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ink/ink1.xml" ContentType="application/inkml+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ink/ink2.xml" ContentType="application/inkml+xml"/>
  <Override PartName="/ppt/notesSlides/notesSlide33.xml" ContentType="application/vnd.openxmlformats-officedocument.presentationml.notesSlide+xml"/>
  <Override PartName="/ppt/ink/ink3.xml" ContentType="application/inkml+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0"/>
  </p:notesMasterIdLst>
  <p:handoutMasterIdLst>
    <p:handoutMasterId r:id="rId41"/>
  </p:handoutMasterIdLst>
  <p:sldIdLst>
    <p:sldId id="448" r:id="rId3"/>
    <p:sldId id="459" r:id="rId4"/>
    <p:sldId id="484" r:id="rId5"/>
    <p:sldId id="485" r:id="rId6"/>
    <p:sldId id="486" r:id="rId7"/>
    <p:sldId id="488" r:id="rId8"/>
    <p:sldId id="487" r:id="rId9"/>
    <p:sldId id="466" r:id="rId10"/>
    <p:sldId id="467" r:id="rId11"/>
    <p:sldId id="468" r:id="rId12"/>
    <p:sldId id="469" r:id="rId13"/>
    <p:sldId id="470" r:id="rId14"/>
    <p:sldId id="496" r:id="rId15"/>
    <p:sldId id="489" r:id="rId16"/>
    <p:sldId id="490" r:id="rId17"/>
    <p:sldId id="471" r:id="rId18"/>
    <p:sldId id="491" r:id="rId19"/>
    <p:sldId id="457" r:id="rId20"/>
    <p:sldId id="492" r:id="rId21"/>
    <p:sldId id="493" r:id="rId22"/>
    <p:sldId id="494" r:id="rId23"/>
    <p:sldId id="495" r:id="rId24"/>
    <p:sldId id="461" r:id="rId25"/>
    <p:sldId id="462" r:id="rId26"/>
    <p:sldId id="463" r:id="rId27"/>
    <p:sldId id="464" r:id="rId28"/>
    <p:sldId id="465" r:id="rId29"/>
    <p:sldId id="480" r:id="rId30"/>
    <p:sldId id="472" r:id="rId31"/>
    <p:sldId id="481" r:id="rId32"/>
    <p:sldId id="482" r:id="rId33"/>
    <p:sldId id="475" r:id="rId34"/>
    <p:sldId id="497" r:id="rId35"/>
    <p:sldId id="476" r:id="rId36"/>
    <p:sldId id="477" r:id="rId37"/>
    <p:sldId id="478" r:id="rId38"/>
    <p:sldId id="479" r:id="rId39"/>
  </p:sldIdLst>
  <p:sldSz cx="9144000" cy="6858000" type="screen4x3"/>
  <p:notesSz cx="6985000" cy="9271000"/>
  <p:custShowLst>
    <p:custShow name="For screen" id="0">
      <p:sldLst>
        <p:sld r:id="rId3"/>
        <p:sld r:id="rId4"/>
        <p:sld r:id="rId5"/>
        <p:sld r:id="rId7"/>
        <p:sld r:id="rId9"/>
        <p:sld r:id="rId10"/>
        <p:sld r:id="rId11"/>
        <p:sld r:id="rId12"/>
        <p:sld r:id="rId13"/>
        <p:sld r:id="rId15"/>
        <p:sld r:id="rId14"/>
        <p:sld r:id="rId16"/>
        <p:sld r:id="rId17"/>
        <p:sld r:id="rId18"/>
        <p:sld r:id="rId19"/>
        <p:sld r:id="rId20"/>
        <p:sld r:id="rId21"/>
        <p:sld r:id="rId22"/>
        <p:sld r:id="rId23"/>
        <p:sld r:id="rId24"/>
        <p:sld r:id="rId25"/>
        <p:sld r:id="rId26"/>
        <p:sld r:id="rId27"/>
        <p:sld r:id="rId28"/>
        <p:sld r:id="rId29"/>
        <p:sld r:id="rId30"/>
        <p:sld r:id="rId31"/>
        <p:sld r:id="rId32"/>
        <p:sld r:id="rId33"/>
        <p:sld r:id="rId34"/>
        <p:sld r:id="rId36"/>
        <p:sld r:id="rId37"/>
        <p:sld r:id="rId38"/>
        <p:sld r:id="rId39"/>
      </p:sldLst>
    </p:custShow>
    <p:custShow name="For printing" id="1">
      <p:sldLst>
        <p:sld r:id="rId3"/>
        <p:sld r:id="rId4"/>
        <p:sld r:id="rId6"/>
        <p:sld r:id="rId8"/>
        <p:sld r:id="rId9"/>
        <p:sld r:id="rId10"/>
        <p:sld r:id="rId11"/>
        <p:sld r:id="rId12"/>
        <p:sld r:id="rId13"/>
        <p:sld r:id="rId15"/>
        <p:sld r:id="rId14"/>
        <p:sld r:id="rId16"/>
        <p:sld r:id="rId17"/>
        <p:sld r:id="rId19"/>
        <p:sld r:id="rId21"/>
        <p:sld r:id="rId22"/>
        <p:sld r:id="rId23"/>
        <p:sld r:id="rId24"/>
        <p:sld r:id="rId25"/>
        <p:sld r:id="rId26"/>
        <p:sld r:id="rId27"/>
        <p:sld r:id="rId28"/>
        <p:sld r:id="rId29"/>
        <p:sld r:id="rId30"/>
        <p:sld r:id="rId31"/>
        <p:sld r:id="rId32"/>
        <p:sld r:id="rId33"/>
        <p:sld r:id="rId35"/>
        <p:sld r:id="rId36"/>
        <p:sld r:id="rId37"/>
        <p:sld r:id="rId38"/>
        <p:sld r:id="rId39"/>
      </p:sldLst>
    </p:custShow>
  </p:custShowLst>
  <p:defaultTextStyle>
    <a:defPPr>
      <a:defRPr lang="en-US"/>
    </a:defPPr>
    <a:lvl1pPr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1pPr>
    <a:lvl2pPr marL="4572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2pPr>
    <a:lvl3pPr marL="9144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3pPr>
    <a:lvl4pPr marL="13716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4pPr>
    <a:lvl5pPr marL="18288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05C"/>
    <a:srgbClr val="0900FF"/>
    <a:srgbClr val="F3020A"/>
    <a:srgbClr val="06A407"/>
    <a:srgbClr val="72520A"/>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2288" autoAdjust="0"/>
  </p:normalViewPr>
  <p:slideViewPr>
    <p:cSldViewPr>
      <p:cViewPr varScale="1">
        <p:scale>
          <a:sx n="67" d="100"/>
          <a:sy n="67" d="100"/>
        </p:scale>
        <p:origin x="11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1" name="Rectangle 3"/>
          <p:cNvSpPr>
            <a:spLocks noGrp="1" noChangeArrowheads="1"/>
          </p:cNvSpPr>
          <p:nvPr>
            <p:ph type="dt" sz="quarter" idx="1"/>
          </p:nvPr>
        </p:nvSpPr>
        <p:spPr bwMode="auto">
          <a:xfrm>
            <a:off x="3957638" y="0"/>
            <a:ext cx="3027362"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a:latin typeface="Times New Roman" pitchFamily="18" charset="0"/>
              </a:defRPr>
            </a:lvl1pPr>
          </a:lstStyle>
          <a:p>
            <a:pPr>
              <a:defRPr/>
            </a:pPr>
            <a:endParaRPr lang="en-US"/>
          </a:p>
        </p:txBody>
      </p:sp>
      <p:sp>
        <p:nvSpPr>
          <p:cNvPr id="360452" name="Rectangle 4"/>
          <p:cNvSpPr>
            <a:spLocks noGrp="1" noChangeArrowheads="1"/>
          </p:cNvSpPr>
          <p:nvPr>
            <p:ph type="ftr" sz="quarter" idx="2"/>
          </p:nvPr>
        </p:nvSpPr>
        <p:spPr bwMode="auto">
          <a:xfrm>
            <a:off x="0" y="8990013"/>
            <a:ext cx="3027363"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3" name="Rectangle 5"/>
          <p:cNvSpPr>
            <a:spLocks noGrp="1" noChangeArrowheads="1"/>
          </p:cNvSpPr>
          <p:nvPr>
            <p:ph type="sldNum" sz="quarter" idx="3"/>
          </p:nvPr>
        </p:nvSpPr>
        <p:spPr bwMode="auto">
          <a:xfrm>
            <a:off x="3957638" y="8990013"/>
            <a:ext cx="3027362"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a:latin typeface="Times New Roman" pitchFamily="18" charset="0"/>
              </a:defRPr>
            </a:lvl1pPr>
          </a:lstStyle>
          <a:p>
            <a:pPr>
              <a:defRPr/>
            </a:pPr>
            <a:fld id="{E6B73A0C-EE11-43AC-B7DA-89CB42CD1F42}" type="slidenum">
              <a:rPr lang="en-US"/>
              <a:pPr>
                <a:defRPr/>
              </a:pPr>
              <a:t>‹#›</a:t>
            </a:fld>
            <a:endParaRPr lang="en-US"/>
          </a:p>
        </p:txBody>
      </p:sp>
    </p:spTree>
    <p:extLst>
      <p:ext uri="{BB962C8B-B14F-4D97-AF65-F5344CB8AC3E}">
        <p14:creationId xmlns:p14="http://schemas.microsoft.com/office/powerpoint/2010/main" val="391644504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6.33226E-7" units="1/dev"/>
        </inkml:channelProperties>
      </inkml:inkSource>
      <inkml:timestamp xml:id="ts0" timeString="2011-11-09T21:54:09.130"/>
    </inkml:context>
    <inkml:brush xml:id="br0">
      <inkml:brushProperty name="width" value="0.05292" units="cm"/>
      <inkml:brushProperty name="height" value="0.05292" units="cm"/>
      <inkml:brushProperty name="color" value="#C0504D"/>
      <inkml:brushProperty name="fitToCurve" value="1"/>
    </inkml:brush>
  </inkml:definitions>
  <inkml:trace contextRef="#ctx0" brushRef="#br0">0 0 65,'0'0'41,"0"0"-1,0 0 1,46 34-30,-46-34-1,0 0-5,0 0-2,0 0 1,-6 42-4,6-42 1,0 0-2,0 0 0,0 0-9,0 0-29,0 0-2,0 0-1,0 0 1</inkml:trace>
  <inkml:trace contextRef="#ctx0" brushRef="#br0" timeOffset="4381">2461 923 60,'0'0'38,"0"0"1,29 46 1,-29-46-26,0 0-8,0 0-8,0 0-19,0 0-19,0 0 2,0 0-2,0 0 1</inkml:trace>
</inkml:ink>
</file>

<file path=ppt/ink/ink2.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6.33226E-7" units="1/dev"/>
        </inkml:channelProperties>
      </inkml:inkSource>
      <inkml:timestamp xml:id="ts0" timeString="2011-04-07T21:18:19.271"/>
    </inkml:context>
    <inkml:brush xml:id="br0">
      <inkml:brushProperty name="width" value="0.05292" units="cm"/>
      <inkml:brushProperty name="height" value="0.05292" units="cm"/>
      <inkml:brushProperty name="color" value="#C0504D"/>
      <inkml:brushProperty name="fitToCurve" value="1"/>
    </inkml:brush>
  </inkml:definitions>
  <inkml:trace contextRef="#ctx0" brushRef="#br0">0 0 38,'0'0'40,"0"0"1,0 0-10,0 0-8,0 0-7,0 0-7,0 0-3,0 0-1,0 0-2,0 0 0,0 0-1,0 0-2,0 0-4,0 0-9,0 0-29,0 0 0,43 17-1,-43-17 1</inkml:trace>
</inkml:ink>
</file>

<file path=ppt/ink/ink3.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540.15503" units="1/in"/>
          <inkml:channelProperty channel="Y" name="resolution" value="2540.24243" units="1/in"/>
          <inkml:channelProperty channel="F" name="resolution" value="6.33226E-7" units="1/dev"/>
        </inkml:channelProperties>
      </inkml:inkSource>
      <inkml:timestamp xml:id="ts0" timeString="2011-04-07T21:18:19.271"/>
    </inkml:context>
    <inkml:brush xml:id="br0">
      <inkml:brushProperty name="width" value="0.05292" units="cm"/>
      <inkml:brushProperty name="height" value="0.05292" units="cm"/>
      <inkml:brushProperty name="color" value="#C0504D"/>
      <inkml:brushProperty name="fitToCurve" value="1"/>
    </inkml:brush>
  </inkml:definitions>
  <inkml:trace contextRef="#ctx0" brushRef="#br0">0 0 38,'0'0'40,"0"0"1,0 0-10,0 0-8,0 0-7,0 0-7,0 0-3,0 0-1,0 0-2,0 0 0,0 0-1,0 0-2,0 0-4,0 0-9,0 0-29,0 0 0,43 17-1,-43-17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a:latin typeface="Arial" charset="0"/>
              </a:defRPr>
            </a:lvl1pPr>
          </a:lstStyle>
          <a:p>
            <a:pPr>
              <a:defRPr/>
            </a:pPr>
            <a:fld id="{B73DA335-3BB1-4584-8DA0-1419245A2F6A}" type="slidenum">
              <a:rPr lang="en-US"/>
              <a:pPr>
                <a:defRPr/>
              </a:pPr>
              <a:t>‹#›</a:t>
            </a:fld>
            <a:endParaRPr lang="en-US"/>
          </a:p>
        </p:txBody>
      </p:sp>
    </p:spTree>
    <p:extLst>
      <p:ext uri="{BB962C8B-B14F-4D97-AF65-F5344CB8AC3E}">
        <p14:creationId xmlns:p14="http://schemas.microsoft.com/office/powerpoint/2010/main" val="1321750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dirty="0">
                <a:latin typeface="Arial" pitchFamily="34" charset="0"/>
              </a:rPr>
              <a:t>Worksheet: Kolmogorov complexity of several numbers.</a:t>
            </a:r>
          </a:p>
          <a:p>
            <a:r>
              <a:rPr lang="en-US" altLang="en-US" dirty="0">
                <a:latin typeface="Arial" pitchFamily="34" charset="0"/>
              </a:rPr>
              <a:t>Demo: </a:t>
            </a:r>
            <a:r>
              <a:rPr lang="en-US" altLang="en-US" dirty="0" err="1">
                <a:latin typeface="Arial" pitchFamily="34" charset="0"/>
              </a:rPr>
              <a:t>egrep</a:t>
            </a:r>
            <a:r>
              <a:rPr lang="en-US" altLang="en-US" dirty="0">
                <a:latin typeface="Arial" pitchFamily="34" charset="0"/>
              </a:rPr>
              <a:t>/</a:t>
            </a:r>
            <a:r>
              <a:rPr lang="en-US" altLang="en-US" dirty="0" err="1">
                <a:latin typeface="Arial" pitchFamily="34" charset="0"/>
              </a:rPr>
              <a:t>examplesForEgrep</a:t>
            </a:r>
            <a:r>
              <a:rPr lang="en-US" altLang="en-US" dirty="0">
                <a:latin typeface="Arial" pitchFamily="34" charset="0"/>
              </a:rPr>
              <a:t>…less</a:t>
            </a:r>
            <a:r>
              <a:rPr lang="en-US" altLang="en-US" baseline="0" dirty="0">
                <a:latin typeface="Arial" pitchFamily="34" charset="0"/>
              </a:rPr>
              <a:t> it in console window, and demo it in visible window.</a:t>
            </a:r>
          </a:p>
          <a:p>
            <a:endParaRPr lang="en-US" altLang="en-US" dirty="0">
              <a:latin typeface="Arial" pitchFamily="34" charset="0"/>
            </a:endParaRPr>
          </a:p>
        </p:txBody>
      </p:sp>
      <p:sp>
        <p:nvSpPr>
          <p:cNvPr id="29700"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C8262B2-2230-4EF0-91BC-86B1F01050E8}" type="slidenum">
              <a:rPr lang="en-US" altLang="en-US" sz="1200" smtClean="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78316250-593F-42D9-8B74-C70BDDCD2187}" type="slidenum">
              <a:rPr lang="en-US" altLang="en-US" sz="1200" smtClean="0">
                <a:solidFill>
                  <a:srgbClr val="000000"/>
                </a:solidFill>
              </a:rPr>
              <a:pPr eaLnBrk="1" hangingPunct="1"/>
              <a:t>10</a:t>
            </a:fld>
            <a:endParaRPr lang="en-US" altLang="en-US" sz="1200">
              <a:solidFill>
                <a:srgbClr val="000000"/>
              </a:solidFill>
            </a:endParaRPr>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D788A1F-7838-4268-880E-554B5BED1821}" type="slidenum">
              <a:rPr lang="en-US" altLang="en-US" sz="1200" smtClean="0">
                <a:solidFill>
                  <a:srgbClr val="000000"/>
                </a:solidFill>
              </a:rPr>
              <a:pPr eaLnBrk="1" hangingPunct="1"/>
              <a:t>11</a:t>
            </a:fld>
            <a:endParaRPr lang="en-US" altLang="en-US" sz="1200">
              <a:solidFill>
                <a:srgbClr val="000000"/>
              </a:solidFill>
            </a:endParaRPr>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itchFamily="34" charset="0"/>
              </a:rPr>
              <a:t>But what if the number can be factored?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931055F-90F3-44D3-BEB3-099586383BE1}" type="slidenum">
              <a:rPr lang="en-US" altLang="en-US" sz="1200" smtClean="0">
                <a:solidFill>
                  <a:srgbClr val="000000"/>
                </a:solidFill>
              </a:rPr>
              <a:pPr eaLnBrk="1" hangingPunct="1"/>
              <a:t>12</a:t>
            </a:fld>
            <a:endParaRPr lang="en-US" altLang="en-US" sz="1200">
              <a:solidFill>
                <a:srgbClr val="000000"/>
              </a:solidFill>
            </a:endParaRPr>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D788A1F-7838-4268-880E-554B5BED1821}" type="slidenum">
              <a:rPr lang="en-US" altLang="en-US" sz="1200" smtClean="0">
                <a:solidFill>
                  <a:srgbClr val="000000"/>
                </a:solidFill>
              </a:rPr>
              <a:pPr eaLnBrk="1" hangingPunct="1"/>
              <a:t>13</a:t>
            </a:fld>
            <a:endParaRPr lang="en-US" altLang="en-US" sz="1200">
              <a:solidFill>
                <a:srgbClr val="000000"/>
              </a:solidFill>
            </a:endParaRPr>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rPr>
              <a:t>kc(googol)</a:t>
            </a:r>
            <a:r>
              <a:rPr lang="en-US" altLang="en-US" baseline="0" dirty="0">
                <a:latin typeface="Arial" pitchFamily="34" charset="0"/>
              </a:rPr>
              <a:t> = 22.  kc(100 9’s) = 24 (googol minus 1).  kc(googolplex) = 26 (10**googol).  kc(1010…) = </a:t>
            </a:r>
            <a:r>
              <a:rPr lang="en-US" altLang="en-US" baseline="0" dirty="0" err="1">
                <a:latin typeface="Arial" pitchFamily="34" charset="0"/>
              </a:rPr>
              <a:t>int</a:t>
            </a:r>
            <a:r>
              <a:rPr lang="en-US" altLang="en-US" baseline="0" dirty="0">
                <a:latin typeface="Arial" pitchFamily="34" charset="0"/>
              </a:rPr>
              <a:t>('10‘*10**9)  = 15+15 = 30.</a:t>
            </a:r>
            <a:endParaRPr lang="en-US" altLang="en-US"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931055F-90F3-44D3-BEB3-099586383BE1}" type="slidenum">
              <a:rPr lang="en-US" altLang="en-US" sz="1200" smtClean="0">
                <a:solidFill>
                  <a:srgbClr val="000000"/>
                </a:solidFill>
              </a:rPr>
              <a:pPr eaLnBrk="1" hangingPunct="1"/>
              <a:t>14</a:t>
            </a:fld>
            <a:endParaRPr lang="en-US" altLang="en-US" sz="1200">
              <a:solidFill>
                <a:srgbClr val="000000"/>
              </a:solidFill>
            </a:endParaRPr>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rPr>
              <a:t>The animation shows</a:t>
            </a:r>
            <a:r>
              <a:rPr lang="en-US" altLang="en-US" baseline="0" dirty="0">
                <a:latin typeface="Arial" pitchFamily="34" charset="0"/>
              </a:rPr>
              <a:t> the alien’s comment on the bug.</a:t>
            </a:r>
            <a:endParaRPr lang="en-US" altLang="en-US"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931055F-90F3-44D3-BEB3-099586383BE1}" type="slidenum">
              <a:rPr lang="en-US" altLang="en-US" sz="1200" smtClean="0">
                <a:solidFill>
                  <a:srgbClr val="000000"/>
                </a:solidFill>
              </a:rPr>
              <a:pPr eaLnBrk="1" hangingPunct="1"/>
              <a:t>15</a:t>
            </a:fld>
            <a:endParaRPr lang="en-US" altLang="en-US" sz="1200">
              <a:solidFill>
                <a:srgbClr val="000000"/>
              </a:solidFill>
            </a:endParaRPr>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rPr>
              <a:t>You can find complexity greater than </a:t>
            </a:r>
            <a:r>
              <a:rPr lang="en-US" altLang="en-US" i="1" dirty="0">
                <a:latin typeface="Arial" pitchFamily="34" charset="0"/>
              </a:rPr>
              <a:t>k</a:t>
            </a:r>
            <a:r>
              <a:rPr lang="en-US" altLang="en-US" i="0" dirty="0">
                <a:latin typeface="Arial" pitchFamily="34" charset="0"/>
              </a:rPr>
              <a:t> because there are always primes whose</a:t>
            </a:r>
            <a:r>
              <a:rPr lang="en-US" altLang="en-US" i="0" baseline="0" dirty="0">
                <a:latin typeface="Arial" pitchFamily="34" charset="0"/>
              </a:rPr>
              <a:t> digits are truly random. Or proof by contradiction: assume there is a maximum complexity.  There is only a finite number of programs of that length, but an infinite number of integers.</a:t>
            </a:r>
            <a:endParaRPr lang="en-US" altLang="en-US"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1579416A-3E2B-47B5-B93B-ED53A7C0FC9C}" type="slidenum">
              <a:rPr lang="en-US" altLang="en-US" sz="1200" smtClean="0">
                <a:solidFill>
                  <a:srgbClr val="000000"/>
                </a:solidFill>
              </a:rPr>
              <a:pPr eaLnBrk="1" hangingPunct="1"/>
              <a:t>16</a:t>
            </a:fld>
            <a:endParaRPr lang="en-US" altLang="en-US" sz="1200">
              <a:solidFill>
                <a:srgbClr val="000000"/>
              </a:solidFill>
            </a:endParaRPr>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1579416A-3E2B-47B5-B93B-ED53A7C0FC9C}" type="slidenum">
              <a:rPr lang="en-US" altLang="en-US" sz="1200" smtClean="0">
                <a:solidFill>
                  <a:srgbClr val="000000"/>
                </a:solidFill>
              </a:rPr>
              <a:pPr eaLnBrk="1" hangingPunct="1"/>
              <a:t>17</a:t>
            </a:fld>
            <a:endParaRPr lang="en-US" altLang="en-US" sz="1200">
              <a:solidFill>
                <a:srgbClr val="000000"/>
              </a:solidFill>
            </a:endParaRPr>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rPr>
              <a:t>The “scaffolding” code</a:t>
            </a:r>
            <a:r>
              <a:rPr lang="en-US" altLang="en-US" baseline="0" dirty="0">
                <a:latin typeface="Arial" pitchFamily="34" charset="0"/>
              </a:rPr>
              <a:t> is actually 119 characters, not 200.  But being high is OK.</a:t>
            </a:r>
            <a:endParaRPr lang="en-US" altLang="en-US" dirty="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6F8B3D18-651B-4CA5-AF07-D4D284D9CAB5}" type="slidenum">
              <a:rPr lang="en-US" altLang="en-US" sz="1200" smtClean="0"/>
              <a:pPr/>
              <a:t>18</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r>
              <a:rPr lang="en-US" altLang="en-US" dirty="0">
                <a:latin typeface="Arial" pitchFamily="34" charset="0"/>
              </a:rPr>
              <a:t>We can’t do this because of infinite loops.</a:t>
            </a: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6B9038DB-0DB0-415C-BA4C-04C70D0FE17E}" type="slidenum">
              <a:rPr lang="en-US" altLang="en-US" sz="1200" smtClean="0">
                <a:solidFill>
                  <a:srgbClr val="000000"/>
                </a:solidFill>
              </a:rPr>
              <a:pPr eaLnBrk="1" hangingPunct="1"/>
              <a:t>23</a:t>
            </a:fld>
            <a:endParaRPr lang="en-US" altLang="en-US" sz="1200">
              <a:solidFill>
                <a:srgbClr val="000000"/>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itchFamily="34" charset="0"/>
              </a:rPr>
              <a:t>Fermat</a:t>
            </a:r>
            <a:r>
              <a:rPr lang="ja-JP" altLang="en-US">
                <a:latin typeface="Arial" pitchFamily="34" charset="0"/>
              </a:rPr>
              <a:t>’</a:t>
            </a:r>
            <a:r>
              <a:rPr lang="en-US" altLang="ja-JP">
                <a:latin typeface="Arial" pitchFamily="34" charset="0"/>
              </a:rPr>
              <a:t>s Theorem proved by Andrew Wiles in 1995</a:t>
            </a:r>
            <a:endParaRPr lang="en-US" altLang="en-US">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3DB4F513-247D-42C8-82C2-38534AC9038E}" type="slidenum">
              <a:rPr lang="en-US" altLang="en-US" sz="1200" smtClean="0">
                <a:solidFill>
                  <a:srgbClr val="000000"/>
                </a:solidFill>
              </a:rPr>
              <a:pPr eaLnBrk="1" hangingPunct="1"/>
              <a:t>24</a:t>
            </a:fld>
            <a:endParaRPr lang="en-US" altLang="en-US" sz="1200">
              <a:solidFill>
                <a:srgbClr val="000000"/>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4176A539-0E95-46FB-9495-1C0E26CC5DFE}" type="slidenum">
              <a:rPr lang="en-US" altLang="en-US" sz="1200" smtClean="0">
                <a:solidFill>
                  <a:srgbClr val="000000"/>
                </a:solidFill>
              </a:rPr>
              <a:pPr eaLnBrk="1" hangingPunct="1"/>
              <a:t>25</a:t>
            </a:fld>
            <a:endParaRPr lang="en-US" altLang="en-US" sz="1200">
              <a:solidFill>
                <a:srgbClr val="000000"/>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C98D0B42-D834-4D7D-8119-D16F4C036317}" type="slidenum">
              <a:rPr lang="en-US" altLang="en-US" sz="1200" smtClean="0">
                <a:solidFill>
                  <a:srgbClr val="000000"/>
                </a:solidFill>
              </a:rPr>
              <a:pPr eaLnBrk="1" hangingPunct="1"/>
              <a:t>26</a:t>
            </a:fld>
            <a:endParaRPr lang="en-US" altLang="en-US" sz="1200">
              <a:solidFill>
                <a:srgbClr val="000000"/>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endParaRPr lang="en-US" altLang="en-US">
              <a:latin typeface="Arial" pitchFamily="34" charset="0"/>
            </a:endParaRPr>
          </a:p>
        </p:txBody>
      </p:sp>
      <p:sp>
        <p:nvSpPr>
          <p:cNvPr id="3584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558228B1-4C0A-4D47-A0CA-B741199210A7}" type="slidenum">
              <a:rPr lang="en-US" altLang="en-US" sz="1200" smtClean="0"/>
              <a:pPr/>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US" altLang="en-US" dirty="0">
                <a:latin typeface="Arial" pitchFamily="34" charset="0"/>
              </a:rPr>
              <a:t>Every real number, expressed</a:t>
            </a:r>
            <a:r>
              <a:rPr lang="en-US" altLang="en-US" baseline="0" dirty="0">
                <a:latin typeface="Arial" pitchFamily="34" charset="0"/>
              </a:rPr>
              <a:t> in binary, counts as a “language”: an accepting machine accepts that number and no other.</a:t>
            </a:r>
            <a:endParaRPr lang="en-US" altLang="en-US" dirty="0">
              <a:latin typeface="Arial" pitchFamily="34" charset="0"/>
            </a:endParaRPr>
          </a:p>
        </p:txBody>
      </p:sp>
      <p:sp>
        <p:nvSpPr>
          <p:cNvPr id="44036"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404CD4D1-09C1-43F9-8CF5-69385E5E2FB3}" type="slidenum">
              <a:rPr lang="en-US" altLang="en-US" sz="1200" smtClean="0"/>
              <a:pPr/>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2C1BD144-F664-4861-828F-FE5B52ABAE3F}" type="slidenum">
              <a:rPr lang="en-US" altLang="en-US" sz="1200" smtClean="0">
                <a:solidFill>
                  <a:srgbClr val="000000"/>
                </a:solidFill>
                <a:latin typeface="Times" pitchFamily="18" charset="0"/>
              </a:rPr>
              <a:pPr/>
              <a:t>29</a:t>
            </a:fld>
            <a:endParaRPr lang="en-US" altLang="en-US" sz="1200">
              <a:solidFill>
                <a:srgbClr val="000000"/>
              </a:solidFill>
              <a:latin typeface="Times" pitchFamily="18" charset="0"/>
            </a:endParaRPr>
          </a:p>
        </p:txBody>
      </p:sp>
      <p:sp>
        <p:nvSpPr>
          <p:cNvPr id="45059"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506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Times" pitchFamily="18" charset="0"/>
              </a:rPr>
              <a:t>http://www.cs.duke.edu/csed/jflap/new/DOCS/gui.regular.EditorPane.html</a:t>
            </a:r>
          </a:p>
          <a:p>
            <a:pPr eaLnBrk="1" hangingPunct="1"/>
            <a:endParaRPr lang="en-US" altLang="en-US" dirty="0">
              <a:latin typeface="Times" pitchFamily="18" charset="0"/>
            </a:endParaRPr>
          </a:p>
          <a:p>
            <a:pPr eaLnBrk="1" hangingPunct="1"/>
            <a:r>
              <a:rPr lang="en-US" altLang="en-US" b="1" dirty="0">
                <a:latin typeface="Arial" pitchFamily="34" charset="0"/>
              </a:rPr>
              <a:t>The Regular Expression </a:t>
            </a:r>
            <a:r>
              <a:rPr lang="en-US" altLang="en-US" b="1" dirty="0" err="1">
                <a:latin typeface="Arial" pitchFamily="34" charset="0"/>
              </a:rPr>
              <a:t>Editor</a:t>
            </a:r>
            <a:r>
              <a:rPr lang="en-US" altLang="en-US" dirty="0" err="1">
                <a:latin typeface="Arial" pitchFamily="34" charset="0"/>
              </a:rPr>
              <a:t>The</a:t>
            </a:r>
            <a:r>
              <a:rPr lang="en-US" altLang="en-US" dirty="0">
                <a:latin typeface="Arial" pitchFamily="34" charset="0"/>
              </a:rPr>
              <a:t> editor for a regular expression is essentially just a single text field. Operators in a regular expression are the Kleene star (*), the "or'' operator (+), parentheses are also usable, and concatenation is accomplished by making symbols </a:t>
            </a:r>
            <a:r>
              <a:rPr lang="en-US" altLang="en-US" dirty="0" err="1">
                <a:latin typeface="Arial" pitchFamily="34" charset="0"/>
              </a:rPr>
              <a:t>adjacent.</a:t>
            </a:r>
            <a:r>
              <a:rPr lang="en-US" altLang="en-US" b="1" dirty="0" err="1">
                <a:latin typeface="Arial" pitchFamily="34" charset="0"/>
              </a:rPr>
              <a:t>In</a:t>
            </a:r>
            <a:r>
              <a:rPr lang="en-US" altLang="en-US" b="1" dirty="0">
                <a:latin typeface="Arial" pitchFamily="34" charset="0"/>
              </a:rPr>
              <a:t> </a:t>
            </a:r>
            <a:r>
              <a:rPr lang="en-US" altLang="en-US" b="1" dirty="0" err="1">
                <a:latin typeface="Arial" pitchFamily="34" charset="0"/>
              </a:rPr>
              <a:t>Haiku</a:t>
            </a:r>
            <a:r>
              <a:rPr lang="en-US" altLang="en-US" dirty="0" err="1">
                <a:latin typeface="Arial" pitchFamily="34" charset="0"/>
              </a:rPr>
              <a:t>To</a:t>
            </a:r>
            <a:r>
              <a:rPr lang="en-US" altLang="en-US" dirty="0">
                <a:latin typeface="Arial" pitchFamily="34" charset="0"/>
              </a:rPr>
              <a:t> make expressions for this program to work with, type them in the </a:t>
            </a:r>
            <a:r>
              <a:rPr lang="en-US" altLang="en-US" dirty="0" err="1">
                <a:latin typeface="Arial" pitchFamily="34" charset="0"/>
              </a:rPr>
              <a:t>field.Adjacent</a:t>
            </a:r>
            <a:r>
              <a:rPr lang="en-US" altLang="en-US" dirty="0">
                <a:latin typeface="Arial" pitchFamily="34" charset="0"/>
              </a:rPr>
              <a:t> symbols imply concatenation. No symbol is </a:t>
            </a:r>
            <a:r>
              <a:rPr lang="en-US" altLang="en-US" dirty="0" err="1">
                <a:latin typeface="Arial" pitchFamily="34" charset="0"/>
              </a:rPr>
              <a:t>used.Many</a:t>
            </a:r>
            <a:r>
              <a:rPr lang="en-US" altLang="en-US" dirty="0">
                <a:latin typeface="Arial" pitchFamily="34" charset="0"/>
              </a:rPr>
              <a:t> or nothing, Asterisk (*) is the </a:t>
            </a:r>
            <a:r>
              <a:rPr lang="en-US" altLang="en-US" dirty="0" err="1">
                <a:latin typeface="Arial" pitchFamily="34" charset="0"/>
              </a:rPr>
              <a:t>Kleine</a:t>
            </a:r>
            <a:r>
              <a:rPr lang="en-US" altLang="en-US" dirty="0">
                <a:latin typeface="Arial" pitchFamily="34" charset="0"/>
              </a:rPr>
              <a:t> star. What precedes </a:t>
            </a:r>
            <a:r>
              <a:rPr lang="en-US" altLang="en-US" dirty="0" err="1">
                <a:latin typeface="Arial" pitchFamily="34" charset="0"/>
              </a:rPr>
              <a:t>repeats.Additionally</a:t>
            </a:r>
            <a:r>
              <a:rPr lang="en-US" altLang="en-US" dirty="0">
                <a:latin typeface="Arial" pitchFamily="34" charset="0"/>
              </a:rPr>
              <a:t>, if you want an "or" symbol the plus (+) should be </a:t>
            </a:r>
            <a:r>
              <a:rPr lang="en-US" altLang="en-US" dirty="0" err="1">
                <a:latin typeface="Arial" pitchFamily="34" charset="0"/>
              </a:rPr>
              <a:t>used.Screaming</a:t>
            </a:r>
            <a:r>
              <a:rPr lang="en-US" altLang="en-US" dirty="0">
                <a:latin typeface="Arial" pitchFamily="34" charset="0"/>
              </a:rPr>
              <a:t> nothingness, exclamations (!) are special. They act as </a:t>
            </a:r>
            <a:r>
              <a:rPr lang="en-US" altLang="en-US" dirty="0" err="1">
                <a:latin typeface="Arial" pitchFamily="34" charset="0"/>
              </a:rPr>
              <a:t>lambda.Formatting</a:t>
            </a:r>
            <a:r>
              <a:rPr lang="en-US" altLang="en-US" dirty="0">
                <a:latin typeface="Arial" pitchFamily="34" charset="0"/>
              </a:rPr>
              <a:t> errors will be reported to you when you choose actions.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91BECC1B-62A3-4F1A-8803-A77619E4317D}" type="slidenum">
              <a:rPr lang="en-US" altLang="en-US" sz="1200" smtClean="0">
                <a:solidFill>
                  <a:srgbClr val="000000"/>
                </a:solidFill>
                <a:latin typeface="Times" pitchFamily="18" charset="0"/>
              </a:rPr>
              <a:pPr/>
              <a:t>30</a:t>
            </a:fld>
            <a:endParaRPr lang="en-US" altLang="en-US" sz="1200">
              <a:solidFill>
                <a:srgbClr val="000000"/>
              </a:solidFill>
              <a:latin typeface="Times" pitchFamily="18" charset="0"/>
            </a:endParaRPr>
          </a:p>
        </p:txBody>
      </p:sp>
      <p:sp>
        <p:nvSpPr>
          <p:cNvPr id="46083"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3195AE23-A33E-4E6D-B93D-4B4BB6F63FED}" type="slidenum">
              <a:rPr lang="en-US" altLang="en-US" sz="1200" smtClean="0">
                <a:solidFill>
                  <a:srgbClr val="000000"/>
                </a:solidFill>
                <a:latin typeface="Times" pitchFamily="18" charset="0"/>
              </a:rPr>
              <a:pPr/>
              <a:t>31</a:t>
            </a:fld>
            <a:endParaRPr lang="en-US" altLang="en-US" sz="1200">
              <a:solidFill>
                <a:srgbClr val="000000"/>
              </a:solidFill>
              <a:latin typeface="Times" pitchFamily="18" charset="0"/>
            </a:endParaRPr>
          </a:p>
        </p:txBody>
      </p:sp>
      <p:sp>
        <p:nvSpPr>
          <p:cNvPr id="47107"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rPr>
              <a:t>Accepts lambda,</a:t>
            </a:r>
            <a:r>
              <a:rPr lang="en-US" altLang="en-US" baseline="0" dirty="0">
                <a:latin typeface="Arial" pitchFamily="34" charset="0"/>
              </a:rPr>
              <a:t> 0, 01111, 011110, 10, 1010, 10000011110.  Rejects 101, 1011*.  Anything starting with 0 is accepted.  Anything starting with 1 is accepted if either 0’s and 1’s alternate, or there are two 0’s in a row after the alternation.</a:t>
            </a:r>
            <a:endParaRPr lang="en-US" altLang="en-US" dirty="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B7097DD-E134-46B3-8D32-E89831310DC3}" type="slidenum">
              <a:rPr lang="en-US" altLang="en-US" sz="1200" smtClean="0">
                <a:solidFill>
                  <a:srgbClr val="000000"/>
                </a:solidFill>
                <a:latin typeface="Times" pitchFamily="18" charset="0"/>
              </a:rPr>
              <a:pPr/>
              <a:t>32</a:t>
            </a:fld>
            <a:endParaRPr lang="en-US" altLang="en-US" sz="1200">
              <a:solidFill>
                <a:srgbClr val="000000"/>
              </a:solidFill>
              <a:latin typeface="Times" pitchFamily="18" charset="0"/>
            </a:endParaRPr>
          </a:p>
        </p:txBody>
      </p:sp>
      <p:sp>
        <p:nvSpPr>
          <p:cNvPr id="48131"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rPr>
              <a:t>The answers here are animated.</a:t>
            </a:r>
          </a:p>
          <a:p>
            <a:pPr eaLnBrk="1" hangingPunct="1"/>
            <a:r>
              <a:rPr lang="en-US" altLang="en-US" dirty="0">
                <a:latin typeface="Arial" pitchFamily="34" charset="0"/>
              </a:rPr>
              <a:t>a+ is aa*. </a:t>
            </a:r>
          </a:p>
          <a:p>
            <a:pPr eaLnBrk="1" hangingPunct="1"/>
            <a:r>
              <a:rPr lang="en-US" altLang="en-US" dirty="0">
                <a:latin typeface="Arial" pitchFamily="34" charset="0"/>
              </a:rPr>
              <a:t>~(11) is 0*|0*(10+)*|0*(10+)*1 (I think).</a:t>
            </a:r>
          </a:p>
          <a:p>
            <a:pPr eaLnBrk="1" hangingPunct="1"/>
            <a:r>
              <a:rPr lang="en-US" altLang="en-US" dirty="0">
                <a:latin typeface="Arial" pitchFamily="34" charset="0"/>
              </a:rPr>
              <a:t>~a is (</a:t>
            </a:r>
            <a:r>
              <a:rPr lang="en-US" altLang="en-US" dirty="0" err="1">
                <a:latin typeface="Arial" pitchFamily="34" charset="0"/>
              </a:rPr>
              <a:t>b|c|d</a:t>
            </a:r>
            <a:r>
              <a:rPr lang="en-US" altLang="en-US" dirty="0">
                <a:latin typeface="Arial" pitchFamily="34" charset="0"/>
              </a:rPr>
              <a:t>…)*.</a:t>
            </a:r>
          </a:p>
          <a:p>
            <a:pPr eaLnBrk="1" hangingPunct="1"/>
            <a:r>
              <a:rPr lang="en-US" altLang="en-US" dirty="0">
                <a:latin typeface="Arial" pitchFamily="34" charset="0"/>
              </a:rPr>
              <a:t>(01*|10)* is 0*|0(0|1)*|(10)*.</a:t>
            </a:r>
          </a:p>
          <a:p>
            <a:pPr eaLnBrk="1" hangingPunct="1"/>
            <a:endParaRPr lang="en-US" altLang="en-US" dirty="0">
              <a:latin typeface="Arial" pitchFamily="34" charset="0"/>
            </a:endParaRPr>
          </a:p>
          <a:p>
            <a:pPr eaLnBrk="1" hangingPunct="1"/>
            <a:r>
              <a:rPr lang="en-US" altLang="en-US" dirty="0">
                <a:latin typeface="Arial" pitchFamily="34" charset="0"/>
              </a:rPr>
              <a:t>The avoid-nesting question is still open.</a:t>
            </a:r>
          </a:p>
          <a:p>
            <a:pPr eaLnBrk="1" hangingPunct="1"/>
            <a:endParaRPr lang="en-US" altLang="en-US" dirty="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B7097DD-E134-46B3-8D32-E89831310DC3}" type="slidenum">
              <a:rPr lang="en-US" altLang="en-US" sz="1200" smtClean="0">
                <a:solidFill>
                  <a:srgbClr val="000000"/>
                </a:solidFill>
                <a:latin typeface="Times" pitchFamily="18" charset="0"/>
              </a:rPr>
              <a:pPr/>
              <a:t>33</a:t>
            </a:fld>
            <a:endParaRPr lang="en-US" altLang="en-US" sz="1200">
              <a:solidFill>
                <a:srgbClr val="000000"/>
              </a:solidFill>
              <a:latin typeface="Times" pitchFamily="18" charset="0"/>
            </a:endParaRPr>
          </a:p>
        </p:txBody>
      </p:sp>
      <p:sp>
        <p:nvSpPr>
          <p:cNvPr id="48131"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rPr>
              <a:t>The answers here are animated.</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85" tIns="46442" rIns="92885" bIns="46442" anchor="b"/>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r">
              <a:spcBef>
                <a:spcPct val="0"/>
              </a:spcBef>
            </a:pPr>
            <a:fld id="{EA660701-25EF-461D-9D5B-0D0885D4D22A}" type="slidenum">
              <a:rPr lang="en-US" altLang="en-US" sz="1200">
                <a:solidFill>
                  <a:srgbClr val="000000"/>
                </a:solidFill>
                <a:latin typeface="Times" pitchFamily="18" charset="0"/>
              </a:rPr>
              <a:pPr algn="r">
                <a:spcBef>
                  <a:spcPct val="0"/>
                </a:spcBef>
              </a:pPr>
              <a:t>34</a:t>
            </a:fld>
            <a:endParaRPr lang="en-US" altLang="en-US" sz="1200">
              <a:solidFill>
                <a:srgbClr val="000000"/>
              </a:solidFill>
              <a:latin typeface="Times" pitchFamily="18" charset="0"/>
            </a:endParaRPr>
          </a:p>
        </p:txBody>
      </p:sp>
      <p:sp>
        <p:nvSpPr>
          <p:cNvPr id="49155"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Times" pitchFamily="18" charset="0"/>
              </a:rPr>
              <a:t>The point of this slide and the next is that </a:t>
            </a:r>
            <a:r>
              <a:rPr lang="en-US" altLang="en-US" dirty="0" err="1">
                <a:latin typeface="Times" pitchFamily="18" charset="0"/>
              </a:rPr>
              <a:t>REs</a:t>
            </a:r>
            <a:r>
              <a:rPr lang="en-US" altLang="en-US" dirty="0">
                <a:latin typeface="Times" pitchFamily="18" charset="0"/>
              </a:rPr>
              <a:t> are still being studied.  The star height problem shows that there are languages requiring an arbitrary number of nested stars, for any value n.  The general problem is still open; it involves the star height problem when the ~ operator is available.  Nobody knows whether introducing the ~ allows a nesting depth of 1 for any language, and if so, whether there is a way to determine the minimum star height.</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85" tIns="46442" rIns="92885" bIns="46442" anchor="b"/>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r">
              <a:spcBef>
                <a:spcPct val="0"/>
              </a:spcBef>
            </a:pPr>
            <a:fld id="{A89E27BE-5F18-451F-AF3E-E5C325C3EEC4}" type="slidenum">
              <a:rPr lang="en-US" altLang="en-US" sz="1200">
                <a:solidFill>
                  <a:srgbClr val="000000"/>
                </a:solidFill>
                <a:latin typeface="Times" pitchFamily="18" charset="0"/>
              </a:rPr>
              <a:pPr algn="r">
                <a:spcBef>
                  <a:spcPct val="0"/>
                </a:spcBef>
              </a:pPr>
              <a:t>35</a:t>
            </a:fld>
            <a:endParaRPr lang="en-US" altLang="en-US" sz="1200">
              <a:solidFill>
                <a:srgbClr val="000000"/>
              </a:solidFill>
              <a:latin typeface="Times" pitchFamily="18" charset="0"/>
            </a:endParaRPr>
          </a:p>
        </p:txBody>
      </p:sp>
      <p:sp>
        <p:nvSpPr>
          <p:cNvPr id="50179"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latin typeface="Times" pitchFamily="18" charset="0"/>
              </a:rPr>
              <a:t>This 2011 paper shows that extended expressions (e.g., egrep) can't be reduced to simple ones in all cases.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924EA921-1EF8-4C65-A9DD-C1695DF39E2F}" type="slidenum">
              <a:rPr lang="en-US" altLang="en-US" sz="1200" smtClean="0">
                <a:solidFill>
                  <a:srgbClr val="000000"/>
                </a:solidFill>
                <a:latin typeface="Times" pitchFamily="18" charset="0"/>
              </a:rPr>
              <a:pPr/>
              <a:t>36</a:t>
            </a:fld>
            <a:endParaRPr lang="en-US" altLang="en-US" sz="1200">
              <a:solidFill>
                <a:srgbClr val="000000"/>
              </a:solidFill>
              <a:latin typeface="Times" pitchFamily="18" charset="0"/>
            </a:endParaRPr>
          </a:p>
        </p:txBody>
      </p:sp>
      <p:sp>
        <p:nvSpPr>
          <p:cNvPr id="51203"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latin typeface="Times" pitchFamily="18" charset="0"/>
              </a:rPr>
              <a:t>Demo!  Bring up egrep/examplesForEgrep in a window not visible to students, and then do them in a visible window.</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85" tIns="46442" rIns="92885" bIns="46442" anchor="b"/>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r">
              <a:spcBef>
                <a:spcPct val="0"/>
              </a:spcBef>
            </a:pPr>
            <a:fld id="{9B37E80C-ABEF-4ACC-8006-B4B92DC736DD}" type="slidenum">
              <a:rPr lang="en-US" altLang="en-US" sz="1200">
                <a:solidFill>
                  <a:srgbClr val="000000"/>
                </a:solidFill>
                <a:latin typeface="Times" pitchFamily="18" charset="0"/>
              </a:rPr>
              <a:pPr algn="r">
                <a:spcBef>
                  <a:spcPct val="0"/>
                </a:spcBef>
              </a:pPr>
              <a:t>37</a:t>
            </a:fld>
            <a:endParaRPr lang="en-US" altLang="en-US" sz="1200">
              <a:solidFill>
                <a:srgbClr val="000000"/>
              </a:solidFill>
              <a:latin typeface="Times" pitchFamily="18" charset="0"/>
            </a:endParaRPr>
          </a:p>
        </p:txBody>
      </p:sp>
      <p:sp>
        <p:nvSpPr>
          <p:cNvPr id="52227" name="Rectangle 2"/>
          <p:cNvSpPr>
            <a:spLocks noGrp="1" noRot="1" noChangeAspect="1" noChangeArrowheads="1" noTextEdit="1"/>
          </p:cNvSpPr>
          <p:nvPr>
            <p:ph type="sldImg"/>
          </p:nvPr>
        </p:nvSpPr>
        <p:spPr>
          <a:xfrm>
            <a:off x="1182688" y="701675"/>
            <a:ext cx="4619625" cy="3463925"/>
          </a:xfrm>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Times" pitchFamily="18" charset="0"/>
              </a:rPr>
              <a:t>The e-mail address regex is wrong in several ways.  Most simply, you can't validity-check the text to the left of the @ sign because it's interpreted by the mail recipient.  For example, the given regex prohibits plus signs in user names, but plus signs are legal and used (including in </a:t>
            </a:r>
            <a:r>
              <a:rPr lang="en-US" altLang="en-US" dirty="0" err="1">
                <a:latin typeface="Times" pitchFamily="18" charset="0"/>
              </a:rPr>
              <a:t>gmail</a:t>
            </a:r>
            <a:r>
              <a:rPr lang="en-US" altLang="en-US" dirty="0">
                <a:latin typeface="Times" pitchFamily="18" charset="0"/>
              </a:rPr>
              <a:t>).  In addition, the end of the regex tries to validate the top-level domain by requiring it to be 2-4 characters long (e.g., .</a:t>
            </a:r>
            <a:r>
              <a:rPr lang="en-US" altLang="en-US" dirty="0" err="1">
                <a:latin typeface="Times" pitchFamily="18" charset="0"/>
              </a:rPr>
              <a:t>uk</a:t>
            </a:r>
            <a:r>
              <a:rPr lang="en-US" altLang="en-US" dirty="0">
                <a:latin typeface="Times" pitchFamily="18" charset="0"/>
              </a:rPr>
              <a:t>, .com, .info).  But that ignores the fact that there are </a:t>
            </a:r>
            <a:r>
              <a:rPr lang="en-US" altLang="en-US" dirty="0" err="1">
                <a:latin typeface="Times" pitchFamily="18" charset="0"/>
              </a:rPr>
              <a:t>nowlonger</a:t>
            </a:r>
            <a:r>
              <a:rPr lang="en-US" altLang="en-US" dirty="0">
                <a:latin typeface="Times" pitchFamily="18" charset="0"/>
              </a:rPr>
              <a:t> top-level domains (e.g., .museum).  The moral here is that you shouldn't write a regex that tries to match some real-world rule unless you (a) clearly understand what the rules actually are and (b) can predict what the rules will be in the future.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a:latin typeface="Arial" pitchFamily="34" charset="0"/>
            </a:endParaRP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D8EBCC9E-F47F-4964-994C-CD020221E378}" type="slidenum">
              <a:rPr lang="en-US" altLang="en-US" sz="1200" smtClean="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30DE48BD-B852-4BBA-B4EB-9317ACCE54F6}" type="slidenum">
              <a:rPr lang="en-US" altLang="en-US" sz="1200" smtClean="0">
                <a:solidFill>
                  <a:srgbClr val="000000"/>
                </a:solidFill>
              </a:rPr>
              <a:pPr eaLnBrk="1" hangingPunct="1"/>
              <a:t>8</a:t>
            </a:fld>
            <a:endParaRPr lang="en-US" altLang="en-US" sz="1200">
              <a:solidFill>
                <a:srgbClr val="000000"/>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fld id="{F849535F-91D4-4B15-8E15-5E1C3CF5022A}" type="slidenum">
              <a:rPr lang="en-US" altLang="en-US" sz="1200" smtClean="0">
                <a:solidFill>
                  <a:srgbClr val="000000"/>
                </a:solidFill>
              </a:rPr>
              <a:pPr eaLnBrk="1" hangingPunct="1"/>
              <a:t>9</a:t>
            </a:fld>
            <a:endParaRPr lang="en-US" altLang="en-US" sz="1200">
              <a:solidFill>
                <a:srgbClr val="000000"/>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833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98339" name="Rectangle 3"/>
          <p:cNvSpPr>
            <a:spLocks noGrp="1" noChangeArrowheads="1"/>
          </p:cNvSpPr>
          <p:nvPr>
            <p:ph type="subTitle" idx="1"/>
          </p:nvPr>
        </p:nvSpPr>
        <p:spPr>
          <a:xfrm>
            <a:off x="1371600" y="3886200"/>
            <a:ext cx="6400800" cy="1752600"/>
          </a:xfrm>
        </p:spPr>
        <p:txBody>
          <a:bodyPr/>
          <a:lstStyle>
            <a:lvl1pPr marL="0" indent="0" algn="ctr">
              <a:defRPr/>
            </a:lvl1pPr>
          </a:lstStyle>
          <a:p>
            <a:pPr lvl="0"/>
            <a:r>
              <a:rPr lang="en-US" noProof="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ACAB378C-5CA1-4BB2-B838-2467FA0299F1}" type="slidenum">
              <a:rPr lang="en-US"/>
              <a:pPr>
                <a:defRPr/>
              </a:pPr>
              <a:t>‹#›</a:t>
            </a:fld>
            <a:endParaRPr lang="en-US"/>
          </a:p>
        </p:txBody>
      </p:sp>
    </p:spTree>
    <p:extLst>
      <p:ext uri="{BB962C8B-B14F-4D97-AF65-F5344CB8AC3E}">
        <p14:creationId xmlns:p14="http://schemas.microsoft.com/office/powerpoint/2010/main" val="199251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C174A7-E87C-4FDA-B002-D678BA2A4865}" type="slidenum">
              <a:rPr lang="en-US"/>
              <a:pPr>
                <a:defRPr/>
              </a:pPr>
              <a:t>‹#›</a:t>
            </a:fld>
            <a:endParaRPr lang="en-US"/>
          </a:p>
        </p:txBody>
      </p:sp>
    </p:spTree>
    <p:extLst>
      <p:ext uri="{BB962C8B-B14F-4D97-AF65-F5344CB8AC3E}">
        <p14:creationId xmlns:p14="http://schemas.microsoft.com/office/powerpoint/2010/main" val="6291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452F1-A92F-4CDB-9A4F-7AEB16A00367}" type="slidenum">
              <a:rPr lang="en-US"/>
              <a:pPr>
                <a:defRPr/>
              </a:pPr>
              <a:t>‹#›</a:t>
            </a:fld>
            <a:endParaRPr lang="en-US"/>
          </a:p>
        </p:txBody>
      </p:sp>
    </p:spTree>
    <p:extLst>
      <p:ext uri="{BB962C8B-B14F-4D97-AF65-F5344CB8AC3E}">
        <p14:creationId xmlns:p14="http://schemas.microsoft.com/office/powerpoint/2010/main" val="1777794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lgn="ctr" eaLnBrk="1" hangingPunct="1">
              <a:spcBef>
                <a:spcPct val="50000"/>
              </a:spcBef>
              <a:defRPr/>
            </a:lvl1pPr>
          </a:lstStyle>
          <a:p>
            <a:pPr>
              <a:defRPr/>
            </a:pPr>
            <a:endParaRPr lang="en-US"/>
          </a:p>
        </p:txBody>
      </p:sp>
      <p:sp>
        <p:nvSpPr>
          <p:cNvPr id="5" name="Rectangle 5"/>
          <p:cNvSpPr>
            <a:spLocks noGrp="1" noChangeArrowheads="1"/>
          </p:cNvSpPr>
          <p:nvPr>
            <p:ph type="ftr" sz="quarter" idx="11"/>
          </p:nvPr>
        </p:nvSpPr>
        <p:spPr/>
        <p:txBody>
          <a:bodyPr/>
          <a:lstStyle>
            <a:lvl1pPr eaLnBrk="1" hangingPunct="1">
              <a:spcBef>
                <a:spcPct val="50000"/>
              </a:spcBef>
              <a:defRPr/>
            </a:lvl1pPr>
          </a:lstStyle>
          <a:p>
            <a:pPr>
              <a:defRPr/>
            </a:pPr>
            <a:endParaRPr lang="en-US"/>
          </a:p>
        </p:txBody>
      </p:sp>
      <p:sp>
        <p:nvSpPr>
          <p:cNvPr id="6" name="Rectangle 6"/>
          <p:cNvSpPr>
            <a:spLocks noGrp="1" noChangeArrowheads="1"/>
          </p:cNvSpPr>
          <p:nvPr>
            <p:ph type="sldNum" sz="quarter" idx="12"/>
          </p:nvPr>
        </p:nvSpPr>
        <p:spPr/>
        <p:txBody>
          <a:bodyPr/>
          <a:lstStyle>
            <a:lvl1pPr eaLnBrk="1" hangingPunct="1">
              <a:spcBef>
                <a:spcPct val="50000"/>
              </a:spcBef>
              <a:defRPr/>
            </a:lvl1pPr>
          </a:lstStyle>
          <a:p>
            <a:pPr>
              <a:defRPr/>
            </a:pPr>
            <a:fld id="{9E1346CC-D46C-4324-81CD-FCE584666BE5}" type="slidenum">
              <a:rPr lang="en-US"/>
              <a:pPr>
                <a:defRPr/>
              </a:pPr>
              <a:t>‹#›</a:t>
            </a:fld>
            <a:endParaRPr lang="en-US"/>
          </a:p>
        </p:txBody>
      </p:sp>
    </p:spTree>
    <p:extLst>
      <p:ext uri="{BB962C8B-B14F-4D97-AF65-F5344CB8AC3E}">
        <p14:creationId xmlns:p14="http://schemas.microsoft.com/office/powerpoint/2010/main" val="5116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A0CD03-0A27-42B3-B1DF-C8C114BEDD04}" type="slidenum">
              <a:rPr lang="en-US"/>
              <a:pPr>
                <a:defRPr/>
              </a:pPr>
              <a:t>‹#›</a:t>
            </a:fld>
            <a:endParaRPr lang="en-US"/>
          </a:p>
        </p:txBody>
      </p:sp>
    </p:spTree>
    <p:extLst>
      <p:ext uri="{BB962C8B-B14F-4D97-AF65-F5344CB8AC3E}">
        <p14:creationId xmlns:p14="http://schemas.microsoft.com/office/powerpoint/2010/main" val="208215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06A34D-4756-4A62-B168-169565346FF2}" type="slidenum">
              <a:rPr lang="en-US"/>
              <a:pPr>
                <a:defRPr/>
              </a:pPr>
              <a:t>‹#›</a:t>
            </a:fld>
            <a:endParaRPr lang="en-US"/>
          </a:p>
        </p:txBody>
      </p:sp>
    </p:spTree>
    <p:extLst>
      <p:ext uri="{BB962C8B-B14F-4D97-AF65-F5344CB8AC3E}">
        <p14:creationId xmlns:p14="http://schemas.microsoft.com/office/powerpoint/2010/main" val="96414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27187-993D-4EB7-96F1-8FC3879FFD07}" type="slidenum">
              <a:rPr lang="en-US"/>
              <a:pPr>
                <a:defRPr/>
              </a:pPr>
              <a:t>‹#›</a:t>
            </a:fld>
            <a:endParaRPr lang="en-US"/>
          </a:p>
        </p:txBody>
      </p:sp>
    </p:spTree>
    <p:extLst>
      <p:ext uri="{BB962C8B-B14F-4D97-AF65-F5344CB8AC3E}">
        <p14:creationId xmlns:p14="http://schemas.microsoft.com/office/powerpoint/2010/main" val="351756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8A627C-3F71-4B9C-9E42-E45F04CC6505}" type="slidenum">
              <a:rPr lang="en-US"/>
              <a:pPr>
                <a:defRPr/>
              </a:pPr>
              <a:t>‹#›</a:t>
            </a:fld>
            <a:endParaRPr lang="en-US"/>
          </a:p>
        </p:txBody>
      </p:sp>
    </p:spTree>
    <p:extLst>
      <p:ext uri="{BB962C8B-B14F-4D97-AF65-F5344CB8AC3E}">
        <p14:creationId xmlns:p14="http://schemas.microsoft.com/office/powerpoint/2010/main" val="198192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CC503BF-1846-4F14-AB7E-6B2D092F05A3}" type="slidenum">
              <a:rPr lang="en-US"/>
              <a:pPr>
                <a:defRPr/>
              </a:pPr>
              <a:t>‹#›</a:t>
            </a:fld>
            <a:endParaRPr lang="en-US"/>
          </a:p>
        </p:txBody>
      </p:sp>
    </p:spTree>
    <p:extLst>
      <p:ext uri="{BB962C8B-B14F-4D97-AF65-F5344CB8AC3E}">
        <p14:creationId xmlns:p14="http://schemas.microsoft.com/office/powerpoint/2010/main" val="17737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63489B-3DB7-40BC-A381-614202CD79FE}" type="slidenum">
              <a:rPr lang="en-US"/>
              <a:pPr>
                <a:defRPr/>
              </a:pPr>
              <a:t>‹#›</a:t>
            </a:fld>
            <a:endParaRPr lang="en-US"/>
          </a:p>
        </p:txBody>
      </p:sp>
    </p:spTree>
    <p:extLst>
      <p:ext uri="{BB962C8B-B14F-4D97-AF65-F5344CB8AC3E}">
        <p14:creationId xmlns:p14="http://schemas.microsoft.com/office/powerpoint/2010/main" val="239895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522C7D-46A9-4005-B748-8BA783EB1C32}" type="slidenum">
              <a:rPr lang="en-US"/>
              <a:pPr>
                <a:defRPr/>
              </a:pPr>
              <a:t>‹#›</a:t>
            </a:fld>
            <a:endParaRPr lang="en-US"/>
          </a:p>
        </p:txBody>
      </p:sp>
    </p:spTree>
    <p:extLst>
      <p:ext uri="{BB962C8B-B14F-4D97-AF65-F5344CB8AC3E}">
        <p14:creationId xmlns:p14="http://schemas.microsoft.com/office/powerpoint/2010/main" val="32515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39BCDF-EFF6-4C32-A00E-C60E57170B65}" type="slidenum">
              <a:rPr lang="en-US"/>
              <a:pPr>
                <a:defRPr/>
              </a:pPr>
              <a:t>‹#›</a:t>
            </a:fld>
            <a:endParaRPr lang="en-US"/>
          </a:p>
        </p:txBody>
      </p:sp>
    </p:spTree>
    <p:extLst>
      <p:ext uri="{BB962C8B-B14F-4D97-AF65-F5344CB8AC3E}">
        <p14:creationId xmlns:p14="http://schemas.microsoft.com/office/powerpoint/2010/main" val="2436467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6764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a:defRPr/>
            </a:pPr>
            <a:fld id="{7CB3AA4B-00CA-4EE3-AD6C-DE204285B669}" type="slidenum">
              <a:rPr lang="en-US"/>
              <a:pPr>
                <a:defRPr/>
              </a:pPr>
              <a:t>‹#›</a:t>
            </a:fld>
            <a:endParaRPr lang="en-US"/>
          </a:p>
        </p:txBody>
      </p:sp>
      <p:grpSp>
        <p:nvGrpSpPr>
          <p:cNvPr id="1031" name="Group 7"/>
          <p:cNvGrpSpPr>
            <a:grpSpLocks/>
          </p:cNvGrpSpPr>
          <p:nvPr userDrawn="1"/>
        </p:nvGrpSpPr>
        <p:grpSpPr bwMode="auto">
          <a:xfrm>
            <a:off x="463550" y="1371600"/>
            <a:ext cx="8218488" cy="180975"/>
            <a:chOff x="295" y="1311"/>
            <a:chExt cx="5177" cy="114"/>
          </a:xfrm>
        </p:grpSpPr>
        <p:sp>
          <p:nvSpPr>
            <p:cNvPr id="1032"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sp>
          <p:nvSpPr>
            <p:cNvPr id="1033"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grpSp>
    </p:spTree>
  </p:cSld>
  <p:clrMap bg1="lt1" tx1="dk1" bg2="lt2" tx2="dk2" accent1="accent1" accent2="accent2" accent3="accent3" accent4="accent4" accent5="accent5" accent6="accent6" hlink="hlink" folHlink="folHlink"/>
  <p:sldLayoutIdLst>
    <p:sldLayoutId id="2147483716"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defRPr sz="2000">
          <a:solidFill>
            <a:schemeClr val="tx1"/>
          </a:solidFill>
          <a:latin typeface="+mn-lt"/>
          <a:ea typeface="+mn-ea"/>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spcBef>
                <a:spcPct val="0"/>
              </a:spcBef>
              <a:defRPr sz="1400">
                <a:solidFill>
                  <a:srgbClr val="000000"/>
                </a:solidFill>
                <a:latin typeface="+mn-lt"/>
                <a:ea typeface="ＭＳ Ｐゴシック" pitchFamily="32" charset="-128"/>
                <a:cs typeface="ＭＳ Ｐゴシック" pitchFamily="32"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defRPr sz="1400">
                <a:solidFill>
                  <a:srgbClr val="000000"/>
                </a:solidFill>
                <a:latin typeface="+mn-lt"/>
                <a:ea typeface="ＭＳ Ｐゴシック" pitchFamily="32" charset="-128"/>
                <a:cs typeface="ＭＳ Ｐゴシック" pitchFamily="32"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0"/>
              </a:spcBef>
              <a:defRPr sz="1400">
                <a:solidFill>
                  <a:srgbClr val="000000"/>
                </a:solidFill>
                <a:latin typeface="Arial" pitchFamily="34" charset="0"/>
              </a:defRPr>
            </a:lvl1pPr>
          </a:lstStyle>
          <a:p>
            <a:pPr>
              <a:defRPr/>
            </a:pPr>
            <a:fld id="{D0D787E1-5F8C-4127-9D8D-C6DFE4557C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7"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2pPr>
      <a:lvl3pPr algn="ctr" rtl="0" eaLnBrk="0" fontAlgn="base" hangingPunct="0">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3pPr>
      <a:lvl4pPr algn="ctr" rtl="0" eaLnBrk="0" fontAlgn="base" hangingPunct="0">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4pPr>
      <a:lvl5pPr algn="ctr" rtl="0" eaLnBrk="0" fontAlgn="base" hangingPunct="0">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5pPr>
      <a:lvl6pPr marL="457200" algn="ctr" rtl="0" fontAlgn="base">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6pPr>
      <a:lvl7pPr marL="914400" algn="ctr" rtl="0" fontAlgn="base">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7pPr>
      <a:lvl8pPr marL="1371600" algn="ctr" rtl="0" fontAlgn="base">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8pPr>
      <a:lvl9pPr marL="1828800" algn="ctr" rtl="0" fontAlgn="base">
        <a:spcBef>
          <a:spcPct val="0"/>
        </a:spcBef>
        <a:spcAft>
          <a:spcPct val="0"/>
        </a:spcAft>
        <a:defRPr sz="4400">
          <a:solidFill>
            <a:schemeClr val="tx2"/>
          </a:solidFill>
          <a:latin typeface="Arial" pitchFamily="32" charset="0"/>
          <a:ea typeface="ＭＳ Ｐゴシック" pitchFamily="32" charset="-128"/>
          <a:cs typeface="ＭＳ Ｐゴシック" pitchFamily="3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7.emf"/></Relationships>
</file>

<file path=ppt/slides/_rels/slide33.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33.xml"/><Relationship Id="rId1" Type="http://schemas.openxmlformats.org/officeDocument/2006/relationships/slideLayout" Target="../slideLayouts/slideLayout6.xml"/><Relationship Id="rId4" Type="http://schemas.openxmlformats.org/officeDocument/2006/relationships/image" Target="../media/image7.emf"/></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52400"/>
            <a:ext cx="7772400" cy="1470025"/>
          </a:xfrm>
        </p:spPr>
        <p:txBody>
          <a:bodyPr rIns="132080"/>
          <a:lstStyle/>
          <a:p>
            <a:pPr eaLnBrk="1" hangingPunct="1"/>
            <a:r>
              <a:rPr lang="en-US" altLang="en-US">
                <a:latin typeface="Copperplate Gothic Bold" pitchFamily="34" charset="0"/>
                <a:sym typeface="Lucida Blackletter" charset="0"/>
              </a:rPr>
              <a:t>CS 5 Nightly Wrapup</a:t>
            </a:r>
          </a:p>
        </p:txBody>
      </p:sp>
      <p:sp>
        <p:nvSpPr>
          <p:cNvPr id="5123"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800" b="1">
                <a:latin typeface="Cooper Black" pitchFamily="18" charset="0"/>
                <a:sym typeface="Big Caslon" charset="0"/>
              </a:rPr>
              <a:t>College Canceled</a:t>
            </a:r>
          </a:p>
        </p:txBody>
      </p:sp>
      <p:sp>
        <p:nvSpPr>
          <p:cNvPr id="5124" name="Rectangle 4"/>
          <p:cNvSpPr>
            <a:spLocks/>
          </p:cNvSpPr>
          <p:nvPr/>
        </p:nvSpPr>
        <p:spPr bwMode="auto">
          <a:xfrm>
            <a:off x="533400" y="2057400"/>
            <a:ext cx="5334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000">
                <a:latin typeface="Perpetua" pitchFamily="18" charset="0"/>
                <a:cs typeface="Arial" pitchFamily="34" charset="0"/>
                <a:sym typeface="Arial" pitchFamily="34" charset="0"/>
              </a:rPr>
              <a:t>Claremont (The Student Life)</a:t>
            </a:r>
            <a:r>
              <a:rPr lang="en-US" altLang="en-US" sz="1800">
                <a:latin typeface="Perpetua" pitchFamily="18" charset="0"/>
                <a:cs typeface="Arial" pitchFamily="34" charset="0"/>
                <a:sym typeface="Arial" pitchFamily="34" charset="0"/>
              </a:rPr>
              <a:t>: The administrators of Harvey Mudd College announced today that the entire institution had been canceled.  Classes will terminate immediately.</a:t>
            </a:r>
          </a:p>
          <a:p>
            <a:pPr algn="l" eaLnBrk="1" hangingPunct="1">
              <a:spcBef>
                <a:spcPct val="0"/>
              </a:spcBef>
            </a:pPr>
            <a:r>
              <a:rPr lang="en-US" altLang="en-US" sz="1800">
                <a:latin typeface="Perpetua" pitchFamily="18" charset="0"/>
                <a:cs typeface="Arial" pitchFamily="34" charset="0"/>
                <a:sym typeface="Arial" pitchFamily="34" charset="0"/>
              </a:rPr>
              <a:t>    “We realized that there is a much better economic model,” explained President G. Reedy.  We will continue to accept students, and the tuition will remain the same.  After four years of paying tuition, the students will be awarded a degree, just as in previous years.  The only difference will be that we won’t hold classes.  That will give the students more time for the pursuits they love, like video gaming, dancing, partying, and setting things on fire, without harming their chances of getting a lucrative job after they get their degree.”</a:t>
            </a:r>
          </a:p>
          <a:p>
            <a:pPr algn="l" eaLnBrk="1" hangingPunct="1">
              <a:spcBef>
                <a:spcPct val="0"/>
              </a:spcBef>
            </a:pPr>
            <a:r>
              <a:rPr lang="en-US" altLang="en-US" sz="1800">
                <a:latin typeface="Perpetua" pitchFamily="18" charset="0"/>
                <a:cs typeface="Arial" pitchFamily="34" charset="0"/>
                <a:sym typeface="Arial" pitchFamily="34" charset="0"/>
              </a:rPr>
              <a:t>    When asked what the faculty would be doing, President Reedy smiled.  “That’s the best part!” he exclaimed.  “We’ll finally be rid of the pesky critters.”</a:t>
            </a:r>
          </a:p>
          <a:p>
            <a:pPr algn="l" eaLnBrk="1" hangingPunct="1">
              <a:spcBef>
                <a:spcPct val="0"/>
              </a:spcBef>
            </a:pPr>
            <a:r>
              <a:rPr lang="en-US" altLang="en-US" sz="1800">
                <a:latin typeface="Perpetua" pitchFamily="18" charset="0"/>
                <a:cs typeface="Arial" pitchFamily="34" charset="0"/>
                <a:sym typeface="Arial" pitchFamily="34" charset="0"/>
              </a:rPr>
              <a:t>    No penguins could be reached for comment.</a:t>
            </a:r>
          </a:p>
        </p:txBody>
      </p:sp>
      <p:pic>
        <p:nvPicPr>
          <p:cNvPr id="5125" name="Picture 23" descr="funky_pengui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981200"/>
            <a:ext cx="24384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0"/>
            <a:ext cx="8763000" cy="1143000"/>
          </a:xfrm>
        </p:spPr>
        <p:txBody>
          <a:bodyPr/>
          <a:lstStyle/>
          <a:p>
            <a:pPr eaLnBrk="1" hangingPunct="1"/>
            <a:r>
              <a:rPr lang="en-US" altLang="en-US" sz="4000"/>
              <a:t>Measuring the </a:t>
            </a:r>
            <a:r>
              <a:rPr lang="ja-JP" altLang="en-US" sz="4000"/>
              <a:t>“</a:t>
            </a:r>
            <a:r>
              <a:rPr lang="en-US" altLang="ja-JP" sz="4000"/>
              <a:t>Complexity</a:t>
            </a:r>
            <a:r>
              <a:rPr lang="ja-JP" altLang="en-US" sz="4000"/>
              <a:t>”</a:t>
            </a:r>
            <a:r>
              <a:rPr lang="en-US" altLang="ja-JP" sz="4000"/>
              <a:t> of Data</a:t>
            </a:r>
            <a:endParaRPr lang="en-US" altLang="en-US"/>
          </a:p>
        </p:txBody>
      </p:sp>
      <p:grpSp>
        <p:nvGrpSpPr>
          <p:cNvPr id="14339" name="Group 3"/>
          <p:cNvGrpSpPr>
            <a:grpSpLocks/>
          </p:cNvGrpSpPr>
          <p:nvPr/>
        </p:nvGrpSpPr>
        <p:grpSpPr bwMode="auto">
          <a:xfrm>
            <a:off x="533400" y="962025"/>
            <a:ext cx="8218488" cy="180975"/>
            <a:chOff x="295" y="1311"/>
            <a:chExt cx="5177" cy="114"/>
          </a:xfrm>
        </p:grpSpPr>
        <p:sp>
          <p:nvSpPr>
            <p:cNvPr id="1435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435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4340" name="Text Box 6"/>
          <p:cNvSpPr txBox="1">
            <a:spLocks noChangeArrowheads="1"/>
          </p:cNvSpPr>
          <p:nvPr/>
        </p:nvSpPr>
        <p:spPr bwMode="auto">
          <a:xfrm>
            <a:off x="457200" y="1600200"/>
            <a:ext cx="72390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r>
              <a:rPr lang="en-US" altLang="en-US" sz="2800" dirty="0">
                <a:solidFill>
                  <a:srgbClr val="000000"/>
                </a:solidFill>
              </a:rPr>
              <a:t>10</a:t>
            </a:r>
            <a:r>
              <a:rPr lang="en-US" altLang="en-US" sz="2800" baseline="30000" dirty="0">
                <a:solidFill>
                  <a:srgbClr val="000000"/>
                </a:solidFill>
              </a:rPr>
              <a:t>5000</a:t>
            </a:r>
            <a:r>
              <a:rPr lang="en-US" altLang="en-US" sz="2800" dirty="0">
                <a:solidFill>
                  <a:srgbClr val="000000"/>
                </a:solidFill>
              </a:rPr>
              <a:t> </a:t>
            </a:r>
          </a:p>
          <a:p>
            <a:pPr algn="l">
              <a:spcBef>
                <a:spcPct val="0"/>
              </a:spcBef>
              <a:buFont typeface="Arial" pitchFamily="34" charset="0"/>
              <a:buNone/>
            </a:pPr>
            <a:endParaRPr lang="en-US" altLang="en-US" dirty="0">
              <a:solidFill>
                <a:srgbClr val="000000"/>
              </a:solidFill>
            </a:endParaRPr>
          </a:p>
          <a:p>
            <a:pPr algn="l">
              <a:spcBef>
                <a:spcPct val="0"/>
              </a:spcBef>
              <a:buFont typeface="Arial" pitchFamily="34" charset="0"/>
              <a:buNone/>
            </a:pPr>
            <a:endParaRPr lang="en-US" altLang="en-US" dirty="0">
              <a:solidFill>
                <a:srgbClr val="000000"/>
              </a:solidFill>
            </a:endParaRPr>
          </a:p>
          <a:p>
            <a:pPr algn="l">
              <a:spcBef>
                <a:spcPct val="0"/>
              </a:spcBef>
              <a:buFont typeface="Arial" pitchFamily="34" charset="0"/>
              <a:buNone/>
            </a:pPr>
            <a:r>
              <a:rPr lang="en-US" altLang="en-US" b="1" dirty="0" err="1">
                <a:solidFill>
                  <a:srgbClr val="000000"/>
                </a:solidFill>
                <a:latin typeface="Courier New" pitchFamily="49" charset="0"/>
              </a:rPr>
              <a:t>def</a:t>
            </a:r>
            <a:r>
              <a:rPr lang="en-US" altLang="en-US" b="1" dirty="0">
                <a:solidFill>
                  <a:srgbClr val="000000"/>
                </a:solidFill>
                <a:latin typeface="Courier New" pitchFamily="49" charset="0"/>
              </a:rPr>
              <a:t> a():</a:t>
            </a:r>
          </a:p>
          <a:p>
            <a:pPr algn="l">
              <a:spcBef>
                <a:spcPct val="0"/>
              </a:spcBef>
              <a:buFont typeface="Arial" pitchFamily="34" charset="0"/>
              <a:buNone/>
            </a:pPr>
            <a:r>
              <a:rPr lang="en-US" altLang="en-US" b="1" dirty="0">
                <a:solidFill>
                  <a:srgbClr val="000000"/>
                </a:solidFill>
                <a:latin typeface="Courier New" pitchFamily="49" charset="0"/>
              </a:rPr>
              <a:t>    result = "</a:t>
            </a:r>
            <a:r>
              <a:rPr lang="en-US" altLang="ja-JP" b="1" dirty="0">
                <a:solidFill>
                  <a:srgbClr val="000000"/>
                </a:solidFill>
                <a:latin typeface="Courier New" pitchFamily="49" charset="0"/>
              </a:rPr>
              <a:t>1"</a:t>
            </a:r>
          </a:p>
          <a:p>
            <a:pPr algn="l">
              <a:spcBef>
                <a:spcPct val="0"/>
              </a:spcBef>
              <a:buFont typeface="Arial" pitchFamily="34" charset="0"/>
              <a:buNone/>
            </a:pPr>
            <a:r>
              <a:rPr lang="en-US" altLang="en-US" b="1" dirty="0">
                <a:solidFill>
                  <a:srgbClr val="000000"/>
                </a:solidFill>
                <a:latin typeface="Courier New" pitchFamily="49" charset="0"/>
              </a:rPr>
              <a:t>    for d in range(0, 5000):</a:t>
            </a:r>
          </a:p>
          <a:p>
            <a:pPr algn="l">
              <a:spcBef>
                <a:spcPct val="0"/>
              </a:spcBef>
              <a:buFont typeface="Arial" pitchFamily="34" charset="0"/>
              <a:buNone/>
            </a:pPr>
            <a:r>
              <a:rPr lang="en-US" altLang="en-US" b="1" dirty="0">
                <a:solidFill>
                  <a:srgbClr val="000000"/>
                </a:solidFill>
                <a:latin typeface="Courier New" pitchFamily="49" charset="0"/>
              </a:rPr>
              <a:t>        result += "</a:t>
            </a:r>
            <a:r>
              <a:rPr lang="en-US" altLang="ja-JP" b="1" dirty="0">
                <a:solidFill>
                  <a:srgbClr val="000000"/>
                </a:solidFill>
                <a:latin typeface="Courier New" pitchFamily="49" charset="0"/>
              </a:rPr>
              <a:t>0"</a:t>
            </a:r>
          </a:p>
          <a:p>
            <a:pPr algn="l">
              <a:spcBef>
                <a:spcPct val="0"/>
              </a:spcBef>
              <a:buFont typeface="Arial" pitchFamily="34" charset="0"/>
              <a:buNone/>
            </a:pPr>
            <a:r>
              <a:rPr lang="en-US" altLang="en-US" b="1" dirty="0">
                <a:solidFill>
                  <a:srgbClr val="000000"/>
                </a:solidFill>
                <a:latin typeface="Courier New" pitchFamily="49" charset="0"/>
              </a:rPr>
              <a:t>    return int(result)</a:t>
            </a:r>
            <a:endParaRPr lang="en-US" altLang="en-US" dirty="0">
              <a:solidFill>
                <a:srgbClr val="000000"/>
              </a:solidFill>
            </a:endParaRPr>
          </a:p>
        </p:txBody>
      </p:sp>
      <p:sp>
        <p:nvSpPr>
          <p:cNvPr id="14342" name="Line 13"/>
          <p:cNvSpPr>
            <a:spLocks noChangeShapeType="1"/>
          </p:cNvSpPr>
          <p:nvPr/>
        </p:nvSpPr>
        <p:spPr bwMode="auto">
          <a:xfrm flipH="1">
            <a:off x="1828800" y="2286000"/>
            <a:ext cx="838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14"/>
          <p:cNvSpPr txBox="1">
            <a:spLocks noChangeArrowheads="1"/>
          </p:cNvSpPr>
          <p:nvPr/>
        </p:nvSpPr>
        <p:spPr bwMode="auto">
          <a:xfrm>
            <a:off x="2727325" y="1952625"/>
            <a:ext cx="4206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890B13"/>
                </a:solidFill>
              </a:rPr>
              <a:t>program takes no arguments!</a:t>
            </a:r>
            <a:endParaRPr lang="en-US" altLang="en-US">
              <a:solidFill>
                <a:srgbClr val="000000"/>
              </a:solidFill>
            </a:endParaRPr>
          </a:p>
        </p:txBody>
      </p:sp>
      <p:sp>
        <p:nvSpPr>
          <p:cNvPr id="14344" name="Text Box 15"/>
          <p:cNvSpPr txBox="1">
            <a:spLocks noChangeArrowheads="1"/>
          </p:cNvSpPr>
          <p:nvPr/>
        </p:nvSpPr>
        <p:spPr bwMode="auto">
          <a:xfrm>
            <a:off x="3451225" y="4953000"/>
            <a:ext cx="46259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890B13"/>
                </a:solidFill>
              </a:rPr>
              <a:t>program returns desired number and halts!</a:t>
            </a:r>
            <a:r>
              <a:rPr lang="en-US" altLang="en-US">
                <a:solidFill>
                  <a:srgbClr val="000000"/>
                </a:solidFill>
              </a:rPr>
              <a:t>  </a:t>
            </a:r>
          </a:p>
        </p:txBody>
      </p:sp>
      <p:sp>
        <p:nvSpPr>
          <p:cNvPr id="14345" name="Line 16"/>
          <p:cNvSpPr>
            <a:spLocks noChangeShapeType="1"/>
          </p:cNvSpPr>
          <p:nvPr/>
        </p:nvSpPr>
        <p:spPr bwMode="auto">
          <a:xfrm flipH="1" flipV="1">
            <a:off x="3657600" y="4648200"/>
            <a:ext cx="533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46" name="Text Box 17"/>
          <p:cNvSpPr txBox="1">
            <a:spLocks noChangeArrowheads="1"/>
          </p:cNvSpPr>
          <p:nvPr/>
        </p:nvSpPr>
        <p:spPr bwMode="auto">
          <a:xfrm>
            <a:off x="746125" y="5943600"/>
            <a:ext cx="26143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000000"/>
                </a:solidFill>
              </a:rPr>
              <a:t>Total length:  100 </a:t>
            </a:r>
          </a:p>
        </p:txBody>
      </p:sp>
      <p:pic>
        <p:nvPicPr>
          <p:cNvPr id="14347"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2463" y="5791200"/>
            <a:ext cx="6683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8" name="AutoShape 19"/>
          <p:cNvSpPr>
            <a:spLocks noChangeArrowheads="1"/>
          </p:cNvSpPr>
          <p:nvPr/>
        </p:nvSpPr>
        <p:spPr bwMode="auto">
          <a:xfrm>
            <a:off x="6477000" y="5410200"/>
            <a:ext cx="2362200" cy="838200"/>
          </a:xfrm>
          <a:prstGeom prst="wedgeRectCallout">
            <a:avLst>
              <a:gd name="adj1" fmla="val -47579"/>
              <a:gd name="adj2" fmla="val 64583"/>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Times New Roman" pitchFamily="18" charset="0"/>
              </a:rPr>
              <a:t>Maybe we could do even better!</a:t>
            </a:r>
          </a:p>
        </p:txBody>
      </p:sp>
      <p:pic>
        <p:nvPicPr>
          <p:cNvPr id="14349" name="Picture 1056" descr="kolmogorov"/>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228600" y="0"/>
            <a:ext cx="8763000" cy="1143000"/>
          </a:xfrm>
        </p:spPr>
        <p:txBody>
          <a:bodyPr/>
          <a:lstStyle/>
          <a:p>
            <a:pPr eaLnBrk="1" hangingPunct="1"/>
            <a:r>
              <a:rPr lang="en-US" altLang="en-US" sz="4000"/>
              <a:t>Measuring the </a:t>
            </a:r>
            <a:r>
              <a:rPr lang="ja-JP" altLang="en-US" sz="4000"/>
              <a:t>“</a:t>
            </a:r>
            <a:r>
              <a:rPr lang="en-US" altLang="ja-JP" sz="4000"/>
              <a:t>Complexity</a:t>
            </a:r>
            <a:r>
              <a:rPr lang="ja-JP" altLang="en-US" sz="4000"/>
              <a:t>”</a:t>
            </a:r>
            <a:r>
              <a:rPr lang="en-US" altLang="ja-JP" sz="4000"/>
              <a:t> of Data</a:t>
            </a:r>
            <a:endParaRPr lang="en-US" altLang="en-US"/>
          </a:p>
        </p:txBody>
      </p:sp>
      <p:grpSp>
        <p:nvGrpSpPr>
          <p:cNvPr id="15363" name="Group 1027"/>
          <p:cNvGrpSpPr>
            <a:grpSpLocks/>
          </p:cNvGrpSpPr>
          <p:nvPr/>
        </p:nvGrpSpPr>
        <p:grpSpPr bwMode="auto">
          <a:xfrm>
            <a:off x="533400" y="962025"/>
            <a:ext cx="8218488" cy="180975"/>
            <a:chOff x="295" y="1311"/>
            <a:chExt cx="5177" cy="114"/>
          </a:xfrm>
        </p:grpSpPr>
        <p:sp>
          <p:nvSpPr>
            <p:cNvPr id="15391" name="Rectangle 102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92" name="Rectangle 102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5364" name="Text Box 1030"/>
          <p:cNvSpPr txBox="1">
            <a:spLocks noChangeArrowheads="1"/>
          </p:cNvSpPr>
          <p:nvPr/>
        </p:nvSpPr>
        <p:spPr bwMode="auto">
          <a:xfrm>
            <a:off x="479425" y="1600200"/>
            <a:ext cx="72390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endParaRPr lang="en-US" altLang="en-US" sz="2800" baseline="30000">
              <a:solidFill>
                <a:srgbClr val="000000"/>
              </a:solidFill>
            </a:endParaRPr>
          </a:p>
          <a:p>
            <a:pPr algn="l">
              <a:spcBef>
                <a:spcPct val="0"/>
              </a:spcBef>
            </a:pPr>
            <a:r>
              <a:rPr lang="en-US" altLang="en-US" sz="2800">
                <a:solidFill>
                  <a:srgbClr val="000000"/>
                </a:solidFill>
              </a:rPr>
              <a:t>15623410342347958394180745…2123975</a:t>
            </a:r>
            <a:r>
              <a:rPr lang="en-US" altLang="en-US">
                <a:solidFill>
                  <a:srgbClr val="000000"/>
                </a:solidFill>
              </a:rPr>
              <a:t> </a:t>
            </a:r>
          </a:p>
        </p:txBody>
      </p:sp>
      <p:sp>
        <p:nvSpPr>
          <p:cNvPr id="15365" name="Line 1031"/>
          <p:cNvSpPr>
            <a:spLocks noChangeShapeType="1"/>
          </p:cNvSpPr>
          <p:nvPr/>
        </p:nvSpPr>
        <p:spPr bwMode="auto">
          <a:xfrm>
            <a:off x="555625" y="2286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1032"/>
          <p:cNvSpPr>
            <a:spLocks noChangeShapeType="1"/>
          </p:cNvSpPr>
          <p:nvPr/>
        </p:nvSpPr>
        <p:spPr bwMode="auto">
          <a:xfrm>
            <a:off x="7489825" y="2286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15367" name="AutoShape 1033"/>
          <p:cNvCxnSpPr>
            <a:cxnSpLocks noChangeShapeType="1"/>
          </p:cNvCxnSpPr>
          <p:nvPr/>
        </p:nvCxnSpPr>
        <p:spPr bwMode="auto">
          <a:xfrm>
            <a:off x="555625" y="2514600"/>
            <a:ext cx="69342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5368" name="Text Box 1034"/>
          <p:cNvSpPr txBox="1">
            <a:spLocks noChangeArrowheads="1"/>
          </p:cNvSpPr>
          <p:nvPr/>
        </p:nvSpPr>
        <p:spPr bwMode="auto">
          <a:xfrm>
            <a:off x="2613025" y="2667000"/>
            <a:ext cx="569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000000"/>
                </a:solidFill>
              </a:rPr>
              <a:t>5001 digits long</a:t>
            </a:r>
          </a:p>
        </p:txBody>
      </p:sp>
      <p:sp>
        <p:nvSpPr>
          <p:cNvPr id="15369" name="Rectangle 1037"/>
          <p:cNvSpPr>
            <a:spLocks noChangeArrowheads="1"/>
          </p:cNvSpPr>
          <p:nvPr/>
        </p:nvSpPr>
        <p:spPr bwMode="auto">
          <a:xfrm>
            <a:off x="555625" y="3840163"/>
            <a:ext cx="7318375"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r>
              <a:rPr lang="en-US" altLang="en-US" b="1">
                <a:solidFill>
                  <a:srgbClr val="000000"/>
                </a:solidFill>
                <a:latin typeface="Courier New" pitchFamily="49" charset="0"/>
              </a:rPr>
              <a:t>def a():</a:t>
            </a:r>
          </a:p>
          <a:p>
            <a:pPr algn="l">
              <a:spcBef>
                <a:spcPct val="0"/>
              </a:spcBef>
              <a:buFont typeface="Arial" pitchFamily="34" charset="0"/>
              <a:buNone/>
            </a:pPr>
            <a:r>
              <a:rPr lang="en-US" altLang="en-US" b="1">
                <a:solidFill>
                  <a:srgbClr val="000000"/>
                </a:solidFill>
                <a:latin typeface="Courier New" pitchFamily="49" charset="0"/>
              </a:rPr>
              <a:t>   return </a:t>
            </a:r>
            <a:r>
              <a:rPr lang="en-US" altLang="en-US" sz="2800" b="1">
                <a:solidFill>
                  <a:srgbClr val="000000"/>
                </a:solidFill>
                <a:latin typeface="Courier New" pitchFamily="49" charset="0"/>
              </a:rPr>
              <a:t>1562341034234745…2123975</a:t>
            </a:r>
            <a:r>
              <a:rPr lang="en-US" altLang="en-US" b="1">
                <a:solidFill>
                  <a:srgbClr val="000000"/>
                </a:solidFill>
                <a:latin typeface="Courier New" pitchFamily="49" charset="0"/>
              </a:rPr>
              <a:t> </a:t>
            </a:r>
          </a:p>
        </p:txBody>
      </p:sp>
      <p:sp>
        <p:nvSpPr>
          <p:cNvPr id="15370" name="Line 1038"/>
          <p:cNvSpPr>
            <a:spLocks noChangeShapeType="1"/>
          </p:cNvSpPr>
          <p:nvPr/>
        </p:nvSpPr>
        <p:spPr bwMode="auto">
          <a:xfrm flipH="1">
            <a:off x="2247900" y="3609975"/>
            <a:ext cx="838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71" name="Text Box 1039"/>
          <p:cNvSpPr txBox="1">
            <a:spLocks noChangeArrowheads="1"/>
          </p:cNvSpPr>
          <p:nvPr/>
        </p:nvSpPr>
        <p:spPr bwMode="auto">
          <a:xfrm>
            <a:off x="3146425" y="3276600"/>
            <a:ext cx="4206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890B13"/>
                </a:solidFill>
              </a:rPr>
              <a:t>program takes no arguments!</a:t>
            </a:r>
            <a:endParaRPr lang="en-US" altLang="en-US">
              <a:solidFill>
                <a:srgbClr val="000000"/>
              </a:solidFill>
            </a:endParaRPr>
          </a:p>
        </p:txBody>
      </p:sp>
      <p:sp>
        <p:nvSpPr>
          <p:cNvPr id="15372" name="Text Box 1040"/>
          <p:cNvSpPr txBox="1">
            <a:spLocks noChangeArrowheads="1"/>
          </p:cNvSpPr>
          <p:nvPr/>
        </p:nvSpPr>
        <p:spPr bwMode="auto">
          <a:xfrm>
            <a:off x="3473450" y="4953000"/>
            <a:ext cx="46259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890B13"/>
                </a:solidFill>
              </a:rPr>
              <a:t>program returns desired number and halts!</a:t>
            </a:r>
            <a:r>
              <a:rPr lang="en-US" altLang="en-US">
                <a:solidFill>
                  <a:srgbClr val="000000"/>
                </a:solidFill>
              </a:rPr>
              <a:t>  </a:t>
            </a:r>
          </a:p>
        </p:txBody>
      </p:sp>
      <p:sp>
        <p:nvSpPr>
          <p:cNvPr id="15373" name="Line 1041"/>
          <p:cNvSpPr>
            <a:spLocks noChangeShapeType="1"/>
          </p:cNvSpPr>
          <p:nvPr/>
        </p:nvSpPr>
        <p:spPr bwMode="auto">
          <a:xfrm flipH="1" flipV="1">
            <a:off x="3679825" y="4648200"/>
            <a:ext cx="533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74" name="Rectangle 1042"/>
          <p:cNvSpPr>
            <a:spLocks noChangeArrowheads="1"/>
          </p:cNvSpPr>
          <p:nvPr/>
        </p:nvSpPr>
        <p:spPr bwMode="auto">
          <a:xfrm>
            <a:off x="555625" y="6172200"/>
            <a:ext cx="2708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Total length:  5017</a:t>
            </a:r>
          </a:p>
        </p:txBody>
      </p:sp>
      <p:grpSp>
        <p:nvGrpSpPr>
          <p:cNvPr id="15375" name="Group 1043"/>
          <p:cNvGrpSpPr>
            <a:grpSpLocks/>
          </p:cNvGrpSpPr>
          <p:nvPr/>
        </p:nvGrpSpPr>
        <p:grpSpPr bwMode="auto">
          <a:xfrm>
            <a:off x="8458200" y="6172200"/>
            <a:ext cx="381000" cy="533400"/>
            <a:chOff x="2928" y="1051"/>
            <a:chExt cx="840" cy="957"/>
          </a:xfrm>
        </p:grpSpPr>
        <p:sp>
          <p:nvSpPr>
            <p:cNvPr id="15378" name="Freeform 1044"/>
            <p:cNvSpPr>
              <a:spLocks/>
            </p:cNvSpPr>
            <p:nvPr/>
          </p:nvSpPr>
          <p:spPr bwMode="auto">
            <a:xfrm>
              <a:off x="2928" y="1759"/>
              <a:ext cx="810" cy="249"/>
            </a:xfrm>
            <a:custGeom>
              <a:avLst/>
              <a:gdLst>
                <a:gd name="T0" fmla="*/ 7 w 1048"/>
                <a:gd name="T1" fmla="*/ 21 h 250"/>
                <a:gd name="T2" fmla="*/ 12 w 1048"/>
                <a:gd name="T3" fmla="*/ 83 h 250"/>
                <a:gd name="T4" fmla="*/ 12 w 1048"/>
                <a:gd name="T5" fmla="*/ 111 h 250"/>
                <a:gd name="T6" fmla="*/ 13 w 1048"/>
                <a:gd name="T7" fmla="*/ 125 h 250"/>
                <a:gd name="T8" fmla="*/ 13 w 1048"/>
                <a:gd name="T9" fmla="*/ 162 h 250"/>
                <a:gd name="T10" fmla="*/ 9 w 1048"/>
                <a:gd name="T11" fmla="*/ 231 h 250"/>
                <a:gd name="T12" fmla="*/ 2 w 1048"/>
                <a:gd name="T13" fmla="*/ 211 h 250"/>
                <a:gd name="T14" fmla="*/ 0 w 1048"/>
                <a:gd name="T15" fmla="*/ 190 h 250"/>
                <a:gd name="T16" fmla="*/ 2 w 1048"/>
                <a:gd name="T17" fmla="*/ 156 h 250"/>
                <a:gd name="T18" fmla="*/ 2 w 1048"/>
                <a:gd name="T19" fmla="*/ 125 h 250"/>
                <a:gd name="T20" fmla="*/ 2 w 1048"/>
                <a:gd name="T21" fmla="*/ 76 h 250"/>
                <a:gd name="T22" fmla="*/ 4 w 1048"/>
                <a:gd name="T23" fmla="*/ 55 h 250"/>
                <a:gd name="T24" fmla="*/ 4 w 1048"/>
                <a:gd name="T25" fmla="*/ 28 h 250"/>
                <a:gd name="T26" fmla="*/ 5 w 1048"/>
                <a:gd name="T27" fmla="*/ 14 h 250"/>
                <a:gd name="T28" fmla="*/ 6 w 1048"/>
                <a:gd name="T29" fmla="*/ 28 h 250"/>
                <a:gd name="T30" fmla="*/ 7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15379" name="Oval 1045"/>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0" name="Oval 1046"/>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1" name="Oval 1047"/>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2" name="Oval 1048"/>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3" name="Oval 1049"/>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4" name="Oval 1050"/>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5" name="Oval 1051"/>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6" name="AutoShape 1052"/>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87" name="Freeform 1053"/>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5388" name="Freeform 1054"/>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5389" name="Freeform 1055"/>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5390" name="Freeform 1056"/>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15376" name="AutoShape 1057"/>
          <p:cNvSpPr>
            <a:spLocks noChangeArrowheads="1"/>
          </p:cNvSpPr>
          <p:nvPr/>
        </p:nvSpPr>
        <p:spPr bwMode="auto">
          <a:xfrm>
            <a:off x="6019800" y="5562600"/>
            <a:ext cx="2438400" cy="685800"/>
          </a:xfrm>
          <a:prstGeom prst="wedgeRectCallout">
            <a:avLst>
              <a:gd name="adj1" fmla="val 45704"/>
              <a:gd name="adj2" fmla="val 5763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2000">
                <a:solidFill>
                  <a:srgbClr val="000000"/>
                </a:solidFill>
                <a:latin typeface="Times New Roman" pitchFamily="18" charset="0"/>
              </a:rPr>
              <a:t>I sorta doubt we can do much better!</a:t>
            </a:r>
            <a:endParaRPr lang="en-US" altLang="en-US">
              <a:solidFill>
                <a:srgbClr val="000000"/>
              </a:solidFill>
              <a:latin typeface="Times New Roman" pitchFamily="18" charset="0"/>
            </a:endParaRPr>
          </a:p>
        </p:txBody>
      </p:sp>
      <p:pic>
        <p:nvPicPr>
          <p:cNvPr id="15377" name="Picture 1058"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8"/>
          <p:cNvSpPr>
            <a:spLocks noChangeArrowheads="1"/>
          </p:cNvSpPr>
          <p:nvPr/>
        </p:nvSpPr>
        <p:spPr bwMode="auto">
          <a:xfrm>
            <a:off x="2286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spcBef>
                <a:spcPct val="0"/>
              </a:spcBef>
            </a:pPr>
            <a:r>
              <a:rPr lang="en-US" altLang="en-US" sz="4000">
                <a:solidFill>
                  <a:srgbClr val="000000"/>
                </a:solidFill>
              </a:rPr>
              <a:t>Measuring the </a:t>
            </a:r>
            <a:r>
              <a:rPr lang="ja-JP" altLang="en-US" sz="4000">
                <a:solidFill>
                  <a:srgbClr val="000000"/>
                </a:solidFill>
              </a:rPr>
              <a:t>“</a:t>
            </a:r>
            <a:r>
              <a:rPr lang="en-US" altLang="ja-JP" sz="4000">
                <a:solidFill>
                  <a:srgbClr val="000000"/>
                </a:solidFill>
              </a:rPr>
              <a:t>Complexity</a:t>
            </a:r>
            <a:r>
              <a:rPr lang="ja-JP" altLang="en-US" sz="4000">
                <a:solidFill>
                  <a:srgbClr val="000000"/>
                </a:solidFill>
              </a:rPr>
              <a:t>”</a:t>
            </a:r>
            <a:r>
              <a:rPr lang="en-US" altLang="ja-JP" sz="4000">
                <a:solidFill>
                  <a:srgbClr val="000000"/>
                </a:solidFill>
              </a:rPr>
              <a:t> of Data</a:t>
            </a:r>
            <a:endParaRPr lang="en-US" altLang="en-US" sz="4400">
              <a:solidFill>
                <a:srgbClr val="000000"/>
              </a:solidFill>
            </a:endParaRPr>
          </a:p>
        </p:txBody>
      </p:sp>
      <p:grpSp>
        <p:nvGrpSpPr>
          <p:cNvPr id="16387" name="Group 1029"/>
          <p:cNvGrpSpPr>
            <a:grpSpLocks/>
          </p:cNvGrpSpPr>
          <p:nvPr/>
        </p:nvGrpSpPr>
        <p:grpSpPr bwMode="auto">
          <a:xfrm>
            <a:off x="533400" y="962025"/>
            <a:ext cx="8218488" cy="180975"/>
            <a:chOff x="295" y="1311"/>
            <a:chExt cx="5177" cy="114"/>
          </a:xfrm>
        </p:grpSpPr>
        <p:sp>
          <p:nvSpPr>
            <p:cNvPr id="16403" name="Rectangle 103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6404" name="Rectangle 103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6388" name="Text Box 1032"/>
          <p:cNvSpPr txBox="1">
            <a:spLocks noChangeArrowheads="1"/>
          </p:cNvSpPr>
          <p:nvPr/>
        </p:nvSpPr>
        <p:spPr bwMode="auto">
          <a:xfrm>
            <a:off x="669925" y="1571625"/>
            <a:ext cx="17589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Objective…</a:t>
            </a:r>
          </a:p>
          <a:p>
            <a:pPr algn="l">
              <a:spcBef>
                <a:spcPct val="0"/>
              </a:spcBef>
            </a:pPr>
            <a:endParaRPr lang="en-US" altLang="en-US">
              <a:solidFill>
                <a:srgbClr val="000000"/>
              </a:solidFill>
            </a:endParaRPr>
          </a:p>
          <a:p>
            <a:pPr algn="l">
              <a:spcBef>
                <a:spcPct val="0"/>
              </a:spcBef>
            </a:pPr>
            <a:endParaRPr lang="en-US" altLang="en-US">
              <a:solidFill>
                <a:srgbClr val="000000"/>
              </a:solidFill>
            </a:endParaRPr>
          </a:p>
        </p:txBody>
      </p:sp>
      <p:sp>
        <p:nvSpPr>
          <p:cNvPr id="16389" name="Rectangle 1033"/>
          <p:cNvSpPr>
            <a:spLocks noChangeArrowheads="1"/>
          </p:cNvSpPr>
          <p:nvPr/>
        </p:nvSpPr>
        <p:spPr bwMode="auto">
          <a:xfrm>
            <a:off x="2819400" y="2362200"/>
            <a:ext cx="1981200" cy="914400"/>
          </a:xfrm>
          <a:prstGeom prst="rect">
            <a:avLst/>
          </a:prstGeom>
          <a:solidFill>
            <a:schemeClr val="accent1"/>
          </a:solidFill>
          <a:ln w="9525">
            <a:solidFill>
              <a:schemeClr val="tx1"/>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000000"/>
                </a:solidFill>
              </a:rPr>
              <a:t>Complexity </a:t>
            </a:r>
          </a:p>
          <a:p>
            <a:pPr algn="l">
              <a:spcBef>
                <a:spcPct val="0"/>
              </a:spcBef>
            </a:pPr>
            <a:endParaRPr lang="en-US" altLang="en-US" dirty="0">
              <a:solidFill>
                <a:srgbClr val="000000"/>
              </a:solidFill>
            </a:endParaRPr>
          </a:p>
        </p:txBody>
      </p:sp>
      <p:sp>
        <p:nvSpPr>
          <p:cNvPr id="16390" name="Line 1034"/>
          <p:cNvSpPr>
            <a:spLocks noChangeShapeType="1"/>
          </p:cNvSpPr>
          <p:nvPr/>
        </p:nvSpPr>
        <p:spPr bwMode="auto">
          <a:xfrm>
            <a:off x="1447800" y="2819400"/>
            <a:ext cx="12192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391" name="Text Box 1035"/>
          <p:cNvSpPr txBox="1">
            <a:spLocks noChangeArrowheads="1"/>
          </p:cNvSpPr>
          <p:nvPr/>
        </p:nvSpPr>
        <p:spPr bwMode="auto">
          <a:xfrm>
            <a:off x="746125" y="2438400"/>
            <a:ext cx="974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10</a:t>
            </a:r>
            <a:r>
              <a:rPr lang="en-US" altLang="en-US" baseline="30000">
                <a:solidFill>
                  <a:srgbClr val="000000"/>
                </a:solidFill>
              </a:rPr>
              <a:t>5000</a:t>
            </a:r>
            <a:endParaRPr lang="en-US" altLang="en-US">
              <a:solidFill>
                <a:srgbClr val="000000"/>
              </a:solidFill>
            </a:endParaRPr>
          </a:p>
        </p:txBody>
      </p:sp>
      <p:sp>
        <p:nvSpPr>
          <p:cNvPr id="16392" name="Line 1036"/>
          <p:cNvSpPr>
            <a:spLocks noChangeShapeType="1"/>
          </p:cNvSpPr>
          <p:nvPr/>
        </p:nvSpPr>
        <p:spPr bwMode="auto">
          <a:xfrm>
            <a:off x="4800600" y="2819400"/>
            <a:ext cx="6096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393" name="Line 1037"/>
          <p:cNvSpPr>
            <a:spLocks noChangeShapeType="1"/>
          </p:cNvSpPr>
          <p:nvPr/>
        </p:nvSpPr>
        <p:spPr bwMode="auto">
          <a:xfrm flipH="1" flipV="1">
            <a:off x="1066800" y="3200400"/>
            <a:ext cx="2286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394" name="Text Box 1038"/>
          <p:cNvSpPr txBox="1">
            <a:spLocks noChangeArrowheads="1"/>
          </p:cNvSpPr>
          <p:nvPr/>
        </p:nvSpPr>
        <p:spPr bwMode="auto">
          <a:xfrm>
            <a:off x="457200" y="4343400"/>
            <a:ext cx="3352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solidFill>
                  <a:srgbClr val="890B13"/>
                </a:solidFill>
              </a:rPr>
              <a:t>Argument: An integer n</a:t>
            </a:r>
          </a:p>
        </p:txBody>
      </p:sp>
      <p:sp>
        <p:nvSpPr>
          <p:cNvPr id="16395" name="Text Box 1039"/>
          <p:cNvSpPr txBox="1">
            <a:spLocks noChangeArrowheads="1"/>
          </p:cNvSpPr>
          <p:nvPr/>
        </p:nvSpPr>
        <p:spPr bwMode="auto">
          <a:xfrm>
            <a:off x="5638800" y="2590800"/>
            <a:ext cx="892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solidFill>
                  <a:srgbClr val="000000"/>
                </a:solidFill>
              </a:rPr>
              <a:t>97</a:t>
            </a:r>
          </a:p>
        </p:txBody>
      </p:sp>
      <p:sp>
        <p:nvSpPr>
          <p:cNvPr id="16396" name="Text Box 1040"/>
          <p:cNvSpPr txBox="1">
            <a:spLocks noChangeArrowheads="1"/>
          </p:cNvSpPr>
          <p:nvPr/>
        </p:nvSpPr>
        <p:spPr bwMode="auto">
          <a:xfrm>
            <a:off x="5130800" y="3124200"/>
            <a:ext cx="4051109"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890B13"/>
                </a:solidFill>
              </a:rPr>
              <a:t>Result: The length of the </a:t>
            </a:r>
          </a:p>
          <a:p>
            <a:pPr algn="l">
              <a:spcBef>
                <a:spcPct val="0"/>
              </a:spcBef>
            </a:pPr>
            <a:r>
              <a:rPr lang="en-US" altLang="en-US" b="1" i="1" dirty="0">
                <a:solidFill>
                  <a:srgbClr val="890B13"/>
                </a:solidFill>
              </a:rPr>
              <a:t>shortest Python program</a:t>
            </a:r>
            <a:endParaRPr lang="en-US" altLang="en-US" dirty="0">
              <a:solidFill>
                <a:srgbClr val="890B13"/>
              </a:solidFill>
            </a:endParaRPr>
          </a:p>
          <a:p>
            <a:pPr algn="l">
              <a:spcBef>
                <a:spcPct val="0"/>
              </a:spcBef>
            </a:pPr>
            <a:r>
              <a:rPr lang="en-US" altLang="en-US" dirty="0">
                <a:solidFill>
                  <a:srgbClr val="890B13"/>
                </a:solidFill>
              </a:rPr>
              <a:t>that:</a:t>
            </a:r>
          </a:p>
          <a:p>
            <a:pPr algn="l">
              <a:spcBef>
                <a:spcPct val="0"/>
              </a:spcBef>
            </a:pPr>
            <a:r>
              <a:rPr lang="en-US" altLang="en-US" dirty="0">
                <a:solidFill>
                  <a:srgbClr val="890B13"/>
                </a:solidFill>
              </a:rPr>
              <a:t>	-takes no arguments</a:t>
            </a:r>
          </a:p>
          <a:p>
            <a:pPr algn="l">
              <a:spcBef>
                <a:spcPct val="0"/>
              </a:spcBef>
            </a:pPr>
            <a:r>
              <a:rPr lang="en-US" altLang="en-US" dirty="0">
                <a:solidFill>
                  <a:srgbClr val="890B13"/>
                </a:solidFill>
              </a:rPr>
              <a:t>	-runs</a:t>
            </a:r>
          </a:p>
          <a:p>
            <a:pPr algn="l">
              <a:spcBef>
                <a:spcPct val="0"/>
              </a:spcBef>
            </a:pPr>
            <a:r>
              <a:rPr lang="en-US" altLang="en-US" dirty="0">
                <a:solidFill>
                  <a:srgbClr val="890B13"/>
                </a:solidFill>
              </a:rPr>
              <a:t>	-returns the integer n</a:t>
            </a:r>
            <a:r>
              <a:rPr lang="en-US" altLang="en-US" dirty="0">
                <a:solidFill>
                  <a:srgbClr val="000000"/>
                </a:solidFill>
              </a:rPr>
              <a:t> </a:t>
            </a:r>
          </a:p>
        </p:txBody>
      </p:sp>
      <p:sp>
        <p:nvSpPr>
          <p:cNvPr id="16397" name="Line 1041"/>
          <p:cNvSpPr>
            <a:spLocks noChangeShapeType="1"/>
          </p:cNvSpPr>
          <p:nvPr/>
        </p:nvSpPr>
        <p:spPr bwMode="auto">
          <a:xfrm flipH="1" flipV="1">
            <a:off x="6248400" y="2819400"/>
            <a:ext cx="685800"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6398" name="Picture 1043"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1044"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7150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AutoShape 1045"/>
          <p:cNvSpPr>
            <a:spLocks noChangeArrowheads="1"/>
          </p:cNvSpPr>
          <p:nvPr/>
        </p:nvSpPr>
        <p:spPr bwMode="auto">
          <a:xfrm>
            <a:off x="838200" y="5257800"/>
            <a:ext cx="2209800" cy="914400"/>
          </a:xfrm>
          <a:prstGeom prst="wedgeRectCallout">
            <a:avLst>
              <a:gd name="adj1" fmla="val -44398"/>
              <a:gd name="adj2" fmla="val 68750"/>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dirty="0">
                <a:solidFill>
                  <a:srgbClr val="000000"/>
                </a:solidFill>
                <a:latin typeface="Times New Roman" pitchFamily="18" charset="0"/>
              </a:rPr>
              <a:t>Did Kolmogorov explicitly specify Python?</a:t>
            </a:r>
            <a:endParaRPr lang="en-US" altLang="en-US" dirty="0">
              <a:solidFill>
                <a:srgbClr val="000000"/>
              </a:solidFill>
              <a:latin typeface="Times New Roman" pitchFamily="18" charset="0"/>
            </a:endParaRPr>
          </a:p>
        </p:txBody>
      </p:sp>
      <p:sp>
        <p:nvSpPr>
          <p:cNvPr id="16401" name="Rectangle 1046"/>
          <p:cNvSpPr>
            <a:spLocks noChangeArrowheads="1"/>
          </p:cNvSpPr>
          <p:nvPr/>
        </p:nvSpPr>
        <p:spPr bwMode="auto">
          <a:xfrm>
            <a:off x="5164138" y="5486400"/>
            <a:ext cx="297709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r>
              <a:rPr lang="en-US" altLang="en-US" sz="1400" b="1" dirty="0" err="1">
                <a:solidFill>
                  <a:srgbClr val="000000"/>
                </a:solidFill>
                <a:latin typeface="Courier New" pitchFamily="49" charset="0"/>
              </a:rPr>
              <a:t>def</a:t>
            </a:r>
            <a:r>
              <a:rPr lang="en-US" altLang="en-US" sz="1400" b="1" dirty="0">
                <a:solidFill>
                  <a:srgbClr val="000000"/>
                </a:solidFill>
                <a:latin typeface="Courier New" pitchFamily="49" charset="0"/>
              </a:rPr>
              <a:t> a():</a:t>
            </a:r>
          </a:p>
          <a:p>
            <a:pPr algn="l">
              <a:spcBef>
                <a:spcPct val="0"/>
              </a:spcBef>
              <a:buFont typeface="Arial" pitchFamily="34" charset="0"/>
              <a:buNone/>
            </a:pPr>
            <a:r>
              <a:rPr lang="en-US" altLang="en-US" sz="1400" b="1" dirty="0">
                <a:solidFill>
                  <a:srgbClr val="000000"/>
                </a:solidFill>
                <a:latin typeface="Courier New" pitchFamily="49" charset="0"/>
              </a:rPr>
              <a:t>    result = "</a:t>
            </a:r>
            <a:r>
              <a:rPr lang="en-US" altLang="ja-JP" sz="1400" b="1" dirty="0">
                <a:solidFill>
                  <a:srgbClr val="000000"/>
                </a:solidFill>
                <a:latin typeface="Courier New" pitchFamily="49" charset="0"/>
              </a:rPr>
              <a:t>1"</a:t>
            </a:r>
          </a:p>
          <a:p>
            <a:pPr algn="l">
              <a:spcBef>
                <a:spcPct val="0"/>
              </a:spcBef>
              <a:buFont typeface="Arial" pitchFamily="34" charset="0"/>
              <a:buNone/>
            </a:pPr>
            <a:r>
              <a:rPr lang="en-US" altLang="en-US" sz="1400" b="1" dirty="0">
                <a:solidFill>
                  <a:srgbClr val="000000"/>
                </a:solidFill>
                <a:latin typeface="Courier New" pitchFamily="49" charset="0"/>
              </a:rPr>
              <a:t>    for d in range(5000):</a:t>
            </a:r>
          </a:p>
          <a:p>
            <a:pPr algn="l">
              <a:spcBef>
                <a:spcPct val="0"/>
              </a:spcBef>
              <a:buFont typeface="Arial" pitchFamily="34" charset="0"/>
              <a:buNone/>
            </a:pPr>
            <a:r>
              <a:rPr lang="en-US" altLang="en-US" sz="1400" b="1" dirty="0">
                <a:solidFill>
                  <a:srgbClr val="000000"/>
                </a:solidFill>
                <a:latin typeface="Courier New" pitchFamily="49" charset="0"/>
              </a:rPr>
              <a:t>        result += "</a:t>
            </a:r>
            <a:r>
              <a:rPr lang="en-US" altLang="ja-JP" sz="1400" b="1" dirty="0">
                <a:solidFill>
                  <a:srgbClr val="000000"/>
                </a:solidFill>
                <a:latin typeface="Courier New" pitchFamily="49" charset="0"/>
              </a:rPr>
              <a:t>0"</a:t>
            </a:r>
          </a:p>
          <a:p>
            <a:pPr algn="l">
              <a:spcBef>
                <a:spcPct val="0"/>
              </a:spcBef>
              <a:buFont typeface="Arial" pitchFamily="34" charset="0"/>
              <a:buNone/>
            </a:pPr>
            <a:r>
              <a:rPr lang="en-US" altLang="en-US" sz="1400" b="1" dirty="0">
                <a:solidFill>
                  <a:srgbClr val="000000"/>
                </a:solidFill>
                <a:latin typeface="Courier New" pitchFamily="49" charset="0"/>
              </a:rPr>
              <a:t>    return int(result)</a:t>
            </a:r>
            <a:endParaRPr lang="en-US" altLang="en-US" b="1" dirty="0">
              <a:solidFill>
                <a:srgbClr val="000000"/>
              </a:solidFill>
              <a:latin typeface="Courier New" pitchFamily="49" charset="0"/>
            </a:endParaRPr>
          </a:p>
        </p:txBody>
      </p:sp>
      <p:sp>
        <p:nvSpPr>
          <p:cNvPr id="16402" name="Text Box 1047"/>
          <p:cNvSpPr txBox="1">
            <a:spLocks noChangeArrowheads="1"/>
          </p:cNvSpPr>
          <p:nvPr/>
        </p:nvSpPr>
        <p:spPr bwMode="auto">
          <a:xfrm>
            <a:off x="3375025" y="6019800"/>
            <a:ext cx="2035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solidFill>
                  <a:srgbClr val="000000"/>
                </a:solidFill>
              </a:rPr>
              <a:t>length 97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228600" y="0"/>
            <a:ext cx="8763000" cy="1143000"/>
          </a:xfrm>
        </p:spPr>
        <p:txBody>
          <a:bodyPr/>
          <a:lstStyle/>
          <a:p>
            <a:pPr eaLnBrk="1" hangingPunct="1"/>
            <a:r>
              <a:rPr lang="en-US" altLang="en-US" sz="4000" dirty="0"/>
              <a:t>What is the Complexity Of…?</a:t>
            </a:r>
            <a:endParaRPr lang="en-US" altLang="en-US" dirty="0"/>
          </a:p>
        </p:txBody>
      </p:sp>
      <p:grpSp>
        <p:nvGrpSpPr>
          <p:cNvPr id="15363" name="Group 1027"/>
          <p:cNvGrpSpPr>
            <a:grpSpLocks/>
          </p:cNvGrpSpPr>
          <p:nvPr/>
        </p:nvGrpSpPr>
        <p:grpSpPr bwMode="auto">
          <a:xfrm>
            <a:off x="533400" y="962025"/>
            <a:ext cx="8218488" cy="180975"/>
            <a:chOff x="295" y="1311"/>
            <a:chExt cx="5177" cy="114"/>
          </a:xfrm>
        </p:grpSpPr>
        <p:sp>
          <p:nvSpPr>
            <p:cNvPr id="15391" name="Rectangle 102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5392" name="Rectangle 102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pic>
        <p:nvPicPr>
          <p:cNvPr id="15377" name="Picture 1058"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26434" y="1371600"/>
            <a:ext cx="5638800" cy="461665"/>
          </a:xfrm>
          <a:prstGeom prst="rect">
            <a:avLst/>
          </a:prstGeom>
          <a:noFill/>
        </p:spPr>
        <p:txBody>
          <a:bodyPr wrap="square" rtlCol="0">
            <a:spAutoFit/>
          </a:bodyPr>
          <a:lstStyle/>
          <a:p>
            <a:pPr algn="l"/>
            <a:r>
              <a:rPr lang="en-US" b="1" dirty="0" err="1">
                <a:latin typeface="Courier New" panose="02070309020205020404" pitchFamily="49" charset="0"/>
                <a:cs typeface="Courier New" panose="02070309020205020404" pitchFamily="49" charset="0"/>
              </a:rPr>
              <a:t>def</a:t>
            </a:r>
            <a:r>
              <a:rPr lang="en-US" b="1" dirty="0">
                <a:latin typeface="Courier New" panose="02070309020205020404" pitchFamily="49" charset="0"/>
                <a:cs typeface="Courier New" panose="02070309020205020404" pitchFamily="49" charset="0"/>
              </a:rPr>
              <a:t> f():return ...</a:t>
            </a:r>
            <a:endParaRPr lang="en-US" sz="1200" b="1" dirty="0">
              <a:latin typeface="Courier New" panose="02070309020205020404" pitchFamily="49" charset="0"/>
              <a:cs typeface="Courier New" panose="02070309020205020404" pitchFamily="49" charset="0"/>
            </a:endParaRPr>
          </a:p>
        </p:txBody>
      </p:sp>
      <p:sp>
        <p:nvSpPr>
          <p:cNvPr id="3" name="TextBox 2"/>
          <p:cNvSpPr txBox="1"/>
          <p:nvPr/>
        </p:nvSpPr>
        <p:spPr>
          <a:xfrm>
            <a:off x="722127" y="1808456"/>
            <a:ext cx="152400" cy="246221"/>
          </a:xfrm>
          <a:prstGeom prst="rect">
            <a:avLst/>
          </a:prstGeom>
          <a:noFill/>
        </p:spPr>
        <p:txBody>
          <a:bodyPr wrap="square" rtlCol="0">
            <a:spAutoFit/>
          </a:bodyPr>
          <a:lstStyle/>
          <a:p>
            <a:r>
              <a:rPr lang="en-US" sz="1000" dirty="0"/>
              <a:t>1</a:t>
            </a:r>
          </a:p>
        </p:txBody>
      </p:sp>
      <p:sp>
        <p:nvSpPr>
          <p:cNvPr id="35" name="TextBox 34"/>
          <p:cNvSpPr txBox="1"/>
          <p:nvPr/>
        </p:nvSpPr>
        <p:spPr>
          <a:xfrm>
            <a:off x="903324" y="1808456"/>
            <a:ext cx="152400" cy="246221"/>
          </a:xfrm>
          <a:prstGeom prst="rect">
            <a:avLst/>
          </a:prstGeom>
          <a:noFill/>
        </p:spPr>
        <p:txBody>
          <a:bodyPr wrap="square" rtlCol="0">
            <a:spAutoFit/>
          </a:bodyPr>
          <a:lstStyle/>
          <a:p>
            <a:r>
              <a:rPr lang="en-US" sz="1000" dirty="0"/>
              <a:t>2</a:t>
            </a:r>
          </a:p>
        </p:txBody>
      </p:sp>
      <p:sp>
        <p:nvSpPr>
          <p:cNvPr id="37" name="TextBox 36"/>
          <p:cNvSpPr txBox="1"/>
          <p:nvPr/>
        </p:nvSpPr>
        <p:spPr>
          <a:xfrm>
            <a:off x="1084521" y="1808456"/>
            <a:ext cx="152400" cy="246221"/>
          </a:xfrm>
          <a:prstGeom prst="rect">
            <a:avLst/>
          </a:prstGeom>
          <a:noFill/>
        </p:spPr>
        <p:txBody>
          <a:bodyPr wrap="square" rtlCol="0">
            <a:spAutoFit/>
          </a:bodyPr>
          <a:lstStyle/>
          <a:p>
            <a:r>
              <a:rPr lang="en-US" sz="1000" dirty="0"/>
              <a:t>3</a:t>
            </a:r>
          </a:p>
        </p:txBody>
      </p:sp>
      <p:sp>
        <p:nvSpPr>
          <p:cNvPr id="38" name="TextBox 37"/>
          <p:cNvSpPr txBox="1"/>
          <p:nvPr/>
        </p:nvSpPr>
        <p:spPr>
          <a:xfrm>
            <a:off x="1265718" y="1808456"/>
            <a:ext cx="152400" cy="246221"/>
          </a:xfrm>
          <a:prstGeom prst="rect">
            <a:avLst/>
          </a:prstGeom>
          <a:noFill/>
        </p:spPr>
        <p:txBody>
          <a:bodyPr wrap="square" rtlCol="0">
            <a:spAutoFit/>
          </a:bodyPr>
          <a:lstStyle/>
          <a:p>
            <a:r>
              <a:rPr lang="en-US" sz="1000" dirty="0"/>
              <a:t>4</a:t>
            </a:r>
          </a:p>
        </p:txBody>
      </p:sp>
      <p:sp>
        <p:nvSpPr>
          <p:cNvPr id="39" name="TextBox 38"/>
          <p:cNvSpPr txBox="1"/>
          <p:nvPr/>
        </p:nvSpPr>
        <p:spPr>
          <a:xfrm>
            <a:off x="1446915" y="1808456"/>
            <a:ext cx="152400" cy="246221"/>
          </a:xfrm>
          <a:prstGeom prst="rect">
            <a:avLst/>
          </a:prstGeom>
          <a:noFill/>
        </p:spPr>
        <p:txBody>
          <a:bodyPr wrap="square" rtlCol="0">
            <a:spAutoFit/>
          </a:bodyPr>
          <a:lstStyle/>
          <a:p>
            <a:r>
              <a:rPr lang="en-US" sz="1000" dirty="0"/>
              <a:t>5</a:t>
            </a:r>
          </a:p>
        </p:txBody>
      </p:sp>
      <p:sp>
        <p:nvSpPr>
          <p:cNvPr id="40" name="TextBox 39"/>
          <p:cNvSpPr txBox="1"/>
          <p:nvPr/>
        </p:nvSpPr>
        <p:spPr>
          <a:xfrm>
            <a:off x="1628112" y="1808456"/>
            <a:ext cx="152400" cy="246221"/>
          </a:xfrm>
          <a:prstGeom prst="rect">
            <a:avLst/>
          </a:prstGeom>
          <a:noFill/>
        </p:spPr>
        <p:txBody>
          <a:bodyPr wrap="square" rtlCol="0">
            <a:spAutoFit/>
          </a:bodyPr>
          <a:lstStyle/>
          <a:p>
            <a:r>
              <a:rPr lang="en-US" sz="1000" dirty="0"/>
              <a:t>6</a:t>
            </a:r>
          </a:p>
        </p:txBody>
      </p:sp>
      <p:sp>
        <p:nvSpPr>
          <p:cNvPr id="41" name="TextBox 40"/>
          <p:cNvSpPr txBox="1"/>
          <p:nvPr/>
        </p:nvSpPr>
        <p:spPr>
          <a:xfrm>
            <a:off x="1809309" y="1808456"/>
            <a:ext cx="152400" cy="246221"/>
          </a:xfrm>
          <a:prstGeom prst="rect">
            <a:avLst/>
          </a:prstGeom>
          <a:noFill/>
        </p:spPr>
        <p:txBody>
          <a:bodyPr wrap="square" rtlCol="0">
            <a:spAutoFit/>
          </a:bodyPr>
          <a:lstStyle/>
          <a:p>
            <a:r>
              <a:rPr lang="en-US" sz="1000" dirty="0"/>
              <a:t>7</a:t>
            </a:r>
          </a:p>
        </p:txBody>
      </p:sp>
      <p:sp>
        <p:nvSpPr>
          <p:cNvPr id="42" name="TextBox 41"/>
          <p:cNvSpPr txBox="1"/>
          <p:nvPr/>
        </p:nvSpPr>
        <p:spPr>
          <a:xfrm>
            <a:off x="1990506" y="1808456"/>
            <a:ext cx="152400" cy="246221"/>
          </a:xfrm>
          <a:prstGeom prst="rect">
            <a:avLst/>
          </a:prstGeom>
          <a:noFill/>
        </p:spPr>
        <p:txBody>
          <a:bodyPr wrap="square" rtlCol="0">
            <a:spAutoFit/>
          </a:bodyPr>
          <a:lstStyle/>
          <a:p>
            <a:r>
              <a:rPr lang="en-US" sz="1000" dirty="0"/>
              <a:t>8</a:t>
            </a:r>
          </a:p>
        </p:txBody>
      </p:sp>
      <p:sp>
        <p:nvSpPr>
          <p:cNvPr id="43" name="TextBox 42"/>
          <p:cNvSpPr txBox="1"/>
          <p:nvPr/>
        </p:nvSpPr>
        <p:spPr>
          <a:xfrm>
            <a:off x="2171700" y="1808456"/>
            <a:ext cx="152400" cy="246221"/>
          </a:xfrm>
          <a:prstGeom prst="rect">
            <a:avLst/>
          </a:prstGeom>
          <a:noFill/>
        </p:spPr>
        <p:txBody>
          <a:bodyPr wrap="square" rtlCol="0">
            <a:spAutoFit/>
          </a:bodyPr>
          <a:lstStyle/>
          <a:p>
            <a:r>
              <a:rPr lang="en-US" sz="1000" dirty="0"/>
              <a:t>9</a:t>
            </a:r>
          </a:p>
        </p:txBody>
      </p:sp>
      <p:sp>
        <p:nvSpPr>
          <p:cNvPr id="44" name="TextBox 43"/>
          <p:cNvSpPr txBox="1"/>
          <p:nvPr/>
        </p:nvSpPr>
        <p:spPr>
          <a:xfrm>
            <a:off x="2247900" y="1808456"/>
            <a:ext cx="381000" cy="246221"/>
          </a:xfrm>
          <a:prstGeom prst="rect">
            <a:avLst/>
          </a:prstGeom>
          <a:noFill/>
        </p:spPr>
        <p:txBody>
          <a:bodyPr wrap="square" rtlCol="0">
            <a:spAutoFit/>
          </a:bodyPr>
          <a:lstStyle/>
          <a:p>
            <a:r>
              <a:rPr lang="en-US" sz="1000" dirty="0"/>
              <a:t>10</a:t>
            </a:r>
          </a:p>
        </p:txBody>
      </p:sp>
      <p:sp>
        <p:nvSpPr>
          <p:cNvPr id="50" name="TextBox 49"/>
          <p:cNvSpPr txBox="1"/>
          <p:nvPr/>
        </p:nvSpPr>
        <p:spPr>
          <a:xfrm>
            <a:off x="2433968" y="1808456"/>
            <a:ext cx="381000" cy="246221"/>
          </a:xfrm>
          <a:prstGeom prst="rect">
            <a:avLst/>
          </a:prstGeom>
          <a:noFill/>
        </p:spPr>
        <p:txBody>
          <a:bodyPr wrap="square" rtlCol="0">
            <a:spAutoFit/>
          </a:bodyPr>
          <a:lstStyle/>
          <a:p>
            <a:r>
              <a:rPr lang="en-US" sz="1000" dirty="0"/>
              <a:t>11</a:t>
            </a:r>
          </a:p>
        </p:txBody>
      </p:sp>
      <p:sp>
        <p:nvSpPr>
          <p:cNvPr id="51" name="TextBox 50"/>
          <p:cNvSpPr txBox="1"/>
          <p:nvPr/>
        </p:nvSpPr>
        <p:spPr>
          <a:xfrm>
            <a:off x="2621101" y="1808456"/>
            <a:ext cx="381000" cy="246221"/>
          </a:xfrm>
          <a:prstGeom prst="rect">
            <a:avLst/>
          </a:prstGeom>
          <a:noFill/>
        </p:spPr>
        <p:txBody>
          <a:bodyPr wrap="square" rtlCol="0">
            <a:spAutoFit/>
          </a:bodyPr>
          <a:lstStyle/>
          <a:p>
            <a:r>
              <a:rPr lang="en-US" sz="1000" dirty="0"/>
              <a:t>12</a:t>
            </a:r>
          </a:p>
        </p:txBody>
      </p:sp>
      <p:sp>
        <p:nvSpPr>
          <p:cNvPr id="52" name="TextBox 51"/>
          <p:cNvSpPr txBox="1"/>
          <p:nvPr/>
        </p:nvSpPr>
        <p:spPr>
          <a:xfrm>
            <a:off x="2808234" y="1808456"/>
            <a:ext cx="381000" cy="246221"/>
          </a:xfrm>
          <a:prstGeom prst="rect">
            <a:avLst/>
          </a:prstGeom>
          <a:noFill/>
        </p:spPr>
        <p:txBody>
          <a:bodyPr wrap="square" rtlCol="0">
            <a:spAutoFit/>
          </a:bodyPr>
          <a:lstStyle/>
          <a:p>
            <a:r>
              <a:rPr lang="en-US" sz="1000" dirty="0"/>
              <a:t>13</a:t>
            </a:r>
          </a:p>
        </p:txBody>
      </p:sp>
      <p:sp>
        <p:nvSpPr>
          <p:cNvPr id="53" name="TextBox 52"/>
          <p:cNvSpPr txBox="1"/>
          <p:nvPr/>
        </p:nvSpPr>
        <p:spPr>
          <a:xfrm>
            <a:off x="2995367" y="1808456"/>
            <a:ext cx="381000" cy="246221"/>
          </a:xfrm>
          <a:prstGeom prst="rect">
            <a:avLst/>
          </a:prstGeom>
          <a:noFill/>
        </p:spPr>
        <p:txBody>
          <a:bodyPr wrap="square" rtlCol="0">
            <a:spAutoFit/>
          </a:bodyPr>
          <a:lstStyle/>
          <a:p>
            <a:r>
              <a:rPr lang="en-US" sz="1000" dirty="0"/>
              <a:t>14</a:t>
            </a:r>
          </a:p>
        </p:txBody>
      </p:sp>
      <p:sp>
        <p:nvSpPr>
          <p:cNvPr id="54" name="TextBox 53"/>
          <p:cNvSpPr txBox="1"/>
          <p:nvPr/>
        </p:nvSpPr>
        <p:spPr>
          <a:xfrm>
            <a:off x="3182500" y="1808456"/>
            <a:ext cx="381000" cy="246221"/>
          </a:xfrm>
          <a:prstGeom prst="rect">
            <a:avLst/>
          </a:prstGeom>
          <a:noFill/>
        </p:spPr>
        <p:txBody>
          <a:bodyPr wrap="square" rtlCol="0">
            <a:spAutoFit/>
          </a:bodyPr>
          <a:lstStyle/>
          <a:p>
            <a:r>
              <a:rPr lang="en-US" sz="1000" dirty="0"/>
              <a:t>15</a:t>
            </a:r>
          </a:p>
        </p:txBody>
      </p:sp>
      <p:sp>
        <p:nvSpPr>
          <p:cNvPr id="55" name="TextBox 54"/>
          <p:cNvSpPr txBox="1"/>
          <p:nvPr/>
        </p:nvSpPr>
        <p:spPr>
          <a:xfrm>
            <a:off x="3369634" y="1808456"/>
            <a:ext cx="381000" cy="246221"/>
          </a:xfrm>
          <a:prstGeom prst="rect">
            <a:avLst/>
          </a:prstGeom>
          <a:noFill/>
        </p:spPr>
        <p:txBody>
          <a:bodyPr wrap="square" rtlCol="0">
            <a:spAutoFit/>
          </a:bodyPr>
          <a:lstStyle/>
          <a:p>
            <a:r>
              <a:rPr lang="en-US" sz="1000" dirty="0"/>
              <a:t>16</a:t>
            </a:r>
          </a:p>
        </p:txBody>
      </p:sp>
      <p:sp>
        <p:nvSpPr>
          <p:cNvPr id="4" name="Rectangle 3"/>
          <p:cNvSpPr/>
          <p:nvPr/>
        </p:nvSpPr>
        <p:spPr bwMode="auto">
          <a:xfrm>
            <a:off x="5007934" y="1808456"/>
            <a:ext cx="2514600" cy="68852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mn-lt"/>
                <a:ea typeface="ＭＳ Ｐゴシック" pitchFamily="32" charset="-128"/>
                <a:cs typeface="ＭＳ Ｐゴシック" pitchFamily="32" charset="-128"/>
              </a:rPr>
              <a:t>Python has 15 bytes</a:t>
            </a:r>
            <a:r>
              <a:rPr kumimoji="0" lang="en-US" sz="1800" b="0" i="0" u="none" strike="noStrike" cap="none" normalizeH="0" dirty="0">
                <a:ln>
                  <a:noFill/>
                </a:ln>
                <a:solidFill>
                  <a:schemeClr val="tx1"/>
                </a:solidFill>
                <a:effectLst/>
                <a:latin typeface="+mn-lt"/>
                <a:ea typeface="ＭＳ Ｐゴシック" pitchFamily="32" charset="-128"/>
                <a:cs typeface="ＭＳ Ｐゴシック" pitchFamily="32" charset="-128"/>
              </a:rPr>
              <a:t> of “overhead”</a:t>
            </a:r>
            <a:endParaRPr kumimoji="0" lang="en-US" sz="1800" b="0" i="0" u="none" strike="noStrike" cap="none" normalizeH="0" baseline="0" dirty="0">
              <a:ln>
                <a:noFill/>
              </a:ln>
              <a:solidFill>
                <a:schemeClr val="tx1"/>
              </a:solidFill>
              <a:effectLst/>
              <a:latin typeface="+mn-lt"/>
              <a:ea typeface="ＭＳ Ｐゴシック" pitchFamily="32" charset="-128"/>
              <a:cs typeface="ＭＳ Ｐゴシック" pitchFamily="32" charset="-128"/>
            </a:endParaRPr>
          </a:p>
        </p:txBody>
      </p:sp>
      <p:sp>
        <p:nvSpPr>
          <p:cNvPr id="5" name="TextBox 4"/>
          <p:cNvSpPr txBox="1"/>
          <p:nvPr/>
        </p:nvSpPr>
        <p:spPr>
          <a:xfrm>
            <a:off x="704662" y="2604701"/>
            <a:ext cx="4318811" cy="461665"/>
          </a:xfrm>
          <a:prstGeom prst="rect">
            <a:avLst/>
          </a:prstGeom>
          <a:noFill/>
        </p:spPr>
        <p:txBody>
          <a:bodyPr wrap="none" rtlCol="0">
            <a:spAutoFit/>
          </a:bodyPr>
          <a:lstStyle/>
          <a:p>
            <a:pPr algn="l"/>
            <a:r>
              <a:rPr lang="en-US" dirty="0"/>
              <a:t>kc(1000000000) = 20 = 15 + 5</a:t>
            </a:r>
          </a:p>
        </p:txBody>
      </p:sp>
      <p:sp>
        <p:nvSpPr>
          <p:cNvPr id="6" name="TextBox 5"/>
          <p:cNvSpPr txBox="1"/>
          <p:nvPr/>
        </p:nvSpPr>
        <p:spPr>
          <a:xfrm>
            <a:off x="5410200" y="2604701"/>
            <a:ext cx="1066800" cy="461665"/>
          </a:xfrm>
          <a:prstGeom prst="rect">
            <a:avLst/>
          </a:prstGeom>
          <a:noFill/>
        </p:spPr>
        <p:txBody>
          <a:bodyPr wrap="square" rtlCol="0">
            <a:spAutoFit/>
          </a:bodyPr>
          <a:lstStyle/>
          <a:p>
            <a:r>
              <a:rPr lang="en-US" dirty="0"/>
              <a:t>10**9</a:t>
            </a:r>
          </a:p>
        </p:txBody>
      </p:sp>
      <p:sp>
        <p:nvSpPr>
          <p:cNvPr id="7" name="Right Arrow 6"/>
          <p:cNvSpPr/>
          <p:nvPr/>
        </p:nvSpPr>
        <p:spPr bwMode="auto">
          <a:xfrm>
            <a:off x="4996542" y="2721233"/>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Courier New" pitchFamily="32" charset="0"/>
              <a:ea typeface="ＭＳ Ｐゴシック" pitchFamily="32" charset="-128"/>
              <a:cs typeface="ＭＳ Ｐゴシック" pitchFamily="32" charset="-128"/>
            </a:endParaRPr>
          </a:p>
        </p:txBody>
      </p:sp>
      <p:sp>
        <p:nvSpPr>
          <p:cNvPr id="8" name="TextBox 7"/>
          <p:cNvSpPr txBox="1"/>
          <p:nvPr/>
        </p:nvSpPr>
        <p:spPr>
          <a:xfrm>
            <a:off x="1132883" y="2999601"/>
            <a:ext cx="1546065" cy="276999"/>
          </a:xfrm>
          <a:prstGeom prst="rect">
            <a:avLst/>
          </a:prstGeom>
          <a:noFill/>
        </p:spPr>
        <p:txBody>
          <a:bodyPr wrap="none" rtlCol="0">
            <a:spAutoFit/>
          </a:bodyPr>
          <a:lstStyle/>
          <a:p>
            <a:pPr algn="l"/>
            <a:r>
              <a:rPr lang="en-US" sz="1200" dirty="0"/>
              <a:t>(1 followed by 9 0’s)</a:t>
            </a:r>
          </a:p>
        </p:txBody>
      </p:sp>
      <p:sp>
        <p:nvSpPr>
          <p:cNvPr id="61" name="TextBox 60"/>
          <p:cNvSpPr txBox="1"/>
          <p:nvPr/>
        </p:nvSpPr>
        <p:spPr>
          <a:xfrm>
            <a:off x="694545" y="3290501"/>
            <a:ext cx="2299027" cy="461665"/>
          </a:xfrm>
          <a:prstGeom prst="rect">
            <a:avLst/>
          </a:prstGeom>
          <a:noFill/>
        </p:spPr>
        <p:txBody>
          <a:bodyPr wrap="none" rtlCol="0">
            <a:spAutoFit/>
          </a:bodyPr>
          <a:lstStyle/>
          <a:p>
            <a:pPr algn="l"/>
            <a:r>
              <a:rPr lang="en-US" dirty="0"/>
              <a:t>kc(100…000) =</a:t>
            </a:r>
          </a:p>
        </p:txBody>
      </p:sp>
      <p:sp>
        <p:nvSpPr>
          <p:cNvPr id="64" name="TextBox 63"/>
          <p:cNvSpPr txBox="1"/>
          <p:nvPr/>
        </p:nvSpPr>
        <p:spPr>
          <a:xfrm>
            <a:off x="1132883" y="3685401"/>
            <a:ext cx="1715983" cy="276999"/>
          </a:xfrm>
          <a:prstGeom prst="rect">
            <a:avLst/>
          </a:prstGeom>
          <a:noFill/>
        </p:spPr>
        <p:txBody>
          <a:bodyPr wrap="none" rtlCol="0">
            <a:spAutoFit/>
          </a:bodyPr>
          <a:lstStyle/>
          <a:p>
            <a:pPr algn="l"/>
            <a:r>
              <a:rPr lang="en-US" sz="1200" dirty="0"/>
              <a:t>(1 followed by 100 0’s)</a:t>
            </a:r>
          </a:p>
        </p:txBody>
      </p:sp>
      <p:sp>
        <p:nvSpPr>
          <p:cNvPr id="9" name="TextBox 8"/>
          <p:cNvSpPr txBox="1"/>
          <p:nvPr/>
        </p:nvSpPr>
        <p:spPr>
          <a:xfrm>
            <a:off x="5681822" y="3276600"/>
            <a:ext cx="3233578" cy="461665"/>
          </a:xfrm>
          <a:prstGeom prst="rect">
            <a:avLst/>
          </a:prstGeom>
          <a:noFill/>
        </p:spPr>
        <p:txBody>
          <a:bodyPr wrap="none" rtlCol="0">
            <a:spAutoFit/>
          </a:bodyPr>
          <a:lstStyle/>
          <a:p>
            <a:r>
              <a:rPr lang="en-US" dirty="0"/>
              <a:t>This is called a </a:t>
            </a:r>
            <a:r>
              <a:rPr lang="en-US" i="1" dirty="0"/>
              <a:t>googol</a:t>
            </a:r>
            <a:endParaRPr lang="en-US" dirty="0"/>
          </a:p>
        </p:txBody>
      </p:sp>
      <p:sp>
        <p:nvSpPr>
          <p:cNvPr id="66" name="TextBox 65"/>
          <p:cNvSpPr txBox="1"/>
          <p:nvPr/>
        </p:nvSpPr>
        <p:spPr>
          <a:xfrm>
            <a:off x="704662" y="4585901"/>
            <a:ext cx="2299027" cy="461665"/>
          </a:xfrm>
          <a:prstGeom prst="rect">
            <a:avLst/>
          </a:prstGeom>
          <a:noFill/>
        </p:spPr>
        <p:txBody>
          <a:bodyPr wrap="none" rtlCol="0">
            <a:spAutoFit/>
          </a:bodyPr>
          <a:lstStyle/>
          <a:p>
            <a:pPr algn="l"/>
            <a:r>
              <a:rPr lang="en-US" dirty="0"/>
              <a:t>kc(100…000) =</a:t>
            </a:r>
          </a:p>
        </p:txBody>
      </p:sp>
      <p:sp>
        <p:nvSpPr>
          <p:cNvPr id="67" name="TextBox 66"/>
          <p:cNvSpPr txBox="1"/>
          <p:nvPr/>
        </p:nvSpPr>
        <p:spPr>
          <a:xfrm>
            <a:off x="1132883" y="4980801"/>
            <a:ext cx="2047805" cy="276999"/>
          </a:xfrm>
          <a:prstGeom prst="rect">
            <a:avLst/>
          </a:prstGeom>
          <a:noFill/>
        </p:spPr>
        <p:txBody>
          <a:bodyPr wrap="none" rtlCol="0">
            <a:spAutoFit/>
          </a:bodyPr>
          <a:lstStyle/>
          <a:p>
            <a:pPr algn="l"/>
            <a:r>
              <a:rPr lang="en-US" sz="1200" dirty="0"/>
              <a:t>(1 followed by a googol 0’s)</a:t>
            </a:r>
          </a:p>
        </p:txBody>
      </p:sp>
      <p:sp>
        <p:nvSpPr>
          <p:cNvPr id="68" name="TextBox 67"/>
          <p:cNvSpPr txBox="1"/>
          <p:nvPr/>
        </p:nvSpPr>
        <p:spPr>
          <a:xfrm>
            <a:off x="5681822" y="4572000"/>
            <a:ext cx="2908168" cy="461665"/>
          </a:xfrm>
          <a:prstGeom prst="rect">
            <a:avLst/>
          </a:prstGeom>
          <a:noFill/>
        </p:spPr>
        <p:txBody>
          <a:bodyPr wrap="none" rtlCol="0">
            <a:spAutoFit/>
          </a:bodyPr>
          <a:lstStyle/>
          <a:p>
            <a:r>
              <a:rPr lang="en-US" dirty="0"/>
              <a:t>This is a </a:t>
            </a:r>
            <a:r>
              <a:rPr lang="en-US" i="1" dirty="0"/>
              <a:t>googolplex</a:t>
            </a:r>
            <a:endParaRPr lang="en-US" dirty="0"/>
          </a:p>
        </p:txBody>
      </p:sp>
      <p:sp>
        <p:nvSpPr>
          <p:cNvPr id="69" name="TextBox 68"/>
          <p:cNvSpPr txBox="1"/>
          <p:nvPr/>
        </p:nvSpPr>
        <p:spPr>
          <a:xfrm>
            <a:off x="694545" y="3976301"/>
            <a:ext cx="2299027" cy="461665"/>
          </a:xfrm>
          <a:prstGeom prst="rect">
            <a:avLst/>
          </a:prstGeom>
          <a:noFill/>
        </p:spPr>
        <p:txBody>
          <a:bodyPr wrap="none" rtlCol="0">
            <a:spAutoFit/>
          </a:bodyPr>
          <a:lstStyle/>
          <a:p>
            <a:pPr algn="l"/>
            <a:r>
              <a:rPr lang="en-US" dirty="0"/>
              <a:t>kc(999…999) =</a:t>
            </a:r>
          </a:p>
        </p:txBody>
      </p:sp>
      <p:sp>
        <p:nvSpPr>
          <p:cNvPr id="70" name="TextBox 69"/>
          <p:cNvSpPr txBox="1"/>
          <p:nvPr/>
        </p:nvSpPr>
        <p:spPr>
          <a:xfrm>
            <a:off x="1132883" y="4371201"/>
            <a:ext cx="778226" cy="276999"/>
          </a:xfrm>
          <a:prstGeom prst="rect">
            <a:avLst/>
          </a:prstGeom>
          <a:noFill/>
        </p:spPr>
        <p:txBody>
          <a:bodyPr wrap="none" rtlCol="0">
            <a:spAutoFit/>
          </a:bodyPr>
          <a:lstStyle/>
          <a:p>
            <a:pPr algn="l"/>
            <a:r>
              <a:rPr lang="en-US" sz="1200" dirty="0"/>
              <a:t>(100 9’s)</a:t>
            </a:r>
          </a:p>
        </p:txBody>
      </p:sp>
      <p:sp>
        <p:nvSpPr>
          <p:cNvPr id="71" name="TextBox 70"/>
          <p:cNvSpPr txBox="1"/>
          <p:nvPr/>
        </p:nvSpPr>
        <p:spPr>
          <a:xfrm>
            <a:off x="704662" y="5271701"/>
            <a:ext cx="1955985" cy="461665"/>
          </a:xfrm>
          <a:prstGeom prst="rect">
            <a:avLst/>
          </a:prstGeom>
          <a:noFill/>
        </p:spPr>
        <p:txBody>
          <a:bodyPr wrap="none" rtlCol="0">
            <a:spAutoFit/>
          </a:bodyPr>
          <a:lstStyle/>
          <a:p>
            <a:pPr algn="l"/>
            <a:r>
              <a:rPr lang="en-US" dirty="0"/>
              <a:t>kc(1010…) =</a:t>
            </a:r>
          </a:p>
        </p:txBody>
      </p:sp>
      <p:sp>
        <p:nvSpPr>
          <p:cNvPr id="72" name="TextBox 71"/>
          <p:cNvSpPr txBox="1"/>
          <p:nvPr/>
        </p:nvSpPr>
        <p:spPr>
          <a:xfrm>
            <a:off x="1132883" y="5666601"/>
            <a:ext cx="2709396" cy="276999"/>
          </a:xfrm>
          <a:prstGeom prst="rect">
            <a:avLst/>
          </a:prstGeom>
          <a:noFill/>
        </p:spPr>
        <p:txBody>
          <a:bodyPr wrap="none" rtlCol="0">
            <a:spAutoFit/>
          </a:bodyPr>
          <a:lstStyle/>
          <a:p>
            <a:pPr algn="l"/>
            <a:r>
              <a:rPr lang="en-US" sz="1200" dirty="0"/>
              <a:t>(10 a billion times…try using a string)</a:t>
            </a:r>
          </a:p>
        </p:txBody>
      </p:sp>
      <p:sp>
        <p:nvSpPr>
          <p:cNvPr id="73" name="TextBox 72"/>
          <p:cNvSpPr txBox="1"/>
          <p:nvPr/>
        </p:nvSpPr>
        <p:spPr>
          <a:xfrm>
            <a:off x="704662" y="5864777"/>
            <a:ext cx="2813591" cy="461665"/>
          </a:xfrm>
          <a:prstGeom prst="rect">
            <a:avLst/>
          </a:prstGeom>
          <a:noFill/>
        </p:spPr>
        <p:txBody>
          <a:bodyPr wrap="none" rtlCol="0">
            <a:spAutoFit/>
          </a:bodyPr>
          <a:lstStyle/>
          <a:p>
            <a:pPr algn="l"/>
            <a:r>
              <a:rPr lang="en-US" dirty="0"/>
              <a:t>kc(314159265…) =</a:t>
            </a:r>
          </a:p>
        </p:txBody>
      </p:sp>
      <p:sp>
        <p:nvSpPr>
          <p:cNvPr id="74" name="TextBox 73"/>
          <p:cNvSpPr txBox="1"/>
          <p:nvPr/>
        </p:nvSpPr>
        <p:spPr>
          <a:xfrm>
            <a:off x="1132883" y="6276201"/>
            <a:ext cx="1539204" cy="276999"/>
          </a:xfrm>
          <a:prstGeom prst="rect">
            <a:avLst/>
          </a:prstGeom>
          <a:noFill/>
        </p:spPr>
        <p:txBody>
          <a:bodyPr wrap="none" rtlCol="0">
            <a:spAutoFit/>
          </a:bodyPr>
          <a:lstStyle/>
          <a:p>
            <a:pPr algn="l"/>
            <a:r>
              <a:rPr lang="en-US" sz="1200" dirty="0"/>
              <a:t>(2 billion digits of pi)</a:t>
            </a:r>
          </a:p>
        </p:txBody>
      </p:sp>
      <p:sp>
        <p:nvSpPr>
          <p:cNvPr id="10" name="TextBox 9"/>
          <p:cNvSpPr txBox="1"/>
          <p:nvPr/>
        </p:nvSpPr>
        <p:spPr>
          <a:xfrm>
            <a:off x="6858000" y="6172200"/>
            <a:ext cx="2057400" cy="461665"/>
          </a:xfrm>
          <a:prstGeom prst="rect">
            <a:avLst/>
          </a:prstGeom>
          <a:noFill/>
        </p:spPr>
        <p:txBody>
          <a:bodyPr wrap="square" rtlCol="0">
            <a:spAutoFit/>
          </a:bodyPr>
          <a:lstStyle/>
          <a:p>
            <a:pPr algn="l"/>
            <a:r>
              <a:rPr lang="en-US" dirty="0">
                <a:solidFill>
                  <a:srgbClr val="0900FF"/>
                </a:solidFill>
              </a:rPr>
              <a:t>Worksheet!</a:t>
            </a:r>
          </a:p>
        </p:txBody>
      </p:sp>
      <p:cxnSp>
        <p:nvCxnSpPr>
          <p:cNvPr id="12" name="Straight Arrow Connector 11"/>
          <p:cNvCxnSpPr>
            <a:endCxn id="55" idx="3"/>
          </p:cNvCxnSpPr>
          <p:nvPr/>
        </p:nvCxnSpPr>
        <p:spPr bwMode="auto">
          <a:xfrm flipH="1" flipV="1">
            <a:off x="3750634" y="1931567"/>
            <a:ext cx="1126166" cy="12311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401033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8"/>
          <p:cNvSpPr>
            <a:spLocks noChangeArrowheads="1"/>
          </p:cNvSpPr>
          <p:nvPr/>
        </p:nvSpPr>
        <p:spPr bwMode="auto">
          <a:xfrm>
            <a:off x="2286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spcBef>
                <a:spcPct val="0"/>
              </a:spcBef>
            </a:pPr>
            <a:r>
              <a:rPr lang="en-US" altLang="en-US" sz="4000">
                <a:solidFill>
                  <a:srgbClr val="000000"/>
                </a:solidFill>
              </a:rPr>
              <a:t>Measuring the </a:t>
            </a:r>
            <a:r>
              <a:rPr lang="ja-JP" altLang="en-US" sz="4000">
                <a:solidFill>
                  <a:srgbClr val="000000"/>
                </a:solidFill>
              </a:rPr>
              <a:t>“</a:t>
            </a:r>
            <a:r>
              <a:rPr lang="en-US" altLang="ja-JP" sz="4000">
                <a:solidFill>
                  <a:srgbClr val="000000"/>
                </a:solidFill>
              </a:rPr>
              <a:t>Complexity</a:t>
            </a:r>
            <a:r>
              <a:rPr lang="ja-JP" altLang="en-US" sz="4000">
                <a:solidFill>
                  <a:srgbClr val="000000"/>
                </a:solidFill>
              </a:rPr>
              <a:t>”</a:t>
            </a:r>
            <a:r>
              <a:rPr lang="en-US" altLang="ja-JP" sz="4000">
                <a:solidFill>
                  <a:srgbClr val="000000"/>
                </a:solidFill>
              </a:rPr>
              <a:t> of Data</a:t>
            </a:r>
            <a:endParaRPr lang="en-US" altLang="en-US" sz="4400">
              <a:solidFill>
                <a:srgbClr val="000000"/>
              </a:solidFill>
            </a:endParaRPr>
          </a:p>
        </p:txBody>
      </p:sp>
      <p:grpSp>
        <p:nvGrpSpPr>
          <p:cNvPr id="16387" name="Group 1029"/>
          <p:cNvGrpSpPr>
            <a:grpSpLocks/>
          </p:cNvGrpSpPr>
          <p:nvPr/>
        </p:nvGrpSpPr>
        <p:grpSpPr bwMode="auto">
          <a:xfrm>
            <a:off x="533400" y="962025"/>
            <a:ext cx="8218488" cy="180975"/>
            <a:chOff x="295" y="1311"/>
            <a:chExt cx="5177" cy="114"/>
          </a:xfrm>
        </p:grpSpPr>
        <p:sp>
          <p:nvSpPr>
            <p:cNvPr id="16403" name="Rectangle 103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6404" name="Rectangle 103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pic>
        <p:nvPicPr>
          <p:cNvPr id="16398" name="Picture 1043"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1044"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4138" y="54102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AutoShape 1045"/>
          <p:cNvSpPr>
            <a:spLocks noChangeArrowheads="1"/>
          </p:cNvSpPr>
          <p:nvPr/>
        </p:nvSpPr>
        <p:spPr bwMode="auto">
          <a:xfrm>
            <a:off x="1752600" y="4343400"/>
            <a:ext cx="6216428" cy="914400"/>
          </a:xfrm>
          <a:prstGeom prst="wedgeRectCallout">
            <a:avLst>
              <a:gd name="adj1" fmla="val -46108"/>
              <a:gd name="adj2" fmla="val 104797"/>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000000"/>
                </a:solidFill>
                <a:latin typeface="+mn-lt"/>
              </a:rPr>
              <a:t>There is at least one number for which it will return the wrong answer!</a:t>
            </a:r>
          </a:p>
        </p:txBody>
      </p:sp>
      <p:sp>
        <p:nvSpPr>
          <p:cNvPr id="2" name="TextBox 1"/>
          <p:cNvSpPr txBox="1"/>
          <p:nvPr/>
        </p:nvSpPr>
        <p:spPr>
          <a:xfrm>
            <a:off x="696912" y="2209800"/>
            <a:ext cx="8066088" cy="1938992"/>
          </a:xfrm>
          <a:prstGeom prst="rect">
            <a:avLst/>
          </a:prstGeom>
          <a:noFill/>
        </p:spPr>
        <p:txBody>
          <a:bodyPr wrap="square" rtlCol="0">
            <a:spAutoFit/>
          </a:bodyPr>
          <a:lstStyle/>
          <a:p>
            <a:pPr algn="l"/>
            <a:r>
              <a:rPr lang="en-US" dirty="0"/>
              <a:t>We will show that </a:t>
            </a:r>
            <a:r>
              <a:rPr lang="en-US" b="1" dirty="0">
                <a:latin typeface="Courier New" panose="02070309020205020404" pitchFamily="49" charset="0"/>
                <a:cs typeface="Courier New" panose="02070309020205020404" pitchFamily="49" charset="0"/>
              </a:rPr>
              <a:t>Complexity</a:t>
            </a:r>
            <a:r>
              <a:rPr lang="en-US" dirty="0"/>
              <a:t> is </a:t>
            </a:r>
            <a:r>
              <a:rPr lang="en-US" dirty="0" err="1"/>
              <a:t>uncomputable</a:t>
            </a:r>
            <a:endParaRPr lang="en-US" dirty="0"/>
          </a:p>
          <a:p>
            <a:pPr algn="l"/>
            <a:endParaRPr lang="en-US" dirty="0"/>
          </a:p>
          <a:p>
            <a:pPr algn="l"/>
            <a:r>
              <a:rPr lang="en-US" dirty="0"/>
              <a:t>Specifically, we will show that </a:t>
            </a:r>
            <a:r>
              <a:rPr lang="en-US" i="1" dirty="0"/>
              <a:t>any</a:t>
            </a:r>
            <a:r>
              <a:rPr lang="en-US" dirty="0"/>
              <a:t> implementation of </a:t>
            </a:r>
            <a:r>
              <a:rPr lang="en-US" b="1" dirty="0">
                <a:latin typeface="Courier New" panose="02070309020205020404" pitchFamily="49" charset="0"/>
                <a:cs typeface="Courier New" panose="02070309020205020404" pitchFamily="49" charset="0"/>
              </a:rPr>
              <a:t>Complexity</a:t>
            </a:r>
            <a:r>
              <a:rPr lang="en-US" dirty="0"/>
              <a:t> must necessarily contain a bug:</a:t>
            </a:r>
          </a:p>
        </p:txBody>
      </p:sp>
    </p:spTree>
    <p:extLst>
      <p:ext uri="{BB962C8B-B14F-4D97-AF65-F5344CB8AC3E}">
        <p14:creationId xmlns:p14="http://schemas.microsoft.com/office/powerpoint/2010/main" val="366185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0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8"/>
          <p:cNvSpPr>
            <a:spLocks noChangeArrowheads="1"/>
          </p:cNvSpPr>
          <p:nvPr/>
        </p:nvSpPr>
        <p:spPr bwMode="auto">
          <a:xfrm>
            <a:off x="2286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spcBef>
                <a:spcPct val="0"/>
              </a:spcBef>
            </a:pPr>
            <a:r>
              <a:rPr lang="en-US" altLang="en-US" sz="4000">
                <a:solidFill>
                  <a:srgbClr val="000000"/>
                </a:solidFill>
              </a:rPr>
              <a:t>Measuring the </a:t>
            </a:r>
            <a:r>
              <a:rPr lang="ja-JP" altLang="en-US" sz="4000">
                <a:solidFill>
                  <a:srgbClr val="000000"/>
                </a:solidFill>
              </a:rPr>
              <a:t>“</a:t>
            </a:r>
            <a:r>
              <a:rPr lang="en-US" altLang="ja-JP" sz="4000">
                <a:solidFill>
                  <a:srgbClr val="000000"/>
                </a:solidFill>
              </a:rPr>
              <a:t>Complexity</a:t>
            </a:r>
            <a:r>
              <a:rPr lang="ja-JP" altLang="en-US" sz="4000">
                <a:solidFill>
                  <a:srgbClr val="000000"/>
                </a:solidFill>
              </a:rPr>
              <a:t>”</a:t>
            </a:r>
            <a:r>
              <a:rPr lang="en-US" altLang="ja-JP" sz="4000">
                <a:solidFill>
                  <a:srgbClr val="000000"/>
                </a:solidFill>
              </a:rPr>
              <a:t> of Data</a:t>
            </a:r>
            <a:endParaRPr lang="en-US" altLang="en-US" sz="4400">
              <a:solidFill>
                <a:srgbClr val="000000"/>
              </a:solidFill>
            </a:endParaRPr>
          </a:p>
        </p:txBody>
      </p:sp>
      <p:grpSp>
        <p:nvGrpSpPr>
          <p:cNvPr id="16387" name="Group 1029"/>
          <p:cNvGrpSpPr>
            <a:grpSpLocks/>
          </p:cNvGrpSpPr>
          <p:nvPr/>
        </p:nvGrpSpPr>
        <p:grpSpPr bwMode="auto">
          <a:xfrm>
            <a:off x="533400" y="962025"/>
            <a:ext cx="8218488" cy="180975"/>
            <a:chOff x="295" y="1311"/>
            <a:chExt cx="5177" cy="114"/>
          </a:xfrm>
        </p:grpSpPr>
        <p:sp>
          <p:nvSpPr>
            <p:cNvPr id="16403" name="Rectangle 103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6404" name="Rectangle 103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pic>
        <p:nvPicPr>
          <p:cNvPr id="16398" name="Picture 1043"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96912" y="1752600"/>
            <a:ext cx="8066088" cy="1938992"/>
          </a:xfrm>
          <a:prstGeom prst="rect">
            <a:avLst/>
          </a:prstGeom>
          <a:noFill/>
        </p:spPr>
        <p:txBody>
          <a:bodyPr wrap="square" rtlCol="0">
            <a:spAutoFit/>
          </a:bodyPr>
          <a:lstStyle/>
          <a:p>
            <a:pPr algn="l"/>
            <a:r>
              <a:rPr lang="en-US" dirty="0"/>
              <a:t>Our key insight:</a:t>
            </a:r>
          </a:p>
          <a:p>
            <a:pPr algn="l"/>
            <a:endParaRPr lang="en-US" dirty="0"/>
          </a:p>
          <a:p>
            <a:pPr algn="l"/>
            <a:r>
              <a:rPr lang="en-US" dirty="0"/>
              <a:t>For any value </a:t>
            </a:r>
            <a:r>
              <a:rPr lang="en-US" i="1" dirty="0"/>
              <a:t>k, </a:t>
            </a:r>
            <a:r>
              <a:rPr lang="en-US" dirty="0"/>
              <a:t>there is a number </a:t>
            </a:r>
            <a:r>
              <a:rPr lang="en-US" i="1" dirty="0"/>
              <a:t>n</a:t>
            </a:r>
            <a:r>
              <a:rPr lang="en-US" dirty="0"/>
              <a:t> whose complexity is greater than </a:t>
            </a:r>
            <a:r>
              <a:rPr lang="en-US" i="1" dirty="0"/>
              <a:t>k</a:t>
            </a:r>
            <a:r>
              <a:rPr lang="en-US" dirty="0"/>
              <a:t> (why?)</a:t>
            </a:r>
          </a:p>
        </p:txBody>
      </p:sp>
    </p:spTree>
    <p:extLst>
      <p:ext uri="{BB962C8B-B14F-4D97-AF65-F5344CB8AC3E}">
        <p14:creationId xmlns:p14="http://schemas.microsoft.com/office/powerpoint/2010/main" val="2694778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0" name="Text Box 1048"/>
          <p:cNvSpPr txBox="1">
            <a:spLocks noChangeArrowheads="1"/>
          </p:cNvSpPr>
          <p:nvPr/>
        </p:nvSpPr>
        <p:spPr bwMode="auto">
          <a:xfrm>
            <a:off x="1143000" y="3276600"/>
            <a:ext cx="6388100"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dirty="0" err="1">
                <a:solidFill>
                  <a:srgbClr val="000000"/>
                </a:solidFill>
                <a:latin typeface="Courier New" pitchFamily="49" charset="0"/>
              </a:rPr>
              <a:t>def</a:t>
            </a:r>
            <a:r>
              <a:rPr lang="en-US" altLang="en-US" sz="1800" b="1" dirty="0">
                <a:solidFill>
                  <a:srgbClr val="000000"/>
                </a:solidFill>
                <a:latin typeface="Courier New" pitchFamily="49" charset="0"/>
              </a:rPr>
              <a:t> BFF():</a:t>
            </a:r>
          </a:p>
          <a:p>
            <a:pPr algn="l">
              <a:spcBef>
                <a:spcPct val="0"/>
              </a:spcBef>
            </a:pPr>
            <a:r>
              <a:rPr lang="en-US" altLang="en-US" sz="1800" b="1" dirty="0">
                <a:solidFill>
                  <a:srgbClr val="000000"/>
                </a:solidFill>
                <a:latin typeface="Courier New" pitchFamily="49" charset="0"/>
              </a:rPr>
              <a:t>   </a:t>
            </a:r>
            <a:r>
              <a:rPr lang="en-US" altLang="en-US" sz="1800" b="1" dirty="0" err="1">
                <a:solidFill>
                  <a:srgbClr val="333399"/>
                </a:solidFill>
                <a:latin typeface="Courier New" pitchFamily="49" charset="0"/>
              </a:rPr>
              <a:t>def</a:t>
            </a:r>
            <a:r>
              <a:rPr lang="en-US" altLang="en-US" sz="1800" b="1" dirty="0">
                <a:solidFill>
                  <a:srgbClr val="333399"/>
                </a:solidFill>
                <a:latin typeface="Courier New" pitchFamily="49" charset="0"/>
              </a:rPr>
              <a:t> Complexity(number):</a:t>
            </a:r>
          </a:p>
          <a:p>
            <a:pPr algn="l">
              <a:spcBef>
                <a:spcPct val="0"/>
              </a:spcBef>
            </a:pPr>
            <a:r>
              <a:rPr lang="en-US" altLang="en-US" sz="1800" b="1" dirty="0">
                <a:solidFill>
                  <a:srgbClr val="333399"/>
                </a:solidFill>
                <a:latin typeface="Courier New" pitchFamily="49" charset="0"/>
              </a:rPr>
              <a:t>     # code goes here</a:t>
            </a:r>
          </a:p>
          <a:p>
            <a:pPr algn="l">
              <a:spcBef>
                <a:spcPct val="0"/>
              </a:spcBef>
            </a:pPr>
            <a:r>
              <a:rPr lang="en-US" altLang="en-US" sz="1800" b="1" dirty="0">
                <a:solidFill>
                  <a:srgbClr val="333399"/>
                </a:solidFill>
                <a:latin typeface="Courier New" pitchFamily="49" charset="0"/>
              </a:rPr>
              <a:t>     return complexity</a:t>
            </a:r>
          </a:p>
          <a:p>
            <a:pPr algn="l">
              <a:spcBef>
                <a:spcPct val="0"/>
              </a:spcBef>
            </a:pPr>
            <a:endParaRPr lang="en-US" altLang="en-US" sz="1800" b="1" dirty="0">
              <a:solidFill>
                <a:srgbClr val="000000"/>
              </a:solidFill>
              <a:latin typeface="Courier New" pitchFamily="49" charset="0"/>
            </a:endParaRPr>
          </a:p>
          <a:p>
            <a:pPr algn="l">
              <a:spcBef>
                <a:spcPct val="0"/>
              </a:spcBef>
            </a:pPr>
            <a:r>
              <a:rPr lang="en-US" altLang="en-US" sz="1800" b="1" dirty="0">
                <a:solidFill>
                  <a:srgbClr val="000000"/>
                </a:solidFill>
                <a:latin typeface="Courier New" pitchFamily="49" charset="0"/>
              </a:rPr>
              <a:t>   counter = 0</a:t>
            </a:r>
          </a:p>
          <a:p>
            <a:pPr algn="l">
              <a:spcBef>
                <a:spcPct val="0"/>
              </a:spcBef>
            </a:pPr>
            <a:r>
              <a:rPr lang="en-US" altLang="en-US" sz="1800" b="1" dirty="0">
                <a:solidFill>
                  <a:srgbClr val="000000"/>
                </a:solidFill>
                <a:latin typeface="Courier New" pitchFamily="49" charset="0"/>
              </a:rPr>
              <a:t>   while Complexity(counter) &lt;= </a:t>
            </a:r>
            <a:r>
              <a:rPr lang="en-US" altLang="en-US" sz="1800" b="1" dirty="0">
                <a:solidFill>
                  <a:srgbClr val="400663"/>
                </a:solidFill>
                <a:latin typeface="Courier New" pitchFamily="49" charset="0"/>
              </a:rPr>
              <a:t>50000</a:t>
            </a:r>
            <a:r>
              <a:rPr lang="en-US" altLang="en-US" sz="1800" b="1" dirty="0">
                <a:solidFill>
                  <a:srgbClr val="000000"/>
                </a:solidFill>
                <a:latin typeface="Courier New" pitchFamily="49" charset="0"/>
              </a:rPr>
              <a:t> + 100:</a:t>
            </a:r>
          </a:p>
          <a:p>
            <a:pPr algn="l">
              <a:spcBef>
                <a:spcPct val="0"/>
              </a:spcBef>
            </a:pPr>
            <a:r>
              <a:rPr lang="en-US" altLang="en-US" sz="1800" b="1" dirty="0">
                <a:solidFill>
                  <a:srgbClr val="000000"/>
                </a:solidFill>
                <a:latin typeface="Courier New" pitchFamily="49" charset="0"/>
              </a:rPr>
              <a:t>      counter = counter + 1</a:t>
            </a:r>
          </a:p>
          <a:p>
            <a:pPr algn="l">
              <a:spcBef>
                <a:spcPct val="0"/>
              </a:spcBef>
            </a:pPr>
            <a:r>
              <a:rPr lang="en-US" altLang="en-US" sz="1800" b="1" dirty="0">
                <a:solidFill>
                  <a:srgbClr val="000000"/>
                </a:solidFill>
                <a:latin typeface="Courier New" pitchFamily="49" charset="0"/>
              </a:rPr>
              <a:t>   return counter</a:t>
            </a:r>
            <a:endParaRPr lang="en-US" altLang="en-US" b="1" dirty="0">
              <a:solidFill>
                <a:srgbClr val="000000"/>
              </a:solidFill>
              <a:latin typeface="Courier New" pitchFamily="49" charset="0"/>
            </a:endParaRPr>
          </a:p>
          <a:p>
            <a:pPr algn="l">
              <a:spcBef>
                <a:spcPct val="0"/>
              </a:spcBef>
            </a:pPr>
            <a:endParaRPr lang="en-US" altLang="en-US" dirty="0">
              <a:solidFill>
                <a:srgbClr val="000000"/>
              </a:solidFill>
            </a:endParaRPr>
          </a:p>
        </p:txBody>
      </p:sp>
      <p:sp>
        <p:nvSpPr>
          <p:cNvPr id="17410" name="Rectangle 1026"/>
          <p:cNvSpPr>
            <a:spLocks noChangeArrowheads="1"/>
          </p:cNvSpPr>
          <p:nvPr/>
        </p:nvSpPr>
        <p:spPr bwMode="auto">
          <a:xfrm>
            <a:off x="2286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spcBef>
                <a:spcPct val="0"/>
              </a:spcBef>
            </a:pPr>
            <a:r>
              <a:rPr lang="en-US" altLang="en-US" sz="4000">
                <a:solidFill>
                  <a:srgbClr val="000000"/>
                </a:solidFill>
              </a:rPr>
              <a:t>Measuring the </a:t>
            </a:r>
            <a:r>
              <a:rPr lang="ja-JP" altLang="en-US" sz="4000">
                <a:solidFill>
                  <a:srgbClr val="000000"/>
                </a:solidFill>
              </a:rPr>
              <a:t>“</a:t>
            </a:r>
            <a:r>
              <a:rPr lang="en-US" altLang="ja-JP" sz="4000">
                <a:solidFill>
                  <a:srgbClr val="000000"/>
                </a:solidFill>
              </a:rPr>
              <a:t>Complexity</a:t>
            </a:r>
            <a:r>
              <a:rPr lang="ja-JP" altLang="en-US" sz="4000">
                <a:solidFill>
                  <a:srgbClr val="000000"/>
                </a:solidFill>
              </a:rPr>
              <a:t>”</a:t>
            </a:r>
            <a:r>
              <a:rPr lang="en-US" altLang="ja-JP" sz="4000">
                <a:solidFill>
                  <a:srgbClr val="000000"/>
                </a:solidFill>
              </a:rPr>
              <a:t> of Data</a:t>
            </a:r>
            <a:endParaRPr lang="en-US" altLang="en-US" sz="4400">
              <a:solidFill>
                <a:srgbClr val="000000"/>
              </a:solidFill>
            </a:endParaRPr>
          </a:p>
        </p:txBody>
      </p:sp>
      <p:grpSp>
        <p:nvGrpSpPr>
          <p:cNvPr id="17411" name="Group 1027"/>
          <p:cNvGrpSpPr>
            <a:grpSpLocks/>
          </p:cNvGrpSpPr>
          <p:nvPr/>
        </p:nvGrpSpPr>
        <p:grpSpPr bwMode="auto">
          <a:xfrm>
            <a:off x="533400" y="962025"/>
            <a:ext cx="8218488" cy="180975"/>
            <a:chOff x="295" y="1311"/>
            <a:chExt cx="5177" cy="114"/>
          </a:xfrm>
        </p:grpSpPr>
        <p:sp>
          <p:nvSpPr>
            <p:cNvPr id="17441" name="Rectangle 102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42" name="Rectangle 102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7412" name="Text Box 1030"/>
          <p:cNvSpPr txBox="1">
            <a:spLocks noChangeArrowheads="1"/>
          </p:cNvSpPr>
          <p:nvPr/>
        </p:nvSpPr>
        <p:spPr bwMode="auto">
          <a:xfrm>
            <a:off x="228600" y="1219200"/>
            <a:ext cx="7467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By Way of Contradiction (</a:t>
            </a:r>
            <a:r>
              <a:rPr lang="ja-JP" altLang="en-US">
                <a:solidFill>
                  <a:srgbClr val="000000"/>
                </a:solidFill>
              </a:rPr>
              <a:t>“</a:t>
            </a:r>
            <a:r>
              <a:rPr lang="en-US" altLang="ja-JP">
                <a:solidFill>
                  <a:srgbClr val="000000"/>
                </a:solidFill>
              </a:rPr>
              <a:t>BWOC</a:t>
            </a:r>
            <a:r>
              <a:rPr lang="ja-JP" altLang="en-US">
                <a:solidFill>
                  <a:srgbClr val="000000"/>
                </a:solidFill>
              </a:rPr>
              <a:t>”</a:t>
            </a:r>
            <a:r>
              <a:rPr lang="en-US" altLang="ja-JP">
                <a:solidFill>
                  <a:srgbClr val="000000"/>
                </a:solidFill>
              </a:rPr>
              <a:t>), assume we have a </a:t>
            </a:r>
            <a:r>
              <a:rPr lang="ja-JP" altLang="en-US">
                <a:solidFill>
                  <a:srgbClr val="000000"/>
                </a:solidFill>
              </a:rPr>
              <a:t>“</a:t>
            </a:r>
            <a:r>
              <a:rPr lang="en-US" altLang="ja-JP">
                <a:solidFill>
                  <a:srgbClr val="000000"/>
                </a:solidFill>
              </a:rPr>
              <a:t>Complexity</a:t>
            </a:r>
            <a:r>
              <a:rPr lang="ja-JP" altLang="en-US">
                <a:solidFill>
                  <a:srgbClr val="000000"/>
                </a:solidFill>
              </a:rPr>
              <a:t>”</a:t>
            </a:r>
            <a:r>
              <a:rPr lang="en-US" altLang="ja-JP">
                <a:solidFill>
                  <a:srgbClr val="000000"/>
                </a:solidFill>
              </a:rPr>
              <a:t> function…</a:t>
            </a:r>
          </a:p>
          <a:p>
            <a:pPr algn="l">
              <a:spcBef>
                <a:spcPct val="0"/>
              </a:spcBef>
            </a:pPr>
            <a:endParaRPr lang="en-US" altLang="en-US">
              <a:solidFill>
                <a:srgbClr val="000000"/>
              </a:solidFill>
            </a:endParaRPr>
          </a:p>
          <a:p>
            <a:pPr algn="l">
              <a:spcBef>
                <a:spcPct val="0"/>
              </a:spcBef>
            </a:pPr>
            <a:endParaRPr lang="en-US" altLang="en-US">
              <a:solidFill>
                <a:srgbClr val="000000"/>
              </a:solidFill>
            </a:endParaRPr>
          </a:p>
        </p:txBody>
      </p:sp>
      <p:sp>
        <p:nvSpPr>
          <p:cNvPr id="17413" name="Rectangle 1031"/>
          <p:cNvSpPr>
            <a:spLocks noChangeArrowheads="1"/>
          </p:cNvSpPr>
          <p:nvPr/>
        </p:nvSpPr>
        <p:spPr bwMode="auto">
          <a:xfrm>
            <a:off x="2149475" y="2133600"/>
            <a:ext cx="1431925" cy="660400"/>
          </a:xfrm>
          <a:prstGeom prst="rect">
            <a:avLst/>
          </a:prstGeom>
          <a:solidFill>
            <a:schemeClr val="accent1"/>
          </a:solidFill>
          <a:ln w="9525">
            <a:solidFill>
              <a:schemeClr val="tx1"/>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600">
                <a:solidFill>
                  <a:srgbClr val="000000"/>
                </a:solidFill>
              </a:rPr>
              <a:t>Complexity</a:t>
            </a:r>
            <a:r>
              <a:rPr lang="en-US" altLang="en-US">
                <a:solidFill>
                  <a:srgbClr val="000000"/>
                </a:solidFill>
              </a:rPr>
              <a:t> </a:t>
            </a:r>
          </a:p>
          <a:p>
            <a:pPr algn="l">
              <a:spcBef>
                <a:spcPct val="0"/>
              </a:spcBef>
            </a:pPr>
            <a:endParaRPr lang="en-US" altLang="en-US">
              <a:solidFill>
                <a:srgbClr val="000000"/>
              </a:solidFill>
            </a:endParaRPr>
          </a:p>
        </p:txBody>
      </p:sp>
      <p:sp>
        <p:nvSpPr>
          <p:cNvPr id="17414" name="Line 1032"/>
          <p:cNvSpPr>
            <a:spLocks noChangeShapeType="1"/>
          </p:cNvSpPr>
          <p:nvPr/>
        </p:nvSpPr>
        <p:spPr bwMode="auto">
          <a:xfrm>
            <a:off x="1252538" y="2436813"/>
            <a:ext cx="881062" cy="15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5" name="Text Box 1033"/>
          <p:cNvSpPr txBox="1">
            <a:spLocks noChangeArrowheads="1"/>
          </p:cNvSpPr>
          <p:nvPr/>
        </p:nvSpPr>
        <p:spPr bwMode="auto">
          <a:xfrm>
            <a:off x="244475" y="2209800"/>
            <a:ext cx="974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10</a:t>
            </a:r>
            <a:r>
              <a:rPr lang="en-US" altLang="en-US" baseline="30000">
                <a:solidFill>
                  <a:srgbClr val="000000"/>
                </a:solidFill>
              </a:rPr>
              <a:t>5000</a:t>
            </a:r>
            <a:endParaRPr lang="en-US" altLang="en-US">
              <a:solidFill>
                <a:srgbClr val="000000"/>
              </a:solidFill>
            </a:endParaRPr>
          </a:p>
        </p:txBody>
      </p:sp>
      <p:sp>
        <p:nvSpPr>
          <p:cNvPr id="17416" name="Line 1034"/>
          <p:cNvSpPr>
            <a:spLocks noChangeShapeType="1"/>
          </p:cNvSpPr>
          <p:nvPr/>
        </p:nvSpPr>
        <p:spPr bwMode="auto">
          <a:xfrm>
            <a:off x="3581400" y="2438400"/>
            <a:ext cx="441325"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7" name="Text Box 1037"/>
          <p:cNvSpPr txBox="1">
            <a:spLocks noChangeArrowheads="1"/>
          </p:cNvSpPr>
          <p:nvPr/>
        </p:nvSpPr>
        <p:spPr bwMode="auto">
          <a:xfrm>
            <a:off x="4038600" y="2209800"/>
            <a:ext cx="892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solidFill>
                  <a:srgbClr val="000000"/>
                </a:solidFill>
              </a:rPr>
              <a:t>97</a:t>
            </a:r>
          </a:p>
        </p:txBody>
      </p:sp>
      <p:sp>
        <p:nvSpPr>
          <p:cNvPr id="17418" name="Text Box 1045"/>
          <p:cNvSpPr txBox="1">
            <a:spLocks noChangeArrowheads="1"/>
          </p:cNvSpPr>
          <p:nvPr/>
        </p:nvSpPr>
        <p:spPr bwMode="auto">
          <a:xfrm>
            <a:off x="5029200" y="2057400"/>
            <a:ext cx="33401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a:solidFill>
                  <a:srgbClr val="333399"/>
                </a:solidFill>
                <a:latin typeface="Courier New" pitchFamily="49" charset="0"/>
              </a:rPr>
              <a:t>def Complexity(number):</a:t>
            </a:r>
          </a:p>
          <a:p>
            <a:pPr algn="l">
              <a:spcBef>
                <a:spcPct val="0"/>
              </a:spcBef>
            </a:pPr>
            <a:r>
              <a:rPr lang="en-US" altLang="en-US" sz="1800" b="1">
                <a:solidFill>
                  <a:srgbClr val="333399"/>
                </a:solidFill>
                <a:latin typeface="Courier New" pitchFamily="49" charset="0"/>
              </a:rPr>
              <a:t>  # code goes here</a:t>
            </a:r>
          </a:p>
          <a:p>
            <a:pPr algn="l">
              <a:spcBef>
                <a:spcPct val="0"/>
              </a:spcBef>
            </a:pPr>
            <a:r>
              <a:rPr lang="en-US" altLang="en-US" sz="1800" b="1">
                <a:solidFill>
                  <a:srgbClr val="333399"/>
                </a:solidFill>
                <a:latin typeface="Courier New" pitchFamily="49" charset="0"/>
              </a:rPr>
              <a:t>  return complexity</a:t>
            </a:r>
            <a:endParaRPr lang="en-US" altLang="en-US" sz="1800">
              <a:solidFill>
                <a:srgbClr val="000000"/>
              </a:solidFill>
              <a:latin typeface="Courier New" pitchFamily="49" charset="0"/>
            </a:endParaRPr>
          </a:p>
        </p:txBody>
      </p:sp>
      <p:sp>
        <p:nvSpPr>
          <p:cNvPr id="17419" name="Line 1046"/>
          <p:cNvSpPr>
            <a:spLocks noChangeShapeType="1"/>
          </p:cNvSpPr>
          <p:nvPr/>
        </p:nvSpPr>
        <p:spPr bwMode="auto">
          <a:xfrm>
            <a:off x="0" y="3124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1" name="Line 1049"/>
          <p:cNvSpPr>
            <a:spLocks noChangeShapeType="1"/>
          </p:cNvSpPr>
          <p:nvPr/>
        </p:nvSpPr>
        <p:spPr bwMode="auto">
          <a:xfrm flipH="1">
            <a:off x="5181600" y="40386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22" name="Text Box 1050"/>
          <p:cNvSpPr txBox="1">
            <a:spLocks noChangeArrowheads="1"/>
          </p:cNvSpPr>
          <p:nvPr/>
        </p:nvSpPr>
        <p:spPr bwMode="auto">
          <a:xfrm>
            <a:off x="6172200" y="3429000"/>
            <a:ext cx="218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000000"/>
                </a:solidFill>
              </a:rPr>
              <a:t>Assume the length of this code is </a:t>
            </a:r>
            <a:r>
              <a:rPr lang="en-US" altLang="en-US" b="1">
                <a:solidFill>
                  <a:srgbClr val="400663"/>
                </a:solidFill>
                <a:latin typeface="Courier New" pitchFamily="49" charset="0"/>
              </a:rPr>
              <a:t>50000</a:t>
            </a:r>
            <a:r>
              <a:rPr lang="en-US" altLang="en-US">
                <a:solidFill>
                  <a:srgbClr val="000000"/>
                </a:solidFill>
              </a:rPr>
              <a:t> </a:t>
            </a:r>
          </a:p>
        </p:txBody>
      </p:sp>
      <p:pic>
        <p:nvPicPr>
          <p:cNvPr id="17423" name="Picture 105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3" y="5943600"/>
            <a:ext cx="6683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24" name="Group 1054"/>
          <p:cNvGrpSpPr>
            <a:grpSpLocks/>
          </p:cNvGrpSpPr>
          <p:nvPr/>
        </p:nvGrpSpPr>
        <p:grpSpPr bwMode="auto">
          <a:xfrm>
            <a:off x="8458200" y="6096000"/>
            <a:ext cx="457200" cy="533400"/>
            <a:chOff x="2928" y="1051"/>
            <a:chExt cx="840" cy="957"/>
          </a:xfrm>
        </p:grpSpPr>
        <p:sp>
          <p:nvSpPr>
            <p:cNvPr id="17428" name="Freeform 1055"/>
            <p:cNvSpPr>
              <a:spLocks/>
            </p:cNvSpPr>
            <p:nvPr/>
          </p:nvSpPr>
          <p:spPr bwMode="auto">
            <a:xfrm>
              <a:off x="2928" y="1759"/>
              <a:ext cx="810" cy="249"/>
            </a:xfrm>
            <a:custGeom>
              <a:avLst/>
              <a:gdLst>
                <a:gd name="T0" fmla="*/ 7 w 1048"/>
                <a:gd name="T1" fmla="*/ 21 h 250"/>
                <a:gd name="T2" fmla="*/ 12 w 1048"/>
                <a:gd name="T3" fmla="*/ 83 h 250"/>
                <a:gd name="T4" fmla="*/ 12 w 1048"/>
                <a:gd name="T5" fmla="*/ 111 h 250"/>
                <a:gd name="T6" fmla="*/ 13 w 1048"/>
                <a:gd name="T7" fmla="*/ 125 h 250"/>
                <a:gd name="T8" fmla="*/ 13 w 1048"/>
                <a:gd name="T9" fmla="*/ 162 h 250"/>
                <a:gd name="T10" fmla="*/ 9 w 1048"/>
                <a:gd name="T11" fmla="*/ 231 h 250"/>
                <a:gd name="T12" fmla="*/ 2 w 1048"/>
                <a:gd name="T13" fmla="*/ 211 h 250"/>
                <a:gd name="T14" fmla="*/ 0 w 1048"/>
                <a:gd name="T15" fmla="*/ 190 h 250"/>
                <a:gd name="T16" fmla="*/ 2 w 1048"/>
                <a:gd name="T17" fmla="*/ 156 h 250"/>
                <a:gd name="T18" fmla="*/ 2 w 1048"/>
                <a:gd name="T19" fmla="*/ 125 h 250"/>
                <a:gd name="T20" fmla="*/ 2 w 1048"/>
                <a:gd name="T21" fmla="*/ 76 h 250"/>
                <a:gd name="T22" fmla="*/ 4 w 1048"/>
                <a:gd name="T23" fmla="*/ 55 h 250"/>
                <a:gd name="T24" fmla="*/ 4 w 1048"/>
                <a:gd name="T25" fmla="*/ 28 h 250"/>
                <a:gd name="T26" fmla="*/ 5 w 1048"/>
                <a:gd name="T27" fmla="*/ 14 h 250"/>
                <a:gd name="T28" fmla="*/ 6 w 1048"/>
                <a:gd name="T29" fmla="*/ 28 h 250"/>
                <a:gd name="T30" fmla="*/ 7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17429" name="Oval 105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0" name="Oval 105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1" name="Oval 105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2" name="Oval 105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3" name="Oval 106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4" name="Oval 106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5" name="Oval 106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6" name="AutoShape 106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7" name="Freeform 106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7438" name="Freeform 106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7439" name="Freeform 106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7440" name="Freeform 106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17425" name="AutoShape 1069"/>
          <p:cNvSpPr>
            <a:spLocks noChangeArrowheads="1"/>
          </p:cNvSpPr>
          <p:nvPr/>
        </p:nvSpPr>
        <p:spPr bwMode="auto">
          <a:xfrm>
            <a:off x="838200" y="5791200"/>
            <a:ext cx="4724400" cy="609600"/>
          </a:xfrm>
          <a:prstGeom prst="wedgeRectCallout">
            <a:avLst>
              <a:gd name="adj1" fmla="val -48792"/>
              <a:gd name="adj2" fmla="val 57551"/>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dirty="0">
                <a:solidFill>
                  <a:srgbClr val="890B13"/>
                </a:solidFill>
                <a:latin typeface="Times New Roman" pitchFamily="18" charset="0"/>
              </a:rPr>
              <a:t>Notice that BFF takes no arguments, returns a number, and halts!</a:t>
            </a:r>
            <a:endParaRPr lang="en-US" altLang="en-US" dirty="0">
              <a:solidFill>
                <a:srgbClr val="000000"/>
              </a:solidFill>
              <a:latin typeface="Times New Roman" pitchFamily="18" charset="0"/>
            </a:endParaRPr>
          </a:p>
        </p:txBody>
      </p:sp>
      <p:sp>
        <p:nvSpPr>
          <p:cNvPr id="17426" name="AutoShape 1070"/>
          <p:cNvSpPr>
            <a:spLocks noChangeArrowheads="1"/>
          </p:cNvSpPr>
          <p:nvPr/>
        </p:nvSpPr>
        <p:spPr bwMode="auto">
          <a:xfrm>
            <a:off x="5791200" y="5410200"/>
            <a:ext cx="2438400" cy="1219200"/>
          </a:xfrm>
          <a:prstGeom prst="wedgeRectCallout">
            <a:avLst>
              <a:gd name="adj1" fmla="val 56250"/>
              <a:gd name="adj2" fmla="val 33463"/>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dirty="0">
                <a:solidFill>
                  <a:srgbClr val="000000"/>
                </a:solidFill>
                <a:latin typeface="Times New Roman" pitchFamily="18" charset="0"/>
              </a:rPr>
              <a:t>Look at the value returned by BFF.  What can you say about this value?</a:t>
            </a:r>
            <a:endParaRPr lang="en-US" altLang="en-US" dirty="0">
              <a:solidFill>
                <a:srgbClr val="000000"/>
              </a:solidFill>
              <a:latin typeface="Times New Roman" pitchFamily="18" charset="0"/>
            </a:endParaRPr>
          </a:p>
        </p:txBody>
      </p:sp>
      <p:sp>
        <p:nvSpPr>
          <p:cNvPr id="3" name="Up Arrow 2"/>
          <p:cNvSpPr/>
          <p:nvPr/>
        </p:nvSpPr>
        <p:spPr bwMode="auto">
          <a:xfrm rot="18900000">
            <a:off x="2170332" y="3481809"/>
            <a:ext cx="838200" cy="1143000"/>
          </a:xfrm>
          <a:prstGeom prst="up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Courier New" pitchFamily="32" charset="0"/>
              <a:ea typeface="ＭＳ Ｐゴシック" pitchFamily="32" charset="-128"/>
              <a:cs typeface="ＭＳ Ｐゴシック" pitchFamily="32" charset="-128"/>
            </a:endParaRPr>
          </a:p>
        </p:txBody>
      </p:sp>
      <p:pic>
        <p:nvPicPr>
          <p:cNvPr id="17427" name="Picture 1056" descr="kolmogorov"/>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09750" y="4419600"/>
            <a:ext cx="3581400" cy="1200329"/>
          </a:xfrm>
          <a:prstGeom prst="rect">
            <a:avLst/>
          </a:prstGeom>
          <a:solidFill>
            <a:srgbClr val="00B0F0"/>
          </a:solidFill>
          <a:ln>
            <a:solidFill>
              <a:schemeClr val="tx1"/>
            </a:solidFill>
          </a:ln>
        </p:spPr>
        <p:txBody>
          <a:bodyPr wrap="square" rtlCol="0" anchor="ctr" anchorCtr="0">
            <a:noAutofit/>
          </a:bodyPr>
          <a:lstStyle/>
          <a:p>
            <a:r>
              <a:rPr lang="en-US" sz="3600" dirty="0">
                <a:solidFill>
                  <a:schemeClr val="bg1"/>
                </a:solidFill>
              </a:rPr>
              <a:t>BFF?</a:t>
            </a:r>
          </a:p>
        </p:txBody>
      </p:sp>
      <p:sp>
        <p:nvSpPr>
          <p:cNvPr id="37" name="TextBox 36"/>
          <p:cNvSpPr txBox="1"/>
          <p:nvPr/>
        </p:nvSpPr>
        <p:spPr>
          <a:xfrm>
            <a:off x="1809750" y="4419600"/>
            <a:ext cx="3581400" cy="1200329"/>
          </a:xfrm>
          <a:prstGeom prst="rect">
            <a:avLst/>
          </a:prstGeom>
          <a:solidFill>
            <a:srgbClr val="00B0F0"/>
          </a:solidFill>
          <a:ln>
            <a:solidFill>
              <a:schemeClr val="tx1"/>
            </a:solidFill>
          </a:ln>
        </p:spPr>
        <p:txBody>
          <a:bodyPr wrap="square" rtlCol="0">
            <a:noAutofit/>
          </a:bodyPr>
          <a:lstStyle/>
          <a:p>
            <a:r>
              <a:rPr lang="en-US" sz="3600" dirty="0">
                <a:solidFill>
                  <a:srgbClr val="FF0000"/>
                </a:solidFill>
              </a:rPr>
              <a:t>B</a:t>
            </a:r>
            <a:r>
              <a:rPr lang="en-US" sz="3600" dirty="0">
                <a:solidFill>
                  <a:schemeClr val="bg1"/>
                </a:solidFill>
              </a:rPr>
              <a:t>ug </a:t>
            </a:r>
            <a:r>
              <a:rPr lang="en-US" sz="3600" dirty="0">
                <a:solidFill>
                  <a:srgbClr val="FF0000"/>
                </a:solidFill>
              </a:rPr>
              <a:t>F</a:t>
            </a:r>
            <a:r>
              <a:rPr lang="en-US" sz="3600" dirty="0">
                <a:solidFill>
                  <a:schemeClr val="bg1"/>
                </a:solidFill>
              </a:rPr>
              <a:t>inding </a:t>
            </a:r>
            <a:r>
              <a:rPr lang="en-US" sz="3600" dirty="0">
                <a:solidFill>
                  <a:srgbClr val="FF0000"/>
                </a:solidFill>
              </a:rPr>
              <a:t>F</a:t>
            </a:r>
            <a:r>
              <a:rPr lang="en-US" sz="3600" dirty="0">
                <a:solidFill>
                  <a:schemeClr val="bg1"/>
                </a:solidFill>
              </a:rPr>
              <a:t>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ChangeArrowheads="1"/>
          </p:cNvSpPr>
          <p:nvPr/>
        </p:nvSpPr>
        <p:spPr bwMode="auto">
          <a:xfrm>
            <a:off x="228600" y="0"/>
            <a:ext cx="876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eaLnBrk="1" hangingPunct="1">
              <a:spcBef>
                <a:spcPct val="0"/>
              </a:spcBef>
            </a:pPr>
            <a:r>
              <a:rPr lang="en-US" altLang="en-US" sz="4000">
                <a:solidFill>
                  <a:srgbClr val="000000"/>
                </a:solidFill>
              </a:rPr>
              <a:t>Measuring the </a:t>
            </a:r>
            <a:r>
              <a:rPr lang="ja-JP" altLang="en-US" sz="4000">
                <a:solidFill>
                  <a:srgbClr val="000000"/>
                </a:solidFill>
              </a:rPr>
              <a:t>“</a:t>
            </a:r>
            <a:r>
              <a:rPr lang="en-US" altLang="ja-JP" sz="4000">
                <a:solidFill>
                  <a:srgbClr val="000000"/>
                </a:solidFill>
              </a:rPr>
              <a:t>Complexity</a:t>
            </a:r>
            <a:r>
              <a:rPr lang="ja-JP" altLang="en-US" sz="4000">
                <a:solidFill>
                  <a:srgbClr val="000000"/>
                </a:solidFill>
              </a:rPr>
              <a:t>”</a:t>
            </a:r>
            <a:r>
              <a:rPr lang="en-US" altLang="ja-JP" sz="4000">
                <a:solidFill>
                  <a:srgbClr val="000000"/>
                </a:solidFill>
              </a:rPr>
              <a:t> of Data</a:t>
            </a:r>
            <a:endParaRPr lang="en-US" altLang="en-US" sz="4400">
              <a:solidFill>
                <a:srgbClr val="000000"/>
              </a:solidFill>
            </a:endParaRPr>
          </a:p>
        </p:txBody>
      </p:sp>
      <p:grpSp>
        <p:nvGrpSpPr>
          <p:cNvPr id="17411" name="Group 1027"/>
          <p:cNvGrpSpPr>
            <a:grpSpLocks/>
          </p:cNvGrpSpPr>
          <p:nvPr/>
        </p:nvGrpSpPr>
        <p:grpSpPr bwMode="auto">
          <a:xfrm>
            <a:off x="533400" y="962025"/>
            <a:ext cx="8218488" cy="180975"/>
            <a:chOff x="295" y="1311"/>
            <a:chExt cx="5177" cy="114"/>
          </a:xfrm>
        </p:grpSpPr>
        <p:sp>
          <p:nvSpPr>
            <p:cNvPr id="17441" name="Rectangle 102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42" name="Rectangle 102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7412" name="Text Box 1030"/>
          <p:cNvSpPr txBox="1">
            <a:spLocks noChangeArrowheads="1"/>
          </p:cNvSpPr>
          <p:nvPr/>
        </p:nvSpPr>
        <p:spPr bwMode="auto">
          <a:xfrm>
            <a:off x="228600" y="1219200"/>
            <a:ext cx="7467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By Way of Contradiction (</a:t>
            </a:r>
            <a:r>
              <a:rPr lang="ja-JP" altLang="en-US">
                <a:solidFill>
                  <a:srgbClr val="000000"/>
                </a:solidFill>
              </a:rPr>
              <a:t>“</a:t>
            </a:r>
            <a:r>
              <a:rPr lang="en-US" altLang="ja-JP">
                <a:solidFill>
                  <a:srgbClr val="000000"/>
                </a:solidFill>
              </a:rPr>
              <a:t>BWOC</a:t>
            </a:r>
            <a:r>
              <a:rPr lang="ja-JP" altLang="en-US">
                <a:solidFill>
                  <a:srgbClr val="000000"/>
                </a:solidFill>
              </a:rPr>
              <a:t>”</a:t>
            </a:r>
            <a:r>
              <a:rPr lang="en-US" altLang="ja-JP">
                <a:solidFill>
                  <a:srgbClr val="000000"/>
                </a:solidFill>
              </a:rPr>
              <a:t>), assume we have a </a:t>
            </a:r>
            <a:r>
              <a:rPr lang="ja-JP" altLang="en-US">
                <a:solidFill>
                  <a:srgbClr val="000000"/>
                </a:solidFill>
              </a:rPr>
              <a:t>“</a:t>
            </a:r>
            <a:r>
              <a:rPr lang="en-US" altLang="ja-JP">
                <a:solidFill>
                  <a:srgbClr val="000000"/>
                </a:solidFill>
              </a:rPr>
              <a:t>Complexity</a:t>
            </a:r>
            <a:r>
              <a:rPr lang="ja-JP" altLang="en-US">
                <a:solidFill>
                  <a:srgbClr val="000000"/>
                </a:solidFill>
              </a:rPr>
              <a:t>”</a:t>
            </a:r>
            <a:r>
              <a:rPr lang="en-US" altLang="ja-JP">
                <a:solidFill>
                  <a:srgbClr val="000000"/>
                </a:solidFill>
              </a:rPr>
              <a:t> function…</a:t>
            </a:r>
          </a:p>
          <a:p>
            <a:pPr algn="l">
              <a:spcBef>
                <a:spcPct val="0"/>
              </a:spcBef>
            </a:pPr>
            <a:endParaRPr lang="en-US" altLang="en-US">
              <a:solidFill>
                <a:srgbClr val="000000"/>
              </a:solidFill>
            </a:endParaRPr>
          </a:p>
          <a:p>
            <a:pPr algn="l">
              <a:spcBef>
                <a:spcPct val="0"/>
              </a:spcBef>
            </a:pPr>
            <a:endParaRPr lang="en-US" altLang="en-US">
              <a:solidFill>
                <a:srgbClr val="000000"/>
              </a:solidFill>
            </a:endParaRPr>
          </a:p>
        </p:txBody>
      </p:sp>
      <p:sp>
        <p:nvSpPr>
          <p:cNvPr id="17413" name="Rectangle 1031"/>
          <p:cNvSpPr>
            <a:spLocks noChangeArrowheads="1"/>
          </p:cNvSpPr>
          <p:nvPr/>
        </p:nvSpPr>
        <p:spPr bwMode="auto">
          <a:xfrm>
            <a:off x="2149475" y="2133600"/>
            <a:ext cx="1431925" cy="660400"/>
          </a:xfrm>
          <a:prstGeom prst="rect">
            <a:avLst/>
          </a:prstGeom>
          <a:solidFill>
            <a:schemeClr val="accent1"/>
          </a:solidFill>
          <a:ln w="9525">
            <a:solidFill>
              <a:schemeClr val="tx1"/>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600">
                <a:solidFill>
                  <a:srgbClr val="000000"/>
                </a:solidFill>
              </a:rPr>
              <a:t>Complexity</a:t>
            </a:r>
            <a:r>
              <a:rPr lang="en-US" altLang="en-US">
                <a:solidFill>
                  <a:srgbClr val="000000"/>
                </a:solidFill>
              </a:rPr>
              <a:t> </a:t>
            </a:r>
          </a:p>
          <a:p>
            <a:pPr algn="l">
              <a:spcBef>
                <a:spcPct val="0"/>
              </a:spcBef>
            </a:pPr>
            <a:endParaRPr lang="en-US" altLang="en-US">
              <a:solidFill>
                <a:srgbClr val="000000"/>
              </a:solidFill>
            </a:endParaRPr>
          </a:p>
        </p:txBody>
      </p:sp>
      <p:sp>
        <p:nvSpPr>
          <p:cNvPr id="17414" name="Line 1032"/>
          <p:cNvSpPr>
            <a:spLocks noChangeShapeType="1"/>
          </p:cNvSpPr>
          <p:nvPr/>
        </p:nvSpPr>
        <p:spPr bwMode="auto">
          <a:xfrm>
            <a:off x="1252538" y="2436813"/>
            <a:ext cx="881062" cy="15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5" name="Text Box 1033"/>
          <p:cNvSpPr txBox="1">
            <a:spLocks noChangeArrowheads="1"/>
          </p:cNvSpPr>
          <p:nvPr/>
        </p:nvSpPr>
        <p:spPr bwMode="auto">
          <a:xfrm>
            <a:off x="244475" y="2209800"/>
            <a:ext cx="974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10</a:t>
            </a:r>
            <a:r>
              <a:rPr lang="en-US" altLang="en-US" baseline="30000">
                <a:solidFill>
                  <a:srgbClr val="000000"/>
                </a:solidFill>
              </a:rPr>
              <a:t>5000</a:t>
            </a:r>
            <a:endParaRPr lang="en-US" altLang="en-US">
              <a:solidFill>
                <a:srgbClr val="000000"/>
              </a:solidFill>
            </a:endParaRPr>
          </a:p>
        </p:txBody>
      </p:sp>
      <p:sp>
        <p:nvSpPr>
          <p:cNvPr id="17416" name="Line 1034"/>
          <p:cNvSpPr>
            <a:spLocks noChangeShapeType="1"/>
          </p:cNvSpPr>
          <p:nvPr/>
        </p:nvSpPr>
        <p:spPr bwMode="auto">
          <a:xfrm>
            <a:off x="3581400" y="2438400"/>
            <a:ext cx="441325"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7" name="Text Box 1037"/>
          <p:cNvSpPr txBox="1">
            <a:spLocks noChangeArrowheads="1"/>
          </p:cNvSpPr>
          <p:nvPr/>
        </p:nvSpPr>
        <p:spPr bwMode="auto">
          <a:xfrm>
            <a:off x="4038600" y="2209800"/>
            <a:ext cx="892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solidFill>
                  <a:srgbClr val="000000"/>
                </a:solidFill>
              </a:rPr>
              <a:t>97</a:t>
            </a:r>
          </a:p>
        </p:txBody>
      </p:sp>
      <p:sp>
        <p:nvSpPr>
          <p:cNvPr id="17418" name="Text Box 1045"/>
          <p:cNvSpPr txBox="1">
            <a:spLocks noChangeArrowheads="1"/>
          </p:cNvSpPr>
          <p:nvPr/>
        </p:nvSpPr>
        <p:spPr bwMode="auto">
          <a:xfrm>
            <a:off x="5029200" y="2057400"/>
            <a:ext cx="33401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a:solidFill>
                  <a:srgbClr val="333399"/>
                </a:solidFill>
                <a:latin typeface="Courier New" pitchFamily="49" charset="0"/>
              </a:rPr>
              <a:t>def Complexity(number):</a:t>
            </a:r>
          </a:p>
          <a:p>
            <a:pPr algn="l">
              <a:spcBef>
                <a:spcPct val="0"/>
              </a:spcBef>
            </a:pPr>
            <a:r>
              <a:rPr lang="en-US" altLang="en-US" sz="1800" b="1">
                <a:solidFill>
                  <a:srgbClr val="333399"/>
                </a:solidFill>
                <a:latin typeface="Courier New" pitchFamily="49" charset="0"/>
              </a:rPr>
              <a:t>  # code goes here</a:t>
            </a:r>
          </a:p>
          <a:p>
            <a:pPr algn="l">
              <a:spcBef>
                <a:spcPct val="0"/>
              </a:spcBef>
            </a:pPr>
            <a:r>
              <a:rPr lang="en-US" altLang="en-US" sz="1800" b="1">
                <a:solidFill>
                  <a:srgbClr val="333399"/>
                </a:solidFill>
                <a:latin typeface="Courier New" pitchFamily="49" charset="0"/>
              </a:rPr>
              <a:t>  return complexity</a:t>
            </a:r>
            <a:endParaRPr lang="en-US" altLang="en-US" sz="1800">
              <a:solidFill>
                <a:srgbClr val="000000"/>
              </a:solidFill>
              <a:latin typeface="Courier New" pitchFamily="49" charset="0"/>
            </a:endParaRPr>
          </a:p>
        </p:txBody>
      </p:sp>
      <p:sp>
        <p:nvSpPr>
          <p:cNvPr id="17419" name="Line 1046"/>
          <p:cNvSpPr>
            <a:spLocks noChangeShapeType="1"/>
          </p:cNvSpPr>
          <p:nvPr/>
        </p:nvSpPr>
        <p:spPr bwMode="auto">
          <a:xfrm>
            <a:off x="0" y="3124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0" name="Text Box 1048"/>
          <p:cNvSpPr txBox="1">
            <a:spLocks noChangeArrowheads="1"/>
          </p:cNvSpPr>
          <p:nvPr/>
        </p:nvSpPr>
        <p:spPr bwMode="auto">
          <a:xfrm>
            <a:off x="1143000" y="3276600"/>
            <a:ext cx="6250429"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dirty="0" err="1">
                <a:solidFill>
                  <a:srgbClr val="000000"/>
                </a:solidFill>
                <a:latin typeface="Courier New" pitchFamily="49" charset="0"/>
              </a:rPr>
              <a:t>def</a:t>
            </a:r>
            <a:r>
              <a:rPr lang="en-US" altLang="en-US" sz="1800" b="1" dirty="0">
                <a:solidFill>
                  <a:srgbClr val="000000"/>
                </a:solidFill>
                <a:latin typeface="Courier New" pitchFamily="49" charset="0"/>
              </a:rPr>
              <a:t> BFF():</a:t>
            </a:r>
          </a:p>
          <a:p>
            <a:pPr algn="l">
              <a:spcBef>
                <a:spcPct val="0"/>
              </a:spcBef>
            </a:pPr>
            <a:r>
              <a:rPr lang="en-US" altLang="en-US" sz="1800" b="1" dirty="0">
                <a:solidFill>
                  <a:srgbClr val="000000"/>
                </a:solidFill>
                <a:latin typeface="Courier New" pitchFamily="49" charset="0"/>
              </a:rPr>
              <a:t>   </a:t>
            </a:r>
            <a:r>
              <a:rPr lang="en-US" altLang="en-US" sz="1800" b="1" dirty="0" err="1">
                <a:solidFill>
                  <a:srgbClr val="333399"/>
                </a:solidFill>
                <a:latin typeface="Courier New" pitchFamily="49" charset="0"/>
              </a:rPr>
              <a:t>def</a:t>
            </a:r>
            <a:r>
              <a:rPr lang="en-US" altLang="en-US" sz="1800" b="1" dirty="0">
                <a:solidFill>
                  <a:srgbClr val="333399"/>
                </a:solidFill>
                <a:latin typeface="Courier New" pitchFamily="49" charset="0"/>
              </a:rPr>
              <a:t> Complexity(number):</a:t>
            </a:r>
          </a:p>
          <a:p>
            <a:pPr algn="l">
              <a:spcBef>
                <a:spcPct val="0"/>
              </a:spcBef>
            </a:pPr>
            <a:r>
              <a:rPr lang="en-US" altLang="en-US" sz="1800" b="1" dirty="0">
                <a:solidFill>
                  <a:srgbClr val="333399"/>
                </a:solidFill>
                <a:latin typeface="Courier New" pitchFamily="49" charset="0"/>
              </a:rPr>
              <a:t>     # code goes here</a:t>
            </a:r>
          </a:p>
          <a:p>
            <a:pPr algn="l">
              <a:spcBef>
                <a:spcPct val="0"/>
              </a:spcBef>
            </a:pPr>
            <a:r>
              <a:rPr lang="en-US" altLang="en-US" sz="1800" b="1" dirty="0">
                <a:solidFill>
                  <a:srgbClr val="333399"/>
                </a:solidFill>
                <a:latin typeface="Courier New" pitchFamily="49" charset="0"/>
              </a:rPr>
              <a:t>     return complexity</a:t>
            </a:r>
          </a:p>
          <a:p>
            <a:pPr algn="l">
              <a:spcBef>
                <a:spcPct val="0"/>
              </a:spcBef>
            </a:pPr>
            <a:endParaRPr lang="en-US" altLang="en-US" sz="1800" b="1" dirty="0">
              <a:solidFill>
                <a:srgbClr val="000000"/>
              </a:solidFill>
              <a:latin typeface="Courier New" pitchFamily="49" charset="0"/>
            </a:endParaRPr>
          </a:p>
          <a:p>
            <a:pPr algn="l">
              <a:spcBef>
                <a:spcPct val="0"/>
              </a:spcBef>
            </a:pPr>
            <a:r>
              <a:rPr lang="en-US" altLang="en-US" sz="1800" b="1" dirty="0">
                <a:solidFill>
                  <a:srgbClr val="000000"/>
                </a:solidFill>
                <a:latin typeface="Courier New" pitchFamily="49" charset="0"/>
              </a:rPr>
              <a:t>   counter = 0</a:t>
            </a:r>
          </a:p>
          <a:p>
            <a:pPr algn="l">
              <a:spcBef>
                <a:spcPct val="0"/>
              </a:spcBef>
            </a:pPr>
            <a:r>
              <a:rPr lang="en-US" altLang="en-US" sz="1800" b="1" dirty="0">
                <a:solidFill>
                  <a:srgbClr val="000000"/>
                </a:solidFill>
                <a:latin typeface="Courier New" pitchFamily="49" charset="0"/>
              </a:rPr>
              <a:t>   while Complexity(counter) &lt;= </a:t>
            </a:r>
            <a:r>
              <a:rPr lang="en-US" altLang="en-US" sz="1800" b="1" dirty="0">
                <a:solidFill>
                  <a:srgbClr val="400663"/>
                </a:solidFill>
                <a:latin typeface="Courier New" pitchFamily="49" charset="0"/>
              </a:rPr>
              <a:t>50000</a:t>
            </a:r>
            <a:r>
              <a:rPr lang="en-US" altLang="en-US" sz="1800" b="1" dirty="0">
                <a:solidFill>
                  <a:srgbClr val="000000"/>
                </a:solidFill>
                <a:latin typeface="Courier New" pitchFamily="49" charset="0"/>
              </a:rPr>
              <a:t> + 200:</a:t>
            </a:r>
          </a:p>
          <a:p>
            <a:pPr algn="l">
              <a:spcBef>
                <a:spcPct val="0"/>
              </a:spcBef>
            </a:pPr>
            <a:r>
              <a:rPr lang="en-US" altLang="en-US" sz="1800" b="1" dirty="0">
                <a:solidFill>
                  <a:srgbClr val="000000"/>
                </a:solidFill>
                <a:latin typeface="Courier New" pitchFamily="49" charset="0"/>
              </a:rPr>
              <a:t>      counter = counter + 1</a:t>
            </a:r>
          </a:p>
          <a:p>
            <a:pPr algn="l">
              <a:spcBef>
                <a:spcPct val="0"/>
              </a:spcBef>
            </a:pPr>
            <a:r>
              <a:rPr lang="en-US" altLang="en-US" sz="1800" b="1" dirty="0">
                <a:solidFill>
                  <a:srgbClr val="000000"/>
                </a:solidFill>
                <a:latin typeface="Courier New" pitchFamily="49" charset="0"/>
              </a:rPr>
              <a:t>   return counter</a:t>
            </a:r>
            <a:endParaRPr lang="en-US" altLang="en-US" b="1" dirty="0">
              <a:solidFill>
                <a:srgbClr val="000000"/>
              </a:solidFill>
              <a:latin typeface="Courier New" pitchFamily="49" charset="0"/>
            </a:endParaRPr>
          </a:p>
          <a:p>
            <a:pPr algn="l">
              <a:spcBef>
                <a:spcPct val="0"/>
              </a:spcBef>
            </a:pPr>
            <a:endParaRPr lang="en-US" altLang="en-US" dirty="0">
              <a:solidFill>
                <a:srgbClr val="000000"/>
              </a:solidFill>
            </a:endParaRPr>
          </a:p>
        </p:txBody>
      </p:sp>
      <p:sp>
        <p:nvSpPr>
          <p:cNvPr id="17421" name="Line 1049"/>
          <p:cNvSpPr>
            <a:spLocks noChangeShapeType="1"/>
          </p:cNvSpPr>
          <p:nvPr/>
        </p:nvSpPr>
        <p:spPr bwMode="auto">
          <a:xfrm flipH="1">
            <a:off x="5181600" y="40386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22" name="Text Box 1050"/>
          <p:cNvSpPr txBox="1">
            <a:spLocks noChangeArrowheads="1"/>
          </p:cNvSpPr>
          <p:nvPr/>
        </p:nvSpPr>
        <p:spPr bwMode="auto">
          <a:xfrm>
            <a:off x="6172200" y="3429000"/>
            <a:ext cx="218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000000"/>
                </a:solidFill>
              </a:rPr>
              <a:t>Assume the length of this code is </a:t>
            </a:r>
            <a:r>
              <a:rPr lang="en-US" altLang="en-US" b="1">
                <a:solidFill>
                  <a:srgbClr val="400663"/>
                </a:solidFill>
                <a:latin typeface="Courier New" pitchFamily="49" charset="0"/>
              </a:rPr>
              <a:t>50000</a:t>
            </a:r>
            <a:r>
              <a:rPr lang="en-US" altLang="en-US">
                <a:solidFill>
                  <a:srgbClr val="000000"/>
                </a:solidFill>
              </a:rPr>
              <a:t> </a:t>
            </a:r>
          </a:p>
        </p:txBody>
      </p:sp>
      <p:pic>
        <p:nvPicPr>
          <p:cNvPr id="17423" name="Picture 105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3" y="5943600"/>
            <a:ext cx="6683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24" name="Group 1054"/>
          <p:cNvGrpSpPr>
            <a:grpSpLocks/>
          </p:cNvGrpSpPr>
          <p:nvPr/>
        </p:nvGrpSpPr>
        <p:grpSpPr bwMode="auto">
          <a:xfrm>
            <a:off x="8458200" y="6096000"/>
            <a:ext cx="457200" cy="533400"/>
            <a:chOff x="2928" y="1051"/>
            <a:chExt cx="840" cy="957"/>
          </a:xfrm>
        </p:grpSpPr>
        <p:sp>
          <p:nvSpPr>
            <p:cNvPr id="17428" name="Freeform 1055"/>
            <p:cNvSpPr>
              <a:spLocks/>
            </p:cNvSpPr>
            <p:nvPr/>
          </p:nvSpPr>
          <p:spPr bwMode="auto">
            <a:xfrm>
              <a:off x="2928" y="1759"/>
              <a:ext cx="810" cy="249"/>
            </a:xfrm>
            <a:custGeom>
              <a:avLst/>
              <a:gdLst>
                <a:gd name="T0" fmla="*/ 7 w 1048"/>
                <a:gd name="T1" fmla="*/ 21 h 250"/>
                <a:gd name="T2" fmla="*/ 12 w 1048"/>
                <a:gd name="T3" fmla="*/ 83 h 250"/>
                <a:gd name="T4" fmla="*/ 12 w 1048"/>
                <a:gd name="T5" fmla="*/ 111 h 250"/>
                <a:gd name="T6" fmla="*/ 13 w 1048"/>
                <a:gd name="T7" fmla="*/ 125 h 250"/>
                <a:gd name="T8" fmla="*/ 13 w 1048"/>
                <a:gd name="T9" fmla="*/ 162 h 250"/>
                <a:gd name="T10" fmla="*/ 9 w 1048"/>
                <a:gd name="T11" fmla="*/ 231 h 250"/>
                <a:gd name="T12" fmla="*/ 2 w 1048"/>
                <a:gd name="T13" fmla="*/ 211 h 250"/>
                <a:gd name="T14" fmla="*/ 0 w 1048"/>
                <a:gd name="T15" fmla="*/ 190 h 250"/>
                <a:gd name="T16" fmla="*/ 2 w 1048"/>
                <a:gd name="T17" fmla="*/ 156 h 250"/>
                <a:gd name="T18" fmla="*/ 2 w 1048"/>
                <a:gd name="T19" fmla="*/ 125 h 250"/>
                <a:gd name="T20" fmla="*/ 2 w 1048"/>
                <a:gd name="T21" fmla="*/ 76 h 250"/>
                <a:gd name="T22" fmla="*/ 4 w 1048"/>
                <a:gd name="T23" fmla="*/ 55 h 250"/>
                <a:gd name="T24" fmla="*/ 4 w 1048"/>
                <a:gd name="T25" fmla="*/ 28 h 250"/>
                <a:gd name="T26" fmla="*/ 5 w 1048"/>
                <a:gd name="T27" fmla="*/ 14 h 250"/>
                <a:gd name="T28" fmla="*/ 6 w 1048"/>
                <a:gd name="T29" fmla="*/ 28 h 250"/>
                <a:gd name="T30" fmla="*/ 7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17429" name="Oval 105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0" name="Oval 105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1" name="Oval 105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2" name="Oval 105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3" name="Oval 106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4" name="Oval 106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5" name="Oval 106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6" name="AutoShape 106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7437" name="Freeform 106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7438" name="Freeform 106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7439" name="Freeform 106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7440" name="Freeform 106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17425" name="AutoShape 1069"/>
          <p:cNvSpPr>
            <a:spLocks noChangeArrowheads="1"/>
          </p:cNvSpPr>
          <p:nvPr/>
        </p:nvSpPr>
        <p:spPr bwMode="auto">
          <a:xfrm>
            <a:off x="838200" y="5791200"/>
            <a:ext cx="4724400" cy="609600"/>
          </a:xfrm>
          <a:prstGeom prst="wedgeRectCallout">
            <a:avLst>
              <a:gd name="adj1" fmla="val -50680"/>
              <a:gd name="adj2" fmla="val 75844"/>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b="1" dirty="0">
                <a:solidFill>
                  <a:srgbClr val="890B13"/>
                </a:solidFill>
                <a:latin typeface="Times New Roman" pitchFamily="18" charset="0"/>
              </a:rPr>
              <a:t>Notice that BFF takes no arguments, returns a number, and halts!</a:t>
            </a:r>
            <a:endParaRPr lang="en-US" altLang="en-US" dirty="0">
              <a:solidFill>
                <a:srgbClr val="000000"/>
              </a:solidFill>
              <a:latin typeface="Times New Roman" pitchFamily="18" charset="0"/>
            </a:endParaRPr>
          </a:p>
        </p:txBody>
      </p:sp>
      <p:sp>
        <p:nvSpPr>
          <p:cNvPr id="17426" name="AutoShape 1070"/>
          <p:cNvSpPr>
            <a:spLocks noChangeArrowheads="1"/>
          </p:cNvSpPr>
          <p:nvPr/>
        </p:nvSpPr>
        <p:spPr bwMode="auto">
          <a:xfrm>
            <a:off x="5791200" y="5410200"/>
            <a:ext cx="2438400" cy="1219200"/>
          </a:xfrm>
          <a:prstGeom prst="wedgeRectCallout">
            <a:avLst>
              <a:gd name="adj1" fmla="val 56250"/>
              <a:gd name="adj2" fmla="val 33463"/>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dirty="0">
                <a:solidFill>
                  <a:srgbClr val="000000"/>
                </a:solidFill>
                <a:latin typeface="Times New Roman" pitchFamily="18" charset="0"/>
              </a:rPr>
              <a:t>Look at the value returned by BFF.  What can you say about this value?</a:t>
            </a:r>
            <a:endParaRPr lang="en-US" altLang="en-US" dirty="0">
              <a:solidFill>
                <a:srgbClr val="000000"/>
              </a:solidFill>
              <a:latin typeface="Times New Roman" pitchFamily="18" charset="0"/>
            </a:endParaRPr>
          </a:p>
        </p:txBody>
      </p:sp>
      <p:pic>
        <p:nvPicPr>
          <p:cNvPr id="17427" name="Picture 1056" descr="kolmogorov"/>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0768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000"/>
              <a:t>The Alien’s Life Advice</a:t>
            </a:r>
            <a:endParaRPr lang="en-US" altLang="en-US"/>
          </a:p>
        </p:txBody>
      </p:sp>
      <p:sp>
        <p:nvSpPr>
          <p:cNvPr id="18435" name="AutoShape 6"/>
          <p:cNvSpPr>
            <a:spLocks noChangeArrowheads="1"/>
          </p:cNvSpPr>
          <p:nvPr/>
        </p:nvSpPr>
        <p:spPr bwMode="auto">
          <a:xfrm>
            <a:off x="1066800" y="1828800"/>
            <a:ext cx="1981200" cy="711200"/>
          </a:xfrm>
          <a:prstGeom prst="wedgeRectCallout">
            <a:avLst>
              <a:gd name="adj1" fmla="val 58815"/>
              <a:gd name="adj2" fmla="val 14419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2000"/>
              <a:t>Chew with your mouth closed.</a:t>
            </a:r>
            <a:endParaRPr lang="en-US" altLang="en-US">
              <a:latin typeface="Times New Roman" pitchFamily="18" charset="0"/>
            </a:endParaRPr>
          </a:p>
        </p:txBody>
      </p:sp>
      <p:pic>
        <p:nvPicPr>
          <p:cNvPr id="18436" name="Picture 7"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5146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4248" name="AutoShape 8"/>
          <p:cNvSpPr>
            <a:spLocks noChangeArrowheads="1"/>
          </p:cNvSpPr>
          <p:nvPr/>
        </p:nvSpPr>
        <p:spPr bwMode="auto">
          <a:xfrm>
            <a:off x="4876800" y="3962400"/>
            <a:ext cx="1676400" cy="762000"/>
          </a:xfrm>
          <a:prstGeom prst="wedgeRectCallout">
            <a:avLst>
              <a:gd name="adj1" fmla="val -91435"/>
              <a:gd name="adj2" fmla="val -107917"/>
            </a:avLst>
          </a:prstGeom>
          <a:noFill/>
          <a:ln w="12700" algn="ctr">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000">
                <a:solidFill>
                  <a:srgbClr val="000000"/>
                </a:solidFill>
                <a:sym typeface="Arial" pitchFamily="34" charset="0"/>
              </a:rPr>
              <a:t>Your parents were right.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394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lstStyle/>
          <a:p>
            <a:pPr eaLnBrk="1" hangingPunct="1"/>
            <a:r>
              <a:rPr lang="en-US" altLang="en-US" dirty="0"/>
              <a:t>Here’s a Way to Do Complexity</a:t>
            </a:r>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975" y="2667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33400" y="2057400"/>
            <a:ext cx="8229600" cy="3231654"/>
          </a:xfrm>
          <a:prstGeom prst="rect">
            <a:avLst/>
          </a:prstGeom>
          <a:noFill/>
        </p:spPr>
        <p:txBody>
          <a:bodyPr wrap="square" rtlCol="0">
            <a:spAutoFit/>
          </a:bodyPr>
          <a:lstStyle/>
          <a:p>
            <a:pPr algn="l"/>
            <a:r>
              <a:rPr lang="en-US" dirty="0"/>
              <a:t>How about this?</a:t>
            </a:r>
          </a:p>
          <a:p>
            <a:pPr marL="457200" indent="-457200" algn="l">
              <a:buFont typeface="+mj-lt"/>
              <a:buAutoNum type="arabicPeriod"/>
            </a:pPr>
            <a:r>
              <a:rPr lang="en-US" dirty="0"/>
              <a:t>There are countably many programs</a:t>
            </a:r>
          </a:p>
          <a:p>
            <a:pPr marL="457200" indent="-457200" algn="l">
              <a:buFont typeface="+mj-lt"/>
              <a:buAutoNum type="arabicPeriod"/>
            </a:pPr>
            <a:r>
              <a:rPr lang="en-US" dirty="0"/>
              <a:t>Order them from shortest to longest</a:t>
            </a:r>
          </a:p>
          <a:p>
            <a:pPr marL="457200" indent="-457200" algn="l">
              <a:buFont typeface="+mj-lt"/>
              <a:buAutoNum type="arabicPeriod"/>
            </a:pPr>
            <a:r>
              <a:rPr lang="en-US" dirty="0"/>
              <a:t>Check each in order to see if it returns </a:t>
            </a:r>
            <a:r>
              <a:rPr lang="en-US" i="1" dirty="0"/>
              <a:t>x</a:t>
            </a:r>
            <a:endParaRPr lang="en-US" dirty="0"/>
          </a:p>
          <a:p>
            <a:pPr algn="l"/>
            <a:endParaRPr lang="en-US" dirty="0"/>
          </a:p>
          <a:p>
            <a:pPr algn="l"/>
            <a:r>
              <a:rPr lang="en-US" dirty="0"/>
              <a:t>The one that we find first is the shortest that can return x!</a:t>
            </a:r>
          </a:p>
        </p:txBody>
      </p:sp>
      <p:sp>
        <p:nvSpPr>
          <p:cNvPr id="3" name="Rectangular Callout 2"/>
          <p:cNvSpPr/>
          <p:nvPr/>
        </p:nvSpPr>
        <p:spPr bwMode="auto">
          <a:xfrm>
            <a:off x="6096000" y="1828800"/>
            <a:ext cx="1524000" cy="838200"/>
          </a:xfrm>
          <a:prstGeom prst="wedgeRectCallout">
            <a:avLst>
              <a:gd name="adj1" fmla="val 60795"/>
              <a:gd name="adj2" fmla="val 9040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pitchFamily="-80" charset="-128"/>
              </a:rPr>
              <a:t>That would work, right?</a:t>
            </a:r>
          </a:p>
        </p:txBody>
      </p:sp>
    </p:spTree>
    <p:extLst>
      <p:ext uri="{BB962C8B-B14F-4D97-AF65-F5344CB8AC3E}">
        <p14:creationId xmlns:p14="http://schemas.microsoft.com/office/powerpoint/2010/main" val="406566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43000"/>
          </a:xfrm>
        </p:spPr>
        <p:txBody>
          <a:bodyPr/>
          <a:lstStyle/>
          <a:p>
            <a:pPr eaLnBrk="1" hangingPunct="1"/>
            <a:r>
              <a:rPr lang="en-US" altLang="en-US" dirty="0"/>
              <a:t>Reminders of </a:t>
            </a:r>
            <a:r>
              <a:rPr lang="en-US" altLang="en-US" dirty="0" err="1"/>
              <a:t>Countability</a:t>
            </a:r>
            <a:endParaRPr lang="en-US" altLang="en-US" dirty="0"/>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4710" y="51054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AutoShape 28"/>
          <p:cNvSpPr>
            <a:spLocks noChangeArrowheads="1"/>
          </p:cNvSpPr>
          <p:nvPr/>
        </p:nvSpPr>
        <p:spPr bwMode="auto">
          <a:xfrm>
            <a:off x="4533900" y="4171950"/>
            <a:ext cx="1679575" cy="495300"/>
          </a:xfrm>
          <a:prstGeom prst="wedgeRectCallout">
            <a:avLst>
              <a:gd name="adj1" fmla="val -59508"/>
              <a:gd name="adj2" fmla="val 213736"/>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So what?</a:t>
            </a:r>
            <a:r>
              <a:rPr lang="en-US" altLang="en-US" dirty="0">
                <a:solidFill>
                  <a:srgbClr val="000000"/>
                </a:solidFill>
              </a:rPr>
              <a:t> </a:t>
            </a:r>
          </a:p>
        </p:txBody>
      </p:sp>
      <p:sp>
        <p:nvSpPr>
          <p:cNvPr id="2" name="TextBox 1"/>
          <p:cNvSpPr txBox="1"/>
          <p:nvPr/>
        </p:nvSpPr>
        <p:spPr>
          <a:xfrm>
            <a:off x="381000" y="1828800"/>
            <a:ext cx="8305800" cy="1569660"/>
          </a:xfrm>
          <a:prstGeom prst="rect">
            <a:avLst/>
          </a:prstGeom>
          <a:noFill/>
        </p:spPr>
        <p:txBody>
          <a:bodyPr wrap="square" rtlCol="0">
            <a:spAutoFit/>
          </a:bodyPr>
          <a:lstStyle/>
          <a:p>
            <a:pPr algn="l"/>
            <a:r>
              <a:rPr lang="en-US" dirty="0"/>
              <a:t>Last time we showed:</a:t>
            </a:r>
          </a:p>
          <a:p>
            <a:pPr marL="800100" lvl="1" indent="-342900" algn="l">
              <a:buFont typeface="Arial" panose="020B0604020202020204" pitchFamily="34" charset="0"/>
              <a:buChar char="•"/>
            </a:pPr>
            <a:r>
              <a:rPr lang="en-US" dirty="0"/>
              <a:t>Programs are countable</a:t>
            </a:r>
          </a:p>
          <a:p>
            <a:pPr marL="800100" lvl="1" indent="-342900" algn="l">
              <a:buFont typeface="Arial" panose="020B0604020202020204" pitchFamily="34" charset="0"/>
              <a:buChar char="•"/>
            </a:pPr>
            <a:r>
              <a:rPr lang="en-US" dirty="0"/>
              <a:t>Real numbers are not countable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lstStyle/>
          <a:p>
            <a:pPr eaLnBrk="1" hangingPunct="1"/>
            <a:r>
              <a:rPr lang="en-US" altLang="en-US" dirty="0"/>
              <a:t>Here’s a Way to Do Complexity</a:t>
            </a:r>
          </a:p>
        </p:txBody>
      </p:sp>
      <p:sp>
        <p:nvSpPr>
          <p:cNvPr id="2" name="TextBox 1"/>
          <p:cNvSpPr txBox="1"/>
          <p:nvPr/>
        </p:nvSpPr>
        <p:spPr>
          <a:xfrm>
            <a:off x="533400" y="2057400"/>
            <a:ext cx="8229600" cy="3231654"/>
          </a:xfrm>
          <a:prstGeom prst="rect">
            <a:avLst/>
          </a:prstGeom>
          <a:noFill/>
        </p:spPr>
        <p:txBody>
          <a:bodyPr wrap="square" rtlCol="0">
            <a:spAutoFit/>
          </a:bodyPr>
          <a:lstStyle/>
          <a:p>
            <a:pPr algn="l"/>
            <a:r>
              <a:rPr lang="en-US" dirty="0"/>
              <a:t>How about this?</a:t>
            </a:r>
          </a:p>
          <a:p>
            <a:pPr marL="457200" indent="-457200" algn="l">
              <a:buFont typeface="+mj-lt"/>
              <a:buAutoNum type="arabicPeriod"/>
            </a:pPr>
            <a:r>
              <a:rPr lang="en-US" dirty="0"/>
              <a:t>There are countably many programs</a:t>
            </a:r>
          </a:p>
          <a:p>
            <a:pPr marL="457200" indent="-457200" algn="l">
              <a:buFont typeface="+mj-lt"/>
              <a:buAutoNum type="arabicPeriod"/>
            </a:pPr>
            <a:r>
              <a:rPr lang="en-US" dirty="0"/>
              <a:t>Order them from shortest to longest</a:t>
            </a:r>
          </a:p>
          <a:p>
            <a:pPr marL="457200" indent="-457200" algn="l">
              <a:buFont typeface="+mj-lt"/>
              <a:buAutoNum type="arabicPeriod"/>
            </a:pPr>
            <a:r>
              <a:rPr lang="en-US" dirty="0">
                <a:solidFill>
                  <a:srgbClr val="FF0000"/>
                </a:solidFill>
              </a:rPr>
              <a:t>Check each in order to see if it returns </a:t>
            </a:r>
            <a:r>
              <a:rPr lang="en-US" i="1" dirty="0">
                <a:solidFill>
                  <a:srgbClr val="FF0000"/>
                </a:solidFill>
              </a:rPr>
              <a:t>x</a:t>
            </a:r>
            <a:endParaRPr lang="en-US" dirty="0">
              <a:solidFill>
                <a:srgbClr val="FF0000"/>
              </a:solidFill>
            </a:endParaRPr>
          </a:p>
          <a:p>
            <a:pPr algn="l"/>
            <a:endParaRPr lang="en-US" dirty="0"/>
          </a:p>
          <a:p>
            <a:pPr algn="l"/>
            <a:r>
              <a:rPr lang="en-US" dirty="0"/>
              <a:t>The one that we find first is the shortest that can return x!</a:t>
            </a:r>
          </a:p>
        </p:txBody>
      </p:sp>
      <p:sp>
        <p:nvSpPr>
          <p:cNvPr id="4" name="Up Arrow 3"/>
          <p:cNvSpPr/>
          <p:nvPr/>
        </p:nvSpPr>
        <p:spPr bwMode="auto">
          <a:xfrm rot="19800000">
            <a:off x="3962400" y="4170418"/>
            <a:ext cx="484632" cy="978408"/>
          </a:xfrm>
          <a:prstGeom prst="upArrow">
            <a:avLst/>
          </a:prstGeom>
          <a:solidFill>
            <a:schemeClr val="accent1">
              <a:lumMod val="9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80" charset="-128"/>
            </a:endParaRPr>
          </a:p>
        </p:txBody>
      </p:sp>
      <p:sp>
        <p:nvSpPr>
          <p:cNvPr id="5" name="TextBox 4"/>
          <p:cNvSpPr txBox="1"/>
          <p:nvPr/>
        </p:nvSpPr>
        <p:spPr>
          <a:xfrm>
            <a:off x="4204716" y="4876800"/>
            <a:ext cx="2043684" cy="830997"/>
          </a:xfrm>
          <a:prstGeom prst="rect">
            <a:avLst/>
          </a:prstGeom>
          <a:solidFill>
            <a:schemeClr val="accent1">
              <a:lumMod val="90000"/>
            </a:schemeClr>
          </a:solidFill>
          <a:ln>
            <a:solidFill>
              <a:schemeClr val="tx1"/>
            </a:solidFill>
          </a:ln>
        </p:spPr>
        <p:txBody>
          <a:bodyPr wrap="square" rtlCol="0">
            <a:spAutoFit/>
          </a:bodyPr>
          <a:lstStyle/>
          <a:p>
            <a:r>
              <a:rPr lang="en-US" dirty="0"/>
              <a:t>Can’t be done!</a:t>
            </a:r>
          </a:p>
        </p:txBody>
      </p:sp>
      <p:sp>
        <p:nvSpPr>
          <p:cNvPr id="3" name="TextBox 2">
            <a:extLst>
              <a:ext uri="{FF2B5EF4-FFF2-40B4-BE49-F238E27FC236}">
                <a16:creationId xmlns:a16="http://schemas.microsoft.com/office/drawing/2014/main" id="{2D813D79-5F31-4D60-B9DA-ED37EC3A43D3}"/>
              </a:ext>
            </a:extLst>
          </p:cNvPr>
          <p:cNvSpPr txBox="1"/>
          <p:nvPr/>
        </p:nvSpPr>
        <p:spPr>
          <a:xfrm>
            <a:off x="4800600" y="2057400"/>
            <a:ext cx="3581400" cy="1200329"/>
          </a:xfrm>
          <a:prstGeom prst="rect">
            <a:avLst/>
          </a:prstGeom>
          <a:solidFill>
            <a:schemeClr val="accent2">
              <a:lumMod val="20000"/>
              <a:lumOff val="80000"/>
            </a:schemeClr>
          </a:solidFill>
        </p:spPr>
        <p:txBody>
          <a:bodyPr wrap="square" rtlCol="0">
            <a:spAutoFit/>
          </a:bodyPr>
          <a:lstStyle/>
          <a:p>
            <a:pPr algn="l">
              <a:spcBef>
                <a:spcPts val="0"/>
              </a:spcBef>
            </a:pPr>
            <a:r>
              <a:rPr lang="en-US" dirty="0">
                <a:latin typeface="Courier New" panose="02070309020205020404" pitchFamily="49" charset="0"/>
                <a:cs typeface="Courier New" panose="02070309020205020404" pitchFamily="49" charset="0"/>
              </a:rPr>
              <a:t>x = 0</a:t>
            </a:r>
          </a:p>
          <a:p>
            <a:pPr algn="l">
              <a:spcBef>
                <a:spcPts val="0"/>
              </a:spcBef>
            </a:pPr>
            <a:r>
              <a:rPr lang="en-US" dirty="0">
                <a:latin typeface="Courier New" panose="02070309020205020404" pitchFamily="49" charset="0"/>
                <a:cs typeface="Courier New" panose="02070309020205020404" pitchFamily="49" charset="0"/>
              </a:rPr>
              <a:t>while True:</a:t>
            </a:r>
          </a:p>
          <a:p>
            <a:pPr algn="l">
              <a:spcBef>
                <a:spcPts val="0"/>
              </a:spcBef>
            </a:pPr>
            <a:r>
              <a:rPr lang="en-US" dirty="0">
                <a:latin typeface="Courier New" panose="02070309020205020404" pitchFamily="49" charset="0"/>
                <a:cs typeface="Courier New" panose="02070309020205020404" pitchFamily="49" charset="0"/>
              </a:rPr>
              <a:t>    x = x + 1</a:t>
            </a:r>
          </a:p>
        </p:txBody>
      </p:sp>
    </p:spTree>
    <p:extLst>
      <p:ext uri="{BB962C8B-B14F-4D97-AF65-F5344CB8AC3E}">
        <p14:creationId xmlns:p14="http://schemas.microsoft.com/office/powerpoint/2010/main" val="278277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lstStyle/>
          <a:p>
            <a:pPr eaLnBrk="1" hangingPunct="1"/>
            <a:r>
              <a:rPr lang="en-US" altLang="en-US" dirty="0"/>
              <a:t>Halt Checking Is </a:t>
            </a:r>
            <a:r>
              <a:rPr lang="en-US" altLang="en-US" dirty="0" err="1"/>
              <a:t>Uncomputable</a:t>
            </a:r>
            <a:endParaRPr lang="en-US" altLang="en-US" dirty="0"/>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975" y="5410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33400" y="4004608"/>
            <a:ext cx="8229600" cy="1938992"/>
          </a:xfrm>
          <a:prstGeom prst="rect">
            <a:avLst/>
          </a:prstGeom>
          <a:noFill/>
        </p:spPr>
        <p:txBody>
          <a:bodyPr wrap="square" rtlCol="0">
            <a:spAutoFit/>
          </a:bodyPr>
          <a:lstStyle/>
          <a:p>
            <a:pPr algn="l"/>
            <a:r>
              <a:rPr lang="en-US" dirty="0"/>
              <a:t>It is </a:t>
            </a:r>
            <a:r>
              <a:rPr lang="en-US" i="1" dirty="0"/>
              <a:t>impossible</a:t>
            </a:r>
            <a:r>
              <a:rPr lang="en-US" dirty="0"/>
              <a:t> to write a bug-free function </a:t>
            </a:r>
            <a:r>
              <a:rPr lang="en-US" b="1" dirty="0" err="1">
                <a:latin typeface="Courier New" panose="02070309020205020404" pitchFamily="49" charset="0"/>
                <a:cs typeface="Courier New" panose="02070309020205020404" pitchFamily="49" charset="0"/>
              </a:rPr>
              <a:t>hc</a:t>
            </a:r>
            <a:r>
              <a:rPr lang="en-US" b="1" dirty="0">
                <a:latin typeface="Courier New" panose="02070309020205020404" pitchFamily="49" charset="0"/>
                <a:cs typeface="Courier New" panose="02070309020205020404" pitchFamily="49" charset="0"/>
              </a:rPr>
              <a:t>(f)</a:t>
            </a:r>
            <a:r>
              <a:rPr lang="en-US" dirty="0"/>
              <a:t> that decides whether </a:t>
            </a:r>
            <a:r>
              <a:rPr lang="en-US" b="1" dirty="0">
                <a:latin typeface="Courier New" panose="02070309020205020404" pitchFamily="49" charset="0"/>
                <a:cs typeface="Courier New" panose="02070309020205020404" pitchFamily="49" charset="0"/>
              </a:rPr>
              <a:t>f</a:t>
            </a:r>
            <a:r>
              <a:rPr lang="en-US" dirty="0"/>
              <a:t> halts, i.e.,</a:t>
            </a:r>
          </a:p>
          <a:p>
            <a:pPr marL="457200" indent="-457200" algn="l">
              <a:buFont typeface="+mj-lt"/>
              <a:buAutoNum type="arabicPeriod"/>
            </a:pPr>
            <a:r>
              <a:rPr lang="en-US" dirty="0"/>
              <a:t>Returns True if </a:t>
            </a:r>
            <a:r>
              <a:rPr lang="en-US" b="1" dirty="0">
                <a:latin typeface="Courier New" panose="02070309020205020404" pitchFamily="49" charset="0"/>
                <a:cs typeface="Courier New" panose="02070309020205020404" pitchFamily="49" charset="0"/>
              </a:rPr>
              <a:t>f()</a:t>
            </a:r>
            <a:r>
              <a:rPr lang="en-US" dirty="0"/>
              <a:t> halts, or</a:t>
            </a:r>
          </a:p>
          <a:p>
            <a:pPr marL="457200" indent="-457200" algn="l">
              <a:buFont typeface="+mj-lt"/>
              <a:buAutoNum type="arabicPeriod"/>
            </a:pPr>
            <a:r>
              <a:rPr lang="en-US" dirty="0"/>
              <a:t>Returns False if </a:t>
            </a:r>
            <a:r>
              <a:rPr lang="en-US" b="1" dirty="0">
                <a:latin typeface="Courier New" panose="02070309020205020404" pitchFamily="49" charset="0"/>
                <a:cs typeface="Courier New" panose="02070309020205020404" pitchFamily="49" charset="0"/>
              </a:rPr>
              <a:t>f()</a:t>
            </a:r>
            <a:r>
              <a:rPr lang="en-US" dirty="0"/>
              <a:t> loops forever</a:t>
            </a:r>
          </a:p>
        </p:txBody>
      </p:sp>
      <p:sp>
        <p:nvSpPr>
          <p:cNvPr id="3" name="Rectangular Callout 2"/>
          <p:cNvSpPr/>
          <p:nvPr/>
        </p:nvSpPr>
        <p:spPr bwMode="auto">
          <a:xfrm>
            <a:off x="6096000" y="4572000"/>
            <a:ext cx="1524000" cy="838200"/>
          </a:xfrm>
          <a:prstGeom prst="wedgeRectCallout">
            <a:avLst>
              <a:gd name="adj1" fmla="val 60795"/>
              <a:gd name="adj2" fmla="val 9040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pitchFamily="-80" charset="-128"/>
              </a:rPr>
              <a:t>Dang!</a:t>
            </a:r>
          </a:p>
        </p:txBody>
      </p:sp>
      <p:sp>
        <p:nvSpPr>
          <p:cNvPr id="4" name="TextBox 3"/>
          <p:cNvSpPr txBox="1"/>
          <p:nvPr/>
        </p:nvSpPr>
        <p:spPr>
          <a:xfrm>
            <a:off x="990600" y="2718137"/>
            <a:ext cx="4419600" cy="830997"/>
          </a:xfrm>
          <a:prstGeom prst="rect">
            <a:avLst/>
          </a:prstGeom>
          <a:solidFill>
            <a:schemeClr val="accent1"/>
          </a:solidFill>
        </p:spPr>
        <p:txBody>
          <a:bodyPr wrap="square" rtlCol="0">
            <a:spAutoFit/>
          </a:bodyPr>
          <a:lstStyle/>
          <a:p>
            <a:pPr algn="l">
              <a:spcBef>
                <a:spcPts val="0"/>
              </a:spcBef>
            </a:pPr>
            <a:r>
              <a:rPr lang="en-US" b="1" dirty="0" err="1">
                <a:latin typeface="Courier New" panose="02070309020205020404" pitchFamily="49" charset="0"/>
                <a:cs typeface="Courier New" panose="02070309020205020404" pitchFamily="49" charset="0"/>
              </a:rPr>
              <a:t>def</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hc</a:t>
            </a:r>
            <a:r>
              <a:rPr lang="en-US" b="1" dirty="0">
                <a:latin typeface="Courier New" panose="02070309020205020404" pitchFamily="49" charset="0"/>
                <a:cs typeface="Courier New" panose="02070309020205020404" pitchFamily="49" charset="0"/>
              </a:rPr>
              <a:t>(f):</a:t>
            </a:r>
          </a:p>
          <a:p>
            <a:pPr algn="l">
              <a:spcBef>
                <a:spcPts val="0"/>
              </a:spcBef>
            </a:pPr>
            <a:r>
              <a:rPr lang="en-US" b="1" dirty="0">
                <a:latin typeface="Courier New" panose="02070309020205020404" pitchFamily="49" charset="0"/>
                <a:cs typeface="Courier New" panose="02070309020205020404" pitchFamily="49" charset="0"/>
              </a:rPr>
              <a:t>    # Clever stuff here</a:t>
            </a:r>
          </a:p>
        </p:txBody>
      </p:sp>
      <p:sp>
        <p:nvSpPr>
          <p:cNvPr id="5" name="Rectangle 4"/>
          <p:cNvSpPr/>
          <p:nvPr/>
        </p:nvSpPr>
        <p:spPr bwMode="auto">
          <a:xfrm>
            <a:off x="3124200" y="1676400"/>
            <a:ext cx="20574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pitchFamily="-80" charset="-128"/>
              </a:rPr>
              <a:t>The code for a Python function</a:t>
            </a:r>
          </a:p>
        </p:txBody>
      </p:sp>
      <p:cxnSp>
        <p:nvCxnSpPr>
          <p:cNvPr id="7" name="Straight Arrow Connector 6"/>
          <p:cNvCxnSpPr>
            <a:stCxn id="5" idx="1"/>
          </p:cNvCxnSpPr>
          <p:nvPr/>
        </p:nvCxnSpPr>
        <p:spPr bwMode="auto">
          <a:xfrm flipH="1">
            <a:off x="2438400" y="2019300"/>
            <a:ext cx="685800" cy="8001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3960006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lstStyle/>
          <a:p>
            <a:pPr eaLnBrk="1" hangingPunct="1"/>
            <a:r>
              <a:rPr lang="en-US" altLang="en-US" dirty="0"/>
              <a:t>Halt Checking Is </a:t>
            </a:r>
            <a:r>
              <a:rPr lang="en-US" altLang="en-US" dirty="0" err="1"/>
              <a:t>Uncomputable</a:t>
            </a:r>
            <a:endParaRPr lang="en-US" altLang="en-US" dirty="0"/>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975" y="3733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33400" y="1905000"/>
            <a:ext cx="8229600" cy="830997"/>
          </a:xfrm>
          <a:prstGeom prst="rect">
            <a:avLst/>
          </a:prstGeom>
          <a:noFill/>
        </p:spPr>
        <p:txBody>
          <a:bodyPr wrap="square" rtlCol="0">
            <a:spAutoFit/>
          </a:bodyPr>
          <a:lstStyle/>
          <a:p>
            <a:pPr algn="l"/>
            <a:r>
              <a:rPr lang="en-US" dirty="0"/>
              <a:t>Suppose </a:t>
            </a:r>
            <a:r>
              <a:rPr lang="en-US" b="1" dirty="0" err="1">
                <a:latin typeface="Courier New" panose="02070309020205020404" pitchFamily="49" charset="0"/>
                <a:cs typeface="Courier New" panose="02070309020205020404" pitchFamily="49" charset="0"/>
              </a:rPr>
              <a:t>hc</a:t>
            </a:r>
            <a:r>
              <a:rPr lang="en-US" b="1" dirty="0">
                <a:latin typeface="Courier New" panose="02070309020205020404" pitchFamily="49" charset="0"/>
                <a:cs typeface="Courier New" panose="02070309020205020404" pitchFamily="49" charset="0"/>
              </a:rPr>
              <a:t>(f)</a:t>
            </a:r>
            <a:r>
              <a:rPr lang="en-US" dirty="0"/>
              <a:t> works for all zero-argument functions </a:t>
            </a:r>
            <a:r>
              <a:rPr lang="en-US" b="1" dirty="0">
                <a:latin typeface="Courier New" panose="02070309020205020404" pitchFamily="49" charset="0"/>
                <a:cs typeface="Courier New" panose="02070309020205020404" pitchFamily="49" charset="0"/>
              </a:rPr>
              <a:t>f</a:t>
            </a:r>
            <a:r>
              <a:rPr lang="en-US" dirty="0"/>
              <a:t>.  Write this zero-argument BFF:</a:t>
            </a:r>
          </a:p>
        </p:txBody>
      </p:sp>
      <p:sp>
        <p:nvSpPr>
          <p:cNvPr id="3" name="Rectangular Callout 2"/>
          <p:cNvSpPr/>
          <p:nvPr/>
        </p:nvSpPr>
        <p:spPr bwMode="auto">
          <a:xfrm>
            <a:off x="6096000" y="2895600"/>
            <a:ext cx="1524000" cy="838200"/>
          </a:xfrm>
          <a:prstGeom prst="wedgeRectCallout">
            <a:avLst>
              <a:gd name="adj1" fmla="val 60795"/>
              <a:gd name="adj2" fmla="val 9040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pitchFamily="-80" charset="-128"/>
              </a:rPr>
              <a:t>Double dang!</a:t>
            </a:r>
          </a:p>
        </p:txBody>
      </p:sp>
      <p:sp>
        <p:nvSpPr>
          <p:cNvPr id="6" name="TextBox 5"/>
          <p:cNvSpPr txBox="1"/>
          <p:nvPr/>
        </p:nvSpPr>
        <p:spPr>
          <a:xfrm>
            <a:off x="533400" y="3014008"/>
            <a:ext cx="6705600" cy="1938992"/>
          </a:xfrm>
          <a:prstGeom prst="rect">
            <a:avLst/>
          </a:prstGeom>
          <a:noFill/>
        </p:spPr>
        <p:txBody>
          <a:bodyPr wrap="square" rtlCol="0">
            <a:spAutoFit/>
          </a:bodyPr>
          <a:lstStyle/>
          <a:p>
            <a:pPr algn="l">
              <a:spcBef>
                <a:spcPts val="0"/>
              </a:spcBef>
            </a:pPr>
            <a:r>
              <a:rPr lang="en-US" sz="2000" b="1" dirty="0" err="1">
                <a:latin typeface="Courier New" panose="02070309020205020404" pitchFamily="49" charset="0"/>
                <a:cs typeface="Courier New" panose="02070309020205020404" pitchFamily="49" charset="0"/>
              </a:rPr>
              <a:t>def</a:t>
            </a:r>
            <a:r>
              <a:rPr lang="en-US" sz="2000" b="1" dirty="0">
                <a:latin typeface="Courier New" panose="02070309020205020404" pitchFamily="49" charset="0"/>
                <a:cs typeface="Courier New" panose="02070309020205020404" pitchFamily="49" charset="0"/>
              </a:rPr>
              <a:t> BFF():</a:t>
            </a:r>
            <a:endParaRPr lang="en-US" sz="2000" dirty="0">
              <a:latin typeface="Courier New" panose="02070309020205020404" pitchFamily="49" charset="0"/>
              <a:cs typeface="Courier New" panose="02070309020205020404" pitchFamily="49" charset="0"/>
            </a:endParaRPr>
          </a:p>
          <a:p>
            <a:pPr algn="l">
              <a:spcBef>
                <a:spcPts val="0"/>
              </a:spcBef>
            </a:pPr>
            <a:r>
              <a:rPr lang="en-US" sz="2000" b="1" dirty="0">
                <a:latin typeface="Courier New" panose="02070309020205020404" pitchFamily="49" charset="0"/>
                <a:cs typeface="Courier New" panose="02070309020205020404" pitchFamily="49" charset="0"/>
              </a:rPr>
              <a:t>    if </a:t>
            </a:r>
            <a:r>
              <a:rPr lang="en-US" sz="2000" b="1" dirty="0" err="1">
                <a:latin typeface="Courier New" panose="02070309020205020404" pitchFamily="49" charset="0"/>
                <a:cs typeface="Courier New" panose="02070309020205020404" pitchFamily="49" charset="0"/>
              </a:rPr>
              <a:t>hc</a:t>
            </a:r>
            <a:r>
              <a:rPr lang="en-US" sz="2000" b="1" dirty="0">
                <a:latin typeface="Courier New" panose="02070309020205020404" pitchFamily="49" charset="0"/>
                <a:cs typeface="Courier New" panose="02070309020205020404" pitchFamily="49" charset="0"/>
              </a:rPr>
              <a:t>(BFF):</a:t>
            </a:r>
            <a:endParaRPr lang="en-US" sz="2000" dirty="0">
              <a:latin typeface="Courier New" panose="02070309020205020404" pitchFamily="49" charset="0"/>
              <a:cs typeface="Courier New" panose="02070309020205020404" pitchFamily="49" charset="0"/>
            </a:endParaRPr>
          </a:p>
          <a:p>
            <a:pPr algn="l">
              <a:spcBef>
                <a:spcPts val="0"/>
              </a:spcBef>
            </a:pPr>
            <a:r>
              <a:rPr lang="en-US" sz="2000" b="1" dirty="0">
                <a:latin typeface="Courier New" panose="02070309020205020404" pitchFamily="49" charset="0"/>
                <a:cs typeface="Courier New" panose="02070309020205020404" pitchFamily="49" charset="0"/>
              </a:rPr>
              <a:t>        while True:</a:t>
            </a:r>
          </a:p>
          <a:p>
            <a:pPr algn="l">
              <a:spcBef>
                <a:spcPts val="0"/>
              </a:spcBef>
            </a:pPr>
            <a:r>
              <a:rPr lang="en-US" sz="2000" b="1" dirty="0">
                <a:latin typeface="Courier New" panose="02070309020205020404" pitchFamily="49" charset="0"/>
                <a:cs typeface="Courier New" panose="02070309020205020404" pitchFamily="49" charset="0"/>
              </a:rPr>
              <a:t>            print('Ha!’)</a:t>
            </a:r>
            <a:endParaRPr lang="en-US" sz="2000" dirty="0">
              <a:latin typeface="Courier New" panose="02070309020205020404" pitchFamily="49" charset="0"/>
              <a:cs typeface="Courier New" panose="02070309020205020404" pitchFamily="49" charset="0"/>
            </a:endParaRPr>
          </a:p>
          <a:p>
            <a:pPr algn="l">
              <a:spcBef>
                <a:spcPts val="0"/>
              </a:spcBef>
            </a:pPr>
            <a:r>
              <a:rPr lang="en-US" sz="2000" b="1" dirty="0">
                <a:latin typeface="Courier New" panose="02070309020205020404" pitchFamily="49" charset="0"/>
                <a:cs typeface="Courier New" panose="02070309020205020404" pitchFamily="49" charset="0"/>
              </a:rPr>
              <a:t>    else:</a:t>
            </a:r>
            <a:endParaRPr lang="en-US" sz="2000" dirty="0">
              <a:latin typeface="Courier New" panose="02070309020205020404" pitchFamily="49" charset="0"/>
              <a:cs typeface="Courier New" panose="02070309020205020404" pitchFamily="49" charset="0"/>
            </a:endParaRPr>
          </a:p>
          <a:p>
            <a:pPr algn="l">
              <a:spcBef>
                <a:spcPts val="0"/>
              </a:spcBef>
            </a:pPr>
            <a:r>
              <a:rPr lang="en-US" sz="2000" b="1" dirty="0">
                <a:latin typeface="Courier New" panose="02070309020205020404" pitchFamily="49" charset="0"/>
                <a:cs typeface="Courier New" panose="02070309020205020404" pitchFamily="49" charset="0"/>
              </a:rPr>
              <a:t>        return 42</a:t>
            </a:r>
            <a:endParaRPr lang="en-US" sz="2000" dirty="0">
              <a:latin typeface="Courier New" panose="02070309020205020404" pitchFamily="49" charset="0"/>
              <a:cs typeface="Courier New" panose="02070309020205020404" pitchFamily="49" charset="0"/>
            </a:endParaRPr>
          </a:p>
        </p:txBody>
      </p:sp>
      <p:sp>
        <p:nvSpPr>
          <p:cNvPr id="7" name="TextBox 6"/>
          <p:cNvSpPr txBox="1"/>
          <p:nvPr/>
        </p:nvSpPr>
        <p:spPr>
          <a:xfrm>
            <a:off x="533400" y="5329535"/>
            <a:ext cx="5562600" cy="461665"/>
          </a:xfrm>
          <a:prstGeom prst="rect">
            <a:avLst/>
          </a:prstGeom>
          <a:solidFill>
            <a:schemeClr val="accent1"/>
          </a:solidFill>
        </p:spPr>
        <p:txBody>
          <a:bodyPr wrap="square" rtlCol="0" anchor="ctr" anchorCtr="0">
            <a:spAutoFit/>
          </a:bodyPr>
          <a:lstStyle/>
          <a:p>
            <a:pPr>
              <a:spcBef>
                <a:spcPts val="0"/>
              </a:spcBef>
            </a:pPr>
            <a:r>
              <a:rPr lang="en-US" dirty="0"/>
              <a:t>Should </a:t>
            </a:r>
            <a:r>
              <a:rPr lang="en-US" b="1" dirty="0" err="1">
                <a:latin typeface="Courier New" panose="02070309020205020404" pitchFamily="49" charset="0"/>
                <a:cs typeface="Courier New" panose="02070309020205020404" pitchFamily="49" charset="0"/>
              </a:rPr>
              <a:t>hc</a:t>
            </a:r>
            <a:r>
              <a:rPr lang="en-US" b="1" dirty="0">
                <a:latin typeface="Courier New" panose="02070309020205020404" pitchFamily="49" charset="0"/>
                <a:cs typeface="Courier New" panose="02070309020205020404" pitchFamily="49" charset="0"/>
              </a:rPr>
              <a:t>(BFF)</a:t>
            </a:r>
            <a:r>
              <a:rPr lang="en-US" dirty="0"/>
              <a:t> return True or False?</a:t>
            </a:r>
          </a:p>
        </p:txBody>
      </p:sp>
    </p:spTree>
    <p:extLst>
      <p:ext uri="{BB962C8B-B14F-4D97-AF65-F5344CB8AC3E}">
        <p14:creationId xmlns:p14="http://schemas.microsoft.com/office/powerpoint/2010/main" val="3166450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152400"/>
            <a:ext cx="8229600" cy="1143000"/>
          </a:xfrm>
        </p:spPr>
        <p:txBody>
          <a:bodyPr/>
          <a:lstStyle/>
          <a:p>
            <a:pPr eaLnBrk="1" hangingPunct="1"/>
            <a:r>
              <a:rPr lang="en-US" altLang="en-US" sz="4000"/>
              <a:t>The Halting Problem</a:t>
            </a:r>
            <a:br>
              <a:rPr lang="en-US" altLang="en-US" sz="4000"/>
            </a:br>
            <a:r>
              <a:rPr lang="en-US" altLang="en-US" sz="4000"/>
              <a:t>and Famous Open Problems</a:t>
            </a:r>
            <a:endParaRPr lang="en-US" altLang="en-US"/>
          </a:p>
        </p:txBody>
      </p:sp>
      <p:sp>
        <p:nvSpPr>
          <p:cNvPr id="7171" name="Text Box 7"/>
          <p:cNvSpPr txBox="1">
            <a:spLocks noChangeArrowheads="1"/>
          </p:cNvSpPr>
          <p:nvPr/>
        </p:nvSpPr>
        <p:spPr bwMode="auto">
          <a:xfrm>
            <a:off x="533400" y="1905000"/>
            <a:ext cx="58118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Fermat</a:t>
            </a:r>
            <a:r>
              <a:rPr lang="ja-JP" altLang="en-US">
                <a:solidFill>
                  <a:srgbClr val="000000"/>
                </a:solidFill>
              </a:rPr>
              <a:t>’</a:t>
            </a:r>
            <a:r>
              <a:rPr lang="en-US" altLang="ja-JP">
                <a:solidFill>
                  <a:srgbClr val="000000"/>
                </a:solidFill>
              </a:rPr>
              <a:t>s Last Theorem:  There exists no </a:t>
            </a:r>
          </a:p>
          <a:p>
            <a:pPr algn="l">
              <a:spcBef>
                <a:spcPct val="0"/>
              </a:spcBef>
            </a:pPr>
            <a:r>
              <a:rPr lang="en-US" altLang="en-US">
                <a:solidFill>
                  <a:srgbClr val="000000"/>
                </a:solidFill>
              </a:rPr>
              <a:t>integer </a:t>
            </a:r>
            <a:r>
              <a:rPr lang="en-US" altLang="en-US" i="1">
                <a:solidFill>
                  <a:srgbClr val="000000"/>
                </a:solidFill>
              </a:rPr>
              <a:t>n</a:t>
            </a:r>
            <a:r>
              <a:rPr lang="en-US" altLang="en-US">
                <a:solidFill>
                  <a:srgbClr val="000000"/>
                </a:solidFill>
              </a:rPr>
              <a:t> &gt; 2 s.t. </a:t>
            </a:r>
            <a:r>
              <a:rPr lang="en-US" altLang="en-US" i="1">
                <a:solidFill>
                  <a:srgbClr val="000000"/>
                </a:solidFill>
              </a:rPr>
              <a:t>a</a:t>
            </a:r>
            <a:r>
              <a:rPr lang="en-US" altLang="en-US" i="1" baseline="30000">
                <a:solidFill>
                  <a:srgbClr val="000000"/>
                </a:solidFill>
              </a:rPr>
              <a:t>n </a:t>
            </a:r>
            <a:r>
              <a:rPr lang="en-US" altLang="en-US" i="1">
                <a:solidFill>
                  <a:srgbClr val="000000"/>
                </a:solidFill>
              </a:rPr>
              <a:t>+ b</a:t>
            </a:r>
            <a:r>
              <a:rPr lang="en-US" altLang="en-US" i="1" baseline="30000">
                <a:solidFill>
                  <a:srgbClr val="000000"/>
                </a:solidFill>
              </a:rPr>
              <a:t>n </a:t>
            </a:r>
            <a:r>
              <a:rPr lang="en-US" altLang="en-US" i="1">
                <a:solidFill>
                  <a:srgbClr val="000000"/>
                </a:solidFill>
              </a:rPr>
              <a:t>=</a:t>
            </a:r>
            <a:r>
              <a:rPr lang="en-US" altLang="en-US" i="1" baseline="30000">
                <a:solidFill>
                  <a:srgbClr val="000000"/>
                </a:solidFill>
              </a:rPr>
              <a:t> </a:t>
            </a:r>
            <a:r>
              <a:rPr lang="en-US" altLang="en-US" i="1">
                <a:solidFill>
                  <a:srgbClr val="000000"/>
                </a:solidFill>
              </a:rPr>
              <a:t>c</a:t>
            </a:r>
            <a:r>
              <a:rPr lang="en-US" altLang="en-US" i="1" baseline="30000">
                <a:solidFill>
                  <a:srgbClr val="000000"/>
                </a:solidFill>
              </a:rPr>
              <a:t>n</a:t>
            </a:r>
            <a:r>
              <a:rPr lang="en-US" altLang="en-US" baseline="30000">
                <a:solidFill>
                  <a:srgbClr val="000000"/>
                </a:solidFill>
              </a:rPr>
              <a:t>  </a:t>
            </a:r>
            <a:r>
              <a:rPr lang="en-US" altLang="en-US">
                <a:solidFill>
                  <a:srgbClr val="000000"/>
                </a:solidFill>
              </a:rPr>
              <a:t>for non-zero </a:t>
            </a:r>
          </a:p>
          <a:p>
            <a:pPr algn="l">
              <a:spcBef>
                <a:spcPct val="0"/>
              </a:spcBef>
            </a:pPr>
            <a:r>
              <a:rPr lang="en-US" altLang="en-US">
                <a:solidFill>
                  <a:srgbClr val="000000"/>
                </a:solidFill>
              </a:rPr>
              <a:t>integers </a:t>
            </a:r>
            <a:r>
              <a:rPr lang="en-US" altLang="en-US" i="1">
                <a:solidFill>
                  <a:srgbClr val="000000"/>
                </a:solidFill>
              </a:rPr>
              <a:t>a</a:t>
            </a:r>
            <a:r>
              <a:rPr lang="en-US" altLang="en-US">
                <a:solidFill>
                  <a:srgbClr val="000000"/>
                </a:solidFill>
              </a:rPr>
              <a:t>, </a:t>
            </a:r>
            <a:r>
              <a:rPr lang="en-US" altLang="en-US" i="1">
                <a:solidFill>
                  <a:srgbClr val="000000"/>
                </a:solidFill>
              </a:rPr>
              <a:t>b</a:t>
            </a:r>
            <a:r>
              <a:rPr lang="en-US" altLang="en-US">
                <a:solidFill>
                  <a:srgbClr val="000000"/>
                </a:solidFill>
              </a:rPr>
              <a:t>, and </a:t>
            </a:r>
            <a:r>
              <a:rPr lang="en-US" altLang="en-US" i="1">
                <a:solidFill>
                  <a:srgbClr val="000000"/>
                </a:solidFill>
              </a:rPr>
              <a:t>c</a:t>
            </a:r>
            <a:endParaRPr lang="en-US" altLang="en-US" i="1" baseline="30000">
              <a:solidFill>
                <a:srgbClr val="000000"/>
              </a:solidFill>
            </a:endParaRPr>
          </a:p>
          <a:p>
            <a:pPr algn="l">
              <a:spcBef>
                <a:spcPct val="0"/>
              </a:spcBef>
            </a:pPr>
            <a:endParaRPr lang="en-US" altLang="en-US" baseline="30000">
              <a:solidFill>
                <a:srgbClr val="000000"/>
              </a:solidFill>
            </a:endParaRPr>
          </a:p>
          <a:p>
            <a:pPr algn="l">
              <a:spcBef>
                <a:spcPct val="0"/>
              </a:spcBef>
            </a:pPr>
            <a:endParaRPr lang="en-US" altLang="en-US">
              <a:solidFill>
                <a:srgbClr val="000000"/>
              </a:solidFill>
            </a:endParaRPr>
          </a:p>
        </p:txBody>
      </p:sp>
      <p:pic>
        <p:nvPicPr>
          <p:cNvPr id="7172" name="Picture 8" descr="fe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9100" y="1828800"/>
            <a:ext cx="13081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9"/>
          <p:cNvSpPr txBox="1">
            <a:spLocks noChangeArrowheads="1"/>
          </p:cNvSpPr>
          <p:nvPr/>
        </p:nvSpPr>
        <p:spPr bwMode="auto">
          <a:xfrm>
            <a:off x="6311900" y="3657600"/>
            <a:ext cx="22225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600" dirty="0">
                <a:solidFill>
                  <a:srgbClr val="000000"/>
                </a:solidFill>
              </a:rPr>
              <a:t>Pierre de Fermat           1601-1665</a:t>
            </a:r>
            <a:endParaRPr lang="en-US" altLang="en-US" dirty="0">
              <a:solidFill>
                <a:srgbClr val="000000"/>
              </a:solidFill>
            </a:endParaRPr>
          </a:p>
        </p:txBody>
      </p:sp>
      <p:pic>
        <p:nvPicPr>
          <p:cNvPr id="7174" name="Picture 11"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4213" y="5638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5" name="Group 12"/>
          <p:cNvGrpSpPr>
            <a:grpSpLocks/>
          </p:cNvGrpSpPr>
          <p:nvPr/>
        </p:nvGrpSpPr>
        <p:grpSpPr bwMode="auto">
          <a:xfrm>
            <a:off x="7162800" y="5791200"/>
            <a:ext cx="685800" cy="914400"/>
            <a:chOff x="2928" y="1051"/>
            <a:chExt cx="840" cy="957"/>
          </a:xfrm>
        </p:grpSpPr>
        <p:sp>
          <p:nvSpPr>
            <p:cNvPr id="7177" name="Freeform 13"/>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7178" name="Oval 14"/>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79" name="Oval 15"/>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0" name="Oval 16"/>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1" name="Oval 17"/>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2" name="Oval 18"/>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3" name="Oval 19"/>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4" name="Oval 20"/>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5" name="AutoShape 21"/>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7186" name="Freeform 22"/>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7187" name="Freeform 23"/>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7188" name="Freeform 24"/>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7189" name="Freeform 25"/>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7176" name="AutoShape 26"/>
          <p:cNvSpPr>
            <a:spLocks noChangeArrowheads="1"/>
          </p:cNvSpPr>
          <p:nvPr/>
        </p:nvSpPr>
        <p:spPr bwMode="auto">
          <a:xfrm>
            <a:off x="6345238" y="4419600"/>
            <a:ext cx="2187575" cy="1295400"/>
          </a:xfrm>
          <a:prstGeom prst="wedgeRectCallout">
            <a:avLst>
              <a:gd name="adj1" fmla="val 37972"/>
              <a:gd name="adj2" fmla="val 70222"/>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600" dirty="0">
                <a:solidFill>
                  <a:srgbClr val="000000"/>
                </a:solidFill>
              </a:rPr>
              <a:t>We have a nice proof of this theorem but there</a:t>
            </a:r>
            <a:r>
              <a:rPr lang="ja-JP" altLang="en-US" sz="1600" dirty="0">
                <a:solidFill>
                  <a:srgbClr val="000000"/>
                </a:solidFill>
              </a:rPr>
              <a:t>’</a:t>
            </a:r>
            <a:r>
              <a:rPr lang="en-US" altLang="ja-JP" sz="1600" dirty="0">
                <a:solidFill>
                  <a:srgbClr val="000000"/>
                </a:solidFill>
              </a:rPr>
              <a:t>s not enough room for it in this little box.</a:t>
            </a:r>
            <a:endParaRPr lang="en-US" altLang="en-US" sz="1600"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152400"/>
            <a:ext cx="8229600" cy="1143000"/>
          </a:xfrm>
        </p:spPr>
        <p:txBody>
          <a:bodyPr/>
          <a:lstStyle/>
          <a:p>
            <a:pPr eaLnBrk="1" hangingPunct="1"/>
            <a:r>
              <a:rPr lang="en-US" altLang="en-US" sz="4000"/>
              <a:t>The Halting Problem</a:t>
            </a:r>
            <a:br>
              <a:rPr lang="en-US" altLang="en-US" sz="4000"/>
            </a:br>
            <a:r>
              <a:rPr lang="en-US" altLang="en-US" sz="4000"/>
              <a:t>and Famous Open Problems</a:t>
            </a:r>
            <a:endParaRPr lang="en-US" altLang="en-US"/>
          </a:p>
        </p:txBody>
      </p:sp>
      <p:sp>
        <p:nvSpPr>
          <p:cNvPr id="8195" name="Text Box 9"/>
          <p:cNvSpPr txBox="1">
            <a:spLocks noChangeArrowheads="1"/>
          </p:cNvSpPr>
          <p:nvPr/>
        </p:nvSpPr>
        <p:spPr bwMode="auto">
          <a:xfrm>
            <a:off x="533400" y="1828800"/>
            <a:ext cx="81534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000000"/>
                </a:solidFill>
              </a:rPr>
              <a:t>Goldbach</a:t>
            </a:r>
            <a:r>
              <a:rPr lang="ja-JP" altLang="en-US" dirty="0">
                <a:solidFill>
                  <a:srgbClr val="000000"/>
                </a:solidFill>
              </a:rPr>
              <a:t>’</a:t>
            </a:r>
            <a:r>
              <a:rPr lang="en-US" altLang="ja-JP" dirty="0">
                <a:solidFill>
                  <a:srgbClr val="000000"/>
                </a:solidFill>
              </a:rPr>
              <a:t>s Conjecture:  Every positive </a:t>
            </a:r>
            <a:r>
              <a:rPr lang="en-US" altLang="en-US" dirty="0">
                <a:solidFill>
                  <a:srgbClr val="000000"/>
                </a:solidFill>
              </a:rPr>
              <a:t>even integer &gt;= 4 can be written as the sum of two primes.</a:t>
            </a:r>
            <a:endParaRPr lang="en-US" altLang="en-US" i="1" baseline="30000" dirty="0">
              <a:solidFill>
                <a:srgbClr val="000000"/>
              </a:solidFill>
            </a:endParaRPr>
          </a:p>
          <a:p>
            <a:pPr algn="l">
              <a:spcBef>
                <a:spcPct val="0"/>
              </a:spcBef>
            </a:pPr>
            <a:endParaRPr lang="en-US" altLang="en-US" baseline="30000" dirty="0">
              <a:solidFill>
                <a:srgbClr val="000000"/>
              </a:solidFill>
            </a:endParaRPr>
          </a:p>
          <a:p>
            <a:pPr algn="l">
              <a:spcBef>
                <a:spcPct val="0"/>
              </a:spcBef>
            </a:pPr>
            <a:endParaRPr lang="en-US" altLang="en-US" dirty="0">
              <a:solidFill>
                <a:srgbClr val="000000"/>
              </a:solidFill>
            </a:endParaRPr>
          </a:p>
        </p:txBody>
      </p:sp>
      <p:sp>
        <p:nvSpPr>
          <p:cNvPr id="8196" name="Text Box 10"/>
          <p:cNvSpPr txBox="1">
            <a:spLocks noChangeArrowheads="1"/>
          </p:cNvSpPr>
          <p:nvPr/>
        </p:nvSpPr>
        <p:spPr bwMode="auto">
          <a:xfrm>
            <a:off x="593725" y="3248025"/>
            <a:ext cx="3247043"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dirty="0">
                <a:solidFill>
                  <a:srgbClr val="000000"/>
                </a:solidFill>
              </a:rPr>
              <a:t>4 = 2 + 2</a:t>
            </a:r>
          </a:p>
          <a:p>
            <a:pPr algn="l">
              <a:spcBef>
                <a:spcPct val="0"/>
              </a:spcBef>
            </a:pPr>
            <a:r>
              <a:rPr lang="en-US" altLang="en-US" dirty="0">
                <a:solidFill>
                  <a:srgbClr val="000000"/>
                </a:solidFill>
              </a:rPr>
              <a:t>6 = 3 + 3</a:t>
            </a:r>
          </a:p>
          <a:p>
            <a:pPr algn="l">
              <a:spcBef>
                <a:spcPct val="0"/>
              </a:spcBef>
            </a:pPr>
            <a:r>
              <a:rPr lang="en-US" altLang="en-US" dirty="0">
                <a:solidFill>
                  <a:srgbClr val="000000"/>
                </a:solidFill>
              </a:rPr>
              <a:t>8 = 3 + 5</a:t>
            </a:r>
          </a:p>
          <a:p>
            <a:pPr algn="l">
              <a:spcBef>
                <a:spcPct val="0"/>
              </a:spcBef>
            </a:pPr>
            <a:r>
              <a:rPr lang="en-US" altLang="en-US" dirty="0">
                <a:solidFill>
                  <a:srgbClr val="000000"/>
                </a:solidFill>
              </a:rPr>
              <a:t>10 = 3 + 7 = 5 + 5</a:t>
            </a:r>
          </a:p>
          <a:p>
            <a:pPr algn="l">
              <a:spcBef>
                <a:spcPct val="0"/>
              </a:spcBef>
            </a:pPr>
            <a:r>
              <a:rPr lang="en-US" altLang="en-US" dirty="0">
                <a:solidFill>
                  <a:srgbClr val="000000"/>
                </a:solidFill>
              </a:rPr>
              <a:t>12 = 5 + 7</a:t>
            </a:r>
          </a:p>
          <a:p>
            <a:pPr algn="l">
              <a:spcBef>
                <a:spcPct val="0"/>
              </a:spcBef>
            </a:pPr>
            <a:r>
              <a:rPr lang="en-US" altLang="en-US" dirty="0">
                <a:solidFill>
                  <a:srgbClr val="000000"/>
                </a:solidFill>
              </a:rPr>
              <a:t>14 = 3 + 11 = 7 + 7</a:t>
            </a:r>
          </a:p>
          <a:p>
            <a:pPr algn="l">
              <a:spcBef>
                <a:spcPct val="0"/>
              </a:spcBef>
            </a:pPr>
            <a:endParaRPr lang="en-US" altLang="en-US" dirty="0">
              <a:solidFill>
                <a:srgbClr val="000000"/>
              </a:solidFill>
            </a:endParaRPr>
          </a:p>
          <a:p>
            <a:pPr algn="l">
              <a:spcBef>
                <a:spcPct val="0"/>
              </a:spcBef>
            </a:pPr>
            <a:r>
              <a:rPr lang="en-US" altLang="en-US" dirty="0">
                <a:solidFill>
                  <a:srgbClr val="000000"/>
                </a:solidFill>
              </a:rPr>
              <a:t>Verified up to 4 x 10</a:t>
            </a:r>
            <a:r>
              <a:rPr lang="en-US" altLang="en-US" baseline="30000" dirty="0">
                <a:solidFill>
                  <a:srgbClr val="000000"/>
                </a:solidFill>
              </a:rPr>
              <a:t>18</a:t>
            </a:r>
            <a:endParaRPr lang="en-US" altLang="en-US" dirty="0">
              <a:solidFill>
                <a:srgbClr val="000000"/>
              </a:solidFill>
            </a:endParaRPr>
          </a:p>
        </p:txBody>
      </p:sp>
      <p:pic>
        <p:nvPicPr>
          <p:cNvPr id="8197"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4213" y="5715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AutoShape 26"/>
          <p:cNvSpPr>
            <a:spLocks noChangeArrowheads="1"/>
          </p:cNvSpPr>
          <p:nvPr/>
        </p:nvSpPr>
        <p:spPr bwMode="auto">
          <a:xfrm>
            <a:off x="6781800" y="5029200"/>
            <a:ext cx="2133600" cy="609600"/>
          </a:xfrm>
          <a:prstGeom prst="wedgeRectCallout">
            <a:avLst>
              <a:gd name="adj1" fmla="val 27662"/>
              <a:gd name="adj2" fmla="val 113213"/>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800">
                <a:solidFill>
                  <a:srgbClr val="000000"/>
                </a:solidFill>
              </a:rPr>
              <a:t>42 = 5 + 37</a:t>
            </a:r>
            <a:endParaRPr lang="en-US" altLang="en-US" sz="160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152400"/>
            <a:ext cx="8229600" cy="1143000"/>
          </a:xfrm>
        </p:spPr>
        <p:txBody>
          <a:bodyPr/>
          <a:lstStyle/>
          <a:p>
            <a:pPr eaLnBrk="1" hangingPunct="1"/>
            <a:r>
              <a:rPr lang="en-US" altLang="en-US" sz="4000"/>
              <a:t>The Halting Problem</a:t>
            </a:r>
            <a:br>
              <a:rPr lang="en-US" altLang="en-US" sz="4000"/>
            </a:br>
            <a:r>
              <a:rPr lang="en-US" altLang="en-US" sz="4000"/>
              <a:t>and Famous Open Problems</a:t>
            </a:r>
            <a:endParaRPr lang="en-US" altLang="en-US"/>
          </a:p>
        </p:txBody>
      </p:sp>
      <p:sp>
        <p:nvSpPr>
          <p:cNvPr id="9219" name="Text Box 6"/>
          <p:cNvSpPr txBox="1">
            <a:spLocks noChangeArrowheads="1"/>
          </p:cNvSpPr>
          <p:nvPr/>
        </p:nvSpPr>
        <p:spPr bwMode="auto">
          <a:xfrm>
            <a:off x="533400" y="1828800"/>
            <a:ext cx="5486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Goldbach</a:t>
            </a:r>
            <a:r>
              <a:rPr lang="ja-JP" altLang="en-US">
                <a:solidFill>
                  <a:srgbClr val="000000"/>
                </a:solidFill>
              </a:rPr>
              <a:t>’</a:t>
            </a:r>
            <a:r>
              <a:rPr lang="en-US" altLang="ja-JP">
                <a:solidFill>
                  <a:srgbClr val="000000"/>
                </a:solidFill>
              </a:rPr>
              <a:t>s Conjecture:  Every positive</a:t>
            </a:r>
          </a:p>
          <a:p>
            <a:pPr algn="l">
              <a:spcBef>
                <a:spcPct val="0"/>
              </a:spcBef>
            </a:pPr>
            <a:r>
              <a:rPr lang="en-US" altLang="en-US">
                <a:solidFill>
                  <a:srgbClr val="000000"/>
                </a:solidFill>
              </a:rPr>
              <a:t>even integer &gt;= 4 can be written </a:t>
            </a:r>
          </a:p>
          <a:p>
            <a:pPr algn="l">
              <a:spcBef>
                <a:spcPct val="0"/>
              </a:spcBef>
            </a:pPr>
            <a:r>
              <a:rPr lang="en-US" altLang="en-US">
                <a:solidFill>
                  <a:srgbClr val="000000"/>
                </a:solidFill>
              </a:rPr>
              <a:t>as the sum of two primes.</a:t>
            </a:r>
            <a:endParaRPr lang="en-US" altLang="en-US" i="1" baseline="30000">
              <a:solidFill>
                <a:srgbClr val="000000"/>
              </a:solidFill>
            </a:endParaRPr>
          </a:p>
          <a:p>
            <a:pPr algn="l">
              <a:spcBef>
                <a:spcPct val="0"/>
              </a:spcBef>
            </a:pPr>
            <a:endParaRPr lang="en-US" altLang="en-US" baseline="30000">
              <a:solidFill>
                <a:srgbClr val="000000"/>
              </a:solidFill>
            </a:endParaRPr>
          </a:p>
          <a:p>
            <a:pPr algn="l">
              <a:spcBef>
                <a:spcPct val="0"/>
              </a:spcBef>
            </a:pPr>
            <a:endParaRPr lang="en-US" altLang="en-US">
              <a:solidFill>
                <a:srgbClr val="000000"/>
              </a:solidFill>
            </a:endParaRPr>
          </a:p>
        </p:txBody>
      </p:sp>
      <p:sp>
        <p:nvSpPr>
          <p:cNvPr id="9220" name="Text Box 8"/>
          <p:cNvSpPr txBox="1">
            <a:spLocks noChangeArrowheads="1"/>
          </p:cNvSpPr>
          <p:nvPr/>
        </p:nvSpPr>
        <p:spPr bwMode="auto">
          <a:xfrm>
            <a:off x="533400" y="3505200"/>
            <a:ext cx="43354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890B13"/>
                </a:solidFill>
              </a:rPr>
              <a:t>$1,000,000 has been offered!</a:t>
            </a:r>
            <a:endParaRPr lang="en-US" altLang="en-US">
              <a:solidFill>
                <a:srgbClr val="000000"/>
              </a:solidFill>
            </a:endParaRPr>
          </a:p>
          <a:p>
            <a:endParaRPr lang="en-US" altLang="en-US">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152400"/>
            <a:ext cx="8229600" cy="1143000"/>
          </a:xfrm>
        </p:spPr>
        <p:txBody>
          <a:bodyPr/>
          <a:lstStyle/>
          <a:p>
            <a:pPr eaLnBrk="1" hangingPunct="1"/>
            <a:r>
              <a:rPr lang="en-US" altLang="en-US" sz="4000"/>
              <a:t>The Halting Problem</a:t>
            </a:r>
            <a:br>
              <a:rPr lang="en-US" altLang="en-US" sz="4000"/>
            </a:br>
            <a:r>
              <a:rPr lang="en-US" altLang="en-US" sz="4000"/>
              <a:t>and Famous Open Problems</a:t>
            </a:r>
            <a:endParaRPr lang="en-US" altLang="en-US"/>
          </a:p>
        </p:txBody>
      </p:sp>
      <p:sp>
        <p:nvSpPr>
          <p:cNvPr id="10243" name="Text Box 6"/>
          <p:cNvSpPr txBox="1">
            <a:spLocks noChangeArrowheads="1"/>
          </p:cNvSpPr>
          <p:nvPr/>
        </p:nvSpPr>
        <p:spPr bwMode="auto">
          <a:xfrm>
            <a:off x="533400" y="1828800"/>
            <a:ext cx="546576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Goldbach</a:t>
            </a:r>
            <a:r>
              <a:rPr lang="ja-JP" altLang="en-US">
                <a:solidFill>
                  <a:srgbClr val="000000"/>
                </a:solidFill>
              </a:rPr>
              <a:t>’</a:t>
            </a:r>
            <a:r>
              <a:rPr lang="en-US" altLang="ja-JP">
                <a:solidFill>
                  <a:srgbClr val="000000"/>
                </a:solidFill>
              </a:rPr>
              <a:t>s Conjecture:  Every positive</a:t>
            </a:r>
          </a:p>
          <a:p>
            <a:pPr algn="l">
              <a:spcBef>
                <a:spcPct val="0"/>
              </a:spcBef>
            </a:pPr>
            <a:r>
              <a:rPr lang="en-US" altLang="en-US">
                <a:solidFill>
                  <a:srgbClr val="000000"/>
                </a:solidFill>
              </a:rPr>
              <a:t>even integer &gt;= 4 can be written </a:t>
            </a:r>
          </a:p>
          <a:p>
            <a:pPr algn="l">
              <a:spcBef>
                <a:spcPct val="0"/>
              </a:spcBef>
            </a:pPr>
            <a:r>
              <a:rPr lang="en-US" altLang="en-US">
                <a:solidFill>
                  <a:srgbClr val="000000"/>
                </a:solidFill>
              </a:rPr>
              <a:t>as the sum of two primes.</a:t>
            </a:r>
            <a:endParaRPr lang="en-US" altLang="en-US" i="1" baseline="30000">
              <a:solidFill>
                <a:srgbClr val="000000"/>
              </a:solidFill>
            </a:endParaRPr>
          </a:p>
          <a:p>
            <a:pPr algn="l">
              <a:spcBef>
                <a:spcPct val="0"/>
              </a:spcBef>
            </a:pPr>
            <a:endParaRPr lang="en-US" altLang="en-US" baseline="30000">
              <a:solidFill>
                <a:srgbClr val="000000"/>
              </a:solidFill>
            </a:endParaRPr>
          </a:p>
          <a:p>
            <a:pPr algn="l">
              <a:spcBef>
                <a:spcPct val="0"/>
              </a:spcBef>
            </a:pPr>
            <a:endParaRPr lang="en-US" altLang="en-US">
              <a:solidFill>
                <a:srgbClr val="000000"/>
              </a:solidFill>
            </a:endParaRPr>
          </a:p>
        </p:txBody>
      </p:sp>
      <p:sp>
        <p:nvSpPr>
          <p:cNvPr id="10244" name="Line 8"/>
          <p:cNvSpPr>
            <a:spLocks noChangeShapeType="1"/>
          </p:cNvSpPr>
          <p:nvPr/>
        </p:nvSpPr>
        <p:spPr bwMode="auto">
          <a:xfrm flipH="1">
            <a:off x="2438400" y="2667000"/>
            <a:ext cx="609600" cy="228600"/>
          </a:xfrm>
          <a:prstGeom prst="line">
            <a:avLst/>
          </a:prstGeom>
          <a:noFill/>
          <a:ln w="38100">
            <a:solidFill>
              <a:srgbClr val="890B1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5" name="Line 9"/>
          <p:cNvSpPr>
            <a:spLocks noChangeShapeType="1"/>
          </p:cNvSpPr>
          <p:nvPr/>
        </p:nvSpPr>
        <p:spPr bwMode="auto">
          <a:xfrm>
            <a:off x="2514600" y="2590800"/>
            <a:ext cx="457200" cy="381000"/>
          </a:xfrm>
          <a:prstGeom prst="line">
            <a:avLst/>
          </a:prstGeom>
          <a:noFill/>
          <a:ln w="38100">
            <a:solidFill>
              <a:srgbClr val="890B1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6" name="Text Box 10"/>
          <p:cNvSpPr txBox="1">
            <a:spLocks noChangeArrowheads="1"/>
          </p:cNvSpPr>
          <p:nvPr/>
        </p:nvSpPr>
        <p:spPr bwMode="auto">
          <a:xfrm>
            <a:off x="2447925" y="2971800"/>
            <a:ext cx="3063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9999"/>
                </a:solidFill>
              </a:rPr>
              <a:t>at most 300,000 </a:t>
            </a:r>
          </a:p>
          <a:p>
            <a:r>
              <a:rPr lang="en-US" altLang="en-US" b="1">
                <a:solidFill>
                  <a:srgbClr val="009999"/>
                </a:solidFill>
              </a:rPr>
              <a:t>(Schnilerman, 1939)</a:t>
            </a:r>
          </a:p>
        </p:txBody>
      </p:sp>
      <p:pic>
        <p:nvPicPr>
          <p:cNvPr id="10247"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5715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AutoShape 26"/>
          <p:cNvSpPr>
            <a:spLocks noChangeArrowheads="1"/>
          </p:cNvSpPr>
          <p:nvPr/>
        </p:nvSpPr>
        <p:spPr bwMode="auto">
          <a:xfrm>
            <a:off x="6858000" y="4495800"/>
            <a:ext cx="1903413" cy="1066800"/>
          </a:xfrm>
          <a:prstGeom prst="wedgeRectCallout">
            <a:avLst>
              <a:gd name="adj1" fmla="val 26074"/>
              <a:gd name="adj2" fmla="val 85204"/>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600">
                <a:solidFill>
                  <a:srgbClr val="000000"/>
                </a:solidFill>
              </a:rPr>
              <a:t>Getting from 300,000 down to 2 shouldn</a:t>
            </a:r>
            <a:r>
              <a:rPr lang="ja-JP" altLang="en-US" sz="1600">
                <a:solidFill>
                  <a:srgbClr val="000000"/>
                </a:solidFill>
              </a:rPr>
              <a:t>’</a:t>
            </a:r>
            <a:r>
              <a:rPr lang="en-US" altLang="ja-JP" sz="1600">
                <a:solidFill>
                  <a:srgbClr val="000000"/>
                </a:solidFill>
              </a:rPr>
              <a:t>t be so hard!</a:t>
            </a:r>
            <a:endParaRPr lang="en-US" altLang="en-US" sz="160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eaLnBrk="1" hangingPunct="1"/>
            <a:r>
              <a:rPr lang="en-US" altLang="en-US" sz="3600"/>
              <a:t>Using a Haltchecker to Prove or Disprove the Goldbach Conjecture…</a:t>
            </a:r>
          </a:p>
        </p:txBody>
      </p:sp>
      <p:sp>
        <p:nvSpPr>
          <p:cNvPr id="11267" name="Text Box 7"/>
          <p:cNvSpPr txBox="1">
            <a:spLocks noChangeArrowheads="1"/>
          </p:cNvSpPr>
          <p:nvPr/>
        </p:nvSpPr>
        <p:spPr bwMode="auto">
          <a:xfrm>
            <a:off x="457200" y="1484313"/>
            <a:ext cx="8664551"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b="1" dirty="0" err="1">
                <a:solidFill>
                  <a:srgbClr val="000000"/>
                </a:solidFill>
                <a:latin typeface="Courier New" pitchFamily="49" charset="0"/>
              </a:rPr>
              <a:t>def</a:t>
            </a:r>
            <a:r>
              <a:rPr lang="en-US" altLang="en-US" b="1" dirty="0">
                <a:solidFill>
                  <a:srgbClr val="000000"/>
                </a:solidFill>
                <a:latin typeface="Courier New" pitchFamily="49" charset="0"/>
              </a:rPr>
              <a:t> </a:t>
            </a:r>
            <a:r>
              <a:rPr lang="en-US" altLang="en-US" b="1" dirty="0" err="1">
                <a:solidFill>
                  <a:srgbClr val="000000"/>
                </a:solidFill>
                <a:latin typeface="Courier New" pitchFamily="49" charset="0"/>
              </a:rPr>
              <a:t>prime_split</a:t>
            </a:r>
            <a:r>
              <a:rPr lang="en-US" altLang="en-US" b="1" dirty="0">
                <a:solidFill>
                  <a:srgbClr val="000000"/>
                </a:solidFill>
                <a:latin typeface="Courier New" pitchFamily="49" charset="0"/>
              </a:rPr>
              <a:t>(n):</a:t>
            </a:r>
          </a:p>
          <a:p>
            <a:pPr algn="l">
              <a:spcBef>
                <a:spcPct val="0"/>
              </a:spcBef>
            </a:pPr>
            <a:r>
              <a:rPr lang="en-US" altLang="en-US" b="1" dirty="0">
                <a:solidFill>
                  <a:srgbClr val="000000"/>
                </a:solidFill>
                <a:latin typeface="Courier New" pitchFamily="49" charset="0"/>
              </a:rPr>
              <a:t>    """Takes an EVEN POSITIVE integer argument</a:t>
            </a:r>
          </a:p>
          <a:p>
            <a:pPr algn="l">
              <a:spcBef>
                <a:spcPct val="0"/>
              </a:spcBef>
            </a:pPr>
            <a:r>
              <a:rPr lang="en-US" altLang="en-US" b="1" dirty="0">
                <a:solidFill>
                  <a:srgbClr val="000000"/>
                </a:solidFill>
                <a:latin typeface="Courier New" pitchFamily="49" charset="0"/>
              </a:rPr>
              <a:t>    n and returns True if n can be</a:t>
            </a:r>
          </a:p>
          <a:p>
            <a:pPr algn="l">
              <a:spcBef>
                <a:spcPct val="0"/>
              </a:spcBef>
            </a:pPr>
            <a:r>
              <a:rPr lang="en-US" altLang="en-US" b="1" dirty="0">
                <a:solidFill>
                  <a:srgbClr val="000000"/>
                </a:solidFill>
                <a:latin typeface="Courier New" pitchFamily="49" charset="0"/>
              </a:rPr>
              <a:t>    written as the sum of two primes and</a:t>
            </a:r>
          </a:p>
          <a:p>
            <a:pPr algn="l">
              <a:spcBef>
                <a:spcPct val="0"/>
              </a:spcBef>
            </a:pPr>
            <a:r>
              <a:rPr lang="en-US" altLang="en-US" b="1" dirty="0">
                <a:solidFill>
                  <a:srgbClr val="000000"/>
                </a:solidFill>
                <a:latin typeface="Courier New" pitchFamily="49" charset="0"/>
              </a:rPr>
              <a:t>    False otherwise."""</a:t>
            </a:r>
            <a:endParaRPr lang="en-US" altLang="ja-JP" b="1" dirty="0">
              <a:solidFill>
                <a:srgbClr val="000000"/>
              </a:solidFill>
              <a:latin typeface="Courier New" pitchFamily="49" charset="0"/>
            </a:endParaRPr>
          </a:p>
          <a:p>
            <a:pPr algn="l">
              <a:spcBef>
                <a:spcPct val="0"/>
              </a:spcBef>
            </a:pPr>
            <a:endParaRPr lang="en-US" altLang="en-US" b="1" dirty="0">
              <a:solidFill>
                <a:srgbClr val="000000"/>
              </a:solidFill>
              <a:latin typeface="Courier New" pitchFamily="49" charset="0"/>
            </a:endParaRPr>
          </a:p>
          <a:p>
            <a:pPr algn="l">
              <a:spcBef>
                <a:spcPct val="0"/>
              </a:spcBef>
            </a:pPr>
            <a:r>
              <a:rPr lang="en-US" altLang="en-US" b="1" dirty="0" err="1">
                <a:solidFill>
                  <a:srgbClr val="000000"/>
                </a:solidFill>
                <a:latin typeface="Courier New" pitchFamily="49" charset="0"/>
              </a:rPr>
              <a:t>def</a:t>
            </a:r>
            <a:r>
              <a:rPr lang="en-US" altLang="en-US" b="1" dirty="0">
                <a:solidFill>
                  <a:srgbClr val="000000"/>
                </a:solidFill>
                <a:latin typeface="Courier New" pitchFamily="49" charset="0"/>
              </a:rPr>
              <a:t> </a:t>
            </a:r>
            <a:r>
              <a:rPr lang="en-US" altLang="en-US" b="1" dirty="0" err="1">
                <a:solidFill>
                  <a:srgbClr val="000000"/>
                </a:solidFill>
                <a:latin typeface="Courier New" pitchFamily="49" charset="0"/>
              </a:rPr>
              <a:t>goldbach</a:t>
            </a:r>
            <a:r>
              <a:rPr lang="en-US" altLang="en-US" b="1" dirty="0">
                <a:solidFill>
                  <a:srgbClr val="000000"/>
                </a:solidFill>
                <a:latin typeface="Courier New" pitchFamily="49" charset="0"/>
              </a:rPr>
              <a:t>(current):</a:t>
            </a:r>
          </a:p>
          <a:p>
            <a:pPr algn="l">
              <a:spcBef>
                <a:spcPct val="0"/>
              </a:spcBef>
            </a:pPr>
            <a:r>
              <a:rPr lang="en-US" altLang="en-US" b="1" dirty="0">
                <a:solidFill>
                  <a:srgbClr val="000000"/>
                </a:solidFill>
                <a:latin typeface="Courier New" pitchFamily="49" charset="0"/>
              </a:rPr>
              <a:t>    while True:</a:t>
            </a:r>
          </a:p>
          <a:p>
            <a:pPr algn="l">
              <a:spcBef>
                <a:spcPct val="0"/>
              </a:spcBef>
            </a:pPr>
            <a:r>
              <a:rPr lang="en-US" altLang="en-US" b="1" dirty="0">
                <a:solidFill>
                  <a:srgbClr val="000000"/>
                </a:solidFill>
                <a:latin typeface="Courier New" pitchFamily="49" charset="0"/>
              </a:rPr>
              <a:t>       if not </a:t>
            </a:r>
            <a:r>
              <a:rPr lang="en-US" altLang="en-US" b="1" dirty="0" err="1">
                <a:solidFill>
                  <a:srgbClr val="000000"/>
                </a:solidFill>
                <a:latin typeface="Courier New" pitchFamily="49" charset="0"/>
              </a:rPr>
              <a:t>prime_split</a:t>
            </a:r>
            <a:r>
              <a:rPr lang="en-US" altLang="en-US" b="1" dirty="0">
                <a:solidFill>
                  <a:srgbClr val="000000"/>
                </a:solidFill>
                <a:latin typeface="Courier New" pitchFamily="49" charset="0"/>
              </a:rPr>
              <a:t>(current):</a:t>
            </a:r>
          </a:p>
          <a:p>
            <a:pPr algn="l">
              <a:spcBef>
                <a:spcPct val="0"/>
              </a:spcBef>
            </a:pPr>
            <a:r>
              <a:rPr lang="en-US" altLang="en-US" b="1" dirty="0">
                <a:solidFill>
                  <a:srgbClr val="000000"/>
                </a:solidFill>
                <a:latin typeface="Courier New" pitchFamily="49" charset="0"/>
              </a:rPr>
              <a:t>	     return  # DONE!</a:t>
            </a:r>
          </a:p>
          <a:p>
            <a:pPr algn="l">
              <a:spcBef>
                <a:spcPct val="0"/>
              </a:spcBef>
            </a:pPr>
            <a:r>
              <a:rPr lang="en-US" altLang="en-US" b="1" dirty="0">
                <a:solidFill>
                  <a:srgbClr val="000000"/>
                </a:solidFill>
                <a:latin typeface="Courier New" pitchFamily="49" charset="0"/>
              </a:rPr>
              <a:t>       else current = current + 2</a:t>
            </a:r>
          </a:p>
        </p:txBody>
      </p:sp>
      <p:pic>
        <p:nvPicPr>
          <p:cNvPr id="11268" name="Picture 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9950" y="6096000"/>
            <a:ext cx="5016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9" name="Group 9"/>
          <p:cNvGrpSpPr>
            <a:grpSpLocks/>
          </p:cNvGrpSpPr>
          <p:nvPr/>
        </p:nvGrpSpPr>
        <p:grpSpPr bwMode="auto">
          <a:xfrm>
            <a:off x="228600" y="6172200"/>
            <a:ext cx="304800" cy="457200"/>
            <a:chOff x="2928" y="1051"/>
            <a:chExt cx="840" cy="957"/>
          </a:xfrm>
        </p:grpSpPr>
        <p:sp>
          <p:nvSpPr>
            <p:cNvPr id="11273" name="Freeform 10"/>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11274" name="Oval 11"/>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75" name="Oval 12"/>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76" name="Oval 13"/>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77" name="Oval 14"/>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78" name="Oval 15"/>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79" name="Oval 16"/>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80" name="Oval 17"/>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81" name="AutoShape 18"/>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282" name="Freeform 19"/>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1283" name="Freeform 20"/>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1284" name="Freeform 21"/>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1285" name="Freeform 22"/>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11270" name="AutoShape 23"/>
          <p:cNvSpPr>
            <a:spLocks noChangeArrowheads="1"/>
          </p:cNvSpPr>
          <p:nvPr/>
        </p:nvSpPr>
        <p:spPr bwMode="auto">
          <a:xfrm>
            <a:off x="685800" y="5715000"/>
            <a:ext cx="2057400" cy="533400"/>
          </a:xfrm>
          <a:prstGeom prst="wedgeRectCallout">
            <a:avLst>
              <a:gd name="adj1" fmla="val -47222"/>
              <a:gd name="adj2" fmla="val 72917"/>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a:solidFill>
                  <a:srgbClr val="000000"/>
                </a:solidFill>
              </a:rPr>
              <a:t>Yowza this is cool!</a:t>
            </a:r>
            <a:endParaRPr lang="en-US" altLang="en-US">
              <a:solidFill>
                <a:srgbClr val="000000"/>
              </a:solidFill>
            </a:endParaRPr>
          </a:p>
        </p:txBody>
      </p:sp>
      <p:sp>
        <p:nvSpPr>
          <p:cNvPr id="11271" name="AutoShape 24"/>
          <p:cNvSpPr>
            <a:spLocks noChangeArrowheads="1"/>
          </p:cNvSpPr>
          <p:nvPr/>
        </p:nvSpPr>
        <p:spPr bwMode="auto">
          <a:xfrm>
            <a:off x="5791200" y="5562600"/>
            <a:ext cx="3048000" cy="609600"/>
          </a:xfrm>
          <a:prstGeom prst="wedgeRectCallout">
            <a:avLst>
              <a:gd name="adj1" fmla="val 38972"/>
              <a:gd name="adj2" fmla="val 89481"/>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a:solidFill>
                  <a:srgbClr val="000000"/>
                </a:solidFill>
              </a:rPr>
              <a:t>Who needs chocolate when there are proofs this sweet?</a:t>
            </a:r>
            <a:endParaRPr lang="en-US" altLang="en-US">
              <a:solidFill>
                <a:srgbClr val="000000"/>
              </a:solidFill>
            </a:endParaRPr>
          </a:p>
        </p:txBody>
      </p:sp>
      <p:sp>
        <p:nvSpPr>
          <p:cNvPr id="11272" name="TextBox 23"/>
          <p:cNvSpPr txBox="1">
            <a:spLocks noChangeArrowheads="1"/>
          </p:cNvSpPr>
          <p:nvPr/>
        </p:nvSpPr>
        <p:spPr bwMode="auto">
          <a:xfrm>
            <a:off x="5410200" y="3657600"/>
            <a:ext cx="23780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400" b="1">
                <a:solidFill>
                  <a:srgbClr val="890B13"/>
                </a:solidFill>
              </a:rPr>
              <a:t>Consider… </a:t>
            </a:r>
            <a:r>
              <a:rPr lang="en-US" altLang="en-US" sz="1400" b="1">
                <a:solidFill>
                  <a:srgbClr val="890B13"/>
                </a:solidFill>
                <a:latin typeface="Courier" pitchFamily="49" charset="0"/>
              </a:rPr>
              <a:t>goldbach(4)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9" name="Text Box 5"/>
          <p:cNvSpPr txBox="1">
            <a:spLocks noChangeArrowheads="1"/>
          </p:cNvSpPr>
          <p:nvPr/>
        </p:nvSpPr>
        <p:spPr bwMode="auto">
          <a:xfrm>
            <a:off x="506413" y="182563"/>
            <a:ext cx="81803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4000" dirty="0">
                <a:solidFill>
                  <a:srgbClr val="000000"/>
                </a:solidFill>
                <a:latin typeface="+mj-lt"/>
              </a:rPr>
              <a:t>Reminder: Languages </a:t>
            </a:r>
            <a:r>
              <a:rPr lang="en-US" sz="4000" b="1" dirty="0">
                <a:solidFill>
                  <a:srgbClr val="000000"/>
                </a:solidFill>
                <a:latin typeface="+mj-lt"/>
              </a:rPr>
              <a:t>&gt;</a:t>
            </a:r>
            <a:r>
              <a:rPr lang="en-US" sz="4000" dirty="0">
                <a:solidFill>
                  <a:srgbClr val="000000"/>
                </a:solidFill>
                <a:latin typeface="+mj-lt"/>
              </a:rPr>
              <a:t> Programs </a:t>
            </a:r>
          </a:p>
        </p:txBody>
      </p:sp>
      <p:sp>
        <p:nvSpPr>
          <p:cNvPr id="19459" name="Text Box 6"/>
          <p:cNvSpPr txBox="1">
            <a:spLocks noChangeArrowheads="1"/>
          </p:cNvSpPr>
          <p:nvPr/>
        </p:nvSpPr>
        <p:spPr bwMode="auto">
          <a:xfrm>
            <a:off x="1066800" y="5786438"/>
            <a:ext cx="6723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defRPr/>
            </a:pPr>
            <a:r>
              <a:rPr lang="en-US" dirty="0">
                <a:solidFill>
                  <a:srgbClr val="0000FF"/>
                </a:solidFill>
                <a:latin typeface="+mn-lt"/>
              </a:rPr>
              <a:t>If you "choose" a language at random, what is its probability of being computable?</a:t>
            </a:r>
          </a:p>
        </p:txBody>
      </p:sp>
      <p:sp>
        <p:nvSpPr>
          <p:cNvPr id="19460" name="Text Box 33"/>
          <p:cNvSpPr txBox="1">
            <a:spLocks noChangeArrowheads="1"/>
          </p:cNvSpPr>
          <p:nvPr/>
        </p:nvSpPr>
        <p:spPr bwMode="auto">
          <a:xfrm>
            <a:off x="508000" y="1600200"/>
            <a:ext cx="6723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buFontTx/>
              <a:buChar char="•"/>
              <a:defRPr/>
            </a:pPr>
            <a:r>
              <a:rPr lang="en-US" dirty="0">
                <a:solidFill>
                  <a:srgbClr val="000000"/>
                </a:solidFill>
                <a:latin typeface="+mn-lt"/>
              </a:rPr>
              <a:t> There are as many programs as integers…</a:t>
            </a:r>
          </a:p>
        </p:txBody>
      </p:sp>
      <p:sp>
        <p:nvSpPr>
          <p:cNvPr id="19461" name="Text Box 34"/>
          <p:cNvSpPr txBox="1">
            <a:spLocks noChangeArrowheads="1"/>
          </p:cNvSpPr>
          <p:nvPr/>
        </p:nvSpPr>
        <p:spPr bwMode="auto">
          <a:xfrm>
            <a:off x="506413" y="3200400"/>
            <a:ext cx="76469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buFontTx/>
              <a:buChar char="•"/>
              <a:defRPr/>
            </a:pPr>
            <a:r>
              <a:rPr lang="en-US">
                <a:solidFill>
                  <a:srgbClr val="000000"/>
                </a:solidFill>
                <a:latin typeface="+mn-lt"/>
              </a:rPr>
              <a:t> There are as many languages as reals from 0 to 1…</a:t>
            </a:r>
          </a:p>
        </p:txBody>
      </p:sp>
      <p:sp>
        <p:nvSpPr>
          <p:cNvPr id="19462" name="Line 35"/>
          <p:cNvSpPr>
            <a:spLocks noChangeShapeType="1"/>
          </p:cNvSpPr>
          <p:nvPr/>
        </p:nvSpPr>
        <p:spPr bwMode="auto">
          <a:xfrm>
            <a:off x="898525" y="4932363"/>
            <a:ext cx="7391400" cy="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3" name="Line 36"/>
          <p:cNvSpPr>
            <a:spLocks noChangeShapeType="1"/>
          </p:cNvSpPr>
          <p:nvPr/>
        </p:nvSpPr>
        <p:spPr bwMode="auto">
          <a:xfrm>
            <a:off x="1524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4" name="Line 37"/>
          <p:cNvSpPr>
            <a:spLocks noChangeShapeType="1"/>
          </p:cNvSpPr>
          <p:nvPr/>
        </p:nvSpPr>
        <p:spPr bwMode="auto">
          <a:xfrm>
            <a:off x="2286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5" name="Line 38"/>
          <p:cNvSpPr>
            <a:spLocks noChangeShapeType="1"/>
          </p:cNvSpPr>
          <p:nvPr/>
        </p:nvSpPr>
        <p:spPr bwMode="auto">
          <a:xfrm>
            <a:off x="3048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6" name="Line 39"/>
          <p:cNvSpPr>
            <a:spLocks noChangeShapeType="1"/>
          </p:cNvSpPr>
          <p:nvPr/>
        </p:nvSpPr>
        <p:spPr bwMode="auto">
          <a:xfrm>
            <a:off x="3810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7" name="Line 40"/>
          <p:cNvSpPr>
            <a:spLocks noChangeShapeType="1"/>
          </p:cNvSpPr>
          <p:nvPr/>
        </p:nvSpPr>
        <p:spPr bwMode="auto">
          <a:xfrm>
            <a:off x="4572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8" name="Line 41"/>
          <p:cNvSpPr>
            <a:spLocks noChangeShapeType="1"/>
          </p:cNvSpPr>
          <p:nvPr/>
        </p:nvSpPr>
        <p:spPr bwMode="auto">
          <a:xfrm>
            <a:off x="5334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69" name="Line 42"/>
          <p:cNvSpPr>
            <a:spLocks noChangeShapeType="1"/>
          </p:cNvSpPr>
          <p:nvPr/>
        </p:nvSpPr>
        <p:spPr bwMode="auto">
          <a:xfrm>
            <a:off x="6096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70" name="Line 43"/>
          <p:cNvSpPr>
            <a:spLocks noChangeShapeType="1"/>
          </p:cNvSpPr>
          <p:nvPr/>
        </p:nvSpPr>
        <p:spPr bwMode="auto">
          <a:xfrm>
            <a:off x="6858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71" name="Rectangle 25"/>
          <p:cNvSpPr>
            <a:spLocks noChangeArrowheads="1"/>
          </p:cNvSpPr>
          <p:nvPr/>
        </p:nvSpPr>
        <p:spPr bwMode="auto">
          <a:xfrm>
            <a:off x="8012113" y="2514600"/>
            <a:ext cx="598487"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nSpc>
                <a:spcPct val="40000"/>
              </a:lnSpc>
            </a:pPr>
            <a:r>
              <a:rPr lang="en-US" altLang="en-US" b="1">
                <a:solidFill>
                  <a:srgbClr val="0000FF"/>
                </a:solidFill>
                <a:latin typeface="Symbol" pitchFamily="18" charset="2"/>
                <a:sym typeface="Symbol" pitchFamily="18" charset="2"/>
              </a:rPr>
              <a:t></a:t>
            </a:r>
            <a:endParaRPr lang="en-US" altLang="en-US" b="1">
              <a:solidFill>
                <a:srgbClr val="0000FF"/>
              </a:solidFill>
              <a:latin typeface="Courier New" pitchFamily="49" charset="0"/>
            </a:endParaRPr>
          </a:p>
          <a:p>
            <a:pPr>
              <a:lnSpc>
                <a:spcPct val="40000"/>
              </a:lnSpc>
            </a:pPr>
            <a:r>
              <a:rPr lang="en-US" altLang="en-US" b="1">
                <a:solidFill>
                  <a:srgbClr val="0000FF"/>
                </a:solidFill>
                <a:latin typeface="Courier New" pitchFamily="49" charset="0"/>
              </a:rPr>
              <a:t>0</a:t>
            </a:r>
          </a:p>
          <a:p>
            <a:pPr>
              <a:lnSpc>
                <a:spcPct val="40000"/>
              </a:lnSpc>
            </a:pPr>
            <a:r>
              <a:rPr lang="en-US" altLang="en-US" b="1">
                <a:solidFill>
                  <a:srgbClr val="0000FF"/>
                </a:solidFill>
                <a:latin typeface="Courier New" pitchFamily="49" charset="0"/>
              </a:rPr>
              <a:t>1</a:t>
            </a:r>
          </a:p>
          <a:p>
            <a:pPr>
              <a:lnSpc>
                <a:spcPct val="40000"/>
              </a:lnSpc>
            </a:pPr>
            <a:r>
              <a:rPr lang="en-US" altLang="en-US" b="1">
                <a:solidFill>
                  <a:srgbClr val="0000FF"/>
                </a:solidFill>
                <a:latin typeface="Courier New" pitchFamily="49" charset="0"/>
              </a:rPr>
              <a:t>00</a:t>
            </a:r>
          </a:p>
          <a:p>
            <a:pPr>
              <a:lnSpc>
                <a:spcPct val="40000"/>
              </a:lnSpc>
            </a:pPr>
            <a:r>
              <a:rPr lang="en-US" altLang="en-US" b="1">
                <a:solidFill>
                  <a:srgbClr val="0000FF"/>
                </a:solidFill>
                <a:latin typeface="Courier New" pitchFamily="49" charset="0"/>
              </a:rPr>
              <a:t>01</a:t>
            </a:r>
          </a:p>
          <a:p>
            <a:pPr>
              <a:lnSpc>
                <a:spcPct val="40000"/>
              </a:lnSpc>
            </a:pPr>
            <a:r>
              <a:rPr lang="en-US" altLang="en-US" b="1">
                <a:solidFill>
                  <a:srgbClr val="0000FF"/>
                </a:solidFill>
                <a:latin typeface="Courier New" pitchFamily="49" charset="0"/>
              </a:rPr>
              <a:t>10</a:t>
            </a:r>
          </a:p>
          <a:p>
            <a:pPr>
              <a:lnSpc>
                <a:spcPct val="40000"/>
              </a:lnSpc>
            </a:pPr>
            <a:r>
              <a:rPr lang="en-US" altLang="en-US" b="1">
                <a:solidFill>
                  <a:srgbClr val="0000FF"/>
                </a:solidFill>
                <a:latin typeface="Courier New" pitchFamily="49" charset="0"/>
              </a:rPr>
              <a:t>11</a:t>
            </a:r>
          </a:p>
          <a:p>
            <a:pPr>
              <a:lnSpc>
                <a:spcPct val="40000"/>
              </a:lnSpc>
            </a:pPr>
            <a:r>
              <a:rPr lang="en-US" altLang="en-US" b="1">
                <a:solidFill>
                  <a:srgbClr val="0000FF"/>
                </a:solidFill>
                <a:latin typeface="Courier New" pitchFamily="49" charset="0"/>
              </a:rPr>
              <a:t>000</a:t>
            </a:r>
          </a:p>
          <a:p>
            <a:pPr>
              <a:lnSpc>
                <a:spcPct val="40000"/>
              </a:lnSpc>
            </a:pPr>
            <a:r>
              <a:rPr lang="en-US" altLang="en-US" b="1">
                <a:solidFill>
                  <a:srgbClr val="0000FF"/>
                </a:solidFill>
                <a:latin typeface="Courier New" pitchFamily="49" charset="0"/>
              </a:rPr>
              <a:t>…</a:t>
            </a:r>
          </a:p>
        </p:txBody>
      </p:sp>
      <p:sp>
        <p:nvSpPr>
          <p:cNvPr id="19472" name="Rectangle 25"/>
          <p:cNvSpPr>
            <a:spLocks noChangeArrowheads="1"/>
          </p:cNvSpPr>
          <p:nvPr/>
        </p:nvSpPr>
        <p:spPr bwMode="auto">
          <a:xfrm>
            <a:off x="765175" y="3886200"/>
            <a:ext cx="8350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nSpc>
                <a:spcPct val="40000"/>
              </a:lnSpc>
            </a:pPr>
            <a:r>
              <a:rPr lang="en-US" altLang="en-US" sz="4200" b="1">
                <a:solidFill>
                  <a:srgbClr val="0000FF"/>
                </a:solidFill>
                <a:latin typeface="Symbol" pitchFamily="18" charset="2"/>
                <a:sym typeface="Symbol" pitchFamily="18" charset="2"/>
              </a:rPr>
              <a:t>{ }</a:t>
            </a:r>
            <a:endParaRPr lang="en-US" altLang="en-US" sz="4200" b="1">
              <a:solidFill>
                <a:srgbClr val="0000FF"/>
              </a:solidFill>
              <a:latin typeface="Courier New" pitchFamily="49" charset="0"/>
            </a:endParaRPr>
          </a:p>
        </p:txBody>
      </p:sp>
      <p:sp>
        <p:nvSpPr>
          <p:cNvPr id="19473" name="Rectangle 19"/>
          <p:cNvSpPr>
            <a:spLocks noChangeArrowheads="1"/>
          </p:cNvSpPr>
          <p:nvPr/>
        </p:nvSpPr>
        <p:spPr bwMode="auto">
          <a:xfrm>
            <a:off x="1219200" y="5029200"/>
            <a:ext cx="569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0000"/>
                </a:solidFill>
                <a:latin typeface="Times New Roman" pitchFamily="18" charset="0"/>
              </a:rPr>
              <a:t>0.0</a:t>
            </a:r>
          </a:p>
        </p:txBody>
      </p:sp>
      <p:sp>
        <p:nvSpPr>
          <p:cNvPr id="19474" name="Rectangle 20"/>
          <p:cNvSpPr>
            <a:spLocks noChangeArrowheads="1"/>
          </p:cNvSpPr>
          <p:nvPr/>
        </p:nvSpPr>
        <p:spPr bwMode="auto">
          <a:xfrm>
            <a:off x="7354888" y="5029200"/>
            <a:ext cx="5699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0000"/>
                </a:solidFill>
                <a:latin typeface="Times New Roman" pitchFamily="18" charset="0"/>
              </a:rPr>
              <a:t>1.0</a:t>
            </a:r>
          </a:p>
        </p:txBody>
      </p:sp>
      <p:sp>
        <p:nvSpPr>
          <p:cNvPr id="19475" name="Rectangle 21"/>
          <p:cNvSpPr>
            <a:spLocks noChangeArrowheads="1"/>
          </p:cNvSpPr>
          <p:nvPr/>
        </p:nvSpPr>
        <p:spPr bwMode="auto">
          <a:xfrm>
            <a:off x="4343400" y="5029200"/>
            <a:ext cx="473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0000"/>
                </a:solidFill>
                <a:latin typeface="Times New Roman" pitchFamily="18" charset="0"/>
              </a:rPr>
              <a:t>.10</a:t>
            </a:r>
          </a:p>
        </p:txBody>
      </p:sp>
      <p:sp>
        <p:nvSpPr>
          <p:cNvPr id="19476" name="Line 43"/>
          <p:cNvSpPr>
            <a:spLocks noChangeShapeType="1"/>
          </p:cNvSpPr>
          <p:nvPr/>
        </p:nvSpPr>
        <p:spPr bwMode="auto">
          <a:xfrm>
            <a:off x="7620000" y="4768850"/>
            <a:ext cx="0" cy="228600"/>
          </a:xfrm>
          <a:prstGeom prst="line">
            <a:avLst/>
          </a:prstGeom>
          <a:noFill/>
          <a:ln w="19050">
            <a:solidFill>
              <a:srgbClr val="980236"/>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9477" name="Rectangle 23"/>
          <p:cNvSpPr>
            <a:spLocks noChangeArrowheads="1"/>
          </p:cNvSpPr>
          <p:nvPr/>
        </p:nvSpPr>
        <p:spPr bwMode="auto">
          <a:xfrm>
            <a:off x="5851525" y="5029200"/>
            <a:ext cx="46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0000"/>
                </a:solidFill>
                <a:latin typeface="Times New Roman" pitchFamily="18" charset="0"/>
              </a:rPr>
              <a:t>.11</a:t>
            </a:r>
          </a:p>
        </p:txBody>
      </p:sp>
      <p:sp>
        <p:nvSpPr>
          <p:cNvPr id="19478" name="Rectangle 24"/>
          <p:cNvSpPr>
            <a:spLocks noChangeArrowheads="1"/>
          </p:cNvSpPr>
          <p:nvPr/>
        </p:nvSpPr>
        <p:spPr bwMode="auto">
          <a:xfrm>
            <a:off x="2803525" y="5029200"/>
            <a:ext cx="473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b="1">
                <a:solidFill>
                  <a:srgbClr val="000000"/>
                </a:solidFill>
                <a:latin typeface="Times New Roman" pitchFamily="18" charset="0"/>
              </a:rPr>
              <a:t>.01</a:t>
            </a:r>
          </a:p>
        </p:txBody>
      </p:sp>
      <p:cxnSp>
        <p:nvCxnSpPr>
          <p:cNvPr id="19479" name="Straight Arrow Connector 26"/>
          <p:cNvCxnSpPr>
            <a:cxnSpLocks noChangeShapeType="1"/>
          </p:cNvCxnSpPr>
          <p:nvPr/>
        </p:nvCxnSpPr>
        <p:spPr bwMode="auto">
          <a:xfrm rot="5400000">
            <a:off x="7573169" y="4448969"/>
            <a:ext cx="533400" cy="322262"/>
          </a:xfrm>
          <a:prstGeom prst="straightConnector1">
            <a:avLst/>
          </a:prstGeom>
          <a:noFill/>
          <a:ln w="9525" algn="ctr">
            <a:solidFill>
              <a:srgbClr val="0000FF"/>
            </a:solidFill>
            <a:round/>
            <a:headEnd/>
            <a:tailEnd type="arrow" w="med" len="med"/>
          </a:ln>
          <a:extLst>
            <a:ext uri="{909E8E84-426E-40DD-AFC4-6F175D3DCCD1}">
              <a14:hiddenFill xmlns:a14="http://schemas.microsoft.com/office/drawing/2010/main">
                <a:noFill/>
              </a14:hiddenFill>
            </a:ext>
          </a:extLst>
        </p:spPr>
      </p:cxnSp>
      <p:cxnSp>
        <p:nvCxnSpPr>
          <p:cNvPr id="19480" name="Straight Arrow Connector 28"/>
          <p:cNvCxnSpPr>
            <a:cxnSpLocks noChangeShapeType="1"/>
          </p:cNvCxnSpPr>
          <p:nvPr/>
        </p:nvCxnSpPr>
        <p:spPr bwMode="auto">
          <a:xfrm rot="16200000" flipH="1">
            <a:off x="1114425" y="4524375"/>
            <a:ext cx="471488" cy="261938"/>
          </a:xfrm>
          <a:prstGeom prst="straightConnector1">
            <a:avLst/>
          </a:prstGeom>
          <a:noFill/>
          <a:ln w="9525" algn="ctr">
            <a:solidFill>
              <a:srgbClr val="0000FF"/>
            </a:solidFill>
            <a:round/>
            <a:headEnd/>
            <a:tailEnd type="arrow" w="med" len="med"/>
          </a:ln>
          <a:extLst>
            <a:ext uri="{909E8E84-426E-40DD-AFC4-6F175D3DCCD1}">
              <a14:hiddenFill xmlns:a14="http://schemas.microsoft.com/office/drawing/2010/main">
                <a:noFill/>
              </a14:hiddenFill>
            </a:ext>
          </a:extLst>
        </p:spPr>
      </p:cxnSp>
      <p:cxnSp>
        <p:nvCxnSpPr>
          <p:cNvPr id="19481" name="Straight Arrow Connector 32"/>
          <p:cNvCxnSpPr>
            <a:cxnSpLocks noChangeShapeType="1"/>
          </p:cNvCxnSpPr>
          <p:nvPr/>
        </p:nvCxnSpPr>
        <p:spPr bwMode="auto">
          <a:xfrm rot="5400000">
            <a:off x="2990057" y="4477543"/>
            <a:ext cx="533400" cy="322263"/>
          </a:xfrm>
          <a:prstGeom prst="straightConnector1">
            <a:avLst/>
          </a:prstGeom>
          <a:noFill/>
          <a:ln w="9525" algn="ctr">
            <a:solidFill>
              <a:srgbClr val="0000FF"/>
            </a:solidFill>
            <a:round/>
            <a:headEnd/>
            <a:tailEnd type="arrow" w="med" len="med"/>
          </a:ln>
          <a:extLst>
            <a:ext uri="{909E8E84-426E-40DD-AFC4-6F175D3DCCD1}">
              <a14:hiddenFill xmlns:a14="http://schemas.microsoft.com/office/drawing/2010/main">
                <a:noFill/>
              </a14:hiddenFill>
            </a:ext>
          </a:extLst>
        </p:spPr>
      </p:cxnSp>
      <p:cxnSp>
        <p:nvCxnSpPr>
          <p:cNvPr id="19482" name="Straight Arrow Connector 34"/>
          <p:cNvCxnSpPr>
            <a:cxnSpLocks noChangeShapeType="1"/>
          </p:cNvCxnSpPr>
          <p:nvPr/>
        </p:nvCxnSpPr>
        <p:spPr bwMode="auto">
          <a:xfrm rot="5400000">
            <a:off x="6038057" y="4477543"/>
            <a:ext cx="533400" cy="322263"/>
          </a:xfrm>
          <a:prstGeom prst="straightConnector1">
            <a:avLst/>
          </a:prstGeom>
          <a:noFill/>
          <a:ln w="9525" algn="ctr">
            <a:solidFill>
              <a:srgbClr val="0000FF"/>
            </a:solidFill>
            <a:round/>
            <a:headEnd/>
            <a:tailEnd type="arrow" w="med" len="med"/>
          </a:ln>
          <a:extLst>
            <a:ext uri="{909E8E84-426E-40DD-AFC4-6F175D3DCCD1}">
              <a14:hiddenFill xmlns:a14="http://schemas.microsoft.com/office/drawing/2010/main">
                <a:noFill/>
              </a14:hiddenFill>
            </a:ext>
          </a:extLst>
        </p:spPr>
      </p:cxnSp>
      <p:sp>
        <p:nvSpPr>
          <p:cNvPr id="19483" name="Rectangle 35"/>
          <p:cNvSpPr>
            <a:spLocks noChangeArrowheads="1"/>
          </p:cNvSpPr>
          <p:nvPr/>
        </p:nvSpPr>
        <p:spPr bwMode="auto">
          <a:xfrm>
            <a:off x="3349625" y="4429125"/>
            <a:ext cx="369888"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nSpc>
                <a:spcPct val="40000"/>
              </a:lnSpc>
            </a:pPr>
            <a:r>
              <a:rPr lang="en-US" altLang="en-US" b="1">
                <a:solidFill>
                  <a:srgbClr val="0000FF"/>
                </a:solidFill>
                <a:latin typeface="Courier New" pitchFamily="49" charset="0"/>
              </a:rPr>
              <a:t>?</a:t>
            </a:r>
          </a:p>
        </p:txBody>
      </p:sp>
      <p:sp>
        <p:nvSpPr>
          <p:cNvPr id="19484" name="Rectangle 36"/>
          <p:cNvSpPr>
            <a:spLocks noChangeArrowheads="1"/>
          </p:cNvSpPr>
          <p:nvPr/>
        </p:nvSpPr>
        <p:spPr bwMode="auto">
          <a:xfrm>
            <a:off x="6353175" y="4476750"/>
            <a:ext cx="369888"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nSpc>
                <a:spcPct val="40000"/>
              </a:lnSpc>
            </a:pPr>
            <a:r>
              <a:rPr lang="en-US" altLang="en-US" b="1">
                <a:solidFill>
                  <a:srgbClr val="0000FF"/>
                </a:solidFill>
                <a:latin typeface="Courier New" pitchFamily="49" charset="0"/>
              </a:rPr>
              <a:t>?</a:t>
            </a:r>
          </a:p>
        </p:txBody>
      </p:sp>
      <p:sp>
        <p:nvSpPr>
          <p:cNvPr id="19485" name="Rectangle 37"/>
          <p:cNvSpPr>
            <a:spLocks noChangeArrowheads="1"/>
          </p:cNvSpPr>
          <p:nvPr/>
        </p:nvSpPr>
        <p:spPr bwMode="auto">
          <a:xfrm>
            <a:off x="6276975" y="6553200"/>
            <a:ext cx="27860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000">
                <a:solidFill>
                  <a:srgbClr val="000000"/>
                </a:solidFill>
                <a:latin typeface="Calibri" pitchFamily="34" charset="0"/>
                <a:cs typeface="Calibri" pitchFamily="34" charset="0"/>
              </a:rPr>
              <a:t>so they're not all computable – </a:t>
            </a:r>
            <a:r>
              <a:rPr lang="en-US" altLang="en-US" sz="1000" b="1" i="1">
                <a:solidFill>
                  <a:srgbClr val="000000"/>
                </a:solidFill>
                <a:latin typeface="Calibri" pitchFamily="34" charset="0"/>
                <a:cs typeface="Calibri" pitchFamily="34" charset="0"/>
              </a:rPr>
              <a:t>which ones are?!?</a:t>
            </a:r>
            <a:endParaRPr lang="en-US" altLang="en-US" sz="1000" b="1" i="1">
              <a:solidFill>
                <a:srgbClr val="000000"/>
              </a:solidFill>
              <a:latin typeface="Times New Roman" pitchFamily="18" charset="0"/>
            </a:endParaRPr>
          </a:p>
        </p:txBody>
      </p:sp>
      <mc:AlternateContent xmlns:mc="http://schemas.openxmlformats.org/markup-compatibility/2006" xmlns:p14="http://schemas.microsoft.com/office/powerpoint/2010/main">
        <mc:Choice Requires="p14">
          <p:contentPart p14:bwMode="auto" r:id="rId3">
            <p14:nvContentPartPr>
              <p14:cNvPr id="8203" name="Ink 42"/>
              <p14:cNvContentPartPr>
                <a14:cpLocks xmlns:a14="http://schemas.microsoft.com/office/drawing/2010/main" noRot="1" noChangeAspect="1" noEditPoints="1" noChangeArrowheads="1" noChangeShapeType="1"/>
              </p14:cNvContentPartPr>
              <p14:nvPr/>
            </p14:nvContentPartPr>
            <p14:xfrm>
              <a:off x="7916863" y="355600"/>
              <a:ext cx="896937" cy="349250"/>
            </p14:xfrm>
          </p:contentPart>
        </mc:Choice>
        <mc:Fallback xmlns="">
          <p:pic>
            <p:nvPicPr>
              <p:cNvPr id="8203" name="Ink 42"/>
              <p:cNvPicPr>
                <a:picLocks noRot="1" noChangeAspect="1" noEditPoints="1" noChangeArrowheads="1" noChangeShapeType="1"/>
              </p:cNvPicPr>
              <p:nvPr/>
            </p:nvPicPr>
            <p:blipFill>
              <a:blip r:embed="rId4"/>
              <a:stretch>
                <a:fillRect/>
              </a:stretch>
            </p:blipFill>
            <p:spPr>
              <a:xfrm>
                <a:off x="7903900" y="342638"/>
                <a:ext cx="923222" cy="375534"/>
              </a:xfrm>
              <a:prstGeom prst="rect">
                <a:avLst/>
              </a:prstGeom>
            </p:spPr>
          </p:pic>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76200"/>
            <a:ext cx="7772400" cy="1143000"/>
          </a:xfrm>
        </p:spPr>
        <p:txBody>
          <a:bodyPr/>
          <a:lstStyle/>
          <a:p>
            <a:pPr eaLnBrk="1" hangingPunct="1"/>
            <a:r>
              <a:rPr lang="en-US" altLang="en-US"/>
              <a:t>Kleene's Answer:</a:t>
            </a:r>
            <a:br>
              <a:rPr lang="en-US" altLang="en-US"/>
            </a:br>
            <a:r>
              <a:rPr lang="en-US" altLang="en-US" i="1"/>
              <a:t>Regular Expressions</a:t>
            </a:r>
            <a:endParaRPr lang="en-US" altLang="en-US"/>
          </a:p>
        </p:txBody>
      </p:sp>
      <p:sp>
        <p:nvSpPr>
          <p:cNvPr id="9221" name="Text Box 2"/>
          <p:cNvSpPr txBox="1">
            <a:spLocks noChangeArrowheads="1"/>
          </p:cNvSpPr>
          <p:nvPr/>
        </p:nvSpPr>
        <p:spPr bwMode="auto">
          <a:xfrm>
            <a:off x="609600" y="5500688"/>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Union</a:t>
            </a:r>
            <a:r>
              <a:rPr lang="en-US" dirty="0">
                <a:solidFill>
                  <a:srgbClr val="000000"/>
                </a:solidFill>
              </a:rPr>
              <a:t>                         </a:t>
            </a:r>
            <a:r>
              <a:rPr lang="en-US" dirty="0">
                <a:solidFill>
                  <a:srgbClr val="0000FF"/>
                </a:solidFill>
                <a:latin typeface="Arial" pitchFamily="34" charset="0"/>
              </a:rPr>
              <a:t>a | b</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or</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3" name="Text Box 7"/>
          <p:cNvSpPr txBox="1">
            <a:spLocks noChangeArrowheads="1"/>
          </p:cNvSpPr>
          <p:nvPr/>
        </p:nvSpPr>
        <p:spPr bwMode="auto">
          <a:xfrm>
            <a:off x="304800" y="3857625"/>
            <a:ext cx="533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800" dirty="0">
                <a:solidFill>
                  <a:srgbClr val="000000"/>
                </a:solidFill>
                <a:latin typeface="+mn-lt"/>
              </a:rPr>
              <a:t>A </a:t>
            </a:r>
            <a:r>
              <a:rPr lang="en-US" sz="1800" b="1" i="1" dirty="0">
                <a:solidFill>
                  <a:srgbClr val="000000"/>
                </a:solidFill>
                <a:latin typeface="+mn-lt"/>
              </a:rPr>
              <a:t>regular expression</a:t>
            </a:r>
            <a:r>
              <a:rPr lang="en-US" sz="1800" dirty="0">
                <a:solidFill>
                  <a:srgbClr val="000000"/>
                </a:solidFill>
                <a:latin typeface="+mn-lt"/>
              </a:rPr>
              <a:t> is composed of three operations:</a:t>
            </a:r>
          </a:p>
        </p:txBody>
      </p:sp>
      <p:sp>
        <p:nvSpPr>
          <p:cNvPr id="9224" name="Text Box 8"/>
          <p:cNvSpPr txBox="1">
            <a:spLocks noChangeArrowheads="1"/>
          </p:cNvSpPr>
          <p:nvPr/>
        </p:nvSpPr>
        <p:spPr bwMode="auto">
          <a:xfrm>
            <a:off x="631825" y="5019675"/>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Concatenation</a:t>
            </a:r>
            <a:r>
              <a:rPr lang="en-US" dirty="0">
                <a:solidFill>
                  <a:srgbClr val="000000"/>
                </a:solidFill>
              </a:rPr>
              <a:t>           </a:t>
            </a:r>
            <a:r>
              <a:rPr lang="en-US" dirty="0" err="1">
                <a:solidFill>
                  <a:srgbClr val="0000FF"/>
                </a:solidFill>
                <a:latin typeface="Arial" pitchFamily="34" charset="0"/>
              </a:rPr>
              <a:t>ab</a:t>
            </a:r>
            <a:r>
              <a:rPr lang="en-US" dirty="0">
                <a:solidFill>
                  <a:srgbClr val="000000"/>
                </a:solidFill>
                <a:latin typeface="Arial" pitchFamily="34" charset="0"/>
              </a:rPr>
              <a:t> </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then</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5" name="Text Box 9"/>
          <p:cNvSpPr txBox="1">
            <a:spLocks noChangeArrowheads="1"/>
          </p:cNvSpPr>
          <p:nvPr/>
        </p:nvSpPr>
        <p:spPr bwMode="auto">
          <a:xfrm>
            <a:off x="2389188" y="6170613"/>
            <a:ext cx="6469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r">
              <a:defRPr/>
            </a:pPr>
            <a:r>
              <a:rPr lang="en-US" sz="1800" dirty="0">
                <a:solidFill>
                  <a:srgbClr val="000000"/>
                </a:solidFill>
                <a:latin typeface="+mn-lt"/>
              </a:rPr>
              <a:t>where </a:t>
            </a:r>
            <a:r>
              <a:rPr lang="en-US" sz="1800" dirty="0">
                <a:solidFill>
                  <a:srgbClr val="0000FF"/>
                </a:solidFill>
                <a:latin typeface="+mn-lt"/>
              </a:rPr>
              <a:t>a</a:t>
            </a:r>
            <a:r>
              <a:rPr lang="en-US" sz="1800" dirty="0">
                <a:solidFill>
                  <a:srgbClr val="000000"/>
                </a:solidFill>
                <a:latin typeface="+mn-lt"/>
              </a:rPr>
              <a:t> and </a:t>
            </a:r>
            <a:r>
              <a:rPr lang="en-US" sz="1800" dirty="0">
                <a:solidFill>
                  <a:srgbClr val="0000FF"/>
                </a:solidFill>
                <a:latin typeface="+mn-lt"/>
              </a:rPr>
              <a:t>b</a:t>
            </a:r>
            <a:r>
              <a:rPr lang="en-US" sz="1800" dirty="0">
                <a:solidFill>
                  <a:srgbClr val="000000"/>
                </a:solidFill>
                <a:latin typeface="+mn-lt"/>
              </a:rPr>
              <a:t> can be any bit strings—or regular expressions </a:t>
            </a:r>
          </a:p>
        </p:txBody>
      </p:sp>
      <p:sp>
        <p:nvSpPr>
          <p:cNvPr id="20487" name="Line 10"/>
          <p:cNvSpPr>
            <a:spLocks noChangeShapeType="1"/>
          </p:cNvSpPr>
          <p:nvPr/>
        </p:nvSpPr>
        <p:spPr bwMode="auto">
          <a:xfrm>
            <a:off x="7191375" y="4529138"/>
            <a:ext cx="0" cy="1571625"/>
          </a:xfrm>
          <a:prstGeom prst="line">
            <a:avLst/>
          </a:prstGeom>
          <a:noFill/>
          <a:ln w="12700">
            <a:solidFill>
              <a:srgbClr val="8F01B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8" name="Text Box 11"/>
          <p:cNvSpPr txBox="1">
            <a:spLocks noChangeArrowheads="1"/>
          </p:cNvSpPr>
          <p:nvPr/>
        </p:nvSpPr>
        <p:spPr bwMode="auto">
          <a:xfrm>
            <a:off x="7446963" y="4495800"/>
            <a:ext cx="1311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high precedence</a:t>
            </a:r>
          </a:p>
        </p:txBody>
      </p:sp>
      <p:sp>
        <p:nvSpPr>
          <p:cNvPr id="9228" name="Text Box 12"/>
          <p:cNvSpPr txBox="1">
            <a:spLocks noChangeArrowheads="1"/>
          </p:cNvSpPr>
          <p:nvPr/>
        </p:nvSpPr>
        <p:spPr bwMode="auto">
          <a:xfrm>
            <a:off x="631825" y="4538663"/>
            <a:ext cx="642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i="1" dirty="0" err="1">
                <a:solidFill>
                  <a:srgbClr val="8F01B8"/>
                </a:solidFill>
                <a:latin typeface="+mn-lt"/>
              </a:rPr>
              <a:t>Kleene</a:t>
            </a:r>
            <a:r>
              <a:rPr lang="en-US" dirty="0">
                <a:solidFill>
                  <a:srgbClr val="8F01B8"/>
                </a:solidFill>
                <a:latin typeface="+mn-lt"/>
              </a:rPr>
              <a:t> Star</a:t>
            </a:r>
            <a:r>
              <a:rPr lang="en-US" dirty="0">
                <a:solidFill>
                  <a:srgbClr val="8F01B8"/>
                </a:solidFill>
              </a:rPr>
              <a:t>                 </a:t>
            </a:r>
            <a:r>
              <a:rPr lang="en-US" dirty="0">
                <a:solidFill>
                  <a:srgbClr val="0000FF"/>
                </a:solidFill>
                <a:latin typeface="Arial" pitchFamily="34" charset="0"/>
              </a:rPr>
              <a:t>a*</a:t>
            </a:r>
            <a:r>
              <a:rPr lang="en-US" dirty="0">
                <a:solidFill>
                  <a:srgbClr val="000000"/>
                </a:solidFill>
              </a:rPr>
              <a:t>          </a:t>
            </a:r>
            <a:r>
              <a:rPr lang="en-US" dirty="0">
                <a:solidFill>
                  <a:srgbClr val="000000"/>
                </a:solidFill>
                <a:latin typeface="+mn-lt"/>
              </a:rPr>
              <a:t>“0 or more</a:t>
            </a:r>
            <a:r>
              <a:rPr lang="en-US" dirty="0">
                <a:solidFill>
                  <a:srgbClr val="000000"/>
                </a:solidFill>
              </a:rPr>
              <a:t> </a:t>
            </a:r>
            <a:r>
              <a:rPr lang="en-US" dirty="0">
                <a:solidFill>
                  <a:srgbClr val="0000FF"/>
                </a:solidFill>
                <a:latin typeface="Arial" pitchFamily="34" charset="0"/>
              </a:rPr>
              <a:t>a</a:t>
            </a:r>
            <a:r>
              <a:rPr lang="en-US" dirty="0">
                <a:solidFill>
                  <a:srgbClr val="000000"/>
                </a:solidFill>
                <a:latin typeface="+mn-lt"/>
              </a:rPr>
              <a:t>’s”</a:t>
            </a:r>
          </a:p>
        </p:txBody>
      </p:sp>
      <p:sp>
        <p:nvSpPr>
          <p:cNvPr id="20490" name="Text Box 13"/>
          <p:cNvSpPr txBox="1">
            <a:spLocks noChangeArrowheads="1"/>
          </p:cNvSpPr>
          <p:nvPr/>
        </p:nvSpPr>
        <p:spPr bwMode="auto">
          <a:xfrm>
            <a:off x="7446963" y="5859463"/>
            <a:ext cx="1250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low precedence</a:t>
            </a:r>
          </a:p>
        </p:txBody>
      </p:sp>
      <p:sp>
        <p:nvSpPr>
          <p:cNvPr id="20491" name="Text Box 14"/>
          <p:cNvSpPr txBox="1">
            <a:spLocks noChangeArrowheads="1"/>
          </p:cNvSpPr>
          <p:nvPr/>
        </p:nvSpPr>
        <p:spPr bwMode="auto">
          <a:xfrm>
            <a:off x="5219700" y="6519863"/>
            <a:ext cx="879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base case</a:t>
            </a:r>
          </a:p>
        </p:txBody>
      </p:sp>
      <p:sp>
        <p:nvSpPr>
          <p:cNvPr id="20492" name="Text Box 15"/>
          <p:cNvSpPr txBox="1">
            <a:spLocks noChangeArrowheads="1"/>
          </p:cNvSpPr>
          <p:nvPr/>
        </p:nvSpPr>
        <p:spPr bwMode="auto">
          <a:xfrm>
            <a:off x="6888163" y="6499225"/>
            <a:ext cx="16002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recursively defined !</a:t>
            </a:r>
          </a:p>
        </p:txBody>
      </p:sp>
      <p:sp>
        <p:nvSpPr>
          <p:cNvPr id="20493" name="Line 16"/>
          <p:cNvSpPr>
            <a:spLocks noChangeShapeType="1"/>
          </p:cNvSpPr>
          <p:nvPr/>
        </p:nvSpPr>
        <p:spPr bwMode="auto">
          <a:xfrm>
            <a:off x="5181600" y="6548438"/>
            <a:ext cx="979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0494" name="Line 17"/>
          <p:cNvSpPr>
            <a:spLocks noChangeShapeType="1"/>
          </p:cNvSpPr>
          <p:nvPr/>
        </p:nvSpPr>
        <p:spPr bwMode="auto">
          <a:xfrm>
            <a:off x="6705600" y="6530975"/>
            <a:ext cx="197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0495" name="Rectangle 18"/>
          <p:cNvSpPr>
            <a:spLocks noChangeArrowheads="1"/>
          </p:cNvSpPr>
          <p:nvPr/>
        </p:nvSpPr>
        <p:spPr bwMode="auto">
          <a:xfrm>
            <a:off x="3505200" y="1514475"/>
            <a:ext cx="5295900" cy="554038"/>
          </a:xfrm>
          <a:prstGeom prst="rect">
            <a:avLst/>
          </a:prstGeom>
          <a:solidFill>
            <a:schemeClr val="bg1"/>
          </a:solidFill>
          <a:ln w="9525">
            <a:solidFill>
              <a:schemeClr val="tx1"/>
            </a:solidFill>
            <a:miter lim="800000"/>
            <a:headEnd/>
            <a:tailEnd/>
          </a:ln>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500">
                <a:solidFill>
                  <a:srgbClr val="000000"/>
                </a:solidFill>
                <a:latin typeface="Calibri" pitchFamily="34" charset="0"/>
                <a:cs typeface="Calibri" pitchFamily="34" charset="0"/>
              </a:rPr>
              <a:t>Looking for a simple description of those formal languages that </a:t>
            </a:r>
            <a:r>
              <a:rPr lang="en-US" altLang="en-US" sz="1500" b="1" i="1">
                <a:solidFill>
                  <a:srgbClr val="980236"/>
                </a:solidFill>
                <a:latin typeface="Calibri" pitchFamily="34" charset="0"/>
                <a:cs typeface="Calibri" pitchFamily="34" charset="0"/>
              </a:rPr>
              <a:t>are</a:t>
            </a:r>
            <a:r>
              <a:rPr lang="en-US" altLang="en-US" sz="1500" i="1">
                <a:solidFill>
                  <a:srgbClr val="980236"/>
                </a:solidFill>
                <a:latin typeface="Calibri" pitchFamily="34" charset="0"/>
                <a:cs typeface="Calibri" pitchFamily="34" charset="0"/>
              </a:rPr>
              <a:t> </a:t>
            </a:r>
            <a:r>
              <a:rPr lang="en-US" altLang="en-US" sz="1500" b="1" i="1">
                <a:solidFill>
                  <a:srgbClr val="980236"/>
                </a:solidFill>
                <a:latin typeface="Calibri" pitchFamily="34" charset="0"/>
                <a:cs typeface="Calibri" pitchFamily="34" charset="0"/>
              </a:rPr>
              <a:t>computable </a:t>
            </a:r>
            <a:r>
              <a:rPr lang="en-US" altLang="en-US" sz="1500" i="1">
                <a:solidFill>
                  <a:srgbClr val="980236"/>
                </a:solidFill>
                <a:latin typeface="Calibri" pitchFamily="34" charset="0"/>
                <a:cs typeface="Calibri" pitchFamily="34" charset="0"/>
              </a:rPr>
              <a:t>…</a:t>
            </a:r>
            <a:endParaRPr lang="en-US" altLang="en-US" sz="1500">
              <a:solidFill>
                <a:srgbClr val="980236"/>
              </a:solidFill>
              <a:latin typeface="Calibri" pitchFamily="34" charset="0"/>
              <a:cs typeface="Calibri" pitchFamily="34" charset="0"/>
            </a:endParaRPr>
          </a:p>
        </p:txBody>
      </p:sp>
      <p:sp>
        <p:nvSpPr>
          <p:cNvPr id="20496" name="Rectangle 19"/>
          <p:cNvSpPr>
            <a:spLocks noChangeArrowheads="1"/>
          </p:cNvSpPr>
          <p:nvPr/>
        </p:nvSpPr>
        <p:spPr bwMode="auto">
          <a:xfrm>
            <a:off x="1555750" y="1676400"/>
            <a:ext cx="6365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10</a:t>
            </a:r>
          </a:p>
        </p:txBody>
      </p:sp>
      <p:sp>
        <p:nvSpPr>
          <p:cNvPr id="20497" name="Rectangle 20"/>
          <p:cNvSpPr>
            <a:spLocks noChangeArrowheads="1"/>
          </p:cNvSpPr>
          <p:nvPr/>
        </p:nvSpPr>
        <p:spPr bwMode="auto">
          <a:xfrm>
            <a:off x="1154113" y="3124200"/>
            <a:ext cx="1509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 | 10*</a:t>
            </a:r>
          </a:p>
        </p:txBody>
      </p:sp>
      <p:sp>
        <p:nvSpPr>
          <p:cNvPr id="20498" name="Rectangle 21"/>
          <p:cNvSpPr>
            <a:spLocks noChangeArrowheads="1"/>
          </p:cNvSpPr>
          <p:nvPr/>
        </p:nvSpPr>
        <p:spPr bwMode="auto">
          <a:xfrm>
            <a:off x="1381125" y="2390775"/>
            <a:ext cx="106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(10)*</a:t>
            </a:r>
          </a:p>
        </p:txBody>
      </p:sp>
      <p:sp>
        <p:nvSpPr>
          <p:cNvPr id="20499" name="Text Box 22"/>
          <p:cNvSpPr txBox="1">
            <a:spLocks noChangeArrowheads="1"/>
          </p:cNvSpPr>
          <p:nvPr/>
        </p:nvSpPr>
        <p:spPr bwMode="auto">
          <a:xfrm>
            <a:off x="3367088" y="2076450"/>
            <a:ext cx="3733800"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700">
                <a:solidFill>
                  <a:srgbClr val="0000FF"/>
                </a:solidFill>
                <a:latin typeface="Calibri" pitchFamily="34" charset="0"/>
                <a:cs typeface="Calibri" pitchFamily="34" charset="0"/>
              </a:rPr>
              <a:t>Examples of three regular expressions and overall "regex" syntax.</a:t>
            </a:r>
          </a:p>
        </p:txBody>
      </p:sp>
      <p:sp>
        <p:nvSpPr>
          <p:cNvPr id="20500" name="Line 17"/>
          <p:cNvSpPr>
            <a:spLocks noChangeShapeType="1"/>
          </p:cNvSpPr>
          <p:nvPr/>
        </p:nvSpPr>
        <p:spPr bwMode="auto">
          <a:xfrm>
            <a:off x="5638800" y="4191000"/>
            <a:ext cx="2954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0501" name="Right Brace 29"/>
          <p:cNvSpPr>
            <a:spLocks/>
          </p:cNvSpPr>
          <p:nvPr/>
        </p:nvSpPr>
        <p:spPr bwMode="auto">
          <a:xfrm>
            <a:off x="2971800" y="1752600"/>
            <a:ext cx="381000" cy="2057400"/>
          </a:xfrm>
          <a:prstGeom prst="rightBrace">
            <a:avLst>
              <a:gd name="adj1" fmla="val 69275"/>
              <a:gd name="adj2" fmla="val 50000"/>
            </a:avLst>
          </a:prstGeom>
          <a:noFill/>
          <a:ln w="9525"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828800"/>
            <a:ext cx="8305800" cy="2492990"/>
          </a:xfrm>
          <a:prstGeom prst="rect">
            <a:avLst/>
          </a:prstGeom>
          <a:noFill/>
        </p:spPr>
        <p:txBody>
          <a:bodyPr wrap="square" rtlCol="0">
            <a:spAutoFit/>
          </a:bodyPr>
          <a:lstStyle/>
          <a:p>
            <a:pPr algn="l"/>
            <a:r>
              <a:rPr lang="en-US" dirty="0"/>
              <a:t>Consider all the </a:t>
            </a:r>
            <a:r>
              <a:rPr lang="en-US" b="1" dirty="0"/>
              <a:t>constant</a:t>
            </a:r>
            <a:r>
              <a:rPr lang="en-US" dirty="0"/>
              <a:t> mathematical functions </a:t>
            </a:r>
            <a:r>
              <a:rPr lang="en-US" i="1" dirty="0"/>
              <a:t>f(N) = x, </a:t>
            </a:r>
            <a:r>
              <a:rPr lang="en-US" dirty="0"/>
              <a:t>where </a:t>
            </a:r>
            <a:r>
              <a:rPr lang="en-US" i="1" dirty="0"/>
              <a:t>x</a:t>
            </a:r>
            <a:r>
              <a:rPr lang="en-US" dirty="0"/>
              <a:t> is a real number from 0 to 1:</a:t>
            </a:r>
          </a:p>
          <a:p>
            <a:pPr marL="800100" lvl="1" indent="-342900" algn="l">
              <a:buFont typeface="Arial" panose="020B0604020202020204" pitchFamily="34" charset="0"/>
              <a:buChar char="•"/>
            </a:pPr>
            <a:r>
              <a:rPr lang="en-US" i="1" dirty="0"/>
              <a:t>f(N) = 0.5</a:t>
            </a:r>
          </a:p>
          <a:p>
            <a:pPr marL="800100" lvl="1" indent="-342900" algn="l">
              <a:buFont typeface="Arial" panose="020B0604020202020204" pitchFamily="34" charset="0"/>
              <a:buChar char="•"/>
            </a:pPr>
            <a:r>
              <a:rPr lang="en-US" i="1" dirty="0"/>
              <a:t>g(N) = 0.707107…</a:t>
            </a:r>
          </a:p>
          <a:p>
            <a:pPr marL="800100" lvl="1" indent="-342900" algn="l">
              <a:buFont typeface="Arial" panose="020B0604020202020204" pitchFamily="34" charset="0"/>
              <a:buChar char="•"/>
            </a:pPr>
            <a:r>
              <a:rPr lang="en-US" i="1" dirty="0"/>
              <a:t>h(N) = 0.314159…</a:t>
            </a:r>
          </a:p>
        </p:txBody>
      </p:sp>
      <p:sp>
        <p:nvSpPr>
          <p:cNvPr id="6146" name="Rectangle 2"/>
          <p:cNvSpPr>
            <a:spLocks noGrp="1" noChangeArrowheads="1"/>
          </p:cNvSpPr>
          <p:nvPr>
            <p:ph type="title"/>
          </p:nvPr>
        </p:nvSpPr>
        <p:spPr>
          <a:xfrm>
            <a:off x="685800" y="228600"/>
            <a:ext cx="7772400" cy="685800"/>
          </a:xfrm>
        </p:spPr>
        <p:txBody>
          <a:bodyPr/>
          <a:lstStyle/>
          <a:p>
            <a:pPr eaLnBrk="1" hangingPunct="1"/>
            <a:r>
              <a:rPr lang="en-US" altLang="en-US" dirty="0"/>
              <a:t>Functions</a:t>
            </a:r>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2910" y="3352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AutoShape 28"/>
          <p:cNvSpPr>
            <a:spLocks noChangeArrowheads="1"/>
          </p:cNvSpPr>
          <p:nvPr/>
        </p:nvSpPr>
        <p:spPr bwMode="auto">
          <a:xfrm>
            <a:off x="5562600" y="2743200"/>
            <a:ext cx="2057400" cy="8001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 can do that math in my head!</a:t>
            </a:r>
            <a:r>
              <a:rPr lang="en-US" altLang="en-US" dirty="0">
                <a:solidFill>
                  <a:srgbClr val="000000"/>
                </a:solidFill>
              </a:rPr>
              <a:t> </a:t>
            </a:r>
          </a:p>
        </p:txBody>
      </p:sp>
      <p:grpSp>
        <p:nvGrpSpPr>
          <p:cNvPr id="6" name="Group 14"/>
          <p:cNvGrpSpPr>
            <a:grpSpLocks/>
          </p:cNvGrpSpPr>
          <p:nvPr/>
        </p:nvGrpSpPr>
        <p:grpSpPr bwMode="auto">
          <a:xfrm>
            <a:off x="1447256" y="5431749"/>
            <a:ext cx="685800" cy="914400"/>
            <a:chOff x="2928" y="1051"/>
            <a:chExt cx="840" cy="957"/>
          </a:xfrm>
        </p:grpSpPr>
        <p:sp>
          <p:nvSpPr>
            <p:cNvPr id="7" name="Freeform 15"/>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8" name="Oval 1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9" name="Oval 1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0" name="Oval 1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 name="Oval 1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2" name="Oval 2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3" name="Oval 2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4" name="Oval 2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5" name="AutoShape 2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6" name="Freeform 2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7" name="Freeform 2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8" name="Freeform 2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9" name="Freeform 2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3" name="Rectangular Callout 2"/>
          <p:cNvSpPr/>
          <p:nvPr/>
        </p:nvSpPr>
        <p:spPr bwMode="auto">
          <a:xfrm>
            <a:off x="2819399" y="5172333"/>
            <a:ext cx="2488535" cy="914401"/>
          </a:xfrm>
          <a:prstGeom prst="wedgeRectCallout">
            <a:avLst>
              <a:gd name="adj1" fmla="val -72182"/>
              <a:gd name="adj2" fmla="val 12129"/>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pitchFamily="-80" charset="-128"/>
              </a:rPr>
              <a:t>Wait…that means those functions are uncountable!</a:t>
            </a:r>
          </a:p>
        </p:txBody>
      </p:sp>
    </p:spTree>
    <p:extLst>
      <p:ext uri="{BB962C8B-B14F-4D97-AF65-F5344CB8AC3E}">
        <p14:creationId xmlns:p14="http://schemas.microsoft.com/office/powerpoint/2010/main" val="316479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76200"/>
            <a:ext cx="7772400" cy="1143000"/>
          </a:xfrm>
        </p:spPr>
        <p:txBody>
          <a:bodyPr/>
          <a:lstStyle/>
          <a:p>
            <a:pPr eaLnBrk="1" hangingPunct="1"/>
            <a:r>
              <a:rPr lang="en-US" altLang="en-US"/>
              <a:t>Kleene's Answer:</a:t>
            </a:r>
            <a:br>
              <a:rPr lang="en-US" altLang="en-US"/>
            </a:br>
            <a:r>
              <a:rPr lang="en-US" altLang="en-US" i="1"/>
              <a:t>Regular Expressions</a:t>
            </a:r>
            <a:endParaRPr lang="en-US" altLang="en-US"/>
          </a:p>
        </p:txBody>
      </p:sp>
      <p:sp>
        <p:nvSpPr>
          <p:cNvPr id="9221" name="Text Box 2"/>
          <p:cNvSpPr txBox="1">
            <a:spLocks noChangeArrowheads="1"/>
          </p:cNvSpPr>
          <p:nvPr/>
        </p:nvSpPr>
        <p:spPr bwMode="auto">
          <a:xfrm>
            <a:off x="609600" y="5500688"/>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Union</a:t>
            </a:r>
            <a:r>
              <a:rPr lang="en-US" dirty="0">
                <a:solidFill>
                  <a:srgbClr val="000000"/>
                </a:solidFill>
              </a:rPr>
              <a:t>                         </a:t>
            </a:r>
            <a:r>
              <a:rPr lang="en-US" dirty="0">
                <a:solidFill>
                  <a:srgbClr val="0000FF"/>
                </a:solidFill>
                <a:latin typeface="Arial" pitchFamily="34" charset="0"/>
              </a:rPr>
              <a:t>a | b</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or</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3" name="Text Box 7"/>
          <p:cNvSpPr txBox="1">
            <a:spLocks noChangeArrowheads="1"/>
          </p:cNvSpPr>
          <p:nvPr/>
        </p:nvSpPr>
        <p:spPr bwMode="auto">
          <a:xfrm>
            <a:off x="304800" y="3857625"/>
            <a:ext cx="533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800" dirty="0">
                <a:solidFill>
                  <a:srgbClr val="000000"/>
                </a:solidFill>
                <a:latin typeface="+mn-lt"/>
              </a:rPr>
              <a:t>A </a:t>
            </a:r>
            <a:r>
              <a:rPr lang="en-US" sz="1800" b="1" i="1" dirty="0">
                <a:solidFill>
                  <a:srgbClr val="000000"/>
                </a:solidFill>
                <a:latin typeface="+mn-lt"/>
              </a:rPr>
              <a:t>regular expression</a:t>
            </a:r>
            <a:r>
              <a:rPr lang="en-US" sz="1800" dirty="0">
                <a:solidFill>
                  <a:srgbClr val="000000"/>
                </a:solidFill>
                <a:latin typeface="+mn-lt"/>
              </a:rPr>
              <a:t> is composed of three operations:</a:t>
            </a:r>
          </a:p>
        </p:txBody>
      </p:sp>
      <p:sp>
        <p:nvSpPr>
          <p:cNvPr id="9224" name="Text Box 8"/>
          <p:cNvSpPr txBox="1">
            <a:spLocks noChangeArrowheads="1"/>
          </p:cNvSpPr>
          <p:nvPr/>
        </p:nvSpPr>
        <p:spPr bwMode="auto">
          <a:xfrm>
            <a:off x="631825" y="5019675"/>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Concatenation</a:t>
            </a:r>
            <a:r>
              <a:rPr lang="en-US" dirty="0">
                <a:solidFill>
                  <a:srgbClr val="000000"/>
                </a:solidFill>
              </a:rPr>
              <a:t>           </a:t>
            </a:r>
            <a:r>
              <a:rPr lang="en-US" dirty="0" err="1">
                <a:solidFill>
                  <a:srgbClr val="0000FF"/>
                </a:solidFill>
                <a:latin typeface="Arial" pitchFamily="34" charset="0"/>
              </a:rPr>
              <a:t>ab</a:t>
            </a:r>
            <a:r>
              <a:rPr lang="en-US" dirty="0">
                <a:solidFill>
                  <a:srgbClr val="000000"/>
                </a:solidFill>
                <a:latin typeface="Arial" pitchFamily="34" charset="0"/>
              </a:rPr>
              <a:t> </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then</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5" name="Text Box 9"/>
          <p:cNvSpPr txBox="1">
            <a:spLocks noChangeArrowheads="1"/>
          </p:cNvSpPr>
          <p:nvPr/>
        </p:nvSpPr>
        <p:spPr bwMode="auto">
          <a:xfrm>
            <a:off x="2389188" y="6170613"/>
            <a:ext cx="6469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r">
              <a:defRPr/>
            </a:pPr>
            <a:r>
              <a:rPr lang="en-US" sz="1800" dirty="0">
                <a:solidFill>
                  <a:srgbClr val="000000"/>
                </a:solidFill>
                <a:latin typeface="+mn-lt"/>
              </a:rPr>
              <a:t>where </a:t>
            </a:r>
            <a:r>
              <a:rPr lang="en-US" sz="1800" dirty="0">
                <a:solidFill>
                  <a:srgbClr val="0000FF"/>
                </a:solidFill>
                <a:latin typeface="+mn-lt"/>
              </a:rPr>
              <a:t>a</a:t>
            </a:r>
            <a:r>
              <a:rPr lang="en-US" sz="1800" dirty="0">
                <a:solidFill>
                  <a:srgbClr val="000000"/>
                </a:solidFill>
                <a:latin typeface="+mn-lt"/>
              </a:rPr>
              <a:t> and </a:t>
            </a:r>
            <a:r>
              <a:rPr lang="en-US" sz="1800" dirty="0">
                <a:solidFill>
                  <a:srgbClr val="0000FF"/>
                </a:solidFill>
                <a:latin typeface="+mn-lt"/>
              </a:rPr>
              <a:t>b</a:t>
            </a:r>
            <a:r>
              <a:rPr lang="en-US" sz="1800" dirty="0">
                <a:solidFill>
                  <a:srgbClr val="000000"/>
                </a:solidFill>
                <a:latin typeface="+mn-lt"/>
              </a:rPr>
              <a:t> can be any bit strings—or regular expressions </a:t>
            </a:r>
          </a:p>
        </p:txBody>
      </p:sp>
      <p:sp>
        <p:nvSpPr>
          <p:cNvPr id="21511" name="Line 10"/>
          <p:cNvSpPr>
            <a:spLocks noChangeShapeType="1"/>
          </p:cNvSpPr>
          <p:nvPr/>
        </p:nvSpPr>
        <p:spPr bwMode="auto">
          <a:xfrm>
            <a:off x="7191375" y="4529138"/>
            <a:ext cx="0" cy="1571625"/>
          </a:xfrm>
          <a:prstGeom prst="line">
            <a:avLst/>
          </a:prstGeom>
          <a:noFill/>
          <a:ln w="12700">
            <a:solidFill>
              <a:srgbClr val="8F01B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2" name="Text Box 11"/>
          <p:cNvSpPr txBox="1">
            <a:spLocks noChangeArrowheads="1"/>
          </p:cNvSpPr>
          <p:nvPr/>
        </p:nvSpPr>
        <p:spPr bwMode="auto">
          <a:xfrm>
            <a:off x="7446963" y="4495800"/>
            <a:ext cx="1311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high precedence</a:t>
            </a:r>
          </a:p>
        </p:txBody>
      </p:sp>
      <p:sp>
        <p:nvSpPr>
          <p:cNvPr id="9228" name="Text Box 12"/>
          <p:cNvSpPr txBox="1">
            <a:spLocks noChangeArrowheads="1"/>
          </p:cNvSpPr>
          <p:nvPr/>
        </p:nvSpPr>
        <p:spPr bwMode="auto">
          <a:xfrm>
            <a:off x="631825" y="4538663"/>
            <a:ext cx="642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i="1" dirty="0" err="1">
                <a:solidFill>
                  <a:srgbClr val="8F01B8"/>
                </a:solidFill>
                <a:latin typeface="+mn-lt"/>
              </a:rPr>
              <a:t>Kleene</a:t>
            </a:r>
            <a:r>
              <a:rPr lang="en-US" dirty="0">
                <a:solidFill>
                  <a:srgbClr val="8F01B8"/>
                </a:solidFill>
                <a:latin typeface="+mn-lt"/>
              </a:rPr>
              <a:t> Star</a:t>
            </a:r>
            <a:r>
              <a:rPr lang="en-US" dirty="0">
                <a:solidFill>
                  <a:srgbClr val="8F01B8"/>
                </a:solidFill>
              </a:rPr>
              <a:t>                 </a:t>
            </a:r>
            <a:r>
              <a:rPr lang="en-US" dirty="0">
                <a:solidFill>
                  <a:srgbClr val="0000FF"/>
                </a:solidFill>
                <a:latin typeface="Arial" pitchFamily="34" charset="0"/>
              </a:rPr>
              <a:t>a*</a:t>
            </a:r>
            <a:r>
              <a:rPr lang="en-US" dirty="0">
                <a:solidFill>
                  <a:srgbClr val="000000"/>
                </a:solidFill>
              </a:rPr>
              <a:t>          </a:t>
            </a:r>
            <a:r>
              <a:rPr lang="en-US" dirty="0">
                <a:solidFill>
                  <a:srgbClr val="000000"/>
                </a:solidFill>
                <a:latin typeface="+mn-lt"/>
              </a:rPr>
              <a:t>“0 or more</a:t>
            </a:r>
            <a:r>
              <a:rPr lang="en-US" dirty="0">
                <a:solidFill>
                  <a:srgbClr val="000000"/>
                </a:solidFill>
              </a:rPr>
              <a:t> </a:t>
            </a:r>
            <a:r>
              <a:rPr lang="en-US" dirty="0">
                <a:solidFill>
                  <a:srgbClr val="0000FF"/>
                </a:solidFill>
                <a:latin typeface="Arial" pitchFamily="34" charset="0"/>
              </a:rPr>
              <a:t>a</a:t>
            </a:r>
            <a:r>
              <a:rPr lang="en-US" dirty="0">
                <a:solidFill>
                  <a:srgbClr val="000000"/>
                </a:solidFill>
                <a:latin typeface="+mn-lt"/>
              </a:rPr>
              <a:t>’s”</a:t>
            </a:r>
          </a:p>
        </p:txBody>
      </p:sp>
      <p:sp>
        <p:nvSpPr>
          <p:cNvPr id="21514" name="Text Box 13"/>
          <p:cNvSpPr txBox="1">
            <a:spLocks noChangeArrowheads="1"/>
          </p:cNvSpPr>
          <p:nvPr/>
        </p:nvSpPr>
        <p:spPr bwMode="auto">
          <a:xfrm>
            <a:off x="7446963" y="5859463"/>
            <a:ext cx="1250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low precedence</a:t>
            </a:r>
          </a:p>
        </p:txBody>
      </p:sp>
      <p:sp>
        <p:nvSpPr>
          <p:cNvPr id="21515" name="Text Box 14"/>
          <p:cNvSpPr txBox="1">
            <a:spLocks noChangeArrowheads="1"/>
          </p:cNvSpPr>
          <p:nvPr/>
        </p:nvSpPr>
        <p:spPr bwMode="auto">
          <a:xfrm>
            <a:off x="5219700" y="6519863"/>
            <a:ext cx="879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base case</a:t>
            </a:r>
          </a:p>
        </p:txBody>
      </p:sp>
      <p:sp>
        <p:nvSpPr>
          <p:cNvPr id="21516" name="Text Box 15"/>
          <p:cNvSpPr txBox="1">
            <a:spLocks noChangeArrowheads="1"/>
          </p:cNvSpPr>
          <p:nvPr/>
        </p:nvSpPr>
        <p:spPr bwMode="auto">
          <a:xfrm>
            <a:off x="6888163" y="6499225"/>
            <a:ext cx="16002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recursively defined !</a:t>
            </a:r>
          </a:p>
        </p:txBody>
      </p:sp>
      <p:sp>
        <p:nvSpPr>
          <p:cNvPr id="21517" name="Line 16"/>
          <p:cNvSpPr>
            <a:spLocks noChangeShapeType="1"/>
          </p:cNvSpPr>
          <p:nvPr/>
        </p:nvSpPr>
        <p:spPr bwMode="auto">
          <a:xfrm>
            <a:off x="5181600" y="6548438"/>
            <a:ext cx="979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1518" name="Line 17"/>
          <p:cNvSpPr>
            <a:spLocks noChangeShapeType="1"/>
          </p:cNvSpPr>
          <p:nvPr/>
        </p:nvSpPr>
        <p:spPr bwMode="auto">
          <a:xfrm>
            <a:off x="6705600" y="6530975"/>
            <a:ext cx="197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1519" name="Rectangle 19"/>
          <p:cNvSpPr>
            <a:spLocks noChangeArrowheads="1"/>
          </p:cNvSpPr>
          <p:nvPr/>
        </p:nvSpPr>
        <p:spPr bwMode="auto">
          <a:xfrm>
            <a:off x="1555750" y="1676400"/>
            <a:ext cx="6365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10</a:t>
            </a:r>
          </a:p>
        </p:txBody>
      </p:sp>
      <p:sp>
        <p:nvSpPr>
          <p:cNvPr id="21520" name="Rectangle 20"/>
          <p:cNvSpPr>
            <a:spLocks noChangeArrowheads="1"/>
          </p:cNvSpPr>
          <p:nvPr/>
        </p:nvSpPr>
        <p:spPr bwMode="auto">
          <a:xfrm>
            <a:off x="1154113" y="3124200"/>
            <a:ext cx="1509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 | 10*</a:t>
            </a:r>
          </a:p>
        </p:txBody>
      </p:sp>
      <p:sp>
        <p:nvSpPr>
          <p:cNvPr id="21521" name="Rectangle 21"/>
          <p:cNvSpPr>
            <a:spLocks noChangeArrowheads="1"/>
          </p:cNvSpPr>
          <p:nvPr/>
        </p:nvSpPr>
        <p:spPr bwMode="auto">
          <a:xfrm>
            <a:off x="1381125" y="2390775"/>
            <a:ext cx="106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3200">
                <a:solidFill>
                  <a:srgbClr val="0000FF"/>
                </a:solidFill>
              </a:rPr>
              <a:t>(10)*</a:t>
            </a:r>
          </a:p>
        </p:txBody>
      </p:sp>
      <p:sp>
        <p:nvSpPr>
          <p:cNvPr id="21522" name="Line 17"/>
          <p:cNvSpPr>
            <a:spLocks noChangeShapeType="1"/>
          </p:cNvSpPr>
          <p:nvPr/>
        </p:nvSpPr>
        <p:spPr bwMode="auto">
          <a:xfrm>
            <a:off x="5638800" y="4191000"/>
            <a:ext cx="2954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1523" name="TextBox 2"/>
          <p:cNvSpPr txBox="1">
            <a:spLocks noChangeArrowheads="1"/>
          </p:cNvSpPr>
          <p:nvPr/>
        </p:nvSpPr>
        <p:spPr bwMode="auto">
          <a:xfrm>
            <a:off x="3252788" y="1682750"/>
            <a:ext cx="4772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600" i="1">
                <a:solidFill>
                  <a:schemeClr val="accent2"/>
                </a:solidFill>
              </a:rPr>
              <a:t>matches the string 10, which is the language </a:t>
            </a:r>
            <a:r>
              <a:rPr lang="en-US" altLang="en-US" sz="1600">
                <a:solidFill>
                  <a:schemeClr val="accent2"/>
                </a:solidFill>
              </a:rPr>
              <a:t>{ 10 }</a:t>
            </a:r>
          </a:p>
          <a:p>
            <a:pPr algn="l">
              <a:spcBef>
                <a:spcPct val="0"/>
              </a:spcBef>
            </a:pPr>
            <a:r>
              <a:rPr lang="en-US" altLang="en-US" sz="1600" i="1">
                <a:solidFill>
                  <a:schemeClr val="accent2"/>
                </a:solidFill>
              </a:rPr>
              <a:t>…or    </a:t>
            </a:r>
            <a:r>
              <a:rPr lang="en-US" altLang="en-US" sz="1600">
                <a:solidFill>
                  <a:schemeClr val="accent2"/>
                </a:solidFill>
              </a:rPr>
              <a:t>L = { w | w is 10 }</a:t>
            </a:r>
            <a:endParaRPr lang="en-US" altLang="en-US" sz="1600" i="1">
              <a:solidFill>
                <a:schemeClr val="accent2"/>
              </a:solidFill>
            </a:endParaRPr>
          </a:p>
        </p:txBody>
      </p:sp>
      <p:sp>
        <p:nvSpPr>
          <p:cNvPr id="27" name="Text Box 24"/>
          <p:cNvSpPr txBox="1">
            <a:spLocks noChangeArrowheads="1"/>
          </p:cNvSpPr>
          <p:nvPr/>
        </p:nvSpPr>
        <p:spPr bwMode="auto">
          <a:xfrm>
            <a:off x="3186113" y="3124200"/>
            <a:ext cx="5486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600" i="1" dirty="0">
                <a:solidFill>
                  <a:srgbClr val="C00000"/>
                </a:solidFill>
                <a:latin typeface="+mn-lt"/>
              </a:rPr>
              <a:t>What strings are in the other two </a:t>
            </a:r>
            <a:r>
              <a:rPr lang="en-US" sz="1600" i="1" dirty="0" err="1">
                <a:solidFill>
                  <a:srgbClr val="C00000"/>
                </a:solidFill>
                <a:latin typeface="+mn-lt"/>
              </a:rPr>
              <a:t>REs</a:t>
            </a:r>
            <a:r>
              <a:rPr lang="en-US" sz="1600" i="1" dirty="0">
                <a:solidFill>
                  <a:srgbClr val="C00000"/>
                </a:solidFill>
                <a:latin typeface="+mn-lt"/>
              </a:rPr>
              <a:t>' languages?</a:t>
            </a:r>
            <a:endParaRPr lang="en-US" sz="1600" dirty="0">
              <a:solidFill>
                <a:srgbClr val="C0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76200"/>
            <a:ext cx="7772400" cy="1143000"/>
          </a:xfrm>
        </p:spPr>
        <p:txBody>
          <a:bodyPr/>
          <a:lstStyle/>
          <a:p>
            <a:pPr eaLnBrk="1" hangingPunct="1"/>
            <a:r>
              <a:rPr lang="en-US" altLang="en-US"/>
              <a:t>Kleene's Answer:</a:t>
            </a:r>
            <a:br>
              <a:rPr lang="en-US" altLang="en-US"/>
            </a:br>
            <a:r>
              <a:rPr lang="en-US" altLang="en-US" i="1"/>
              <a:t>Regular Expressions</a:t>
            </a:r>
            <a:endParaRPr lang="en-US" altLang="en-US"/>
          </a:p>
        </p:txBody>
      </p:sp>
      <p:sp>
        <p:nvSpPr>
          <p:cNvPr id="9221" name="Text Box 2"/>
          <p:cNvSpPr txBox="1">
            <a:spLocks noChangeArrowheads="1"/>
          </p:cNvSpPr>
          <p:nvPr/>
        </p:nvSpPr>
        <p:spPr bwMode="auto">
          <a:xfrm>
            <a:off x="609600" y="5500688"/>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Union</a:t>
            </a:r>
            <a:r>
              <a:rPr lang="en-US" dirty="0">
                <a:solidFill>
                  <a:srgbClr val="000000"/>
                </a:solidFill>
              </a:rPr>
              <a:t>                         </a:t>
            </a:r>
            <a:r>
              <a:rPr lang="en-US" dirty="0">
                <a:solidFill>
                  <a:srgbClr val="0000FF"/>
                </a:solidFill>
                <a:latin typeface="Arial" pitchFamily="34" charset="0"/>
              </a:rPr>
              <a:t>a | b</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or</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3" name="Text Box 7"/>
          <p:cNvSpPr txBox="1">
            <a:spLocks noChangeArrowheads="1"/>
          </p:cNvSpPr>
          <p:nvPr/>
        </p:nvSpPr>
        <p:spPr bwMode="auto">
          <a:xfrm>
            <a:off x="304800" y="3857625"/>
            <a:ext cx="533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800" dirty="0">
                <a:solidFill>
                  <a:srgbClr val="000000"/>
                </a:solidFill>
                <a:latin typeface="+mn-lt"/>
              </a:rPr>
              <a:t>A </a:t>
            </a:r>
            <a:r>
              <a:rPr lang="en-US" sz="1800" b="1" i="1" dirty="0">
                <a:solidFill>
                  <a:srgbClr val="000000"/>
                </a:solidFill>
                <a:latin typeface="+mn-lt"/>
              </a:rPr>
              <a:t>regular expression</a:t>
            </a:r>
            <a:r>
              <a:rPr lang="en-US" sz="1800" dirty="0">
                <a:solidFill>
                  <a:srgbClr val="000000"/>
                </a:solidFill>
                <a:latin typeface="+mn-lt"/>
              </a:rPr>
              <a:t> is composed of three operations:</a:t>
            </a:r>
          </a:p>
        </p:txBody>
      </p:sp>
      <p:sp>
        <p:nvSpPr>
          <p:cNvPr id="9224" name="Text Box 8"/>
          <p:cNvSpPr txBox="1">
            <a:spLocks noChangeArrowheads="1"/>
          </p:cNvSpPr>
          <p:nvPr/>
        </p:nvSpPr>
        <p:spPr bwMode="auto">
          <a:xfrm>
            <a:off x="631825" y="5019675"/>
            <a:ext cx="728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dirty="0">
                <a:solidFill>
                  <a:srgbClr val="8F01B8"/>
                </a:solidFill>
                <a:latin typeface="+mn-lt"/>
              </a:rPr>
              <a:t>Concatenation</a:t>
            </a:r>
            <a:r>
              <a:rPr lang="en-US" dirty="0">
                <a:solidFill>
                  <a:srgbClr val="000000"/>
                </a:solidFill>
              </a:rPr>
              <a:t>           </a:t>
            </a:r>
            <a:r>
              <a:rPr lang="en-US" dirty="0" err="1">
                <a:solidFill>
                  <a:srgbClr val="0000FF"/>
                </a:solidFill>
                <a:latin typeface="Arial" pitchFamily="34" charset="0"/>
              </a:rPr>
              <a:t>ab</a:t>
            </a:r>
            <a:r>
              <a:rPr lang="en-US" dirty="0">
                <a:solidFill>
                  <a:srgbClr val="000000"/>
                </a:solidFill>
                <a:latin typeface="Arial" pitchFamily="34" charset="0"/>
              </a:rPr>
              <a:t> </a:t>
            </a:r>
            <a:r>
              <a:rPr lang="en-US" dirty="0">
                <a:solidFill>
                  <a:srgbClr val="000000"/>
                </a:solidFill>
              </a:rPr>
              <a:t>             </a:t>
            </a:r>
            <a:r>
              <a:rPr lang="en-US" dirty="0">
                <a:solidFill>
                  <a:srgbClr val="000000"/>
                </a:solidFill>
                <a:latin typeface="+mn-lt"/>
              </a:rPr>
              <a:t>“</a:t>
            </a:r>
            <a:r>
              <a:rPr lang="en-US" dirty="0">
                <a:solidFill>
                  <a:srgbClr val="0000FF"/>
                </a:solidFill>
                <a:latin typeface="Arial" pitchFamily="34" charset="0"/>
              </a:rPr>
              <a:t>a</a:t>
            </a:r>
            <a:r>
              <a:rPr lang="en-US" dirty="0">
                <a:solidFill>
                  <a:srgbClr val="000000"/>
                </a:solidFill>
              </a:rPr>
              <a:t> </a:t>
            </a:r>
            <a:r>
              <a:rPr lang="en-US" i="1" dirty="0">
                <a:solidFill>
                  <a:srgbClr val="000000"/>
                </a:solidFill>
                <a:latin typeface="+mn-lt"/>
              </a:rPr>
              <a:t>then</a:t>
            </a:r>
            <a:r>
              <a:rPr lang="en-US" dirty="0">
                <a:solidFill>
                  <a:srgbClr val="000000"/>
                </a:solidFill>
              </a:rPr>
              <a:t> </a:t>
            </a:r>
            <a:r>
              <a:rPr lang="en-US" dirty="0">
                <a:solidFill>
                  <a:srgbClr val="0000FF"/>
                </a:solidFill>
                <a:latin typeface="Arial" pitchFamily="34" charset="0"/>
              </a:rPr>
              <a:t>b</a:t>
            </a:r>
            <a:r>
              <a:rPr lang="en-US" dirty="0">
                <a:solidFill>
                  <a:srgbClr val="000000"/>
                </a:solidFill>
                <a:latin typeface="+mn-lt"/>
              </a:rPr>
              <a:t>”</a:t>
            </a:r>
          </a:p>
        </p:txBody>
      </p:sp>
      <p:sp>
        <p:nvSpPr>
          <p:cNvPr id="9225" name="Text Box 9"/>
          <p:cNvSpPr txBox="1">
            <a:spLocks noChangeArrowheads="1"/>
          </p:cNvSpPr>
          <p:nvPr/>
        </p:nvSpPr>
        <p:spPr bwMode="auto">
          <a:xfrm>
            <a:off x="2389188" y="6170613"/>
            <a:ext cx="6469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r">
              <a:defRPr/>
            </a:pPr>
            <a:r>
              <a:rPr lang="en-US" sz="1800" dirty="0">
                <a:solidFill>
                  <a:srgbClr val="000000"/>
                </a:solidFill>
                <a:latin typeface="+mn-lt"/>
              </a:rPr>
              <a:t>where </a:t>
            </a:r>
            <a:r>
              <a:rPr lang="en-US" sz="1800" dirty="0">
                <a:solidFill>
                  <a:srgbClr val="0000FF"/>
                </a:solidFill>
                <a:latin typeface="+mn-lt"/>
              </a:rPr>
              <a:t>a</a:t>
            </a:r>
            <a:r>
              <a:rPr lang="en-US" sz="1800" dirty="0">
                <a:solidFill>
                  <a:srgbClr val="000000"/>
                </a:solidFill>
                <a:latin typeface="+mn-lt"/>
              </a:rPr>
              <a:t> and </a:t>
            </a:r>
            <a:r>
              <a:rPr lang="en-US" sz="1800" dirty="0">
                <a:solidFill>
                  <a:srgbClr val="0000FF"/>
                </a:solidFill>
                <a:latin typeface="+mn-lt"/>
              </a:rPr>
              <a:t>b</a:t>
            </a:r>
            <a:r>
              <a:rPr lang="en-US" sz="1800" dirty="0">
                <a:solidFill>
                  <a:srgbClr val="000000"/>
                </a:solidFill>
                <a:latin typeface="+mn-lt"/>
              </a:rPr>
              <a:t> can be any bit strings—or regular expressions </a:t>
            </a:r>
          </a:p>
        </p:txBody>
      </p:sp>
      <p:sp>
        <p:nvSpPr>
          <p:cNvPr id="22535" name="Line 10"/>
          <p:cNvSpPr>
            <a:spLocks noChangeShapeType="1"/>
          </p:cNvSpPr>
          <p:nvPr/>
        </p:nvSpPr>
        <p:spPr bwMode="auto">
          <a:xfrm>
            <a:off x="7191375" y="4529138"/>
            <a:ext cx="0" cy="1571625"/>
          </a:xfrm>
          <a:prstGeom prst="line">
            <a:avLst/>
          </a:prstGeom>
          <a:noFill/>
          <a:ln w="12700">
            <a:solidFill>
              <a:srgbClr val="8F01B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6" name="Text Box 11"/>
          <p:cNvSpPr txBox="1">
            <a:spLocks noChangeArrowheads="1"/>
          </p:cNvSpPr>
          <p:nvPr/>
        </p:nvSpPr>
        <p:spPr bwMode="auto">
          <a:xfrm>
            <a:off x="7446963" y="4495800"/>
            <a:ext cx="1311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high precedence</a:t>
            </a:r>
          </a:p>
        </p:txBody>
      </p:sp>
      <p:sp>
        <p:nvSpPr>
          <p:cNvPr id="9228" name="Text Box 12"/>
          <p:cNvSpPr txBox="1">
            <a:spLocks noChangeArrowheads="1"/>
          </p:cNvSpPr>
          <p:nvPr/>
        </p:nvSpPr>
        <p:spPr bwMode="auto">
          <a:xfrm>
            <a:off x="631825" y="4538663"/>
            <a:ext cx="642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dirty="0">
                <a:solidFill>
                  <a:srgbClr val="8F01B8"/>
                </a:solidFill>
              </a:rPr>
              <a:t>  </a:t>
            </a:r>
            <a:r>
              <a:rPr lang="en-US" i="1" dirty="0" err="1">
                <a:solidFill>
                  <a:srgbClr val="8F01B8"/>
                </a:solidFill>
                <a:latin typeface="+mn-lt"/>
              </a:rPr>
              <a:t>Kleene</a:t>
            </a:r>
            <a:r>
              <a:rPr lang="en-US" dirty="0">
                <a:solidFill>
                  <a:srgbClr val="8F01B8"/>
                </a:solidFill>
                <a:latin typeface="+mn-lt"/>
              </a:rPr>
              <a:t> Star</a:t>
            </a:r>
            <a:r>
              <a:rPr lang="en-US" dirty="0">
                <a:solidFill>
                  <a:srgbClr val="8F01B8"/>
                </a:solidFill>
              </a:rPr>
              <a:t>                 </a:t>
            </a:r>
            <a:r>
              <a:rPr lang="en-US" dirty="0">
                <a:solidFill>
                  <a:srgbClr val="0000FF"/>
                </a:solidFill>
                <a:latin typeface="Arial" pitchFamily="34" charset="0"/>
              </a:rPr>
              <a:t>a*</a:t>
            </a:r>
            <a:r>
              <a:rPr lang="en-US" dirty="0">
                <a:solidFill>
                  <a:srgbClr val="000000"/>
                </a:solidFill>
              </a:rPr>
              <a:t>          </a:t>
            </a:r>
            <a:r>
              <a:rPr lang="en-US" dirty="0">
                <a:solidFill>
                  <a:srgbClr val="000000"/>
                </a:solidFill>
                <a:latin typeface="+mn-lt"/>
              </a:rPr>
              <a:t>“0 or more</a:t>
            </a:r>
            <a:r>
              <a:rPr lang="en-US" dirty="0">
                <a:solidFill>
                  <a:srgbClr val="000000"/>
                </a:solidFill>
              </a:rPr>
              <a:t> </a:t>
            </a:r>
            <a:r>
              <a:rPr lang="en-US" dirty="0">
                <a:solidFill>
                  <a:srgbClr val="0000FF"/>
                </a:solidFill>
                <a:latin typeface="Arial" pitchFamily="34" charset="0"/>
              </a:rPr>
              <a:t>a</a:t>
            </a:r>
            <a:r>
              <a:rPr lang="en-US" dirty="0">
                <a:solidFill>
                  <a:srgbClr val="000000"/>
                </a:solidFill>
                <a:latin typeface="+mn-lt"/>
              </a:rPr>
              <a:t>’s”</a:t>
            </a:r>
          </a:p>
        </p:txBody>
      </p:sp>
      <p:sp>
        <p:nvSpPr>
          <p:cNvPr id="22538" name="Text Box 13"/>
          <p:cNvSpPr txBox="1">
            <a:spLocks noChangeArrowheads="1"/>
          </p:cNvSpPr>
          <p:nvPr/>
        </p:nvSpPr>
        <p:spPr bwMode="auto">
          <a:xfrm>
            <a:off x="7446963" y="5859463"/>
            <a:ext cx="1250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8F01B8"/>
                </a:solidFill>
                <a:latin typeface="Sand" charset="0"/>
              </a:rPr>
              <a:t>low precedence</a:t>
            </a:r>
          </a:p>
        </p:txBody>
      </p:sp>
      <p:sp>
        <p:nvSpPr>
          <p:cNvPr id="22539" name="Text Box 14"/>
          <p:cNvSpPr txBox="1">
            <a:spLocks noChangeArrowheads="1"/>
          </p:cNvSpPr>
          <p:nvPr/>
        </p:nvSpPr>
        <p:spPr bwMode="auto">
          <a:xfrm>
            <a:off x="5219700" y="6519863"/>
            <a:ext cx="879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base case</a:t>
            </a:r>
          </a:p>
        </p:txBody>
      </p:sp>
      <p:sp>
        <p:nvSpPr>
          <p:cNvPr id="22540" name="Text Box 15"/>
          <p:cNvSpPr txBox="1">
            <a:spLocks noChangeArrowheads="1"/>
          </p:cNvSpPr>
          <p:nvPr/>
        </p:nvSpPr>
        <p:spPr bwMode="auto">
          <a:xfrm>
            <a:off x="6888163" y="6499225"/>
            <a:ext cx="16002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Sand" charset="0"/>
              </a:rPr>
              <a:t>recursively defined !</a:t>
            </a:r>
          </a:p>
        </p:txBody>
      </p:sp>
      <p:sp>
        <p:nvSpPr>
          <p:cNvPr id="22541" name="Line 16"/>
          <p:cNvSpPr>
            <a:spLocks noChangeShapeType="1"/>
          </p:cNvSpPr>
          <p:nvPr/>
        </p:nvSpPr>
        <p:spPr bwMode="auto">
          <a:xfrm>
            <a:off x="5181600" y="6548438"/>
            <a:ext cx="979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2542" name="Line 17"/>
          <p:cNvSpPr>
            <a:spLocks noChangeShapeType="1"/>
          </p:cNvSpPr>
          <p:nvPr/>
        </p:nvSpPr>
        <p:spPr bwMode="auto">
          <a:xfrm>
            <a:off x="6705600" y="6530975"/>
            <a:ext cx="197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2543" name="Line 17"/>
          <p:cNvSpPr>
            <a:spLocks noChangeShapeType="1"/>
          </p:cNvSpPr>
          <p:nvPr/>
        </p:nvSpPr>
        <p:spPr bwMode="auto">
          <a:xfrm>
            <a:off x="5638800" y="4191000"/>
            <a:ext cx="2954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2544" name="Rectangle 45"/>
          <p:cNvSpPr>
            <a:spLocks noChangeArrowheads="1"/>
          </p:cNvSpPr>
          <p:nvPr/>
        </p:nvSpPr>
        <p:spPr bwMode="auto">
          <a:xfrm>
            <a:off x="685800" y="2895600"/>
            <a:ext cx="28987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4200">
                <a:solidFill>
                  <a:srgbClr val="0000FF"/>
                </a:solidFill>
              </a:rPr>
              <a:t>( 01* | 10 )*</a:t>
            </a:r>
          </a:p>
        </p:txBody>
      </p:sp>
      <p:sp>
        <p:nvSpPr>
          <p:cNvPr id="22545" name="TextBox 21"/>
          <p:cNvSpPr txBox="1">
            <a:spLocks noChangeArrowheads="1"/>
          </p:cNvSpPr>
          <p:nvPr/>
        </p:nvSpPr>
        <p:spPr bwMode="auto">
          <a:xfrm>
            <a:off x="457200" y="1849438"/>
            <a:ext cx="491648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a:t>Here is a fairly complex regular expression.</a:t>
            </a:r>
          </a:p>
          <a:p>
            <a:pPr algn="l">
              <a:spcBef>
                <a:spcPct val="0"/>
              </a:spcBef>
            </a:pPr>
            <a:endParaRPr lang="en-US" altLang="en-US" sz="1800"/>
          </a:p>
          <a:p>
            <a:pPr algn="l">
              <a:spcBef>
                <a:spcPct val="0"/>
              </a:spcBef>
            </a:pPr>
            <a:r>
              <a:rPr lang="en-US" altLang="en-US" sz="1800"/>
              <a:t>What strings are in (and out of) this language?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a:t>Try It!</a:t>
            </a:r>
          </a:p>
        </p:txBody>
      </p:sp>
      <p:sp>
        <p:nvSpPr>
          <p:cNvPr id="23555" name="Rectangle 10"/>
          <p:cNvSpPr>
            <a:spLocks noChangeArrowheads="1"/>
          </p:cNvSpPr>
          <p:nvPr/>
        </p:nvSpPr>
        <p:spPr bwMode="auto">
          <a:xfrm>
            <a:off x="450850" y="2416175"/>
            <a:ext cx="56340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w’s second-to-last character is a 1 }</a:t>
            </a:r>
          </a:p>
        </p:txBody>
      </p:sp>
      <p:sp>
        <p:nvSpPr>
          <p:cNvPr id="23556" name="Rectangle 11"/>
          <p:cNvSpPr>
            <a:spLocks noChangeArrowheads="1"/>
          </p:cNvSpPr>
          <p:nvPr/>
        </p:nvSpPr>
        <p:spPr bwMode="auto">
          <a:xfrm>
            <a:off x="450850" y="2928938"/>
            <a:ext cx="4791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every 1 in w has a 0 after it }</a:t>
            </a:r>
          </a:p>
        </p:txBody>
      </p:sp>
      <p:sp>
        <p:nvSpPr>
          <p:cNvPr id="23557" name="Rectangle 12"/>
          <p:cNvSpPr>
            <a:spLocks noChangeArrowheads="1"/>
          </p:cNvSpPr>
          <p:nvPr/>
        </p:nvSpPr>
        <p:spPr bwMode="auto">
          <a:xfrm>
            <a:off x="450850" y="3440113"/>
            <a:ext cx="56657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w’s first and last bits are the same }</a:t>
            </a:r>
          </a:p>
        </p:txBody>
      </p:sp>
      <p:sp>
        <p:nvSpPr>
          <p:cNvPr id="12318" name="Text Box 24"/>
          <p:cNvSpPr txBox="1">
            <a:spLocks noChangeArrowheads="1"/>
          </p:cNvSpPr>
          <p:nvPr/>
        </p:nvSpPr>
        <p:spPr bwMode="auto">
          <a:xfrm>
            <a:off x="304800" y="4343400"/>
            <a:ext cx="16002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400" i="1" dirty="0">
                <a:solidFill>
                  <a:srgbClr val="000000"/>
                </a:solidFill>
                <a:latin typeface="+mn-lt"/>
              </a:rPr>
              <a:t>How could you implement other operators?</a:t>
            </a:r>
          </a:p>
        </p:txBody>
      </p:sp>
      <p:sp>
        <p:nvSpPr>
          <p:cNvPr id="23559" name="Text Box 25"/>
          <p:cNvSpPr txBox="1">
            <a:spLocks noChangeArrowheads="1"/>
          </p:cNvSpPr>
          <p:nvPr/>
        </p:nvSpPr>
        <p:spPr bwMode="auto">
          <a:xfrm>
            <a:off x="4648200" y="4071938"/>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a:solidFill>
                  <a:srgbClr val="0000FF"/>
                </a:solidFill>
              </a:rPr>
              <a:t>a+</a:t>
            </a:r>
          </a:p>
        </p:txBody>
      </p:sp>
      <p:sp>
        <p:nvSpPr>
          <p:cNvPr id="23560" name="Text Box 26"/>
          <p:cNvSpPr txBox="1">
            <a:spLocks noChangeArrowheads="1"/>
          </p:cNvSpPr>
          <p:nvPr/>
        </p:nvSpPr>
        <p:spPr bwMode="auto">
          <a:xfrm>
            <a:off x="4525963" y="4616450"/>
            <a:ext cx="866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b="1">
                <a:solidFill>
                  <a:srgbClr val="0000FF"/>
                </a:solidFill>
              </a:rPr>
              <a:t>~(11)</a:t>
            </a:r>
          </a:p>
        </p:txBody>
      </p:sp>
      <p:sp>
        <p:nvSpPr>
          <p:cNvPr id="12321" name="Rectangle 30"/>
          <p:cNvSpPr>
            <a:spLocks noChangeArrowheads="1"/>
          </p:cNvSpPr>
          <p:nvPr/>
        </p:nvSpPr>
        <p:spPr bwMode="auto">
          <a:xfrm>
            <a:off x="2705100" y="4132263"/>
            <a:ext cx="16367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b="1" dirty="0">
                <a:solidFill>
                  <a:srgbClr val="FF0119"/>
                </a:solidFill>
                <a:latin typeface="+mn-lt"/>
              </a:rPr>
              <a:t>one</a:t>
            </a:r>
            <a:r>
              <a:rPr lang="en-US" sz="1600" dirty="0">
                <a:solidFill>
                  <a:srgbClr val="000000"/>
                </a:solidFill>
                <a:latin typeface="+mn-lt"/>
              </a:rPr>
              <a:t> or more</a:t>
            </a:r>
            <a:r>
              <a:rPr lang="en-US" sz="1600" dirty="0">
                <a:solidFill>
                  <a:srgbClr val="000000"/>
                </a:solidFill>
                <a:latin typeface="Times New Roman" pitchFamily="18" charset="0"/>
              </a:rPr>
              <a:t> </a:t>
            </a:r>
            <a:r>
              <a:rPr lang="en-US" sz="1600" b="1" dirty="0">
                <a:solidFill>
                  <a:srgbClr val="0000FF"/>
                </a:solidFill>
              </a:rPr>
              <a:t>a</a:t>
            </a:r>
            <a:r>
              <a:rPr lang="en-US" sz="1600" dirty="0">
                <a:solidFill>
                  <a:srgbClr val="000000"/>
                </a:solidFill>
                <a:latin typeface="+mn-lt"/>
              </a:rPr>
              <a:t>s</a:t>
            </a:r>
          </a:p>
        </p:txBody>
      </p:sp>
      <p:sp>
        <p:nvSpPr>
          <p:cNvPr id="12322" name="Rectangle 31"/>
          <p:cNvSpPr>
            <a:spLocks noChangeArrowheads="1"/>
          </p:cNvSpPr>
          <p:nvPr/>
        </p:nvSpPr>
        <p:spPr bwMode="auto">
          <a:xfrm>
            <a:off x="2028825" y="4633913"/>
            <a:ext cx="2312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dirty="0">
                <a:solidFill>
                  <a:srgbClr val="000000"/>
                </a:solidFill>
                <a:latin typeface="+mn-lt"/>
              </a:rPr>
              <a:t>strings </a:t>
            </a:r>
            <a:r>
              <a:rPr lang="en-US" sz="1600" b="1" i="1" dirty="0">
                <a:solidFill>
                  <a:srgbClr val="FF0119"/>
                </a:solidFill>
                <a:latin typeface="+mn-lt"/>
              </a:rPr>
              <a:t>not</a:t>
            </a:r>
            <a:r>
              <a:rPr lang="en-US" sz="1600" dirty="0">
                <a:solidFill>
                  <a:srgbClr val="000000"/>
                </a:solidFill>
                <a:latin typeface="+mn-lt"/>
              </a:rPr>
              <a:t> matching</a:t>
            </a:r>
            <a:r>
              <a:rPr lang="en-US" sz="1600" dirty="0">
                <a:solidFill>
                  <a:srgbClr val="000000"/>
                </a:solidFill>
                <a:latin typeface="Times New Roman" pitchFamily="18" charset="0"/>
              </a:rPr>
              <a:t> </a:t>
            </a:r>
            <a:r>
              <a:rPr lang="en-US" sz="1600" b="1" dirty="0">
                <a:solidFill>
                  <a:srgbClr val="0000FF"/>
                </a:solidFill>
              </a:rPr>
              <a:t>11</a:t>
            </a:r>
            <a:endParaRPr lang="en-US" sz="1600" b="1" dirty="0">
              <a:solidFill>
                <a:srgbClr val="000000"/>
              </a:solidFill>
              <a:latin typeface="Times New Roman" pitchFamily="18" charset="0"/>
            </a:endParaRPr>
          </a:p>
        </p:txBody>
      </p:sp>
      <p:sp>
        <p:nvSpPr>
          <p:cNvPr id="12323" name="Rectangle 32"/>
          <p:cNvSpPr>
            <a:spLocks noChangeArrowheads="1"/>
          </p:cNvSpPr>
          <p:nvPr/>
        </p:nvSpPr>
        <p:spPr bwMode="auto">
          <a:xfrm>
            <a:off x="6929438" y="5329238"/>
            <a:ext cx="2095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defRPr/>
            </a:pPr>
            <a:r>
              <a:rPr lang="en-US" sz="1200" dirty="0">
                <a:solidFill>
                  <a:srgbClr val="000000"/>
                </a:solidFill>
                <a:latin typeface="+mn-lt"/>
              </a:rPr>
              <a:t>Try writing these </a:t>
            </a:r>
            <a:r>
              <a:rPr lang="en-US" sz="1200" dirty="0" err="1">
                <a:solidFill>
                  <a:srgbClr val="000000"/>
                </a:solidFill>
                <a:latin typeface="+mn-lt"/>
              </a:rPr>
              <a:t>REs</a:t>
            </a:r>
            <a:r>
              <a:rPr lang="en-US" sz="1200" dirty="0">
                <a:solidFill>
                  <a:srgbClr val="000000"/>
                </a:solidFill>
                <a:latin typeface="+mn-lt"/>
              </a:rPr>
              <a:t> in terms of the original three…</a:t>
            </a:r>
          </a:p>
        </p:txBody>
      </p:sp>
      <p:sp>
        <p:nvSpPr>
          <p:cNvPr id="12324" name="Rectangle 44"/>
          <p:cNvSpPr>
            <a:spLocks noChangeArrowheads="1"/>
          </p:cNvSpPr>
          <p:nvPr/>
        </p:nvSpPr>
        <p:spPr bwMode="auto">
          <a:xfrm>
            <a:off x="6327775" y="6538913"/>
            <a:ext cx="2868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b="1" i="1" dirty="0">
                <a:solidFill>
                  <a:srgbClr val="000000"/>
                </a:solidFill>
                <a:latin typeface="+mn-lt"/>
              </a:rPr>
              <a:t>Extra</a:t>
            </a:r>
            <a:r>
              <a:rPr lang="en-US" sz="1200" dirty="0">
                <a:solidFill>
                  <a:srgbClr val="000000"/>
                </a:solidFill>
                <a:latin typeface="+mn-lt"/>
              </a:rPr>
              <a:t>: can </a:t>
            </a:r>
            <a:r>
              <a:rPr lang="en-US" sz="1200" i="1" dirty="0">
                <a:solidFill>
                  <a:srgbClr val="000000"/>
                </a:solidFill>
                <a:latin typeface="+mn-lt"/>
              </a:rPr>
              <a:t>every </a:t>
            </a:r>
            <a:r>
              <a:rPr lang="en-US" sz="1200" dirty="0">
                <a:solidFill>
                  <a:srgbClr val="000000"/>
                </a:solidFill>
                <a:latin typeface="+mn-lt"/>
              </a:rPr>
              <a:t>RE avoid nested *'s ? </a:t>
            </a:r>
          </a:p>
        </p:txBody>
      </p:sp>
      <p:sp>
        <p:nvSpPr>
          <p:cNvPr id="23565" name="Rectangle 11"/>
          <p:cNvSpPr>
            <a:spLocks noChangeArrowheads="1"/>
          </p:cNvSpPr>
          <p:nvPr/>
        </p:nvSpPr>
        <p:spPr bwMode="auto">
          <a:xfrm>
            <a:off x="450850" y="1905000"/>
            <a:ext cx="4518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 contains at least one 0 }</a:t>
            </a:r>
          </a:p>
        </p:txBody>
      </p:sp>
      <p:sp>
        <p:nvSpPr>
          <p:cNvPr id="23566" name="Rectangle 35"/>
          <p:cNvSpPr>
            <a:spLocks noChangeArrowheads="1"/>
          </p:cNvSpPr>
          <p:nvPr/>
        </p:nvSpPr>
        <p:spPr bwMode="auto">
          <a:xfrm>
            <a:off x="685800" y="1452563"/>
            <a:ext cx="38195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100" b="1">
                <a:solidFill>
                  <a:srgbClr val="0000FF"/>
                </a:solidFill>
                <a:latin typeface="Calibri" pitchFamily="34" charset="0"/>
                <a:cs typeface="Calibri" pitchFamily="34" charset="0"/>
              </a:rPr>
              <a:t>Description of a formal language</a:t>
            </a:r>
          </a:p>
        </p:txBody>
      </p:sp>
      <p:sp>
        <p:nvSpPr>
          <p:cNvPr id="23567" name="Rectangle 44"/>
          <p:cNvSpPr>
            <a:spLocks noChangeArrowheads="1"/>
          </p:cNvSpPr>
          <p:nvPr/>
        </p:nvSpPr>
        <p:spPr bwMode="auto">
          <a:xfrm>
            <a:off x="6450013" y="1452563"/>
            <a:ext cx="1703387"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100" b="1">
                <a:solidFill>
                  <a:srgbClr val="0000FF"/>
                </a:solidFill>
                <a:latin typeface="Calibri" pitchFamily="34" charset="0"/>
                <a:cs typeface="Calibri" pitchFamily="34" charset="0"/>
              </a:rPr>
              <a:t>Equivalent RE</a:t>
            </a:r>
          </a:p>
        </p:txBody>
      </p:sp>
      <p:sp>
        <p:nvSpPr>
          <p:cNvPr id="12328" name="Text Box 43"/>
          <p:cNvSpPr txBox="1">
            <a:spLocks noChangeArrowheads="1"/>
          </p:cNvSpPr>
          <p:nvPr/>
        </p:nvSpPr>
        <p:spPr bwMode="auto">
          <a:xfrm>
            <a:off x="152400" y="5856288"/>
            <a:ext cx="3841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600" dirty="0">
                <a:solidFill>
                  <a:srgbClr val="000000"/>
                </a:solidFill>
                <a:latin typeface="+mn-lt"/>
              </a:rPr>
              <a:t>Is there an equivalent RE to this one </a:t>
            </a:r>
            <a:r>
              <a:rPr lang="en-US" sz="1600" b="1" i="1" dirty="0">
                <a:solidFill>
                  <a:srgbClr val="000000"/>
                </a:solidFill>
                <a:latin typeface="+mn-lt"/>
              </a:rPr>
              <a:t>that</a:t>
            </a:r>
            <a:r>
              <a:rPr lang="en-US" sz="1600" dirty="0">
                <a:solidFill>
                  <a:srgbClr val="000000"/>
                </a:solidFill>
                <a:latin typeface="+mn-lt"/>
              </a:rPr>
              <a:t> </a:t>
            </a:r>
            <a:r>
              <a:rPr lang="en-US" sz="1600" b="1" i="1" dirty="0">
                <a:solidFill>
                  <a:srgbClr val="000000"/>
                </a:solidFill>
                <a:latin typeface="+mn-lt"/>
              </a:rPr>
              <a:t>avoids the</a:t>
            </a:r>
            <a:r>
              <a:rPr lang="en-US" sz="1600" dirty="0">
                <a:solidFill>
                  <a:srgbClr val="000000"/>
                </a:solidFill>
                <a:latin typeface="+mn-lt"/>
              </a:rPr>
              <a:t> </a:t>
            </a:r>
            <a:r>
              <a:rPr lang="en-US" sz="1600" b="1" i="1" dirty="0">
                <a:solidFill>
                  <a:srgbClr val="000000"/>
                </a:solidFill>
                <a:latin typeface="+mn-lt"/>
              </a:rPr>
              <a:t>nested</a:t>
            </a:r>
            <a:r>
              <a:rPr lang="en-US" sz="1600" dirty="0">
                <a:solidFill>
                  <a:srgbClr val="000000"/>
                </a:solidFill>
                <a:latin typeface="+mn-lt"/>
              </a:rPr>
              <a:t> * </a:t>
            </a:r>
            <a:r>
              <a:rPr lang="en-US" sz="1600" b="1" i="1" dirty="0">
                <a:solidFill>
                  <a:srgbClr val="000000"/>
                </a:solidFill>
                <a:latin typeface="+mn-lt"/>
              </a:rPr>
              <a:t>operators</a:t>
            </a:r>
            <a:r>
              <a:rPr lang="en-US" sz="1600" dirty="0">
                <a:solidFill>
                  <a:srgbClr val="000000"/>
                </a:solidFill>
                <a:latin typeface="+mn-lt"/>
              </a:rPr>
              <a:t>? </a:t>
            </a:r>
          </a:p>
        </p:txBody>
      </p:sp>
      <p:sp>
        <p:nvSpPr>
          <p:cNvPr id="23569" name="Rectangle 45"/>
          <p:cNvSpPr>
            <a:spLocks noChangeArrowheads="1"/>
          </p:cNvSpPr>
          <p:nvPr/>
        </p:nvSpPr>
        <p:spPr bwMode="auto">
          <a:xfrm>
            <a:off x="4071348" y="5930256"/>
            <a:ext cx="15664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dirty="0">
                <a:solidFill>
                  <a:srgbClr val="0000FF"/>
                </a:solidFill>
              </a:rPr>
              <a:t>(01* | 10)*</a:t>
            </a:r>
          </a:p>
        </p:txBody>
      </p:sp>
      <p:sp>
        <p:nvSpPr>
          <p:cNvPr id="23570" name="Text Box 26"/>
          <p:cNvSpPr txBox="1">
            <a:spLocks noChangeArrowheads="1"/>
          </p:cNvSpPr>
          <p:nvPr/>
        </p:nvSpPr>
        <p:spPr bwMode="auto">
          <a:xfrm>
            <a:off x="4616450" y="5024438"/>
            <a:ext cx="866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a:solidFill>
                  <a:srgbClr val="0000FF"/>
                </a:solidFill>
              </a:rPr>
              <a:t>~a</a:t>
            </a:r>
          </a:p>
        </p:txBody>
      </p:sp>
      <p:sp>
        <p:nvSpPr>
          <p:cNvPr id="12331" name="Rectangle 31"/>
          <p:cNvSpPr>
            <a:spLocks noChangeArrowheads="1"/>
          </p:cNvSpPr>
          <p:nvPr/>
        </p:nvSpPr>
        <p:spPr bwMode="auto">
          <a:xfrm>
            <a:off x="2028825" y="5087938"/>
            <a:ext cx="2312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dirty="0">
                <a:solidFill>
                  <a:srgbClr val="000000"/>
                </a:solidFill>
                <a:latin typeface="+mn-lt"/>
              </a:rPr>
              <a:t>strings </a:t>
            </a:r>
            <a:r>
              <a:rPr lang="en-US" sz="1600" b="1" i="1" dirty="0">
                <a:solidFill>
                  <a:srgbClr val="FF0119"/>
                </a:solidFill>
                <a:latin typeface="+mn-lt"/>
              </a:rPr>
              <a:t>not</a:t>
            </a:r>
            <a:r>
              <a:rPr lang="en-US" sz="1600" dirty="0">
                <a:solidFill>
                  <a:srgbClr val="000000"/>
                </a:solidFill>
                <a:latin typeface="+mn-lt"/>
              </a:rPr>
              <a:t> matching</a:t>
            </a:r>
            <a:r>
              <a:rPr lang="en-US" sz="1600" dirty="0">
                <a:solidFill>
                  <a:srgbClr val="000000"/>
                </a:solidFill>
                <a:latin typeface="Times New Roman" pitchFamily="18" charset="0"/>
              </a:rPr>
              <a:t> </a:t>
            </a:r>
            <a:r>
              <a:rPr lang="en-US" sz="1600" b="1" dirty="0">
                <a:solidFill>
                  <a:srgbClr val="0000FF"/>
                </a:solidFill>
              </a:rPr>
              <a:t>a</a:t>
            </a:r>
            <a:endParaRPr lang="en-US" sz="1600" b="1" dirty="0">
              <a:solidFill>
                <a:srgbClr val="000000"/>
              </a:solidFill>
              <a:latin typeface="Times New Roman" pitchFamily="18" charset="0"/>
            </a:endParaRPr>
          </a:p>
        </p:txBody>
      </p:sp>
      <p:sp>
        <p:nvSpPr>
          <p:cNvPr id="23572" name="Line 17"/>
          <p:cNvSpPr>
            <a:spLocks noChangeShapeType="1"/>
          </p:cNvSpPr>
          <p:nvPr/>
        </p:nvSpPr>
        <p:spPr bwMode="auto">
          <a:xfrm>
            <a:off x="304800" y="5565775"/>
            <a:ext cx="650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3573" name="Line 17"/>
          <p:cNvSpPr>
            <a:spLocks noChangeShapeType="1"/>
          </p:cNvSpPr>
          <p:nvPr/>
        </p:nvSpPr>
        <p:spPr bwMode="auto">
          <a:xfrm>
            <a:off x="304800" y="3962400"/>
            <a:ext cx="8432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mc:AlternateContent xmlns:mc="http://schemas.openxmlformats.org/markup-compatibility/2006" xmlns:p14="http://schemas.microsoft.com/office/powerpoint/2010/main">
        <mc:Choice Requires="p14">
          <p:contentPart p14:bwMode="auto" r:id="rId3">
            <p14:nvContentPartPr>
              <p14:cNvPr id="12290" name="Ink 46"/>
              <p14:cNvContentPartPr>
                <a14:cpLocks xmlns:a14="http://schemas.microsoft.com/office/drawing/2010/main" noRot="1" noChangeAspect="1" noEditPoints="1" noChangeArrowheads="1" noChangeShapeType="1"/>
              </p14:cNvContentPartPr>
              <p14:nvPr/>
            </p14:nvContentPartPr>
            <p14:xfrm>
              <a:off x="8964613" y="5100638"/>
              <a:ext cx="15875" cy="6350"/>
            </p14:xfrm>
          </p:contentPart>
        </mc:Choice>
        <mc:Fallback xmlns="">
          <p:pic>
            <p:nvPicPr>
              <p:cNvPr id="12290" name="Ink 46"/>
              <p:cNvPicPr>
                <a:picLocks noRot="1" noChangeAspect="1" noEditPoints="1" noChangeArrowheads="1" noChangeShapeType="1"/>
              </p:cNvPicPr>
              <p:nvPr/>
            </p:nvPicPr>
            <p:blipFill>
              <a:blip r:embed="rId4"/>
              <a:stretch>
                <a:fillRect/>
              </a:stretch>
            </p:blipFill>
            <p:spPr>
              <a:xfrm>
                <a:off x="8950181" y="5086527"/>
                <a:ext cx="36801" cy="28575"/>
              </a:xfrm>
              <a:prstGeom prst="rect">
                <a:avLst/>
              </a:prstGeom>
            </p:spPr>
          </p:pic>
        </mc:Fallback>
      </mc:AlternateContent>
      <p:grpSp>
        <p:nvGrpSpPr>
          <p:cNvPr id="23575" name="Group 2"/>
          <p:cNvGrpSpPr>
            <a:grpSpLocks/>
          </p:cNvGrpSpPr>
          <p:nvPr/>
        </p:nvGrpSpPr>
        <p:grpSpPr bwMode="auto">
          <a:xfrm>
            <a:off x="5543550" y="30163"/>
            <a:ext cx="3429000" cy="1295400"/>
            <a:chOff x="5551488" y="1953419"/>
            <a:chExt cx="3429000" cy="1295400"/>
          </a:xfrm>
        </p:grpSpPr>
        <p:sp>
          <p:nvSpPr>
            <p:cNvPr id="23580" name="Rounded Rectangle 29"/>
            <p:cNvSpPr>
              <a:spLocks noChangeArrowheads="1"/>
            </p:cNvSpPr>
            <p:nvPr/>
          </p:nvSpPr>
          <p:spPr bwMode="auto">
            <a:xfrm>
              <a:off x="5551488" y="1953419"/>
              <a:ext cx="3429000" cy="1295400"/>
            </a:xfrm>
            <a:prstGeom prst="roundRect">
              <a:avLst>
                <a:gd name="adj" fmla="val 16667"/>
              </a:avLst>
            </a:prstGeom>
            <a:solidFill>
              <a:srgbClr val="FFFFCC"/>
            </a:solidFill>
            <a:ln w="9525" algn="ctr">
              <a:solidFill>
                <a:schemeClr val="tx1"/>
              </a:solidFill>
              <a:round/>
              <a:headEnd/>
              <a:tailEnd/>
            </a:ln>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12311" name="Text Box 16"/>
            <p:cNvSpPr txBox="1">
              <a:spLocks noChangeArrowheads="1"/>
            </p:cNvSpPr>
            <p:nvPr/>
          </p:nvSpPr>
          <p:spPr bwMode="auto">
            <a:xfrm>
              <a:off x="5667376" y="2859881"/>
              <a:ext cx="3181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dirty="0">
                  <a:solidFill>
                    <a:srgbClr val="8F01B8"/>
                  </a:solidFill>
                  <a:latin typeface="+mn-lt"/>
                </a:rPr>
                <a:t>Union</a:t>
              </a:r>
              <a:r>
                <a:rPr lang="en-US" sz="1200" dirty="0">
                  <a:solidFill>
                    <a:srgbClr val="000000"/>
                  </a:solidFill>
                </a:rPr>
                <a:t>                         </a:t>
              </a:r>
              <a:r>
                <a:rPr lang="en-US" sz="1200" dirty="0">
                  <a:solidFill>
                    <a:srgbClr val="0000FF"/>
                  </a:solidFill>
                  <a:latin typeface="Arial" pitchFamily="34" charset="0"/>
                </a:rPr>
                <a:t>a | b</a:t>
              </a:r>
              <a:r>
                <a:rPr lang="en-US" sz="1200" dirty="0">
                  <a:solidFill>
                    <a:srgbClr val="000000"/>
                  </a:solidFill>
                </a:rPr>
                <a:t>              </a:t>
              </a:r>
              <a:r>
                <a:rPr lang="en-US" sz="1200" dirty="0">
                  <a:solidFill>
                    <a:srgbClr val="000000"/>
                  </a:solidFill>
                  <a:latin typeface="+mn-lt"/>
                </a:rPr>
                <a:t>“</a:t>
              </a:r>
              <a:r>
                <a:rPr lang="en-US" sz="1200" dirty="0">
                  <a:solidFill>
                    <a:srgbClr val="0000FF"/>
                  </a:solidFill>
                  <a:latin typeface="Arial" pitchFamily="34" charset="0"/>
                </a:rPr>
                <a:t>a</a:t>
              </a:r>
              <a:r>
                <a:rPr lang="en-US" sz="1200" dirty="0">
                  <a:solidFill>
                    <a:srgbClr val="000000"/>
                  </a:solidFill>
                </a:rPr>
                <a:t> </a:t>
              </a:r>
              <a:r>
                <a:rPr lang="en-US" sz="1200" i="1" dirty="0">
                  <a:solidFill>
                    <a:srgbClr val="000000"/>
                  </a:solidFill>
                  <a:latin typeface="+mn-lt"/>
                </a:rPr>
                <a:t>or</a:t>
              </a:r>
              <a:r>
                <a:rPr lang="en-US" sz="1200" dirty="0">
                  <a:solidFill>
                    <a:srgbClr val="000000"/>
                  </a:solidFill>
                </a:rPr>
                <a:t> </a:t>
              </a:r>
              <a:r>
                <a:rPr lang="en-US" sz="1200" dirty="0">
                  <a:solidFill>
                    <a:srgbClr val="0000FF"/>
                  </a:solidFill>
                  <a:latin typeface="Arial" pitchFamily="34" charset="0"/>
                </a:rPr>
                <a:t>b</a:t>
              </a:r>
              <a:r>
                <a:rPr lang="en-US" sz="1200" dirty="0">
                  <a:solidFill>
                    <a:srgbClr val="000000"/>
                  </a:solidFill>
                  <a:latin typeface="+mn-lt"/>
                </a:rPr>
                <a:t>”</a:t>
              </a:r>
            </a:p>
          </p:txBody>
        </p:sp>
        <p:sp>
          <p:nvSpPr>
            <p:cNvPr id="12312" name="Text Box 17"/>
            <p:cNvSpPr txBox="1">
              <a:spLocks noChangeArrowheads="1"/>
            </p:cNvSpPr>
            <p:nvPr/>
          </p:nvSpPr>
          <p:spPr bwMode="auto">
            <a:xfrm>
              <a:off x="5667376" y="2602706"/>
              <a:ext cx="3181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dirty="0">
                  <a:solidFill>
                    <a:srgbClr val="8F01B8"/>
                  </a:solidFill>
                  <a:latin typeface="+mn-lt"/>
                </a:rPr>
                <a:t>Concatenation</a:t>
              </a:r>
              <a:r>
                <a:rPr lang="en-US" sz="1200" dirty="0">
                  <a:solidFill>
                    <a:srgbClr val="000000"/>
                  </a:solidFill>
                </a:rPr>
                <a:t>           </a:t>
              </a:r>
              <a:r>
                <a:rPr lang="en-US" sz="1200" dirty="0" err="1">
                  <a:solidFill>
                    <a:srgbClr val="0000FF"/>
                  </a:solidFill>
                  <a:latin typeface="Arial" pitchFamily="34" charset="0"/>
                </a:rPr>
                <a:t>ab</a:t>
              </a:r>
              <a:r>
                <a:rPr lang="en-US" sz="1200" dirty="0">
                  <a:solidFill>
                    <a:srgbClr val="000000"/>
                  </a:solidFill>
                  <a:latin typeface="Arial" pitchFamily="34" charset="0"/>
                </a:rPr>
                <a:t> </a:t>
              </a:r>
              <a:r>
                <a:rPr lang="en-US" sz="1200" dirty="0">
                  <a:solidFill>
                    <a:srgbClr val="000000"/>
                  </a:solidFill>
                </a:rPr>
                <a:t>             </a:t>
              </a:r>
              <a:r>
                <a:rPr lang="en-US" sz="1200" dirty="0">
                  <a:solidFill>
                    <a:srgbClr val="000000"/>
                  </a:solidFill>
                  <a:latin typeface="+mn-lt"/>
                </a:rPr>
                <a:t>“</a:t>
              </a:r>
              <a:r>
                <a:rPr lang="en-US" sz="1200" dirty="0">
                  <a:solidFill>
                    <a:srgbClr val="0000FF"/>
                  </a:solidFill>
                  <a:latin typeface="Arial" pitchFamily="34" charset="0"/>
                </a:rPr>
                <a:t>a</a:t>
              </a:r>
              <a:r>
                <a:rPr lang="en-US" sz="1200" dirty="0">
                  <a:solidFill>
                    <a:srgbClr val="000000"/>
                  </a:solidFill>
                </a:rPr>
                <a:t> </a:t>
              </a:r>
              <a:r>
                <a:rPr lang="en-US" sz="1200" i="1" dirty="0">
                  <a:solidFill>
                    <a:srgbClr val="000000"/>
                  </a:solidFill>
                  <a:latin typeface="+mn-lt"/>
                </a:rPr>
                <a:t>then</a:t>
              </a:r>
              <a:r>
                <a:rPr lang="en-US" sz="1200" dirty="0">
                  <a:solidFill>
                    <a:srgbClr val="000000"/>
                  </a:solidFill>
                </a:rPr>
                <a:t> </a:t>
              </a:r>
              <a:r>
                <a:rPr lang="en-US" sz="1200" dirty="0">
                  <a:solidFill>
                    <a:srgbClr val="0000FF"/>
                  </a:solidFill>
                  <a:latin typeface="Arial" pitchFamily="34" charset="0"/>
                </a:rPr>
                <a:t>b</a:t>
              </a:r>
              <a:r>
                <a:rPr lang="en-US" sz="1200" dirty="0">
                  <a:solidFill>
                    <a:srgbClr val="000000"/>
                  </a:solidFill>
                  <a:latin typeface="+mn-lt"/>
                </a:rPr>
                <a:t>”</a:t>
              </a:r>
            </a:p>
          </p:txBody>
        </p:sp>
        <p:sp>
          <p:nvSpPr>
            <p:cNvPr id="12313" name="Text Box 18"/>
            <p:cNvSpPr txBox="1">
              <a:spLocks noChangeArrowheads="1"/>
            </p:cNvSpPr>
            <p:nvPr/>
          </p:nvSpPr>
          <p:spPr bwMode="auto">
            <a:xfrm>
              <a:off x="5667376" y="2329656"/>
              <a:ext cx="33131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i="1" dirty="0" err="1">
                  <a:solidFill>
                    <a:srgbClr val="8F01B8"/>
                  </a:solidFill>
                  <a:latin typeface="+mn-lt"/>
                </a:rPr>
                <a:t>Kleene</a:t>
              </a:r>
              <a:r>
                <a:rPr lang="en-US" sz="1200" dirty="0">
                  <a:solidFill>
                    <a:srgbClr val="8F01B8"/>
                  </a:solidFill>
                  <a:latin typeface="+mn-lt"/>
                </a:rPr>
                <a:t> Star</a:t>
              </a:r>
              <a:r>
                <a:rPr lang="en-US" sz="1200" dirty="0">
                  <a:solidFill>
                    <a:srgbClr val="8F01B8"/>
                  </a:solidFill>
                </a:rPr>
                <a:t>                 </a:t>
              </a:r>
              <a:r>
                <a:rPr lang="en-US" sz="1200" dirty="0">
                  <a:solidFill>
                    <a:srgbClr val="0000FF"/>
                  </a:solidFill>
                  <a:latin typeface="Arial" pitchFamily="34" charset="0"/>
                </a:rPr>
                <a:t>a*</a:t>
              </a:r>
              <a:r>
                <a:rPr lang="en-US" sz="1200" dirty="0">
                  <a:solidFill>
                    <a:srgbClr val="000000"/>
                  </a:solidFill>
                </a:rPr>
                <a:t>          </a:t>
              </a:r>
              <a:r>
                <a:rPr lang="en-US" sz="1200" dirty="0">
                  <a:solidFill>
                    <a:srgbClr val="000000"/>
                  </a:solidFill>
                  <a:latin typeface="+mn-lt"/>
                </a:rPr>
                <a:t>“0 or more</a:t>
              </a:r>
              <a:r>
                <a:rPr lang="en-US" sz="1200" dirty="0">
                  <a:solidFill>
                    <a:srgbClr val="000000"/>
                  </a:solidFill>
                </a:rPr>
                <a:t> </a:t>
              </a:r>
              <a:r>
                <a:rPr lang="en-US" sz="1200" dirty="0">
                  <a:solidFill>
                    <a:srgbClr val="0000FF"/>
                  </a:solidFill>
                  <a:latin typeface="Arial" pitchFamily="34" charset="0"/>
                </a:rPr>
                <a:t>a</a:t>
              </a:r>
              <a:r>
                <a:rPr lang="en-US" sz="1200" dirty="0">
                  <a:solidFill>
                    <a:srgbClr val="000000"/>
                  </a:solidFill>
                  <a:latin typeface="+mn-lt"/>
                </a:rPr>
                <a:t>’s”</a:t>
              </a:r>
            </a:p>
          </p:txBody>
        </p:sp>
        <p:sp>
          <p:nvSpPr>
            <p:cNvPr id="12314" name="Rectangle 19"/>
            <p:cNvSpPr>
              <a:spLocks noChangeArrowheads="1"/>
            </p:cNvSpPr>
            <p:nvPr/>
          </p:nvSpPr>
          <p:spPr bwMode="auto">
            <a:xfrm>
              <a:off x="5602288" y="1999456"/>
              <a:ext cx="1243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dirty="0">
                  <a:solidFill>
                    <a:srgbClr val="8F01B8"/>
                  </a:solidFill>
                  <a:latin typeface="+mn-lt"/>
                </a:rPr>
                <a:t>Operator Name</a:t>
              </a:r>
            </a:p>
          </p:txBody>
        </p:sp>
        <p:sp>
          <p:nvSpPr>
            <p:cNvPr id="23585" name="Rectangle 20"/>
            <p:cNvSpPr>
              <a:spLocks noChangeArrowheads="1"/>
            </p:cNvSpPr>
            <p:nvPr/>
          </p:nvSpPr>
          <p:spPr bwMode="auto">
            <a:xfrm>
              <a:off x="6938328" y="2000250"/>
              <a:ext cx="777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FF"/>
                  </a:solidFill>
                </a:rPr>
                <a:t>Example</a:t>
              </a:r>
              <a:endParaRPr lang="en-US" altLang="en-US" sz="1200" u="sng">
                <a:solidFill>
                  <a:srgbClr val="0000FF"/>
                </a:solidFill>
              </a:endParaRPr>
            </a:p>
          </p:txBody>
        </p:sp>
        <p:sp>
          <p:nvSpPr>
            <p:cNvPr id="12316" name="Rectangle 21"/>
            <p:cNvSpPr>
              <a:spLocks noChangeArrowheads="1"/>
            </p:cNvSpPr>
            <p:nvPr/>
          </p:nvSpPr>
          <p:spPr bwMode="auto">
            <a:xfrm>
              <a:off x="7859713" y="1997869"/>
              <a:ext cx="950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dirty="0">
                  <a:solidFill>
                    <a:srgbClr val="000000"/>
                  </a:solidFill>
                  <a:latin typeface="+mn-lt"/>
                </a:rPr>
                <a:t>Description</a:t>
              </a:r>
            </a:p>
          </p:txBody>
        </p:sp>
        <p:sp>
          <p:nvSpPr>
            <p:cNvPr id="23587" name="Line 22"/>
            <p:cNvSpPr>
              <a:spLocks noChangeShapeType="1"/>
            </p:cNvSpPr>
            <p:nvPr/>
          </p:nvSpPr>
          <p:spPr bwMode="auto">
            <a:xfrm>
              <a:off x="5676266" y="230505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sp>
        <p:nvSpPr>
          <p:cNvPr id="4" name="TextBox 3"/>
          <p:cNvSpPr txBox="1">
            <a:spLocks noChangeArrowheads="1"/>
          </p:cNvSpPr>
          <p:nvPr/>
        </p:nvSpPr>
        <p:spPr bwMode="auto">
          <a:xfrm>
            <a:off x="6248400" y="1905000"/>
            <a:ext cx="139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t>1*0(0|1)*</a:t>
            </a:r>
          </a:p>
        </p:txBody>
      </p:sp>
      <p:sp>
        <p:nvSpPr>
          <p:cNvPr id="49" name="TextBox 48"/>
          <p:cNvSpPr txBox="1">
            <a:spLocks noChangeArrowheads="1"/>
          </p:cNvSpPr>
          <p:nvPr/>
        </p:nvSpPr>
        <p:spPr bwMode="auto">
          <a:xfrm>
            <a:off x="6248400" y="2357438"/>
            <a:ext cx="1733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t>(0|1)*1(0|1)</a:t>
            </a:r>
          </a:p>
        </p:txBody>
      </p:sp>
      <p:sp>
        <p:nvSpPr>
          <p:cNvPr id="50" name="TextBox 49"/>
          <p:cNvSpPr txBox="1">
            <a:spLocks noChangeArrowheads="1"/>
          </p:cNvSpPr>
          <p:nvPr/>
        </p:nvSpPr>
        <p:spPr bwMode="auto">
          <a:xfrm>
            <a:off x="6248400" y="2809875"/>
            <a:ext cx="2800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t>0*(100*)* </a:t>
            </a:r>
            <a:r>
              <a:rPr lang="en-US" altLang="en-US" sz="2000" i="1">
                <a:solidFill>
                  <a:srgbClr val="C00000"/>
                </a:solidFill>
              </a:rPr>
              <a:t>or</a:t>
            </a:r>
            <a:r>
              <a:rPr lang="en-US" altLang="en-US">
                <a:solidFill>
                  <a:srgbClr val="C00000"/>
                </a:solidFill>
              </a:rPr>
              <a:t> </a:t>
            </a:r>
            <a:r>
              <a:rPr lang="en-US" altLang="en-US"/>
              <a:t>(0|10)*</a:t>
            </a:r>
          </a:p>
        </p:txBody>
      </p:sp>
      <p:sp>
        <p:nvSpPr>
          <p:cNvPr id="51" name="TextBox 50"/>
          <p:cNvSpPr txBox="1">
            <a:spLocks noChangeArrowheads="1"/>
          </p:cNvSpPr>
          <p:nvPr/>
        </p:nvSpPr>
        <p:spPr bwMode="auto">
          <a:xfrm>
            <a:off x="6248400" y="3263900"/>
            <a:ext cx="28590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t>(1(0|1)*1)|(0(0|1)*0)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9" grpId="0"/>
      <p:bldP spid="50" grpId="0"/>
      <p:bldP spid="5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a:t>Try It!</a:t>
            </a:r>
          </a:p>
        </p:txBody>
      </p:sp>
      <p:sp>
        <p:nvSpPr>
          <p:cNvPr id="23555" name="Rectangle 10"/>
          <p:cNvSpPr>
            <a:spLocks noChangeArrowheads="1"/>
          </p:cNvSpPr>
          <p:nvPr/>
        </p:nvSpPr>
        <p:spPr bwMode="auto">
          <a:xfrm>
            <a:off x="450850" y="2416175"/>
            <a:ext cx="56340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w’s second-to-last character is a 1 }</a:t>
            </a:r>
          </a:p>
        </p:txBody>
      </p:sp>
      <p:sp>
        <p:nvSpPr>
          <p:cNvPr id="23556" name="Rectangle 11"/>
          <p:cNvSpPr>
            <a:spLocks noChangeArrowheads="1"/>
          </p:cNvSpPr>
          <p:nvPr/>
        </p:nvSpPr>
        <p:spPr bwMode="auto">
          <a:xfrm>
            <a:off x="450850" y="2928938"/>
            <a:ext cx="4791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every 1 in w has a 0 after it }</a:t>
            </a:r>
          </a:p>
        </p:txBody>
      </p:sp>
      <p:sp>
        <p:nvSpPr>
          <p:cNvPr id="23557" name="Rectangle 12"/>
          <p:cNvSpPr>
            <a:spLocks noChangeArrowheads="1"/>
          </p:cNvSpPr>
          <p:nvPr/>
        </p:nvSpPr>
        <p:spPr bwMode="auto">
          <a:xfrm>
            <a:off x="450850" y="3440113"/>
            <a:ext cx="56657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w’s first and last bits are the same }</a:t>
            </a:r>
          </a:p>
        </p:txBody>
      </p:sp>
      <p:sp>
        <p:nvSpPr>
          <p:cNvPr id="12318" name="Text Box 24"/>
          <p:cNvSpPr txBox="1">
            <a:spLocks noChangeArrowheads="1"/>
          </p:cNvSpPr>
          <p:nvPr/>
        </p:nvSpPr>
        <p:spPr bwMode="auto">
          <a:xfrm>
            <a:off x="304800" y="4343400"/>
            <a:ext cx="16002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400" i="1" dirty="0">
                <a:solidFill>
                  <a:srgbClr val="000000"/>
                </a:solidFill>
                <a:latin typeface="+mn-lt"/>
              </a:rPr>
              <a:t>How could you implement other operators?</a:t>
            </a:r>
          </a:p>
        </p:txBody>
      </p:sp>
      <p:sp>
        <p:nvSpPr>
          <p:cNvPr id="23559" name="Text Box 25"/>
          <p:cNvSpPr txBox="1">
            <a:spLocks noChangeArrowheads="1"/>
          </p:cNvSpPr>
          <p:nvPr/>
        </p:nvSpPr>
        <p:spPr bwMode="auto">
          <a:xfrm>
            <a:off x="4648200" y="4071938"/>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a:solidFill>
                  <a:srgbClr val="0000FF"/>
                </a:solidFill>
              </a:rPr>
              <a:t>a+</a:t>
            </a:r>
          </a:p>
        </p:txBody>
      </p:sp>
      <p:sp>
        <p:nvSpPr>
          <p:cNvPr id="23560" name="Text Box 26"/>
          <p:cNvSpPr txBox="1">
            <a:spLocks noChangeArrowheads="1"/>
          </p:cNvSpPr>
          <p:nvPr/>
        </p:nvSpPr>
        <p:spPr bwMode="auto">
          <a:xfrm>
            <a:off x="4525963" y="4616450"/>
            <a:ext cx="866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b="1">
                <a:solidFill>
                  <a:srgbClr val="0000FF"/>
                </a:solidFill>
              </a:rPr>
              <a:t>~(11)</a:t>
            </a:r>
          </a:p>
        </p:txBody>
      </p:sp>
      <p:sp>
        <p:nvSpPr>
          <p:cNvPr id="12321" name="Rectangle 30"/>
          <p:cNvSpPr>
            <a:spLocks noChangeArrowheads="1"/>
          </p:cNvSpPr>
          <p:nvPr/>
        </p:nvSpPr>
        <p:spPr bwMode="auto">
          <a:xfrm>
            <a:off x="2705100" y="4132263"/>
            <a:ext cx="16367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b="1" dirty="0">
                <a:solidFill>
                  <a:srgbClr val="FF0119"/>
                </a:solidFill>
                <a:latin typeface="+mn-lt"/>
              </a:rPr>
              <a:t>one</a:t>
            </a:r>
            <a:r>
              <a:rPr lang="en-US" sz="1600" dirty="0">
                <a:solidFill>
                  <a:srgbClr val="000000"/>
                </a:solidFill>
                <a:latin typeface="+mn-lt"/>
              </a:rPr>
              <a:t> or more</a:t>
            </a:r>
            <a:r>
              <a:rPr lang="en-US" sz="1600" dirty="0">
                <a:solidFill>
                  <a:srgbClr val="000000"/>
                </a:solidFill>
                <a:latin typeface="Times New Roman" pitchFamily="18" charset="0"/>
              </a:rPr>
              <a:t> </a:t>
            </a:r>
            <a:r>
              <a:rPr lang="en-US" sz="1600" b="1" dirty="0">
                <a:solidFill>
                  <a:srgbClr val="0000FF"/>
                </a:solidFill>
              </a:rPr>
              <a:t>a</a:t>
            </a:r>
            <a:r>
              <a:rPr lang="en-US" sz="1600" dirty="0">
                <a:solidFill>
                  <a:srgbClr val="000000"/>
                </a:solidFill>
                <a:latin typeface="+mn-lt"/>
              </a:rPr>
              <a:t>s</a:t>
            </a:r>
          </a:p>
        </p:txBody>
      </p:sp>
      <p:sp>
        <p:nvSpPr>
          <p:cNvPr id="12322" name="Rectangle 31"/>
          <p:cNvSpPr>
            <a:spLocks noChangeArrowheads="1"/>
          </p:cNvSpPr>
          <p:nvPr/>
        </p:nvSpPr>
        <p:spPr bwMode="auto">
          <a:xfrm>
            <a:off x="2028825" y="4633913"/>
            <a:ext cx="2312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dirty="0">
                <a:solidFill>
                  <a:srgbClr val="000000"/>
                </a:solidFill>
                <a:latin typeface="+mn-lt"/>
              </a:rPr>
              <a:t>strings </a:t>
            </a:r>
            <a:r>
              <a:rPr lang="en-US" sz="1600" b="1" i="1" dirty="0">
                <a:solidFill>
                  <a:srgbClr val="FF0119"/>
                </a:solidFill>
                <a:latin typeface="+mn-lt"/>
              </a:rPr>
              <a:t>not</a:t>
            </a:r>
            <a:r>
              <a:rPr lang="en-US" sz="1600" dirty="0">
                <a:solidFill>
                  <a:srgbClr val="000000"/>
                </a:solidFill>
                <a:latin typeface="+mn-lt"/>
              </a:rPr>
              <a:t> matching</a:t>
            </a:r>
            <a:r>
              <a:rPr lang="en-US" sz="1600" dirty="0">
                <a:solidFill>
                  <a:srgbClr val="000000"/>
                </a:solidFill>
                <a:latin typeface="Times New Roman" pitchFamily="18" charset="0"/>
              </a:rPr>
              <a:t> </a:t>
            </a:r>
            <a:r>
              <a:rPr lang="en-US" sz="1600" b="1" dirty="0">
                <a:solidFill>
                  <a:srgbClr val="0000FF"/>
                </a:solidFill>
              </a:rPr>
              <a:t>11</a:t>
            </a:r>
            <a:endParaRPr lang="en-US" sz="1600" b="1" dirty="0">
              <a:solidFill>
                <a:srgbClr val="000000"/>
              </a:solidFill>
              <a:latin typeface="Times New Roman" pitchFamily="18" charset="0"/>
            </a:endParaRPr>
          </a:p>
        </p:txBody>
      </p:sp>
      <p:sp>
        <p:nvSpPr>
          <p:cNvPr id="12323" name="Rectangle 32"/>
          <p:cNvSpPr>
            <a:spLocks noChangeArrowheads="1"/>
          </p:cNvSpPr>
          <p:nvPr/>
        </p:nvSpPr>
        <p:spPr bwMode="auto">
          <a:xfrm>
            <a:off x="6929438" y="5329238"/>
            <a:ext cx="2095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defRPr/>
            </a:pPr>
            <a:r>
              <a:rPr lang="en-US" sz="1200" dirty="0">
                <a:solidFill>
                  <a:srgbClr val="000000"/>
                </a:solidFill>
                <a:latin typeface="+mn-lt"/>
              </a:rPr>
              <a:t>Try writing these </a:t>
            </a:r>
            <a:r>
              <a:rPr lang="en-US" sz="1200" dirty="0" err="1">
                <a:solidFill>
                  <a:srgbClr val="000000"/>
                </a:solidFill>
                <a:latin typeface="+mn-lt"/>
              </a:rPr>
              <a:t>REs</a:t>
            </a:r>
            <a:r>
              <a:rPr lang="en-US" sz="1200" dirty="0">
                <a:solidFill>
                  <a:srgbClr val="000000"/>
                </a:solidFill>
                <a:latin typeface="+mn-lt"/>
              </a:rPr>
              <a:t> in terms of the original three…</a:t>
            </a:r>
          </a:p>
        </p:txBody>
      </p:sp>
      <p:sp>
        <p:nvSpPr>
          <p:cNvPr id="12324" name="Rectangle 44"/>
          <p:cNvSpPr>
            <a:spLocks noChangeArrowheads="1"/>
          </p:cNvSpPr>
          <p:nvPr/>
        </p:nvSpPr>
        <p:spPr bwMode="auto">
          <a:xfrm>
            <a:off x="6327775" y="6538913"/>
            <a:ext cx="2868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b="1" i="1" dirty="0">
                <a:solidFill>
                  <a:srgbClr val="000000"/>
                </a:solidFill>
                <a:latin typeface="+mn-lt"/>
              </a:rPr>
              <a:t>Extra</a:t>
            </a:r>
            <a:r>
              <a:rPr lang="en-US" sz="1200" dirty="0">
                <a:solidFill>
                  <a:srgbClr val="000000"/>
                </a:solidFill>
                <a:latin typeface="+mn-lt"/>
              </a:rPr>
              <a:t>: can </a:t>
            </a:r>
            <a:r>
              <a:rPr lang="en-US" sz="1200" i="1" dirty="0">
                <a:solidFill>
                  <a:srgbClr val="000000"/>
                </a:solidFill>
                <a:latin typeface="+mn-lt"/>
              </a:rPr>
              <a:t>every </a:t>
            </a:r>
            <a:r>
              <a:rPr lang="en-US" sz="1200" dirty="0">
                <a:solidFill>
                  <a:srgbClr val="000000"/>
                </a:solidFill>
                <a:latin typeface="+mn-lt"/>
              </a:rPr>
              <a:t>RE avoid nested *'s ? </a:t>
            </a:r>
          </a:p>
        </p:txBody>
      </p:sp>
      <p:sp>
        <p:nvSpPr>
          <p:cNvPr id="23565" name="Rectangle 11"/>
          <p:cNvSpPr>
            <a:spLocks noChangeArrowheads="1"/>
          </p:cNvSpPr>
          <p:nvPr/>
        </p:nvSpPr>
        <p:spPr bwMode="auto">
          <a:xfrm>
            <a:off x="450850" y="1905000"/>
            <a:ext cx="4518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latin typeface="Calibri" pitchFamily="34" charset="0"/>
                <a:cs typeface="Calibri" pitchFamily="34" charset="0"/>
              </a:rPr>
              <a:t>L = { w | w contains at least one 0 }</a:t>
            </a:r>
          </a:p>
        </p:txBody>
      </p:sp>
      <p:sp>
        <p:nvSpPr>
          <p:cNvPr id="23566" name="Rectangle 35"/>
          <p:cNvSpPr>
            <a:spLocks noChangeArrowheads="1"/>
          </p:cNvSpPr>
          <p:nvPr/>
        </p:nvSpPr>
        <p:spPr bwMode="auto">
          <a:xfrm>
            <a:off x="685800" y="1452563"/>
            <a:ext cx="38195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100" b="1">
                <a:solidFill>
                  <a:srgbClr val="0000FF"/>
                </a:solidFill>
                <a:latin typeface="Calibri" pitchFamily="34" charset="0"/>
                <a:cs typeface="Calibri" pitchFamily="34" charset="0"/>
              </a:rPr>
              <a:t>Description of a formal language</a:t>
            </a:r>
          </a:p>
        </p:txBody>
      </p:sp>
      <p:sp>
        <p:nvSpPr>
          <p:cNvPr id="23567" name="Rectangle 44"/>
          <p:cNvSpPr>
            <a:spLocks noChangeArrowheads="1"/>
          </p:cNvSpPr>
          <p:nvPr/>
        </p:nvSpPr>
        <p:spPr bwMode="auto">
          <a:xfrm>
            <a:off x="6450013" y="1452563"/>
            <a:ext cx="1703387"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100" b="1">
                <a:solidFill>
                  <a:srgbClr val="0000FF"/>
                </a:solidFill>
                <a:latin typeface="Calibri" pitchFamily="34" charset="0"/>
                <a:cs typeface="Calibri" pitchFamily="34" charset="0"/>
              </a:rPr>
              <a:t>Equivalent RE</a:t>
            </a:r>
          </a:p>
        </p:txBody>
      </p:sp>
      <p:sp>
        <p:nvSpPr>
          <p:cNvPr id="12328" name="Text Box 43"/>
          <p:cNvSpPr txBox="1">
            <a:spLocks noChangeArrowheads="1"/>
          </p:cNvSpPr>
          <p:nvPr/>
        </p:nvSpPr>
        <p:spPr bwMode="auto">
          <a:xfrm>
            <a:off x="152400" y="5856288"/>
            <a:ext cx="3841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600" dirty="0">
                <a:solidFill>
                  <a:srgbClr val="000000"/>
                </a:solidFill>
                <a:latin typeface="+mn-lt"/>
              </a:rPr>
              <a:t>Is there an equivalent RE to this one </a:t>
            </a:r>
            <a:r>
              <a:rPr lang="en-US" sz="1600" b="1" i="1" dirty="0">
                <a:solidFill>
                  <a:srgbClr val="000000"/>
                </a:solidFill>
                <a:latin typeface="+mn-lt"/>
              </a:rPr>
              <a:t>that</a:t>
            </a:r>
            <a:r>
              <a:rPr lang="en-US" sz="1600" dirty="0">
                <a:solidFill>
                  <a:srgbClr val="000000"/>
                </a:solidFill>
                <a:latin typeface="+mn-lt"/>
              </a:rPr>
              <a:t> </a:t>
            </a:r>
            <a:r>
              <a:rPr lang="en-US" sz="1600" b="1" i="1" dirty="0">
                <a:solidFill>
                  <a:srgbClr val="000000"/>
                </a:solidFill>
                <a:latin typeface="+mn-lt"/>
              </a:rPr>
              <a:t>avoids the</a:t>
            </a:r>
            <a:r>
              <a:rPr lang="en-US" sz="1600" dirty="0">
                <a:solidFill>
                  <a:srgbClr val="000000"/>
                </a:solidFill>
                <a:latin typeface="+mn-lt"/>
              </a:rPr>
              <a:t> </a:t>
            </a:r>
            <a:r>
              <a:rPr lang="en-US" sz="1600" b="1" i="1" dirty="0">
                <a:solidFill>
                  <a:srgbClr val="000000"/>
                </a:solidFill>
                <a:latin typeface="+mn-lt"/>
              </a:rPr>
              <a:t>nested</a:t>
            </a:r>
            <a:r>
              <a:rPr lang="en-US" sz="1600" dirty="0">
                <a:solidFill>
                  <a:srgbClr val="000000"/>
                </a:solidFill>
                <a:latin typeface="+mn-lt"/>
              </a:rPr>
              <a:t> * </a:t>
            </a:r>
            <a:r>
              <a:rPr lang="en-US" sz="1600" b="1" i="1" dirty="0">
                <a:solidFill>
                  <a:srgbClr val="000000"/>
                </a:solidFill>
                <a:latin typeface="+mn-lt"/>
              </a:rPr>
              <a:t>operators</a:t>
            </a:r>
            <a:r>
              <a:rPr lang="en-US" sz="1600" dirty="0">
                <a:solidFill>
                  <a:srgbClr val="000000"/>
                </a:solidFill>
                <a:latin typeface="+mn-lt"/>
              </a:rPr>
              <a:t>? </a:t>
            </a:r>
          </a:p>
        </p:txBody>
      </p:sp>
      <p:sp>
        <p:nvSpPr>
          <p:cNvPr id="23569" name="Rectangle 45"/>
          <p:cNvSpPr>
            <a:spLocks noChangeArrowheads="1"/>
          </p:cNvSpPr>
          <p:nvPr/>
        </p:nvSpPr>
        <p:spPr bwMode="auto">
          <a:xfrm>
            <a:off x="3994150" y="5932488"/>
            <a:ext cx="1720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a:solidFill>
                  <a:srgbClr val="0000FF"/>
                </a:solidFill>
              </a:rPr>
              <a:t>( 01* | 10 )*</a:t>
            </a:r>
          </a:p>
        </p:txBody>
      </p:sp>
      <p:sp>
        <p:nvSpPr>
          <p:cNvPr id="23570" name="Text Box 26"/>
          <p:cNvSpPr txBox="1">
            <a:spLocks noChangeArrowheads="1"/>
          </p:cNvSpPr>
          <p:nvPr/>
        </p:nvSpPr>
        <p:spPr bwMode="auto">
          <a:xfrm>
            <a:off x="4616450" y="5024438"/>
            <a:ext cx="866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a:solidFill>
                  <a:srgbClr val="0000FF"/>
                </a:solidFill>
              </a:rPr>
              <a:t>~a</a:t>
            </a:r>
          </a:p>
        </p:txBody>
      </p:sp>
      <p:sp>
        <p:nvSpPr>
          <p:cNvPr id="12331" name="Rectangle 31"/>
          <p:cNvSpPr>
            <a:spLocks noChangeArrowheads="1"/>
          </p:cNvSpPr>
          <p:nvPr/>
        </p:nvSpPr>
        <p:spPr bwMode="auto">
          <a:xfrm>
            <a:off x="2028825" y="5087938"/>
            <a:ext cx="2312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defRPr/>
            </a:pPr>
            <a:r>
              <a:rPr lang="en-US" sz="1600" dirty="0">
                <a:solidFill>
                  <a:srgbClr val="000000"/>
                </a:solidFill>
                <a:latin typeface="+mn-lt"/>
              </a:rPr>
              <a:t>strings </a:t>
            </a:r>
            <a:r>
              <a:rPr lang="en-US" sz="1600" b="1" i="1" dirty="0">
                <a:solidFill>
                  <a:srgbClr val="FF0119"/>
                </a:solidFill>
                <a:latin typeface="+mn-lt"/>
              </a:rPr>
              <a:t>not</a:t>
            </a:r>
            <a:r>
              <a:rPr lang="en-US" sz="1600" dirty="0">
                <a:solidFill>
                  <a:srgbClr val="000000"/>
                </a:solidFill>
                <a:latin typeface="+mn-lt"/>
              </a:rPr>
              <a:t> matching</a:t>
            </a:r>
            <a:r>
              <a:rPr lang="en-US" sz="1600" dirty="0">
                <a:solidFill>
                  <a:srgbClr val="000000"/>
                </a:solidFill>
                <a:latin typeface="Times New Roman" pitchFamily="18" charset="0"/>
              </a:rPr>
              <a:t> </a:t>
            </a:r>
            <a:r>
              <a:rPr lang="en-US" sz="1600" b="1" dirty="0">
                <a:solidFill>
                  <a:srgbClr val="0000FF"/>
                </a:solidFill>
              </a:rPr>
              <a:t>a</a:t>
            </a:r>
            <a:endParaRPr lang="en-US" sz="1600" b="1" dirty="0">
              <a:solidFill>
                <a:srgbClr val="000000"/>
              </a:solidFill>
              <a:latin typeface="Times New Roman" pitchFamily="18" charset="0"/>
            </a:endParaRPr>
          </a:p>
        </p:txBody>
      </p:sp>
      <p:sp>
        <p:nvSpPr>
          <p:cNvPr id="23572" name="Line 17"/>
          <p:cNvSpPr>
            <a:spLocks noChangeShapeType="1"/>
          </p:cNvSpPr>
          <p:nvPr/>
        </p:nvSpPr>
        <p:spPr bwMode="auto">
          <a:xfrm>
            <a:off x="304800" y="5565775"/>
            <a:ext cx="650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3573" name="Line 17"/>
          <p:cNvSpPr>
            <a:spLocks noChangeShapeType="1"/>
          </p:cNvSpPr>
          <p:nvPr/>
        </p:nvSpPr>
        <p:spPr bwMode="auto">
          <a:xfrm>
            <a:off x="304800" y="3962400"/>
            <a:ext cx="8432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mc:AlternateContent xmlns:mc="http://schemas.openxmlformats.org/markup-compatibility/2006" xmlns:p14="http://schemas.microsoft.com/office/powerpoint/2010/main">
        <mc:Choice Requires="p14">
          <p:contentPart p14:bwMode="auto" r:id="rId3">
            <p14:nvContentPartPr>
              <p14:cNvPr id="12290" name="Ink 46"/>
              <p14:cNvContentPartPr>
                <a14:cpLocks xmlns:a14="http://schemas.microsoft.com/office/drawing/2010/main" noRot="1" noChangeAspect="1" noEditPoints="1" noChangeArrowheads="1" noChangeShapeType="1"/>
              </p14:cNvContentPartPr>
              <p14:nvPr/>
            </p14:nvContentPartPr>
            <p14:xfrm>
              <a:off x="8964613" y="5100638"/>
              <a:ext cx="15875" cy="6350"/>
            </p14:xfrm>
          </p:contentPart>
        </mc:Choice>
        <mc:Fallback xmlns="">
          <p:pic>
            <p:nvPicPr>
              <p:cNvPr id="12290" name="Ink 46"/>
              <p:cNvPicPr>
                <a:picLocks noRot="1" noChangeAspect="1" noEditPoints="1" noChangeArrowheads="1" noChangeShapeType="1"/>
              </p:cNvPicPr>
              <p:nvPr/>
            </p:nvPicPr>
            <p:blipFill>
              <a:blip r:embed="rId4"/>
              <a:stretch>
                <a:fillRect/>
              </a:stretch>
            </p:blipFill>
            <p:spPr>
              <a:xfrm>
                <a:off x="8950181" y="5086527"/>
                <a:ext cx="36801" cy="28575"/>
              </a:xfrm>
              <a:prstGeom prst="rect">
                <a:avLst/>
              </a:prstGeom>
            </p:spPr>
          </p:pic>
        </mc:Fallback>
      </mc:AlternateContent>
      <p:grpSp>
        <p:nvGrpSpPr>
          <p:cNvPr id="23575" name="Group 2"/>
          <p:cNvGrpSpPr>
            <a:grpSpLocks/>
          </p:cNvGrpSpPr>
          <p:nvPr/>
        </p:nvGrpSpPr>
        <p:grpSpPr bwMode="auto">
          <a:xfrm>
            <a:off x="5543550" y="30163"/>
            <a:ext cx="3429000" cy="1295400"/>
            <a:chOff x="5551488" y="1953419"/>
            <a:chExt cx="3429000" cy="1295400"/>
          </a:xfrm>
        </p:grpSpPr>
        <p:sp>
          <p:nvSpPr>
            <p:cNvPr id="23580" name="Rounded Rectangle 29"/>
            <p:cNvSpPr>
              <a:spLocks noChangeArrowheads="1"/>
            </p:cNvSpPr>
            <p:nvPr/>
          </p:nvSpPr>
          <p:spPr bwMode="auto">
            <a:xfrm>
              <a:off x="5551488" y="1953419"/>
              <a:ext cx="3429000" cy="1295400"/>
            </a:xfrm>
            <a:prstGeom prst="roundRect">
              <a:avLst>
                <a:gd name="adj" fmla="val 16667"/>
              </a:avLst>
            </a:prstGeom>
            <a:solidFill>
              <a:srgbClr val="FFFFCC"/>
            </a:solidFill>
            <a:ln w="9525" algn="ctr">
              <a:solidFill>
                <a:schemeClr val="tx1"/>
              </a:solidFill>
              <a:round/>
              <a:headEnd/>
              <a:tailEnd/>
            </a:ln>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12311" name="Text Box 16"/>
            <p:cNvSpPr txBox="1">
              <a:spLocks noChangeArrowheads="1"/>
            </p:cNvSpPr>
            <p:nvPr/>
          </p:nvSpPr>
          <p:spPr bwMode="auto">
            <a:xfrm>
              <a:off x="5667376" y="2859881"/>
              <a:ext cx="3181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dirty="0">
                  <a:solidFill>
                    <a:srgbClr val="8F01B8"/>
                  </a:solidFill>
                  <a:latin typeface="+mn-lt"/>
                </a:rPr>
                <a:t>Union</a:t>
              </a:r>
              <a:r>
                <a:rPr lang="en-US" sz="1200" dirty="0">
                  <a:solidFill>
                    <a:srgbClr val="000000"/>
                  </a:solidFill>
                </a:rPr>
                <a:t>                         </a:t>
              </a:r>
              <a:r>
                <a:rPr lang="en-US" sz="1200" dirty="0">
                  <a:solidFill>
                    <a:srgbClr val="0000FF"/>
                  </a:solidFill>
                  <a:latin typeface="Arial" pitchFamily="34" charset="0"/>
                </a:rPr>
                <a:t>a | b</a:t>
              </a:r>
              <a:r>
                <a:rPr lang="en-US" sz="1200" dirty="0">
                  <a:solidFill>
                    <a:srgbClr val="000000"/>
                  </a:solidFill>
                </a:rPr>
                <a:t>              </a:t>
              </a:r>
              <a:r>
                <a:rPr lang="en-US" sz="1200" dirty="0">
                  <a:solidFill>
                    <a:srgbClr val="000000"/>
                  </a:solidFill>
                  <a:latin typeface="+mn-lt"/>
                </a:rPr>
                <a:t>“</a:t>
              </a:r>
              <a:r>
                <a:rPr lang="en-US" sz="1200" dirty="0">
                  <a:solidFill>
                    <a:srgbClr val="0000FF"/>
                  </a:solidFill>
                  <a:latin typeface="Arial" pitchFamily="34" charset="0"/>
                </a:rPr>
                <a:t>a</a:t>
              </a:r>
              <a:r>
                <a:rPr lang="en-US" sz="1200" dirty="0">
                  <a:solidFill>
                    <a:srgbClr val="000000"/>
                  </a:solidFill>
                </a:rPr>
                <a:t> </a:t>
              </a:r>
              <a:r>
                <a:rPr lang="en-US" sz="1200" i="1" dirty="0">
                  <a:solidFill>
                    <a:srgbClr val="000000"/>
                  </a:solidFill>
                  <a:latin typeface="+mn-lt"/>
                </a:rPr>
                <a:t>or</a:t>
              </a:r>
              <a:r>
                <a:rPr lang="en-US" sz="1200" dirty="0">
                  <a:solidFill>
                    <a:srgbClr val="000000"/>
                  </a:solidFill>
                </a:rPr>
                <a:t> </a:t>
              </a:r>
              <a:r>
                <a:rPr lang="en-US" sz="1200" dirty="0">
                  <a:solidFill>
                    <a:srgbClr val="0000FF"/>
                  </a:solidFill>
                  <a:latin typeface="Arial" pitchFamily="34" charset="0"/>
                </a:rPr>
                <a:t>b</a:t>
              </a:r>
              <a:r>
                <a:rPr lang="en-US" sz="1200" dirty="0">
                  <a:solidFill>
                    <a:srgbClr val="000000"/>
                  </a:solidFill>
                  <a:latin typeface="+mn-lt"/>
                </a:rPr>
                <a:t>”</a:t>
              </a:r>
            </a:p>
          </p:txBody>
        </p:sp>
        <p:sp>
          <p:nvSpPr>
            <p:cNvPr id="12312" name="Text Box 17"/>
            <p:cNvSpPr txBox="1">
              <a:spLocks noChangeArrowheads="1"/>
            </p:cNvSpPr>
            <p:nvPr/>
          </p:nvSpPr>
          <p:spPr bwMode="auto">
            <a:xfrm>
              <a:off x="5667376" y="2602706"/>
              <a:ext cx="3181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dirty="0">
                  <a:solidFill>
                    <a:srgbClr val="8F01B8"/>
                  </a:solidFill>
                  <a:latin typeface="+mn-lt"/>
                </a:rPr>
                <a:t>Concatenation</a:t>
              </a:r>
              <a:r>
                <a:rPr lang="en-US" sz="1200" dirty="0">
                  <a:solidFill>
                    <a:srgbClr val="000000"/>
                  </a:solidFill>
                </a:rPr>
                <a:t>           </a:t>
              </a:r>
              <a:r>
                <a:rPr lang="en-US" sz="1200" dirty="0" err="1">
                  <a:solidFill>
                    <a:srgbClr val="0000FF"/>
                  </a:solidFill>
                  <a:latin typeface="Arial" pitchFamily="34" charset="0"/>
                </a:rPr>
                <a:t>ab</a:t>
              </a:r>
              <a:r>
                <a:rPr lang="en-US" sz="1200" dirty="0">
                  <a:solidFill>
                    <a:srgbClr val="000000"/>
                  </a:solidFill>
                  <a:latin typeface="Arial" pitchFamily="34" charset="0"/>
                </a:rPr>
                <a:t> </a:t>
              </a:r>
              <a:r>
                <a:rPr lang="en-US" sz="1200" dirty="0">
                  <a:solidFill>
                    <a:srgbClr val="000000"/>
                  </a:solidFill>
                </a:rPr>
                <a:t>             </a:t>
              </a:r>
              <a:r>
                <a:rPr lang="en-US" sz="1200" dirty="0">
                  <a:solidFill>
                    <a:srgbClr val="000000"/>
                  </a:solidFill>
                  <a:latin typeface="+mn-lt"/>
                </a:rPr>
                <a:t>“</a:t>
              </a:r>
              <a:r>
                <a:rPr lang="en-US" sz="1200" dirty="0">
                  <a:solidFill>
                    <a:srgbClr val="0000FF"/>
                  </a:solidFill>
                  <a:latin typeface="Arial" pitchFamily="34" charset="0"/>
                </a:rPr>
                <a:t>a</a:t>
              </a:r>
              <a:r>
                <a:rPr lang="en-US" sz="1200" dirty="0">
                  <a:solidFill>
                    <a:srgbClr val="000000"/>
                  </a:solidFill>
                </a:rPr>
                <a:t> </a:t>
              </a:r>
              <a:r>
                <a:rPr lang="en-US" sz="1200" i="1" dirty="0">
                  <a:solidFill>
                    <a:srgbClr val="000000"/>
                  </a:solidFill>
                  <a:latin typeface="+mn-lt"/>
                </a:rPr>
                <a:t>then</a:t>
              </a:r>
              <a:r>
                <a:rPr lang="en-US" sz="1200" dirty="0">
                  <a:solidFill>
                    <a:srgbClr val="000000"/>
                  </a:solidFill>
                </a:rPr>
                <a:t> </a:t>
              </a:r>
              <a:r>
                <a:rPr lang="en-US" sz="1200" dirty="0">
                  <a:solidFill>
                    <a:srgbClr val="0000FF"/>
                  </a:solidFill>
                  <a:latin typeface="Arial" pitchFamily="34" charset="0"/>
                </a:rPr>
                <a:t>b</a:t>
              </a:r>
              <a:r>
                <a:rPr lang="en-US" sz="1200" dirty="0">
                  <a:solidFill>
                    <a:srgbClr val="000000"/>
                  </a:solidFill>
                  <a:latin typeface="+mn-lt"/>
                </a:rPr>
                <a:t>”</a:t>
              </a:r>
            </a:p>
          </p:txBody>
        </p:sp>
        <p:sp>
          <p:nvSpPr>
            <p:cNvPr id="12313" name="Text Box 18"/>
            <p:cNvSpPr txBox="1">
              <a:spLocks noChangeArrowheads="1"/>
            </p:cNvSpPr>
            <p:nvPr/>
          </p:nvSpPr>
          <p:spPr bwMode="auto">
            <a:xfrm>
              <a:off x="5667376" y="2329656"/>
              <a:ext cx="33131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buFontTx/>
                <a:buChar char="•"/>
                <a:defRPr/>
              </a:pPr>
              <a:r>
                <a:rPr lang="en-US" sz="1200" dirty="0">
                  <a:solidFill>
                    <a:srgbClr val="8F01B8"/>
                  </a:solidFill>
                </a:rPr>
                <a:t>  </a:t>
              </a:r>
              <a:r>
                <a:rPr lang="en-US" sz="1200" i="1" dirty="0" err="1">
                  <a:solidFill>
                    <a:srgbClr val="8F01B8"/>
                  </a:solidFill>
                  <a:latin typeface="+mn-lt"/>
                </a:rPr>
                <a:t>Kleene</a:t>
              </a:r>
              <a:r>
                <a:rPr lang="en-US" sz="1200" dirty="0">
                  <a:solidFill>
                    <a:srgbClr val="8F01B8"/>
                  </a:solidFill>
                  <a:latin typeface="+mn-lt"/>
                </a:rPr>
                <a:t> Star</a:t>
              </a:r>
              <a:r>
                <a:rPr lang="en-US" sz="1200" dirty="0">
                  <a:solidFill>
                    <a:srgbClr val="8F01B8"/>
                  </a:solidFill>
                </a:rPr>
                <a:t>                 </a:t>
              </a:r>
              <a:r>
                <a:rPr lang="en-US" sz="1200" dirty="0">
                  <a:solidFill>
                    <a:srgbClr val="0000FF"/>
                  </a:solidFill>
                  <a:latin typeface="Arial" pitchFamily="34" charset="0"/>
                </a:rPr>
                <a:t>a*</a:t>
              </a:r>
              <a:r>
                <a:rPr lang="en-US" sz="1200" dirty="0">
                  <a:solidFill>
                    <a:srgbClr val="000000"/>
                  </a:solidFill>
                </a:rPr>
                <a:t>          </a:t>
              </a:r>
              <a:r>
                <a:rPr lang="en-US" sz="1200" dirty="0">
                  <a:solidFill>
                    <a:srgbClr val="000000"/>
                  </a:solidFill>
                  <a:latin typeface="+mn-lt"/>
                </a:rPr>
                <a:t>“0 or more</a:t>
              </a:r>
              <a:r>
                <a:rPr lang="en-US" sz="1200" dirty="0">
                  <a:solidFill>
                    <a:srgbClr val="000000"/>
                  </a:solidFill>
                </a:rPr>
                <a:t> </a:t>
              </a:r>
              <a:r>
                <a:rPr lang="en-US" sz="1200" dirty="0">
                  <a:solidFill>
                    <a:srgbClr val="0000FF"/>
                  </a:solidFill>
                  <a:latin typeface="Arial" pitchFamily="34" charset="0"/>
                </a:rPr>
                <a:t>a</a:t>
              </a:r>
              <a:r>
                <a:rPr lang="en-US" sz="1200" dirty="0">
                  <a:solidFill>
                    <a:srgbClr val="000000"/>
                  </a:solidFill>
                  <a:latin typeface="+mn-lt"/>
                </a:rPr>
                <a:t>’s”</a:t>
              </a:r>
            </a:p>
          </p:txBody>
        </p:sp>
        <p:sp>
          <p:nvSpPr>
            <p:cNvPr id="12314" name="Rectangle 19"/>
            <p:cNvSpPr>
              <a:spLocks noChangeArrowheads="1"/>
            </p:cNvSpPr>
            <p:nvPr/>
          </p:nvSpPr>
          <p:spPr bwMode="auto">
            <a:xfrm>
              <a:off x="5602288" y="1999456"/>
              <a:ext cx="1243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dirty="0">
                  <a:solidFill>
                    <a:srgbClr val="8F01B8"/>
                  </a:solidFill>
                  <a:latin typeface="+mn-lt"/>
                </a:rPr>
                <a:t>Operator Name</a:t>
              </a:r>
            </a:p>
          </p:txBody>
        </p:sp>
        <p:sp>
          <p:nvSpPr>
            <p:cNvPr id="23585" name="Rectangle 20"/>
            <p:cNvSpPr>
              <a:spLocks noChangeArrowheads="1"/>
            </p:cNvSpPr>
            <p:nvPr/>
          </p:nvSpPr>
          <p:spPr bwMode="auto">
            <a:xfrm>
              <a:off x="6938328" y="2000250"/>
              <a:ext cx="777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FF"/>
                  </a:solidFill>
                </a:rPr>
                <a:t>Example</a:t>
              </a:r>
              <a:endParaRPr lang="en-US" altLang="en-US" sz="1200" u="sng">
                <a:solidFill>
                  <a:srgbClr val="0000FF"/>
                </a:solidFill>
              </a:endParaRPr>
            </a:p>
          </p:txBody>
        </p:sp>
        <p:sp>
          <p:nvSpPr>
            <p:cNvPr id="12316" name="Rectangle 21"/>
            <p:cNvSpPr>
              <a:spLocks noChangeArrowheads="1"/>
            </p:cNvSpPr>
            <p:nvPr/>
          </p:nvSpPr>
          <p:spPr bwMode="auto">
            <a:xfrm>
              <a:off x="7859713" y="1997869"/>
              <a:ext cx="950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defRPr/>
              </a:pPr>
              <a:r>
                <a:rPr lang="en-US" sz="1200" dirty="0">
                  <a:solidFill>
                    <a:srgbClr val="000000"/>
                  </a:solidFill>
                  <a:latin typeface="+mn-lt"/>
                </a:rPr>
                <a:t>Description</a:t>
              </a:r>
            </a:p>
          </p:txBody>
        </p:sp>
        <p:sp>
          <p:nvSpPr>
            <p:cNvPr id="23587" name="Line 22"/>
            <p:cNvSpPr>
              <a:spLocks noChangeShapeType="1"/>
            </p:cNvSpPr>
            <p:nvPr/>
          </p:nvSpPr>
          <p:spPr bwMode="auto">
            <a:xfrm>
              <a:off x="5676266" y="230505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sp>
        <p:nvSpPr>
          <p:cNvPr id="4" name="TextBox 3"/>
          <p:cNvSpPr txBox="1">
            <a:spLocks noChangeArrowheads="1"/>
          </p:cNvSpPr>
          <p:nvPr/>
        </p:nvSpPr>
        <p:spPr bwMode="auto">
          <a:xfrm>
            <a:off x="6248400" y="1905000"/>
            <a:ext cx="139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dirty="0"/>
              <a:t>1*0(0|1)*</a:t>
            </a:r>
          </a:p>
        </p:txBody>
      </p:sp>
    </p:spTree>
    <p:extLst>
      <p:ext uri="{BB962C8B-B14F-4D97-AF65-F5344CB8AC3E}">
        <p14:creationId xmlns:p14="http://schemas.microsoft.com/office/powerpoint/2010/main" val="299793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en-US" altLang="en-US"/>
          </a:p>
        </p:txBody>
      </p:sp>
      <p:pic>
        <p:nvPicPr>
          <p:cNvPr id="24579" name="Picture 45" descr="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28600"/>
            <a:ext cx="7634288" cy="639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Line 47"/>
          <p:cNvSpPr>
            <a:spLocks noChangeShapeType="1"/>
          </p:cNvSpPr>
          <p:nvPr/>
        </p:nvSpPr>
        <p:spPr bwMode="auto">
          <a:xfrm>
            <a:off x="6384925" y="3833813"/>
            <a:ext cx="1447800" cy="0"/>
          </a:xfrm>
          <a:prstGeom prst="line">
            <a:avLst/>
          </a:prstGeom>
          <a:noFill/>
          <a:ln w="9525">
            <a:solidFill>
              <a:srgbClr val="FF0119"/>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24581" name="Line 48"/>
          <p:cNvSpPr>
            <a:spLocks noChangeShapeType="1"/>
          </p:cNvSpPr>
          <p:nvPr/>
        </p:nvSpPr>
        <p:spPr bwMode="auto">
          <a:xfrm>
            <a:off x="787400" y="3986213"/>
            <a:ext cx="1671638" cy="0"/>
          </a:xfrm>
          <a:prstGeom prst="line">
            <a:avLst/>
          </a:prstGeom>
          <a:noFill/>
          <a:ln w="9525">
            <a:solidFill>
              <a:srgbClr val="FF0119"/>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24582" name="Line 49"/>
          <p:cNvSpPr>
            <a:spLocks noChangeShapeType="1"/>
          </p:cNvSpPr>
          <p:nvPr/>
        </p:nvSpPr>
        <p:spPr bwMode="auto">
          <a:xfrm flipH="1">
            <a:off x="3140075" y="5676900"/>
            <a:ext cx="1042988" cy="257175"/>
          </a:xfrm>
          <a:prstGeom prst="line">
            <a:avLst/>
          </a:prstGeom>
          <a:noFill/>
          <a:ln w="9525">
            <a:solidFill>
              <a:srgbClr val="FF0119"/>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24583" name="AutoShape 7"/>
          <p:cNvSpPr>
            <a:spLocks noChangeArrowheads="1"/>
          </p:cNvSpPr>
          <p:nvPr/>
        </p:nvSpPr>
        <p:spPr bwMode="auto">
          <a:xfrm>
            <a:off x="617538" y="3460750"/>
            <a:ext cx="7620000" cy="609600"/>
          </a:xfrm>
          <a:prstGeom prst="roundRect">
            <a:avLst>
              <a:gd name="adj" fmla="val 16667"/>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endParaRPr lang="en-US" altLang="en-US" sz="1600">
              <a:solidFill>
                <a:srgbClr val="000000"/>
              </a:solidFill>
            </a:endParaRPr>
          </a:p>
        </p:txBody>
      </p:sp>
      <p:sp>
        <p:nvSpPr>
          <p:cNvPr id="24584" name="Rectangle 8"/>
          <p:cNvSpPr>
            <a:spLocks noChangeArrowheads="1"/>
          </p:cNvSpPr>
          <p:nvPr/>
        </p:nvSpPr>
        <p:spPr bwMode="auto">
          <a:xfrm>
            <a:off x="4297363" y="5486400"/>
            <a:ext cx="681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1600">
                <a:solidFill>
                  <a:srgbClr val="FF0000"/>
                </a:solidFill>
                <a:latin typeface="Comic Sans MS" pitchFamily="66" charset="0"/>
              </a:rPr>
              <a:t>2008</a:t>
            </a:r>
            <a:endParaRPr lang="en-US" altLang="en-US" sz="1600">
              <a:solidFill>
                <a:srgbClr val="800080"/>
              </a:solidFill>
              <a:latin typeface="Comic Sans MS" pitchFamily="66" charset="0"/>
            </a:endParaRPr>
          </a:p>
        </p:txBody>
      </p:sp>
      <p:sp>
        <p:nvSpPr>
          <p:cNvPr id="24585" name="AutoShape 14"/>
          <p:cNvSpPr>
            <a:spLocks noChangeArrowheads="1"/>
          </p:cNvSpPr>
          <p:nvPr/>
        </p:nvSpPr>
        <p:spPr bwMode="auto">
          <a:xfrm>
            <a:off x="6858000" y="228600"/>
            <a:ext cx="1828800" cy="685800"/>
          </a:xfrm>
          <a:prstGeom prst="roundRect">
            <a:avLst>
              <a:gd name="adj" fmla="val 16667"/>
            </a:avLst>
          </a:prstGeom>
          <a:solidFill>
            <a:schemeClr val="bg1"/>
          </a:solidFill>
          <a:ln w="28575">
            <a:solidFill>
              <a:schemeClr val="tx1"/>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endParaRPr lang="en-US" altLang="en-US" sz="1600">
              <a:solidFill>
                <a:srgbClr val="000000"/>
              </a:solidFill>
              <a:latin typeface="Calibri" pitchFamily="34" charset="0"/>
              <a:cs typeface="Calibri" pitchFamily="34" charset="0"/>
            </a:endParaRPr>
          </a:p>
        </p:txBody>
      </p:sp>
      <p:sp>
        <p:nvSpPr>
          <p:cNvPr id="24586" name="AutoShape 15"/>
          <p:cNvSpPr>
            <a:spLocks noChangeArrowheads="1"/>
          </p:cNvSpPr>
          <p:nvPr/>
        </p:nvSpPr>
        <p:spPr bwMode="auto">
          <a:xfrm>
            <a:off x="6858000" y="1187450"/>
            <a:ext cx="1828800" cy="685800"/>
          </a:xfrm>
          <a:prstGeom prst="roundRect">
            <a:avLst>
              <a:gd name="adj" fmla="val 16667"/>
            </a:avLst>
          </a:prstGeom>
          <a:solidFill>
            <a:schemeClr val="bg1"/>
          </a:solidFill>
          <a:ln w="28575">
            <a:solidFill>
              <a:schemeClr val="tx1"/>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endParaRPr lang="en-US" altLang="en-US" sz="1600">
              <a:solidFill>
                <a:srgbClr val="000000"/>
              </a:solidFill>
              <a:latin typeface="Calibri" pitchFamily="34" charset="0"/>
              <a:cs typeface="Calibri" pitchFamily="34" charset="0"/>
            </a:endParaRPr>
          </a:p>
        </p:txBody>
      </p:sp>
      <p:sp>
        <p:nvSpPr>
          <p:cNvPr id="24587" name="Rectangle 11"/>
          <p:cNvSpPr>
            <a:spLocks noChangeArrowheads="1"/>
          </p:cNvSpPr>
          <p:nvPr/>
        </p:nvSpPr>
        <p:spPr bwMode="auto">
          <a:xfrm>
            <a:off x="7272338" y="1177925"/>
            <a:ext cx="1085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1600">
                <a:solidFill>
                  <a:srgbClr val="C00000"/>
                </a:solidFill>
                <a:latin typeface="Calibri" pitchFamily="34" charset="0"/>
                <a:cs typeface="Calibri" pitchFamily="34" charset="0"/>
              </a:rPr>
              <a:t>still open…</a:t>
            </a:r>
          </a:p>
        </p:txBody>
      </p:sp>
      <p:sp>
        <p:nvSpPr>
          <p:cNvPr id="24588" name="Rectangle 13"/>
          <p:cNvSpPr>
            <a:spLocks noChangeArrowheads="1"/>
          </p:cNvSpPr>
          <p:nvPr/>
        </p:nvSpPr>
        <p:spPr bwMode="auto">
          <a:xfrm>
            <a:off x="6921500" y="1458913"/>
            <a:ext cx="1708150" cy="3683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900">
                <a:solidFill>
                  <a:srgbClr val="C00000"/>
                </a:solidFill>
                <a:latin typeface="Calibri" pitchFamily="34" charset="0"/>
                <a:cs typeface="Calibri" pitchFamily="34" charset="0"/>
              </a:rPr>
              <a:t>gen. star height problem - star height with ~ operator</a:t>
            </a:r>
          </a:p>
        </p:txBody>
      </p:sp>
      <p:sp>
        <p:nvSpPr>
          <p:cNvPr id="24589" name="Rectangle 9"/>
          <p:cNvSpPr>
            <a:spLocks noChangeArrowheads="1"/>
          </p:cNvSpPr>
          <p:nvPr/>
        </p:nvSpPr>
        <p:spPr bwMode="auto">
          <a:xfrm>
            <a:off x="7023100" y="303213"/>
            <a:ext cx="1536700" cy="339725"/>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1600">
                <a:solidFill>
                  <a:srgbClr val="800080"/>
                </a:solidFill>
                <a:latin typeface="Calibri" pitchFamily="34" charset="0"/>
                <a:cs typeface="Calibri" pitchFamily="34" charset="0"/>
              </a:rPr>
              <a:t>L.C. Eggan, 1963</a:t>
            </a:r>
          </a:p>
        </p:txBody>
      </p:sp>
      <p:sp>
        <p:nvSpPr>
          <p:cNvPr id="24590" name="Rectangle 10"/>
          <p:cNvSpPr>
            <a:spLocks noChangeArrowheads="1"/>
          </p:cNvSpPr>
          <p:nvPr/>
        </p:nvSpPr>
        <p:spPr bwMode="auto">
          <a:xfrm>
            <a:off x="7051675" y="620713"/>
            <a:ext cx="1444625" cy="230187"/>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900">
                <a:solidFill>
                  <a:srgbClr val="800080"/>
                </a:solidFill>
                <a:latin typeface="Calibri" pitchFamily="34" charset="0"/>
                <a:cs typeface="Calibri" pitchFamily="34" charset="0"/>
              </a:rPr>
              <a:t>star height problem solved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7"/>
          <p:cNvPicPr>
            <a:picLocks noChangeAspect="1" noChangeArrowheads="1"/>
          </p:cNvPicPr>
          <p:nvPr/>
        </p:nvPicPr>
        <p:blipFill>
          <a:blip r:embed="rId3">
            <a:extLst>
              <a:ext uri="{28A0092B-C50C-407E-A947-70E740481C1C}">
                <a14:useLocalDpi xmlns:a14="http://schemas.microsoft.com/office/drawing/2010/main" val="0"/>
              </a:ext>
            </a:extLst>
          </a:blip>
          <a:srcRect l="19160" t="30553" r="20792" b="14037"/>
          <a:stretch>
            <a:fillRect/>
          </a:stretch>
        </p:blipFill>
        <p:spPr bwMode="auto">
          <a:xfrm>
            <a:off x="852488" y="290513"/>
            <a:ext cx="781526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18"/>
          <p:cNvPicPr>
            <a:picLocks noChangeAspect="1" noChangeArrowheads="1"/>
          </p:cNvPicPr>
          <p:nvPr/>
        </p:nvPicPr>
        <p:blipFill>
          <a:blip r:embed="rId4">
            <a:extLst>
              <a:ext uri="{28A0092B-C50C-407E-A947-70E740481C1C}">
                <a14:useLocalDpi xmlns:a14="http://schemas.microsoft.com/office/drawing/2010/main" val="0"/>
              </a:ext>
            </a:extLst>
          </a:blip>
          <a:srcRect l="16505" t="54422" r="4437" b="30659"/>
          <a:stretch>
            <a:fillRect/>
          </a:stretch>
        </p:blipFill>
        <p:spPr bwMode="auto">
          <a:xfrm>
            <a:off x="838200" y="5613400"/>
            <a:ext cx="76057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8"/>
          <p:cNvSpPr>
            <a:spLocks noChangeArrowheads="1"/>
          </p:cNvSpPr>
          <p:nvPr/>
        </p:nvSpPr>
        <p:spPr bwMode="auto">
          <a:xfrm>
            <a:off x="5562600" y="5613400"/>
            <a:ext cx="684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1600" b="1">
                <a:solidFill>
                  <a:srgbClr val="0000FF"/>
                </a:solidFill>
                <a:latin typeface="Comic Sans MS" pitchFamily="66" charset="0"/>
              </a:rPr>
              <a:t>2011</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a:t>REs in Practice</a:t>
            </a:r>
          </a:p>
        </p:txBody>
      </p:sp>
      <p:sp>
        <p:nvSpPr>
          <p:cNvPr id="32772" name="Text Box 6"/>
          <p:cNvSpPr txBox="1">
            <a:spLocks noChangeArrowheads="1"/>
          </p:cNvSpPr>
          <p:nvPr/>
        </p:nvSpPr>
        <p:spPr bwMode="auto">
          <a:xfrm>
            <a:off x="388938" y="1622425"/>
            <a:ext cx="7937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l">
              <a:defRPr/>
            </a:pPr>
            <a:r>
              <a:rPr lang="en-US" dirty="0">
                <a:solidFill>
                  <a:srgbClr val="000000"/>
                </a:solidFill>
                <a:latin typeface="+mn-lt"/>
              </a:rPr>
              <a:t>Unix’s</a:t>
            </a:r>
            <a:r>
              <a:rPr lang="en-US" sz="3200" dirty="0">
                <a:solidFill>
                  <a:srgbClr val="000000"/>
                </a:solidFill>
                <a:latin typeface="Times" pitchFamily="-128" charset="0"/>
              </a:rPr>
              <a:t> </a:t>
            </a:r>
            <a:r>
              <a:rPr lang="en-US" sz="2800" b="1" dirty="0" err="1">
                <a:solidFill>
                  <a:srgbClr val="000000"/>
                </a:solidFill>
                <a:latin typeface="Courier New" pitchFamily="49" charset="0"/>
              </a:rPr>
              <a:t>eg</a:t>
            </a:r>
            <a:r>
              <a:rPr lang="en-US" sz="2800" b="1" u="sng" dirty="0" err="1">
                <a:solidFill>
                  <a:srgbClr val="000000"/>
                </a:solidFill>
                <a:latin typeface="Courier New" pitchFamily="49" charset="0"/>
              </a:rPr>
              <a:t>re</a:t>
            </a:r>
            <a:r>
              <a:rPr lang="en-US" sz="2800" b="1" dirty="0" err="1">
                <a:solidFill>
                  <a:srgbClr val="000000"/>
                </a:solidFill>
                <a:latin typeface="Courier New" pitchFamily="49" charset="0"/>
              </a:rPr>
              <a:t>p</a:t>
            </a:r>
            <a:r>
              <a:rPr lang="en-US" sz="2800" dirty="0">
                <a:solidFill>
                  <a:srgbClr val="000000"/>
                </a:solidFill>
                <a:latin typeface="Geneva" pitchFamily="1" charset="0"/>
              </a:rPr>
              <a:t> </a:t>
            </a:r>
            <a:r>
              <a:rPr lang="en-US" dirty="0">
                <a:solidFill>
                  <a:srgbClr val="000000"/>
                </a:solidFill>
                <a:latin typeface="+mn-lt"/>
              </a:rPr>
              <a:t>does a line-by-line search for a regex:</a:t>
            </a:r>
            <a:endParaRPr lang="en-US" sz="3200" dirty="0">
              <a:solidFill>
                <a:srgbClr val="000000"/>
              </a:solidFill>
              <a:latin typeface="+mn-lt"/>
            </a:endParaRPr>
          </a:p>
        </p:txBody>
      </p:sp>
      <p:sp>
        <p:nvSpPr>
          <p:cNvPr id="26628" name="Text Box 7"/>
          <p:cNvSpPr txBox="1">
            <a:spLocks noChangeArrowheads="1"/>
          </p:cNvSpPr>
          <p:nvPr/>
        </p:nvSpPr>
        <p:spPr bwMode="auto">
          <a:xfrm>
            <a:off x="914400" y="2473325"/>
            <a:ext cx="41100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lnSpc>
                <a:spcPct val="70000"/>
              </a:lnSpc>
            </a:pPr>
            <a:r>
              <a:rPr lang="en-US" altLang="en-US" b="1">
                <a:solidFill>
                  <a:srgbClr val="343398"/>
                </a:solidFill>
                <a:latin typeface="Courier New" pitchFamily="49" charset="0"/>
              </a:rPr>
              <a:t>egrep   'hh'</a:t>
            </a:r>
          </a:p>
          <a:p>
            <a:pPr algn="l">
              <a:lnSpc>
                <a:spcPct val="70000"/>
              </a:lnSpc>
            </a:pPr>
            <a:r>
              <a:rPr lang="en-US" altLang="en-US" b="1">
                <a:solidFill>
                  <a:srgbClr val="343398"/>
                </a:solidFill>
                <a:latin typeface="Courier New" pitchFamily="49" charset="0"/>
              </a:rPr>
              <a:t>egrep   'y.*y'</a:t>
            </a:r>
          </a:p>
          <a:p>
            <a:pPr algn="l">
              <a:lnSpc>
                <a:spcPct val="70000"/>
              </a:lnSpc>
            </a:pPr>
            <a:r>
              <a:rPr lang="en-US" altLang="en-US" b="1">
                <a:solidFill>
                  <a:srgbClr val="343398"/>
                </a:solidFill>
                <a:latin typeface="Courier New" pitchFamily="49" charset="0"/>
              </a:rPr>
              <a:t>egrep   '(xq|hq)'   </a:t>
            </a:r>
          </a:p>
          <a:p>
            <a:pPr algn="l">
              <a:lnSpc>
                <a:spcPct val="70000"/>
              </a:lnSpc>
            </a:pPr>
            <a:r>
              <a:rPr lang="en-US" altLang="en-US" b="1">
                <a:solidFill>
                  <a:srgbClr val="343398"/>
                </a:solidFill>
                <a:latin typeface="Courier New" pitchFamily="49" charset="0"/>
              </a:rPr>
              <a:t>egrep   '^y.*y$'</a:t>
            </a:r>
            <a:endParaRPr lang="en-US" altLang="en-US" sz="1800">
              <a:solidFill>
                <a:srgbClr val="000000"/>
              </a:solidFill>
              <a:sym typeface="Symbol" pitchFamily="18" charset="2"/>
            </a:endParaRPr>
          </a:p>
        </p:txBody>
      </p:sp>
      <p:sp>
        <p:nvSpPr>
          <p:cNvPr id="26629" name="Text Box 8"/>
          <p:cNvSpPr txBox="1">
            <a:spLocks noChangeArrowheads="1"/>
          </p:cNvSpPr>
          <p:nvPr/>
        </p:nvSpPr>
        <p:spPr bwMode="auto">
          <a:xfrm>
            <a:off x="357188" y="5110163"/>
            <a:ext cx="1431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9900"/>
                </a:solidFill>
                <a:latin typeface="Sand" charset="0"/>
              </a:rPr>
              <a:t>good for crosswords !</a:t>
            </a:r>
            <a:endParaRPr lang="en-US" altLang="en-US" sz="1200">
              <a:solidFill>
                <a:srgbClr val="009900"/>
              </a:solidFill>
              <a:latin typeface="Sand" charset="0"/>
              <a:sym typeface="Symbol" pitchFamily="18" charset="2"/>
            </a:endParaRPr>
          </a:p>
        </p:txBody>
      </p:sp>
      <p:sp>
        <p:nvSpPr>
          <p:cNvPr id="26630" name="Text Box 9"/>
          <p:cNvSpPr txBox="1">
            <a:spLocks noChangeArrowheads="1"/>
          </p:cNvSpPr>
          <p:nvPr/>
        </p:nvSpPr>
        <p:spPr bwMode="auto">
          <a:xfrm>
            <a:off x="441325" y="6011863"/>
            <a:ext cx="124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9900"/>
                </a:solidFill>
                <a:latin typeface="Sand" charset="0"/>
              </a:rPr>
              <a:t>not always obvious …</a:t>
            </a:r>
            <a:endParaRPr lang="en-US" altLang="en-US" sz="1200">
              <a:solidFill>
                <a:srgbClr val="009900"/>
              </a:solidFill>
              <a:latin typeface="Sand" charset="0"/>
              <a:sym typeface="Symbol" pitchFamily="18" charset="2"/>
            </a:endParaRPr>
          </a:p>
        </p:txBody>
      </p:sp>
      <p:sp>
        <p:nvSpPr>
          <p:cNvPr id="26631" name="Text Box 10"/>
          <p:cNvSpPr txBox="1">
            <a:spLocks noChangeArrowheads="1"/>
          </p:cNvSpPr>
          <p:nvPr/>
        </p:nvSpPr>
        <p:spPr bwMode="auto">
          <a:xfrm>
            <a:off x="1922463" y="6108700"/>
            <a:ext cx="6819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lnSpc>
                <a:spcPct val="80000"/>
              </a:lnSpc>
            </a:pPr>
            <a:r>
              <a:rPr lang="en-US" altLang="en-US" sz="1800" b="1">
                <a:solidFill>
                  <a:srgbClr val="000000"/>
                </a:solidFill>
                <a:latin typeface="Courier New" pitchFamily="49" charset="0"/>
              </a:rPr>
              <a:t>egrep '^(0|1(01*0)*1)(0|1(01*0)*1)*$' binStr</a:t>
            </a:r>
          </a:p>
        </p:txBody>
      </p:sp>
      <p:sp>
        <p:nvSpPr>
          <p:cNvPr id="26632" name="Text Box 11"/>
          <p:cNvSpPr txBox="1">
            <a:spLocks noChangeArrowheads="1"/>
          </p:cNvSpPr>
          <p:nvPr/>
        </p:nvSpPr>
        <p:spPr bwMode="auto">
          <a:xfrm>
            <a:off x="6943725" y="457200"/>
            <a:ext cx="2066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400">
                <a:solidFill>
                  <a:srgbClr val="000000"/>
                </a:solidFill>
              </a:rPr>
              <a:t>Almost all languages have an RE library…</a:t>
            </a:r>
          </a:p>
        </p:txBody>
      </p:sp>
      <p:sp>
        <p:nvSpPr>
          <p:cNvPr id="26633" name="Rectangle 12"/>
          <p:cNvSpPr>
            <a:spLocks noChangeArrowheads="1"/>
          </p:cNvSpPr>
          <p:nvPr/>
        </p:nvSpPr>
        <p:spPr bwMode="auto">
          <a:xfrm>
            <a:off x="4648200" y="3028950"/>
            <a:ext cx="4025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b="1">
                <a:solidFill>
                  <a:srgbClr val="343398"/>
                </a:solidFill>
                <a:latin typeface="Courier New" pitchFamily="49" charset="0"/>
              </a:rPr>
              <a:t>/usr/share/dict/words</a:t>
            </a:r>
          </a:p>
        </p:txBody>
      </p:sp>
      <p:sp>
        <p:nvSpPr>
          <p:cNvPr id="26634" name="AutoShape 13"/>
          <p:cNvSpPr>
            <a:spLocks/>
          </p:cNvSpPr>
          <p:nvPr/>
        </p:nvSpPr>
        <p:spPr bwMode="auto">
          <a:xfrm>
            <a:off x="4267200" y="2419350"/>
            <a:ext cx="304800" cy="1676400"/>
          </a:xfrm>
          <a:prstGeom prst="rightBrace">
            <a:avLst>
              <a:gd name="adj1" fmla="val 45833"/>
              <a:gd name="adj2" fmla="val 50000"/>
            </a:avLst>
          </a:prstGeom>
          <a:noFill/>
          <a:ln w="28575">
            <a:solidFill>
              <a:srgbClr val="343398"/>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35" name="Line 15"/>
          <p:cNvSpPr>
            <a:spLocks noChangeShapeType="1"/>
          </p:cNvSpPr>
          <p:nvPr/>
        </p:nvSpPr>
        <p:spPr bwMode="auto">
          <a:xfrm flipV="1">
            <a:off x="2057400" y="4017963"/>
            <a:ext cx="574675" cy="28733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36" name="Line 16"/>
          <p:cNvSpPr>
            <a:spLocks noChangeShapeType="1"/>
          </p:cNvSpPr>
          <p:nvPr/>
        </p:nvSpPr>
        <p:spPr bwMode="auto">
          <a:xfrm flipH="1" flipV="1">
            <a:off x="3119438" y="4067175"/>
            <a:ext cx="223837" cy="3238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37" name="Line 17"/>
          <p:cNvSpPr>
            <a:spLocks noChangeShapeType="1"/>
          </p:cNvSpPr>
          <p:nvPr/>
        </p:nvSpPr>
        <p:spPr bwMode="auto">
          <a:xfrm flipH="1" flipV="1">
            <a:off x="3810000" y="4095750"/>
            <a:ext cx="1093788" cy="2952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4" name="Text Box 18"/>
          <p:cNvSpPr txBox="1">
            <a:spLocks noChangeArrowheads="1"/>
          </p:cNvSpPr>
          <p:nvPr/>
        </p:nvSpPr>
        <p:spPr bwMode="auto">
          <a:xfrm>
            <a:off x="152400" y="4340225"/>
            <a:ext cx="2171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400" dirty="0">
                <a:solidFill>
                  <a:srgbClr val="000000"/>
                </a:solidFill>
                <a:latin typeface="+mn-lt"/>
              </a:rPr>
              <a:t>symbol for </a:t>
            </a:r>
            <a:r>
              <a:rPr lang="en-US" sz="1400" b="1" i="1" dirty="0">
                <a:solidFill>
                  <a:srgbClr val="000000"/>
                </a:solidFill>
                <a:latin typeface="+mn-lt"/>
              </a:rPr>
              <a:t>start of a line</a:t>
            </a:r>
            <a:endParaRPr lang="en-US" sz="1400" dirty="0">
              <a:solidFill>
                <a:srgbClr val="000000"/>
              </a:solidFill>
              <a:latin typeface="+mn-lt"/>
            </a:endParaRPr>
          </a:p>
        </p:txBody>
      </p:sp>
      <p:sp>
        <p:nvSpPr>
          <p:cNvPr id="32785" name="Text Box 19"/>
          <p:cNvSpPr txBox="1">
            <a:spLocks noChangeArrowheads="1"/>
          </p:cNvSpPr>
          <p:nvPr/>
        </p:nvSpPr>
        <p:spPr bwMode="auto">
          <a:xfrm>
            <a:off x="4876800" y="4252913"/>
            <a:ext cx="2101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400" dirty="0">
                <a:solidFill>
                  <a:srgbClr val="000000"/>
                </a:solidFill>
                <a:latin typeface="+mn-lt"/>
              </a:rPr>
              <a:t>symbol for </a:t>
            </a:r>
            <a:r>
              <a:rPr lang="en-US" sz="1400" b="1" i="1" dirty="0">
                <a:solidFill>
                  <a:srgbClr val="000000"/>
                </a:solidFill>
                <a:latin typeface="+mn-lt"/>
              </a:rPr>
              <a:t>end of a line</a:t>
            </a:r>
          </a:p>
        </p:txBody>
      </p:sp>
      <p:sp>
        <p:nvSpPr>
          <p:cNvPr id="32786" name="Text Box 20"/>
          <p:cNvSpPr txBox="1">
            <a:spLocks noChangeArrowheads="1"/>
          </p:cNvSpPr>
          <p:nvPr/>
        </p:nvSpPr>
        <p:spPr bwMode="auto">
          <a:xfrm>
            <a:off x="2281238" y="4343400"/>
            <a:ext cx="215106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1400" dirty="0">
                <a:solidFill>
                  <a:srgbClr val="000000"/>
                </a:solidFill>
                <a:latin typeface="+mn-lt"/>
              </a:rPr>
              <a:t>symbol for any character—a shortcut for </a:t>
            </a:r>
            <a:r>
              <a:rPr lang="en-US" sz="1400" b="1" dirty="0">
                <a:solidFill>
                  <a:srgbClr val="000000"/>
                </a:solidFill>
                <a:latin typeface="+mn-lt"/>
              </a:rPr>
              <a:t>(</a:t>
            </a:r>
            <a:r>
              <a:rPr lang="en-US" sz="1400" b="1" dirty="0" err="1">
                <a:solidFill>
                  <a:srgbClr val="000000"/>
                </a:solidFill>
                <a:latin typeface="+mn-lt"/>
              </a:rPr>
              <a:t>a|b|c</a:t>
            </a:r>
            <a:r>
              <a:rPr lang="en-US" sz="1400" b="1" dirty="0">
                <a:solidFill>
                  <a:srgbClr val="000000"/>
                </a:solidFill>
                <a:latin typeface="+mn-lt"/>
              </a:rPr>
              <a:t>|…|z|0|1|…|9|…)</a:t>
            </a:r>
          </a:p>
        </p:txBody>
      </p:sp>
      <p:sp>
        <p:nvSpPr>
          <p:cNvPr id="26641" name="Rectangle 28"/>
          <p:cNvSpPr>
            <a:spLocks noChangeArrowheads="1"/>
          </p:cNvSpPr>
          <p:nvPr/>
        </p:nvSpPr>
        <p:spPr bwMode="auto">
          <a:xfrm>
            <a:off x="22860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2" name="Rectangle 29"/>
          <p:cNvSpPr>
            <a:spLocks noChangeArrowheads="1"/>
          </p:cNvSpPr>
          <p:nvPr/>
        </p:nvSpPr>
        <p:spPr bwMode="auto">
          <a:xfrm>
            <a:off x="28956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3" name="Rectangle 30"/>
          <p:cNvSpPr>
            <a:spLocks noChangeArrowheads="1"/>
          </p:cNvSpPr>
          <p:nvPr/>
        </p:nvSpPr>
        <p:spPr bwMode="auto">
          <a:xfrm>
            <a:off x="35052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4" name="Rectangle 31"/>
          <p:cNvSpPr>
            <a:spLocks noChangeArrowheads="1"/>
          </p:cNvSpPr>
          <p:nvPr/>
        </p:nvSpPr>
        <p:spPr bwMode="auto">
          <a:xfrm>
            <a:off x="41148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5" name="Rectangle 32"/>
          <p:cNvSpPr>
            <a:spLocks noChangeArrowheads="1"/>
          </p:cNvSpPr>
          <p:nvPr/>
        </p:nvSpPr>
        <p:spPr bwMode="auto">
          <a:xfrm>
            <a:off x="47244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6" name="Rectangle 33"/>
          <p:cNvSpPr>
            <a:spLocks noChangeArrowheads="1"/>
          </p:cNvSpPr>
          <p:nvPr/>
        </p:nvSpPr>
        <p:spPr bwMode="auto">
          <a:xfrm>
            <a:off x="53340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26647" name="Rectangle 34"/>
          <p:cNvSpPr>
            <a:spLocks noChangeArrowheads="1"/>
          </p:cNvSpPr>
          <p:nvPr/>
        </p:nvSpPr>
        <p:spPr bwMode="auto">
          <a:xfrm>
            <a:off x="5943600" y="5105400"/>
            <a:ext cx="609600" cy="609600"/>
          </a:xfrm>
          <a:prstGeom prst="rect">
            <a:avLst/>
          </a:prstGeom>
          <a:noFill/>
          <a:ln w="190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latin typeface="Times New Roman" pitchFamily="18" charset="0"/>
            </a:endParaRPr>
          </a:p>
        </p:txBody>
      </p:sp>
      <p:sp>
        <p:nvSpPr>
          <p:cNvPr id="32795" name="Rectangle 35"/>
          <p:cNvSpPr>
            <a:spLocks noChangeArrowheads="1"/>
          </p:cNvSpPr>
          <p:nvPr/>
        </p:nvSpPr>
        <p:spPr bwMode="auto">
          <a:xfrm>
            <a:off x="2895600" y="5257800"/>
            <a:ext cx="612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sz="1200" b="1">
                <a:solidFill>
                  <a:srgbClr val="0000FF"/>
                </a:solidFill>
                <a:latin typeface="+mn-lt"/>
              </a:rPr>
              <a:t>vowel</a:t>
            </a:r>
          </a:p>
        </p:txBody>
      </p:sp>
      <p:sp>
        <p:nvSpPr>
          <p:cNvPr id="32796" name="Rectangle 36"/>
          <p:cNvSpPr>
            <a:spLocks noChangeArrowheads="1"/>
          </p:cNvSpPr>
          <p:nvPr/>
        </p:nvSpPr>
        <p:spPr bwMode="auto">
          <a:xfrm>
            <a:off x="5318125" y="5257800"/>
            <a:ext cx="612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sz="1200" b="1">
                <a:solidFill>
                  <a:srgbClr val="0000FF"/>
                </a:solidFill>
                <a:latin typeface="+mn-lt"/>
              </a:rPr>
              <a:t>vowel</a:t>
            </a:r>
          </a:p>
        </p:txBody>
      </p:sp>
      <p:sp>
        <p:nvSpPr>
          <p:cNvPr id="32797" name="Rectangle 37"/>
          <p:cNvSpPr>
            <a:spLocks noChangeArrowheads="1"/>
          </p:cNvSpPr>
          <p:nvPr/>
        </p:nvSpPr>
        <p:spPr bwMode="auto">
          <a:xfrm>
            <a:off x="4203700" y="5181600"/>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rgbClr val="0000FF"/>
                </a:solidFill>
                <a:latin typeface="+mn-lt"/>
              </a:rPr>
              <a:t>U</a:t>
            </a:r>
          </a:p>
        </p:txBody>
      </p:sp>
      <p:sp>
        <p:nvSpPr>
          <p:cNvPr id="32798" name="Text Box 10"/>
          <p:cNvSpPr txBox="1">
            <a:spLocks noChangeArrowheads="1"/>
          </p:cNvSpPr>
          <p:nvPr/>
        </p:nvSpPr>
        <p:spPr bwMode="auto">
          <a:xfrm>
            <a:off x="2171700" y="6557963"/>
            <a:ext cx="6819900"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gn="r">
              <a:lnSpc>
                <a:spcPct val="80000"/>
              </a:lnSpc>
              <a:defRPr/>
            </a:pPr>
            <a:r>
              <a:rPr lang="en-US" sz="1000">
                <a:solidFill>
                  <a:srgbClr val="000000"/>
                </a:solidFill>
                <a:latin typeface="+mn-lt"/>
                <a:cs typeface="Times New Roman" pitchFamily="18" charset="0"/>
              </a:rPr>
              <a:t>egrep   –f   regexFile   matchingStringFile</a:t>
            </a:r>
          </a:p>
        </p:txBody>
      </p:sp>
      <p:sp>
        <p:nvSpPr>
          <p:cNvPr id="32799" name="Rectangle 39"/>
          <p:cNvSpPr>
            <a:spLocks noChangeArrowheads="1"/>
          </p:cNvSpPr>
          <p:nvPr/>
        </p:nvSpPr>
        <p:spPr bwMode="auto">
          <a:xfrm>
            <a:off x="6540500" y="5507038"/>
            <a:ext cx="1765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sz="1000" dirty="0">
                <a:solidFill>
                  <a:srgbClr val="0000FF"/>
                </a:solidFill>
                <a:latin typeface="+mn-lt"/>
                <a:cs typeface="Times New Roman" pitchFamily="18" charset="0"/>
              </a:rPr>
              <a:t>with first and last the same?</a:t>
            </a:r>
            <a:endParaRPr lang="en-US" dirty="0">
              <a:solidFill>
                <a:srgbClr val="0000FF"/>
              </a:solidFill>
              <a:latin typeface="+mn-lt"/>
            </a:endParaRPr>
          </a:p>
        </p:txBody>
      </p:sp>
      <p:sp>
        <p:nvSpPr>
          <p:cNvPr id="32800" name="Text Box 10"/>
          <p:cNvSpPr txBox="1">
            <a:spLocks noChangeArrowheads="1"/>
          </p:cNvSpPr>
          <p:nvPr/>
        </p:nvSpPr>
        <p:spPr bwMode="auto">
          <a:xfrm>
            <a:off x="76200" y="6562725"/>
            <a:ext cx="1447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lnSpc>
                <a:spcPct val="80000"/>
              </a:lnSpc>
              <a:defRPr/>
            </a:pPr>
            <a:r>
              <a:rPr lang="en-US" sz="1000">
                <a:solidFill>
                  <a:srgbClr val="000000"/>
                </a:solidFill>
                <a:latin typeface="+mn-lt"/>
                <a:cs typeface="Times New Roman" pitchFamily="18" charset="0"/>
              </a:rPr>
              <a:t>knuth: ~cs60/egrep</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2" descr="Picture 5"/>
          <p:cNvPicPr>
            <a:picLocks noChangeAspect="1" noChangeArrowheads="1"/>
          </p:cNvPicPr>
          <p:nvPr/>
        </p:nvPicPr>
        <p:blipFill>
          <a:blip r:embed="rId3">
            <a:extLst>
              <a:ext uri="{28A0092B-C50C-407E-A947-70E740481C1C}">
                <a14:useLocalDpi xmlns:a14="http://schemas.microsoft.com/office/drawing/2010/main" val="0"/>
              </a:ext>
            </a:extLst>
          </a:blip>
          <a:srcRect l="33005"/>
          <a:stretch>
            <a:fillRect/>
          </a:stretch>
        </p:blipFill>
        <p:spPr bwMode="auto">
          <a:xfrm>
            <a:off x="5943600" y="4170363"/>
            <a:ext cx="2909888" cy="171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ext Box 2"/>
          <p:cNvSpPr txBox="1">
            <a:spLocks noChangeArrowheads="1"/>
          </p:cNvSpPr>
          <p:nvPr/>
        </p:nvSpPr>
        <p:spPr bwMode="auto">
          <a:xfrm>
            <a:off x="457200" y="228600"/>
            <a:ext cx="778192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50000"/>
              </a:spcBef>
              <a:spcAft>
                <a:spcPct val="0"/>
              </a:spcAft>
              <a:defRPr sz="2400">
                <a:solidFill>
                  <a:schemeClr val="tx1"/>
                </a:solidFill>
                <a:latin typeface="Times New Roman" pitchFamily="18" charset="0"/>
              </a:defRPr>
            </a:lvl6pPr>
            <a:lvl7pPr marL="2971800" indent="-228600" algn="ctr" eaLnBrk="0" fontAlgn="base" hangingPunct="0">
              <a:spcBef>
                <a:spcPct val="50000"/>
              </a:spcBef>
              <a:spcAft>
                <a:spcPct val="0"/>
              </a:spcAft>
              <a:defRPr sz="2400">
                <a:solidFill>
                  <a:schemeClr val="tx1"/>
                </a:solidFill>
                <a:latin typeface="Times New Roman" pitchFamily="18" charset="0"/>
              </a:defRPr>
            </a:lvl7pPr>
            <a:lvl8pPr marL="3429000" indent="-228600" algn="ctr" eaLnBrk="0" fontAlgn="base" hangingPunct="0">
              <a:spcBef>
                <a:spcPct val="50000"/>
              </a:spcBef>
              <a:spcAft>
                <a:spcPct val="0"/>
              </a:spcAft>
              <a:defRPr sz="2400">
                <a:solidFill>
                  <a:schemeClr val="tx1"/>
                </a:solidFill>
                <a:latin typeface="Times New Roman" pitchFamily="18" charset="0"/>
              </a:defRPr>
            </a:lvl8pPr>
            <a:lvl9pPr marL="3886200" indent="-228600" algn="ctr" eaLnBrk="0" fontAlgn="base" hangingPunct="0">
              <a:spcBef>
                <a:spcPct val="50000"/>
              </a:spcBef>
              <a:spcAft>
                <a:spcPct val="0"/>
              </a:spcAft>
              <a:defRPr sz="2400">
                <a:solidFill>
                  <a:schemeClr val="tx1"/>
                </a:solidFill>
                <a:latin typeface="Times New Roman" pitchFamily="18" charset="0"/>
              </a:defRPr>
            </a:lvl9pPr>
          </a:lstStyle>
          <a:p>
            <a:pPr>
              <a:defRPr/>
            </a:pPr>
            <a:r>
              <a:rPr lang="en-US" sz="4200" dirty="0" err="1">
                <a:solidFill>
                  <a:srgbClr val="000000"/>
                </a:solidFill>
                <a:latin typeface="+mj-lt"/>
                <a:cs typeface="Times New Roman" pitchFamily="18" charset="0"/>
              </a:rPr>
              <a:t>REs</a:t>
            </a:r>
            <a:r>
              <a:rPr lang="en-US" sz="4200" dirty="0">
                <a:solidFill>
                  <a:srgbClr val="000000"/>
                </a:solidFill>
                <a:latin typeface="+mj-lt"/>
                <a:cs typeface="Times New Roman" pitchFamily="18" charset="0"/>
              </a:rPr>
              <a:t> to the Rescue!</a:t>
            </a:r>
          </a:p>
        </p:txBody>
      </p:sp>
      <p:pic>
        <p:nvPicPr>
          <p:cNvPr id="27652" name="Picture 3" descr="CARTOON_regular_expression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219200"/>
            <a:ext cx="5380038" cy="544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4"/>
          <p:cNvSpPr txBox="1">
            <a:spLocks noChangeArrowheads="1"/>
          </p:cNvSpPr>
          <p:nvPr/>
        </p:nvSpPr>
        <p:spPr bwMode="auto">
          <a:xfrm>
            <a:off x="6772275" y="685800"/>
            <a:ext cx="847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2000">
                <a:solidFill>
                  <a:srgbClr val="0000FF"/>
                </a:solidFill>
              </a:rPr>
              <a:t>PERL</a:t>
            </a:r>
            <a:endParaRPr lang="en-US" altLang="en-US" sz="1600">
              <a:solidFill>
                <a:srgbClr val="0000FF"/>
              </a:solidFill>
            </a:endParaRPr>
          </a:p>
        </p:txBody>
      </p:sp>
      <p:sp>
        <p:nvSpPr>
          <p:cNvPr id="33798" name="Text Box 5"/>
          <p:cNvSpPr txBox="1">
            <a:spLocks noChangeArrowheads="1"/>
          </p:cNvSpPr>
          <p:nvPr/>
        </p:nvSpPr>
        <p:spPr bwMode="auto">
          <a:xfrm>
            <a:off x="7467600" y="304800"/>
            <a:ext cx="12620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600">
                <a:solidFill>
                  <a:srgbClr val="0000FF"/>
                </a:solidFill>
                <a:latin typeface="Times New Roman" pitchFamily="18" charset="0"/>
              </a:rPr>
              <a:t>practical extraction and report language</a:t>
            </a:r>
          </a:p>
        </p:txBody>
      </p:sp>
      <p:pic>
        <p:nvPicPr>
          <p:cNvPr id="27655" name="Picture 6" descr="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8050" y="2178050"/>
            <a:ext cx="2901950" cy="9144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27656" name="Rectangle 7"/>
          <p:cNvSpPr>
            <a:spLocks noChangeArrowheads="1"/>
          </p:cNvSpPr>
          <p:nvPr/>
        </p:nvSpPr>
        <p:spPr bwMode="auto">
          <a:xfrm>
            <a:off x="6010275" y="3097213"/>
            <a:ext cx="28654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spcBef>
                <a:spcPct val="0"/>
              </a:spcBef>
            </a:pPr>
            <a:r>
              <a:rPr lang="en-US" altLang="en-US" sz="900">
                <a:solidFill>
                  <a:srgbClr val="0000FF"/>
                </a:solidFill>
              </a:rPr>
              <a:t>www.regular-expressions.info/regexbuddy/email.html</a:t>
            </a:r>
          </a:p>
        </p:txBody>
      </p:sp>
      <p:sp>
        <p:nvSpPr>
          <p:cNvPr id="27657" name="Text Box 8"/>
          <p:cNvSpPr txBox="1">
            <a:spLocks noChangeArrowheads="1"/>
          </p:cNvSpPr>
          <p:nvPr/>
        </p:nvSpPr>
        <p:spPr bwMode="auto">
          <a:xfrm>
            <a:off x="5988050" y="6135688"/>
            <a:ext cx="29273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600">
                <a:solidFill>
                  <a:srgbClr val="000000"/>
                </a:solidFill>
                <a:latin typeface="Times New Roman" pitchFamily="18" charset="0"/>
                <a:cs typeface="Times New Roman" pitchFamily="18" charset="0"/>
              </a:rPr>
              <a:t>But how does regular expression matching actually </a:t>
            </a:r>
            <a:r>
              <a:rPr lang="en-US" altLang="en-US" sz="1600" b="1" i="1">
                <a:solidFill>
                  <a:srgbClr val="000000"/>
                </a:solidFill>
                <a:latin typeface="Times New Roman" pitchFamily="18" charset="0"/>
                <a:cs typeface="Times New Roman" pitchFamily="18" charset="0"/>
              </a:rPr>
              <a:t>work... </a:t>
            </a:r>
            <a:r>
              <a:rPr lang="en-US" altLang="en-US" sz="1600">
                <a:solidFill>
                  <a:srgbClr val="000000"/>
                </a:solidFill>
                <a:latin typeface="Times New Roman" pitchFamily="18" charset="0"/>
                <a:cs typeface="Times New Roman" pitchFamily="18" charset="0"/>
              </a:rPr>
              <a:t>?</a:t>
            </a:r>
          </a:p>
        </p:txBody>
      </p:sp>
      <p:sp>
        <p:nvSpPr>
          <p:cNvPr id="27658" name="Text Box 9"/>
          <p:cNvSpPr>
            <a:spLocks noChangeArrowheads="1"/>
          </p:cNvSpPr>
          <p:nvPr/>
        </p:nvSpPr>
        <p:spPr bwMode="auto">
          <a:xfrm>
            <a:off x="254000" y="96838"/>
            <a:ext cx="1774825" cy="260350"/>
          </a:xfrm>
          <a:prstGeom prst="wedgeRectCallout">
            <a:avLst>
              <a:gd name="adj1" fmla="val -15597"/>
              <a:gd name="adj2" fmla="val 182894"/>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100">
                <a:latin typeface="Times New Roman" pitchFamily="18" charset="0"/>
                <a:cs typeface="Times New Roman" pitchFamily="18" charset="0"/>
              </a:rPr>
              <a:t>xkcd to the rescue, perhaps?</a:t>
            </a:r>
          </a:p>
        </p:txBody>
      </p:sp>
      <p:pic>
        <p:nvPicPr>
          <p:cNvPr id="27659" name="Picture 11" descr="Picture 5"/>
          <p:cNvPicPr>
            <a:picLocks noChangeAspect="1" noChangeArrowheads="1"/>
          </p:cNvPicPr>
          <p:nvPr/>
        </p:nvPicPr>
        <p:blipFill>
          <a:blip r:embed="rId3">
            <a:extLst>
              <a:ext uri="{28A0092B-C50C-407E-A947-70E740481C1C}">
                <a14:useLocalDpi xmlns:a14="http://schemas.microsoft.com/office/drawing/2010/main" val="0"/>
              </a:ext>
            </a:extLst>
          </a:blip>
          <a:srcRect r="67946" b="67036"/>
          <a:stretch>
            <a:fillRect/>
          </a:stretch>
        </p:blipFill>
        <p:spPr bwMode="auto">
          <a:xfrm>
            <a:off x="6553200" y="3560763"/>
            <a:ext cx="1676400" cy="68262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33805" name="Line 14"/>
          <p:cNvSpPr>
            <a:spLocks noChangeShapeType="1"/>
          </p:cNvSpPr>
          <p:nvPr/>
        </p:nvSpPr>
        <p:spPr bwMode="auto">
          <a:xfrm flipH="1">
            <a:off x="2743200" y="884238"/>
            <a:ext cx="4029075" cy="5005387"/>
          </a:xfrm>
          <a:prstGeom prst="line">
            <a:avLst/>
          </a:prstGeom>
          <a:noFill/>
          <a:ln w="28575">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1" name="Rectangle 14"/>
          <p:cNvSpPr>
            <a:spLocks noChangeArrowheads="1"/>
          </p:cNvSpPr>
          <p:nvPr/>
        </p:nvSpPr>
        <p:spPr bwMode="auto">
          <a:xfrm>
            <a:off x="6623050" y="4586288"/>
            <a:ext cx="15478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200">
                <a:solidFill>
                  <a:srgbClr val="000000"/>
                </a:solidFill>
                <a:latin typeface="Comic Sans MS" pitchFamily="66" charset="0"/>
              </a:rPr>
              <a:t>lang:java goooo*gle</a:t>
            </a:r>
          </a:p>
        </p:txBody>
      </p:sp>
      <p:sp>
        <p:nvSpPr>
          <p:cNvPr id="2" name="TextBox 1"/>
          <p:cNvSpPr txBox="1"/>
          <p:nvPr/>
        </p:nvSpPr>
        <p:spPr>
          <a:xfrm>
            <a:off x="6130131" y="2278559"/>
            <a:ext cx="2599532" cy="769441"/>
          </a:xfrm>
          <a:prstGeom prst="rect">
            <a:avLst/>
          </a:prstGeom>
          <a:noFill/>
        </p:spPr>
        <p:txBody>
          <a:bodyPr>
            <a:spAutoFit/>
            <a:scene3d>
              <a:camera prst="orthographicFront">
                <a:rot lat="0" lon="0" rev="1800000"/>
              </a:camera>
              <a:lightRig rig="threePt" dir="t"/>
            </a:scene3d>
          </a:bodyPr>
          <a:lstStyle/>
          <a:p>
            <a:pPr>
              <a:defRPr/>
            </a:pPr>
            <a:r>
              <a:rPr lang="en-US" sz="4400" b="1" dirty="0">
                <a:solidFill>
                  <a:srgbClr val="FF0000"/>
                </a:solidFill>
                <a:latin typeface="Arial" charset="0"/>
              </a:rPr>
              <a:t>WRONG!</a:t>
            </a:r>
          </a:p>
        </p:txBody>
      </p:sp>
      <p:pic>
        <p:nvPicPr>
          <p:cNvPr id="27663" name="Picture 7" descr="alien5-transparen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2800" y="466725"/>
            <a:ext cx="609600"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80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P spid="33798" grpId="0"/>
      <p:bldP spid="3380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828800"/>
            <a:ext cx="8305800" cy="2492990"/>
          </a:xfrm>
          <a:prstGeom prst="rect">
            <a:avLst/>
          </a:prstGeom>
          <a:noFill/>
        </p:spPr>
        <p:txBody>
          <a:bodyPr wrap="square" rtlCol="0">
            <a:spAutoFit/>
          </a:bodyPr>
          <a:lstStyle/>
          <a:p>
            <a:pPr algn="l"/>
            <a:r>
              <a:rPr lang="en-US" dirty="0"/>
              <a:t>Consider all the constant mathematical functions </a:t>
            </a:r>
            <a:r>
              <a:rPr lang="en-US" i="1" dirty="0"/>
              <a:t>f(N) = x, </a:t>
            </a:r>
            <a:r>
              <a:rPr lang="en-US" dirty="0"/>
              <a:t>where </a:t>
            </a:r>
            <a:r>
              <a:rPr lang="en-US" i="1" dirty="0"/>
              <a:t>x</a:t>
            </a:r>
            <a:r>
              <a:rPr lang="en-US" dirty="0"/>
              <a:t> is a real number from 0 to 1:</a:t>
            </a:r>
          </a:p>
          <a:p>
            <a:pPr marL="800100" lvl="1" indent="-342900" algn="l">
              <a:buFont typeface="Arial" panose="020B0604020202020204" pitchFamily="34" charset="0"/>
              <a:buChar char="•"/>
            </a:pPr>
            <a:r>
              <a:rPr lang="en-US" i="1" dirty="0"/>
              <a:t>f(N) = 0.5</a:t>
            </a:r>
          </a:p>
          <a:p>
            <a:pPr marL="800100" lvl="1" indent="-342900" algn="l">
              <a:buFont typeface="Arial" panose="020B0604020202020204" pitchFamily="34" charset="0"/>
              <a:buChar char="•"/>
            </a:pPr>
            <a:r>
              <a:rPr lang="en-US" i="1" dirty="0"/>
              <a:t>f(N) = 0.707107…</a:t>
            </a:r>
          </a:p>
          <a:p>
            <a:pPr marL="800100" lvl="1" indent="-342900" algn="l">
              <a:buFont typeface="Arial" panose="020B0604020202020204" pitchFamily="34" charset="0"/>
              <a:buChar char="•"/>
            </a:pPr>
            <a:r>
              <a:rPr lang="en-US" i="1" dirty="0"/>
              <a:t>f(N) = 0.314159…</a:t>
            </a:r>
          </a:p>
        </p:txBody>
      </p:sp>
      <p:sp>
        <p:nvSpPr>
          <p:cNvPr id="6146" name="Rectangle 2"/>
          <p:cNvSpPr>
            <a:spLocks noGrp="1" noChangeArrowheads="1"/>
          </p:cNvSpPr>
          <p:nvPr>
            <p:ph type="title"/>
          </p:nvPr>
        </p:nvSpPr>
        <p:spPr>
          <a:xfrm>
            <a:off x="685800" y="228600"/>
            <a:ext cx="7772400" cy="685800"/>
          </a:xfrm>
        </p:spPr>
        <p:txBody>
          <a:bodyPr/>
          <a:lstStyle/>
          <a:p>
            <a:pPr eaLnBrk="1" hangingPunct="1"/>
            <a:r>
              <a:rPr lang="en-US" altLang="en-US" dirty="0"/>
              <a:t>Functions</a:t>
            </a:r>
          </a:p>
        </p:txBody>
      </p:sp>
      <p:pic>
        <p:nvPicPr>
          <p:cNvPr id="615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2910" y="3352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AutoShape 28"/>
          <p:cNvSpPr>
            <a:spLocks noChangeArrowheads="1"/>
          </p:cNvSpPr>
          <p:nvPr/>
        </p:nvSpPr>
        <p:spPr bwMode="auto">
          <a:xfrm>
            <a:off x="5562600" y="2743200"/>
            <a:ext cx="2057400" cy="8001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 can do that math in my head!</a:t>
            </a:r>
            <a:r>
              <a:rPr lang="en-US" altLang="en-US" dirty="0">
                <a:solidFill>
                  <a:srgbClr val="000000"/>
                </a:solidFill>
              </a:rPr>
              <a:t> </a:t>
            </a:r>
          </a:p>
        </p:txBody>
      </p:sp>
    </p:spTree>
    <p:extLst>
      <p:ext uri="{BB962C8B-B14F-4D97-AF65-F5344CB8AC3E}">
        <p14:creationId xmlns:p14="http://schemas.microsoft.com/office/powerpoint/2010/main" val="380790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828800"/>
            <a:ext cx="8305800" cy="3785652"/>
          </a:xfrm>
          <a:prstGeom prst="rect">
            <a:avLst/>
          </a:prstGeom>
          <a:noFill/>
        </p:spPr>
        <p:txBody>
          <a:bodyPr wrap="square" rtlCol="0">
            <a:spAutoFit/>
          </a:bodyPr>
          <a:lstStyle/>
          <a:p>
            <a:pPr algn="l"/>
            <a:r>
              <a:rPr lang="en-US" dirty="0"/>
              <a:t>We know that programs are countable...</a:t>
            </a:r>
          </a:p>
          <a:p>
            <a:pPr algn="l"/>
            <a:endParaRPr lang="en-US" dirty="0"/>
          </a:p>
          <a:p>
            <a:pPr algn="l"/>
            <a:r>
              <a:rPr lang="en-US" dirty="0"/>
              <a:t>…and even simple functions are uncountable…</a:t>
            </a:r>
          </a:p>
          <a:p>
            <a:pPr algn="l"/>
            <a:endParaRPr lang="en-US" dirty="0"/>
          </a:p>
          <a:p>
            <a:pPr algn="l"/>
            <a:r>
              <a:rPr lang="en-US" dirty="0"/>
              <a:t>…so there must be more functions than programs…</a:t>
            </a:r>
          </a:p>
          <a:p>
            <a:pPr algn="l"/>
            <a:endParaRPr lang="en-US" dirty="0"/>
          </a:p>
          <a:p>
            <a:pPr algn="l"/>
            <a:r>
              <a:rPr lang="en-US" dirty="0"/>
              <a:t>…and therefore there are functions that can’t be computed!</a:t>
            </a:r>
          </a:p>
        </p:txBody>
      </p:sp>
      <p:sp>
        <p:nvSpPr>
          <p:cNvPr id="6146" name="Rectangle 2"/>
          <p:cNvSpPr>
            <a:spLocks noGrp="1" noChangeArrowheads="1"/>
          </p:cNvSpPr>
          <p:nvPr>
            <p:ph type="title"/>
          </p:nvPr>
        </p:nvSpPr>
        <p:spPr>
          <a:xfrm>
            <a:off x="685800" y="228600"/>
            <a:ext cx="7772400" cy="685800"/>
          </a:xfrm>
        </p:spPr>
        <p:txBody>
          <a:bodyPr/>
          <a:lstStyle/>
          <a:p>
            <a:pPr eaLnBrk="1" hangingPunct="1"/>
            <a:r>
              <a:rPr lang="en-US" altLang="en-US" dirty="0"/>
              <a:t>Functions and Programs</a:t>
            </a:r>
          </a:p>
        </p:txBody>
      </p:sp>
    </p:spTree>
    <p:extLst>
      <p:ext uri="{BB962C8B-B14F-4D97-AF65-F5344CB8AC3E}">
        <p14:creationId xmlns:p14="http://schemas.microsoft.com/office/powerpoint/2010/main" val="124893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828800"/>
            <a:ext cx="8305800" cy="2123658"/>
          </a:xfrm>
          <a:prstGeom prst="rect">
            <a:avLst/>
          </a:prstGeom>
          <a:noFill/>
        </p:spPr>
        <p:txBody>
          <a:bodyPr wrap="square" rtlCol="0">
            <a:spAutoFit/>
          </a:bodyPr>
          <a:lstStyle/>
          <a:p>
            <a:pPr algn="l"/>
            <a:r>
              <a:rPr lang="en-US" dirty="0"/>
              <a:t>We know that programs are countable...</a:t>
            </a:r>
          </a:p>
          <a:p>
            <a:pPr algn="l"/>
            <a:endParaRPr lang="en-US" dirty="0"/>
          </a:p>
          <a:p>
            <a:pPr algn="l"/>
            <a:r>
              <a:rPr lang="en-US" dirty="0"/>
              <a:t>…and even simple functions are uncountable…</a:t>
            </a:r>
          </a:p>
          <a:p>
            <a:pPr algn="l"/>
            <a:endParaRPr lang="en-US" dirty="0"/>
          </a:p>
        </p:txBody>
      </p:sp>
      <p:sp>
        <p:nvSpPr>
          <p:cNvPr id="6146" name="Rectangle 2"/>
          <p:cNvSpPr>
            <a:spLocks noGrp="1" noChangeArrowheads="1"/>
          </p:cNvSpPr>
          <p:nvPr>
            <p:ph type="title"/>
          </p:nvPr>
        </p:nvSpPr>
        <p:spPr>
          <a:xfrm>
            <a:off x="685800" y="228600"/>
            <a:ext cx="7772400" cy="685800"/>
          </a:xfrm>
        </p:spPr>
        <p:txBody>
          <a:bodyPr/>
          <a:lstStyle/>
          <a:p>
            <a:pPr eaLnBrk="1" hangingPunct="1"/>
            <a:r>
              <a:rPr lang="en-US" altLang="en-US" dirty="0"/>
              <a:t>Functions and Programs</a:t>
            </a:r>
          </a:p>
        </p:txBody>
      </p:sp>
    </p:spTree>
    <p:extLst>
      <p:ext uri="{BB962C8B-B14F-4D97-AF65-F5344CB8AC3E}">
        <p14:creationId xmlns:p14="http://schemas.microsoft.com/office/powerpoint/2010/main" val="337268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685800"/>
          </a:xfrm>
        </p:spPr>
        <p:txBody>
          <a:bodyPr/>
          <a:lstStyle/>
          <a:p>
            <a:pPr eaLnBrk="1" hangingPunct="1"/>
            <a:r>
              <a:rPr lang="en-US" altLang="en-US" dirty="0"/>
              <a:t>What Can’t’ Be Computed?</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5146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ular Callout 2"/>
          <p:cNvSpPr/>
          <p:nvPr/>
        </p:nvSpPr>
        <p:spPr bwMode="auto">
          <a:xfrm>
            <a:off x="3048000" y="2209800"/>
            <a:ext cx="3657600" cy="1295400"/>
          </a:xfrm>
          <a:prstGeom prst="wedgeRectCallout">
            <a:avLst>
              <a:gd name="adj1" fmla="val -69670"/>
              <a:gd name="adj2" fmla="val -168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pitchFamily="-80" charset="-128"/>
              </a:rPr>
              <a:t>But are all the </a:t>
            </a:r>
            <a:r>
              <a:rPr kumimoji="0" lang="en-US" sz="2400" b="0" i="0" u="none" strike="noStrike" cap="none" normalizeH="0" baseline="0" dirty="0" err="1">
                <a:ln>
                  <a:noFill/>
                </a:ln>
                <a:solidFill>
                  <a:schemeClr val="tx1"/>
                </a:solidFill>
                <a:effectLst/>
                <a:latin typeface="Arial" charset="0"/>
                <a:ea typeface="ＭＳ Ｐゴシック" pitchFamily="-80" charset="-128"/>
              </a:rPr>
              <a:t>uncomputable</a:t>
            </a:r>
            <a:r>
              <a:rPr kumimoji="0" lang="en-US" sz="2400" b="0" i="0" u="none" strike="noStrike" cap="none" normalizeH="0" baseline="0" dirty="0">
                <a:ln>
                  <a:noFill/>
                </a:ln>
                <a:solidFill>
                  <a:schemeClr val="tx1"/>
                </a:solidFill>
                <a:effectLst/>
                <a:latin typeface="Arial" charset="0"/>
                <a:ea typeface="ＭＳ Ｐゴシック" pitchFamily="-80" charset="-128"/>
              </a:rPr>
              <a:t> functions as boring as </a:t>
            </a:r>
            <a:r>
              <a:rPr lang="en-US" i="1" dirty="0">
                <a:latin typeface="Arial" charset="0"/>
              </a:rPr>
              <a:t>f(N) = x?</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sp>
        <p:nvSpPr>
          <p:cNvPr id="5" name="Rectangular Callout 4"/>
          <p:cNvSpPr/>
          <p:nvPr/>
        </p:nvSpPr>
        <p:spPr bwMode="auto">
          <a:xfrm>
            <a:off x="2057400" y="4289893"/>
            <a:ext cx="2667000" cy="1295400"/>
          </a:xfrm>
          <a:prstGeom prst="wedgeRectCallout">
            <a:avLst>
              <a:gd name="adj1" fmla="val 97174"/>
              <a:gd name="adj2" fmla="val -1137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dirty="0">
                <a:latin typeface="Arial" charset="0"/>
              </a:rPr>
              <a:t>Show me something interesting!</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grpSp>
        <p:nvGrpSpPr>
          <p:cNvPr id="7" name="Group 14"/>
          <p:cNvGrpSpPr>
            <a:grpSpLocks/>
          </p:cNvGrpSpPr>
          <p:nvPr/>
        </p:nvGrpSpPr>
        <p:grpSpPr bwMode="auto">
          <a:xfrm>
            <a:off x="6245315" y="4594693"/>
            <a:ext cx="685800" cy="914400"/>
            <a:chOff x="2928" y="1051"/>
            <a:chExt cx="840" cy="957"/>
          </a:xfrm>
        </p:grpSpPr>
        <p:sp>
          <p:nvSpPr>
            <p:cNvPr id="8" name="Freeform 15"/>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9" name="Oval 1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0" name="Oval 1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 name="Oval 1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2" name="Oval 1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3" name="Oval 2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4" name="Oval 2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5" name="Oval 2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6" name="AutoShape 2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7" name="Freeform 2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8" name="Freeform 2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9" name="Freeform 2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20" name="Freeform 2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Tree>
    <p:extLst>
      <p:ext uri="{BB962C8B-B14F-4D97-AF65-F5344CB8AC3E}">
        <p14:creationId xmlns:p14="http://schemas.microsoft.com/office/powerpoint/2010/main" val="1253200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228600" y="0"/>
            <a:ext cx="8763000" cy="1143000"/>
          </a:xfrm>
        </p:spPr>
        <p:txBody>
          <a:bodyPr/>
          <a:lstStyle/>
          <a:p>
            <a:pPr eaLnBrk="1" hangingPunct="1"/>
            <a:r>
              <a:rPr lang="en-US" altLang="en-US" sz="4000"/>
              <a:t>Measuring the </a:t>
            </a:r>
            <a:r>
              <a:rPr lang="ja-JP" altLang="en-US" sz="4000"/>
              <a:t>“</a:t>
            </a:r>
            <a:r>
              <a:rPr lang="en-US" altLang="ja-JP" sz="4000"/>
              <a:t>Complexity</a:t>
            </a:r>
            <a:r>
              <a:rPr lang="ja-JP" altLang="en-US" sz="4000"/>
              <a:t>”</a:t>
            </a:r>
            <a:r>
              <a:rPr lang="en-US" altLang="ja-JP" sz="4000"/>
              <a:t> of Data</a:t>
            </a:r>
            <a:endParaRPr lang="en-US" altLang="en-US"/>
          </a:p>
        </p:txBody>
      </p:sp>
      <p:grpSp>
        <p:nvGrpSpPr>
          <p:cNvPr id="12291" name="Group 1028"/>
          <p:cNvGrpSpPr>
            <a:grpSpLocks/>
          </p:cNvGrpSpPr>
          <p:nvPr/>
        </p:nvGrpSpPr>
        <p:grpSpPr bwMode="auto">
          <a:xfrm>
            <a:off x="533400" y="962025"/>
            <a:ext cx="8218488" cy="180975"/>
            <a:chOff x="295" y="1311"/>
            <a:chExt cx="5177" cy="114"/>
          </a:xfrm>
        </p:grpSpPr>
        <p:sp>
          <p:nvSpPr>
            <p:cNvPr id="12299" name="Rectangle 102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2300" name="Rectangle 103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2292" name="Text Box 1031"/>
          <p:cNvSpPr txBox="1">
            <a:spLocks noChangeArrowheads="1"/>
          </p:cNvSpPr>
          <p:nvPr/>
        </p:nvSpPr>
        <p:spPr bwMode="auto">
          <a:xfrm>
            <a:off x="479425" y="1828800"/>
            <a:ext cx="72390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r>
              <a:rPr lang="en-US" altLang="en-US" sz="2800" dirty="0">
                <a:solidFill>
                  <a:srgbClr val="000000"/>
                </a:solidFill>
              </a:rPr>
              <a:t>10</a:t>
            </a:r>
            <a:r>
              <a:rPr lang="en-US" altLang="en-US" sz="2800" baseline="30000" dirty="0">
                <a:solidFill>
                  <a:srgbClr val="000000"/>
                </a:solidFill>
              </a:rPr>
              <a:t>5000</a:t>
            </a:r>
            <a:r>
              <a:rPr lang="en-US" altLang="en-US" sz="2800" dirty="0">
                <a:solidFill>
                  <a:srgbClr val="000000"/>
                </a:solidFill>
              </a:rPr>
              <a:t> </a:t>
            </a:r>
          </a:p>
          <a:p>
            <a:pPr algn="l">
              <a:spcBef>
                <a:spcPct val="0"/>
              </a:spcBef>
              <a:buFont typeface="Arial" pitchFamily="34" charset="0"/>
              <a:buNone/>
            </a:pPr>
            <a:endParaRPr lang="en-US" altLang="en-US" sz="2800" dirty="0">
              <a:solidFill>
                <a:srgbClr val="000000"/>
              </a:solidFill>
            </a:endParaRPr>
          </a:p>
          <a:p>
            <a:pPr algn="l">
              <a:spcBef>
                <a:spcPct val="0"/>
              </a:spcBef>
              <a:buFont typeface="Arial" pitchFamily="34" charset="0"/>
              <a:buNone/>
            </a:pPr>
            <a:r>
              <a:rPr lang="en-US" altLang="en-US" sz="2800" dirty="0">
                <a:solidFill>
                  <a:srgbClr val="890B13"/>
                </a:solidFill>
              </a:rPr>
              <a:t>versus</a:t>
            </a:r>
            <a:endParaRPr lang="en-US" altLang="en-US" sz="2800" baseline="30000" dirty="0">
              <a:solidFill>
                <a:srgbClr val="000000"/>
              </a:solidFill>
            </a:endParaRPr>
          </a:p>
          <a:p>
            <a:pPr algn="l">
              <a:spcBef>
                <a:spcPct val="0"/>
              </a:spcBef>
            </a:pPr>
            <a:endParaRPr lang="en-US" altLang="en-US" sz="2800" baseline="30000" dirty="0">
              <a:solidFill>
                <a:srgbClr val="000000"/>
              </a:solidFill>
            </a:endParaRPr>
          </a:p>
          <a:p>
            <a:pPr algn="l">
              <a:spcBef>
                <a:spcPct val="0"/>
              </a:spcBef>
            </a:pPr>
            <a:r>
              <a:rPr lang="en-US" altLang="en-US" sz="2800" dirty="0">
                <a:solidFill>
                  <a:srgbClr val="000000"/>
                </a:solidFill>
              </a:rPr>
              <a:t>15623410342347958394180745…2123975</a:t>
            </a:r>
            <a:r>
              <a:rPr lang="en-US" altLang="en-US" dirty="0">
                <a:solidFill>
                  <a:srgbClr val="000000"/>
                </a:solidFill>
              </a:rPr>
              <a:t> </a:t>
            </a:r>
          </a:p>
        </p:txBody>
      </p:sp>
      <p:sp>
        <p:nvSpPr>
          <p:cNvPr id="12293" name="Line 1034"/>
          <p:cNvSpPr>
            <a:spLocks noChangeShapeType="1"/>
          </p:cNvSpPr>
          <p:nvPr/>
        </p:nvSpPr>
        <p:spPr bwMode="auto">
          <a:xfrm>
            <a:off x="304800" y="3657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4" name="Line 1035"/>
          <p:cNvSpPr>
            <a:spLocks noChangeShapeType="1"/>
          </p:cNvSpPr>
          <p:nvPr/>
        </p:nvSpPr>
        <p:spPr bwMode="auto">
          <a:xfrm>
            <a:off x="7239000" y="3657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12295" name="AutoShape 1036"/>
          <p:cNvCxnSpPr>
            <a:cxnSpLocks noChangeShapeType="1"/>
          </p:cNvCxnSpPr>
          <p:nvPr/>
        </p:nvCxnSpPr>
        <p:spPr bwMode="auto">
          <a:xfrm>
            <a:off x="555625" y="4114800"/>
            <a:ext cx="69342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2296" name="Text Box 1037"/>
          <p:cNvSpPr txBox="1">
            <a:spLocks noChangeArrowheads="1"/>
          </p:cNvSpPr>
          <p:nvPr/>
        </p:nvSpPr>
        <p:spPr bwMode="auto">
          <a:xfrm>
            <a:off x="2613025" y="4343400"/>
            <a:ext cx="569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000000"/>
                </a:solidFill>
              </a:rPr>
              <a:t>5001 digits long</a:t>
            </a:r>
          </a:p>
        </p:txBody>
      </p:sp>
      <p:pic>
        <p:nvPicPr>
          <p:cNvPr id="12297" name="Picture 1038" descr="kolmogor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8650" y="762000"/>
            <a:ext cx="14795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 Box 1039"/>
          <p:cNvSpPr txBox="1">
            <a:spLocks noChangeArrowheads="1"/>
          </p:cNvSpPr>
          <p:nvPr/>
        </p:nvSpPr>
        <p:spPr bwMode="auto">
          <a:xfrm>
            <a:off x="6710363" y="2514600"/>
            <a:ext cx="21288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1800">
                <a:solidFill>
                  <a:srgbClr val="000000"/>
                </a:solidFill>
              </a:rPr>
              <a:t>Andrei Kolmogorov</a:t>
            </a:r>
          </a:p>
          <a:p>
            <a:pPr algn="l">
              <a:spcBef>
                <a:spcPct val="0"/>
              </a:spcBef>
            </a:pPr>
            <a:r>
              <a:rPr lang="en-US" altLang="en-US" sz="1800">
                <a:solidFill>
                  <a:srgbClr val="000000"/>
                </a:solidFill>
              </a:rPr>
              <a:t>1903-1987</a:t>
            </a:r>
            <a:endParaRPr lang="en-US" altLang="en-US">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228600" y="0"/>
            <a:ext cx="8763000" cy="1143000"/>
          </a:xfrm>
        </p:spPr>
        <p:txBody>
          <a:bodyPr/>
          <a:lstStyle/>
          <a:p>
            <a:pPr eaLnBrk="1" hangingPunct="1"/>
            <a:r>
              <a:rPr lang="en-US" altLang="en-US" sz="4000"/>
              <a:t>Measuring the </a:t>
            </a:r>
            <a:r>
              <a:rPr lang="ja-JP" altLang="en-US" sz="4000"/>
              <a:t>“</a:t>
            </a:r>
            <a:r>
              <a:rPr lang="en-US" altLang="ja-JP" sz="4000"/>
              <a:t>Complexity</a:t>
            </a:r>
            <a:r>
              <a:rPr lang="ja-JP" altLang="en-US" sz="4000"/>
              <a:t>”</a:t>
            </a:r>
            <a:r>
              <a:rPr lang="en-US" altLang="ja-JP" sz="4000"/>
              <a:t> of Data</a:t>
            </a:r>
            <a:endParaRPr lang="en-US" altLang="en-US"/>
          </a:p>
        </p:txBody>
      </p:sp>
      <p:grpSp>
        <p:nvGrpSpPr>
          <p:cNvPr id="13315" name="Group 1027"/>
          <p:cNvGrpSpPr>
            <a:grpSpLocks/>
          </p:cNvGrpSpPr>
          <p:nvPr/>
        </p:nvGrpSpPr>
        <p:grpSpPr bwMode="auto">
          <a:xfrm>
            <a:off x="533400" y="962025"/>
            <a:ext cx="8218488" cy="180975"/>
            <a:chOff x="295" y="1311"/>
            <a:chExt cx="5177" cy="114"/>
          </a:xfrm>
        </p:grpSpPr>
        <p:sp>
          <p:nvSpPr>
            <p:cNvPr id="13343" name="Rectangle 102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44" name="Rectangle 102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grpSp>
      <p:sp>
        <p:nvSpPr>
          <p:cNvPr id="13316" name="Text Box 1030"/>
          <p:cNvSpPr txBox="1">
            <a:spLocks noChangeArrowheads="1"/>
          </p:cNvSpPr>
          <p:nvPr/>
        </p:nvSpPr>
        <p:spPr bwMode="auto">
          <a:xfrm>
            <a:off x="555625" y="1600200"/>
            <a:ext cx="7239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endParaRPr lang="en-US" altLang="en-US" sz="2800" baseline="30000">
              <a:solidFill>
                <a:srgbClr val="000000"/>
              </a:solidFill>
            </a:endParaRPr>
          </a:p>
          <a:p>
            <a:pPr algn="l">
              <a:spcBef>
                <a:spcPct val="0"/>
              </a:spcBef>
            </a:pPr>
            <a:r>
              <a:rPr lang="en-US" altLang="en-US">
                <a:solidFill>
                  <a:srgbClr val="000000"/>
                </a:solidFill>
              </a:rPr>
              <a:t>10</a:t>
            </a:r>
            <a:r>
              <a:rPr lang="en-US" altLang="en-US" baseline="30000">
                <a:solidFill>
                  <a:srgbClr val="000000"/>
                </a:solidFill>
              </a:rPr>
              <a:t>5000</a:t>
            </a:r>
            <a:r>
              <a:rPr lang="en-US" altLang="en-US">
                <a:solidFill>
                  <a:srgbClr val="000000"/>
                </a:solidFill>
              </a:rPr>
              <a:t> = 1000000000000000000…0000000000000</a:t>
            </a:r>
          </a:p>
        </p:txBody>
      </p:sp>
      <p:sp>
        <p:nvSpPr>
          <p:cNvPr id="13317" name="Line 1031"/>
          <p:cNvSpPr>
            <a:spLocks noChangeShapeType="1"/>
          </p:cNvSpPr>
          <p:nvPr/>
        </p:nvSpPr>
        <p:spPr bwMode="auto">
          <a:xfrm>
            <a:off x="304800" y="2286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8" name="Line 1032"/>
          <p:cNvSpPr>
            <a:spLocks noChangeShapeType="1"/>
          </p:cNvSpPr>
          <p:nvPr/>
        </p:nvSpPr>
        <p:spPr bwMode="auto">
          <a:xfrm>
            <a:off x="7239000" y="2286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13319" name="AutoShape 1033"/>
          <p:cNvCxnSpPr>
            <a:cxnSpLocks noChangeShapeType="1"/>
          </p:cNvCxnSpPr>
          <p:nvPr/>
        </p:nvCxnSpPr>
        <p:spPr bwMode="auto">
          <a:xfrm>
            <a:off x="631825" y="2514600"/>
            <a:ext cx="693420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3320" name="Text Box 1034"/>
          <p:cNvSpPr txBox="1">
            <a:spLocks noChangeArrowheads="1"/>
          </p:cNvSpPr>
          <p:nvPr/>
        </p:nvSpPr>
        <p:spPr bwMode="auto">
          <a:xfrm>
            <a:off x="2689225" y="2667000"/>
            <a:ext cx="569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000000"/>
                </a:solidFill>
              </a:rPr>
              <a:t>5001 digits long</a:t>
            </a:r>
          </a:p>
        </p:txBody>
      </p:sp>
      <p:sp>
        <p:nvSpPr>
          <p:cNvPr id="13321" name="Rectangle 1035"/>
          <p:cNvSpPr>
            <a:spLocks noChangeArrowheads="1"/>
          </p:cNvSpPr>
          <p:nvPr/>
        </p:nvSpPr>
        <p:spPr bwMode="auto">
          <a:xfrm>
            <a:off x="631825" y="3840163"/>
            <a:ext cx="76835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buFont typeface="Arial" pitchFamily="34" charset="0"/>
              <a:buNone/>
            </a:pPr>
            <a:r>
              <a:rPr lang="en-US" altLang="en-US" b="1">
                <a:solidFill>
                  <a:srgbClr val="000000"/>
                </a:solidFill>
                <a:latin typeface="Courier New" pitchFamily="49" charset="0"/>
              </a:rPr>
              <a:t>def a():</a:t>
            </a:r>
          </a:p>
          <a:p>
            <a:pPr algn="l">
              <a:spcBef>
                <a:spcPct val="0"/>
              </a:spcBef>
              <a:buFont typeface="Arial" pitchFamily="34" charset="0"/>
              <a:buNone/>
            </a:pPr>
            <a:r>
              <a:rPr lang="en-US" altLang="en-US" b="1">
                <a:solidFill>
                  <a:srgbClr val="000000"/>
                </a:solidFill>
                <a:latin typeface="Courier New" pitchFamily="49" charset="0"/>
              </a:rPr>
              <a:t>   return 100000000000000000…000000000000</a:t>
            </a:r>
          </a:p>
        </p:txBody>
      </p:sp>
      <p:sp>
        <p:nvSpPr>
          <p:cNvPr id="13322" name="Line 1036"/>
          <p:cNvSpPr>
            <a:spLocks noChangeShapeType="1"/>
          </p:cNvSpPr>
          <p:nvPr/>
        </p:nvSpPr>
        <p:spPr bwMode="auto">
          <a:xfrm flipH="1">
            <a:off x="2324100" y="3609975"/>
            <a:ext cx="838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23" name="Text Box 1037"/>
          <p:cNvSpPr txBox="1">
            <a:spLocks noChangeArrowheads="1"/>
          </p:cNvSpPr>
          <p:nvPr/>
        </p:nvSpPr>
        <p:spPr bwMode="auto">
          <a:xfrm>
            <a:off x="3222625" y="3276600"/>
            <a:ext cx="4206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890B13"/>
                </a:solidFill>
              </a:rPr>
              <a:t>program takes no arguments!</a:t>
            </a:r>
            <a:endParaRPr lang="en-US" altLang="en-US">
              <a:solidFill>
                <a:srgbClr val="000000"/>
              </a:solidFill>
            </a:endParaRPr>
          </a:p>
        </p:txBody>
      </p:sp>
      <p:sp>
        <p:nvSpPr>
          <p:cNvPr id="13324" name="Text Box 1038"/>
          <p:cNvSpPr txBox="1">
            <a:spLocks noChangeArrowheads="1"/>
          </p:cNvSpPr>
          <p:nvPr/>
        </p:nvSpPr>
        <p:spPr bwMode="auto">
          <a:xfrm>
            <a:off x="3549650" y="4953000"/>
            <a:ext cx="46259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r>
              <a:rPr lang="en-US" altLang="en-US">
                <a:solidFill>
                  <a:srgbClr val="890B13"/>
                </a:solidFill>
              </a:rPr>
              <a:t>program returns desired number and halts!</a:t>
            </a:r>
            <a:r>
              <a:rPr lang="en-US" altLang="en-US">
                <a:solidFill>
                  <a:srgbClr val="000000"/>
                </a:solidFill>
              </a:rPr>
              <a:t>  </a:t>
            </a:r>
          </a:p>
        </p:txBody>
      </p:sp>
      <p:sp>
        <p:nvSpPr>
          <p:cNvPr id="13325" name="Line 1039"/>
          <p:cNvSpPr>
            <a:spLocks noChangeShapeType="1"/>
          </p:cNvSpPr>
          <p:nvPr/>
        </p:nvSpPr>
        <p:spPr bwMode="auto">
          <a:xfrm flipH="1" flipV="1">
            <a:off x="3756025" y="4648200"/>
            <a:ext cx="533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26" name="Rectangle 1040"/>
          <p:cNvSpPr>
            <a:spLocks noChangeArrowheads="1"/>
          </p:cNvSpPr>
          <p:nvPr/>
        </p:nvSpPr>
        <p:spPr bwMode="auto">
          <a:xfrm>
            <a:off x="631825" y="6172200"/>
            <a:ext cx="2708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a:solidFill>
                  <a:srgbClr val="000000"/>
                </a:solidFill>
              </a:rPr>
              <a:t>Total length:  5017</a:t>
            </a:r>
          </a:p>
        </p:txBody>
      </p:sp>
      <p:grpSp>
        <p:nvGrpSpPr>
          <p:cNvPr id="13327" name="Group 1041"/>
          <p:cNvGrpSpPr>
            <a:grpSpLocks/>
          </p:cNvGrpSpPr>
          <p:nvPr/>
        </p:nvGrpSpPr>
        <p:grpSpPr bwMode="auto">
          <a:xfrm>
            <a:off x="8458200" y="6172200"/>
            <a:ext cx="381000" cy="533400"/>
            <a:chOff x="2928" y="1051"/>
            <a:chExt cx="840" cy="957"/>
          </a:xfrm>
        </p:grpSpPr>
        <p:sp>
          <p:nvSpPr>
            <p:cNvPr id="13330" name="Freeform 1042"/>
            <p:cNvSpPr>
              <a:spLocks/>
            </p:cNvSpPr>
            <p:nvPr/>
          </p:nvSpPr>
          <p:spPr bwMode="auto">
            <a:xfrm>
              <a:off x="2928" y="1759"/>
              <a:ext cx="810" cy="249"/>
            </a:xfrm>
            <a:custGeom>
              <a:avLst/>
              <a:gdLst>
                <a:gd name="T0" fmla="*/ 7 w 1048"/>
                <a:gd name="T1" fmla="*/ 21 h 250"/>
                <a:gd name="T2" fmla="*/ 12 w 1048"/>
                <a:gd name="T3" fmla="*/ 83 h 250"/>
                <a:gd name="T4" fmla="*/ 12 w 1048"/>
                <a:gd name="T5" fmla="*/ 111 h 250"/>
                <a:gd name="T6" fmla="*/ 13 w 1048"/>
                <a:gd name="T7" fmla="*/ 125 h 250"/>
                <a:gd name="T8" fmla="*/ 13 w 1048"/>
                <a:gd name="T9" fmla="*/ 162 h 250"/>
                <a:gd name="T10" fmla="*/ 9 w 1048"/>
                <a:gd name="T11" fmla="*/ 231 h 250"/>
                <a:gd name="T12" fmla="*/ 2 w 1048"/>
                <a:gd name="T13" fmla="*/ 211 h 250"/>
                <a:gd name="T14" fmla="*/ 0 w 1048"/>
                <a:gd name="T15" fmla="*/ 190 h 250"/>
                <a:gd name="T16" fmla="*/ 2 w 1048"/>
                <a:gd name="T17" fmla="*/ 156 h 250"/>
                <a:gd name="T18" fmla="*/ 2 w 1048"/>
                <a:gd name="T19" fmla="*/ 125 h 250"/>
                <a:gd name="T20" fmla="*/ 2 w 1048"/>
                <a:gd name="T21" fmla="*/ 76 h 250"/>
                <a:gd name="T22" fmla="*/ 4 w 1048"/>
                <a:gd name="T23" fmla="*/ 55 h 250"/>
                <a:gd name="T24" fmla="*/ 4 w 1048"/>
                <a:gd name="T25" fmla="*/ 28 h 250"/>
                <a:gd name="T26" fmla="*/ 5 w 1048"/>
                <a:gd name="T27" fmla="*/ 14 h 250"/>
                <a:gd name="T28" fmla="*/ 6 w 1048"/>
                <a:gd name="T29" fmla="*/ 28 h 250"/>
                <a:gd name="T30" fmla="*/ 7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13331" name="Oval 1043"/>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2" name="Oval 1044"/>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3" name="Oval 1045"/>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4" name="Oval 1046"/>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5" name="Oval 1047"/>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6" name="Oval 1048"/>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7" name="Oval 1049"/>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8" name="AutoShape 1050"/>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endParaRPr lang="en-US" altLang="en-US">
                <a:solidFill>
                  <a:srgbClr val="000000"/>
                </a:solidFill>
                <a:latin typeface="Courier New" pitchFamily="49" charset="0"/>
              </a:endParaRPr>
            </a:p>
          </p:txBody>
        </p:sp>
        <p:sp>
          <p:nvSpPr>
            <p:cNvPr id="13339" name="Freeform 1051"/>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3340" name="Freeform 1052"/>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3341" name="Freeform 1053"/>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13342" name="Freeform 1054"/>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13328" name="AutoShape 1055"/>
          <p:cNvSpPr>
            <a:spLocks noChangeArrowheads="1"/>
          </p:cNvSpPr>
          <p:nvPr/>
        </p:nvSpPr>
        <p:spPr bwMode="auto">
          <a:xfrm>
            <a:off x="6019800" y="5562600"/>
            <a:ext cx="2438400" cy="685800"/>
          </a:xfrm>
          <a:prstGeom prst="wedgeRectCallout">
            <a:avLst>
              <a:gd name="adj1" fmla="val 45704"/>
              <a:gd name="adj2" fmla="val 5763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a:spcBef>
                <a:spcPct val="0"/>
              </a:spcBef>
            </a:pPr>
            <a:r>
              <a:rPr lang="en-US" altLang="en-US" sz="2000">
                <a:solidFill>
                  <a:srgbClr val="000000"/>
                </a:solidFill>
                <a:latin typeface="Times New Roman" pitchFamily="18" charset="0"/>
              </a:rPr>
              <a:t>I sorta think we can do </a:t>
            </a:r>
            <a:r>
              <a:rPr lang="en-US" altLang="en-US" sz="2000" b="1" i="1">
                <a:solidFill>
                  <a:srgbClr val="000000"/>
                </a:solidFill>
                <a:latin typeface="Times New Roman" pitchFamily="18" charset="0"/>
              </a:rPr>
              <a:t>much</a:t>
            </a:r>
            <a:r>
              <a:rPr lang="en-US" altLang="en-US" sz="2000">
                <a:solidFill>
                  <a:srgbClr val="000000"/>
                </a:solidFill>
                <a:latin typeface="Times New Roman" pitchFamily="18" charset="0"/>
              </a:rPr>
              <a:t> better!</a:t>
            </a:r>
            <a:endParaRPr lang="en-US" altLang="en-US">
              <a:solidFill>
                <a:srgbClr val="000000"/>
              </a:solidFill>
              <a:latin typeface="Times New Roman" pitchFamily="18" charset="0"/>
            </a:endParaRPr>
          </a:p>
        </p:txBody>
      </p:sp>
      <p:pic>
        <p:nvPicPr>
          <p:cNvPr id="13329" name="Picture 1056" descr="kolmogor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838200"/>
            <a:ext cx="863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urier New" pitchFamily="32" charset="0"/>
            <a:ea typeface="ＭＳ Ｐゴシック" pitchFamily="32" charset="-128"/>
            <a:cs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urier New" pitchFamily="32" charset="0"/>
            <a:ea typeface="ＭＳ Ｐゴシック" pitchFamily="32" charset="-128"/>
            <a:cs typeface="ＭＳ Ｐゴシック" pitchFamily="3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8288</TotalTime>
  <Words>3268</Words>
  <Application>Microsoft Office PowerPoint</Application>
  <PresentationFormat>On-screen Show (4:3)</PresentationFormat>
  <Paragraphs>487</Paragraphs>
  <Slides>37</Slides>
  <Notes>37</Notes>
  <HiddenSlides>0</HiddenSlides>
  <MMClips>0</MMClips>
  <ScaleCrop>false</ScaleCrop>
  <HeadingPairs>
    <vt:vector size="8" baseType="variant">
      <vt:variant>
        <vt:lpstr>Fonts Used</vt:lpstr>
      </vt:variant>
      <vt:variant>
        <vt:i4>13</vt:i4>
      </vt:variant>
      <vt:variant>
        <vt:lpstr>Theme</vt:lpstr>
      </vt:variant>
      <vt:variant>
        <vt:i4>2</vt:i4>
      </vt:variant>
      <vt:variant>
        <vt:lpstr>Slide Titles</vt:lpstr>
      </vt:variant>
      <vt:variant>
        <vt:i4>37</vt:i4>
      </vt:variant>
      <vt:variant>
        <vt:lpstr>Custom Shows</vt:lpstr>
      </vt:variant>
      <vt:variant>
        <vt:i4>2</vt:i4>
      </vt:variant>
    </vt:vector>
  </HeadingPairs>
  <TitlesOfParts>
    <vt:vector size="54" baseType="lpstr">
      <vt:lpstr>Arial</vt:lpstr>
      <vt:lpstr>Calibri</vt:lpstr>
      <vt:lpstr>Comic Sans MS</vt:lpstr>
      <vt:lpstr>Cooper Black</vt:lpstr>
      <vt:lpstr>Copperplate Gothic Bold</vt:lpstr>
      <vt:lpstr>Courier</vt:lpstr>
      <vt:lpstr>Courier New</vt:lpstr>
      <vt:lpstr>Geneva</vt:lpstr>
      <vt:lpstr>Perpetua</vt:lpstr>
      <vt:lpstr>Sand</vt:lpstr>
      <vt:lpstr>Symbol</vt:lpstr>
      <vt:lpstr>Times</vt:lpstr>
      <vt:lpstr>Times New Roman</vt:lpstr>
      <vt:lpstr>Blank Presentation</vt:lpstr>
      <vt:lpstr>3_Blank Presentation</vt:lpstr>
      <vt:lpstr>CS 5 Nightly Wrapup</vt:lpstr>
      <vt:lpstr>Reminders of Countability</vt:lpstr>
      <vt:lpstr>Functions</vt:lpstr>
      <vt:lpstr>Functions</vt:lpstr>
      <vt:lpstr>Functions and Programs</vt:lpstr>
      <vt:lpstr>Functions and Programs</vt:lpstr>
      <vt:lpstr>What Can’t’ Be Computed?</vt:lpstr>
      <vt:lpstr>Measuring the “Complexity” of Data</vt:lpstr>
      <vt:lpstr>Measuring the “Complexity” of Data</vt:lpstr>
      <vt:lpstr>Measuring the “Complexity” of Data</vt:lpstr>
      <vt:lpstr>Measuring the “Complexity” of Data</vt:lpstr>
      <vt:lpstr>PowerPoint Presentation</vt:lpstr>
      <vt:lpstr>What is the Complexity Of…?</vt:lpstr>
      <vt:lpstr>PowerPoint Presentation</vt:lpstr>
      <vt:lpstr>PowerPoint Presentation</vt:lpstr>
      <vt:lpstr>PowerPoint Presentation</vt:lpstr>
      <vt:lpstr>PowerPoint Presentation</vt:lpstr>
      <vt:lpstr>The Alien’s Life Advice</vt:lpstr>
      <vt:lpstr>Here’s a Way to Do Complexity</vt:lpstr>
      <vt:lpstr>Here’s a Way to Do Complexity</vt:lpstr>
      <vt:lpstr>Halt Checking Is Uncomputable</vt:lpstr>
      <vt:lpstr>Halt Checking Is Uncomputable</vt:lpstr>
      <vt:lpstr>The Halting Problem and Famous Open Problems</vt:lpstr>
      <vt:lpstr>The Halting Problem and Famous Open Problems</vt:lpstr>
      <vt:lpstr>The Halting Problem and Famous Open Problems</vt:lpstr>
      <vt:lpstr>The Halting Problem and Famous Open Problems</vt:lpstr>
      <vt:lpstr>Using a Haltchecker to Prove or Disprove the Goldbach Conjecture…</vt:lpstr>
      <vt:lpstr>PowerPoint Presentation</vt:lpstr>
      <vt:lpstr>Kleene's Answer: Regular Expressions</vt:lpstr>
      <vt:lpstr>Kleene's Answer: Regular Expressions</vt:lpstr>
      <vt:lpstr>Kleene's Answer: Regular Expressions</vt:lpstr>
      <vt:lpstr>Try It!</vt:lpstr>
      <vt:lpstr>Try It!</vt:lpstr>
      <vt:lpstr>PowerPoint Presentation</vt:lpstr>
      <vt:lpstr>PowerPoint Presentation</vt:lpstr>
      <vt:lpstr>REs in Practice</vt:lpstr>
      <vt:lpstr>PowerPoint Presentation</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dc:creator>Geoff Kuenning</dc:creator>
  <cp:lastModifiedBy>Kuenning</cp:lastModifiedBy>
  <cp:revision>219</cp:revision>
  <cp:lastPrinted>2019-12-08T22:51:52Z</cp:lastPrinted>
  <dcterms:modified xsi:type="dcterms:W3CDTF">2019-12-08T22:51:54Z</dcterms:modified>
</cp:coreProperties>
</file>