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90" r:id="rId2"/>
    <p:sldId id="309" r:id="rId3"/>
    <p:sldId id="312" r:id="rId4"/>
    <p:sldId id="313" r:id="rId5"/>
    <p:sldId id="314" r:id="rId6"/>
    <p:sldId id="315" r:id="rId7"/>
    <p:sldId id="317" r:id="rId8"/>
    <p:sldId id="318" r:id="rId9"/>
    <p:sldId id="304" r:id="rId10"/>
    <p:sldId id="319" r:id="rId11"/>
    <p:sldId id="320" r:id="rId12"/>
    <p:sldId id="258" r:id="rId13"/>
    <p:sldId id="261" r:id="rId14"/>
    <p:sldId id="262" r:id="rId15"/>
    <p:sldId id="263" r:id="rId16"/>
    <p:sldId id="265" r:id="rId17"/>
    <p:sldId id="266" r:id="rId18"/>
    <p:sldId id="490" r:id="rId19"/>
    <p:sldId id="491" r:id="rId20"/>
    <p:sldId id="273" r:id="rId21"/>
    <p:sldId id="274" r:id="rId22"/>
    <p:sldId id="275" r:id="rId23"/>
    <p:sldId id="328" r:id="rId24"/>
    <p:sldId id="321" r:id="rId25"/>
    <p:sldId id="484" r:id="rId26"/>
    <p:sldId id="486" r:id="rId27"/>
    <p:sldId id="487" r:id="rId28"/>
  </p:sldIdLst>
  <p:sldSz cx="9144000" cy="6858000" type="screen4x3"/>
  <p:notesSz cx="6985000" cy="9271000"/>
  <p:defaultTextStyle>
    <a:defPPr>
      <a:defRPr lang="en-US"/>
    </a:defPPr>
    <a:lvl1pPr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mn-ea"/>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mn-ea"/>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mn-ea"/>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mn-ea"/>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E0103"/>
    <a:srgbClr val="FF0000"/>
    <a:srgbClr val="AD1BAD"/>
    <a:srgbClr val="AD1BB0"/>
    <a:srgbClr val="AB58B4"/>
    <a:srgbClr val="99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70" autoAdjust="0"/>
  </p:normalViewPr>
  <p:slideViewPr>
    <p:cSldViewPr>
      <p:cViewPr varScale="1">
        <p:scale>
          <a:sx n="67" d="100"/>
          <a:sy n="67" d="100"/>
        </p:scale>
        <p:origin x="117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lvl1pPr defTabSz="928056">
              <a:defRPr sz="1200">
                <a:solidFill>
                  <a:schemeClr val="tx1"/>
                </a:solidFill>
              </a:defRPr>
            </a:lvl1pPr>
          </a:lstStyle>
          <a:p>
            <a:pPr>
              <a:defRPr/>
            </a:pPr>
            <a:endParaRPr lang="en-US"/>
          </a:p>
        </p:txBody>
      </p:sp>
      <p:sp>
        <p:nvSpPr>
          <p:cNvPr id="40963" name="Rectangle 3"/>
          <p:cNvSpPr>
            <a:spLocks noGrp="1" noChangeArrowheads="1"/>
          </p:cNvSpPr>
          <p:nvPr>
            <p:ph type="dt"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lvl1pPr algn="r" defTabSz="928056">
              <a:defRPr sz="1200">
                <a:solidFill>
                  <a:schemeClr val="tx1"/>
                </a:solidFill>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98500" y="4403725"/>
            <a:ext cx="55880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b" anchorCtr="0" compatLnSpc="1">
            <a:prstTxWarp prst="textNoShape">
              <a:avLst/>
            </a:prstTxWarp>
          </a:bodyPr>
          <a:lstStyle>
            <a:lvl1pPr defTabSz="928056">
              <a:defRPr sz="1200">
                <a:solidFill>
                  <a:schemeClr val="tx1"/>
                </a:solidFill>
              </a:defRPr>
            </a:lvl1pPr>
          </a:lstStyle>
          <a:p>
            <a:pPr>
              <a:defRPr/>
            </a:pPr>
            <a:endParaRPr lang="en-US"/>
          </a:p>
        </p:txBody>
      </p:sp>
      <p:sp>
        <p:nvSpPr>
          <p:cNvPr id="40967"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b" anchorCtr="0" compatLnSpc="1">
            <a:prstTxWarp prst="textNoShape">
              <a:avLst/>
            </a:prstTxWarp>
          </a:bodyPr>
          <a:lstStyle>
            <a:lvl1pPr algn="r" defTabSz="928056">
              <a:defRPr sz="1200">
                <a:solidFill>
                  <a:schemeClr val="tx1"/>
                </a:solidFill>
              </a:defRPr>
            </a:lvl1pPr>
          </a:lstStyle>
          <a:p>
            <a:pPr>
              <a:defRPr/>
            </a:pPr>
            <a:fld id="{9768798E-6109-49D7-A6F2-9754168304E2}" type="slidenum">
              <a:rPr lang="en-US"/>
              <a:pPr>
                <a:defRPr/>
              </a:pPr>
              <a:t>‹#›</a:t>
            </a:fld>
            <a:endParaRPr lang="en-US"/>
          </a:p>
        </p:txBody>
      </p:sp>
    </p:spTree>
    <p:extLst>
      <p:ext uri="{BB962C8B-B14F-4D97-AF65-F5344CB8AC3E}">
        <p14:creationId xmlns:p14="http://schemas.microsoft.com/office/powerpoint/2010/main" val="250257187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r>
              <a:rPr lang="en-US" altLang="en-US" dirty="0"/>
              <a:t>Theory2</a:t>
            </a:r>
          </a:p>
          <a:p>
            <a:pPr eaLnBrk="1" hangingPunct="1"/>
            <a:r>
              <a:rPr lang="en-US" altLang="en-US" dirty="0"/>
              <a:t>Worksheet: analyze a Turing machine.</a:t>
            </a:r>
          </a:p>
          <a:p>
            <a:pPr eaLnBrk="1" hangingPunct="1"/>
            <a:r>
              <a:rPr lang="en-US" altLang="en-US" dirty="0"/>
              <a:t>Demo: </a:t>
            </a:r>
            <a:r>
              <a:rPr lang="en-US" altLang="en-US" dirty="0" err="1"/>
              <a:t>Jsflap</a:t>
            </a:r>
            <a:r>
              <a:rPr lang="en-US" altLang="en-US" dirty="0"/>
              <a:t> for Turing machines or </a:t>
            </a:r>
            <a:r>
              <a:rPr lang="en-US" altLang="en-US" dirty="0" err="1"/>
              <a:t>jflap</a:t>
            </a:r>
            <a:r>
              <a:rPr lang="en-US" altLang="en-US" dirty="0"/>
              <a:t> </a:t>
            </a:r>
            <a:r>
              <a:rPr lang="en-US" altLang="en-US" dirty="0" err="1"/>
              <a:t>zerosones.jff</a:t>
            </a:r>
            <a:r>
              <a:rPr lang="en-US" altLang="en-US" dirty="0"/>
              <a:t>.</a:t>
            </a:r>
          </a:p>
          <a:p>
            <a:pPr eaLnBrk="1" hangingPunct="1"/>
            <a:r>
              <a:rPr lang="en-US" altLang="en-US" dirty="0"/>
              <a:t>java -jar /h/</a:t>
            </a:r>
            <a:r>
              <a:rPr lang="en-US" altLang="en-US" dirty="0" err="1"/>
              <a:t>src</a:t>
            </a:r>
            <a:r>
              <a:rPr lang="en-US" altLang="en-US" dirty="0"/>
              <a:t>/utils/jflap-7.0/JFLAP_Thin.jar </a:t>
            </a:r>
            <a:r>
              <a:rPr lang="en-US" altLang="en-US" dirty="0" err="1"/>
              <a:t>zerosones.jff</a:t>
            </a:r>
            <a:endParaRPr lang="en-US" altLang="en-US" dirty="0"/>
          </a:p>
          <a:p>
            <a:pPr eaLnBrk="1" hangingPunct="1"/>
            <a:endParaRPr lang="en-US" altLang="en-US" dirty="0"/>
          </a:p>
        </p:txBody>
      </p:sp>
      <p:sp>
        <p:nvSpPr>
          <p:cNvPr id="34820"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D484E868-E411-417B-98D0-4533164013A3}" type="slidenum">
              <a:rPr lang="en-US" altLang="en-US" sz="1200" smtClean="0">
                <a:solidFill>
                  <a:schemeClr val="tx1"/>
                </a:solidFill>
              </a:rPr>
              <a:pPr eaLnBrk="1" hangingPunct="1"/>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DFE10F0-051C-4293-BA97-1E80550B5EBA}" type="slidenum">
              <a:rPr lang="en-US" altLang="en-US" sz="1200" smtClean="0">
                <a:solidFill>
                  <a:schemeClr val="tx1"/>
                </a:solidFill>
                <a:ea typeface="ＭＳ Ｐゴシック" pitchFamily="-80" charset="-128"/>
              </a:rPr>
              <a:pPr eaLnBrk="1" hangingPunct="1"/>
              <a:t>10</a:t>
            </a:fld>
            <a:endParaRPr lang="en-US" altLang="en-US" sz="1200">
              <a:solidFill>
                <a:schemeClr val="tx1"/>
              </a:solidFill>
              <a:ea typeface="ＭＳ Ｐゴシック" pitchFamily="-80" charset="-128"/>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31863" y="4403725"/>
            <a:ext cx="5121275" cy="4171950"/>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A888CC8-A59C-4217-B627-F9D267444605}" type="slidenum">
              <a:rPr lang="en-US" altLang="en-US" sz="1200" smtClean="0">
                <a:solidFill>
                  <a:schemeClr val="tx1"/>
                </a:solidFill>
                <a:ea typeface="ＭＳ Ｐゴシック" pitchFamily="-80" charset="-128"/>
              </a:rPr>
              <a:pPr eaLnBrk="1" hangingPunct="1"/>
              <a:t>11</a:t>
            </a:fld>
            <a:endParaRPr lang="en-US" altLang="en-US" sz="1200">
              <a:solidFill>
                <a:schemeClr val="tx1"/>
              </a:solidFill>
              <a:ea typeface="ＭＳ Ｐゴシック" pitchFamily="-80" charset="-128"/>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931863" y="4403725"/>
            <a:ext cx="5121275" cy="4171950"/>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2C36782B-8464-40A2-A588-4D66F2243D88}" type="slidenum">
              <a:rPr lang="en-US" altLang="en-US" sz="1200" smtClean="0">
                <a:solidFill>
                  <a:schemeClr val="tx1"/>
                </a:solidFill>
              </a:rPr>
              <a:pPr eaLnBrk="1" hangingPunct="1"/>
              <a:t>12</a:t>
            </a:fld>
            <a:endParaRPr lang="en-US" altLang="en-US" sz="12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Cantor studied set theory and proved the uncountability of real numbers using diagonalization.  The diagram is a 2-D version of a Cantor set (I think).</a:t>
            </a:r>
          </a:p>
          <a:p>
            <a:pPr eaLnBrk="1" hangingPunct="1"/>
            <a:endParaRPr lang="en-US" altLang="en-US"/>
          </a:p>
          <a:p>
            <a:pPr eaLnBrk="1" hangingPunct="1"/>
            <a:r>
              <a:rPr lang="en-US" altLang="en-US"/>
              <a:t>G</a:t>
            </a:r>
            <a:r>
              <a:rPr lang="en-US" altLang="en-US">
                <a:cs typeface="Arial" pitchFamily="34" charset="0"/>
              </a:rPr>
              <a:t>ödel gave us the famous Incompleteness Theorem, and was immortalized in the book “Gödel, Escher, Bach.”</a:t>
            </a:r>
          </a:p>
          <a:p>
            <a:pPr eaLnBrk="1" hangingPunct="1"/>
            <a:endParaRPr lang="en-US" altLang="en-US">
              <a:cs typeface="Arial" pitchFamily="34" charset="0"/>
            </a:endParaRPr>
          </a:p>
          <a:p>
            <a:pPr eaLnBrk="1" hangingPunct="1"/>
            <a:r>
              <a:rPr lang="en-US" altLang="en-US"/>
              <a:t>ARS is Abstraction, Reference, Synthesis, referring to the essential elements of the lambda calculus.</a:t>
            </a:r>
          </a:p>
          <a:p>
            <a:pPr eaLnBrk="1" hangingPunct="1"/>
            <a:endParaRPr lang="en-US" altLang="en-US"/>
          </a:p>
          <a:p>
            <a:pPr eaLnBrk="1" hangingPunct="1"/>
            <a:r>
              <a:rPr lang="en-US" altLang="en-US"/>
              <a:t>Turing is considered the father of the modern computer, and proved the unsolvability of the Halting Problem, which is the basis of the autograder we will see today.  He was instrumental in winning WWII by cracking the German Enigma encryption machine (shown).</a:t>
            </a:r>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r>
              <a:rPr lang="en-US" altLang="en-US" dirty="0"/>
              <a:t>The animation pops up the one-to-one</a:t>
            </a:r>
            <a:r>
              <a:rPr lang="en-US" altLang="en-US" baseline="0" dirty="0"/>
              <a:t> mapping.</a:t>
            </a:r>
            <a:endParaRPr lang="en-US" altLang="en-US" dirty="0"/>
          </a:p>
        </p:txBody>
      </p:sp>
      <p:sp>
        <p:nvSpPr>
          <p:cNvPr id="4813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340B931-D915-461E-B98B-4C1FF452269B}" type="slidenum">
              <a:rPr lang="en-US" altLang="en-US" sz="1200" smtClean="0">
                <a:solidFill>
                  <a:schemeClr val="tx1"/>
                </a:solidFill>
              </a:rPr>
              <a:pPr eaLnBrk="1" hangingPunct="1"/>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r>
              <a:rPr lang="en-US" altLang="en-US" dirty="0"/>
              <a:t>There are many orderings; what matters is that it’s one-to-one.</a:t>
            </a:r>
          </a:p>
        </p:txBody>
      </p:sp>
      <p:sp>
        <p:nvSpPr>
          <p:cNvPr id="49156"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05A2F893-19DC-4769-82E4-7A4968EBD8DD}" type="slidenum">
              <a:rPr lang="en-US" altLang="en-US" sz="1200" smtClean="0">
                <a:solidFill>
                  <a:schemeClr val="tx1"/>
                </a:solidFill>
              </a:rPr>
              <a:pPr eaLnBrk="1" hangingPunct="1"/>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US" altLang="en-US" dirty="0"/>
              <a:t>At this point explain that there’s a bijection between N and E, so they have the same cardinality!</a:t>
            </a:r>
          </a:p>
        </p:txBody>
      </p:sp>
      <p:sp>
        <p:nvSpPr>
          <p:cNvPr id="50180"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9B923765-4A0A-4DDE-B66A-A8EFA71872FD}" type="slidenum">
              <a:rPr lang="en-US" altLang="en-US" sz="1200" smtClean="0">
                <a:solidFill>
                  <a:schemeClr val="tx1"/>
                </a:solidFill>
              </a:rPr>
              <a:pPr eaLnBrk="1" hangingPunct="1"/>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dirty="0"/>
              <a:t>Z and Q can also be matched up, though it’s slightly trickier to do so.</a:t>
            </a:r>
          </a:p>
        </p:txBody>
      </p:sp>
      <p:sp>
        <p:nvSpPr>
          <p:cNvPr id="5120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4A76AAD-779A-4C53-B9F2-BF3654A70355}" type="slidenum">
              <a:rPr lang="en-US" altLang="en-US" sz="1200" smtClean="0">
                <a:solidFill>
                  <a:schemeClr val="tx1"/>
                </a:solidFill>
              </a:rPr>
              <a:pPr eaLnBrk="1" hangingPunct="1"/>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a:p>
        </p:txBody>
      </p:sp>
      <p:sp>
        <p:nvSpPr>
          <p:cNvPr id="52228"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F481F5EB-2181-48D7-8EEE-E6B97F17D706}" type="slidenum">
              <a:rPr lang="en-US" altLang="en-US" sz="1200" smtClean="0">
                <a:solidFill>
                  <a:schemeClr val="tx1"/>
                </a:solidFill>
              </a:rPr>
              <a:pPr eaLnBrk="1" hangingPunct="1"/>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A66ABD36-144B-4BA5-9E1D-EE2C698293D5}" type="slidenum">
              <a:rPr lang="en-US" altLang="en-US" sz="1200" smtClean="0">
                <a:solidFill>
                  <a:schemeClr val="tx1"/>
                </a:solidFill>
              </a:rPr>
              <a:pPr eaLnBrk="1" hangingPunct="1"/>
              <a:t>18</a:t>
            </a:fld>
            <a:endParaRPr lang="en-US" alt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dirty="0"/>
              <a:t>Do this proof on the board.  Make sure they copy it down.  Or it’s on the next slide.</a:t>
            </a:r>
          </a:p>
          <a:p>
            <a:pPr eaLnBrk="1" hangingPunct="1"/>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There's a bug in the straightforward proof: because of trailing zeros, you can potentially generate another number on the list.  Ask the class how to fix it.  Answer: never generate zeros. .  Likewise, a string of 9’s rounds up to the next higher digit.  So never generate 9’s.  You’re responsible for not putting duplicates on the original list.</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3796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A66ABD36-144B-4BA5-9E1D-EE2C698293D5}" type="slidenum">
              <a:rPr lang="en-US" altLang="en-US" sz="1200" smtClean="0">
                <a:solidFill>
                  <a:schemeClr val="tx1"/>
                </a:solidFill>
              </a:rPr>
              <a:pPr eaLnBrk="1" hangingPunct="1"/>
              <a:t>19</a:t>
            </a:fld>
            <a:endParaRPr lang="en-US" alt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dirty="0"/>
              <a:t>Animations highlight each successive digit in red.</a:t>
            </a:r>
          </a:p>
          <a:p>
            <a:pPr eaLnBrk="1" hangingPunct="1"/>
            <a:r>
              <a:rPr lang="en-US" altLang="en-US" dirty="0"/>
              <a:t>Note that this proof depends on the fact that there can be an infinite number of digits after the decimal point.</a:t>
            </a:r>
          </a:p>
          <a:p>
            <a:pPr eaLnBrk="1" hangingPunct="1"/>
            <a:r>
              <a:rPr lang="en-US" altLang="en-US" dirty="0"/>
              <a:t>There's a bug in the straightforward proof: because of trailing zeros, you can potentially generate another number on the list.  Ask the class how to fix it.  Answer: never generate zeros.  Likewise, a string of 9’s rounds up to the next higher digit.  So never generate 9’s.  You’re responsible for not putting duplicates on the original list.</a:t>
            </a:r>
          </a:p>
          <a:p>
            <a:pPr eaLnBrk="1" hangingPunct="1"/>
            <a:endParaRPr lang="en-US" altLang="en-US" dirty="0"/>
          </a:p>
        </p:txBody>
      </p:sp>
    </p:spTree>
    <p:extLst>
      <p:ext uri="{BB962C8B-B14F-4D97-AF65-F5344CB8AC3E}">
        <p14:creationId xmlns:p14="http://schemas.microsoft.com/office/powerpoint/2010/main" val="415921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a:p>
        </p:txBody>
      </p:sp>
      <p:sp>
        <p:nvSpPr>
          <p:cNvPr id="3584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AEFCCA4-299B-4DCE-ACDC-5108D08408F5}" type="slidenum">
              <a:rPr lang="en-US" altLang="en-US" sz="1200" smtClean="0">
                <a:solidFill>
                  <a:schemeClr val="tx1"/>
                </a:solidFill>
              </a:rPr>
              <a:pPr eaLnBrk="1" hangingPunct="1"/>
              <a:t>2</a:t>
            </a:fld>
            <a:endParaRPr lang="en-US" alt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5A2F1422-3312-4554-A8E5-364D4D7A6495}" type="slidenum">
              <a:rPr lang="en-US" altLang="en-US" sz="1200" smtClean="0">
                <a:solidFill>
                  <a:schemeClr val="tx1"/>
                </a:solidFill>
              </a:rPr>
              <a:pPr eaLnBrk="1" hangingPunct="1"/>
              <a:t>20</a:t>
            </a:fld>
            <a:endParaRPr lang="en-US" altLang="en-US" sz="120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dirty="0"/>
              <a:t>From Wikipedia: Some Christian theologians (particularly neo-Scholastics) saw Cantor's work as a challenge to the uniqueness of the absolute infinity in the nature of God.</a:t>
            </a:r>
          </a:p>
          <a:p>
            <a:pPr eaLnBrk="1" hangingPunct="1"/>
            <a:endParaRPr lang="en-US" altLang="en-US" dirty="0"/>
          </a:p>
          <a:p>
            <a:pPr eaLnBrk="1" hangingPunct="1"/>
            <a:r>
              <a:rPr lang="en-US" altLang="en-US" dirty="0"/>
              <a:t>Writing decades after Cantor's death, Ludwig Wittgenstein lamented that mathematics is "ridden through and through with the pernicious idioms of set theory," which he dismissed as "utter nonsense" that is "laughable" and "wrong".</a:t>
            </a:r>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15B0669-7BE8-4037-9B53-585A9DB4669D}" type="slidenum">
              <a:rPr lang="en-US" altLang="en-US" sz="1200" smtClean="0">
                <a:solidFill>
                  <a:schemeClr val="tx1"/>
                </a:solidFill>
              </a:rPr>
              <a:pPr eaLnBrk="1" hangingPunct="1"/>
              <a:t>21</a:t>
            </a:fld>
            <a:endParaRPr lang="en-US" altLang="en-US" sz="120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The point here is that you are far more likely to get a non-integer than an integer, so there are far more reals than integers.  In fact, the probability of getting an integer is vanishingly small.  This is easy to see from diagonalization: there is an infinite number of ways to generate a number that is different from the first number on the list, an infinite number of ways to miss the second, etc.</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a:p>
        </p:txBody>
      </p:sp>
      <p:sp>
        <p:nvSpPr>
          <p:cNvPr id="5632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81A3063-1641-4A34-8D61-BB85EE05CF72}" type="slidenum">
              <a:rPr lang="en-US" altLang="en-US" sz="1200" smtClean="0">
                <a:solidFill>
                  <a:schemeClr val="tx1"/>
                </a:solidFill>
              </a:rPr>
              <a:pPr eaLnBrk="1" hangingPunct="1"/>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B425A44-CBC9-4EA6-B0F9-5C4CF052EDF6}" type="slidenum">
              <a:rPr lang="en-US" altLang="en-US" sz="1200" smtClean="0">
                <a:solidFill>
                  <a:schemeClr val="tx1"/>
                </a:solidFill>
              </a:rPr>
              <a:pPr eaLnBrk="1" hangingPunct="1"/>
              <a:t>23</a:t>
            </a:fld>
            <a:endParaRPr lang="en-US" alt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dirty="0"/>
              <a:t>In fact, we're just going to show that the functions that return reals are </a:t>
            </a:r>
            <a:r>
              <a:rPr lang="en-US" altLang="en-US" dirty="0" err="1"/>
              <a:t>uncountably</a:t>
            </a:r>
            <a:r>
              <a:rPr lang="en-US" altLang="en-US" dirty="0"/>
              <a:t> infinite; that's sufficient!</a:t>
            </a:r>
          </a:p>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B03BBA5-6911-4B28-9C4F-000EDCBCA638}" type="slidenum">
              <a:rPr lang="en-US" altLang="en-US" sz="1200" smtClean="0">
                <a:solidFill>
                  <a:schemeClr val="tx1"/>
                </a:solidFill>
              </a:rPr>
              <a:pPr eaLnBrk="1" hangingPunct="1"/>
              <a:t>24</a:t>
            </a:fld>
            <a:endParaRPr lang="en-US" altLang="en-US"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dirty="0"/>
              <a:t>If the legal, illegal, and non-functional programs are countable, certainly the legal, functional ones are countable—just like the even numbers.</a:t>
            </a:r>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altLang="en-US" dirty="0">
                <a:latin typeface="Arial" pitchFamily="34" charset="0"/>
              </a:rPr>
              <a:t>The Gold alien is animated</a:t>
            </a: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27</a:t>
            </a:fld>
            <a:endParaRPr lang="en-US" altLang="en-US" sz="1200"/>
          </a:p>
        </p:txBody>
      </p:sp>
    </p:spTree>
    <p:extLst>
      <p:ext uri="{BB962C8B-B14F-4D97-AF65-F5344CB8AC3E}">
        <p14:creationId xmlns:p14="http://schemas.microsoft.com/office/powerpoint/2010/main" val="6906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a:p>
        </p:txBody>
      </p:sp>
      <p:sp>
        <p:nvSpPr>
          <p:cNvPr id="36868"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D3BFC13-F32C-4F47-8019-7ABC93FCC14E}" type="slidenum">
              <a:rPr lang="en-US" altLang="en-US" sz="1200" smtClean="0">
                <a:solidFill>
                  <a:schemeClr val="tx1"/>
                </a:solidFill>
              </a:rPr>
              <a:pPr eaLnBrk="1" hangingPunct="1"/>
              <a:t>3</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US" altLang="en-US" dirty="0"/>
              <a:t>The first item is the input, the second is</a:t>
            </a:r>
            <a:r>
              <a:rPr lang="en-US" altLang="en-US" baseline="0" dirty="0"/>
              <a:t> what to write on the tape, and the third is the tape motion: left/right/stay.  This machine is boring: it’s almost the same as the first FSA we looked at.  Don’t explain this slide.</a:t>
            </a:r>
            <a:endParaRPr lang="en-US" altLang="en-US" dirty="0"/>
          </a:p>
        </p:txBody>
      </p:sp>
      <p:sp>
        <p:nvSpPr>
          <p:cNvPr id="3789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71580B28-FD1E-4D43-AE80-278B7CC05DC8}" type="slidenum">
              <a:rPr lang="en-US" altLang="en-US" sz="1200" smtClean="0">
                <a:solidFill>
                  <a:schemeClr val="tx1"/>
                </a:solidFill>
              </a:rPr>
              <a:pPr eaLnBrk="1" hangingPunct="1"/>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Helvetica" charset="0"/>
              </a:rPr>
              <a:t>This slide has many animations, showing the various pieces:</a:t>
            </a:r>
          </a:p>
          <a:p>
            <a:pPr eaLnBrk="1" hangingPunct="1"/>
            <a:endParaRPr lang="en-US" altLang="en-US" baseline="0" dirty="0">
              <a:latin typeface="Helvetica" charset="0"/>
            </a:endParaRPr>
          </a:p>
          <a:p>
            <a:pPr marL="228600" indent="-228600" eaLnBrk="1" hangingPunct="1">
              <a:buAutoNum type="arabicPeriod"/>
            </a:pPr>
            <a:r>
              <a:rPr lang="en-US" altLang="en-US" baseline="0" dirty="0">
                <a:latin typeface="Helvetica" charset="0"/>
              </a:rPr>
              <a:t>“The input”</a:t>
            </a:r>
          </a:p>
          <a:p>
            <a:pPr marL="228600" indent="-228600" eaLnBrk="1" hangingPunct="1">
              <a:buAutoNum type="arabicPeriod"/>
            </a:pPr>
            <a:r>
              <a:rPr lang="en-US" altLang="en-US" baseline="0" dirty="0">
                <a:latin typeface="Helvetica" charset="0"/>
              </a:rPr>
              <a:t> “Blanks are everywhere else”</a:t>
            </a:r>
          </a:p>
          <a:p>
            <a:pPr marL="228600" indent="-228600" eaLnBrk="1" hangingPunct="1">
              <a:buAutoNum type="arabicPeriod"/>
            </a:pPr>
            <a:r>
              <a:rPr lang="en-US" altLang="en-US" baseline="0" dirty="0">
                <a:latin typeface="Helvetica" charset="0"/>
              </a:rPr>
              <a:t>R/W head</a:t>
            </a:r>
          </a:p>
          <a:p>
            <a:pPr marL="228600" indent="-228600" eaLnBrk="1" hangingPunct="1">
              <a:buAutoNum type="arabicPeriod"/>
            </a:pPr>
            <a:r>
              <a:rPr lang="en-US" altLang="en-US" baseline="0" dirty="0">
                <a:latin typeface="Helvetica" charset="0"/>
              </a:rPr>
              <a:t>Sample rule</a:t>
            </a:r>
          </a:p>
          <a:p>
            <a:pPr marL="228600" indent="-228600" eaLnBrk="1" hangingPunct="1">
              <a:buAutoNum type="arabicPeriod"/>
            </a:pPr>
            <a:r>
              <a:rPr lang="en-US" altLang="en-US" baseline="0" dirty="0">
                <a:latin typeface="Helvetica" charset="0"/>
              </a:rPr>
              <a:t>State machine</a:t>
            </a:r>
          </a:p>
          <a:p>
            <a:pPr marL="228600" indent="-228600" eaLnBrk="1" hangingPunct="1">
              <a:buAutoNum type="arabicPeriod"/>
            </a:pPr>
            <a:r>
              <a:rPr lang="en-US" altLang="en-US" baseline="0" dirty="0">
                <a:latin typeface="Helvetica" charset="0"/>
              </a:rPr>
              <a:t>Accepting state</a:t>
            </a:r>
          </a:p>
          <a:p>
            <a:pPr marL="228600" indent="-228600" eaLnBrk="1" hangingPunct="1">
              <a:buAutoNum type="arabicPeriod"/>
            </a:pPr>
            <a:r>
              <a:rPr lang="en-US" altLang="en-US" baseline="0" dirty="0">
                <a:latin typeface="Helvetica" charset="0"/>
              </a:rPr>
              <a:t>Missing transition implies failure</a:t>
            </a:r>
          </a:p>
          <a:p>
            <a:pPr eaLnBrk="1" hangingPunct="1"/>
            <a:endParaRPr lang="en-US" altLang="en-US" baseline="0" dirty="0">
              <a:latin typeface="Helvetica" charset="0"/>
            </a:endParaRPr>
          </a:p>
          <a:p>
            <a:pPr eaLnBrk="1" hangingPunct="1"/>
            <a:r>
              <a:rPr lang="en-US" altLang="en-US" baseline="0" dirty="0">
                <a:latin typeface="Helvetica" charset="0"/>
              </a:rPr>
              <a:t>This machine is silly; it accepts strings with an even number of 1’s, which an FSM could do just as well.  It can’t be an “interesting” TM because it always moves the tape in just one direction, so nothing that it “memorizes” is ever used again.</a:t>
            </a:r>
            <a:endParaRPr lang="en-US" altLang="en-US" dirty="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dirty="0"/>
              <a:t>This is a more interesting machine.  It accepts</a:t>
            </a:r>
            <a:r>
              <a:rPr lang="en-US" altLang="en-US" baseline="0" dirty="0"/>
              <a:t> strings with N zeros followed by N ones.  It can be demoed in </a:t>
            </a:r>
            <a:r>
              <a:rPr lang="en-US" altLang="en-US" baseline="0" dirty="0" err="1"/>
              <a:t>zerosones.jff</a:t>
            </a:r>
            <a:r>
              <a:rPr lang="en-US" altLang="en-US" baseline="0" dirty="0"/>
              <a:t> by running:</a:t>
            </a:r>
          </a:p>
          <a:p>
            <a:pPr eaLnBrk="1" hangingPunct="1"/>
            <a:r>
              <a:rPr lang="en-US" altLang="en-US" baseline="0" dirty="0"/>
              <a:t> java -jar /h/</a:t>
            </a:r>
            <a:r>
              <a:rPr lang="en-US" altLang="en-US" baseline="0" dirty="0" err="1"/>
              <a:t>src</a:t>
            </a:r>
            <a:r>
              <a:rPr lang="en-US" altLang="en-US" baseline="0" dirty="0"/>
              <a:t>/utils/jflap-7.0/JFLAP_Thin.jar </a:t>
            </a:r>
            <a:r>
              <a:rPr lang="en-US" altLang="en-US" baseline="0" dirty="0" err="1"/>
              <a:t>zerosones.jff</a:t>
            </a:r>
            <a:endParaRPr lang="en-US" altLang="en-US" baseline="0" dirty="0"/>
          </a:p>
          <a:p>
            <a:pPr eaLnBrk="1" hangingPunct="1"/>
            <a:r>
              <a:rPr lang="en-US" altLang="en-US" baseline="0" dirty="0"/>
              <a:t>Demo it first with 000111 and then with 001 to show how it dies when there are no more transitions.</a:t>
            </a:r>
            <a:endParaRPr lang="en-US" altLang="en-US" dirty="0"/>
          </a:p>
        </p:txBody>
      </p:sp>
      <p:sp>
        <p:nvSpPr>
          <p:cNvPr id="4096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94EA3C1-1CA3-45CC-83B1-2D84B2395430}" type="slidenum">
              <a:rPr lang="en-US" altLang="en-US" sz="1200" smtClean="0">
                <a:solidFill>
                  <a:schemeClr val="tx1"/>
                </a:solidFill>
              </a:rPr>
              <a:pPr eaLnBrk="1" hangingPunct="1"/>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61C8D94F-55F5-4ED8-B515-F863B1425CCA}" type="slidenum">
              <a:rPr lang="en-US" altLang="en-US" sz="1200" smtClean="0">
                <a:solidFill>
                  <a:schemeClr val="tx1"/>
                </a:solidFill>
                <a:ea typeface="ＭＳ Ｐゴシック" pitchFamily="-80" charset="-128"/>
              </a:rPr>
              <a:pPr eaLnBrk="1" hangingPunct="1"/>
              <a:t>8</a:t>
            </a:fld>
            <a:endParaRPr lang="en-US" altLang="en-US" sz="1200">
              <a:solidFill>
                <a:schemeClr val="tx1"/>
              </a:solidFill>
              <a:ea typeface="ＭＳ Ｐゴシック" pitchFamily="-80"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r>
              <a:rPr lang="en-US" altLang="en-US" dirty="0"/>
              <a:t>“You are here” is animated.</a:t>
            </a:r>
          </a:p>
          <a:p>
            <a:pPr eaLnBrk="1" hangingPunct="1"/>
            <a:endParaRPr lang="en-US" altLang="en-US" dirty="0"/>
          </a:p>
        </p:txBody>
      </p:sp>
      <p:sp>
        <p:nvSpPr>
          <p:cNvPr id="4301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FCF63672-B92B-4BF4-974A-F933A42CDFD1}" type="slidenum">
              <a:rPr lang="en-US" altLang="en-US" sz="1200" smtClean="0">
                <a:solidFill>
                  <a:schemeClr val="tx1"/>
                </a:solidFill>
              </a:rPr>
              <a:pPr eaLnBrk="1" hangingPunct="1"/>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AF20FCFF-605D-4690-A9DB-1B3A395F4DBF}" type="slidenum">
              <a:rPr lang="en-US"/>
              <a:pPr>
                <a:defRPr/>
              </a:pPr>
              <a:t>‹#›</a:t>
            </a:fld>
            <a:endParaRPr lang="en-US"/>
          </a:p>
        </p:txBody>
      </p:sp>
    </p:spTree>
    <p:extLst>
      <p:ext uri="{BB962C8B-B14F-4D97-AF65-F5344CB8AC3E}">
        <p14:creationId xmlns:p14="http://schemas.microsoft.com/office/powerpoint/2010/main" val="18236567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3DBB5509-3376-4715-B40D-9030B6463373}" type="slidenum">
              <a:rPr lang="en-US"/>
              <a:pPr>
                <a:defRPr/>
              </a:pPr>
              <a:t>‹#›</a:t>
            </a:fld>
            <a:endParaRPr lang="en-US"/>
          </a:p>
        </p:txBody>
      </p:sp>
    </p:spTree>
    <p:extLst>
      <p:ext uri="{BB962C8B-B14F-4D97-AF65-F5344CB8AC3E}">
        <p14:creationId xmlns:p14="http://schemas.microsoft.com/office/powerpoint/2010/main" val="35959254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3DCE406-B16E-426D-B6CB-D919D4E0439E}" type="slidenum">
              <a:rPr lang="en-US"/>
              <a:pPr>
                <a:defRPr/>
              </a:pPr>
              <a:t>‹#›</a:t>
            </a:fld>
            <a:endParaRPr lang="en-US"/>
          </a:p>
        </p:txBody>
      </p:sp>
    </p:spTree>
    <p:extLst>
      <p:ext uri="{BB962C8B-B14F-4D97-AF65-F5344CB8AC3E}">
        <p14:creationId xmlns:p14="http://schemas.microsoft.com/office/powerpoint/2010/main" val="3958013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3AA2AACD-73AC-456E-8A9F-2AE76F9732F0}" type="slidenum">
              <a:rPr lang="en-US"/>
              <a:pPr>
                <a:defRPr/>
              </a:pPr>
              <a:t>‹#›</a:t>
            </a:fld>
            <a:endParaRPr lang="en-US"/>
          </a:p>
        </p:txBody>
      </p:sp>
    </p:spTree>
    <p:extLst>
      <p:ext uri="{BB962C8B-B14F-4D97-AF65-F5344CB8AC3E}">
        <p14:creationId xmlns:p14="http://schemas.microsoft.com/office/powerpoint/2010/main" val="6826902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8707632-F2B5-4AB4-8FA0-EF995D280AE8}" type="slidenum">
              <a:rPr lang="en-US"/>
              <a:pPr>
                <a:defRPr/>
              </a:pPr>
              <a:t>‹#›</a:t>
            </a:fld>
            <a:endParaRPr lang="en-US"/>
          </a:p>
        </p:txBody>
      </p:sp>
    </p:spTree>
    <p:extLst>
      <p:ext uri="{BB962C8B-B14F-4D97-AF65-F5344CB8AC3E}">
        <p14:creationId xmlns:p14="http://schemas.microsoft.com/office/powerpoint/2010/main" val="21883179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2F91E22F-AC25-4B15-9C39-D4432FE54F0D}" type="slidenum">
              <a:rPr lang="en-US"/>
              <a:pPr>
                <a:defRPr/>
              </a:pPr>
              <a:t>‹#›</a:t>
            </a:fld>
            <a:endParaRPr lang="en-US"/>
          </a:p>
        </p:txBody>
      </p:sp>
    </p:spTree>
    <p:extLst>
      <p:ext uri="{BB962C8B-B14F-4D97-AF65-F5344CB8AC3E}">
        <p14:creationId xmlns:p14="http://schemas.microsoft.com/office/powerpoint/2010/main" val="38049563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AD72391-A408-4350-B1F9-BF8776A4A80A}" type="slidenum">
              <a:rPr lang="en-US"/>
              <a:pPr>
                <a:defRPr/>
              </a:pPr>
              <a:t>‹#›</a:t>
            </a:fld>
            <a:endParaRPr lang="en-US"/>
          </a:p>
        </p:txBody>
      </p:sp>
    </p:spTree>
    <p:extLst>
      <p:ext uri="{BB962C8B-B14F-4D97-AF65-F5344CB8AC3E}">
        <p14:creationId xmlns:p14="http://schemas.microsoft.com/office/powerpoint/2010/main" val="35602143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DB47154B-C75B-4330-80E9-7AFB2AD9C0A8}" type="slidenum">
              <a:rPr lang="en-US"/>
              <a:pPr>
                <a:defRPr/>
              </a:pPr>
              <a:t>‹#›</a:t>
            </a:fld>
            <a:endParaRPr lang="en-US"/>
          </a:p>
        </p:txBody>
      </p:sp>
    </p:spTree>
    <p:extLst>
      <p:ext uri="{BB962C8B-B14F-4D97-AF65-F5344CB8AC3E}">
        <p14:creationId xmlns:p14="http://schemas.microsoft.com/office/powerpoint/2010/main" val="34453062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640F209-F559-4C4C-8C04-292202A2F20F}" type="slidenum">
              <a:rPr lang="en-US"/>
              <a:pPr>
                <a:defRPr/>
              </a:pPr>
              <a:t>‹#›</a:t>
            </a:fld>
            <a:endParaRPr lang="en-US"/>
          </a:p>
        </p:txBody>
      </p:sp>
    </p:spTree>
    <p:extLst>
      <p:ext uri="{BB962C8B-B14F-4D97-AF65-F5344CB8AC3E}">
        <p14:creationId xmlns:p14="http://schemas.microsoft.com/office/powerpoint/2010/main" val="6313161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28DA8C8-0FB1-415B-B735-5DE3A93421A6}" type="slidenum">
              <a:rPr lang="en-US"/>
              <a:pPr>
                <a:defRPr/>
              </a:pPr>
              <a:t>‹#›</a:t>
            </a:fld>
            <a:endParaRPr lang="en-US"/>
          </a:p>
        </p:txBody>
      </p:sp>
    </p:spTree>
    <p:extLst>
      <p:ext uri="{BB962C8B-B14F-4D97-AF65-F5344CB8AC3E}">
        <p14:creationId xmlns:p14="http://schemas.microsoft.com/office/powerpoint/2010/main" val="8310925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9B8E1D9-3F69-4F82-90C1-0FC95D1FE28D}" type="slidenum">
              <a:rPr lang="en-US"/>
              <a:pPr>
                <a:defRPr/>
              </a:pPr>
              <a:t>‹#›</a:t>
            </a:fld>
            <a:endParaRPr lang="en-US"/>
          </a:p>
        </p:txBody>
      </p:sp>
    </p:spTree>
    <p:extLst>
      <p:ext uri="{BB962C8B-B14F-4D97-AF65-F5344CB8AC3E}">
        <p14:creationId xmlns:p14="http://schemas.microsoft.com/office/powerpoint/2010/main" val="9297621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a:sym typeface="Arial" pitchFamily="34" charset="0"/>
              </a:rPr>
              <a:t>Click to edit Master title style</a:t>
            </a:r>
          </a:p>
        </p:txBody>
      </p:sp>
      <p:sp>
        <p:nvSpPr>
          <p:cNvPr id="1027"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a:sym typeface="Arial" pitchFamily="34" charset="0"/>
              </a:rPr>
              <a:t>Click to edit Master text styles</a:t>
            </a:r>
          </a:p>
          <a:p>
            <a:pPr lvl="1"/>
            <a:r>
              <a:rPr lang="en-US" altLang="en-US">
                <a:sym typeface="Arial" pitchFamily="34" charset="0"/>
              </a:rPr>
              <a:t>Second level</a:t>
            </a:r>
          </a:p>
          <a:p>
            <a:pPr lvl="2"/>
            <a:r>
              <a:rPr lang="en-US" altLang="en-US">
                <a:sym typeface="Arial" pitchFamily="34" charset="0"/>
              </a:rPr>
              <a:t>Third level</a:t>
            </a:r>
          </a:p>
          <a:p>
            <a:pPr lvl="3"/>
            <a:r>
              <a:rPr lang="en-US" altLang="en-US">
                <a:sym typeface="Arial" pitchFamily="34" charset="0"/>
              </a:rPr>
              <a:t>Fourth level</a:t>
            </a:r>
          </a:p>
          <a:p>
            <a:pPr lvl="4"/>
            <a:r>
              <a:rPr lang="en-US" altLang="en-US">
                <a:sym typeface="Arial" pitchFamily="34" charset="0"/>
              </a:rPr>
              <a:t>Fifth level</a:t>
            </a:r>
          </a:p>
        </p:txBody>
      </p:sp>
      <p:sp>
        <p:nvSpPr>
          <p:cNvPr id="2"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pitchFamily="34" charset="0"/>
              </a:defRPr>
            </a:lvl1pPr>
          </a:lstStyle>
          <a:p>
            <a:pPr>
              <a:defRPr/>
            </a:pPr>
            <a:fld id="{DFFE2442-006A-4753-B1DE-78201B157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2pPr>
      <a:lvl3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3pPr>
      <a:lvl4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4pPr>
      <a:lvl5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5pPr>
      <a:lvl6pPr marL="496888" algn="ctr" rtl="0" fontAlgn="base">
        <a:spcBef>
          <a:spcPct val="0"/>
        </a:spcBef>
        <a:spcAft>
          <a:spcPct val="0"/>
        </a:spcAft>
        <a:defRPr sz="4400">
          <a:solidFill>
            <a:schemeClr val="tx1"/>
          </a:solidFill>
          <a:latin typeface="Arial" pitchFamily="34" charset="0"/>
          <a:sym typeface="Arial" pitchFamily="34" charset="0"/>
        </a:defRPr>
      </a:lvl6pPr>
      <a:lvl7pPr marL="954088" algn="ctr" rtl="0" fontAlgn="base">
        <a:spcBef>
          <a:spcPct val="0"/>
        </a:spcBef>
        <a:spcAft>
          <a:spcPct val="0"/>
        </a:spcAft>
        <a:defRPr sz="4400">
          <a:solidFill>
            <a:schemeClr val="tx1"/>
          </a:solidFill>
          <a:latin typeface="Arial" pitchFamily="34" charset="0"/>
          <a:sym typeface="Arial" pitchFamily="34" charset="0"/>
        </a:defRPr>
      </a:lvl7pPr>
      <a:lvl8pPr marL="1411288" algn="ctr" rtl="0" fontAlgn="base">
        <a:spcBef>
          <a:spcPct val="0"/>
        </a:spcBef>
        <a:spcAft>
          <a:spcPct val="0"/>
        </a:spcAft>
        <a:defRPr sz="4400">
          <a:solidFill>
            <a:schemeClr val="tx1"/>
          </a:solidFill>
          <a:latin typeface="Arial" pitchFamily="34" charset="0"/>
          <a:sym typeface="Arial" pitchFamily="34" charset="0"/>
        </a:defRPr>
      </a:lvl8pPr>
      <a:lvl9pPr marL="1868488" algn="ctr" rtl="0" fontAlgn="base">
        <a:spcBef>
          <a:spcPct val="0"/>
        </a:spcBef>
        <a:spcAft>
          <a:spcPct val="0"/>
        </a:spcAft>
        <a:defRPr sz="4400">
          <a:solidFill>
            <a:schemeClr val="tx1"/>
          </a:solidFill>
          <a:latin typeface="Arial" pitchFamily="34" charset="0"/>
          <a:sym typeface="Arial" pitchFamily="34" charset="0"/>
        </a:defRPr>
      </a:lvl9pPr>
    </p:titleStyle>
    <p:bodyStyle>
      <a:lvl1pPr marL="382588" indent="-342900" algn="l" rtl="0" eaLnBrk="0" fontAlgn="base" hangingPunct="0">
        <a:spcBef>
          <a:spcPts val="700"/>
        </a:spcBef>
        <a:spcAft>
          <a:spcPct val="0"/>
        </a:spcAft>
        <a:buSzPct val="100000"/>
        <a:buFont typeface="Lucida Grande" charset="0"/>
        <a:buChar char="•"/>
        <a:defRPr sz="3200">
          <a:solidFill>
            <a:schemeClr val="tx1"/>
          </a:solidFill>
          <a:latin typeface="+mn-lt"/>
          <a:ea typeface="+mn-ea"/>
          <a:cs typeface="+mn-cs"/>
          <a:sym typeface="Arial" pitchFamily="34" charset="0"/>
        </a:defRPr>
      </a:lvl1pPr>
      <a:lvl2pPr marL="731838" indent="-285750" algn="l" rtl="0" eaLnBrk="0" fontAlgn="base" hangingPunct="0">
        <a:spcBef>
          <a:spcPts val="600"/>
        </a:spcBef>
        <a:spcAft>
          <a:spcPct val="0"/>
        </a:spcAft>
        <a:buSzPct val="100000"/>
        <a:buFont typeface="Lucida Grande" charset="0"/>
        <a:buChar char="–"/>
        <a:defRPr sz="2800">
          <a:solidFill>
            <a:schemeClr val="tx1"/>
          </a:solidFill>
          <a:latin typeface="+mn-lt"/>
          <a:sym typeface="Arial" pitchFamily="34" charset="0"/>
        </a:defRPr>
      </a:lvl2pPr>
      <a:lvl3pPr marL="1131888" indent="-228600" algn="l" rtl="0" eaLnBrk="0" fontAlgn="base" hangingPunct="0">
        <a:spcBef>
          <a:spcPts val="600"/>
        </a:spcBef>
        <a:spcAft>
          <a:spcPct val="0"/>
        </a:spcAft>
        <a:buSzPct val="100000"/>
        <a:buFont typeface="Lucida Grande" charset="0"/>
        <a:buChar char="•"/>
        <a:defRPr sz="2400">
          <a:solidFill>
            <a:schemeClr val="tx1"/>
          </a:solidFill>
          <a:latin typeface="+mn-lt"/>
          <a:sym typeface="Arial" pitchFamily="34" charset="0"/>
        </a:defRPr>
      </a:lvl3pPr>
      <a:lvl4pPr marL="1589088" indent="-228600" algn="l" rtl="0" eaLnBrk="0" fontAlgn="base" hangingPunct="0">
        <a:spcBef>
          <a:spcPts val="500"/>
        </a:spcBef>
        <a:spcAft>
          <a:spcPct val="0"/>
        </a:spcAft>
        <a:buSzPct val="100000"/>
        <a:buFont typeface="Lucida Grande" charset="0"/>
        <a:buChar char="–"/>
        <a:defRPr sz="2000">
          <a:solidFill>
            <a:schemeClr val="tx1"/>
          </a:solidFill>
          <a:latin typeface="+mn-lt"/>
          <a:sym typeface="Arial" pitchFamily="34" charset="0"/>
        </a:defRPr>
      </a:lvl4pPr>
      <a:lvl5pPr marL="2046288" indent="-228600" algn="l" rtl="0" eaLnBrk="0" fontAlgn="base" hangingPunct="0">
        <a:spcBef>
          <a:spcPts val="500"/>
        </a:spcBef>
        <a:spcAft>
          <a:spcPct val="0"/>
        </a:spcAft>
        <a:buSzPct val="100000"/>
        <a:buFont typeface="Lucida Grande" charset="0"/>
        <a:buChar char="»"/>
        <a:defRPr sz="2000">
          <a:solidFill>
            <a:schemeClr val="tx1"/>
          </a:solidFill>
          <a:latin typeface="+mn-lt"/>
          <a:sym typeface="Arial" pitchFamily="34" charset="0"/>
        </a:defRPr>
      </a:lvl5pPr>
      <a:lvl6pPr marL="25034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6pPr>
      <a:lvl7pPr marL="29606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7pPr>
      <a:lvl8pPr marL="34178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8pPr>
      <a:lvl9pPr marL="38750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447800"/>
          </a:xfrm>
        </p:spPr>
        <p:txBody>
          <a:bodyPr rIns="132080"/>
          <a:lstStyle/>
          <a:p>
            <a:pPr indent="0" eaLnBrk="1" hangingPunct="1"/>
            <a:r>
              <a:rPr lang="en-US" altLang="en-US" sz="5400">
                <a:latin typeface="Haettenschweiler" pitchFamily="34" charset="0"/>
                <a:sym typeface="Lucida Blackletter" charset="0"/>
              </a:rPr>
              <a:t>The CS 5 Post</a:t>
            </a:r>
          </a:p>
        </p:txBody>
      </p:sp>
      <p:sp>
        <p:nvSpPr>
          <p:cNvPr id="2051"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b="1">
                <a:solidFill>
                  <a:schemeClr val="tx1"/>
                </a:solidFill>
                <a:latin typeface="Georgia" pitchFamily="18" charset="0"/>
                <a:ea typeface="ＭＳ Ｐゴシック" pitchFamily="-80" charset="-128"/>
                <a:sym typeface="Big Caslon" charset="0"/>
              </a:rPr>
              <a:t>ALIEN INVASION!!!</a:t>
            </a:r>
          </a:p>
        </p:txBody>
      </p:sp>
      <p:sp>
        <p:nvSpPr>
          <p:cNvPr id="2052"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dirty="0">
                <a:solidFill>
                  <a:schemeClr val="tx1"/>
                </a:solidFill>
                <a:latin typeface="Times New Roman" pitchFamily="18" charset="0"/>
                <a:ea typeface="ＭＳ Ｐゴシック" pitchFamily="-80" charset="-128"/>
                <a:cs typeface="Arial" pitchFamily="34" charset="0"/>
              </a:rPr>
              <a:t>Claremont (AP)</a:t>
            </a:r>
            <a:r>
              <a:rPr lang="en-US" altLang="en-US" sz="1800" dirty="0">
                <a:solidFill>
                  <a:schemeClr val="tx1"/>
                </a:solidFill>
                <a:latin typeface="Times New Roman" pitchFamily="18" charset="0"/>
                <a:ea typeface="ＭＳ Ｐゴシック" pitchFamily="-80" charset="-128"/>
                <a:cs typeface="Arial" pitchFamily="34" charset="0"/>
              </a:rPr>
              <a:t>:</a:t>
            </a:r>
            <a:r>
              <a:rPr lang="en-US" altLang="en-US" sz="1800" dirty="0">
                <a:solidFill>
                  <a:schemeClr val="tx1"/>
                </a:solidFill>
                <a:ea typeface="ＭＳ Ｐゴシック" pitchFamily="-80" charset="-128"/>
                <a:cs typeface="Arial" pitchFamily="34" charset="0"/>
              </a:rPr>
              <a:t> </a:t>
            </a:r>
            <a:r>
              <a:rPr lang="en-US" altLang="en-US" sz="1800" dirty="0">
                <a:solidFill>
                  <a:schemeClr val="tx1"/>
                </a:solidFill>
                <a:latin typeface="Times New Roman" pitchFamily="18" charset="0"/>
                <a:ea typeface="ＭＳ Ｐゴシック" pitchFamily="-80" charset="-128"/>
                <a:cs typeface="Arial" pitchFamily="34" charset="0"/>
              </a:rPr>
              <a:t>A party at a private college here was disrupted when uninvited aliens burst through the gates.</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“Every year, we celebrate </a:t>
            </a:r>
            <a:r>
              <a:rPr lang="en-US" altLang="en-US" sz="1800" i="1" dirty="0">
                <a:solidFill>
                  <a:schemeClr val="tx1"/>
                </a:solidFill>
                <a:latin typeface="Times New Roman" pitchFamily="18" charset="0"/>
                <a:ea typeface="ＭＳ Ｐゴシック" pitchFamily="-80" charset="-128"/>
                <a:cs typeface="Arial" pitchFamily="34" charset="0"/>
              </a:rPr>
              <a:t>Long Tall Penguins</a:t>
            </a:r>
            <a:r>
              <a:rPr lang="en-US" altLang="en-US" sz="1800" dirty="0">
                <a:solidFill>
                  <a:schemeClr val="tx1"/>
                </a:solidFill>
                <a:latin typeface="Times New Roman" pitchFamily="18" charset="0"/>
                <a:ea typeface="ＭＳ Ｐゴシック" pitchFamily="-80" charset="-128"/>
                <a:cs typeface="Arial" pitchFamily="34" charset="0"/>
              </a:rPr>
              <a:t>,” explained an angry student.  “We get together, dress like the stuffiest professors, and chip bits off an iceberg to cool our drinks.  This year, just as we were about to chill the mackerel, two strange alien creatures ran into the courtyard, picked everyone up, and took turns stacking us in piles.”</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But another student claimed that the aliens were just misunderstood.  “They love to play Connect 4, and since we were wearing black and white clothes, they thought we were playing pieces.  They stacked us up in a 5-ply </a:t>
            </a:r>
            <a:r>
              <a:rPr lang="en-US" altLang="en-US" sz="1800" dirty="0" err="1">
                <a:solidFill>
                  <a:schemeClr val="tx1"/>
                </a:solidFill>
                <a:latin typeface="Times New Roman" pitchFamily="18" charset="0"/>
                <a:ea typeface="ＭＳ Ｐゴシック" pitchFamily="-80" charset="-128"/>
                <a:cs typeface="Arial" pitchFamily="34" charset="0"/>
              </a:rPr>
              <a:t>lookahead</a:t>
            </a:r>
            <a:r>
              <a:rPr lang="en-US" altLang="en-US" sz="1800" dirty="0">
                <a:solidFill>
                  <a:schemeClr val="tx1"/>
                </a:solidFill>
                <a:latin typeface="Times New Roman" pitchFamily="18" charset="0"/>
                <a:ea typeface="ＭＳ Ｐゴシック" pitchFamily="-80" charset="-128"/>
                <a:cs typeface="Arial" pitchFamily="34" charset="0"/>
              </a:rPr>
              <a:t> formation.  It was fun!”</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According to police, no charges will be filed because the aliens are not subject to Solar jurisdiction.</a:t>
            </a:r>
          </a:p>
        </p:txBody>
      </p:sp>
      <p:pic>
        <p:nvPicPr>
          <p:cNvPr id="2053" name="Picture 6" descr="jomard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jomardi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200400"/>
            <a:ext cx="1609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3528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9"/>
          <p:cNvGrpSpPr>
            <a:grpSpLocks/>
          </p:cNvGrpSpPr>
          <p:nvPr/>
        </p:nvGrpSpPr>
        <p:grpSpPr bwMode="auto">
          <a:xfrm>
            <a:off x="7772400" y="1600200"/>
            <a:ext cx="527050" cy="714375"/>
            <a:chOff x="2928" y="1051"/>
            <a:chExt cx="840" cy="957"/>
          </a:xfrm>
        </p:grpSpPr>
        <p:sp>
          <p:nvSpPr>
            <p:cNvPr id="2057" name="Freeform 10"/>
            <p:cNvSpPr>
              <a:spLocks/>
            </p:cNvSpPr>
            <p:nvPr/>
          </p:nvSpPr>
          <p:spPr bwMode="auto">
            <a:xfrm>
              <a:off x="2928" y="1759"/>
              <a:ext cx="810" cy="249"/>
            </a:xfrm>
            <a:custGeom>
              <a:avLst/>
              <a:gdLst>
                <a:gd name="T0" fmla="*/ 245 w 1048"/>
                <a:gd name="T1" fmla="*/ 21 h 250"/>
                <a:gd name="T2" fmla="*/ 420 w 1048"/>
                <a:gd name="T3" fmla="*/ 83 h 250"/>
                <a:gd name="T4" fmla="*/ 439 w 1048"/>
                <a:gd name="T5" fmla="*/ 111 h 250"/>
                <a:gd name="T6" fmla="*/ 458 w 1048"/>
                <a:gd name="T7" fmla="*/ 135 h 250"/>
                <a:gd name="T8" fmla="*/ 484 w 1048"/>
                <a:gd name="T9" fmla="*/ 176 h 250"/>
                <a:gd name="T10" fmla="*/ 346 w 1048"/>
                <a:gd name="T11" fmla="*/ 245 h 250"/>
                <a:gd name="T12" fmla="*/ 38 w 1048"/>
                <a:gd name="T13" fmla="*/ 225 h 250"/>
                <a:gd name="T14" fmla="*/ 0 w 1048"/>
                <a:gd name="T15" fmla="*/ 204 h 250"/>
                <a:gd name="T16" fmla="*/ 3 w 1048"/>
                <a:gd name="T17" fmla="*/ 170 h 250"/>
                <a:gd name="T18" fmla="*/ 44 w 1048"/>
                <a:gd name="T19" fmla="*/ 128 h 250"/>
                <a:gd name="T20" fmla="*/ 96 w 1048"/>
                <a:gd name="T21" fmla="*/ 76 h 250"/>
                <a:gd name="T22" fmla="*/ 128 w 1048"/>
                <a:gd name="T23" fmla="*/ 55 h 250"/>
                <a:gd name="T24" fmla="*/ 149 w 1048"/>
                <a:gd name="T25" fmla="*/ 28 h 250"/>
                <a:gd name="T26" fmla="*/ 175 w 1048"/>
                <a:gd name="T27" fmla="*/ 14 h 250"/>
                <a:gd name="T28" fmla="*/ 233 w 1048"/>
                <a:gd name="T29" fmla="*/ 28 h 250"/>
                <a:gd name="T30" fmla="*/ 24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59" name="Oval 12"/>
            <p:cNvSpPr>
              <a:spLocks noChangeArrowheads="1"/>
            </p:cNvSpPr>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0" name="Oval 13"/>
            <p:cNvSpPr>
              <a:spLocks noChangeArrowheads="1"/>
            </p:cNvSpPr>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1" name="Oval 14"/>
            <p:cNvSpPr>
              <a:spLocks noChangeArrowheads="1"/>
            </p:cNvSpPr>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2" name="Oval 15"/>
            <p:cNvSpPr>
              <a:spLocks noChangeArrowheads="1"/>
            </p:cNvSpPr>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3" name="Oval 16"/>
            <p:cNvSpPr>
              <a:spLocks noChangeArrowheads="1"/>
            </p:cNvSpPr>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4" name="Oval 17"/>
            <p:cNvSpPr>
              <a:spLocks noChangeArrowheads="1"/>
            </p:cNvSpPr>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5"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6"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 name="AutoShape 37">
            <a:extLst>
              <a:ext uri="{FF2B5EF4-FFF2-40B4-BE49-F238E27FC236}">
                <a16:creationId xmlns:a16="http://schemas.microsoft.com/office/drawing/2014/main" id="{FAB53406-7545-43B5-9B6B-72C37FF00F00}"/>
              </a:ext>
            </a:extLst>
          </p:cNvPr>
          <p:cNvSpPr>
            <a:spLocks/>
          </p:cNvSpPr>
          <p:nvPr/>
        </p:nvSpPr>
        <p:spPr bwMode="auto">
          <a:xfrm>
            <a:off x="6386082" y="5133975"/>
            <a:ext cx="1540669" cy="571500"/>
          </a:xfrm>
          <a:prstGeom prst="wedgeRectCallout">
            <a:avLst>
              <a:gd name="adj1" fmla="val -24218"/>
              <a:gd name="adj2" fmla="val -163796"/>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dirty="0">
                <a:latin typeface="Times New Roman" pitchFamily="18" charset="0"/>
              </a:rPr>
              <a:t>Read 7.1-7.2!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8100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2"/>
          <p:cNvGrpSpPr>
            <a:grpSpLocks/>
          </p:cNvGrpSpPr>
          <p:nvPr/>
        </p:nvGrpSpPr>
        <p:grpSpPr bwMode="auto">
          <a:xfrm>
            <a:off x="533400" y="990600"/>
            <a:ext cx="8218488" cy="180975"/>
            <a:chOff x="295" y="1311"/>
            <a:chExt cx="5177" cy="114"/>
          </a:xfrm>
        </p:grpSpPr>
        <p:sp>
          <p:nvSpPr>
            <p:cNvPr id="112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60420" name="Text Box 5"/>
          <p:cNvSpPr txBox="1">
            <a:spLocks noChangeArrowheads="1"/>
          </p:cNvSpPr>
          <p:nvPr/>
        </p:nvSpPr>
        <p:spPr bwMode="auto">
          <a:xfrm>
            <a:off x="990600" y="136525"/>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400" dirty="0" err="1">
                <a:latin typeface="+mj-lt"/>
              </a:rPr>
              <a:t>Uncomputable</a:t>
            </a:r>
            <a:r>
              <a:rPr lang="en-US" sz="4400" dirty="0">
                <a:latin typeface="+mj-lt"/>
              </a:rPr>
              <a:t> Functions?</a:t>
            </a:r>
          </a:p>
        </p:txBody>
      </p:sp>
      <p:sp>
        <p:nvSpPr>
          <p:cNvPr id="60421" name="Text Box 7"/>
          <p:cNvSpPr txBox="1">
            <a:spLocks noChangeArrowheads="1"/>
          </p:cNvSpPr>
          <p:nvPr/>
        </p:nvSpPr>
        <p:spPr bwMode="auto">
          <a:xfrm>
            <a:off x="4451350" y="18208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a:latin typeface="+mn-lt"/>
              </a:rPr>
              <a:t>that</a:t>
            </a:r>
          </a:p>
        </p:txBody>
      </p:sp>
      <p:sp>
        <p:nvSpPr>
          <p:cNvPr id="11270" name="Rectangle 12"/>
          <p:cNvSpPr>
            <a:spLocks noChangeArrowheads="1"/>
          </p:cNvSpPr>
          <p:nvPr/>
        </p:nvSpPr>
        <p:spPr bwMode="auto">
          <a:xfrm>
            <a:off x="304800" y="1820863"/>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t>There are</a:t>
            </a:r>
          </a:p>
        </p:txBody>
      </p:sp>
      <p:grpSp>
        <p:nvGrpSpPr>
          <p:cNvPr id="11271" name="Group 37"/>
          <p:cNvGrpSpPr>
            <a:grpSpLocks/>
          </p:cNvGrpSpPr>
          <p:nvPr/>
        </p:nvGrpSpPr>
        <p:grpSpPr bwMode="auto">
          <a:xfrm>
            <a:off x="1671638" y="1427163"/>
            <a:ext cx="2754312" cy="1246187"/>
            <a:chOff x="956" y="907"/>
            <a:chExt cx="1735" cy="785"/>
          </a:xfrm>
        </p:grpSpPr>
        <p:sp>
          <p:nvSpPr>
            <p:cNvPr id="11290" name="Rectangle 33"/>
            <p:cNvSpPr>
              <a:spLocks noChangeArrowheads="1"/>
            </p:cNvSpPr>
            <p:nvPr/>
          </p:nvSpPr>
          <p:spPr bwMode="auto">
            <a:xfrm>
              <a:off x="1064" y="907"/>
              <a:ext cx="1519" cy="785"/>
            </a:xfrm>
            <a:prstGeom prst="rect">
              <a:avLst/>
            </a:prstGeom>
            <a:solidFill>
              <a:schemeClr val="accent1"/>
            </a:solidFill>
            <a:ln w="19050">
              <a:solidFill>
                <a:srgbClr val="000AF9"/>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91" name="Rectangle 13"/>
            <p:cNvSpPr>
              <a:spLocks noChangeArrowheads="1"/>
            </p:cNvSpPr>
            <p:nvPr/>
          </p:nvSpPr>
          <p:spPr bwMode="auto">
            <a:xfrm>
              <a:off x="956" y="912"/>
              <a:ext cx="17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t>well-defined </a:t>
              </a:r>
              <a:r>
                <a:rPr lang="en-US" altLang="en-US" b="1" i="1"/>
                <a:t>computational</a:t>
              </a:r>
              <a:r>
                <a:rPr lang="en-US" altLang="en-US"/>
                <a:t> problems</a:t>
              </a:r>
            </a:p>
          </p:txBody>
        </p:sp>
      </p:grpSp>
      <p:grpSp>
        <p:nvGrpSpPr>
          <p:cNvPr id="11272" name="Group 36"/>
          <p:cNvGrpSpPr>
            <a:grpSpLocks/>
          </p:cNvGrpSpPr>
          <p:nvPr/>
        </p:nvGrpSpPr>
        <p:grpSpPr bwMode="auto">
          <a:xfrm>
            <a:off x="5364163" y="1427163"/>
            <a:ext cx="2011362" cy="1246187"/>
            <a:chOff x="3341" y="891"/>
            <a:chExt cx="1267" cy="785"/>
          </a:xfrm>
        </p:grpSpPr>
        <p:sp>
          <p:nvSpPr>
            <p:cNvPr id="60455" name="Rectangle 34"/>
            <p:cNvSpPr>
              <a:spLocks noChangeArrowheads="1"/>
            </p:cNvSpPr>
            <p:nvPr/>
          </p:nvSpPr>
          <p:spPr bwMode="auto">
            <a:xfrm>
              <a:off x="3367" y="891"/>
              <a:ext cx="1214" cy="785"/>
            </a:xfrm>
            <a:prstGeom prst="rect">
              <a:avLst/>
            </a:prstGeom>
            <a:solidFill>
              <a:schemeClr val="accent1"/>
            </a:solidFill>
            <a:ln w="19050">
              <a:solidFill>
                <a:srgbClr val="008000"/>
              </a:solidFill>
              <a:miter lim="800000"/>
              <a:headEnd/>
              <a:tailEnd/>
            </a:ln>
          </p:spPr>
          <p:txBody>
            <a:bodyPr wrap="none" anchor="ctr"/>
            <a:lstStyle/>
            <a:p>
              <a:pPr>
                <a:defRPr/>
              </a:pPr>
              <a:endParaRPr lang="en-US">
                <a:latin typeface="+mn-lt"/>
              </a:endParaRPr>
            </a:p>
          </p:txBody>
        </p:sp>
        <p:sp>
          <p:nvSpPr>
            <p:cNvPr id="60456" name="Text Box 14"/>
            <p:cNvSpPr txBox="1">
              <a:spLocks noChangeArrowheads="1"/>
            </p:cNvSpPr>
            <p:nvPr/>
          </p:nvSpPr>
          <p:spPr bwMode="auto">
            <a:xfrm>
              <a:off x="3341" y="1024"/>
              <a:ext cx="12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no computer program</a:t>
              </a:r>
            </a:p>
          </p:txBody>
        </p:sp>
      </p:grpSp>
      <p:grpSp>
        <p:nvGrpSpPr>
          <p:cNvPr id="11273" name="Group 35"/>
          <p:cNvGrpSpPr>
            <a:grpSpLocks/>
          </p:cNvGrpSpPr>
          <p:nvPr/>
        </p:nvGrpSpPr>
        <p:grpSpPr bwMode="auto">
          <a:xfrm>
            <a:off x="7315200" y="1736725"/>
            <a:ext cx="1692275" cy="812800"/>
            <a:chOff x="4608" y="1036"/>
            <a:chExt cx="1066" cy="512"/>
          </a:xfrm>
        </p:grpSpPr>
        <p:sp>
          <p:nvSpPr>
            <p:cNvPr id="60453" name="Text Box 6"/>
            <p:cNvSpPr txBox="1">
              <a:spLocks noChangeArrowheads="1"/>
            </p:cNvSpPr>
            <p:nvPr/>
          </p:nvSpPr>
          <p:spPr bwMode="auto">
            <a:xfrm>
              <a:off x="4608" y="1257"/>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spcBef>
                  <a:spcPct val="50000"/>
                </a:spcBef>
              </a:pPr>
              <a:r>
                <a:rPr lang="en-US" altLang="en-US" sz="1200" b="1">
                  <a:solidFill>
                    <a:srgbClr val="800000"/>
                  </a:solidFill>
                  <a:ea typeface="ＭＳ Ｐゴシック" pitchFamily="-80" charset="-128"/>
                </a:rPr>
                <a:t> even with ∞ memory!</a:t>
              </a:r>
            </a:p>
          </p:txBody>
        </p:sp>
        <p:sp>
          <p:nvSpPr>
            <p:cNvPr id="60454" name="Text Box 16"/>
            <p:cNvSpPr txBox="1">
              <a:spLocks noChangeArrowheads="1"/>
            </p:cNvSpPr>
            <p:nvPr/>
          </p:nvSpPr>
          <p:spPr bwMode="auto">
            <a:xfrm>
              <a:off x="4608" y="1036"/>
              <a:ext cx="10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can solve</a:t>
              </a:r>
            </a:p>
          </p:txBody>
        </p:sp>
      </p:grpSp>
      <p:sp>
        <p:nvSpPr>
          <p:cNvPr id="11274" name="Oval 19"/>
          <p:cNvSpPr>
            <a:spLocks noChangeArrowheads="1"/>
          </p:cNvSpPr>
          <p:nvPr/>
        </p:nvSpPr>
        <p:spPr bwMode="auto">
          <a:xfrm>
            <a:off x="914400" y="3379788"/>
            <a:ext cx="3962400" cy="2438400"/>
          </a:xfrm>
          <a:prstGeom prst="ellipse">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75" name="Text Box 20"/>
          <p:cNvSpPr txBox="1">
            <a:spLocks noChangeArrowheads="1"/>
          </p:cNvSpPr>
          <p:nvPr/>
        </p:nvSpPr>
        <p:spPr bwMode="auto">
          <a:xfrm>
            <a:off x="698500" y="5881688"/>
            <a:ext cx="439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0AF9"/>
                </a:solidFill>
                <a:ea typeface="ＭＳ Ｐゴシック" pitchFamily="-80" charset="-128"/>
              </a:rPr>
              <a:t>Well-defined computational tasks</a:t>
            </a:r>
            <a:endParaRPr lang="en-US" altLang="en-US">
              <a:solidFill>
                <a:srgbClr val="000AF9"/>
              </a:solidFill>
              <a:ea typeface="ＭＳ Ｐゴシック" pitchFamily="-80" charset="-128"/>
            </a:endParaRPr>
          </a:p>
        </p:txBody>
      </p:sp>
      <p:sp>
        <p:nvSpPr>
          <p:cNvPr id="11276" name="Oval 21"/>
          <p:cNvSpPr>
            <a:spLocks noChangeArrowheads="1"/>
          </p:cNvSpPr>
          <p:nvPr/>
        </p:nvSpPr>
        <p:spPr bwMode="auto">
          <a:xfrm>
            <a:off x="1265238" y="3944938"/>
            <a:ext cx="1047750" cy="1219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Video</a:t>
            </a:r>
          </a:p>
          <a:p>
            <a:pPr algn="ctr"/>
            <a:r>
              <a:rPr lang="en-US" altLang="en-US" sz="1800"/>
              <a:t>games</a:t>
            </a:r>
            <a:endParaRPr lang="en-US" altLang="en-US"/>
          </a:p>
        </p:txBody>
      </p:sp>
      <p:sp>
        <p:nvSpPr>
          <p:cNvPr id="11277" name="Oval 22"/>
          <p:cNvSpPr>
            <a:spLocks noChangeArrowheads="1"/>
          </p:cNvSpPr>
          <p:nvPr/>
        </p:nvSpPr>
        <p:spPr bwMode="auto">
          <a:xfrm>
            <a:off x="2005013" y="3716338"/>
            <a:ext cx="2222500" cy="7493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CS 5 homework</a:t>
            </a:r>
            <a:endParaRPr lang="en-US" altLang="en-US"/>
          </a:p>
        </p:txBody>
      </p:sp>
      <p:sp>
        <p:nvSpPr>
          <p:cNvPr id="11278" name="Oval 23"/>
          <p:cNvSpPr>
            <a:spLocks noChangeArrowheads="1"/>
          </p:cNvSpPr>
          <p:nvPr/>
        </p:nvSpPr>
        <p:spPr bwMode="auto">
          <a:xfrm>
            <a:off x="2133600" y="4362450"/>
            <a:ext cx="2222500" cy="963613"/>
          </a:xfrm>
          <a:prstGeom prst="ellipse">
            <a:avLst/>
          </a:prstGeom>
          <a:solidFill>
            <a:schemeClr val="accent1"/>
          </a:solidFill>
          <a:ln w="9525">
            <a:solidFill>
              <a:srgbClr val="800000"/>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Int-bool functions</a:t>
            </a:r>
            <a:endParaRPr lang="en-US" altLang="en-US"/>
          </a:p>
        </p:txBody>
      </p:sp>
      <p:sp>
        <p:nvSpPr>
          <p:cNvPr id="11279" name="Oval 26"/>
          <p:cNvSpPr>
            <a:spLocks noChangeArrowheads="1"/>
          </p:cNvSpPr>
          <p:nvPr/>
        </p:nvSpPr>
        <p:spPr bwMode="auto">
          <a:xfrm>
            <a:off x="3995738" y="4159250"/>
            <a:ext cx="671512" cy="406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80" name="Oval 27"/>
          <p:cNvSpPr>
            <a:spLocks noChangeArrowheads="1"/>
          </p:cNvSpPr>
          <p:nvPr/>
        </p:nvSpPr>
        <p:spPr bwMode="auto">
          <a:xfrm>
            <a:off x="1322388" y="4968875"/>
            <a:ext cx="566737" cy="3825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81" name="Rectangle 28"/>
          <p:cNvSpPr>
            <a:spLocks noChangeArrowheads="1"/>
          </p:cNvSpPr>
          <p:nvPr/>
        </p:nvSpPr>
        <p:spPr bwMode="auto">
          <a:xfrm>
            <a:off x="1260475" y="4964113"/>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000"/>
              <a:t>Mario Kart</a:t>
            </a:r>
          </a:p>
        </p:txBody>
      </p:sp>
      <p:sp>
        <p:nvSpPr>
          <p:cNvPr id="11282" name="Rectangle 29"/>
          <p:cNvSpPr>
            <a:spLocks noChangeArrowheads="1"/>
          </p:cNvSpPr>
          <p:nvPr/>
        </p:nvSpPr>
        <p:spPr bwMode="auto">
          <a:xfrm>
            <a:off x="4002088" y="4170363"/>
            <a:ext cx="67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000"/>
              <a:t>Pico-</a:t>
            </a:r>
          </a:p>
          <a:p>
            <a:pPr algn="ctr" eaLnBrk="1" hangingPunct="1"/>
            <a:r>
              <a:rPr lang="en-US" altLang="en-US" sz="1000"/>
              <a:t>bot</a:t>
            </a:r>
          </a:p>
        </p:txBody>
      </p:sp>
      <p:sp>
        <p:nvSpPr>
          <p:cNvPr id="11283" name="Rectangle 30"/>
          <p:cNvSpPr>
            <a:spLocks noChangeArrowheads="1"/>
          </p:cNvSpPr>
          <p:nvPr/>
        </p:nvSpPr>
        <p:spPr bwMode="auto">
          <a:xfrm>
            <a:off x="5486400" y="3760788"/>
            <a:ext cx="2516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is_even</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X%2 == 0</a:t>
            </a:r>
          </a:p>
        </p:txBody>
      </p:sp>
      <p:sp>
        <p:nvSpPr>
          <p:cNvPr id="11284" name="Rectangle 31"/>
          <p:cNvSpPr>
            <a:spLocks noChangeArrowheads="1"/>
          </p:cNvSpPr>
          <p:nvPr/>
        </p:nvSpPr>
        <p:spPr bwMode="auto">
          <a:xfrm>
            <a:off x="5486400" y="4697413"/>
            <a:ext cx="237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is_three</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 == 3</a:t>
            </a:r>
          </a:p>
        </p:txBody>
      </p:sp>
      <p:sp>
        <p:nvSpPr>
          <p:cNvPr id="11285" name="Text Box 32"/>
          <p:cNvSpPr txBox="1">
            <a:spLocks noChangeArrowheads="1"/>
          </p:cNvSpPr>
          <p:nvPr/>
        </p:nvSpPr>
        <p:spPr bwMode="auto">
          <a:xfrm>
            <a:off x="5791200" y="5881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8000"/>
                </a:solidFill>
                <a:ea typeface="ＭＳ Ｐゴシック" pitchFamily="-80" charset="-128"/>
              </a:rPr>
              <a:t>Programs</a:t>
            </a:r>
            <a:endParaRPr lang="en-US" altLang="en-US">
              <a:solidFill>
                <a:srgbClr val="008000"/>
              </a:solidFill>
              <a:ea typeface="ＭＳ Ｐゴシック" pitchFamily="-80"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8100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2"/>
          <p:cNvGrpSpPr>
            <a:grpSpLocks/>
          </p:cNvGrpSpPr>
          <p:nvPr/>
        </p:nvGrpSpPr>
        <p:grpSpPr bwMode="auto">
          <a:xfrm>
            <a:off x="533400" y="990600"/>
            <a:ext cx="8218488" cy="180975"/>
            <a:chOff x="295" y="1311"/>
            <a:chExt cx="5177" cy="114"/>
          </a:xfrm>
        </p:grpSpPr>
        <p:sp>
          <p:nvSpPr>
            <p:cNvPr id="1231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31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61444" name="Text Box 5"/>
          <p:cNvSpPr txBox="1">
            <a:spLocks noChangeArrowheads="1"/>
          </p:cNvSpPr>
          <p:nvPr/>
        </p:nvSpPr>
        <p:spPr bwMode="auto">
          <a:xfrm>
            <a:off x="990600" y="136525"/>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400" dirty="0" err="1">
                <a:latin typeface="+mj-lt"/>
              </a:rPr>
              <a:t>Uncomputable</a:t>
            </a:r>
            <a:r>
              <a:rPr lang="en-US" sz="4400" dirty="0">
                <a:latin typeface="+mj-lt"/>
              </a:rPr>
              <a:t> Functions?</a:t>
            </a:r>
          </a:p>
        </p:txBody>
      </p:sp>
      <p:sp>
        <p:nvSpPr>
          <p:cNvPr id="61445" name="Text Box 7"/>
          <p:cNvSpPr txBox="1">
            <a:spLocks noChangeArrowheads="1"/>
          </p:cNvSpPr>
          <p:nvPr/>
        </p:nvSpPr>
        <p:spPr bwMode="auto">
          <a:xfrm>
            <a:off x="4451350" y="18208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that</a:t>
            </a:r>
          </a:p>
        </p:txBody>
      </p:sp>
      <p:sp>
        <p:nvSpPr>
          <p:cNvPr id="12294" name="Rectangle 12"/>
          <p:cNvSpPr>
            <a:spLocks noChangeArrowheads="1"/>
          </p:cNvSpPr>
          <p:nvPr/>
        </p:nvSpPr>
        <p:spPr bwMode="auto">
          <a:xfrm>
            <a:off x="304800" y="1820863"/>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t>There are</a:t>
            </a:r>
          </a:p>
        </p:txBody>
      </p:sp>
      <p:grpSp>
        <p:nvGrpSpPr>
          <p:cNvPr id="12295" name="Group 37"/>
          <p:cNvGrpSpPr>
            <a:grpSpLocks/>
          </p:cNvGrpSpPr>
          <p:nvPr/>
        </p:nvGrpSpPr>
        <p:grpSpPr bwMode="auto">
          <a:xfrm>
            <a:off x="1671638" y="1427163"/>
            <a:ext cx="2754312" cy="1246187"/>
            <a:chOff x="956" y="907"/>
            <a:chExt cx="1735" cy="785"/>
          </a:xfrm>
        </p:grpSpPr>
        <p:sp>
          <p:nvSpPr>
            <p:cNvPr id="12309" name="Rectangle 33"/>
            <p:cNvSpPr>
              <a:spLocks noChangeArrowheads="1"/>
            </p:cNvSpPr>
            <p:nvPr/>
          </p:nvSpPr>
          <p:spPr bwMode="auto">
            <a:xfrm>
              <a:off x="1064" y="907"/>
              <a:ext cx="1519" cy="785"/>
            </a:xfrm>
            <a:prstGeom prst="rect">
              <a:avLst/>
            </a:prstGeom>
            <a:solidFill>
              <a:schemeClr val="accent1"/>
            </a:solidFill>
            <a:ln w="19050">
              <a:solidFill>
                <a:srgbClr val="000AF9"/>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310" name="Rectangle 13"/>
            <p:cNvSpPr>
              <a:spLocks noChangeArrowheads="1"/>
            </p:cNvSpPr>
            <p:nvPr/>
          </p:nvSpPr>
          <p:spPr bwMode="auto">
            <a:xfrm>
              <a:off x="956" y="912"/>
              <a:ext cx="17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t>well-defined </a:t>
              </a:r>
              <a:r>
                <a:rPr lang="en-US" altLang="en-US" b="1" i="1"/>
                <a:t>computational</a:t>
              </a:r>
              <a:r>
                <a:rPr lang="en-US" altLang="en-US"/>
                <a:t> problems</a:t>
              </a:r>
            </a:p>
          </p:txBody>
        </p:sp>
      </p:grpSp>
      <p:grpSp>
        <p:nvGrpSpPr>
          <p:cNvPr id="12296" name="Group 36"/>
          <p:cNvGrpSpPr>
            <a:grpSpLocks/>
          </p:cNvGrpSpPr>
          <p:nvPr/>
        </p:nvGrpSpPr>
        <p:grpSpPr bwMode="auto">
          <a:xfrm>
            <a:off x="5364163" y="1427163"/>
            <a:ext cx="2011362" cy="1246187"/>
            <a:chOff x="3341" y="891"/>
            <a:chExt cx="1267" cy="785"/>
          </a:xfrm>
        </p:grpSpPr>
        <p:sp>
          <p:nvSpPr>
            <p:cNvPr id="61481" name="Rectangle 34"/>
            <p:cNvSpPr>
              <a:spLocks noChangeArrowheads="1"/>
            </p:cNvSpPr>
            <p:nvPr/>
          </p:nvSpPr>
          <p:spPr bwMode="auto">
            <a:xfrm>
              <a:off x="3367" y="891"/>
              <a:ext cx="1214" cy="785"/>
            </a:xfrm>
            <a:prstGeom prst="rect">
              <a:avLst/>
            </a:prstGeom>
            <a:solidFill>
              <a:schemeClr val="accent1"/>
            </a:solidFill>
            <a:ln w="19050">
              <a:solidFill>
                <a:srgbClr val="008000"/>
              </a:solidFill>
              <a:miter lim="800000"/>
              <a:headEnd/>
              <a:tailEnd/>
            </a:ln>
          </p:spPr>
          <p:txBody>
            <a:bodyPr wrap="none" anchor="ctr"/>
            <a:lstStyle/>
            <a:p>
              <a:pPr>
                <a:defRPr/>
              </a:pPr>
              <a:endParaRPr lang="en-US">
                <a:latin typeface="+mn-lt"/>
              </a:endParaRPr>
            </a:p>
          </p:txBody>
        </p:sp>
        <p:sp>
          <p:nvSpPr>
            <p:cNvPr id="61482" name="Text Box 14"/>
            <p:cNvSpPr txBox="1">
              <a:spLocks noChangeArrowheads="1"/>
            </p:cNvSpPr>
            <p:nvPr/>
          </p:nvSpPr>
          <p:spPr bwMode="auto">
            <a:xfrm>
              <a:off x="3341" y="1024"/>
              <a:ext cx="12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a:latin typeface="+mn-lt"/>
                </a:rPr>
                <a:t>no computer program</a:t>
              </a:r>
            </a:p>
          </p:txBody>
        </p:sp>
      </p:grpSp>
      <p:grpSp>
        <p:nvGrpSpPr>
          <p:cNvPr id="12297" name="Group 35"/>
          <p:cNvGrpSpPr>
            <a:grpSpLocks/>
          </p:cNvGrpSpPr>
          <p:nvPr/>
        </p:nvGrpSpPr>
        <p:grpSpPr bwMode="auto">
          <a:xfrm>
            <a:off x="7315200" y="1736725"/>
            <a:ext cx="1676400" cy="812800"/>
            <a:chOff x="4608" y="1036"/>
            <a:chExt cx="1056" cy="512"/>
          </a:xfrm>
        </p:grpSpPr>
        <p:sp>
          <p:nvSpPr>
            <p:cNvPr id="61479" name="Text Box 6"/>
            <p:cNvSpPr txBox="1">
              <a:spLocks noChangeArrowheads="1"/>
            </p:cNvSpPr>
            <p:nvPr/>
          </p:nvSpPr>
          <p:spPr bwMode="auto">
            <a:xfrm>
              <a:off x="4608" y="1257"/>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spcBef>
                  <a:spcPct val="50000"/>
                </a:spcBef>
              </a:pPr>
              <a:r>
                <a:rPr lang="en-US" altLang="en-US" sz="1200" b="1">
                  <a:solidFill>
                    <a:srgbClr val="800000"/>
                  </a:solidFill>
                  <a:ea typeface="ＭＳ Ｐゴシック" pitchFamily="-80" charset="-128"/>
                </a:rPr>
                <a:t> even with ∞ memory!</a:t>
              </a:r>
            </a:p>
          </p:txBody>
        </p:sp>
        <p:sp>
          <p:nvSpPr>
            <p:cNvPr id="61480" name="Text Box 16"/>
            <p:cNvSpPr txBox="1">
              <a:spLocks noChangeArrowheads="1"/>
            </p:cNvSpPr>
            <p:nvPr/>
          </p:nvSpPr>
          <p:spPr bwMode="auto">
            <a:xfrm>
              <a:off x="4619" y="1036"/>
              <a:ext cx="10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can solve</a:t>
              </a:r>
            </a:p>
          </p:txBody>
        </p:sp>
      </p:grpSp>
      <p:sp>
        <p:nvSpPr>
          <p:cNvPr id="12298" name="Oval 19"/>
          <p:cNvSpPr>
            <a:spLocks noChangeArrowheads="1"/>
          </p:cNvSpPr>
          <p:nvPr/>
        </p:nvSpPr>
        <p:spPr bwMode="auto">
          <a:xfrm>
            <a:off x="914400" y="3379788"/>
            <a:ext cx="3962400" cy="2438400"/>
          </a:xfrm>
          <a:prstGeom prst="ellipse">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299" name="Text Box 20"/>
          <p:cNvSpPr txBox="1">
            <a:spLocks noChangeArrowheads="1"/>
          </p:cNvSpPr>
          <p:nvPr/>
        </p:nvSpPr>
        <p:spPr bwMode="auto">
          <a:xfrm>
            <a:off x="698500" y="5881688"/>
            <a:ext cx="439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0AF9"/>
                </a:solidFill>
                <a:ea typeface="ＭＳ Ｐゴシック" pitchFamily="-80" charset="-128"/>
              </a:rPr>
              <a:t>Well-defined computational tasks</a:t>
            </a:r>
            <a:endParaRPr lang="en-US" altLang="en-US">
              <a:solidFill>
                <a:srgbClr val="000AF9"/>
              </a:solidFill>
              <a:ea typeface="ＭＳ Ｐゴシック" pitchFamily="-80" charset="-128"/>
            </a:endParaRPr>
          </a:p>
        </p:txBody>
      </p:sp>
      <p:sp>
        <p:nvSpPr>
          <p:cNvPr id="12300" name="Rectangle 30"/>
          <p:cNvSpPr>
            <a:spLocks noChangeArrowheads="1"/>
          </p:cNvSpPr>
          <p:nvPr/>
        </p:nvSpPr>
        <p:spPr bwMode="auto">
          <a:xfrm>
            <a:off x="5486400" y="3760788"/>
            <a:ext cx="2516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is_even</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X%2 == 0</a:t>
            </a:r>
          </a:p>
        </p:txBody>
      </p:sp>
      <p:sp>
        <p:nvSpPr>
          <p:cNvPr id="12301" name="Rectangle 31"/>
          <p:cNvSpPr>
            <a:spLocks noChangeArrowheads="1"/>
          </p:cNvSpPr>
          <p:nvPr/>
        </p:nvSpPr>
        <p:spPr bwMode="auto">
          <a:xfrm>
            <a:off x="5486400" y="4697413"/>
            <a:ext cx="237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is_three</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 == 3</a:t>
            </a:r>
          </a:p>
        </p:txBody>
      </p:sp>
      <p:sp>
        <p:nvSpPr>
          <p:cNvPr id="12302" name="Text Box 32"/>
          <p:cNvSpPr txBox="1">
            <a:spLocks noChangeArrowheads="1"/>
          </p:cNvSpPr>
          <p:nvPr/>
        </p:nvSpPr>
        <p:spPr bwMode="auto">
          <a:xfrm>
            <a:off x="5791200" y="5881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8000"/>
                </a:solidFill>
                <a:ea typeface="ＭＳ Ｐゴシック" pitchFamily="-80" charset="-128"/>
              </a:rPr>
              <a:t>Programs</a:t>
            </a:r>
            <a:endParaRPr lang="en-US" altLang="en-US">
              <a:solidFill>
                <a:srgbClr val="008000"/>
              </a:solidFill>
              <a:ea typeface="ＭＳ Ｐゴシック" pitchFamily="-80" charset="-128"/>
            </a:endParaRPr>
          </a:p>
        </p:txBody>
      </p:sp>
      <p:sp>
        <p:nvSpPr>
          <p:cNvPr id="61464" name="Text Box 29"/>
          <p:cNvSpPr txBox="1">
            <a:spLocks noChangeArrowheads="1"/>
          </p:cNvSpPr>
          <p:nvPr/>
        </p:nvSpPr>
        <p:spPr bwMode="auto">
          <a:xfrm>
            <a:off x="1646238" y="3581400"/>
            <a:ext cx="2495550" cy="1938338"/>
          </a:xfrm>
          <a:prstGeom prst="rect">
            <a:avLst/>
          </a:prstGeom>
          <a:no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000" dirty="0">
                <a:solidFill>
                  <a:srgbClr val="000AF9"/>
                </a:solidFill>
                <a:latin typeface="+mn-lt"/>
              </a:rPr>
              <a:t>There are more of these…</a:t>
            </a:r>
          </a:p>
        </p:txBody>
      </p:sp>
      <p:sp>
        <p:nvSpPr>
          <p:cNvPr id="61465" name="Text Box 30"/>
          <p:cNvSpPr txBox="1">
            <a:spLocks noChangeArrowheads="1"/>
          </p:cNvSpPr>
          <p:nvPr/>
        </p:nvSpPr>
        <p:spPr bwMode="auto">
          <a:xfrm>
            <a:off x="5461000" y="3802063"/>
            <a:ext cx="2565400"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110000"/>
              </a:lnSpc>
              <a:spcBef>
                <a:spcPct val="50000"/>
              </a:spcBef>
              <a:defRPr/>
            </a:pPr>
            <a:r>
              <a:rPr lang="en-US" sz="4000" dirty="0">
                <a:solidFill>
                  <a:srgbClr val="008000"/>
                </a:solidFill>
                <a:latin typeface="+mn-lt"/>
              </a:rPr>
              <a:t>than these!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76200"/>
            <a:ext cx="7772400" cy="838200"/>
          </a:xfrm>
        </p:spPr>
        <p:txBody>
          <a:bodyPr rIns="132080"/>
          <a:lstStyle/>
          <a:p>
            <a:pPr indent="0" eaLnBrk="1" hangingPunct="1"/>
            <a:r>
              <a:rPr lang="en-US" altLang="en-US"/>
              <a:t>The Cast of Characters</a:t>
            </a:r>
          </a:p>
        </p:txBody>
      </p:sp>
      <p:grpSp>
        <p:nvGrpSpPr>
          <p:cNvPr id="13315" name="Group 2"/>
          <p:cNvGrpSpPr>
            <a:grpSpLocks/>
          </p:cNvGrpSpPr>
          <p:nvPr/>
        </p:nvGrpSpPr>
        <p:grpSpPr bwMode="auto">
          <a:xfrm>
            <a:off x="533400" y="914400"/>
            <a:ext cx="8218488" cy="180975"/>
            <a:chOff x="0" y="0"/>
            <a:chExt cx="5177" cy="114"/>
          </a:xfrm>
        </p:grpSpPr>
        <p:sp>
          <p:nvSpPr>
            <p:cNvPr id="1332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332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331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0225" y="1219200"/>
            <a:ext cx="12461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Rectangle 6"/>
          <p:cNvSpPr>
            <a:spLocks/>
          </p:cNvSpPr>
          <p:nvPr/>
        </p:nvSpPr>
        <p:spPr bwMode="auto">
          <a:xfrm>
            <a:off x="2841625" y="3048000"/>
            <a:ext cx="165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Kurt Gödel  1906-1978</a:t>
            </a:r>
          </a:p>
        </p:txBody>
      </p:sp>
      <p:pic>
        <p:nvPicPr>
          <p:cNvPr id="1331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17638"/>
            <a:ext cx="1316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9" name="Rectangle 8"/>
          <p:cNvSpPr>
            <a:spLocks/>
          </p:cNvSpPr>
          <p:nvPr/>
        </p:nvSpPr>
        <p:spPr bwMode="auto">
          <a:xfrm>
            <a:off x="684213" y="3048000"/>
            <a:ext cx="16303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cs typeface="Arial" pitchFamily="34" charset="0"/>
              </a:rPr>
              <a:t>Georg Cantor</a:t>
            </a:r>
          </a:p>
          <a:p>
            <a:pPr eaLnBrk="1" hangingPunct="1"/>
            <a:r>
              <a:rPr lang="en-US" altLang="en-US" sz="1800">
                <a:solidFill>
                  <a:schemeClr val="tx1"/>
                </a:solidFill>
                <a:cs typeface="Arial" pitchFamily="34" charset="0"/>
              </a:rPr>
              <a:t>1845-1918</a:t>
            </a:r>
          </a:p>
        </p:txBody>
      </p:sp>
      <p:pic>
        <p:nvPicPr>
          <p:cNvPr id="1332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247775"/>
            <a:ext cx="11731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1" name="Rectangle 10"/>
          <p:cNvSpPr>
            <a:spLocks/>
          </p:cNvSpPr>
          <p:nvPr/>
        </p:nvSpPr>
        <p:spPr bwMode="auto">
          <a:xfrm>
            <a:off x="6880225" y="3048000"/>
            <a:ext cx="1273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Alan Turing 1912-1954</a:t>
            </a:r>
          </a:p>
        </p:txBody>
      </p:sp>
      <p:pic>
        <p:nvPicPr>
          <p:cNvPr id="13322"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1265238"/>
            <a:ext cx="1314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3" name="Rectangle 12"/>
          <p:cNvSpPr>
            <a:spLocks/>
          </p:cNvSpPr>
          <p:nvPr/>
        </p:nvSpPr>
        <p:spPr bwMode="auto">
          <a:xfrm>
            <a:off x="4670425" y="304800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Alonzo Church   1903-1995</a:t>
            </a:r>
          </a:p>
        </p:txBody>
      </p:sp>
      <p:pic>
        <p:nvPicPr>
          <p:cNvPr id="13324"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038600"/>
            <a:ext cx="1504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6400" y="4038600"/>
            <a:ext cx="147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114800"/>
            <a:ext cx="1814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7"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86200"/>
            <a:ext cx="1676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09600" y="0"/>
            <a:ext cx="7772400" cy="1143000"/>
          </a:xfrm>
        </p:spPr>
        <p:txBody>
          <a:bodyPr rIns="132080"/>
          <a:lstStyle/>
          <a:p>
            <a:pPr indent="0" eaLnBrk="1" hangingPunct="1"/>
            <a:r>
              <a:rPr lang="en-US" altLang="en-US" sz="3600"/>
              <a:t>A Brief Digression on Cardinality</a:t>
            </a:r>
          </a:p>
        </p:txBody>
      </p:sp>
      <p:grpSp>
        <p:nvGrpSpPr>
          <p:cNvPr id="15363" name="Group 2"/>
          <p:cNvGrpSpPr>
            <a:grpSpLocks/>
          </p:cNvGrpSpPr>
          <p:nvPr/>
        </p:nvGrpSpPr>
        <p:grpSpPr bwMode="auto">
          <a:xfrm>
            <a:off x="533400" y="914400"/>
            <a:ext cx="8218488" cy="180975"/>
            <a:chOff x="0" y="0"/>
            <a:chExt cx="5177" cy="114"/>
          </a:xfrm>
        </p:grpSpPr>
        <p:sp>
          <p:nvSpPr>
            <p:cNvPr id="1540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5364" name="Group 5"/>
          <p:cNvGrpSpPr>
            <a:grpSpLocks/>
          </p:cNvGrpSpPr>
          <p:nvPr/>
        </p:nvGrpSpPr>
        <p:grpSpPr bwMode="auto">
          <a:xfrm>
            <a:off x="7696200" y="5791200"/>
            <a:ext cx="682625" cy="911225"/>
            <a:chOff x="0" y="0"/>
            <a:chExt cx="430" cy="574"/>
          </a:xfrm>
        </p:grpSpPr>
        <p:sp>
          <p:nvSpPr>
            <p:cNvPr id="15393"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5394"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5"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6"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7"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8"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9"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0"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1"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5402"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5403"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5404"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5405"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5365"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66" name="Group 20"/>
          <p:cNvGrpSpPr>
            <a:grpSpLocks/>
          </p:cNvGrpSpPr>
          <p:nvPr/>
        </p:nvGrpSpPr>
        <p:grpSpPr bwMode="auto">
          <a:xfrm>
            <a:off x="1370013" y="5486400"/>
            <a:ext cx="2287587" cy="736600"/>
            <a:chOff x="0" y="0"/>
            <a:chExt cx="1440" cy="464"/>
          </a:xfrm>
        </p:grpSpPr>
        <p:sp>
          <p:nvSpPr>
            <p:cNvPr id="15391"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92"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dirty="0">
                  <a:solidFill>
                    <a:schemeClr val="tx1"/>
                  </a:solidFill>
                  <a:latin typeface="Times New Roman" pitchFamily="18" charset="0"/>
                  <a:cs typeface="Times New Roman" pitchFamily="18" charset="0"/>
                  <a:sym typeface="Times New Roman" pitchFamily="18" charset="0"/>
                </a:rPr>
                <a:t>I saw some of this in a math class already…</a:t>
              </a:r>
            </a:p>
          </p:txBody>
        </p:sp>
      </p:grpSp>
      <p:grpSp>
        <p:nvGrpSpPr>
          <p:cNvPr id="15367" name="Group 23"/>
          <p:cNvGrpSpPr>
            <a:grpSpLocks/>
          </p:cNvGrpSpPr>
          <p:nvPr/>
        </p:nvGrpSpPr>
        <p:grpSpPr bwMode="auto">
          <a:xfrm>
            <a:off x="5638800" y="5181600"/>
            <a:ext cx="1981200" cy="1038225"/>
            <a:chOff x="0" y="0"/>
            <a:chExt cx="1248" cy="654"/>
          </a:xfrm>
        </p:grpSpPr>
        <p:sp>
          <p:nvSpPr>
            <p:cNvPr id="15389" name="AutoShape 24"/>
            <p:cNvSpPr>
              <a:spLocks/>
            </p:cNvSpPr>
            <p:nvPr/>
          </p:nvSpPr>
          <p:spPr bwMode="auto">
            <a:xfrm>
              <a:off x="0" y="0"/>
              <a:ext cx="1248" cy="654"/>
            </a:xfrm>
            <a:custGeom>
              <a:avLst/>
              <a:gdLst>
                <a:gd name="T0" fmla="*/ 0 w 21600"/>
                <a:gd name="T1" fmla="*/ 0 h 21600"/>
                <a:gd name="T2" fmla="*/ 0 w 21600"/>
                <a:gd name="T3" fmla="*/ 10 h 21600"/>
                <a:gd name="T4" fmla="*/ 0 w 21600"/>
                <a:gd name="T5" fmla="*/ 15 h 21600"/>
                <a:gd name="T6" fmla="*/ 0 w 21600"/>
                <a:gd name="T7" fmla="*/ 17 h 21600"/>
                <a:gd name="T8" fmla="*/ 42 w 21600"/>
                <a:gd name="T9" fmla="*/ 17 h 21600"/>
                <a:gd name="T10" fmla="*/ 68 w 21600"/>
                <a:gd name="T11" fmla="*/ 20 h 21600"/>
                <a:gd name="T12" fmla="*/ 60 w 21600"/>
                <a:gd name="T13" fmla="*/ 17 h 21600"/>
                <a:gd name="T14" fmla="*/ 72 w 21600"/>
                <a:gd name="T15" fmla="*/ 17 h 21600"/>
                <a:gd name="T16" fmla="*/ 72 w 21600"/>
                <a:gd name="T17" fmla="*/ 15 h 21600"/>
                <a:gd name="T18" fmla="*/ 72 w 21600"/>
                <a:gd name="T19" fmla="*/ 10 h 21600"/>
                <a:gd name="T20" fmla="*/ 72 w 21600"/>
                <a:gd name="T21" fmla="*/ 0 h 21600"/>
                <a:gd name="T22" fmla="*/ 60 w 21600"/>
                <a:gd name="T23" fmla="*/ 0 h 21600"/>
                <a:gd name="T24" fmla="*/ 4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97"/>
                  </a:lnTo>
                  <a:lnTo>
                    <a:pt x="0" y="15853"/>
                  </a:lnTo>
                  <a:lnTo>
                    <a:pt x="0" y="19024"/>
                  </a:lnTo>
                  <a:lnTo>
                    <a:pt x="12600" y="19024"/>
                  </a:lnTo>
                  <a:lnTo>
                    <a:pt x="20319" y="21600"/>
                  </a:lnTo>
                  <a:lnTo>
                    <a:pt x="18000" y="19024"/>
                  </a:lnTo>
                  <a:lnTo>
                    <a:pt x="21600" y="19024"/>
                  </a:lnTo>
                  <a:lnTo>
                    <a:pt x="21600" y="15853"/>
                  </a:lnTo>
                  <a:lnTo>
                    <a:pt x="21600" y="11097"/>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90" name="Rectangle 25"/>
            <p:cNvSpPr>
              <a:spLocks/>
            </p:cNvSpPr>
            <p:nvPr/>
          </p:nvSpPr>
          <p:spPr bwMode="auto">
            <a:xfrm>
              <a:off x="0" y="0"/>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Hang on though, there’s some new stuff here!</a:t>
              </a:r>
              <a:r>
                <a:rPr lang="en-US" altLang="en-US" sz="1800">
                  <a:solidFill>
                    <a:schemeClr val="tx1"/>
                  </a:solidFill>
                  <a:latin typeface="Courier New" pitchFamily="49" charset="0"/>
                  <a:cs typeface="Courier New" pitchFamily="49" charset="0"/>
                  <a:sym typeface="Courier New" pitchFamily="49" charset="0"/>
                </a:rPr>
                <a:t> </a:t>
              </a:r>
            </a:p>
          </p:txBody>
        </p:sp>
      </p:grpSp>
      <p:pic>
        <p:nvPicPr>
          <p:cNvPr id="15368"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762000"/>
            <a:ext cx="11874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95" name="Rectangle 27"/>
          <p:cNvSpPr>
            <a:spLocks/>
          </p:cNvSpPr>
          <p:nvPr/>
        </p:nvSpPr>
        <p:spPr bwMode="auto">
          <a:xfrm>
            <a:off x="533400" y="1820863"/>
            <a:ext cx="4546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2100"/>
              </a:spcBef>
            </a:pPr>
            <a:r>
              <a:rPr lang="en-US" altLang="en-US" sz="3600" dirty="0">
                <a:solidFill>
                  <a:schemeClr val="tx1"/>
                </a:solidFill>
                <a:cs typeface="Arial" pitchFamily="34" charset="0"/>
              </a:rPr>
              <a:t>{       ,          ,          }</a:t>
            </a:r>
          </a:p>
          <a:p>
            <a:pPr eaLnBrk="1" hangingPunct="1">
              <a:spcBef>
                <a:spcPts val="2100"/>
              </a:spcBef>
            </a:pPr>
            <a:endParaRPr lang="en-US" altLang="en-US" sz="3600" dirty="0">
              <a:solidFill>
                <a:schemeClr val="tx1"/>
              </a:solidFill>
              <a:cs typeface="Arial" pitchFamily="34" charset="0"/>
            </a:endParaRPr>
          </a:p>
          <a:p>
            <a:pPr eaLnBrk="1" hangingPunct="1">
              <a:spcBef>
                <a:spcPts val="2100"/>
              </a:spcBef>
            </a:pPr>
            <a:r>
              <a:rPr lang="en-US" altLang="en-US" sz="3600" dirty="0">
                <a:solidFill>
                  <a:schemeClr val="tx1"/>
                </a:solidFill>
                <a:cs typeface="Arial" pitchFamily="34" charset="0"/>
              </a:rPr>
              <a:t>{   1  ,     2   ,     3  }</a:t>
            </a:r>
          </a:p>
        </p:txBody>
      </p:sp>
      <p:pic>
        <p:nvPicPr>
          <p:cNvPr id="15370"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71" name="Group 29"/>
          <p:cNvGrpSpPr>
            <a:grpSpLocks/>
          </p:cNvGrpSpPr>
          <p:nvPr/>
        </p:nvGrpSpPr>
        <p:grpSpPr bwMode="auto">
          <a:xfrm>
            <a:off x="990600" y="1828800"/>
            <a:ext cx="608013" cy="608013"/>
            <a:chOff x="0" y="0"/>
            <a:chExt cx="383" cy="383"/>
          </a:xfrm>
        </p:grpSpPr>
        <p:sp>
          <p:nvSpPr>
            <p:cNvPr id="15376" name="AutoShape 30"/>
            <p:cNvSpPr>
              <a:spLocks/>
            </p:cNvSpPr>
            <p:nvPr/>
          </p:nvSpPr>
          <p:spPr bwMode="auto">
            <a:xfrm>
              <a:off x="0" y="289"/>
              <a:ext cx="370" cy="94"/>
            </a:xfrm>
            <a:custGeom>
              <a:avLst/>
              <a:gdLst>
                <a:gd name="T0" fmla="*/ 3 w 21600"/>
                <a:gd name="T1" fmla="*/ 0 h 20218"/>
                <a:gd name="T2" fmla="*/ 5 w 21600"/>
                <a:gd name="T3" fmla="*/ 0 h 20218"/>
                <a:gd name="T4" fmla="*/ 6 w 21600"/>
                <a:gd name="T5" fmla="*/ 0 h 20218"/>
                <a:gd name="T6" fmla="*/ 6 w 21600"/>
                <a:gd name="T7" fmla="*/ 0 h 20218"/>
                <a:gd name="T8" fmla="*/ 6 w 21600"/>
                <a:gd name="T9" fmla="*/ 0 h 20218"/>
                <a:gd name="T10" fmla="*/ 5 w 21600"/>
                <a:gd name="T11" fmla="*/ 0 h 20218"/>
                <a:gd name="T12" fmla="*/ 0 w 21600"/>
                <a:gd name="T13" fmla="*/ 0 h 20218"/>
                <a:gd name="T14" fmla="*/ 0 w 21600"/>
                <a:gd name="T15" fmla="*/ 0 h 20218"/>
                <a:gd name="T16" fmla="*/ 0 w 21600"/>
                <a:gd name="T17" fmla="*/ 0 h 20218"/>
                <a:gd name="T18" fmla="*/ 1 w 21600"/>
                <a:gd name="T19" fmla="*/ 0 h 20218"/>
                <a:gd name="T20" fmla="*/ 1 w 21600"/>
                <a:gd name="T21" fmla="*/ 0 h 20218"/>
                <a:gd name="T22" fmla="*/ 2 w 21600"/>
                <a:gd name="T23" fmla="*/ 0 h 20218"/>
                <a:gd name="T24" fmla="*/ 2 w 21600"/>
                <a:gd name="T25" fmla="*/ 0 h 20218"/>
                <a:gd name="T26" fmla="*/ 2 w 21600"/>
                <a:gd name="T27" fmla="*/ 0 h 20218"/>
                <a:gd name="T28" fmla="*/ 3 w 21600"/>
                <a:gd name="T29" fmla="*/ 0 h 20218"/>
                <a:gd name="T30" fmla="*/ 3 w 21600"/>
                <a:gd name="T31" fmla="*/ 0 h 20218"/>
                <a:gd name="T32" fmla="*/ 3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5377" name="Oval 31"/>
            <p:cNvSpPr>
              <a:spLocks/>
            </p:cNvSpPr>
            <p:nvPr/>
          </p:nvSpPr>
          <p:spPr bwMode="auto">
            <a:xfrm>
              <a:off x="16" y="75"/>
              <a:ext cx="35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78" name="Oval 32"/>
            <p:cNvSpPr>
              <a:spLocks/>
            </p:cNvSpPr>
            <p:nvPr/>
          </p:nvSpPr>
          <p:spPr bwMode="auto">
            <a:xfrm rot="-1980000">
              <a:off x="50" y="133"/>
              <a:ext cx="85"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79" name="Oval 33"/>
            <p:cNvSpPr>
              <a:spLocks/>
            </p:cNvSpPr>
            <p:nvPr/>
          </p:nvSpPr>
          <p:spPr bwMode="auto">
            <a:xfrm>
              <a:off x="152" y="133"/>
              <a:ext cx="102"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0" name="Oval 34"/>
            <p:cNvSpPr>
              <a:spLocks/>
            </p:cNvSpPr>
            <p:nvPr/>
          </p:nvSpPr>
          <p:spPr bwMode="auto">
            <a:xfrm rot="-2100000">
              <a:off x="271" y="152"/>
              <a:ext cx="68"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1" name="Oval 35"/>
            <p:cNvSpPr>
              <a:spLocks/>
            </p:cNvSpPr>
            <p:nvPr/>
          </p:nvSpPr>
          <p:spPr bwMode="auto">
            <a:xfrm>
              <a:off x="86" y="171"/>
              <a:ext cx="3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2" name="Oval 36"/>
            <p:cNvSpPr>
              <a:spLocks/>
            </p:cNvSpPr>
            <p:nvPr/>
          </p:nvSpPr>
          <p:spPr bwMode="auto">
            <a:xfrm>
              <a:off x="188" y="178"/>
              <a:ext cx="36"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3" name="Oval 37"/>
            <p:cNvSpPr>
              <a:spLocks/>
            </p:cNvSpPr>
            <p:nvPr/>
          </p:nvSpPr>
          <p:spPr bwMode="auto">
            <a:xfrm>
              <a:off x="281" y="199"/>
              <a:ext cx="35"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4" name="AutoShape 38"/>
            <p:cNvSpPr>
              <a:spLocks/>
            </p:cNvSpPr>
            <p:nvPr/>
          </p:nvSpPr>
          <p:spPr bwMode="auto">
            <a:xfrm rot="-5400000">
              <a:off x="168" y="183"/>
              <a:ext cx="30" cy="204"/>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5385" name="AutoShape 39"/>
            <p:cNvSpPr>
              <a:spLocks/>
            </p:cNvSpPr>
            <p:nvPr/>
          </p:nvSpPr>
          <p:spPr bwMode="auto">
            <a:xfrm>
              <a:off x="87" y="30"/>
              <a:ext cx="296" cy="99"/>
            </a:xfrm>
            <a:custGeom>
              <a:avLst/>
              <a:gdLst>
                <a:gd name="T0" fmla="*/ 1 w 21533"/>
                <a:gd name="T1" fmla="*/ 0 h 20756"/>
                <a:gd name="T2" fmla="*/ 0 w 21533"/>
                <a:gd name="T3" fmla="*/ 0 h 20756"/>
                <a:gd name="T4" fmla="*/ 0 w 21533"/>
                <a:gd name="T5" fmla="*/ 0 h 20756"/>
                <a:gd name="T6" fmla="*/ 1 w 21533"/>
                <a:gd name="T7" fmla="*/ 0 h 20756"/>
                <a:gd name="T8" fmla="*/ 2 w 21533"/>
                <a:gd name="T9" fmla="*/ 0 h 20756"/>
                <a:gd name="T10" fmla="*/ 3 w 21533"/>
                <a:gd name="T11" fmla="*/ 0 h 20756"/>
                <a:gd name="T12" fmla="*/ 4 w 21533"/>
                <a:gd name="T13" fmla="*/ 0 h 20756"/>
                <a:gd name="T14" fmla="*/ 4 w 21533"/>
                <a:gd name="T15" fmla="*/ 0 h 20756"/>
                <a:gd name="T16" fmla="*/ 3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5386" name="AutoShape 40"/>
            <p:cNvSpPr>
              <a:spLocks/>
            </p:cNvSpPr>
            <p:nvPr/>
          </p:nvSpPr>
          <p:spPr bwMode="auto">
            <a:xfrm>
              <a:off x="158" y="0"/>
              <a:ext cx="192" cy="77"/>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0 h 21600"/>
                <a:gd name="T16" fmla="*/ 1 w 20592"/>
                <a:gd name="T17" fmla="*/ 0 h 21600"/>
                <a:gd name="T18" fmla="*/ 1 w 20592"/>
                <a:gd name="T19" fmla="*/ 0 h 21600"/>
                <a:gd name="T20" fmla="*/ 1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5387" name="AutoShape 41"/>
            <p:cNvSpPr>
              <a:spLocks/>
            </p:cNvSpPr>
            <p:nvPr/>
          </p:nvSpPr>
          <p:spPr bwMode="auto">
            <a:xfrm>
              <a:off x="48" y="305"/>
              <a:ext cx="94"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5388" name="AutoShape 42"/>
            <p:cNvSpPr>
              <a:spLocks/>
            </p:cNvSpPr>
            <p:nvPr/>
          </p:nvSpPr>
          <p:spPr bwMode="auto">
            <a:xfrm flipH="1">
              <a:off x="241" y="309"/>
              <a:ext cx="95"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5372"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604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12" name="Line 44"/>
          <p:cNvSpPr>
            <a:spLocks noChangeShapeType="1"/>
          </p:cNvSpPr>
          <p:nvPr/>
        </p:nvSpPr>
        <p:spPr bwMode="auto">
          <a:xfrm>
            <a:off x="1196975"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45"/>
          <p:cNvSpPr>
            <a:spLocks noChangeShapeType="1"/>
          </p:cNvSpPr>
          <p:nvPr/>
        </p:nvSpPr>
        <p:spPr bwMode="auto">
          <a:xfrm>
            <a:off x="2470148"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46"/>
          <p:cNvSpPr>
            <a:spLocks noChangeShapeType="1"/>
          </p:cNvSpPr>
          <p:nvPr/>
        </p:nvSpPr>
        <p:spPr bwMode="auto">
          <a:xfrm>
            <a:off x="3856036"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2" grpId="0" animBg="1"/>
      <p:bldP spid="7213" grpId="0" animBg="1"/>
      <p:bldP spid="72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09600" y="0"/>
            <a:ext cx="7772400" cy="1143000"/>
          </a:xfrm>
        </p:spPr>
        <p:txBody>
          <a:bodyPr rIns="132080"/>
          <a:lstStyle/>
          <a:p>
            <a:pPr indent="0" eaLnBrk="1" hangingPunct="1"/>
            <a:r>
              <a:rPr lang="en-US" altLang="en-US" sz="3600"/>
              <a:t>A Brief Digression on Cardinality</a:t>
            </a:r>
          </a:p>
        </p:txBody>
      </p:sp>
      <p:grpSp>
        <p:nvGrpSpPr>
          <p:cNvPr id="16387" name="Group 2"/>
          <p:cNvGrpSpPr>
            <a:grpSpLocks/>
          </p:cNvGrpSpPr>
          <p:nvPr/>
        </p:nvGrpSpPr>
        <p:grpSpPr bwMode="auto">
          <a:xfrm>
            <a:off x="533400" y="914400"/>
            <a:ext cx="8218488" cy="180975"/>
            <a:chOff x="0" y="0"/>
            <a:chExt cx="5177" cy="114"/>
          </a:xfrm>
        </p:grpSpPr>
        <p:sp>
          <p:nvSpPr>
            <p:cNvPr id="1643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3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6388" name="Group 5"/>
          <p:cNvGrpSpPr>
            <a:grpSpLocks/>
          </p:cNvGrpSpPr>
          <p:nvPr/>
        </p:nvGrpSpPr>
        <p:grpSpPr bwMode="auto">
          <a:xfrm>
            <a:off x="7696200" y="5791200"/>
            <a:ext cx="682625" cy="911225"/>
            <a:chOff x="0" y="0"/>
            <a:chExt cx="430" cy="574"/>
          </a:xfrm>
        </p:grpSpPr>
        <p:sp>
          <p:nvSpPr>
            <p:cNvPr id="16418"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6419"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0"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1"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2"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3"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4"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5"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6"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6427"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6428"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6429"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6430"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6389"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90" name="Group 20"/>
          <p:cNvGrpSpPr>
            <a:grpSpLocks/>
          </p:cNvGrpSpPr>
          <p:nvPr/>
        </p:nvGrpSpPr>
        <p:grpSpPr bwMode="auto">
          <a:xfrm>
            <a:off x="1370013" y="5486400"/>
            <a:ext cx="2287587" cy="736600"/>
            <a:chOff x="0" y="0"/>
            <a:chExt cx="1440" cy="464"/>
          </a:xfrm>
        </p:grpSpPr>
        <p:sp>
          <p:nvSpPr>
            <p:cNvPr id="16416"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6417"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dirty="0">
                  <a:solidFill>
                    <a:schemeClr val="tx1"/>
                  </a:solidFill>
                  <a:latin typeface="Times New Roman" pitchFamily="18" charset="0"/>
                  <a:cs typeface="Times New Roman" pitchFamily="18" charset="0"/>
                  <a:sym typeface="Times New Roman" pitchFamily="18" charset="0"/>
                </a:rPr>
                <a:t>I already saw some of this in a Math course…</a:t>
              </a:r>
            </a:p>
          </p:txBody>
        </p:sp>
      </p:grpSp>
      <p:grpSp>
        <p:nvGrpSpPr>
          <p:cNvPr id="16391" name="Group 23"/>
          <p:cNvGrpSpPr>
            <a:grpSpLocks/>
          </p:cNvGrpSpPr>
          <p:nvPr/>
        </p:nvGrpSpPr>
        <p:grpSpPr bwMode="auto">
          <a:xfrm>
            <a:off x="5638800" y="5181600"/>
            <a:ext cx="1981200" cy="1038225"/>
            <a:chOff x="0" y="0"/>
            <a:chExt cx="1248" cy="654"/>
          </a:xfrm>
        </p:grpSpPr>
        <p:sp>
          <p:nvSpPr>
            <p:cNvPr id="16414" name="AutoShape 24"/>
            <p:cNvSpPr>
              <a:spLocks/>
            </p:cNvSpPr>
            <p:nvPr/>
          </p:nvSpPr>
          <p:spPr bwMode="auto">
            <a:xfrm>
              <a:off x="0" y="0"/>
              <a:ext cx="1248" cy="654"/>
            </a:xfrm>
            <a:custGeom>
              <a:avLst/>
              <a:gdLst>
                <a:gd name="T0" fmla="*/ 0 w 21600"/>
                <a:gd name="T1" fmla="*/ 0 h 21600"/>
                <a:gd name="T2" fmla="*/ 0 w 21600"/>
                <a:gd name="T3" fmla="*/ 10 h 21600"/>
                <a:gd name="T4" fmla="*/ 0 w 21600"/>
                <a:gd name="T5" fmla="*/ 15 h 21600"/>
                <a:gd name="T6" fmla="*/ 0 w 21600"/>
                <a:gd name="T7" fmla="*/ 17 h 21600"/>
                <a:gd name="T8" fmla="*/ 42 w 21600"/>
                <a:gd name="T9" fmla="*/ 17 h 21600"/>
                <a:gd name="T10" fmla="*/ 68 w 21600"/>
                <a:gd name="T11" fmla="*/ 20 h 21600"/>
                <a:gd name="T12" fmla="*/ 60 w 21600"/>
                <a:gd name="T13" fmla="*/ 17 h 21600"/>
                <a:gd name="T14" fmla="*/ 72 w 21600"/>
                <a:gd name="T15" fmla="*/ 17 h 21600"/>
                <a:gd name="T16" fmla="*/ 72 w 21600"/>
                <a:gd name="T17" fmla="*/ 15 h 21600"/>
                <a:gd name="T18" fmla="*/ 72 w 21600"/>
                <a:gd name="T19" fmla="*/ 10 h 21600"/>
                <a:gd name="T20" fmla="*/ 72 w 21600"/>
                <a:gd name="T21" fmla="*/ 0 h 21600"/>
                <a:gd name="T22" fmla="*/ 60 w 21600"/>
                <a:gd name="T23" fmla="*/ 0 h 21600"/>
                <a:gd name="T24" fmla="*/ 4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97"/>
                  </a:lnTo>
                  <a:lnTo>
                    <a:pt x="0" y="15853"/>
                  </a:lnTo>
                  <a:lnTo>
                    <a:pt x="0" y="19024"/>
                  </a:lnTo>
                  <a:lnTo>
                    <a:pt x="12600" y="19024"/>
                  </a:lnTo>
                  <a:lnTo>
                    <a:pt x="20319" y="21600"/>
                  </a:lnTo>
                  <a:lnTo>
                    <a:pt x="18000" y="19024"/>
                  </a:lnTo>
                  <a:lnTo>
                    <a:pt x="21600" y="19024"/>
                  </a:lnTo>
                  <a:lnTo>
                    <a:pt x="21600" y="15853"/>
                  </a:lnTo>
                  <a:lnTo>
                    <a:pt x="21600" y="11097"/>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6415" name="Rectangle 25"/>
            <p:cNvSpPr>
              <a:spLocks/>
            </p:cNvSpPr>
            <p:nvPr/>
          </p:nvSpPr>
          <p:spPr bwMode="auto">
            <a:xfrm>
              <a:off x="0" y="0"/>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Hang on though, there’s some new stuff here!</a:t>
              </a:r>
              <a:r>
                <a:rPr lang="en-US" altLang="en-US" sz="1800">
                  <a:solidFill>
                    <a:schemeClr val="tx1"/>
                  </a:solidFill>
                  <a:latin typeface="Courier New" pitchFamily="49" charset="0"/>
                  <a:cs typeface="Courier New" pitchFamily="49" charset="0"/>
                  <a:sym typeface="Courier New" pitchFamily="49" charset="0"/>
                </a:rPr>
                <a:t> </a:t>
              </a:r>
            </a:p>
          </p:txBody>
        </p:sp>
      </p:grpSp>
      <p:pic>
        <p:nvPicPr>
          <p:cNvPr id="16392"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762000"/>
            <a:ext cx="11874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3" name="Rectangle 27"/>
          <p:cNvSpPr>
            <a:spLocks/>
          </p:cNvSpPr>
          <p:nvPr/>
        </p:nvSpPr>
        <p:spPr bwMode="auto">
          <a:xfrm>
            <a:off x="533400" y="1820863"/>
            <a:ext cx="4546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2100"/>
              </a:spcBef>
            </a:pPr>
            <a:r>
              <a:rPr lang="en-US" altLang="en-US" sz="3600">
                <a:solidFill>
                  <a:schemeClr val="tx1"/>
                </a:solidFill>
                <a:cs typeface="Arial" pitchFamily="34" charset="0"/>
              </a:rPr>
              <a:t>{       ,          ,          }</a:t>
            </a:r>
          </a:p>
          <a:p>
            <a:pPr eaLnBrk="1" hangingPunct="1">
              <a:spcBef>
                <a:spcPts val="2100"/>
              </a:spcBef>
            </a:pPr>
            <a:endParaRPr lang="en-US" altLang="en-US" sz="3600">
              <a:solidFill>
                <a:schemeClr val="tx1"/>
              </a:solidFill>
              <a:cs typeface="Arial" pitchFamily="34" charset="0"/>
            </a:endParaRPr>
          </a:p>
          <a:p>
            <a:pPr eaLnBrk="1" hangingPunct="1">
              <a:spcBef>
                <a:spcPts val="2100"/>
              </a:spcBef>
            </a:pPr>
            <a:r>
              <a:rPr lang="en-US" altLang="en-US" sz="3600">
                <a:solidFill>
                  <a:schemeClr val="tx1"/>
                </a:solidFill>
                <a:cs typeface="Arial" pitchFamily="34" charset="0"/>
              </a:rPr>
              <a:t>{  1  ,    2   ,    3  }</a:t>
            </a:r>
          </a:p>
        </p:txBody>
      </p:sp>
      <p:pic>
        <p:nvPicPr>
          <p:cNvPr id="16394"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95" name="Group 29"/>
          <p:cNvGrpSpPr>
            <a:grpSpLocks/>
          </p:cNvGrpSpPr>
          <p:nvPr/>
        </p:nvGrpSpPr>
        <p:grpSpPr bwMode="auto">
          <a:xfrm>
            <a:off x="990600" y="1828800"/>
            <a:ext cx="608013" cy="608013"/>
            <a:chOff x="0" y="0"/>
            <a:chExt cx="383" cy="383"/>
          </a:xfrm>
        </p:grpSpPr>
        <p:sp>
          <p:nvSpPr>
            <p:cNvPr id="16401" name="AutoShape 30"/>
            <p:cNvSpPr>
              <a:spLocks/>
            </p:cNvSpPr>
            <p:nvPr/>
          </p:nvSpPr>
          <p:spPr bwMode="auto">
            <a:xfrm>
              <a:off x="0" y="289"/>
              <a:ext cx="370" cy="94"/>
            </a:xfrm>
            <a:custGeom>
              <a:avLst/>
              <a:gdLst>
                <a:gd name="T0" fmla="*/ 3 w 21600"/>
                <a:gd name="T1" fmla="*/ 0 h 20218"/>
                <a:gd name="T2" fmla="*/ 5 w 21600"/>
                <a:gd name="T3" fmla="*/ 0 h 20218"/>
                <a:gd name="T4" fmla="*/ 6 w 21600"/>
                <a:gd name="T5" fmla="*/ 0 h 20218"/>
                <a:gd name="T6" fmla="*/ 6 w 21600"/>
                <a:gd name="T7" fmla="*/ 0 h 20218"/>
                <a:gd name="T8" fmla="*/ 6 w 21600"/>
                <a:gd name="T9" fmla="*/ 0 h 20218"/>
                <a:gd name="T10" fmla="*/ 5 w 21600"/>
                <a:gd name="T11" fmla="*/ 0 h 20218"/>
                <a:gd name="T12" fmla="*/ 0 w 21600"/>
                <a:gd name="T13" fmla="*/ 0 h 20218"/>
                <a:gd name="T14" fmla="*/ 0 w 21600"/>
                <a:gd name="T15" fmla="*/ 0 h 20218"/>
                <a:gd name="T16" fmla="*/ 0 w 21600"/>
                <a:gd name="T17" fmla="*/ 0 h 20218"/>
                <a:gd name="T18" fmla="*/ 1 w 21600"/>
                <a:gd name="T19" fmla="*/ 0 h 20218"/>
                <a:gd name="T20" fmla="*/ 1 w 21600"/>
                <a:gd name="T21" fmla="*/ 0 h 20218"/>
                <a:gd name="T22" fmla="*/ 2 w 21600"/>
                <a:gd name="T23" fmla="*/ 0 h 20218"/>
                <a:gd name="T24" fmla="*/ 2 w 21600"/>
                <a:gd name="T25" fmla="*/ 0 h 20218"/>
                <a:gd name="T26" fmla="*/ 2 w 21600"/>
                <a:gd name="T27" fmla="*/ 0 h 20218"/>
                <a:gd name="T28" fmla="*/ 3 w 21600"/>
                <a:gd name="T29" fmla="*/ 0 h 20218"/>
                <a:gd name="T30" fmla="*/ 3 w 21600"/>
                <a:gd name="T31" fmla="*/ 0 h 20218"/>
                <a:gd name="T32" fmla="*/ 3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6402" name="Oval 31"/>
            <p:cNvSpPr>
              <a:spLocks/>
            </p:cNvSpPr>
            <p:nvPr/>
          </p:nvSpPr>
          <p:spPr bwMode="auto">
            <a:xfrm>
              <a:off x="16" y="75"/>
              <a:ext cx="35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3" name="Oval 32"/>
            <p:cNvSpPr>
              <a:spLocks/>
            </p:cNvSpPr>
            <p:nvPr/>
          </p:nvSpPr>
          <p:spPr bwMode="auto">
            <a:xfrm rot="-1980000">
              <a:off x="50" y="133"/>
              <a:ext cx="85"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4" name="Oval 33"/>
            <p:cNvSpPr>
              <a:spLocks/>
            </p:cNvSpPr>
            <p:nvPr/>
          </p:nvSpPr>
          <p:spPr bwMode="auto">
            <a:xfrm>
              <a:off x="152" y="133"/>
              <a:ext cx="102"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5" name="Oval 34"/>
            <p:cNvSpPr>
              <a:spLocks/>
            </p:cNvSpPr>
            <p:nvPr/>
          </p:nvSpPr>
          <p:spPr bwMode="auto">
            <a:xfrm rot="-2100000">
              <a:off x="271" y="152"/>
              <a:ext cx="68"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6" name="Oval 35"/>
            <p:cNvSpPr>
              <a:spLocks/>
            </p:cNvSpPr>
            <p:nvPr/>
          </p:nvSpPr>
          <p:spPr bwMode="auto">
            <a:xfrm>
              <a:off x="86" y="171"/>
              <a:ext cx="3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7" name="Oval 36"/>
            <p:cNvSpPr>
              <a:spLocks/>
            </p:cNvSpPr>
            <p:nvPr/>
          </p:nvSpPr>
          <p:spPr bwMode="auto">
            <a:xfrm>
              <a:off x="188" y="178"/>
              <a:ext cx="36"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8" name="Oval 37"/>
            <p:cNvSpPr>
              <a:spLocks/>
            </p:cNvSpPr>
            <p:nvPr/>
          </p:nvSpPr>
          <p:spPr bwMode="auto">
            <a:xfrm>
              <a:off x="281" y="199"/>
              <a:ext cx="35"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9" name="AutoShape 38"/>
            <p:cNvSpPr>
              <a:spLocks/>
            </p:cNvSpPr>
            <p:nvPr/>
          </p:nvSpPr>
          <p:spPr bwMode="auto">
            <a:xfrm rot="-5400000">
              <a:off x="168" y="183"/>
              <a:ext cx="30" cy="204"/>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6410" name="AutoShape 39"/>
            <p:cNvSpPr>
              <a:spLocks/>
            </p:cNvSpPr>
            <p:nvPr/>
          </p:nvSpPr>
          <p:spPr bwMode="auto">
            <a:xfrm>
              <a:off x="87" y="30"/>
              <a:ext cx="296" cy="99"/>
            </a:xfrm>
            <a:custGeom>
              <a:avLst/>
              <a:gdLst>
                <a:gd name="T0" fmla="*/ 1 w 21533"/>
                <a:gd name="T1" fmla="*/ 0 h 20756"/>
                <a:gd name="T2" fmla="*/ 0 w 21533"/>
                <a:gd name="T3" fmla="*/ 0 h 20756"/>
                <a:gd name="T4" fmla="*/ 0 w 21533"/>
                <a:gd name="T5" fmla="*/ 0 h 20756"/>
                <a:gd name="T6" fmla="*/ 1 w 21533"/>
                <a:gd name="T7" fmla="*/ 0 h 20756"/>
                <a:gd name="T8" fmla="*/ 2 w 21533"/>
                <a:gd name="T9" fmla="*/ 0 h 20756"/>
                <a:gd name="T10" fmla="*/ 3 w 21533"/>
                <a:gd name="T11" fmla="*/ 0 h 20756"/>
                <a:gd name="T12" fmla="*/ 4 w 21533"/>
                <a:gd name="T13" fmla="*/ 0 h 20756"/>
                <a:gd name="T14" fmla="*/ 4 w 21533"/>
                <a:gd name="T15" fmla="*/ 0 h 20756"/>
                <a:gd name="T16" fmla="*/ 3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6411" name="AutoShape 40"/>
            <p:cNvSpPr>
              <a:spLocks/>
            </p:cNvSpPr>
            <p:nvPr/>
          </p:nvSpPr>
          <p:spPr bwMode="auto">
            <a:xfrm>
              <a:off x="158" y="0"/>
              <a:ext cx="192" cy="77"/>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0 h 21600"/>
                <a:gd name="T16" fmla="*/ 1 w 20592"/>
                <a:gd name="T17" fmla="*/ 0 h 21600"/>
                <a:gd name="T18" fmla="*/ 1 w 20592"/>
                <a:gd name="T19" fmla="*/ 0 h 21600"/>
                <a:gd name="T20" fmla="*/ 1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6412" name="AutoShape 41"/>
            <p:cNvSpPr>
              <a:spLocks/>
            </p:cNvSpPr>
            <p:nvPr/>
          </p:nvSpPr>
          <p:spPr bwMode="auto">
            <a:xfrm>
              <a:off x="48" y="305"/>
              <a:ext cx="94"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6413" name="AutoShape 42"/>
            <p:cNvSpPr>
              <a:spLocks/>
            </p:cNvSpPr>
            <p:nvPr/>
          </p:nvSpPr>
          <p:spPr bwMode="auto">
            <a:xfrm flipH="1">
              <a:off x="241" y="309"/>
              <a:ext cx="95"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6396"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604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7" name="Line 44"/>
          <p:cNvSpPr>
            <a:spLocks noChangeShapeType="1"/>
          </p:cNvSpPr>
          <p:nvPr/>
        </p:nvSpPr>
        <p:spPr bwMode="auto">
          <a:xfrm flipH="1">
            <a:off x="1219200" y="2667000"/>
            <a:ext cx="2286000"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45"/>
          <p:cNvSpPr>
            <a:spLocks noChangeShapeType="1"/>
          </p:cNvSpPr>
          <p:nvPr/>
        </p:nvSpPr>
        <p:spPr bwMode="auto">
          <a:xfrm>
            <a:off x="1465262" y="2667000"/>
            <a:ext cx="66833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46"/>
          <p:cNvSpPr>
            <a:spLocks noChangeShapeType="1"/>
          </p:cNvSpPr>
          <p:nvPr/>
        </p:nvSpPr>
        <p:spPr bwMode="auto">
          <a:xfrm>
            <a:off x="2438400" y="2590800"/>
            <a:ext cx="914400" cy="8382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Rectangle 47"/>
          <p:cNvSpPr>
            <a:spLocks/>
          </p:cNvSpPr>
          <p:nvPr/>
        </p:nvSpPr>
        <p:spPr bwMode="auto">
          <a:xfrm>
            <a:off x="5011738" y="2714625"/>
            <a:ext cx="307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A perfect matching is</a:t>
            </a:r>
          </a:p>
          <a:p>
            <a:pPr eaLnBrk="1" hangingPunct="1"/>
            <a:r>
              <a:rPr lang="en-US" altLang="en-US">
                <a:solidFill>
                  <a:srgbClr val="155C0D"/>
                </a:solidFill>
                <a:cs typeface="Arial" pitchFamily="34" charset="0"/>
              </a:rPr>
              <a:t>called a “bijection”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7411" name="Group 2"/>
          <p:cNvGrpSpPr>
            <a:grpSpLocks/>
          </p:cNvGrpSpPr>
          <p:nvPr/>
        </p:nvGrpSpPr>
        <p:grpSpPr bwMode="auto">
          <a:xfrm>
            <a:off x="533400" y="914400"/>
            <a:ext cx="8218488" cy="180975"/>
            <a:chOff x="0" y="0"/>
            <a:chExt cx="5177" cy="114"/>
          </a:xfrm>
        </p:grpSpPr>
        <p:sp>
          <p:nvSpPr>
            <p:cNvPr id="174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7412" name="Group 5"/>
          <p:cNvGrpSpPr>
            <a:grpSpLocks/>
          </p:cNvGrpSpPr>
          <p:nvPr/>
        </p:nvGrpSpPr>
        <p:grpSpPr bwMode="auto">
          <a:xfrm>
            <a:off x="7696200" y="5840413"/>
            <a:ext cx="682625" cy="911225"/>
            <a:chOff x="0" y="0"/>
            <a:chExt cx="430" cy="574"/>
          </a:xfrm>
        </p:grpSpPr>
        <p:sp>
          <p:nvSpPr>
            <p:cNvPr id="17426"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7427"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8"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9"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0"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1"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2"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3"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4"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7435"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7436"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7437"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7438"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7413"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4" name="Group 20"/>
          <p:cNvGrpSpPr>
            <a:grpSpLocks/>
          </p:cNvGrpSpPr>
          <p:nvPr/>
        </p:nvGrpSpPr>
        <p:grpSpPr bwMode="auto">
          <a:xfrm>
            <a:off x="1370013" y="5486400"/>
            <a:ext cx="2287587" cy="736600"/>
            <a:chOff x="0" y="0"/>
            <a:chExt cx="1440" cy="464"/>
          </a:xfrm>
        </p:grpSpPr>
        <p:sp>
          <p:nvSpPr>
            <p:cNvPr id="17424"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5"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Hey, who is that guy with the funny hat!?</a:t>
              </a:r>
            </a:p>
          </p:txBody>
        </p:sp>
      </p:grpSp>
      <p:grpSp>
        <p:nvGrpSpPr>
          <p:cNvPr id="17415" name="Group 23"/>
          <p:cNvGrpSpPr>
            <a:grpSpLocks/>
          </p:cNvGrpSpPr>
          <p:nvPr/>
        </p:nvGrpSpPr>
        <p:grpSpPr bwMode="auto">
          <a:xfrm>
            <a:off x="5181600" y="5029200"/>
            <a:ext cx="2438400" cy="1190625"/>
            <a:chOff x="0" y="0"/>
            <a:chExt cx="1536" cy="750"/>
          </a:xfrm>
        </p:grpSpPr>
        <p:sp>
          <p:nvSpPr>
            <p:cNvPr id="17422" name="AutoShape 24"/>
            <p:cNvSpPr>
              <a:spLocks/>
            </p:cNvSpPr>
            <p:nvPr/>
          </p:nvSpPr>
          <p:spPr bwMode="auto">
            <a:xfrm>
              <a:off x="0" y="0"/>
              <a:ext cx="1536" cy="750"/>
            </a:xfrm>
            <a:custGeom>
              <a:avLst/>
              <a:gdLst>
                <a:gd name="T0" fmla="*/ 0 w 21600"/>
                <a:gd name="T1" fmla="*/ 0 h 21600"/>
                <a:gd name="T2" fmla="*/ 0 w 21600"/>
                <a:gd name="T3" fmla="*/ 15 h 21600"/>
                <a:gd name="T4" fmla="*/ 0 w 21600"/>
                <a:gd name="T5" fmla="*/ 21 h 21600"/>
                <a:gd name="T6" fmla="*/ 0 w 21600"/>
                <a:gd name="T7" fmla="*/ 25 h 21600"/>
                <a:gd name="T8" fmla="*/ 64 w 21600"/>
                <a:gd name="T9" fmla="*/ 25 h 21600"/>
                <a:gd name="T10" fmla="*/ 104 w 21600"/>
                <a:gd name="T11" fmla="*/ 26 h 21600"/>
                <a:gd name="T12" fmla="*/ 91 w 21600"/>
                <a:gd name="T13" fmla="*/ 25 h 21600"/>
                <a:gd name="T14" fmla="*/ 109 w 21600"/>
                <a:gd name="T15" fmla="*/ 25 h 21600"/>
                <a:gd name="T16" fmla="*/ 109 w 21600"/>
                <a:gd name="T17" fmla="*/ 21 h 21600"/>
                <a:gd name="T18" fmla="*/ 109 w 21600"/>
                <a:gd name="T19" fmla="*/ 15 h 21600"/>
                <a:gd name="T20" fmla="*/ 109 w 21600"/>
                <a:gd name="T21" fmla="*/ 0 h 21600"/>
                <a:gd name="T22" fmla="*/ 91 w 21600"/>
                <a:gd name="T23" fmla="*/ 0 h 21600"/>
                <a:gd name="T24" fmla="*/ 64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2096"/>
                  </a:lnTo>
                  <a:lnTo>
                    <a:pt x="0" y="17280"/>
                  </a:lnTo>
                  <a:lnTo>
                    <a:pt x="0" y="20736"/>
                  </a:lnTo>
                  <a:lnTo>
                    <a:pt x="12600" y="20736"/>
                  </a:lnTo>
                  <a:lnTo>
                    <a:pt x="20559" y="21600"/>
                  </a:lnTo>
                  <a:lnTo>
                    <a:pt x="18000" y="20736"/>
                  </a:lnTo>
                  <a:lnTo>
                    <a:pt x="21600" y="20736"/>
                  </a:lnTo>
                  <a:lnTo>
                    <a:pt x="21600" y="17280"/>
                  </a:lnTo>
                  <a:lnTo>
                    <a:pt x="21600" y="12096"/>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3" name="Rectangle 25"/>
            <p:cNvSpPr>
              <a:spLocks/>
            </p:cNvSpPr>
            <p:nvPr/>
          </p:nvSpPr>
          <p:spPr bwMode="auto">
            <a:xfrm>
              <a:off x="0" y="0"/>
              <a:ext cx="1536"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 don’t know, but let’s tell him that he has to pay rent to be in our slides!</a:t>
              </a:r>
            </a:p>
          </p:txBody>
        </p:sp>
      </p:grpSp>
      <p:pic>
        <p:nvPicPr>
          <p:cNvPr id="17416"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7" name="Rectangle 27"/>
          <p:cNvSpPr>
            <a:spLocks/>
          </p:cNvSpPr>
          <p:nvPr/>
        </p:nvSpPr>
        <p:spPr bwMode="auto">
          <a:xfrm>
            <a:off x="974725" y="1522413"/>
            <a:ext cx="37480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r>
              <a:rPr lang="en-US" altLang="en-US">
                <a:solidFill>
                  <a:schemeClr val="tx1"/>
                </a:solidFill>
                <a:cs typeface="Arial" pitchFamily="34" charset="0"/>
              </a:rPr>
              <a:t> </a:t>
            </a:r>
          </a:p>
        </p:txBody>
      </p:sp>
      <p:sp>
        <p:nvSpPr>
          <p:cNvPr id="17418" name="Line 28"/>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Rectangle 29"/>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7420" name="Line 30"/>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Rectangle 31"/>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8435" name="Group 2"/>
          <p:cNvGrpSpPr>
            <a:grpSpLocks/>
          </p:cNvGrpSpPr>
          <p:nvPr/>
        </p:nvGrpSpPr>
        <p:grpSpPr bwMode="auto">
          <a:xfrm>
            <a:off x="533400" y="914400"/>
            <a:ext cx="8218488" cy="180975"/>
            <a:chOff x="0" y="0"/>
            <a:chExt cx="5177" cy="114"/>
          </a:xfrm>
        </p:grpSpPr>
        <p:sp>
          <p:nvSpPr>
            <p:cNvPr id="1846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8436" name="Group 5"/>
          <p:cNvGrpSpPr>
            <a:grpSpLocks/>
          </p:cNvGrpSpPr>
          <p:nvPr/>
        </p:nvGrpSpPr>
        <p:grpSpPr bwMode="auto">
          <a:xfrm>
            <a:off x="7696200" y="5842000"/>
            <a:ext cx="682625" cy="911225"/>
            <a:chOff x="0" y="0"/>
            <a:chExt cx="430" cy="574"/>
          </a:xfrm>
        </p:grpSpPr>
        <p:sp>
          <p:nvSpPr>
            <p:cNvPr id="18454"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8455"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6"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7"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8"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0"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1"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2"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8463"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8464"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8465"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8466"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8437"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438" name="Group 20"/>
          <p:cNvGrpSpPr>
            <a:grpSpLocks/>
          </p:cNvGrpSpPr>
          <p:nvPr/>
        </p:nvGrpSpPr>
        <p:grpSpPr bwMode="auto">
          <a:xfrm>
            <a:off x="1223963" y="5105400"/>
            <a:ext cx="3119437" cy="914400"/>
            <a:chOff x="0" y="0"/>
            <a:chExt cx="1964" cy="576"/>
          </a:xfrm>
        </p:grpSpPr>
        <p:sp>
          <p:nvSpPr>
            <p:cNvPr id="18452" name="AutoShape 21"/>
            <p:cNvSpPr>
              <a:spLocks/>
            </p:cNvSpPr>
            <p:nvPr/>
          </p:nvSpPr>
          <p:spPr bwMode="auto">
            <a:xfrm>
              <a:off x="0" y="0"/>
              <a:ext cx="1964" cy="576"/>
            </a:xfrm>
            <a:custGeom>
              <a:avLst/>
              <a:gdLst>
                <a:gd name="T0" fmla="*/ 13 w 21600"/>
                <a:gd name="T1" fmla="*/ 0 h 21600"/>
                <a:gd name="T2" fmla="*/ 13 w 21600"/>
                <a:gd name="T3" fmla="*/ 9 h 21600"/>
                <a:gd name="T4" fmla="*/ 0 w 21600"/>
                <a:gd name="T5" fmla="*/ 14 h 21600"/>
                <a:gd name="T6" fmla="*/ 13 w 21600"/>
                <a:gd name="T7" fmla="*/ 13 h 21600"/>
                <a:gd name="T8" fmla="*/ 13 w 21600"/>
                <a:gd name="T9" fmla="*/ 15 h 21600"/>
                <a:gd name="T10" fmla="*/ 40 w 21600"/>
                <a:gd name="T11" fmla="*/ 15 h 21600"/>
                <a:gd name="T12" fmla="*/ 82 w 21600"/>
                <a:gd name="T13" fmla="*/ 15 h 21600"/>
                <a:gd name="T14" fmla="*/ 179 w 21600"/>
                <a:gd name="T15" fmla="*/ 15 h 21600"/>
                <a:gd name="T16" fmla="*/ 179 w 21600"/>
                <a:gd name="T17" fmla="*/ 13 h 21600"/>
                <a:gd name="T18" fmla="*/ 179 w 21600"/>
                <a:gd name="T19" fmla="*/ 9 h 21600"/>
                <a:gd name="T20" fmla="*/ 179 w 21600"/>
                <a:gd name="T21" fmla="*/ 0 h 21600"/>
                <a:gd name="T22" fmla="*/ 82 w 21600"/>
                <a:gd name="T23" fmla="*/ 0 h 21600"/>
                <a:gd name="T24" fmla="*/ 40 w 21600"/>
                <a:gd name="T25" fmla="*/ 0 h 21600"/>
                <a:gd name="T26" fmla="*/ 13 w 21600"/>
                <a:gd name="T27" fmla="*/ 0 h 21600"/>
                <a:gd name="T28" fmla="*/ 13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40" y="0"/>
                  </a:moveTo>
                  <a:lnTo>
                    <a:pt x="1540" y="12600"/>
                  </a:lnTo>
                  <a:lnTo>
                    <a:pt x="0" y="19200"/>
                  </a:lnTo>
                  <a:lnTo>
                    <a:pt x="1540" y="18000"/>
                  </a:lnTo>
                  <a:lnTo>
                    <a:pt x="1540" y="21600"/>
                  </a:lnTo>
                  <a:lnTo>
                    <a:pt x="4883" y="21600"/>
                  </a:lnTo>
                  <a:lnTo>
                    <a:pt x="9898" y="21600"/>
                  </a:lnTo>
                  <a:lnTo>
                    <a:pt x="21600" y="21600"/>
                  </a:lnTo>
                  <a:lnTo>
                    <a:pt x="21600" y="18000"/>
                  </a:lnTo>
                  <a:lnTo>
                    <a:pt x="21600" y="12600"/>
                  </a:lnTo>
                  <a:lnTo>
                    <a:pt x="21600" y="0"/>
                  </a:lnTo>
                  <a:lnTo>
                    <a:pt x="9898" y="0"/>
                  </a:lnTo>
                  <a:lnTo>
                    <a:pt x="4883" y="0"/>
                  </a:lnTo>
                  <a:lnTo>
                    <a:pt x="1540" y="0"/>
                  </a:lnTo>
                  <a:close/>
                  <a:moveTo>
                    <a:pt x="1540" y="0"/>
                  </a:moveTo>
                </a:path>
              </a:pathLst>
            </a:custGeom>
            <a:solidFill>
              <a:srgbClr val="FFFFFF"/>
            </a:solidFill>
            <a:ln w="9525">
              <a:solidFill>
                <a:schemeClr val="tx1"/>
              </a:solidFill>
              <a:miter lim="800000"/>
              <a:headEnd/>
              <a:tailEnd/>
            </a:ln>
          </p:spPr>
          <p:txBody>
            <a:bodyPr/>
            <a:lstStyle/>
            <a:p>
              <a:endParaRPr lang="en-US"/>
            </a:p>
          </p:txBody>
        </p:sp>
        <p:sp>
          <p:nvSpPr>
            <p:cNvPr id="18453" name="Rectangle 22"/>
            <p:cNvSpPr>
              <a:spLocks/>
            </p:cNvSpPr>
            <p:nvPr/>
          </p:nvSpPr>
          <p:spPr bwMode="auto">
            <a:xfrm>
              <a:off x="140" y="0"/>
              <a:ext cx="182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This material is totally </a:t>
              </a:r>
              <a:r>
                <a:rPr lang="en-US" altLang="en-US" sz="1800" i="1">
                  <a:solidFill>
                    <a:schemeClr val="tx1"/>
                  </a:solidFill>
                  <a:latin typeface="Times New Roman" pitchFamily="18" charset="0"/>
                  <a:cs typeface="Times New Roman" pitchFamily="18" charset="0"/>
                  <a:sym typeface="Times New Roman" pitchFamily="18" charset="0"/>
                </a:rPr>
                <a:t>unnatural</a:t>
              </a:r>
              <a:r>
                <a:rPr lang="en-US" altLang="en-US" sz="1800">
                  <a:solidFill>
                    <a:schemeClr val="tx1"/>
                  </a:solidFill>
                  <a:latin typeface="Times New Roman" pitchFamily="18" charset="0"/>
                  <a:cs typeface="Times New Roman" pitchFamily="18" charset="0"/>
                  <a:sym typeface="Times New Roman" pitchFamily="18" charset="0"/>
                </a:rPr>
                <a:t> and </a:t>
              </a:r>
              <a:r>
                <a:rPr lang="en-US" altLang="en-US" sz="1800" i="1">
                  <a:solidFill>
                    <a:schemeClr val="tx1"/>
                  </a:solidFill>
                  <a:latin typeface="Times New Roman" pitchFamily="18" charset="0"/>
                  <a:cs typeface="Times New Roman" pitchFamily="18" charset="0"/>
                  <a:sym typeface="Times New Roman" pitchFamily="18" charset="0"/>
                </a:rPr>
                <a:t>even</a:t>
              </a:r>
              <a:r>
                <a:rPr lang="en-US" altLang="en-US" sz="1800">
                  <a:solidFill>
                    <a:schemeClr val="tx1"/>
                  </a:solidFill>
                  <a:latin typeface="Times New Roman" pitchFamily="18" charset="0"/>
                  <a:cs typeface="Times New Roman" pitchFamily="18" charset="0"/>
                  <a:sym typeface="Times New Roman" pitchFamily="18" charset="0"/>
                </a:rPr>
                <a:t>  </a:t>
              </a:r>
              <a:r>
                <a:rPr lang="en-US" altLang="en-US" sz="1800" i="1">
                  <a:solidFill>
                    <a:schemeClr val="tx1"/>
                  </a:solidFill>
                  <a:latin typeface="Times New Roman" pitchFamily="18" charset="0"/>
                  <a:cs typeface="Times New Roman" pitchFamily="18" charset="0"/>
                  <a:sym typeface="Times New Roman" pitchFamily="18" charset="0"/>
                </a:rPr>
                <a:t>irrational!</a:t>
              </a:r>
            </a:p>
          </p:txBody>
        </p:sp>
      </p:grpSp>
      <p:grpSp>
        <p:nvGrpSpPr>
          <p:cNvPr id="18439" name="Group 23"/>
          <p:cNvGrpSpPr>
            <a:grpSpLocks/>
          </p:cNvGrpSpPr>
          <p:nvPr/>
        </p:nvGrpSpPr>
        <p:grpSpPr bwMode="auto">
          <a:xfrm>
            <a:off x="4800600" y="5181600"/>
            <a:ext cx="2747963" cy="1295400"/>
            <a:chOff x="0" y="0"/>
            <a:chExt cx="1731" cy="816"/>
          </a:xfrm>
        </p:grpSpPr>
        <p:sp>
          <p:nvSpPr>
            <p:cNvPr id="18450" name="AutoShape 24"/>
            <p:cNvSpPr>
              <a:spLocks/>
            </p:cNvSpPr>
            <p:nvPr/>
          </p:nvSpPr>
          <p:spPr bwMode="auto">
            <a:xfrm>
              <a:off x="0" y="0"/>
              <a:ext cx="1731" cy="816"/>
            </a:xfrm>
            <a:custGeom>
              <a:avLst/>
              <a:gdLst>
                <a:gd name="T0" fmla="*/ 0 w 21600"/>
                <a:gd name="T1" fmla="*/ 0 h 21600"/>
                <a:gd name="T2" fmla="*/ 0 w 21600"/>
                <a:gd name="T3" fmla="*/ 18 h 21600"/>
                <a:gd name="T4" fmla="*/ 0 w 21600"/>
                <a:gd name="T5" fmla="*/ 26 h 21600"/>
                <a:gd name="T6" fmla="*/ 0 w 21600"/>
                <a:gd name="T7" fmla="*/ 31 h 21600"/>
                <a:gd name="T8" fmla="*/ 72 w 21600"/>
                <a:gd name="T9" fmla="*/ 31 h 21600"/>
                <a:gd name="T10" fmla="*/ 102 w 21600"/>
                <a:gd name="T11" fmla="*/ 31 h 21600"/>
                <a:gd name="T12" fmla="*/ 123 w 21600"/>
                <a:gd name="T13" fmla="*/ 31 h 21600"/>
                <a:gd name="T14" fmla="*/ 123 w 21600"/>
                <a:gd name="T15" fmla="*/ 26 h 21600"/>
                <a:gd name="T16" fmla="*/ 139 w 21600"/>
                <a:gd name="T17" fmla="*/ 24 h 21600"/>
                <a:gd name="T18" fmla="*/ 123 w 21600"/>
                <a:gd name="T19" fmla="*/ 18 h 21600"/>
                <a:gd name="T20" fmla="*/ 123 w 21600"/>
                <a:gd name="T21" fmla="*/ 0 h 21600"/>
                <a:gd name="T22" fmla="*/ 102 w 21600"/>
                <a:gd name="T23" fmla="*/ 0 h 21600"/>
                <a:gd name="T24" fmla="*/ 7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2600"/>
                  </a:lnTo>
                  <a:lnTo>
                    <a:pt x="0" y="18000"/>
                  </a:lnTo>
                  <a:lnTo>
                    <a:pt x="0" y="21600"/>
                  </a:lnTo>
                  <a:lnTo>
                    <a:pt x="11174" y="21600"/>
                  </a:lnTo>
                  <a:lnTo>
                    <a:pt x="15963" y="21600"/>
                  </a:lnTo>
                  <a:lnTo>
                    <a:pt x="19156" y="21600"/>
                  </a:lnTo>
                  <a:lnTo>
                    <a:pt x="19156" y="18000"/>
                  </a:lnTo>
                  <a:lnTo>
                    <a:pt x="21600" y="17153"/>
                  </a:lnTo>
                  <a:lnTo>
                    <a:pt x="19156" y="12600"/>
                  </a:lnTo>
                  <a:lnTo>
                    <a:pt x="19156" y="0"/>
                  </a:lnTo>
                  <a:lnTo>
                    <a:pt x="15963" y="0"/>
                  </a:lnTo>
                  <a:lnTo>
                    <a:pt x="11174"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8451" name="Rectangle 25"/>
            <p:cNvSpPr>
              <a:spLocks/>
            </p:cNvSpPr>
            <p:nvPr/>
          </p:nvSpPr>
          <p:spPr bwMode="auto">
            <a:xfrm>
              <a:off x="0" y="0"/>
              <a:ext cx="1536"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But it’s </a:t>
              </a:r>
              <a:r>
                <a:rPr lang="en-US" altLang="en-US" sz="1800" i="1">
                  <a:solidFill>
                    <a:schemeClr val="tx1"/>
                  </a:solidFill>
                  <a:latin typeface="Times New Roman" pitchFamily="18" charset="0"/>
                  <a:cs typeface="Times New Roman" pitchFamily="18" charset="0"/>
                  <a:sym typeface="Times New Roman" pitchFamily="18" charset="0"/>
                </a:rPr>
                <a:t>integral </a:t>
              </a:r>
              <a:r>
                <a:rPr lang="en-US" altLang="en-US" sz="1800">
                  <a:solidFill>
                    <a:schemeClr val="tx1"/>
                  </a:solidFill>
                  <a:latin typeface="Times New Roman" pitchFamily="18" charset="0"/>
                  <a:cs typeface="Times New Roman" pitchFamily="18" charset="0"/>
                  <a:sym typeface="Times New Roman" pitchFamily="18" charset="0"/>
                </a:rPr>
                <a:t>to showing that there are functions that can’t be computed! </a:t>
              </a:r>
            </a:p>
          </p:txBody>
        </p:sp>
      </p:grpSp>
      <p:pic>
        <p:nvPicPr>
          <p:cNvPr id="18440"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1" name="Rectangle 27"/>
          <p:cNvSpPr>
            <a:spLocks/>
          </p:cNvSpPr>
          <p:nvPr/>
        </p:nvSpPr>
        <p:spPr bwMode="auto">
          <a:xfrm>
            <a:off x="974725" y="1522413"/>
            <a:ext cx="60436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Z = {…, -4, -3, -2, -1, 0, 1, 2, 3, 4,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Q = { -3/42, 1/2, 2/3, … } </a:t>
            </a:r>
            <a:r>
              <a:rPr lang="en-US" altLang="en-US">
                <a:solidFill>
                  <a:schemeClr val="tx1"/>
                </a:solidFill>
                <a:cs typeface="Arial" pitchFamily="34" charset="0"/>
              </a:rPr>
              <a:t> </a:t>
            </a:r>
          </a:p>
        </p:txBody>
      </p:sp>
      <p:sp>
        <p:nvSpPr>
          <p:cNvPr id="18442" name="Line 28"/>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Rectangle 29"/>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8444" name="Line 30"/>
          <p:cNvSpPr>
            <a:spLocks noChangeShapeType="1"/>
          </p:cNvSpPr>
          <p:nvPr/>
        </p:nvSpPr>
        <p:spPr bwMode="auto">
          <a:xfrm flipH="1">
            <a:off x="7010400" y="3505200"/>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31"/>
          <p:cNvSpPr>
            <a:spLocks/>
          </p:cNvSpPr>
          <p:nvPr/>
        </p:nvSpPr>
        <p:spPr bwMode="auto">
          <a:xfrm>
            <a:off x="7646988" y="3124200"/>
            <a:ext cx="1238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integers</a:t>
            </a:r>
          </a:p>
        </p:txBody>
      </p:sp>
      <p:sp>
        <p:nvSpPr>
          <p:cNvPr id="18446" name="Line 32"/>
          <p:cNvSpPr>
            <a:spLocks noChangeShapeType="1"/>
          </p:cNvSpPr>
          <p:nvPr/>
        </p:nvSpPr>
        <p:spPr bwMode="auto">
          <a:xfrm flipH="1">
            <a:off x="7086600" y="4435475"/>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Rectangle 33"/>
          <p:cNvSpPr>
            <a:spLocks/>
          </p:cNvSpPr>
          <p:nvPr/>
        </p:nvSpPr>
        <p:spPr bwMode="auto">
          <a:xfrm>
            <a:off x="7723188" y="4054475"/>
            <a:ext cx="1306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rationals</a:t>
            </a:r>
          </a:p>
        </p:txBody>
      </p:sp>
      <p:sp>
        <p:nvSpPr>
          <p:cNvPr id="18448" name="Line 34"/>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Rectangle 35"/>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9459" name="Group 2"/>
          <p:cNvGrpSpPr>
            <a:grpSpLocks/>
          </p:cNvGrpSpPr>
          <p:nvPr/>
        </p:nvGrpSpPr>
        <p:grpSpPr bwMode="auto">
          <a:xfrm>
            <a:off x="533400" y="914400"/>
            <a:ext cx="8218488" cy="180975"/>
            <a:chOff x="0" y="0"/>
            <a:chExt cx="5177" cy="114"/>
          </a:xfrm>
        </p:grpSpPr>
        <p:sp>
          <p:nvSpPr>
            <p:cNvPr id="1948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946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Rectangle 6"/>
          <p:cNvSpPr>
            <a:spLocks/>
          </p:cNvSpPr>
          <p:nvPr/>
        </p:nvSpPr>
        <p:spPr bwMode="auto">
          <a:xfrm>
            <a:off x="974725" y="1522413"/>
            <a:ext cx="60436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Z = {…, -4, -3, -2, -1, 0, 1, 2, 3, 4,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Q = { -3/42, 1/2, 2/3, … } </a:t>
            </a:r>
            <a:r>
              <a:rPr lang="en-US" altLang="en-US">
                <a:solidFill>
                  <a:schemeClr val="tx1"/>
                </a:solidFill>
                <a:cs typeface="Arial" pitchFamily="34" charset="0"/>
              </a:rPr>
              <a:t> </a:t>
            </a:r>
          </a:p>
        </p:txBody>
      </p:sp>
      <p:sp>
        <p:nvSpPr>
          <p:cNvPr id="19462" name="Line 7"/>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Rectangle 8"/>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9464" name="Line 9"/>
          <p:cNvSpPr>
            <a:spLocks noChangeShapeType="1"/>
          </p:cNvSpPr>
          <p:nvPr/>
        </p:nvSpPr>
        <p:spPr bwMode="auto">
          <a:xfrm flipH="1">
            <a:off x="7010400" y="3505200"/>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Rectangle 10"/>
          <p:cNvSpPr>
            <a:spLocks/>
          </p:cNvSpPr>
          <p:nvPr/>
        </p:nvSpPr>
        <p:spPr bwMode="auto">
          <a:xfrm>
            <a:off x="7646988" y="3124200"/>
            <a:ext cx="1238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integers</a:t>
            </a:r>
          </a:p>
        </p:txBody>
      </p:sp>
      <p:sp>
        <p:nvSpPr>
          <p:cNvPr id="19466" name="Line 11"/>
          <p:cNvSpPr>
            <a:spLocks noChangeShapeType="1"/>
          </p:cNvSpPr>
          <p:nvPr/>
        </p:nvSpPr>
        <p:spPr bwMode="auto">
          <a:xfrm flipH="1">
            <a:off x="7086600" y="4435475"/>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Rectangle 12"/>
          <p:cNvSpPr>
            <a:spLocks/>
          </p:cNvSpPr>
          <p:nvPr/>
        </p:nvSpPr>
        <p:spPr bwMode="auto">
          <a:xfrm>
            <a:off x="7723188" y="4054475"/>
            <a:ext cx="1306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rationals</a:t>
            </a:r>
          </a:p>
        </p:txBody>
      </p:sp>
      <p:sp>
        <p:nvSpPr>
          <p:cNvPr id="19468" name="Line 13"/>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Rectangle 14"/>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
        <p:nvSpPr>
          <p:cNvPr id="19470" name="Rectangle 15"/>
          <p:cNvSpPr>
            <a:spLocks/>
          </p:cNvSpPr>
          <p:nvPr/>
        </p:nvSpPr>
        <p:spPr bwMode="auto">
          <a:xfrm>
            <a:off x="1320800" y="5410200"/>
            <a:ext cx="62690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These sets are said to be </a:t>
            </a:r>
            <a:r>
              <a:rPr lang="en-US" altLang="en-US" b="1" i="1">
                <a:solidFill>
                  <a:srgbClr val="850E15"/>
                </a:solidFill>
                <a:cs typeface="Arial" pitchFamily="34" charset="0"/>
              </a:rPr>
              <a:t>countably infinite.</a:t>
            </a:r>
          </a:p>
        </p:txBody>
      </p:sp>
      <p:grpSp>
        <p:nvGrpSpPr>
          <p:cNvPr id="19471" name="Group 16"/>
          <p:cNvGrpSpPr>
            <a:grpSpLocks/>
          </p:cNvGrpSpPr>
          <p:nvPr/>
        </p:nvGrpSpPr>
        <p:grpSpPr bwMode="auto">
          <a:xfrm>
            <a:off x="7696200" y="5842000"/>
            <a:ext cx="682625" cy="911225"/>
            <a:chOff x="0" y="0"/>
            <a:chExt cx="430" cy="574"/>
          </a:xfrm>
        </p:grpSpPr>
        <p:sp>
          <p:nvSpPr>
            <p:cNvPr id="19474" name="AutoShape 17"/>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9475" name="Oval 18"/>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6" name="Oval 19"/>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7" name="Oval 20"/>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8" name="Oval 21"/>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9" name="Oval 22"/>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0" name="Oval 23"/>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1" name="Oval 24"/>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2" name="AutoShape 25"/>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9483" name="AutoShape 26"/>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9484" name="AutoShape 27"/>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9485" name="AutoShape 28"/>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9486" name="AutoShape 29"/>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9472" name="Picture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3" name="Rectangle 31"/>
          <p:cNvSpPr>
            <a:spLocks/>
          </p:cNvSpPr>
          <p:nvPr/>
        </p:nvSpPr>
        <p:spPr bwMode="auto">
          <a:xfrm>
            <a:off x="1295400" y="5410200"/>
            <a:ext cx="6400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6096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400">
                <a:solidFill>
                  <a:schemeClr val="tx1"/>
                </a:solidFill>
                <a:cs typeface="Arial" pitchFamily="34" charset="0"/>
              </a:rPr>
              <a:t>Cantor Diagonalization</a:t>
            </a:r>
          </a:p>
        </p:txBody>
      </p:sp>
      <p:grpSp>
        <p:nvGrpSpPr>
          <p:cNvPr id="20483" name="Group 2"/>
          <p:cNvGrpSpPr>
            <a:grpSpLocks/>
          </p:cNvGrpSpPr>
          <p:nvPr/>
        </p:nvGrpSpPr>
        <p:grpSpPr bwMode="auto">
          <a:xfrm>
            <a:off x="533400" y="914400"/>
            <a:ext cx="8218488" cy="180975"/>
            <a:chOff x="0" y="0"/>
            <a:chExt cx="5177" cy="114"/>
          </a:xfrm>
        </p:grpSpPr>
        <p:sp>
          <p:nvSpPr>
            <p:cNvPr id="2050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50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0484" name="Rectangle 5"/>
          <p:cNvSpPr>
            <a:spLocks/>
          </p:cNvSpPr>
          <p:nvPr/>
        </p:nvSpPr>
        <p:spPr bwMode="auto">
          <a:xfrm>
            <a:off x="609600" y="2743200"/>
            <a:ext cx="807561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[0, 1) = The set of real numbers between 0 and 1</a:t>
            </a:r>
          </a:p>
          <a:p>
            <a:pPr eaLnBrk="1" hangingPunct="1"/>
            <a:endParaRPr lang="en-US" altLang="en-US" sz="2800" dirty="0">
              <a:solidFill>
                <a:schemeClr val="tx1"/>
              </a:solidFill>
              <a:cs typeface="Arial" pitchFamily="34" charset="0"/>
            </a:endParaRPr>
          </a:p>
          <a:p>
            <a:pPr eaLnBrk="1" hangingPunct="1"/>
            <a:r>
              <a:rPr lang="en-US" altLang="en-US" sz="2800" dirty="0">
                <a:solidFill>
                  <a:schemeClr val="tx1"/>
                </a:solidFill>
                <a:cs typeface="Arial" pitchFamily="34" charset="0"/>
              </a:rPr>
              <a:t>Your claim: you have a way to list all real numbers in order so you can match them to the integers</a:t>
            </a:r>
          </a:p>
          <a:p>
            <a:pPr eaLnBrk="1" hangingPunct="1"/>
            <a:endParaRPr lang="en-US" altLang="en-US" sz="2800" dirty="0">
              <a:solidFill>
                <a:schemeClr val="tx1"/>
              </a:solidFill>
              <a:cs typeface="Arial" pitchFamily="34" charset="0"/>
            </a:endParaRPr>
          </a:p>
          <a:p>
            <a:pPr eaLnBrk="1" hangingPunct="1"/>
            <a:r>
              <a:rPr lang="en-US" altLang="en-US" sz="2800" dirty="0">
                <a:solidFill>
                  <a:schemeClr val="tx1"/>
                </a:solidFill>
                <a:cs typeface="Arial" pitchFamily="34" charset="0"/>
              </a:rPr>
              <a:t>Cantor’s claim: you left something off the list</a:t>
            </a:r>
          </a:p>
          <a:p>
            <a:pPr eaLnBrk="1" hangingPunct="1"/>
            <a:endParaRPr lang="en-US" altLang="en-US" sz="2800" dirty="0">
              <a:solidFill>
                <a:schemeClr val="tx1"/>
              </a:solidFill>
              <a:cs typeface="Arial" pitchFamily="34" charset="0"/>
            </a:endParaRPr>
          </a:p>
        </p:txBody>
      </p:sp>
      <p:pic>
        <p:nvPicPr>
          <p:cNvPr id="2048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0"/>
            <a:ext cx="1065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Rectangle 7"/>
          <p:cNvSpPr>
            <a:spLocks/>
          </p:cNvSpPr>
          <p:nvPr/>
        </p:nvSpPr>
        <p:spPr bwMode="auto">
          <a:xfrm>
            <a:off x="7315200" y="1524000"/>
            <a:ext cx="16287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cs typeface="Arial" pitchFamily="34" charset="0"/>
              </a:rPr>
              <a:t>Georg Cantor</a:t>
            </a:r>
          </a:p>
          <a:p>
            <a:pPr eaLnBrk="1" hangingPunct="1"/>
            <a:r>
              <a:rPr lang="en-US" altLang="en-US" sz="1800">
                <a:solidFill>
                  <a:schemeClr val="tx1"/>
                </a:solidFill>
                <a:cs typeface="Arial" pitchFamily="34" charset="0"/>
              </a:rPr>
              <a:t>1845-1918</a:t>
            </a:r>
          </a:p>
        </p:txBody>
      </p:sp>
      <p:grpSp>
        <p:nvGrpSpPr>
          <p:cNvPr id="20487" name="Group 8"/>
          <p:cNvGrpSpPr>
            <a:grpSpLocks/>
          </p:cNvGrpSpPr>
          <p:nvPr/>
        </p:nvGrpSpPr>
        <p:grpSpPr bwMode="auto">
          <a:xfrm>
            <a:off x="914400" y="1522413"/>
            <a:ext cx="682625" cy="912812"/>
            <a:chOff x="0" y="0"/>
            <a:chExt cx="430" cy="574"/>
          </a:xfrm>
        </p:grpSpPr>
        <p:sp>
          <p:nvSpPr>
            <p:cNvPr id="20491" name="AutoShape 9"/>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0492" name="Oval 10"/>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3" name="Oval 11"/>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4" name="Oval 12"/>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5" name="Oval 13"/>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6" name="Oval 14"/>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7" name="Oval 15"/>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8" name="Oval 16"/>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9" name="AutoShape 17"/>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0500" name="AutoShape 18"/>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0501" name="AutoShape 19"/>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0502" name="AutoShape 20"/>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0503" name="AutoShape 21"/>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grpSp>
        <p:nvGrpSpPr>
          <p:cNvPr id="20488" name="Group 22"/>
          <p:cNvGrpSpPr>
            <a:grpSpLocks/>
          </p:cNvGrpSpPr>
          <p:nvPr/>
        </p:nvGrpSpPr>
        <p:grpSpPr bwMode="auto">
          <a:xfrm>
            <a:off x="1808163" y="1295400"/>
            <a:ext cx="2840037" cy="808038"/>
            <a:chOff x="0" y="0"/>
            <a:chExt cx="1788" cy="509"/>
          </a:xfrm>
        </p:grpSpPr>
        <p:sp>
          <p:nvSpPr>
            <p:cNvPr id="20489" name="AutoShape 23"/>
            <p:cNvSpPr>
              <a:spLocks/>
            </p:cNvSpPr>
            <p:nvPr/>
          </p:nvSpPr>
          <p:spPr bwMode="auto">
            <a:xfrm>
              <a:off x="0" y="0"/>
              <a:ext cx="1788" cy="509"/>
            </a:xfrm>
            <a:custGeom>
              <a:avLst/>
              <a:gdLst>
                <a:gd name="T0" fmla="*/ 9 w 21600"/>
                <a:gd name="T1" fmla="*/ 0 h 21600"/>
                <a:gd name="T2" fmla="*/ 9 w 21600"/>
                <a:gd name="T3" fmla="*/ 7 h 21600"/>
                <a:gd name="T4" fmla="*/ 0 w 21600"/>
                <a:gd name="T5" fmla="*/ 12 h 21600"/>
                <a:gd name="T6" fmla="*/ 9 w 21600"/>
                <a:gd name="T7" fmla="*/ 9 h 21600"/>
                <a:gd name="T8" fmla="*/ 9 w 21600"/>
                <a:gd name="T9" fmla="*/ 11 h 21600"/>
                <a:gd name="T10" fmla="*/ 32 w 21600"/>
                <a:gd name="T11" fmla="*/ 11 h 21600"/>
                <a:gd name="T12" fmla="*/ 67 w 21600"/>
                <a:gd name="T13" fmla="*/ 11 h 21600"/>
                <a:gd name="T14" fmla="*/ 148 w 21600"/>
                <a:gd name="T15" fmla="*/ 11 h 21600"/>
                <a:gd name="T16" fmla="*/ 148 w 21600"/>
                <a:gd name="T17" fmla="*/ 9 h 21600"/>
                <a:gd name="T18" fmla="*/ 148 w 21600"/>
                <a:gd name="T19" fmla="*/ 7 h 21600"/>
                <a:gd name="T20" fmla="*/ 148 w 21600"/>
                <a:gd name="T21" fmla="*/ 0 h 21600"/>
                <a:gd name="T22" fmla="*/ 67 w 21600"/>
                <a:gd name="T23" fmla="*/ 0 h 21600"/>
                <a:gd name="T24" fmla="*/ 32 w 21600"/>
                <a:gd name="T25" fmla="*/ 0 h 21600"/>
                <a:gd name="T26" fmla="*/ 9 w 21600"/>
                <a:gd name="T27" fmla="*/ 0 h 21600"/>
                <a:gd name="T28" fmla="*/ 9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305" y="0"/>
                  </a:moveTo>
                  <a:lnTo>
                    <a:pt x="1305" y="11882"/>
                  </a:lnTo>
                  <a:lnTo>
                    <a:pt x="0" y="21600"/>
                  </a:lnTo>
                  <a:lnTo>
                    <a:pt x="1305" y="16974"/>
                  </a:lnTo>
                  <a:lnTo>
                    <a:pt x="1305" y="20369"/>
                  </a:lnTo>
                  <a:lnTo>
                    <a:pt x="4688" y="20369"/>
                  </a:lnTo>
                  <a:lnTo>
                    <a:pt x="9761" y="20369"/>
                  </a:lnTo>
                  <a:lnTo>
                    <a:pt x="21600" y="20369"/>
                  </a:lnTo>
                  <a:lnTo>
                    <a:pt x="21600" y="16974"/>
                  </a:lnTo>
                  <a:lnTo>
                    <a:pt x="21600" y="11882"/>
                  </a:lnTo>
                  <a:lnTo>
                    <a:pt x="21600" y="0"/>
                  </a:lnTo>
                  <a:lnTo>
                    <a:pt x="9761" y="0"/>
                  </a:lnTo>
                  <a:lnTo>
                    <a:pt x="4688" y="0"/>
                  </a:lnTo>
                  <a:lnTo>
                    <a:pt x="1305" y="0"/>
                  </a:lnTo>
                  <a:close/>
                  <a:moveTo>
                    <a:pt x="1305" y="0"/>
                  </a:moveTo>
                </a:path>
              </a:pathLst>
            </a:custGeom>
            <a:solidFill>
              <a:srgbClr val="FFFFFF"/>
            </a:solidFill>
            <a:ln w="9525">
              <a:solidFill>
                <a:schemeClr val="tx1"/>
              </a:solidFill>
              <a:miter lim="800000"/>
              <a:headEnd/>
              <a:tailEnd/>
            </a:ln>
          </p:spPr>
          <p:txBody>
            <a:bodyPr/>
            <a:lstStyle/>
            <a:p>
              <a:endParaRPr lang="en-US"/>
            </a:p>
          </p:txBody>
        </p:sp>
        <p:sp>
          <p:nvSpPr>
            <p:cNvPr id="20490" name="Rectangle 24"/>
            <p:cNvSpPr>
              <a:spLocks/>
            </p:cNvSpPr>
            <p:nvPr/>
          </p:nvSpPr>
          <p:spPr bwMode="auto">
            <a:xfrm>
              <a:off x="108" y="0"/>
              <a:ext cx="168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Proving that the set [0, 1) is uncountably infinite!</a:t>
              </a:r>
            </a:p>
          </p:txBody>
        </p:sp>
      </p:grpSp>
    </p:spTree>
    <p:extLst>
      <p:ext uri="{BB962C8B-B14F-4D97-AF65-F5344CB8AC3E}">
        <p14:creationId xmlns:p14="http://schemas.microsoft.com/office/powerpoint/2010/main" val="4171883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6096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400">
                <a:solidFill>
                  <a:schemeClr val="tx1"/>
                </a:solidFill>
                <a:cs typeface="Arial" pitchFamily="34" charset="0"/>
              </a:rPr>
              <a:t>Cantor Diagonalization</a:t>
            </a:r>
          </a:p>
        </p:txBody>
      </p:sp>
      <p:grpSp>
        <p:nvGrpSpPr>
          <p:cNvPr id="20483" name="Group 2"/>
          <p:cNvGrpSpPr>
            <a:grpSpLocks/>
          </p:cNvGrpSpPr>
          <p:nvPr/>
        </p:nvGrpSpPr>
        <p:grpSpPr bwMode="auto">
          <a:xfrm>
            <a:off x="533400" y="914400"/>
            <a:ext cx="8218488" cy="180975"/>
            <a:chOff x="0" y="0"/>
            <a:chExt cx="5177" cy="114"/>
          </a:xfrm>
        </p:grpSpPr>
        <p:sp>
          <p:nvSpPr>
            <p:cNvPr id="2050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50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0484" name="Rectangle 5"/>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0.100000000000000000000…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0.333333333333333333333…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0.314159265358979323846…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4  0.424242424242424242424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0.917119021099999999999…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pic>
        <p:nvPicPr>
          <p:cNvPr id="2048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0"/>
            <a:ext cx="1065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Rectangle 7"/>
          <p:cNvSpPr>
            <a:spLocks/>
          </p:cNvSpPr>
          <p:nvPr/>
        </p:nvSpPr>
        <p:spPr bwMode="auto">
          <a:xfrm>
            <a:off x="7315200" y="1524000"/>
            <a:ext cx="16287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cs typeface="Arial" pitchFamily="34" charset="0"/>
              </a:rPr>
              <a:t>Georg Cantor</a:t>
            </a:r>
          </a:p>
          <a:p>
            <a:pPr eaLnBrk="1" hangingPunct="1"/>
            <a:r>
              <a:rPr lang="en-US" altLang="en-US" sz="1800">
                <a:solidFill>
                  <a:schemeClr val="tx1"/>
                </a:solidFill>
                <a:cs typeface="Arial" pitchFamily="34" charset="0"/>
              </a:rPr>
              <a:t>1845-1918</a:t>
            </a:r>
          </a:p>
        </p:txBody>
      </p:sp>
      <p:sp>
        <p:nvSpPr>
          <p:cNvPr id="20" name="Rectangle 5">
            <a:extLst>
              <a:ext uri="{FF2B5EF4-FFF2-40B4-BE49-F238E27FC236}">
                <a16:creationId xmlns:a16="http://schemas.microsoft.com/office/drawing/2014/main" id="{AEE123B8-9E7A-479E-B824-C9D9CEE685D8}"/>
              </a:ext>
            </a:extLst>
          </p:cNvPr>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0.333333333333333333333…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0.314159265358979323846…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4  0.424242424242424242424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0.917119021099999999999…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r>
              <a:rPr lang="en-US" altLang="en-US" sz="2800" b="1" dirty="0">
                <a:solidFill>
                  <a:srgbClr val="FF0000"/>
                </a:solidFill>
                <a:latin typeface="Courier New" panose="02070309020205020404" pitchFamily="49" charset="0"/>
                <a:cs typeface="Courier New" panose="02070309020205020404" pitchFamily="49" charset="0"/>
              </a:rPr>
              <a:t>2</a:t>
            </a:r>
            <a:r>
              <a:rPr lang="en-US" altLang="en-US" sz="2800" dirty="0">
                <a:solidFill>
                  <a:schemeClr val="tx1"/>
                </a:solidFill>
                <a:latin typeface="Courier New" panose="02070309020205020404" pitchFamily="49" charset="0"/>
                <a:cs typeface="Courier New" panose="02070309020205020404" pitchFamily="49" charset="0"/>
              </a:rPr>
              <a:t>…</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sp>
        <p:nvSpPr>
          <p:cNvPr id="26" name="Rectangle 5">
            <a:extLst>
              <a:ext uri="{FF2B5EF4-FFF2-40B4-BE49-F238E27FC236}">
                <a16:creationId xmlns:a16="http://schemas.microsoft.com/office/drawing/2014/main" id="{70551574-5C7F-445E-A287-6C6BD294D6F3}"/>
              </a:ext>
            </a:extLst>
          </p:cNvPr>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a:t>
            </a:r>
            <a:r>
              <a:rPr lang="en-US" altLang="en-US" sz="2800" b="1" dirty="0">
                <a:solidFill>
                  <a:srgbClr val="FF0000"/>
                </a:solidFill>
                <a:latin typeface="Courier New" panose="02070309020205020404" pitchFamily="49" charset="0"/>
                <a:cs typeface="Courier New" panose="02070309020205020404" pitchFamily="49" charset="0"/>
              </a:rPr>
              <a:t>3</a:t>
            </a:r>
            <a:r>
              <a:rPr lang="en-US" altLang="en-US" sz="2800" dirty="0">
                <a:solidFill>
                  <a:schemeClr val="tx1"/>
                </a:solidFill>
                <a:latin typeface="Courier New" panose="02070309020205020404" pitchFamily="49" charset="0"/>
                <a:cs typeface="Courier New" panose="02070309020205020404" pitchFamily="49" charset="0"/>
              </a:rPr>
              <a:t>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0.314159265358979323846…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4  0.424242424242424242424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0.917119021099999999999…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r>
              <a:rPr lang="en-US" altLang="en-US" sz="2800" b="1" dirty="0">
                <a:solidFill>
                  <a:srgbClr val="FF0000"/>
                </a:solidFill>
                <a:latin typeface="Courier New" panose="02070309020205020404" pitchFamily="49" charset="0"/>
                <a:cs typeface="Courier New" panose="02070309020205020404" pitchFamily="49" charset="0"/>
              </a:rPr>
              <a:t>21</a:t>
            </a:r>
            <a:r>
              <a:rPr lang="en-US" altLang="en-US" sz="2800" dirty="0">
                <a:solidFill>
                  <a:schemeClr val="tx1"/>
                </a:solidFill>
                <a:latin typeface="Courier New" panose="02070309020205020404" pitchFamily="49" charset="0"/>
                <a:cs typeface="Courier New" panose="02070309020205020404" pitchFamily="49" charset="0"/>
              </a:rPr>
              <a:t>…</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sp>
        <p:nvSpPr>
          <p:cNvPr id="27" name="Rectangle 5">
            <a:extLst>
              <a:ext uri="{FF2B5EF4-FFF2-40B4-BE49-F238E27FC236}">
                <a16:creationId xmlns:a16="http://schemas.microsoft.com/office/drawing/2014/main" id="{6258D199-E734-4841-9A8D-699A33DCDBB4}"/>
              </a:ext>
            </a:extLst>
          </p:cNvPr>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a:t>
            </a:r>
            <a:r>
              <a:rPr lang="en-US" altLang="en-US" sz="2800" b="1" dirty="0">
                <a:solidFill>
                  <a:srgbClr val="FF0000"/>
                </a:solidFill>
                <a:latin typeface="Courier New" panose="02070309020205020404" pitchFamily="49" charset="0"/>
                <a:cs typeface="Courier New" panose="02070309020205020404" pitchFamily="49" charset="0"/>
              </a:rPr>
              <a:t>3</a:t>
            </a:r>
            <a:r>
              <a:rPr lang="en-US" altLang="en-US" sz="2800" dirty="0">
                <a:solidFill>
                  <a:schemeClr val="tx1"/>
                </a:solidFill>
                <a:latin typeface="Courier New" panose="02070309020205020404" pitchFamily="49" charset="0"/>
                <a:cs typeface="Courier New" panose="02070309020205020404" pitchFamily="49" charset="0"/>
              </a:rPr>
              <a:t>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a:t>
            </a:r>
            <a:r>
              <a:rPr lang="en-US" altLang="en-US" sz="2800" b="1" dirty="0">
                <a:solidFill>
                  <a:srgbClr val="FF0000"/>
                </a:solidFill>
                <a:latin typeface="Courier New" panose="02070309020205020404" pitchFamily="49" charset="0"/>
                <a:cs typeface="Courier New" panose="02070309020205020404" pitchFamily="49" charset="0"/>
              </a:rPr>
              <a:t>4</a:t>
            </a:r>
            <a:r>
              <a:rPr lang="en-US" altLang="en-US" sz="2800" dirty="0">
                <a:solidFill>
                  <a:schemeClr val="tx1"/>
                </a:solidFill>
                <a:latin typeface="Courier New" panose="02070309020205020404" pitchFamily="49" charset="0"/>
                <a:cs typeface="Courier New" panose="02070309020205020404" pitchFamily="49" charset="0"/>
              </a:rPr>
              <a:t>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4  0.424242424242424242424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0.917119021099999999999…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r>
              <a:rPr lang="en-US" altLang="en-US" sz="2800" b="1" dirty="0">
                <a:solidFill>
                  <a:srgbClr val="FF0000"/>
                </a:solidFill>
                <a:latin typeface="Courier New" panose="02070309020205020404" pitchFamily="49" charset="0"/>
                <a:cs typeface="Courier New" panose="02070309020205020404" pitchFamily="49" charset="0"/>
              </a:rPr>
              <a:t>213</a:t>
            </a:r>
            <a:r>
              <a:rPr lang="en-US" altLang="en-US" sz="2800" dirty="0">
                <a:solidFill>
                  <a:schemeClr val="tx1"/>
                </a:solidFill>
                <a:latin typeface="Courier New" panose="02070309020205020404" pitchFamily="49" charset="0"/>
                <a:cs typeface="Courier New" panose="02070309020205020404" pitchFamily="49" charset="0"/>
              </a:rPr>
              <a:t>…</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sp>
        <p:nvSpPr>
          <p:cNvPr id="28" name="Rectangle 5">
            <a:extLst>
              <a:ext uri="{FF2B5EF4-FFF2-40B4-BE49-F238E27FC236}">
                <a16:creationId xmlns:a16="http://schemas.microsoft.com/office/drawing/2014/main" id="{EC27F22C-8B53-4FA3-B27C-09BBAED9BEF3}"/>
              </a:ext>
            </a:extLst>
          </p:cNvPr>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a:t>
            </a:r>
            <a:r>
              <a:rPr lang="en-US" altLang="en-US" sz="2800" b="1" dirty="0">
                <a:solidFill>
                  <a:srgbClr val="FF0000"/>
                </a:solidFill>
                <a:latin typeface="Courier New" panose="02070309020205020404" pitchFamily="49" charset="0"/>
                <a:cs typeface="Courier New" panose="02070309020205020404" pitchFamily="49" charset="0"/>
              </a:rPr>
              <a:t>3</a:t>
            </a:r>
            <a:r>
              <a:rPr lang="en-US" altLang="en-US" sz="2800" dirty="0">
                <a:solidFill>
                  <a:schemeClr val="tx1"/>
                </a:solidFill>
                <a:latin typeface="Courier New" panose="02070309020205020404" pitchFamily="49" charset="0"/>
                <a:cs typeface="Courier New" panose="02070309020205020404" pitchFamily="49" charset="0"/>
              </a:rPr>
              <a:t>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a:t>
            </a:r>
            <a:r>
              <a:rPr lang="en-US" altLang="en-US" sz="2800" b="1" dirty="0">
                <a:solidFill>
                  <a:srgbClr val="FF0000"/>
                </a:solidFill>
                <a:latin typeface="Courier New" panose="02070309020205020404" pitchFamily="49" charset="0"/>
                <a:cs typeface="Courier New" panose="02070309020205020404" pitchFamily="49" charset="0"/>
              </a:rPr>
              <a:t>4</a:t>
            </a:r>
            <a:r>
              <a:rPr lang="en-US" altLang="en-US" sz="2800" dirty="0">
                <a:solidFill>
                  <a:schemeClr val="tx1"/>
                </a:solidFill>
                <a:latin typeface="Courier New" panose="02070309020205020404" pitchFamily="49" charset="0"/>
                <a:cs typeface="Courier New" panose="02070309020205020404" pitchFamily="49" charset="0"/>
              </a:rPr>
              <a:t>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a:t>
            </a:r>
            <a:r>
              <a:rPr lang="en-US" altLang="en-US" sz="2800" b="1" dirty="0">
                <a:solidFill>
                  <a:srgbClr val="FF0000"/>
                </a:solidFill>
                <a:latin typeface="Courier New" panose="02070309020205020404" pitchFamily="49" charset="0"/>
                <a:cs typeface="Courier New" panose="02070309020205020404" pitchFamily="49" charset="0"/>
              </a:rPr>
              <a:t>2</a:t>
            </a:r>
            <a:r>
              <a:rPr lang="en-US" altLang="en-US" sz="2800" dirty="0">
                <a:solidFill>
                  <a:schemeClr val="tx1"/>
                </a:solidFill>
                <a:latin typeface="Courier New" panose="02070309020205020404" pitchFamily="49" charset="0"/>
                <a:cs typeface="Courier New" panose="02070309020205020404" pitchFamily="49" charset="0"/>
              </a:rPr>
              <a:t>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0.917119021099999999999…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r>
              <a:rPr lang="en-US" altLang="en-US" sz="2800" b="1" dirty="0">
                <a:solidFill>
                  <a:srgbClr val="FF0000"/>
                </a:solidFill>
                <a:latin typeface="Courier New" panose="02070309020205020404" pitchFamily="49" charset="0"/>
                <a:cs typeface="Courier New" panose="02070309020205020404" pitchFamily="49" charset="0"/>
              </a:rPr>
              <a:t>2135</a:t>
            </a:r>
            <a:r>
              <a:rPr lang="en-US" altLang="en-US" sz="2800" dirty="0">
                <a:solidFill>
                  <a:schemeClr val="tx1"/>
                </a:solidFill>
                <a:latin typeface="Courier New" panose="02070309020205020404" pitchFamily="49" charset="0"/>
                <a:cs typeface="Courier New" panose="02070309020205020404" pitchFamily="49" charset="0"/>
              </a:rPr>
              <a:t>…</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sp>
        <p:nvSpPr>
          <p:cNvPr id="29" name="Rectangle 5">
            <a:extLst>
              <a:ext uri="{FF2B5EF4-FFF2-40B4-BE49-F238E27FC236}">
                <a16:creationId xmlns:a16="http://schemas.microsoft.com/office/drawing/2014/main" id="{9F9BA2B0-4D5C-46A2-BB2B-615C39AC0D55}"/>
              </a:ext>
            </a:extLst>
          </p:cNvPr>
          <p:cNvSpPr>
            <a:spLocks/>
          </p:cNvSpPr>
          <p:nvPr/>
        </p:nvSpPr>
        <p:spPr bwMode="auto">
          <a:xfrm>
            <a:off x="533400" y="2209800"/>
            <a:ext cx="81035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40639" bIns="0">
            <a:no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dirty="0">
                <a:solidFill>
                  <a:schemeClr val="tx1"/>
                </a:solidFill>
                <a:cs typeface="Arial" pitchFamily="34" charset="0"/>
              </a:rPr>
              <a:t>Your list:</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1  0.</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00000000000000000000…</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2  0.3</a:t>
            </a:r>
            <a:r>
              <a:rPr lang="en-US" altLang="en-US" sz="2800" b="1" dirty="0">
                <a:solidFill>
                  <a:srgbClr val="FF0000"/>
                </a:solidFill>
                <a:latin typeface="Courier New" panose="02070309020205020404" pitchFamily="49" charset="0"/>
                <a:cs typeface="Courier New" panose="02070309020205020404" pitchFamily="49" charset="0"/>
              </a:rPr>
              <a:t>3</a:t>
            </a:r>
            <a:r>
              <a:rPr lang="en-US" altLang="en-US" sz="2800" dirty="0">
                <a:solidFill>
                  <a:schemeClr val="tx1"/>
                </a:solidFill>
                <a:latin typeface="Courier New" panose="02070309020205020404" pitchFamily="49" charset="0"/>
                <a:cs typeface="Courier New" panose="02070309020205020404" pitchFamily="49" charset="0"/>
              </a:rPr>
              <a:t>3333333333333333333…</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3  0.31</a:t>
            </a:r>
            <a:r>
              <a:rPr lang="en-US" altLang="en-US" sz="2800" b="1" dirty="0">
                <a:solidFill>
                  <a:srgbClr val="FF0000"/>
                </a:solidFill>
                <a:latin typeface="Courier New" panose="02070309020205020404" pitchFamily="49" charset="0"/>
                <a:cs typeface="Courier New" panose="02070309020205020404" pitchFamily="49" charset="0"/>
              </a:rPr>
              <a:t>4</a:t>
            </a:r>
            <a:r>
              <a:rPr lang="en-US" altLang="en-US" sz="2800" dirty="0">
                <a:solidFill>
                  <a:schemeClr val="tx1"/>
                </a:solidFill>
                <a:latin typeface="Courier New" panose="02070309020205020404" pitchFamily="49" charset="0"/>
                <a:cs typeface="Courier New" panose="02070309020205020404" pitchFamily="49" charset="0"/>
              </a:rPr>
              <a:t>159265358979323846…</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4  0.424</a:t>
            </a:r>
            <a:r>
              <a:rPr lang="en-US" altLang="en-US" sz="2800" b="1" dirty="0">
                <a:solidFill>
                  <a:srgbClr val="FF0000"/>
                </a:solidFill>
                <a:latin typeface="Courier New" panose="02070309020205020404" pitchFamily="49" charset="0"/>
                <a:cs typeface="Courier New" panose="02070309020205020404" pitchFamily="49" charset="0"/>
              </a:rPr>
              <a:t>2</a:t>
            </a:r>
            <a:r>
              <a:rPr lang="en-US" altLang="en-US" sz="2800" dirty="0">
                <a:solidFill>
                  <a:schemeClr val="tx1"/>
                </a:solidFill>
                <a:latin typeface="Courier New" panose="02070309020205020404" pitchFamily="49" charset="0"/>
                <a:cs typeface="Courier New" panose="02070309020205020404" pitchFamily="49" charset="0"/>
              </a:rPr>
              <a:t>42424242424242424</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5  0.9171</a:t>
            </a:r>
            <a:r>
              <a:rPr lang="en-US" altLang="en-US" sz="2800" b="1" dirty="0">
                <a:solidFill>
                  <a:srgbClr val="FF0000"/>
                </a:solidFill>
                <a:latin typeface="Courier New" panose="02070309020205020404" pitchFamily="49" charset="0"/>
                <a:cs typeface="Courier New" panose="02070309020205020404" pitchFamily="49" charset="0"/>
              </a:rPr>
              <a:t>1</a:t>
            </a:r>
            <a:r>
              <a:rPr lang="en-US" altLang="en-US" sz="2800" dirty="0">
                <a:solidFill>
                  <a:schemeClr val="tx1"/>
                </a:solidFill>
                <a:latin typeface="Courier New" panose="02070309020205020404" pitchFamily="49" charset="0"/>
                <a:cs typeface="Courier New" panose="02070309020205020404" pitchFamily="49" charset="0"/>
              </a:rPr>
              <a:t>9021099999999999…</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a:p>
            <a:pPr eaLnBrk="1" hangingPunct="1"/>
            <a:r>
              <a:rPr lang="en-US" altLang="en-US" sz="2800" dirty="0">
                <a:solidFill>
                  <a:schemeClr val="tx1"/>
                </a:solidFill>
                <a:latin typeface="+mn-lt"/>
                <a:cs typeface="Courier New" panose="02070309020205020404" pitchFamily="49" charset="0"/>
              </a:rPr>
              <a:t>Cantor’s number:</a:t>
            </a:r>
          </a:p>
          <a:p>
            <a:pPr eaLnBrk="1" hangingPunct="1"/>
            <a:r>
              <a:rPr lang="en-US" altLang="en-US" sz="2800" dirty="0">
                <a:solidFill>
                  <a:schemeClr val="tx1"/>
                </a:solidFill>
                <a:latin typeface="Courier New" panose="02070309020205020404" pitchFamily="49" charset="0"/>
                <a:cs typeface="Courier New" panose="02070309020205020404" pitchFamily="49" charset="0"/>
              </a:rPr>
              <a:t>N  0.</a:t>
            </a:r>
            <a:r>
              <a:rPr lang="en-US" altLang="en-US" sz="2800" b="1" dirty="0">
                <a:solidFill>
                  <a:srgbClr val="FF0000"/>
                </a:solidFill>
                <a:latin typeface="Courier New" panose="02070309020205020404" pitchFamily="49" charset="0"/>
                <a:cs typeface="Courier New" panose="02070309020205020404" pitchFamily="49" charset="0"/>
              </a:rPr>
              <a:t>21356</a:t>
            </a:r>
            <a:r>
              <a:rPr lang="en-US" altLang="en-US" sz="2800" dirty="0">
                <a:solidFill>
                  <a:schemeClr val="tx1"/>
                </a:solidFill>
                <a:latin typeface="Courier New" panose="02070309020205020404" pitchFamily="49" charset="0"/>
                <a:cs typeface="Courier New" panose="02070309020205020404" pitchFamily="49" charset="0"/>
              </a:rPr>
              <a:t>…</a:t>
            </a:r>
          </a:p>
          <a:p>
            <a:pPr eaLnBrk="1" hangingPunct="1"/>
            <a:endParaRPr lang="en-US" alt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563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436563" y="1108075"/>
            <a:ext cx="8218487" cy="180975"/>
            <a:chOff x="295" y="1311"/>
            <a:chExt cx="5177" cy="114"/>
          </a:xfrm>
        </p:grpSpPr>
        <p:sp>
          <p:nvSpPr>
            <p:cNvPr id="310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10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a:latin typeface="+mj-lt"/>
              </a:rPr>
              <a:t>Simplest Model of Computation</a:t>
            </a:r>
          </a:p>
        </p:txBody>
      </p:sp>
      <p:sp>
        <p:nvSpPr>
          <p:cNvPr id="3076" name="Text Box 6"/>
          <p:cNvSpPr txBox="1">
            <a:spLocks noChangeArrowheads="1"/>
          </p:cNvSpPr>
          <p:nvPr/>
        </p:nvSpPr>
        <p:spPr bwMode="auto">
          <a:xfrm>
            <a:off x="1947863" y="1517650"/>
            <a:ext cx="5195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200" i="1">
                <a:solidFill>
                  <a:schemeClr val="tx1"/>
                </a:solidFill>
                <a:latin typeface="Times" pitchFamily="18" charset="0"/>
                <a:ea typeface="ＭＳ Ｐゴシック" pitchFamily="-80" charset="-128"/>
              </a:rPr>
              <a:t>Finite State Machines</a:t>
            </a:r>
          </a:p>
        </p:txBody>
      </p:sp>
      <p:sp>
        <p:nvSpPr>
          <p:cNvPr id="3077" name="Oval 8"/>
          <p:cNvSpPr>
            <a:spLocks noChangeArrowheads="1"/>
          </p:cNvSpPr>
          <p:nvPr/>
        </p:nvSpPr>
        <p:spPr bwMode="auto">
          <a:xfrm>
            <a:off x="3511550" y="35401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78" name="Text Box 9"/>
          <p:cNvSpPr txBox="1">
            <a:spLocks noChangeArrowheads="1"/>
          </p:cNvSpPr>
          <p:nvPr/>
        </p:nvSpPr>
        <p:spPr bwMode="auto">
          <a:xfrm>
            <a:off x="3654425" y="371157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Times" pitchFamily="18" charset="0"/>
                <a:ea typeface="ＭＳ Ｐゴシック" pitchFamily="-80" charset="-128"/>
              </a:rPr>
              <a:t>s0</a:t>
            </a:r>
          </a:p>
        </p:txBody>
      </p:sp>
      <p:sp>
        <p:nvSpPr>
          <p:cNvPr id="3079" name="Oval 11"/>
          <p:cNvSpPr>
            <a:spLocks noChangeArrowheads="1"/>
          </p:cNvSpPr>
          <p:nvPr/>
        </p:nvSpPr>
        <p:spPr bwMode="auto">
          <a:xfrm>
            <a:off x="5892800" y="357505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80" name="Text Box 12"/>
          <p:cNvSpPr txBox="1">
            <a:spLocks noChangeArrowheads="1"/>
          </p:cNvSpPr>
          <p:nvPr/>
        </p:nvSpPr>
        <p:spPr bwMode="auto">
          <a:xfrm>
            <a:off x="6035675" y="37465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Times" pitchFamily="18" charset="0"/>
                <a:ea typeface="ＭＳ Ｐゴシック" pitchFamily="-80" charset="-128"/>
              </a:rPr>
              <a:t>s1</a:t>
            </a:r>
          </a:p>
        </p:txBody>
      </p:sp>
      <p:sp>
        <p:nvSpPr>
          <p:cNvPr id="3081" name="Oval 13"/>
          <p:cNvSpPr>
            <a:spLocks noChangeArrowheads="1"/>
          </p:cNvSpPr>
          <p:nvPr/>
        </p:nvSpPr>
        <p:spPr bwMode="auto">
          <a:xfrm>
            <a:off x="5822950" y="35147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82" name="Text Box 14"/>
          <p:cNvSpPr txBox="1">
            <a:spLocks noChangeArrowheads="1"/>
          </p:cNvSpPr>
          <p:nvPr/>
        </p:nvSpPr>
        <p:spPr bwMode="auto">
          <a:xfrm>
            <a:off x="1414463" y="44846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009900"/>
                </a:solidFill>
                <a:latin typeface="Sand" charset="0"/>
                <a:ea typeface="ＭＳ Ｐゴシック" pitchFamily="-80" charset="-128"/>
              </a:rPr>
              <a:t>start state</a:t>
            </a:r>
          </a:p>
        </p:txBody>
      </p:sp>
      <p:sp>
        <p:nvSpPr>
          <p:cNvPr id="3083" name="Text Box 15"/>
          <p:cNvSpPr txBox="1">
            <a:spLocks noChangeArrowheads="1"/>
          </p:cNvSpPr>
          <p:nvPr/>
        </p:nvSpPr>
        <p:spPr bwMode="auto">
          <a:xfrm>
            <a:off x="6138863" y="464661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0000FF"/>
                </a:solidFill>
                <a:latin typeface="Sand" charset="0"/>
                <a:ea typeface="ＭＳ Ｐゴシック" pitchFamily="-80" charset="-128"/>
              </a:rPr>
              <a:t>accepting states</a:t>
            </a:r>
          </a:p>
        </p:txBody>
      </p:sp>
      <p:sp>
        <p:nvSpPr>
          <p:cNvPr id="3084" name="Line 16"/>
          <p:cNvSpPr>
            <a:spLocks noChangeShapeType="1"/>
          </p:cNvSpPr>
          <p:nvPr/>
        </p:nvSpPr>
        <p:spPr bwMode="auto">
          <a:xfrm flipV="1">
            <a:off x="2524125" y="409575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17"/>
          <p:cNvSpPr>
            <a:spLocks noChangeShapeType="1"/>
          </p:cNvSpPr>
          <p:nvPr/>
        </p:nvSpPr>
        <p:spPr bwMode="auto">
          <a:xfrm flipH="1" flipV="1">
            <a:off x="6364288" y="437515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6" name="Text Box 18"/>
          <p:cNvSpPr txBox="1">
            <a:spLocks noChangeArrowheads="1"/>
          </p:cNvSpPr>
          <p:nvPr/>
        </p:nvSpPr>
        <p:spPr bwMode="auto">
          <a:xfrm>
            <a:off x="3752850" y="4603750"/>
            <a:ext cx="157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F3020A"/>
                </a:solidFill>
                <a:latin typeface="Sand" charset="0"/>
                <a:ea typeface="ＭＳ Ｐゴシック" pitchFamily="-80" charset="-128"/>
              </a:rPr>
              <a:t>transitions</a:t>
            </a:r>
            <a:endParaRPr lang="en-US" altLang="en-US">
              <a:solidFill>
                <a:schemeClr val="accent1"/>
              </a:solidFill>
              <a:latin typeface="Sand" charset="0"/>
              <a:ea typeface="ＭＳ Ｐゴシック" pitchFamily="-80" charset="-128"/>
            </a:endParaRPr>
          </a:p>
        </p:txBody>
      </p:sp>
      <p:sp>
        <p:nvSpPr>
          <p:cNvPr id="3087" name="Freeform 19"/>
          <p:cNvSpPr>
            <a:spLocks/>
          </p:cNvSpPr>
          <p:nvPr/>
        </p:nvSpPr>
        <p:spPr bwMode="auto">
          <a:xfrm>
            <a:off x="4192588" y="399732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8" name="Freeform 20"/>
          <p:cNvSpPr>
            <a:spLocks/>
          </p:cNvSpPr>
          <p:nvPr/>
        </p:nvSpPr>
        <p:spPr bwMode="auto">
          <a:xfrm>
            <a:off x="4202113" y="361950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9" name="Text Box 21"/>
          <p:cNvSpPr txBox="1">
            <a:spLocks noChangeArrowheads="1"/>
          </p:cNvSpPr>
          <p:nvPr/>
        </p:nvSpPr>
        <p:spPr bwMode="auto">
          <a:xfrm>
            <a:off x="4975225" y="33337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1</a:t>
            </a:r>
          </a:p>
        </p:txBody>
      </p:sp>
      <p:sp>
        <p:nvSpPr>
          <p:cNvPr id="3090" name="Text Box 22"/>
          <p:cNvSpPr txBox="1">
            <a:spLocks noChangeArrowheads="1"/>
          </p:cNvSpPr>
          <p:nvPr/>
        </p:nvSpPr>
        <p:spPr bwMode="auto">
          <a:xfrm>
            <a:off x="3776663" y="28940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0</a:t>
            </a:r>
          </a:p>
        </p:txBody>
      </p:sp>
      <p:sp>
        <p:nvSpPr>
          <p:cNvPr id="3091" name="Text Box 23"/>
          <p:cNvSpPr txBox="1">
            <a:spLocks noChangeArrowheads="1"/>
          </p:cNvSpPr>
          <p:nvPr/>
        </p:nvSpPr>
        <p:spPr bwMode="auto">
          <a:xfrm>
            <a:off x="4856163" y="41259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1</a:t>
            </a:r>
          </a:p>
        </p:txBody>
      </p:sp>
      <p:sp>
        <p:nvSpPr>
          <p:cNvPr id="3092" name="Text Box 24"/>
          <p:cNvSpPr txBox="1">
            <a:spLocks noChangeArrowheads="1"/>
          </p:cNvSpPr>
          <p:nvPr/>
        </p:nvSpPr>
        <p:spPr bwMode="auto">
          <a:xfrm>
            <a:off x="6281738" y="31369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0</a:t>
            </a:r>
          </a:p>
        </p:txBody>
      </p:sp>
      <p:sp>
        <p:nvSpPr>
          <p:cNvPr id="3093" name="Line 25"/>
          <p:cNvSpPr>
            <a:spLocks noChangeShapeType="1"/>
          </p:cNvSpPr>
          <p:nvPr/>
        </p:nvSpPr>
        <p:spPr bwMode="auto">
          <a:xfrm flipV="1">
            <a:off x="4454525" y="4259263"/>
            <a:ext cx="192088"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4" name="Freeform 26"/>
          <p:cNvSpPr>
            <a:spLocks/>
          </p:cNvSpPr>
          <p:nvPr/>
        </p:nvSpPr>
        <p:spPr bwMode="auto">
          <a:xfrm>
            <a:off x="3663950" y="313531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Freeform 27"/>
          <p:cNvSpPr>
            <a:spLocks/>
          </p:cNvSpPr>
          <p:nvPr/>
        </p:nvSpPr>
        <p:spPr bwMode="auto">
          <a:xfrm>
            <a:off x="6084888" y="30940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Freeform 30"/>
          <p:cNvSpPr>
            <a:spLocks/>
          </p:cNvSpPr>
          <p:nvPr/>
        </p:nvSpPr>
        <p:spPr bwMode="auto">
          <a:xfrm>
            <a:off x="3317875" y="36972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Text Box 33"/>
          <p:cNvSpPr txBox="1">
            <a:spLocks noChangeArrowheads="1"/>
          </p:cNvSpPr>
          <p:nvPr/>
        </p:nvSpPr>
        <p:spPr bwMode="auto">
          <a:xfrm>
            <a:off x="1204913" y="4878388"/>
            <a:ext cx="196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ja-JP" altLang="en-US">
                <a:solidFill>
                  <a:schemeClr val="tx1"/>
                </a:solidFill>
                <a:latin typeface="Sand" charset="0"/>
                <a:ea typeface="ＭＳ Ｐゴシック" pitchFamily="-80" charset="-128"/>
              </a:rPr>
              <a:t>“</a:t>
            </a:r>
            <a:r>
              <a:rPr lang="en-US" altLang="ja-JP">
                <a:solidFill>
                  <a:schemeClr val="tx1"/>
                </a:solidFill>
                <a:latin typeface="Sand" charset="0"/>
                <a:ea typeface="ＭＳ Ｐゴシック" pitchFamily="-80" charset="-128"/>
              </a:rPr>
              <a:t>input funnel</a:t>
            </a:r>
            <a:r>
              <a:rPr lang="ja-JP" altLang="en-US">
                <a:solidFill>
                  <a:schemeClr val="tx1"/>
                </a:solidFill>
                <a:latin typeface="Sand" charset="0"/>
                <a:ea typeface="ＭＳ Ｐゴシック" pitchFamily="-80" charset="-128"/>
              </a:rPr>
              <a:t>”</a:t>
            </a:r>
            <a:endParaRPr lang="en-US" altLang="en-US">
              <a:solidFill>
                <a:schemeClr val="tx1"/>
              </a:solidFill>
              <a:latin typeface="Sand" charset="0"/>
              <a:ea typeface="ＭＳ Ｐゴシック" pitchFamily="-80" charset="-128"/>
            </a:endParaRPr>
          </a:p>
        </p:txBody>
      </p:sp>
      <p:sp>
        <p:nvSpPr>
          <p:cNvPr id="3098" name="Text Box 34"/>
          <p:cNvSpPr txBox="1">
            <a:spLocks noChangeArrowheads="1"/>
          </p:cNvSpPr>
          <p:nvPr/>
        </p:nvSpPr>
        <p:spPr bwMode="auto">
          <a:xfrm>
            <a:off x="3529013" y="4970463"/>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ja-JP" altLang="en-US">
                <a:solidFill>
                  <a:schemeClr val="tx1"/>
                </a:solidFill>
                <a:latin typeface="Sand" charset="0"/>
                <a:ea typeface="ＭＳ Ｐゴシック" pitchFamily="-80" charset="-128"/>
              </a:rPr>
              <a:t>“</a:t>
            </a:r>
            <a:r>
              <a:rPr lang="en-US" altLang="ja-JP">
                <a:solidFill>
                  <a:schemeClr val="tx1"/>
                </a:solidFill>
                <a:latin typeface="Sand" charset="0"/>
                <a:ea typeface="ＭＳ Ｐゴシック" pitchFamily="-80" charset="-128"/>
              </a:rPr>
              <a:t>where to go</a:t>
            </a:r>
            <a:r>
              <a:rPr lang="ja-JP" altLang="en-US">
                <a:solidFill>
                  <a:schemeClr val="tx1"/>
                </a:solidFill>
                <a:latin typeface="Sand" charset="0"/>
                <a:ea typeface="ＭＳ Ｐゴシック" pitchFamily="-80" charset="-128"/>
              </a:rPr>
              <a:t>”</a:t>
            </a:r>
            <a:endParaRPr lang="en-US" altLang="en-US">
              <a:solidFill>
                <a:schemeClr val="tx1"/>
              </a:solidFill>
              <a:latin typeface="Sand" charset="0"/>
              <a:ea typeface="ＭＳ Ｐゴシック" pitchFamily="-80" charset="-128"/>
            </a:endParaRPr>
          </a:p>
        </p:txBody>
      </p:sp>
      <p:sp>
        <p:nvSpPr>
          <p:cNvPr id="3099" name="Text Box 35"/>
          <p:cNvSpPr txBox="1">
            <a:spLocks noChangeArrowheads="1"/>
          </p:cNvSpPr>
          <p:nvPr/>
        </p:nvSpPr>
        <p:spPr bwMode="auto">
          <a:xfrm>
            <a:off x="6216650" y="4986338"/>
            <a:ext cx="206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chemeClr val="tx1"/>
                </a:solidFill>
                <a:latin typeface="Sand" charset="0"/>
                <a:ea typeface="ＭＳ Ｐゴシック" pitchFamily="-80" charset="-128"/>
              </a:rPr>
              <a:t>double circled</a:t>
            </a:r>
          </a:p>
        </p:txBody>
      </p:sp>
      <p:sp>
        <p:nvSpPr>
          <p:cNvPr id="3100" name="Text Box 36"/>
          <p:cNvSpPr txBox="1">
            <a:spLocks noChangeArrowheads="1"/>
          </p:cNvSpPr>
          <p:nvPr/>
        </p:nvSpPr>
        <p:spPr bwMode="auto">
          <a:xfrm>
            <a:off x="685800" y="3021013"/>
            <a:ext cx="259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0900FF"/>
                </a:solidFill>
                <a:latin typeface="Times" pitchFamily="18" charset="0"/>
                <a:ea typeface="ＭＳ Ｐゴシック" pitchFamily="-80" charset="-128"/>
              </a:rPr>
              <a:t>Example:</a:t>
            </a:r>
          </a:p>
        </p:txBody>
      </p:sp>
      <p:sp>
        <p:nvSpPr>
          <p:cNvPr id="3101" name="Text Box 38"/>
          <p:cNvSpPr txBox="1">
            <a:spLocks noChangeArrowheads="1"/>
          </p:cNvSpPr>
          <p:nvPr/>
        </p:nvSpPr>
        <p:spPr bwMode="auto">
          <a:xfrm>
            <a:off x="3667125" y="530225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Sand" charset="0"/>
                <a:ea typeface="ＭＳ Ｐゴシック" pitchFamily="-80" charset="-128"/>
              </a:rPr>
              <a:t>labeled by input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76200"/>
            <a:ext cx="7772400" cy="1143000"/>
          </a:xfrm>
        </p:spPr>
        <p:txBody>
          <a:bodyPr rIns="132080"/>
          <a:lstStyle/>
          <a:p>
            <a:pPr indent="0" eaLnBrk="1" hangingPunct="1"/>
            <a:r>
              <a:rPr lang="en-US" altLang="en-US" sz="3600"/>
              <a:t>The Tragic Story of Georg Cantor</a:t>
            </a:r>
          </a:p>
        </p:txBody>
      </p:sp>
      <p:grpSp>
        <p:nvGrpSpPr>
          <p:cNvPr id="21507" name="Group 2"/>
          <p:cNvGrpSpPr>
            <a:grpSpLocks/>
          </p:cNvGrpSpPr>
          <p:nvPr/>
        </p:nvGrpSpPr>
        <p:grpSpPr bwMode="auto">
          <a:xfrm>
            <a:off x="533400" y="1038225"/>
            <a:ext cx="8218488" cy="180975"/>
            <a:chOff x="0" y="0"/>
            <a:chExt cx="5177" cy="114"/>
          </a:xfrm>
        </p:grpSpPr>
        <p:sp>
          <p:nvSpPr>
            <p:cNvPr id="215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15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1508" name="Rectangle 5"/>
          <p:cNvSpPr>
            <a:spLocks/>
          </p:cNvSpPr>
          <p:nvPr/>
        </p:nvSpPr>
        <p:spPr bwMode="auto">
          <a:xfrm>
            <a:off x="403225" y="4740275"/>
            <a:ext cx="6299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b="1">
                <a:solidFill>
                  <a:srgbClr val="353397"/>
                </a:solidFill>
                <a:cs typeface="Arial" pitchFamily="34" charset="0"/>
              </a:rPr>
              <a:t>“No one shall expel us from the paradise that Cantor has created for us.”</a:t>
            </a:r>
            <a:r>
              <a:rPr lang="en-US" altLang="en-US">
                <a:solidFill>
                  <a:schemeClr val="tx1"/>
                </a:solidFill>
                <a:cs typeface="Arial" pitchFamily="34" charset="0"/>
              </a:rPr>
              <a:t>                      - David Hilbert</a:t>
            </a:r>
          </a:p>
        </p:txBody>
      </p:sp>
      <p:sp>
        <p:nvSpPr>
          <p:cNvPr id="21509" name="Rectangle 6"/>
          <p:cNvSpPr>
            <a:spLocks/>
          </p:cNvSpPr>
          <p:nvPr/>
        </p:nvSpPr>
        <p:spPr bwMode="auto">
          <a:xfrm>
            <a:off x="381000" y="1905000"/>
            <a:ext cx="662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a:solidFill>
                  <a:srgbClr val="3F0862"/>
                </a:solidFill>
                <a:cs typeface="Arial" pitchFamily="34" charset="0"/>
              </a:rPr>
              <a:t>“I don't know what predominates in Cantor's theory—philosophy or theology, but I am sure that there is no mathematics there.”</a:t>
            </a:r>
            <a:r>
              <a:rPr lang="en-US" altLang="en-US">
                <a:solidFill>
                  <a:schemeClr val="tx1"/>
                </a:solidFill>
                <a:cs typeface="Arial" pitchFamily="34" charset="0"/>
              </a:rPr>
              <a:t> </a:t>
            </a:r>
          </a:p>
          <a:p>
            <a:pPr eaLnBrk="1" hangingPunct="1"/>
            <a:r>
              <a:rPr lang="en-US" altLang="en-US">
                <a:solidFill>
                  <a:schemeClr val="tx1"/>
                </a:solidFill>
                <a:cs typeface="Arial" pitchFamily="34" charset="0"/>
              </a:rPr>
              <a:t>- Leopold Kronecker</a:t>
            </a:r>
          </a:p>
        </p:txBody>
      </p:sp>
      <p:pic>
        <p:nvPicPr>
          <p:cNvPr id="21510"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447800"/>
            <a:ext cx="14573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8"/>
          <p:cNvSpPr>
            <a:spLocks/>
          </p:cNvSpPr>
          <p:nvPr/>
        </p:nvSpPr>
        <p:spPr bwMode="auto">
          <a:xfrm>
            <a:off x="6804025" y="3276600"/>
            <a:ext cx="218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Leopold Kronecker 1823-1891</a:t>
            </a:r>
          </a:p>
        </p:txBody>
      </p:sp>
      <p:pic>
        <p:nvPicPr>
          <p:cNvPr id="21512"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191000"/>
            <a:ext cx="14144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3" name="Rectangle 10"/>
          <p:cNvSpPr>
            <a:spLocks/>
          </p:cNvSpPr>
          <p:nvPr/>
        </p:nvSpPr>
        <p:spPr bwMode="auto">
          <a:xfrm>
            <a:off x="7108825" y="6140450"/>
            <a:ext cx="218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David Hilbert  1862-1943</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33400" y="76200"/>
            <a:ext cx="7772400" cy="838200"/>
          </a:xfrm>
        </p:spPr>
        <p:txBody>
          <a:bodyPr rIns="132080"/>
          <a:lstStyle/>
          <a:p>
            <a:pPr indent="0" eaLnBrk="1" hangingPunct="1"/>
            <a:r>
              <a:rPr lang="en-US" altLang="en-US"/>
              <a:t>A Bag of Reals</a:t>
            </a:r>
          </a:p>
        </p:txBody>
      </p:sp>
      <p:grpSp>
        <p:nvGrpSpPr>
          <p:cNvPr id="22531" name="Group 2"/>
          <p:cNvGrpSpPr>
            <a:grpSpLocks/>
          </p:cNvGrpSpPr>
          <p:nvPr/>
        </p:nvGrpSpPr>
        <p:grpSpPr bwMode="auto">
          <a:xfrm>
            <a:off x="533400" y="914400"/>
            <a:ext cx="8218488" cy="180975"/>
            <a:chOff x="0" y="0"/>
            <a:chExt cx="5177" cy="114"/>
          </a:xfrm>
        </p:grpSpPr>
        <p:sp>
          <p:nvSpPr>
            <p:cNvPr id="2255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5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2253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133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533" name="Group 6"/>
          <p:cNvGrpSpPr>
            <a:grpSpLocks/>
          </p:cNvGrpSpPr>
          <p:nvPr/>
        </p:nvGrpSpPr>
        <p:grpSpPr bwMode="auto">
          <a:xfrm>
            <a:off x="1524000" y="1293813"/>
            <a:ext cx="2895600" cy="1112837"/>
            <a:chOff x="0" y="0"/>
            <a:chExt cx="1824" cy="700"/>
          </a:xfrm>
        </p:grpSpPr>
        <p:sp>
          <p:nvSpPr>
            <p:cNvPr id="22553" name="AutoShape 7"/>
            <p:cNvSpPr>
              <a:spLocks/>
            </p:cNvSpPr>
            <p:nvPr/>
          </p:nvSpPr>
          <p:spPr bwMode="auto">
            <a:xfrm>
              <a:off x="0" y="0"/>
              <a:ext cx="1823" cy="700"/>
            </a:xfrm>
            <a:custGeom>
              <a:avLst/>
              <a:gdLst>
                <a:gd name="T0" fmla="*/ 0 w 21600"/>
                <a:gd name="T1" fmla="*/ 0 h 21600"/>
                <a:gd name="T2" fmla="*/ 0 w 21600"/>
                <a:gd name="T3" fmla="*/ 12 h 21600"/>
                <a:gd name="T4" fmla="*/ 0 w 21600"/>
                <a:gd name="T5" fmla="*/ 17 h 21600"/>
                <a:gd name="T6" fmla="*/ 0 w 21600"/>
                <a:gd name="T7" fmla="*/ 20 h 21600"/>
                <a:gd name="T8" fmla="*/ 26 w 21600"/>
                <a:gd name="T9" fmla="*/ 20 h 21600"/>
                <a:gd name="T10" fmla="*/ 3 w 21600"/>
                <a:gd name="T11" fmla="*/ 23 h 21600"/>
                <a:gd name="T12" fmla="*/ 64 w 21600"/>
                <a:gd name="T13" fmla="*/ 20 h 21600"/>
                <a:gd name="T14" fmla="*/ 154 w 21600"/>
                <a:gd name="T15" fmla="*/ 20 h 21600"/>
                <a:gd name="T16" fmla="*/ 154 w 21600"/>
                <a:gd name="T17" fmla="*/ 17 h 21600"/>
                <a:gd name="T18" fmla="*/ 154 w 21600"/>
                <a:gd name="T19" fmla="*/ 12 h 21600"/>
                <a:gd name="T20" fmla="*/ 154 w 21600"/>
                <a:gd name="T21" fmla="*/ 0 h 21600"/>
                <a:gd name="T22" fmla="*/ 64 w 21600"/>
                <a:gd name="T23" fmla="*/ 0 h 21600"/>
                <a:gd name="T24" fmla="*/ 2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216"/>
                  </a:lnTo>
                  <a:lnTo>
                    <a:pt x="0" y="16023"/>
                  </a:lnTo>
                  <a:lnTo>
                    <a:pt x="0" y="19228"/>
                  </a:lnTo>
                  <a:lnTo>
                    <a:pt x="3600" y="19228"/>
                  </a:lnTo>
                  <a:lnTo>
                    <a:pt x="426" y="21600"/>
                  </a:lnTo>
                  <a:lnTo>
                    <a:pt x="9000" y="19228"/>
                  </a:lnTo>
                  <a:lnTo>
                    <a:pt x="21600" y="19228"/>
                  </a:lnTo>
                  <a:lnTo>
                    <a:pt x="21600" y="16023"/>
                  </a:lnTo>
                  <a:lnTo>
                    <a:pt x="21600" y="1121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2554" name="Rectangle 8"/>
            <p:cNvSpPr>
              <a:spLocks/>
            </p:cNvSpPr>
            <p:nvPr/>
          </p:nvSpPr>
          <p:spPr bwMode="auto">
            <a:xfrm>
              <a:off x="0" y="0"/>
              <a:ext cx="182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I’m going to reach into this bag of real numbers and pick one out!</a:t>
              </a:r>
            </a:p>
          </p:txBody>
        </p:sp>
      </p:grpSp>
      <p:grpSp>
        <p:nvGrpSpPr>
          <p:cNvPr id="22534" name="Group 9"/>
          <p:cNvGrpSpPr>
            <a:grpSpLocks/>
          </p:cNvGrpSpPr>
          <p:nvPr/>
        </p:nvGrpSpPr>
        <p:grpSpPr bwMode="auto">
          <a:xfrm>
            <a:off x="609600" y="1981200"/>
            <a:ext cx="682625" cy="911225"/>
            <a:chOff x="0" y="0"/>
            <a:chExt cx="430" cy="574"/>
          </a:xfrm>
        </p:grpSpPr>
        <p:sp>
          <p:nvSpPr>
            <p:cNvPr id="22540" name="AutoShape 10"/>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2541" name="Oval 11"/>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2" name="Oval 12"/>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3" name="Oval 13"/>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4" name="Oval 14"/>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5" name="Oval 15"/>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6" name="Oval 16"/>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7" name="Oval 17"/>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8" name="AutoShape 18"/>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2549" name="AutoShape 19"/>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2550" name="AutoShape 20"/>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2551" name="AutoShape 21"/>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2552" name="AutoShape 22"/>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22535"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39624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6" name="Rectangle 24"/>
          <p:cNvSpPr>
            <a:spLocks/>
          </p:cNvSpPr>
          <p:nvPr/>
        </p:nvSpPr>
        <p:spPr bwMode="auto">
          <a:xfrm>
            <a:off x="3527425" y="4411663"/>
            <a:ext cx="2641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Bag of Real Numbers </a:t>
            </a:r>
          </a:p>
        </p:txBody>
      </p:sp>
      <p:grpSp>
        <p:nvGrpSpPr>
          <p:cNvPr id="22537" name="Group 25"/>
          <p:cNvGrpSpPr>
            <a:grpSpLocks/>
          </p:cNvGrpSpPr>
          <p:nvPr/>
        </p:nvGrpSpPr>
        <p:grpSpPr bwMode="auto">
          <a:xfrm>
            <a:off x="6705600" y="1447800"/>
            <a:ext cx="1328738" cy="1150938"/>
            <a:chOff x="0" y="0"/>
            <a:chExt cx="837" cy="725"/>
          </a:xfrm>
        </p:grpSpPr>
        <p:sp>
          <p:nvSpPr>
            <p:cNvPr id="22538" name="AutoShape 26"/>
            <p:cNvSpPr>
              <a:spLocks/>
            </p:cNvSpPr>
            <p:nvPr/>
          </p:nvSpPr>
          <p:spPr bwMode="auto">
            <a:xfrm>
              <a:off x="0" y="0"/>
              <a:ext cx="837" cy="725"/>
            </a:xfrm>
            <a:custGeom>
              <a:avLst/>
              <a:gdLst>
                <a:gd name="T0" fmla="*/ 0 w 21600"/>
                <a:gd name="T1" fmla="*/ 0 h 21600"/>
                <a:gd name="T2" fmla="*/ 0 w 21600"/>
                <a:gd name="T3" fmla="*/ 11 h 21600"/>
                <a:gd name="T4" fmla="*/ 0 w 21600"/>
                <a:gd name="T5" fmla="*/ 16 h 21600"/>
                <a:gd name="T6" fmla="*/ 0 w 21600"/>
                <a:gd name="T7" fmla="*/ 19 h 21600"/>
                <a:gd name="T8" fmla="*/ 18 w 21600"/>
                <a:gd name="T9" fmla="*/ 19 h 21600"/>
                <a:gd name="T10" fmla="*/ 32 w 21600"/>
                <a:gd name="T11" fmla="*/ 24 h 21600"/>
                <a:gd name="T12" fmla="*/ 26 w 21600"/>
                <a:gd name="T13" fmla="*/ 19 h 21600"/>
                <a:gd name="T14" fmla="*/ 32 w 21600"/>
                <a:gd name="T15" fmla="*/ 19 h 21600"/>
                <a:gd name="T16" fmla="*/ 32 w 21600"/>
                <a:gd name="T17" fmla="*/ 16 h 21600"/>
                <a:gd name="T18" fmla="*/ 32 w 21600"/>
                <a:gd name="T19" fmla="*/ 11 h 21600"/>
                <a:gd name="T20" fmla="*/ 32 w 21600"/>
                <a:gd name="T21" fmla="*/ 0 h 21600"/>
                <a:gd name="T22" fmla="*/ 26 w 21600"/>
                <a:gd name="T23" fmla="*/ 0 h 21600"/>
                <a:gd name="T24" fmla="*/ 18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010"/>
                  </a:lnTo>
                  <a:lnTo>
                    <a:pt x="0" y="14300"/>
                  </a:lnTo>
                  <a:lnTo>
                    <a:pt x="0" y="17161"/>
                  </a:lnTo>
                  <a:lnTo>
                    <a:pt x="12284" y="17161"/>
                  </a:lnTo>
                  <a:lnTo>
                    <a:pt x="21600" y="21600"/>
                  </a:lnTo>
                  <a:lnTo>
                    <a:pt x="17548" y="17161"/>
                  </a:lnTo>
                  <a:lnTo>
                    <a:pt x="21058" y="17161"/>
                  </a:lnTo>
                  <a:lnTo>
                    <a:pt x="21058" y="14300"/>
                  </a:lnTo>
                  <a:lnTo>
                    <a:pt x="21058" y="10010"/>
                  </a:lnTo>
                  <a:lnTo>
                    <a:pt x="21058" y="0"/>
                  </a:lnTo>
                  <a:lnTo>
                    <a:pt x="17548" y="0"/>
                  </a:lnTo>
                  <a:lnTo>
                    <a:pt x="12284"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2539" name="Rectangle 27"/>
            <p:cNvSpPr>
              <a:spLocks/>
            </p:cNvSpPr>
            <p:nvPr/>
          </p:nvSpPr>
          <p:spPr bwMode="auto">
            <a:xfrm>
              <a:off x="0" y="0"/>
              <a:ext cx="81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Wow, that’s a fun game!</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85800" y="152400"/>
            <a:ext cx="7772400" cy="1143000"/>
          </a:xfrm>
        </p:spPr>
        <p:txBody>
          <a:bodyPr rIns="132080"/>
          <a:lstStyle/>
          <a:p>
            <a:pPr indent="0" eaLnBrk="1" hangingPunct="1"/>
            <a:r>
              <a:rPr lang="en-US" altLang="en-US"/>
              <a:t>What’s Computation Got to Do, Got to Do With It?</a:t>
            </a:r>
          </a:p>
        </p:txBody>
      </p:sp>
      <p:grpSp>
        <p:nvGrpSpPr>
          <p:cNvPr id="23555" name="Group 2"/>
          <p:cNvGrpSpPr>
            <a:grpSpLocks/>
          </p:cNvGrpSpPr>
          <p:nvPr/>
        </p:nvGrpSpPr>
        <p:grpSpPr bwMode="auto">
          <a:xfrm>
            <a:off x="533400" y="1447800"/>
            <a:ext cx="8218488" cy="180975"/>
            <a:chOff x="0" y="0"/>
            <a:chExt cx="5177" cy="114"/>
          </a:xfrm>
        </p:grpSpPr>
        <p:sp>
          <p:nvSpPr>
            <p:cNvPr id="23573"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74"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2355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762000"/>
            <a:ext cx="14541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7150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8" name="Rectangle 7"/>
          <p:cNvSpPr>
            <a:spLocks/>
          </p:cNvSpPr>
          <p:nvPr/>
        </p:nvSpPr>
        <p:spPr bwMode="auto">
          <a:xfrm>
            <a:off x="517525" y="1952625"/>
            <a:ext cx="709264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Plan:  </a:t>
            </a:r>
          </a:p>
          <a:p>
            <a:pPr eaLnBrk="1" hangingPunct="1"/>
            <a:r>
              <a:rPr lang="en-US" altLang="en-US" dirty="0">
                <a:solidFill>
                  <a:schemeClr val="tx1"/>
                </a:solidFill>
                <a:cs typeface="Arial" pitchFamily="34" charset="0"/>
              </a:rPr>
              <a:t>	- Show that the number of Python</a:t>
            </a:r>
          </a:p>
          <a:p>
            <a:pPr eaLnBrk="1" hangingPunct="1"/>
            <a:r>
              <a:rPr lang="en-US" altLang="en-US" dirty="0">
                <a:solidFill>
                  <a:schemeClr val="tx1"/>
                </a:solidFill>
                <a:cs typeface="Arial" pitchFamily="34" charset="0"/>
              </a:rPr>
              <a:t>	programs is </a:t>
            </a:r>
            <a:r>
              <a:rPr lang="en-US" altLang="en-US" i="1" dirty="0">
                <a:solidFill>
                  <a:srgbClr val="155C0D"/>
                </a:solidFill>
                <a:cs typeface="Arial" pitchFamily="34" charset="0"/>
              </a:rPr>
              <a:t>countably infinite </a:t>
            </a:r>
          </a:p>
          <a:p>
            <a:pPr eaLnBrk="1" hangingPunct="1"/>
            <a:r>
              <a:rPr lang="en-US" altLang="en-US" i="1" dirty="0">
                <a:solidFill>
                  <a:srgbClr val="155C0D"/>
                </a:solidFill>
                <a:cs typeface="Arial" pitchFamily="34" charset="0"/>
              </a:rPr>
              <a:t>	(a </a:t>
            </a:r>
            <a:r>
              <a:rPr lang="en-US" altLang="en-US" sz="1800" i="1" dirty="0">
                <a:solidFill>
                  <a:srgbClr val="155C0D"/>
                </a:solidFill>
                <a:cs typeface="Arial" pitchFamily="34" charset="0"/>
              </a:rPr>
              <a:t>small</a:t>
            </a:r>
            <a:r>
              <a:rPr lang="en-US" altLang="en-US" i="1" dirty="0">
                <a:solidFill>
                  <a:srgbClr val="155C0D"/>
                </a:solidFill>
                <a:cs typeface="Arial" pitchFamily="34" charset="0"/>
              </a:rPr>
              <a:t> infinity)</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	- Show that the number of possible </a:t>
            </a:r>
          </a:p>
          <a:p>
            <a:pPr eaLnBrk="1" hangingPunct="1"/>
            <a:r>
              <a:rPr lang="en-US" altLang="en-US" dirty="0">
                <a:solidFill>
                  <a:schemeClr val="tx1"/>
                </a:solidFill>
                <a:cs typeface="Arial" pitchFamily="34" charset="0"/>
              </a:rPr>
              <a:t>	“computational tasks” is  </a:t>
            </a:r>
            <a:r>
              <a:rPr lang="en-US" altLang="en-US" i="1" dirty="0" err="1">
                <a:solidFill>
                  <a:srgbClr val="850E15"/>
                </a:solidFill>
                <a:cs typeface="Arial" pitchFamily="34" charset="0"/>
              </a:rPr>
              <a:t>uncountably</a:t>
            </a:r>
            <a:r>
              <a:rPr lang="en-US" altLang="en-US" i="1" dirty="0">
                <a:solidFill>
                  <a:srgbClr val="850E15"/>
                </a:solidFill>
                <a:cs typeface="Arial" pitchFamily="34" charset="0"/>
              </a:rPr>
              <a:t> infinite </a:t>
            </a:r>
          </a:p>
          <a:p>
            <a:pPr eaLnBrk="1" hangingPunct="1"/>
            <a:r>
              <a:rPr lang="en-US" altLang="en-US" i="1" dirty="0">
                <a:solidFill>
                  <a:srgbClr val="850E15"/>
                </a:solidFill>
                <a:cs typeface="Arial" pitchFamily="34" charset="0"/>
              </a:rPr>
              <a:t>	(a </a:t>
            </a:r>
            <a:r>
              <a:rPr lang="en-US" altLang="en-US" sz="3600" b="1" i="1" dirty="0">
                <a:solidFill>
                  <a:srgbClr val="850E15"/>
                </a:solidFill>
                <a:cs typeface="Arial" pitchFamily="34" charset="0"/>
              </a:rPr>
              <a:t>big</a:t>
            </a:r>
            <a:r>
              <a:rPr lang="en-US" altLang="en-US" i="1" dirty="0">
                <a:solidFill>
                  <a:srgbClr val="850E15"/>
                </a:solidFill>
                <a:cs typeface="Arial" pitchFamily="34" charset="0"/>
              </a:rPr>
              <a:t> infinity)</a:t>
            </a:r>
            <a:r>
              <a:rPr lang="en-US" altLang="en-US" dirty="0">
                <a:solidFill>
                  <a:schemeClr val="tx1"/>
                </a:solidFill>
                <a:cs typeface="Arial" pitchFamily="34" charset="0"/>
              </a:rPr>
              <a:t>!</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Conclusion: ?</a:t>
            </a:r>
          </a:p>
        </p:txBody>
      </p:sp>
      <p:grpSp>
        <p:nvGrpSpPr>
          <p:cNvPr id="23559" name="Group 8"/>
          <p:cNvGrpSpPr>
            <a:grpSpLocks/>
          </p:cNvGrpSpPr>
          <p:nvPr/>
        </p:nvGrpSpPr>
        <p:grpSpPr bwMode="auto">
          <a:xfrm>
            <a:off x="228600" y="5943600"/>
            <a:ext cx="455613" cy="608013"/>
            <a:chOff x="0" y="0"/>
            <a:chExt cx="287" cy="383"/>
          </a:xfrm>
        </p:grpSpPr>
        <p:sp>
          <p:nvSpPr>
            <p:cNvPr id="23560" name="AutoShape 9"/>
            <p:cNvSpPr>
              <a:spLocks/>
            </p:cNvSpPr>
            <p:nvPr/>
          </p:nvSpPr>
          <p:spPr bwMode="auto">
            <a:xfrm>
              <a:off x="0" y="289"/>
              <a:ext cx="277" cy="94"/>
            </a:xfrm>
            <a:custGeom>
              <a:avLst/>
              <a:gdLst>
                <a:gd name="T0" fmla="*/ 2 w 21600"/>
                <a:gd name="T1" fmla="*/ 0 h 20218"/>
                <a:gd name="T2" fmla="*/ 3 w 21600"/>
                <a:gd name="T3" fmla="*/ 0 h 20218"/>
                <a:gd name="T4" fmla="*/ 3 w 21600"/>
                <a:gd name="T5" fmla="*/ 0 h 20218"/>
                <a:gd name="T6" fmla="*/ 3 w 21600"/>
                <a:gd name="T7" fmla="*/ 0 h 20218"/>
                <a:gd name="T8" fmla="*/ 4 w 21600"/>
                <a:gd name="T9" fmla="*/ 0 h 20218"/>
                <a:gd name="T10" fmla="*/ 3 w 21600"/>
                <a:gd name="T11" fmla="*/ 0 h 20218"/>
                <a:gd name="T12" fmla="*/ 0 w 21600"/>
                <a:gd name="T13" fmla="*/ 0 h 20218"/>
                <a:gd name="T14" fmla="*/ 0 w 21600"/>
                <a:gd name="T15" fmla="*/ 0 h 20218"/>
                <a:gd name="T16" fmla="*/ 0 w 21600"/>
                <a:gd name="T17" fmla="*/ 0 h 20218"/>
                <a:gd name="T18" fmla="*/ 0 w 21600"/>
                <a:gd name="T19" fmla="*/ 0 h 20218"/>
                <a:gd name="T20" fmla="*/ 1 w 21600"/>
                <a:gd name="T21" fmla="*/ 0 h 20218"/>
                <a:gd name="T22" fmla="*/ 1 w 21600"/>
                <a:gd name="T23" fmla="*/ 0 h 20218"/>
                <a:gd name="T24" fmla="*/ 1 w 21600"/>
                <a:gd name="T25" fmla="*/ 0 h 20218"/>
                <a:gd name="T26" fmla="*/ 1 w 21600"/>
                <a:gd name="T27" fmla="*/ 0 h 20218"/>
                <a:gd name="T28" fmla="*/ 2 w 21600"/>
                <a:gd name="T29" fmla="*/ 0 h 20218"/>
                <a:gd name="T30" fmla="*/ 2 w 21600"/>
                <a:gd name="T31" fmla="*/ 0 h 20218"/>
                <a:gd name="T32" fmla="*/ 2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3561" name="Oval 10"/>
            <p:cNvSpPr>
              <a:spLocks/>
            </p:cNvSpPr>
            <p:nvPr/>
          </p:nvSpPr>
          <p:spPr bwMode="auto">
            <a:xfrm>
              <a:off x="12" y="75"/>
              <a:ext cx="26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2" name="Oval 11"/>
            <p:cNvSpPr>
              <a:spLocks/>
            </p:cNvSpPr>
            <p:nvPr/>
          </p:nvSpPr>
          <p:spPr bwMode="auto">
            <a:xfrm rot="-1980000">
              <a:off x="38" y="133"/>
              <a:ext cx="63"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3" name="Oval 12"/>
            <p:cNvSpPr>
              <a:spLocks/>
            </p:cNvSpPr>
            <p:nvPr/>
          </p:nvSpPr>
          <p:spPr bwMode="auto">
            <a:xfrm>
              <a:off x="114" y="133"/>
              <a:ext cx="76"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4" name="Oval 13"/>
            <p:cNvSpPr>
              <a:spLocks/>
            </p:cNvSpPr>
            <p:nvPr/>
          </p:nvSpPr>
          <p:spPr bwMode="auto">
            <a:xfrm rot="-2100000">
              <a:off x="203" y="152"/>
              <a:ext cx="51"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5" name="Oval 14"/>
            <p:cNvSpPr>
              <a:spLocks/>
            </p:cNvSpPr>
            <p:nvPr/>
          </p:nvSpPr>
          <p:spPr bwMode="auto">
            <a:xfrm>
              <a:off x="65" y="171"/>
              <a:ext cx="2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6" name="Oval 15"/>
            <p:cNvSpPr>
              <a:spLocks/>
            </p:cNvSpPr>
            <p:nvPr/>
          </p:nvSpPr>
          <p:spPr bwMode="auto">
            <a:xfrm>
              <a:off x="141" y="178"/>
              <a:ext cx="27"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7" name="Oval 16"/>
            <p:cNvSpPr>
              <a:spLocks/>
            </p:cNvSpPr>
            <p:nvPr/>
          </p:nvSpPr>
          <p:spPr bwMode="auto">
            <a:xfrm>
              <a:off x="210" y="199"/>
              <a:ext cx="27"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8" name="AutoShape 17"/>
            <p:cNvSpPr>
              <a:spLocks/>
            </p:cNvSpPr>
            <p:nvPr/>
          </p:nvSpPr>
          <p:spPr bwMode="auto">
            <a:xfrm rot="-5400000">
              <a:off x="121" y="209"/>
              <a:ext cx="31" cy="152"/>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3569" name="AutoShape 18"/>
            <p:cNvSpPr>
              <a:spLocks/>
            </p:cNvSpPr>
            <p:nvPr/>
          </p:nvSpPr>
          <p:spPr bwMode="auto">
            <a:xfrm>
              <a:off x="65" y="30"/>
              <a:ext cx="222" cy="99"/>
            </a:xfrm>
            <a:custGeom>
              <a:avLst/>
              <a:gdLst>
                <a:gd name="T0" fmla="*/ 1 w 21533"/>
                <a:gd name="T1" fmla="*/ 0 h 20756"/>
                <a:gd name="T2" fmla="*/ 0 w 21533"/>
                <a:gd name="T3" fmla="*/ 0 h 20756"/>
                <a:gd name="T4" fmla="*/ 0 w 21533"/>
                <a:gd name="T5" fmla="*/ 0 h 20756"/>
                <a:gd name="T6" fmla="*/ 1 w 21533"/>
                <a:gd name="T7" fmla="*/ 0 h 20756"/>
                <a:gd name="T8" fmla="*/ 1 w 21533"/>
                <a:gd name="T9" fmla="*/ 0 h 20756"/>
                <a:gd name="T10" fmla="*/ 2 w 21533"/>
                <a:gd name="T11" fmla="*/ 0 h 20756"/>
                <a:gd name="T12" fmla="*/ 2 w 21533"/>
                <a:gd name="T13" fmla="*/ 0 h 20756"/>
                <a:gd name="T14" fmla="*/ 2 w 21533"/>
                <a:gd name="T15" fmla="*/ 0 h 20756"/>
                <a:gd name="T16" fmla="*/ 2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3570" name="AutoShape 19"/>
            <p:cNvSpPr>
              <a:spLocks/>
            </p:cNvSpPr>
            <p:nvPr/>
          </p:nvSpPr>
          <p:spPr bwMode="auto">
            <a:xfrm>
              <a:off x="118" y="0"/>
              <a:ext cx="144" cy="77"/>
            </a:xfrm>
            <a:custGeom>
              <a:avLst/>
              <a:gdLst>
                <a:gd name="T0" fmla="*/ 0 w 20592"/>
                <a:gd name="T1" fmla="*/ 0 h 21600"/>
                <a:gd name="T2" fmla="*/ 0 w 20592"/>
                <a:gd name="T3" fmla="*/ 0 h 21600"/>
                <a:gd name="T4" fmla="*/ 0 w 20592"/>
                <a:gd name="T5" fmla="*/ 0 h 21600"/>
                <a:gd name="T6" fmla="*/ 1 w 20592"/>
                <a:gd name="T7" fmla="*/ 0 h 21600"/>
                <a:gd name="T8" fmla="*/ 1 w 20592"/>
                <a:gd name="T9" fmla="*/ 0 h 21600"/>
                <a:gd name="T10" fmla="*/ 1 w 20592"/>
                <a:gd name="T11" fmla="*/ 0 h 21600"/>
                <a:gd name="T12" fmla="*/ 1 w 20592"/>
                <a:gd name="T13" fmla="*/ 0 h 21600"/>
                <a:gd name="T14" fmla="*/ 1 w 20592"/>
                <a:gd name="T15" fmla="*/ 0 h 21600"/>
                <a:gd name="T16" fmla="*/ 1 w 20592"/>
                <a:gd name="T17" fmla="*/ 0 h 21600"/>
                <a:gd name="T18" fmla="*/ 0 w 20592"/>
                <a:gd name="T19" fmla="*/ 0 h 21600"/>
                <a:gd name="T20" fmla="*/ 0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3571" name="AutoShape 20"/>
            <p:cNvSpPr>
              <a:spLocks/>
            </p:cNvSpPr>
            <p:nvPr/>
          </p:nvSpPr>
          <p:spPr bwMode="auto">
            <a:xfrm>
              <a:off x="35" y="305"/>
              <a:ext cx="71"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3572" name="AutoShape 21"/>
            <p:cNvSpPr>
              <a:spLocks/>
            </p:cNvSpPr>
            <p:nvPr/>
          </p:nvSpPr>
          <p:spPr bwMode="auto">
            <a:xfrm flipH="1">
              <a:off x="181" y="309"/>
              <a:ext cx="71"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76200"/>
            <a:ext cx="7772400" cy="962025"/>
          </a:xfrm>
        </p:spPr>
        <p:txBody>
          <a:bodyPr rIns="132080"/>
          <a:lstStyle/>
          <a:p>
            <a:pPr indent="0" eaLnBrk="1" hangingPunct="1"/>
            <a:r>
              <a:rPr lang="en-US" altLang="en-US"/>
              <a:t>Computational Tasks?</a:t>
            </a:r>
          </a:p>
        </p:txBody>
      </p:sp>
      <p:grpSp>
        <p:nvGrpSpPr>
          <p:cNvPr id="24579" name="Group 2"/>
          <p:cNvGrpSpPr>
            <a:grpSpLocks/>
          </p:cNvGrpSpPr>
          <p:nvPr/>
        </p:nvGrpSpPr>
        <p:grpSpPr bwMode="auto">
          <a:xfrm>
            <a:off x="533400" y="1114425"/>
            <a:ext cx="8218488" cy="180975"/>
            <a:chOff x="0" y="0"/>
            <a:chExt cx="5177" cy="114"/>
          </a:xfrm>
        </p:grpSpPr>
        <p:sp>
          <p:nvSpPr>
            <p:cNvPr id="2460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4580" name="Rectangle 5"/>
          <p:cNvSpPr>
            <a:spLocks/>
          </p:cNvSpPr>
          <p:nvPr/>
        </p:nvSpPr>
        <p:spPr bwMode="auto">
          <a:xfrm>
            <a:off x="517525" y="1676400"/>
            <a:ext cx="7181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Plan:  </a:t>
            </a:r>
          </a:p>
          <a:p>
            <a:pPr eaLnBrk="1" hangingPunct="1"/>
            <a:r>
              <a:rPr lang="en-US" altLang="en-US" dirty="0">
                <a:solidFill>
                  <a:schemeClr val="tx1"/>
                </a:solidFill>
                <a:cs typeface="Arial" pitchFamily="34" charset="0"/>
              </a:rPr>
              <a:t>	- Show that the number of Python</a:t>
            </a:r>
          </a:p>
          <a:p>
            <a:pPr eaLnBrk="1" hangingPunct="1"/>
            <a:r>
              <a:rPr lang="en-US" altLang="en-US" dirty="0">
                <a:solidFill>
                  <a:schemeClr val="tx1"/>
                </a:solidFill>
                <a:cs typeface="Arial" pitchFamily="34" charset="0"/>
              </a:rPr>
              <a:t>	programs is </a:t>
            </a:r>
            <a:r>
              <a:rPr lang="en-US" altLang="en-US" i="1" dirty="0">
                <a:solidFill>
                  <a:srgbClr val="155C0D"/>
                </a:solidFill>
                <a:cs typeface="Arial" pitchFamily="34" charset="0"/>
              </a:rPr>
              <a:t>countably infinite (a </a:t>
            </a:r>
            <a:r>
              <a:rPr lang="en-US" altLang="en-US" sz="1800" i="1" dirty="0">
                <a:solidFill>
                  <a:srgbClr val="155C0D"/>
                </a:solidFill>
                <a:cs typeface="Arial" pitchFamily="34" charset="0"/>
              </a:rPr>
              <a:t>small</a:t>
            </a:r>
            <a:r>
              <a:rPr lang="en-US" altLang="en-US" i="1" dirty="0">
                <a:solidFill>
                  <a:srgbClr val="155C0D"/>
                </a:solidFill>
                <a:cs typeface="Arial" pitchFamily="34" charset="0"/>
              </a:rPr>
              <a:t> infinity)</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	- Show that the number of possible </a:t>
            </a:r>
          </a:p>
          <a:p>
            <a:pPr eaLnBrk="1" hangingPunct="1"/>
            <a:r>
              <a:rPr lang="en-US" altLang="en-US" dirty="0">
                <a:solidFill>
                  <a:schemeClr val="tx1"/>
                </a:solidFill>
                <a:cs typeface="Arial" pitchFamily="34" charset="0"/>
              </a:rPr>
              <a:t>	“computational tasks” is  </a:t>
            </a:r>
            <a:r>
              <a:rPr lang="en-US" altLang="en-US" i="1" dirty="0" err="1">
                <a:solidFill>
                  <a:srgbClr val="850E15"/>
                </a:solidFill>
                <a:cs typeface="Arial" pitchFamily="34" charset="0"/>
              </a:rPr>
              <a:t>uncountably</a:t>
            </a:r>
            <a:r>
              <a:rPr lang="en-US" altLang="en-US" i="1" dirty="0">
                <a:solidFill>
                  <a:srgbClr val="850E15"/>
                </a:solidFill>
                <a:cs typeface="Arial" pitchFamily="34" charset="0"/>
              </a:rPr>
              <a:t> infinite </a:t>
            </a:r>
          </a:p>
          <a:p>
            <a:pPr eaLnBrk="1" hangingPunct="1"/>
            <a:r>
              <a:rPr lang="en-US" altLang="en-US" i="1" dirty="0">
                <a:solidFill>
                  <a:srgbClr val="850E15"/>
                </a:solidFill>
                <a:cs typeface="Arial" pitchFamily="34" charset="0"/>
              </a:rPr>
              <a:t>	(a </a:t>
            </a:r>
            <a:r>
              <a:rPr lang="en-US" altLang="en-US" sz="3600" i="1" dirty="0">
                <a:solidFill>
                  <a:srgbClr val="850E15"/>
                </a:solidFill>
                <a:cs typeface="Arial" pitchFamily="34" charset="0"/>
              </a:rPr>
              <a:t>big</a:t>
            </a:r>
            <a:r>
              <a:rPr lang="en-US" altLang="en-US" i="1" dirty="0">
                <a:solidFill>
                  <a:srgbClr val="850E15"/>
                </a:solidFill>
                <a:cs typeface="Arial" pitchFamily="34" charset="0"/>
              </a:rPr>
              <a:t> infinity)</a:t>
            </a:r>
            <a:r>
              <a:rPr lang="en-US" altLang="en-US" dirty="0">
                <a:solidFill>
                  <a:schemeClr val="tx1"/>
                </a:solidFill>
                <a:cs typeface="Arial" pitchFamily="34" charset="0"/>
              </a:rPr>
              <a:t>!</a:t>
            </a:r>
          </a:p>
        </p:txBody>
      </p:sp>
      <p:sp>
        <p:nvSpPr>
          <p:cNvPr id="24581" name="Oval 6"/>
          <p:cNvSpPr>
            <a:spLocks/>
          </p:cNvSpPr>
          <p:nvPr/>
        </p:nvSpPr>
        <p:spPr bwMode="auto">
          <a:xfrm>
            <a:off x="4495800" y="4038600"/>
            <a:ext cx="3962400" cy="2438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2" name="Rectangle 7"/>
          <p:cNvSpPr>
            <a:spLocks/>
          </p:cNvSpPr>
          <p:nvPr/>
        </p:nvSpPr>
        <p:spPr bwMode="auto">
          <a:xfrm>
            <a:off x="5410200" y="6491288"/>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Computational Tasks</a:t>
            </a:r>
          </a:p>
        </p:txBody>
      </p:sp>
      <p:grpSp>
        <p:nvGrpSpPr>
          <p:cNvPr id="24583" name="Group 8"/>
          <p:cNvGrpSpPr>
            <a:grpSpLocks/>
          </p:cNvGrpSpPr>
          <p:nvPr/>
        </p:nvGrpSpPr>
        <p:grpSpPr bwMode="auto">
          <a:xfrm>
            <a:off x="4800600" y="4495800"/>
            <a:ext cx="990600" cy="1219200"/>
            <a:chOff x="0" y="0"/>
            <a:chExt cx="624" cy="767"/>
          </a:xfrm>
        </p:grpSpPr>
        <p:sp>
          <p:nvSpPr>
            <p:cNvPr id="24599" name="Oval 9"/>
            <p:cNvSpPr>
              <a:spLocks/>
            </p:cNvSpPr>
            <p:nvPr/>
          </p:nvSpPr>
          <p:spPr bwMode="auto">
            <a:xfrm>
              <a:off x="0" y="0"/>
              <a:ext cx="624" cy="767"/>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0" name="Rectangle 10"/>
            <p:cNvSpPr>
              <a:spLocks/>
            </p:cNvSpPr>
            <p:nvPr/>
          </p:nvSpPr>
          <p:spPr bwMode="auto">
            <a:xfrm>
              <a:off x="55" y="196"/>
              <a:ext cx="51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Video</a:t>
              </a:r>
            </a:p>
            <a:p>
              <a:pPr algn="ctr" eaLnBrk="1" hangingPunct="1"/>
              <a:r>
                <a:rPr lang="en-US" altLang="en-US" sz="1800">
                  <a:solidFill>
                    <a:schemeClr val="tx1"/>
                  </a:solidFill>
                  <a:cs typeface="Arial" pitchFamily="34" charset="0"/>
                </a:rPr>
                <a:t>games</a:t>
              </a:r>
            </a:p>
          </p:txBody>
        </p:sp>
      </p:grpSp>
      <p:grpSp>
        <p:nvGrpSpPr>
          <p:cNvPr id="24584" name="Group 11"/>
          <p:cNvGrpSpPr>
            <a:grpSpLocks/>
          </p:cNvGrpSpPr>
          <p:nvPr/>
        </p:nvGrpSpPr>
        <p:grpSpPr bwMode="auto">
          <a:xfrm>
            <a:off x="5789613" y="4267200"/>
            <a:ext cx="1982787" cy="685800"/>
            <a:chOff x="0" y="0"/>
            <a:chExt cx="1249" cy="432"/>
          </a:xfrm>
        </p:grpSpPr>
        <p:sp>
          <p:nvSpPr>
            <p:cNvPr id="24597" name="Oval 12"/>
            <p:cNvSpPr>
              <a:spLocks/>
            </p:cNvSpPr>
            <p:nvPr/>
          </p:nvSpPr>
          <p:spPr bwMode="auto">
            <a:xfrm>
              <a:off x="0" y="0"/>
              <a:ext cx="1248" cy="432"/>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8" name="Rectangle 13"/>
            <p:cNvSpPr>
              <a:spLocks/>
            </p:cNvSpPr>
            <p:nvPr/>
          </p:nvSpPr>
          <p:spPr bwMode="auto">
            <a:xfrm>
              <a:off x="0" y="112"/>
              <a:ext cx="124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CS 5 assignments</a:t>
              </a:r>
            </a:p>
          </p:txBody>
        </p:sp>
      </p:grpSp>
      <p:grpSp>
        <p:nvGrpSpPr>
          <p:cNvPr id="24585" name="Group 14"/>
          <p:cNvGrpSpPr>
            <a:grpSpLocks/>
          </p:cNvGrpSpPr>
          <p:nvPr/>
        </p:nvGrpSpPr>
        <p:grpSpPr bwMode="auto">
          <a:xfrm>
            <a:off x="6172200" y="5181600"/>
            <a:ext cx="2133602" cy="914400"/>
            <a:chOff x="0" y="0"/>
            <a:chExt cx="1344" cy="576"/>
          </a:xfrm>
        </p:grpSpPr>
        <p:sp>
          <p:nvSpPr>
            <p:cNvPr id="24595" name="Oval 15"/>
            <p:cNvSpPr>
              <a:spLocks/>
            </p:cNvSpPr>
            <p:nvPr/>
          </p:nvSpPr>
          <p:spPr bwMode="auto">
            <a:xfrm>
              <a:off x="0" y="0"/>
              <a:ext cx="1344" cy="576"/>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6" name="Rectangle 16"/>
            <p:cNvSpPr>
              <a:spLocks/>
            </p:cNvSpPr>
            <p:nvPr/>
          </p:nvSpPr>
          <p:spPr bwMode="auto">
            <a:xfrm>
              <a:off x="123" y="90"/>
              <a:ext cx="110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b="1" dirty="0">
                  <a:solidFill>
                    <a:schemeClr val="tx1"/>
                  </a:solidFill>
                  <a:cs typeface="Arial" pitchFamily="34" charset="0"/>
                </a:rPr>
                <a:t>Functions that</a:t>
              </a:r>
            </a:p>
            <a:p>
              <a:pPr algn="ctr" eaLnBrk="1" hangingPunct="1"/>
              <a:r>
                <a:rPr lang="en-US" altLang="en-US" sz="1800" b="1" dirty="0">
                  <a:solidFill>
                    <a:schemeClr val="tx1"/>
                  </a:solidFill>
                  <a:cs typeface="Arial" pitchFamily="34" charset="0"/>
                </a:rPr>
                <a:t>return reals</a:t>
              </a:r>
            </a:p>
          </p:txBody>
        </p:sp>
      </p:grpSp>
      <p:sp>
        <p:nvSpPr>
          <p:cNvPr id="24586" name="Oval 17"/>
          <p:cNvSpPr>
            <a:spLocks/>
          </p:cNvSpPr>
          <p:nvPr/>
        </p:nvSpPr>
        <p:spPr bwMode="auto">
          <a:xfrm>
            <a:off x="5715000" y="5715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7" name="Oval 18"/>
          <p:cNvSpPr>
            <a:spLocks/>
          </p:cNvSpPr>
          <p:nvPr/>
        </p:nvSpPr>
        <p:spPr bwMode="auto">
          <a:xfrm>
            <a:off x="5867400" y="4953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8" name="Oval 19"/>
          <p:cNvSpPr>
            <a:spLocks/>
          </p:cNvSpPr>
          <p:nvPr/>
        </p:nvSpPr>
        <p:spPr bwMode="auto">
          <a:xfrm>
            <a:off x="7772400" y="49530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9" name="Oval 20"/>
          <p:cNvSpPr>
            <a:spLocks/>
          </p:cNvSpPr>
          <p:nvPr/>
        </p:nvSpPr>
        <p:spPr bwMode="auto">
          <a:xfrm>
            <a:off x="5181600" y="58674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0" name="Line 21"/>
          <p:cNvSpPr>
            <a:spLocks noChangeShapeType="1"/>
          </p:cNvSpPr>
          <p:nvPr/>
        </p:nvSpPr>
        <p:spPr bwMode="auto">
          <a:xfrm rot="10800000" flipH="1">
            <a:off x="4114800" y="5715000"/>
            <a:ext cx="20574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Rectangle 22"/>
          <p:cNvSpPr>
            <a:spLocks/>
          </p:cNvSpPr>
          <p:nvPr/>
        </p:nvSpPr>
        <p:spPr bwMode="auto">
          <a:xfrm>
            <a:off x="457200" y="5273675"/>
            <a:ext cx="3768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dirty="0" err="1">
                <a:solidFill>
                  <a:schemeClr val="tx1"/>
                </a:solidFill>
                <a:latin typeface="Courier New" pitchFamily="49" charset="0"/>
                <a:cs typeface="Courier New" pitchFamily="49" charset="0"/>
                <a:sym typeface="Courier New" pitchFamily="49" charset="0"/>
              </a:rPr>
              <a:t>def</a:t>
            </a:r>
            <a:r>
              <a:rPr lang="en-US" altLang="en-US" b="1" dirty="0">
                <a:solidFill>
                  <a:schemeClr val="tx1"/>
                </a:solidFill>
                <a:latin typeface="Courier New" pitchFamily="49" charset="0"/>
                <a:cs typeface="Courier New" pitchFamily="49" charset="0"/>
                <a:sym typeface="Courier New" pitchFamily="49" charset="0"/>
              </a:rPr>
              <a:t> pi():</a:t>
            </a:r>
          </a:p>
          <a:p>
            <a:pPr eaLnBrk="1" hangingPunct="1"/>
            <a:r>
              <a:rPr lang="en-US" altLang="en-US" b="1" dirty="0">
                <a:solidFill>
                  <a:schemeClr val="tx1"/>
                </a:solidFill>
                <a:latin typeface="Courier New" pitchFamily="49" charset="0"/>
                <a:cs typeface="Courier New" pitchFamily="49" charset="0"/>
                <a:sym typeface="Courier New" pitchFamily="49" charset="0"/>
              </a:rPr>
              <a:t>  return 3.14159265…</a:t>
            </a:r>
          </a:p>
        </p:txBody>
      </p:sp>
      <p:sp>
        <p:nvSpPr>
          <p:cNvPr id="24592" name="Line 23"/>
          <p:cNvSpPr>
            <a:spLocks noChangeShapeType="1"/>
          </p:cNvSpPr>
          <p:nvPr/>
        </p:nvSpPr>
        <p:spPr bwMode="auto">
          <a:xfrm flipH="1">
            <a:off x="2362200" y="50292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Rectangle 24"/>
          <p:cNvSpPr>
            <a:spLocks/>
          </p:cNvSpPr>
          <p:nvPr/>
        </p:nvSpPr>
        <p:spPr bwMode="auto">
          <a:xfrm>
            <a:off x="2133600" y="4768850"/>
            <a:ext cx="20177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a:solidFill>
                  <a:srgbClr val="353397"/>
                </a:solidFill>
                <a:cs typeface="Arial" pitchFamily="34" charset="0"/>
              </a:rPr>
              <a:t>positive integer input</a:t>
            </a:r>
          </a:p>
        </p:txBody>
      </p:sp>
      <p:sp>
        <p:nvSpPr>
          <p:cNvPr id="24594" name="Rectangle 25"/>
          <p:cNvSpPr>
            <a:spLocks/>
          </p:cNvSpPr>
          <p:nvPr/>
        </p:nvSpPr>
        <p:spPr bwMode="auto">
          <a:xfrm>
            <a:off x="1905000" y="6064250"/>
            <a:ext cx="11875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dirty="0">
                <a:solidFill>
                  <a:srgbClr val="353397"/>
                </a:solidFill>
                <a:cs typeface="Arial" pitchFamily="34" charset="0"/>
              </a:rPr>
              <a:t>Real output!</a:t>
            </a:r>
          </a:p>
        </p:txBody>
      </p:sp>
    </p:spTree>
    <p:extLst>
      <p:ext uri="{BB962C8B-B14F-4D97-AF65-F5344CB8AC3E}">
        <p14:creationId xmlns:p14="http://schemas.microsoft.com/office/powerpoint/2010/main" val="26768803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52525"/>
          </a:xfrm>
        </p:spPr>
        <p:txBody>
          <a:bodyPr rIns="132080"/>
          <a:lstStyle/>
          <a:p>
            <a:pPr indent="0" eaLnBrk="1" hangingPunct="1"/>
            <a:r>
              <a:rPr lang="en-US" altLang="en-US"/>
              <a:t>Counting Python Programs</a:t>
            </a:r>
          </a:p>
        </p:txBody>
      </p:sp>
      <p:grpSp>
        <p:nvGrpSpPr>
          <p:cNvPr id="25603" name="Group 3"/>
          <p:cNvGrpSpPr>
            <a:grpSpLocks/>
          </p:cNvGrpSpPr>
          <p:nvPr/>
        </p:nvGrpSpPr>
        <p:grpSpPr bwMode="auto">
          <a:xfrm>
            <a:off x="533400" y="1114425"/>
            <a:ext cx="8218488" cy="180975"/>
            <a:chOff x="0" y="0"/>
            <a:chExt cx="5177" cy="114"/>
          </a:xfrm>
        </p:grpSpPr>
        <p:sp>
          <p:nvSpPr>
            <p:cNvPr id="256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56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5604" name="Rectangle 6"/>
          <p:cNvSpPr>
            <a:spLocks/>
          </p:cNvSpPr>
          <p:nvPr/>
        </p:nvSpPr>
        <p:spPr bwMode="auto">
          <a:xfrm>
            <a:off x="517525" y="1676400"/>
            <a:ext cx="81692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268288" indent="-228600"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buFontTx/>
              <a:buAutoNum type="arabicPeriod"/>
            </a:pPr>
            <a:r>
              <a:rPr lang="en-US" altLang="en-US" dirty="0">
                <a:solidFill>
                  <a:schemeClr val="tx1"/>
                </a:solidFill>
                <a:cs typeface="Arial" pitchFamily="34" charset="0"/>
              </a:rPr>
              <a:t> The empty string is a Python program.  So is “a”.</a:t>
            </a:r>
          </a:p>
          <a:p>
            <a:pPr eaLnBrk="1" hangingPunct="1">
              <a:buFontTx/>
              <a:buAutoNum type="arabicPeriod"/>
            </a:pPr>
            <a:endParaRPr lang="en-US" altLang="en-US" dirty="0">
              <a:solidFill>
                <a:schemeClr val="tx1"/>
              </a:solidFill>
              <a:cs typeface="Arial" pitchFamily="34" charset="0"/>
            </a:endParaRPr>
          </a:p>
          <a:p>
            <a:pPr eaLnBrk="1" hangingPunct="1">
              <a:buFontTx/>
              <a:buAutoNum type="arabicPeriod"/>
            </a:pPr>
            <a:r>
              <a:rPr lang="en-US" altLang="en-US" dirty="0">
                <a:solidFill>
                  <a:schemeClr val="tx1"/>
                </a:solidFill>
                <a:cs typeface="Arial" pitchFamily="34" charset="0"/>
              </a:rPr>
              <a:t> After “z” we could write “+”, “-”, etc.  Most of those are illegal Python programs—but we don’t care!</a:t>
            </a:r>
          </a:p>
          <a:p>
            <a:pPr eaLnBrk="1" hangingPunct="1">
              <a:buFontTx/>
              <a:buAutoNum type="arabicPeriod"/>
            </a:pPr>
            <a:endParaRPr lang="en-US" altLang="en-US" dirty="0">
              <a:solidFill>
                <a:schemeClr val="tx1"/>
              </a:solidFill>
              <a:cs typeface="Arial" pitchFamily="34" charset="0"/>
            </a:endParaRPr>
          </a:p>
          <a:p>
            <a:pPr eaLnBrk="1" hangingPunct="1">
              <a:buFontTx/>
              <a:buAutoNum type="arabicPeriod"/>
            </a:pPr>
            <a:r>
              <a:rPr lang="en-US" altLang="en-US" dirty="0">
                <a:solidFill>
                  <a:schemeClr val="tx1"/>
                </a:solidFill>
                <a:cs typeface="Arial" pitchFamily="34" charset="0"/>
              </a:rPr>
              <a:t> Now we do the 2-character programs, then 3, etc.</a:t>
            </a:r>
          </a:p>
          <a:p>
            <a:pPr eaLnBrk="1" hangingPunct="1">
              <a:buFontTx/>
              <a:buAutoNum type="arabicPeriod"/>
            </a:pPr>
            <a:endParaRPr lang="en-US" altLang="en-US" dirty="0">
              <a:solidFill>
                <a:schemeClr val="tx1"/>
              </a:solidFill>
              <a:cs typeface="Arial" pitchFamily="34" charset="0"/>
            </a:endParaRPr>
          </a:p>
          <a:p>
            <a:pPr eaLnBrk="1" hangingPunct="1">
              <a:buFontTx/>
              <a:buAutoNum type="arabicPeriod"/>
            </a:pPr>
            <a:r>
              <a:rPr lang="en-US" altLang="en-US" dirty="0">
                <a:solidFill>
                  <a:schemeClr val="tx1"/>
                </a:solidFill>
                <a:cs typeface="Arial" pitchFamily="34" charset="0"/>
              </a:rPr>
              <a:t> Lots of these programs do nothing—but again we don’t care!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a:t>Consider all the </a:t>
            </a:r>
            <a:r>
              <a:rPr lang="en-US" b="1" dirty="0"/>
              <a:t>constant</a:t>
            </a:r>
            <a:r>
              <a:rPr lang="en-US" dirty="0"/>
              <a:t> mathematical functions </a:t>
            </a:r>
            <a:r>
              <a:rPr lang="en-US" i="1" dirty="0"/>
              <a:t>f(N) = x, </a:t>
            </a:r>
            <a:r>
              <a:rPr lang="en-US" dirty="0"/>
              <a:t>where </a:t>
            </a:r>
            <a:r>
              <a:rPr lang="en-US" i="1" dirty="0"/>
              <a:t>x</a:t>
            </a:r>
            <a:r>
              <a:rPr lang="en-US" dirty="0"/>
              <a:t> is a real number from 0 to 1:</a:t>
            </a:r>
          </a:p>
          <a:p>
            <a:pPr marL="800100" lvl="1" indent="-342900" algn="l">
              <a:buFont typeface="Arial" panose="020B0604020202020204" pitchFamily="34" charset="0"/>
              <a:buChar char="•"/>
            </a:pPr>
            <a:r>
              <a:rPr lang="en-US" i="1" dirty="0"/>
              <a:t>f(N) = 0.5</a:t>
            </a:r>
          </a:p>
          <a:p>
            <a:pPr marL="800100" lvl="1" indent="-342900" algn="l">
              <a:buFont typeface="Arial" panose="020B0604020202020204" pitchFamily="34" charset="0"/>
              <a:buChar char="•"/>
            </a:pPr>
            <a:r>
              <a:rPr lang="en-US" i="1" dirty="0"/>
              <a:t>g(N) = 0.707107…</a:t>
            </a:r>
          </a:p>
          <a:p>
            <a:pPr marL="800100" lvl="1" indent="-342900" algn="l">
              <a:buFont typeface="Arial" panose="020B0604020202020204" pitchFamily="34" charset="0"/>
              <a:buChar char="•"/>
            </a:pPr>
            <a:r>
              <a:rPr lang="en-US" i="1" dirty="0"/>
              <a:t>h(N) = 0.314159…</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a:solidFill>
                  <a:srgbClr val="000000"/>
                </a:solidFill>
              </a:rPr>
              <a:t>I can do that math in my head!</a:t>
            </a:r>
            <a:r>
              <a:rPr lang="en-US" altLang="en-US" dirty="0">
                <a:solidFill>
                  <a:srgbClr val="000000"/>
                </a:solidFill>
              </a:rPr>
              <a:t> </a:t>
            </a:r>
          </a:p>
        </p:txBody>
      </p:sp>
      <p:grpSp>
        <p:nvGrpSpPr>
          <p:cNvPr id="6" name="Group 14"/>
          <p:cNvGrpSpPr>
            <a:grpSpLocks/>
          </p:cNvGrpSpPr>
          <p:nvPr/>
        </p:nvGrpSpPr>
        <p:grpSpPr bwMode="auto">
          <a:xfrm>
            <a:off x="1447256" y="5431749"/>
            <a:ext cx="685800" cy="914400"/>
            <a:chOff x="2928" y="1051"/>
            <a:chExt cx="840" cy="957"/>
          </a:xfrm>
        </p:grpSpPr>
        <p:sp>
          <p:nvSpPr>
            <p:cNvPr id="7"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9"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Rectangular Callout 2"/>
          <p:cNvSpPr/>
          <p:nvPr/>
        </p:nvSpPr>
        <p:spPr bwMode="auto">
          <a:xfrm>
            <a:off x="2819399" y="5172333"/>
            <a:ext cx="2488535" cy="914401"/>
          </a:xfrm>
          <a:prstGeom prst="wedgeRectCallout">
            <a:avLst>
              <a:gd name="adj1" fmla="val -72182"/>
              <a:gd name="adj2" fmla="val 1212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80" charset="-128"/>
              </a:rPr>
              <a:t>Wait…that means those functions are uncountable!</a:t>
            </a:r>
          </a:p>
        </p:txBody>
      </p:sp>
    </p:spTree>
    <p:extLst>
      <p:ext uri="{BB962C8B-B14F-4D97-AF65-F5344CB8AC3E}">
        <p14:creationId xmlns:p14="http://schemas.microsoft.com/office/powerpoint/2010/main" val="316479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3785652"/>
          </a:xfrm>
          <a:prstGeom prst="rect">
            <a:avLst/>
          </a:prstGeom>
          <a:noFill/>
        </p:spPr>
        <p:txBody>
          <a:bodyPr wrap="square" rtlCol="0">
            <a:spAutoFit/>
          </a:bodyPr>
          <a:lstStyle/>
          <a:p>
            <a:pPr algn="l"/>
            <a:r>
              <a:rPr lang="en-US" dirty="0"/>
              <a:t>We know that programs are countable...</a:t>
            </a:r>
          </a:p>
          <a:p>
            <a:pPr algn="l"/>
            <a:endParaRPr lang="en-US" dirty="0"/>
          </a:p>
          <a:p>
            <a:pPr algn="l"/>
            <a:r>
              <a:rPr lang="en-US" dirty="0"/>
              <a:t>…and even simple functions are uncountable…</a:t>
            </a:r>
          </a:p>
          <a:p>
            <a:pPr algn="l"/>
            <a:endParaRPr lang="en-US" dirty="0"/>
          </a:p>
          <a:p>
            <a:pPr algn="l"/>
            <a:r>
              <a:rPr lang="en-US" dirty="0"/>
              <a:t>…so there must be more functions than programs…</a:t>
            </a:r>
          </a:p>
          <a:p>
            <a:pPr algn="l"/>
            <a:endParaRPr lang="en-US" dirty="0"/>
          </a:p>
          <a:p>
            <a:pPr algn="l"/>
            <a:r>
              <a:rPr lang="en-US" dirty="0"/>
              <a:t>…and therefore there are functions that can’t be computed!</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 and Programs</a:t>
            </a:r>
          </a:p>
        </p:txBody>
      </p:sp>
      <p:grpSp>
        <p:nvGrpSpPr>
          <p:cNvPr id="4" name="Group 3">
            <a:extLst>
              <a:ext uri="{FF2B5EF4-FFF2-40B4-BE49-F238E27FC236}">
                <a16:creationId xmlns:a16="http://schemas.microsoft.com/office/drawing/2014/main" id="{24910136-F897-432A-AF04-B315611CA337}"/>
              </a:ext>
            </a:extLst>
          </p:cNvPr>
          <p:cNvGrpSpPr>
            <a:grpSpLocks/>
          </p:cNvGrpSpPr>
          <p:nvPr/>
        </p:nvGrpSpPr>
        <p:grpSpPr bwMode="auto">
          <a:xfrm>
            <a:off x="533400" y="1114425"/>
            <a:ext cx="8218488" cy="180975"/>
            <a:chOff x="0" y="0"/>
            <a:chExt cx="5177" cy="114"/>
          </a:xfrm>
        </p:grpSpPr>
        <p:sp>
          <p:nvSpPr>
            <p:cNvPr id="5" name="Rectangle 4">
              <a:extLst>
                <a:ext uri="{FF2B5EF4-FFF2-40B4-BE49-F238E27FC236}">
                  <a16:creationId xmlns:a16="http://schemas.microsoft.com/office/drawing/2014/main" id="{0BA5D3C8-954E-4586-96ED-087ABA122EF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6" name="Rectangle 5">
              <a:extLst>
                <a:ext uri="{FF2B5EF4-FFF2-40B4-BE49-F238E27FC236}">
                  <a16:creationId xmlns:a16="http://schemas.microsoft.com/office/drawing/2014/main" id="{98D942B6-C16D-4599-8391-3E618549B16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Tree>
    <p:extLst>
      <p:ext uri="{BB962C8B-B14F-4D97-AF65-F5344CB8AC3E}">
        <p14:creationId xmlns:p14="http://schemas.microsoft.com/office/powerpoint/2010/main" val="1248934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Next Time</a:t>
            </a:r>
          </a:p>
        </p:txBody>
      </p:sp>
      <p:grpSp>
        <p:nvGrpSpPr>
          <p:cNvPr id="4" name="Group 3">
            <a:extLst>
              <a:ext uri="{FF2B5EF4-FFF2-40B4-BE49-F238E27FC236}">
                <a16:creationId xmlns:a16="http://schemas.microsoft.com/office/drawing/2014/main" id="{24910136-F897-432A-AF04-B315611CA337}"/>
              </a:ext>
            </a:extLst>
          </p:cNvPr>
          <p:cNvGrpSpPr>
            <a:grpSpLocks/>
          </p:cNvGrpSpPr>
          <p:nvPr/>
        </p:nvGrpSpPr>
        <p:grpSpPr bwMode="auto">
          <a:xfrm>
            <a:off x="533400" y="1114425"/>
            <a:ext cx="8218488" cy="180975"/>
            <a:chOff x="0" y="0"/>
            <a:chExt cx="5177" cy="114"/>
          </a:xfrm>
        </p:grpSpPr>
        <p:sp>
          <p:nvSpPr>
            <p:cNvPr id="5" name="Rectangle 4">
              <a:extLst>
                <a:ext uri="{FF2B5EF4-FFF2-40B4-BE49-F238E27FC236}">
                  <a16:creationId xmlns:a16="http://schemas.microsoft.com/office/drawing/2014/main" id="{0BA5D3C8-954E-4586-96ED-087ABA122EF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6" name="Rectangle 5">
              <a:extLst>
                <a:ext uri="{FF2B5EF4-FFF2-40B4-BE49-F238E27FC236}">
                  <a16:creationId xmlns:a16="http://schemas.microsoft.com/office/drawing/2014/main" id="{98D942B6-C16D-4599-8391-3E618549B16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7" name="Picture 13" descr="alien">
            <a:extLst>
              <a:ext uri="{FF2B5EF4-FFF2-40B4-BE49-F238E27FC236}">
                <a16:creationId xmlns:a16="http://schemas.microsoft.com/office/drawing/2014/main" id="{5CB95CE1-0FD5-48B1-B042-F50D8D9C4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38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2">
            <a:extLst>
              <a:ext uri="{FF2B5EF4-FFF2-40B4-BE49-F238E27FC236}">
                <a16:creationId xmlns:a16="http://schemas.microsoft.com/office/drawing/2014/main" id="{F98AB1FD-ED5A-4654-9167-51E1134C0E68}"/>
              </a:ext>
            </a:extLst>
          </p:cNvPr>
          <p:cNvSpPr/>
          <p:nvPr/>
        </p:nvSpPr>
        <p:spPr bwMode="auto">
          <a:xfrm>
            <a:off x="2971800" y="1885127"/>
            <a:ext cx="4190999" cy="1595735"/>
          </a:xfrm>
          <a:prstGeom prst="wedgeRectCallout">
            <a:avLst>
              <a:gd name="adj1" fmla="val -44102"/>
              <a:gd name="adj2" fmla="val 109750"/>
            </a:avLst>
          </a:pr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sym typeface="Arial" pitchFamily="34" charset="0"/>
              </a:rPr>
              <a:t>Let’s look at some interesting and useful—but (sadly) </a:t>
            </a:r>
            <a:r>
              <a:rPr kumimoji="0" lang="en-US" sz="2400" b="0" i="0" u="none" strike="noStrike" cap="none" normalizeH="0" baseline="0" dirty="0" err="1">
                <a:ln>
                  <a:noFill/>
                </a:ln>
                <a:solidFill>
                  <a:srgbClr val="000000"/>
                </a:solidFill>
                <a:effectLst/>
                <a:latin typeface="Arial" pitchFamily="34" charset="0"/>
                <a:sym typeface="Arial" pitchFamily="34" charset="0"/>
              </a:rPr>
              <a:t>uncomputable</a:t>
            </a:r>
            <a:r>
              <a:rPr kumimoji="0" lang="en-US" sz="2400" b="0" i="0" u="none" strike="noStrike" cap="none" normalizeH="0" baseline="0" dirty="0">
                <a:ln>
                  <a:noFill/>
                </a:ln>
                <a:solidFill>
                  <a:srgbClr val="000000"/>
                </a:solidFill>
                <a:effectLst/>
                <a:latin typeface="Arial" pitchFamily="34" charset="0"/>
                <a:sym typeface="Arial" pitchFamily="34" charset="0"/>
              </a:rPr>
              <a:t>—functions!</a:t>
            </a:r>
          </a:p>
        </p:txBody>
      </p:sp>
    </p:spTree>
    <p:extLst>
      <p:ext uri="{BB962C8B-B14F-4D97-AF65-F5344CB8AC3E}">
        <p14:creationId xmlns:p14="http://schemas.microsoft.com/office/powerpoint/2010/main" val="28977324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436563" y="1108075"/>
            <a:ext cx="8218487" cy="180975"/>
            <a:chOff x="295" y="1311"/>
            <a:chExt cx="5177" cy="114"/>
          </a:xfrm>
        </p:grpSpPr>
        <p:sp>
          <p:nvSpPr>
            <p:cNvPr id="41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41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a:latin typeface="+mj-lt"/>
              </a:rPr>
              <a:t>FSM's Can't Count! (High)</a:t>
            </a:r>
          </a:p>
        </p:txBody>
      </p:sp>
      <p:sp>
        <p:nvSpPr>
          <p:cNvPr id="4100" name="Rectangle 42"/>
          <p:cNvSpPr>
            <a:spLocks noChangeArrowheads="1"/>
          </p:cNvSpPr>
          <p:nvPr/>
        </p:nvSpPr>
        <p:spPr bwMode="auto">
          <a:xfrm>
            <a:off x="838200" y="12954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latin typeface="Calibri" pitchFamily="34" charset="0"/>
                <a:cs typeface="Calibri" pitchFamily="34" charset="0"/>
              </a:rPr>
              <a:t>Because they're finite, FSMs can only count </a:t>
            </a:r>
            <a:r>
              <a:rPr lang="en-US" altLang="en-US" b="1" i="1">
                <a:latin typeface="Calibri" pitchFamily="34" charset="0"/>
                <a:cs typeface="Calibri" pitchFamily="34" charset="0"/>
              </a:rPr>
              <a:t>finitely high</a:t>
            </a:r>
            <a:r>
              <a:rPr lang="en-US" altLang="en-US">
                <a:latin typeface="Calibri" pitchFamily="34" charset="0"/>
                <a:cs typeface="Calibri" pitchFamily="34" charset="0"/>
              </a:rPr>
              <a:t> !</a:t>
            </a:r>
          </a:p>
        </p:txBody>
      </p:sp>
      <p:sp>
        <p:nvSpPr>
          <p:cNvPr id="4101" name="Rectangle 23"/>
          <p:cNvSpPr>
            <a:spLocks noChangeArrowheads="1"/>
          </p:cNvSpPr>
          <p:nvPr/>
        </p:nvSpPr>
        <p:spPr bwMode="auto">
          <a:xfrm>
            <a:off x="762000" y="1757363"/>
            <a:ext cx="739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latin typeface="Calibri" pitchFamily="34" charset="0"/>
                <a:cs typeface="Calibri" pitchFamily="34" charset="0"/>
              </a:rPr>
              <a:t>They can handle </a:t>
            </a:r>
            <a:r>
              <a:rPr lang="en-US" altLang="en-US" b="1" i="1">
                <a:latin typeface="Calibri" pitchFamily="34" charset="0"/>
                <a:cs typeface="Calibri" pitchFamily="34" charset="0"/>
              </a:rPr>
              <a:t>modulo</a:t>
            </a:r>
            <a:r>
              <a:rPr lang="en-US" altLang="en-US">
                <a:latin typeface="Calibri" pitchFamily="34" charset="0"/>
                <a:cs typeface="Calibri" pitchFamily="34" charset="0"/>
              </a:rPr>
              <a:t>, but not arbitrary, arithmetic </a:t>
            </a:r>
          </a:p>
        </p:txBody>
      </p:sp>
      <p:sp>
        <p:nvSpPr>
          <p:cNvPr id="4102" name="Rectangle 24"/>
          <p:cNvSpPr>
            <a:spLocks noChangeArrowheads="1"/>
          </p:cNvSpPr>
          <p:nvPr/>
        </p:nvSpPr>
        <p:spPr bwMode="auto">
          <a:xfrm>
            <a:off x="914400" y="2603500"/>
            <a:ext cx="313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dirty="0">
                <a:solidFill>
                  <a:srgbClr val="008000"/>
                </a:solidFill>
                <a:latin typeface="Calibri" pitchFamily="34" charset="0"/>
                <a:cs typeface="Calibri" pitchFamily="34" charset="0"/>
              </a:rPr>
              <a:t>Computable with FSMs</a:t>
            </a:r>
            <a:endParaRPr lang="en-US" altLang="en-US" b="1" dirty="0">
              <a:solidFill>
                <a:srgbClr val="008000"/>
              </a:solidFill>
              <a:cs typeface="Calibri" pitchFamily="34" charset="0"/>
            </a:endParaRPr>
          </a:p>
        </p:txBody>
      </p:sp>
      <p:sp>
        <p:nvSpPr>
          <p:cNvPr id="4103" name="Rectangle 25"/>
          <p:cNvSpPr>
            <a:spLocks noChangeArrowheads="1"/>
          </p:cNvSpPr>
          <p:nvPr/>
        </p:nvSpPr>
        <p:spPr bwMode="auto">
          <a:xfrm>
            <a:off x="4819650" y="2603500"/>
            <a:ext cx="344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i="1">
                <a:solidFill>
                  <a:srgbClr val="C00000"/>
                </a:solidFill>
                <a:latin typeface="Calibri" pitchFamily="34" charset="0"/>
                <a:cs typeface="Calibri" pitchFamily="34" charset="0"/>
              </a:rPr>
              <a:t>Uncomputable </a:t>
            </a:r>
            <a:r>
              <a:rPr lang="en-US" altLang="en-US" b="1">
                <a:solidFill>
                  <a:srgbClr val="C00000"/>
                </a:solidFill>
                <a:latin typeface="Calibri" pitchFamily="34" charset="0"/>
                <a:cs typeface="Calibri" pitchFamily="34" charset="0"/>
              </a:rPr>
              <a:t>with FSMs</a:t>
            </a:r>
            <a:endParaRPr lang="en-US" altLang="en-US" b="1">
              <a:solidFill>
                <a:srgbClr val="C00000"/>
              </a:solidFill>
              <a:cs typeface="Calibri" pitchFamily="34" charset="0"/>
            </a:endParaRPr>
          </a:p>
        </p:txBody>
      </p:sp>
      <p:cxnSp>
        <p:nvCxnSpPr>
          <p:cNvPr id="51" name="Straight Connector 50"/>
          <p:cNvCxnSpPr/>
          <p:nvPr/>
        </p:nvCxnSpPr>
        <p:spPr>
          <a:xfrm rot="5400000">
            <a:off x="3048001" y="4113212"/>
            <a:ext cx="2743200" cy="31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05" name="Rectangle 28"/>
          <p:cNvSpPr>
            <a:spLocks noChangeArrowheads="1"/>
          </p:cNvSpPr>
          <p:nvPr/>
        </p:nvSpPr>
        <p:spPr bwMode="auto">
          <a:xfrm>
            <a:off x="1085850" y="3198813"/>
            <a:ext cx="2546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Even/odd sums or differences </a:t>
            </a:r>
            <a:endParaRPr lang="en-US" altLang="en-US" sz="1500">
              <a:cs typeface="Calibri" pitchFamily="34" charset="0"/>
            </a:endParaRPr>
          </a:p>
        </p:txBody>
      </p:sp>
      <p:sp>
        <p:nvSpPr>
          <p:cNvPr id="4106" name="Rectangle 29"/>
          <p:cNvSpPr>
            <a:spLocks noChangeArrowheads="1"/>
          </p:cNvSpPr>
          <p:nvPr/>
        </p:nvSpPr>
        <p:spPr bwMode="auto">
          <a:xfrm>
            <a:off x="1076325" y="3602038"/>
            <a:ext cx="2252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Multiples of other integers</a:t>
            </a:r>
            <a:endParaRPr lang="en-US" altLang="en-US" sz="1500">
              <a:cs typeface="Calibri" pitchFamily="34" charset="0"/>
            </a:endParaRPr>
          </a:p>
        </p:txBody>
      </p:sp>
      <p:sp>
        <p:nvSpPr>
          <p:cNvPr id="4107" name="Rectangle 30"/>
          <p:cNvSpPr>
            <a:spLocks noChangeArrowheads="1"/>
          </p:cNvSpPr>
          <p:nvPr/>
        </p:nvSpPr>
        <p:spPr bwMode="auto">
          <a:xfrm>
            <a:off x="1066800" y="4037013"/>
            <a:ext cx="2579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Finite constraints on the input:</a:t>
            </a:r>
          </a:p>
        </p:txBody>
      </p:sp>
      <p:sp>
        <p:nvSpPr>
          <p:cNvPr id="4108" name="Rectangle 31"/>
          <p:cNvSpPr>
            <a:spLocks noChangeArrowheads="1"/>
          </p:cNvSpPr>
          <p:nvPr/>
        </p:nvSpPr>
        <p:spPr bwMode="auto">
          <a:xfrm>
            <a:off x="1327150" y="4348163"/>
            <a:ext cx="2574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Third digit is a 1</a:t>
            </a:r>
          </a:p>
          <a:p>
            <a:pPr eaLnBrk="1" hangingPunct="1"/>
            <a:r>
              <a:rPr lang="en-US" altLang="en-US" sz="1500">
                <a:latin typeface="Calibri" pitchFamily="34" charset="0"/>
                <a:cs typeface="Calibri" pitchFamily="34" charset="0"/>
              </a:rPr>
              <a:t>Third-to-last digit is a 1</a:t>
            </a:r>
          </a:p>
          <a:p>
            <a:pPr eaLnBrk="1" hangingPunct="1"/>
            <a:r>
              <a:rPr lang="en-US" altLang="en-US" sz="1500">
                <a:latin typeface="Calibri" pitchFamily="34" charset="0"/>
                <a:cs typeface="Calibri" pitchFamily="34" charset="0"/>
              </a:rPr>
              <a:t>Third digit == third-to-last digit</a:t>
            </a:r>
          </a:p>
          <a:p>
            <a:pPr eaLnBrk="1" hangingPunct="1"/>
            <a:r>
              <a:rPr lang="en-US" altLang="en-US" sz="1500">
                <a:latin typeface="Calibri" pitchFamily="34" charset="0"/>
                <a:cs typeface="Calibri" pitchFamily="34" charset="0"/>
              </a:rPr>
              <a:t>etc.</a:t>
            </a:r>
          </a:p>
        </p:txBody>
      </p:sp>
      <p:sp>
        <p:nvSpPr>
          <p:cNvPr id="4109" name="Rectangle 32"/>
          <p:cNvSpPr>
            <a:spLocks noChangeArrowheads="1"/>
          </p:cNvSpPr>
          <p:nvPr/>
        </p:nvSpPr>
        <p:spPr bwMode="auto">
          <a:xfrm>
            <a:off x="5029200" y="3198813"/>
            <a:ext cx="2441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Equal numbers of two values</a:t>
            </a:r>
            <a:endParaRPr lang="en-US" altLang="en-US" sz="1500">
              <a:cs typeface="Calibri" pitchFamily="34" charset="0"/>
            </a:endParaRPr>
          </a:p>
        </p:txBody>
      </p:sp>
      <p:sp>
        <p:nvSpPr>
          <p:cNvPr id="4110" name="Rectangle 33"/>
          <p:cNvSpPr>
            <a:spLocks noChangeArrowheads="1"/>
          </p:cNvSpPr>
          <p:nvPr/>
        </p:nvSpPr>
        <p:spPr bwMode="auto">
          <a:xfrm>
            <a:off x="5029200" y="3654425"/>
            <a:ext cx="318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A given difference between two values</a:t>
            </a:r>
            <a:endParaRPr lang="en-US" altLang="en-US" sz="1500">
              <a:cs typeface="Calibri" pitchFamily="34" charset="0"/>
            </a:endParaRPr>
          </a:p>
        </p:txBody>
      </p:sp>
      <p:sp>
        <p:nvSpPr>
          <p:cNvPr id="4111" name="Rectangle 34"/>
          <p:cNvSpPr>
            <a:spLocks noChangeArrowheads="1"/>
          </p:cNvSpPr>
          <p:nvPr/>
        </p:nvSpPr>
        <p:spPr bwMode="auto">
          <a:xfrm>
            <a:off x="5029200" y="4111625"/>
            <a:ext cx="1158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Palindromes</a:t>
            </a:r>
            <a:endParaRPr lang="en-US" altLang="en-US" sz="1500">
              <a:cs typeface="Calibri" pitchFamily="34" charset="0"/>
            </a:endParaRPr>
          </a:p>
        </p:txBody>
      </p:sp>
      <p:sp>
        <p:nvSpPr>
          <p:cNvPr id="4112" name="Rectangle 35"/>
          <p:cNvSpPr>
            <a:spLocks noChangeArrowheads="1"/>
          </p:cNvSpPr>
          <p:nvPr/>
        </p:nvSpPr>
        <p:spPr bwMode="auto">
          <a:xfrm>
            <a:off x="5029200" y="4625975"/>
            <a:ext cx="2895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i="1" dirty="0">
                <a:latin typeface="Calibri" pitchFamily="34" charset="0"/>
                <a:cs typeface="Calibri" pitchFamily="34" charset="0"/>
              </a:rPr>
              <a:t>Anything modeled by a potentially unbounded </a:t>
            </a:r>
            <a:r>
              <a:rPr lang="en-US" altLang="en-US" sz="1500" b="1" dirty="0">
                <a:latin typeface="Courier New" pitchFamily="49" charset="0"/>
                <a:cs typeface="Courier New" pitchFamily="49" charset="0"/>
              </a:rPr>
              <a:t>while</a:t>
            </a:r>
            <a:r>
              <a:rPr lang="en-US" altLang="en-US" sz="1500" i="1" dirty="0">
                <a:latin typeface="Calibri" pitchFamily="34" charset="0"/>
                <a:cs typeface="Calibri" pitchFamily="34" charset="0"/>
              </a:rPr>
              <a:t> loop</a:t>
            </a:r>
            <a:endParaRPr lang="en-US" altLang="en-US" sz="1500" i="1" dirty="0">
              <a:cs typeface="Calibri" pitchFamily="34" charset="0"/>
            </a:endParaRPr>
          </a:p>
        </p:txBody>
      </p:sp>
      <p:pic>
        <p:nvPicPr>
          <p:cNvPr id="4113"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5464175"/>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14" name="AutoShape 37"/>
          <p:cNvSpPr>
            <a:spLocks/>
          </p:cNvSpPr>
          <p:nvPr/>
        </p:nvSpPr>
        <p:spPr bwMode="auto">
          <a:xfrm>
            <a:off x="7010400" y="5486400"/>
            <a:ext cx="1981200" cy="838200"/>
          </a:xfrm>
          <a:prstGeom prst="wedgeRectCallout">
            <a:avLst>
              <a:gd name="adj1" fmla="val -72963"/>
              <a:gd name="adj2" fmla="val 15606"/>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latin typeface="Times New Roman" pitchFamily="18" charset="0"/>
              </a:rPr>
              <a:t>Can </a:t>
            </a:r>
            <a:r>
              <a:rPr lang="en-US" altLang="en-US" sz="1800" b="1" i="1">
                <a:latin typeface="Times New Roman" pitchFamily="18" charset="0"/>
              </a:rPr>
              <a:t>computers</a:t>
            </a:r>
            <a:r>
              <a:rPr lang="en-US" altLang="en-US" sz="1800">
                <a:latin typeface="Times New Roman" pitchFamily="18" charset="0"/>
              </a:rPr>
              <a:t> handle </a:t>
            </a:r>
            <a:r>
              <a:rPr lang="en-US" altLang="en-US" sz="1800" i="1">
                <a:latin typeface="Times New Roman" pitchFamily="18" charset="0"/>
              </a:rPr>
              <a:t>abitrary </a:t>
            </a:r>
            <a:r>
              <a:rPr lang="en-US" altLang="en-US" sz="1800">
                <a:latin typeface="Times New Roman" pitchFamily="18" charset="0"/>
              </a:rPr>
              <a:t>arithmetic?</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436563" y="1108075"/>
            <a:ext cx="8218487" cy="180975"/>
            <a:chOff x="295" y="1311"/>
            <a:chExt cx="5177" cy="114"/>
          </a:xfrm>
        </p:grpSpPr>
        <p:sp>
          <p:nvSpPr>
            <p:cNvPr id="512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512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err="1">
                <a:latin typeface="+mj-lt"/>
              </a:rPr>
              <a:t>FSM's</a:t>
            </a:r>
            <a:r>
              <a:rPr lang="en-US" sz="4000" dirty="0">
                <a:latin typeface="+mj-lt"/>
              </a:rPr>
              <a:t> Can't Count!</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2133600"/>
            <a:ext cx="7267575" cy="3886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6"/>
          <p:cNvSpPr txBox="1">
            <a:spLocks noChangeArrowheads="1"/>
          </p:cNvSpPr>
          <p:nvPr/>
        </p:nvSpPr>
        <p:spPr bwMode="auto">
          <a:xfrm>
            <a:off x="533400" y="1411288"/>
            <a:ext cx="802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600" b="1">
                <a:solidFill>
                  <a:schemeClr val="tx1"/>
                </a:solidFill>
                <a:latin typeface="Times" pitchFamily="18" charset="0"/>
                <a:ea typeface="ＭＳ Ｐゴシック" pitchFamily="-80" charset="-128"/>
              </a:rPr>
              <a:t>So let's build a better machine!</a:t>
            </a:r>
          </a:p>
        </p:txBody>
      </p:sp>
      <p:sp>
        <p:nvSpPr>
          <p:cNvPr id="5126" name="Text Box 6"/>
          <p:cNvSpPr txBox="1">
            <a:spLocks noChangeArrowheads="1"/>
          </p:cNvSpPr>
          <p:nvPr/>
        </p:nvSpPr>
        <p:spPr bwMode="auto">
          <a:xfrm>
            <a:off x="1066800" y="58674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600" b="1">
                <a:solidFill>
                  <a:schemeClr val="tx1"/>
                </a:solidFill>
                <a:latin typeface="Times" pitchFamily="18" charset="0"/>
                <a:ea typeface="ＭＳ Ｐゴシック" pitchFamily="-80" charset="-128"/>
              </a:rPr>
              <a:t>"Turing Machine"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36563" y="1116013"/>
            <a:ext cx="8218487" cy="180975"/>
            <a:chOff x="295" y="1311"/>
            <a:chExt cx="5177" cy="114"/>
          </a:xfrm>
        </p:grpSpPr>
        <p:sp>
          <p:nvSpPr>
            <p:cNvPr id="61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sp>
          <p:nvSpPr>
            <p:cNvPr id="61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grpSp>
      <p:sp>
        <p:nvSpPr>
          <p:cNvPr id="54275" name="Text Box 5"/>
          <p:cNvSpPr txBox="1">
            <a:spLocks noChangeArrowheads="1"/>
          </p:cNvSpPr>
          <p:nvPr/>
        </p:nvSpPr>
        <p:spPr bwMode="auto">
          <a:xfrm>
            <a:off x="706438" y="265113"/>
            <a:ext cx="7781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US" sz="4400" dirty="0">
                <a:solidFill>
                  <a:srgbClr val="000000"/>
                </a:solidFill>
                <a:latin typeface="+mj-lt"/>
                <a:cs typeface="Times New Roman" pitchFamily="18" charset="0"/>
              </a:rPr>
              <a:t>Turing Machines</a:t>
            </a:r>
          </a:p>
        </p:txBody>
      </p:sp>
      <p:sp>
        <p:nvSpPr>
          <p:cNvPr id="54276" name="Text Box 6"/>
          <p:cNvSpPr txBox="1">
            <a:spLocks noChangeArrowheads="1"/>
          </p:cNvSpPr>
          <p:nvPr/>
        </p:nvSpPr>
        <p:spPr bwMode="auto">
          <a:xfrm>
            <a:off x="373063" y="1387475"/>
            <a:ext cx="573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US" dirty="0">
                <a:solidFill>
                  <a:srgbClr val="000000"/>
                </a:solidFill>
                <a:latin typeface="+mn-lt"/>
                <a:cs typeface="Times New Roman" pitchFamily="18" charset="0"/>
              </a:rPr>
              <a:t>A simple model of </a:t>
            </a:r>
            <a:r>
              <a:rPr lang="en-US" i="1" dirty="0">
                <a:solidFill>
                  <a:srgbClr val="000000"/>
                </a:solidFill>
                <a:latin typeface="+mn-lt"/>
                <a:cs typeface="Times New Roman" pitchFamily="18" charset="0"/>
              </a:rPr>
              <a:t>universal</a:t>
            </a:r>
            <a:r>
              <a:rPr lang="en-US" dirty="0">
                <a:solidFill>
                  <a:srgbClr val="000000"/>
                </a:solidFill>
                <a:latin typeface="+mn-lt"/>
                <a:cs typeface="Times New Roman" pitchFamily="18" charset="0"/>
              </a:rPr>
              <a:t> computation</a:t>
            </a:r>
          </a:p>
        </p:txBody>
      </p:sp>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2295525"/>
            <a:ext cx="38433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50" name="Rectangle 8"/>
          <p:cNvSpPr>
            <a:spLocks noChangeArrowheads="1"/>
          </p:cNvSpPr>
          <p:nvPr/>
        </p:nvSpPr>
        <p:spPr bwMode="auto">
          <a:xfrm>
            <a:off x="5070475" y="2062163"/>
            <a:ext cx="38449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20000"/>
              </a:spcBef>
              <a:buClr>
                <a:srgbClr val="FF0000"/>
              </a:buClr>
              <a:buSzPct val="75000"/>
              <a:buFont typeface="Monotype Sorts" charset="2"/>
              <a:buNone/>
            </a:pPr>
            <a:r>
              <a:rPr lang="en-US" altLang="en-US" sz="1800" dirty="0">
                <a:solidFill>
                  <a:srgbClr val="0000FF"/>
                </a:solidFill>
                <a:cs typeface="Times New Roman" pitchFamily="18" charset="0"/>
              </a:rPr>
              <a:t>The </a:t>
            </a:r>
            <a:r>
              <a:rPr lang="en-US" altLang="en-US" sz="1800" i="1" dirty="0">
                <a:solidFill>
                  <a:srgbClr val="0000FF"/>
                </a:solidFill>
                <a:cs typeface="Times New Roman" pitchFamily="18" charset="0"/>
              </a:rPr>
              <a:t>tape</a:t>
            </a:r>
            <a:r>
              <a:rPr lang="en-US" altLang="en-US" sz="1800" dirty="0">
                <a:solidFill>
                  <a:srgbClr val="0000FF"/>
                </a:solidFill>
                <a:cs typeface="Times New Roman" pitchFamily="18" charset="0"/>
              </a:rPr>
              <a:t>: an unbounded amount of memory. Consists of </a:t>
            </a:r>
            <a:r>
              <a:rPr lang="en-US" altLang="en-US" sz="1800" i="1" dirty="0">
                <a:solidFill>
                  <a:srgbClr val="0000FF"/>
                </a:solidFill>
                <a:cs typeface="Times New Roman" pitchFamily="18" charset="0"/>
              </a:rPr>
              <a:t>cells</a:t>
            </a:r>
            <a:r>
              <a:rPr lang="en-US" altLang="en-US" sz="1800" dirty="0">
                <a:solidFill>
                  <a:srgbClr val="0000FF"/>
                </a:solidFill>
                <a:cs typeface="Times New Roman" pitchFamily="18" charset="0"/>
              </a:rPr>
              <a:t>, each containing exactly one character (e.g. 0, 1, or </a:t>
            </a:r>
            <a:r>
              <a:rPr lang="en-US" altLang="en-US" sz="1800" dirty="0">
                <a:solidFill>
                  <a:srgbClr val="0000FF"/>
                </a:solidFill>
                <a:ea typeface="AppleGothic" charset="-127"/>
              </a:rPr>
              <a:t></a:t>
            </a:r>
            <a:r>
              <a:rPr lang="en-US" altLang="en-US" sz="1800" dirty="0">
                <a:solidFill>
                  <a:srgbClr val="0000FF"/>
                </a:solidFill>
                <a:cs typeface="Times New Roman" pitchFamily="18" charset="0"/>
              </a:rPr>
              <a:t>  (blank))</a:t>
            </a:r>
          </a:p>
        </p:txBody>
      </p:sp>
      <p:sp>
        <p:nvSpPr>
          <p:cNvPr id="6151" name="Line 9"/>
          <p:cNvSpPr>
            <a:spLocks noChangeShapeType="1"/>
          </p:cNvSpPr>
          <p:nvPr/>
        </p:nvSpPr>
        <p:spPr bwMode="auto">
          <a:xfrm flipH="1">
            <a:off x="4562475" y="2389188"/>
            <a:ext cx="619125" cy="3619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10"/>
          <p:cNvSpPr>
            <a:spLocks noChangeShapeType="1"/>
          </p:cNvSpPr>
          <p:nvPr/>
        </p:nvSpPr>
        <p:spPr bwMode="auto">
          <a:xfrm flipH="1">
            <a:off x="2819400" y="4141788"/>
            <a:ext cx="2584450" cy="3127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11"/>
          <p:cNvSpPr>
            <a:spLocks noChangeShapeType="1"/>
          </p:cNvSpPr>
          <p:nvPr/>
        </p:nvSpPr>
        <p:spPr bwMode="auto">
          <a:xfrm flipH="1" flipV="1">
            <a:off x="2827338" y="3241675"/>
            <a:ext cx="2741612" cy="342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2"/>
          <p:cNvSpPr>
            <a:spLocks noChangeShapeType="1"/>
          </p:cNvSpPr>
          <p:nvPr/>
        </p:nvSpPr>
        <p:spPr bwMode="auto">
          <a:xfrm flipH="1">
            <a:off x="2863850" y="5129213"/>
            <a:ext cx="2616200" cy="311150"/>
          </a:xfrm>
          <a:prstGeom prst="line">
            <a:avLst/>
          </a:prstGeom>
          <a:noFill/>
          <a:ln w="28575">
            <a:solidFill>
              <a:srgbClr val="AD1BA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Rectangle 13"/>
          <p:cNvSpPr>
            <a:spLocks noChangeArrowheads="1"/>
          </p:cNvSpPr>
          <p:nvPr/>
        </p:nvSpPr>
        <p:spPr bwMode="auto">
          <a:xfrm>
            <a:off x="4889500" y="5678488"/>
            <a:ext cx="30353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spcBef>
                <a:spcPct val="20000"/>
              </a:spcBef>
              <a:buClr>
                <a:srgbClr val="FF0000"/>
              </a:buClr>
              <a:buSzPct val="75000"/>
              <a:buFont typeface="Monotype Sorts" charset="2"/>
              <a:buNone/>
            </a:pPr>
            <a:r>
              <a:rPr lang="en-US" altLang="en-US" sz="1400">
                <a:solidFill>
                  <a:srgbClr val="0000FF"/>
                </a:solidFill>
                <a:cs typeface="Times New Roman" pitchFamily="18" charset="0"/>
              </a:rPr>
              <a:t>The control state</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 now under the head</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symbols to the right of the head</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symbols to the left of the head</a:t>
            </a:r>
            <a:endParaRPr lang="en-US" altLang="en-US" sz="1600">
              <a:solidFill>
                <a:srgbClr val="0000FF"/>
              </a:solidFill>
              <a:cs typeface="Times New Roman" pitchFamily="18" charset="0"/>
            </a:endParaRPr>
          </a:p>
        </p:txBody>
      </p:sp>
      <p:sp>
        <p:nvSpPr>
          <p:cNvPr id="6156" name="Rectangle 14"/>
          <p:cNvSpPr>
            <a:spLocks noChangeArrowheads="1"/>
          </p:cNvSpPr>
          <p:nvPr/>
        </p:nvSpPr>
        <p:spPr bwMode="auto">
          <a:xfrm>
            <a:off x="5529263" y="341471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20000"/>
              </a:spcBef>
              <a:buClr>
                <a:srgbClr val="FF0000"/>
              </a:buClr>
              <a:buSzPct val="75000"/>
              <a:buFont typeface="Monotype Sorts" charset="2"/>
              <a:buNone/>
            </a:pPr>
            <a:r>
              <a:rPr lang="en-US" altLang="en-US" sz="1800">
                <a:solidFill>
                  <a:srgbClr val="008000"/>
                </a:solidFill>
                <a:cs typeface="Times New Roman" pitchFamily="18" charset="0"/>
              </a:rPr>
              <a:t>Read/write head for the tape</a:t>
            </a:r>
          </a:p>
        </p:txBody>
      </p:sp>
      <p:sp>
        <p:nvSpPr>
          <p:cNvPr id="6157" name="Rectangle 15"/>
          <p:cNvSpPr>
            <a:spLocks noChangeArrowheads="1"/>
          </p:cNvSpPr>
          <p:nvPr/>
        </p:nvSpPr>
        <p:spPr bwMode="auto">
          <a:xfrm>
            <a:off x="5181600" y="3900488"/>
            <a:ext cx="365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FF0000"/>
                </a:solidFill>
                <a:cs typeface="Times New Roman" pitchFamily="18" charset="0"/>
              </a:rPr>
              <a:t>The control: a finite amount of memory, the </a:t>
            </a:r>
            <a:r>
              <a:rPr lang="en-US" altLang="en-US" sz="1800" i="1">
                <a:solidFill>
                  <a:srgbClr val="FF0000"/>
                </a:solidFill>
                <a:cs typeface="Times New Roman" pitchFamily="18" charset="0"/>
              </a:rPr>
              <a:t>control states—</a:t>
            </a:r>
            <a:r>
              <a:rPr lang="en-US" altLang="en-US" sz="1800">
                <a:solidFill>
                  <a:srgbClr val="FF0000"/>
                </a:solidFill>
                <a:cs typeface="Times New Roman" pitchFamily="18" charset="0"/>
              </a:rPr>
              <a:t>some are accepting, some are not.</a:t>
            </a:r>
          </a:p>
        </p:txBody>
      </p:sp>
      <p:sp>
        <p:nvSpPr>
          <p:cNvPr id="6158" name="Rectangle 16"/>
          <p:cNvSpPr>
            <a:spLocks noChangeArrowheads="1"/>
          </p:cNvSpPr>
          <p:nvPr/>
        </p:nvSpPr>
        <p:spPr bwMode="auto">
          <a:xfrm>
            <a:off x="5494338" y="4924425"/>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AD1BAD"/>
                </a:solidFill>
                <a:cs typeface="Times New Roman" pitchFamily="18" charset="0"/>
              </a:rPr>
              <a:t>Ability to move left and right</a:t>
            </a:r>
          </a:p>
        </p:txBody>
      </p:sp>
      <p:sp>
        <p:nvSpPr>
          <p:cNvPr id="6159" name="Rectangle 17"/>
          <p:cNvSpPr>
            <a:spLocks noChangeArrowheads="1"/>
          </p:cNvSpPr>
          <p:nvPr/>
        </p:nvSpPr>
        <p:spPr bwMode="auto">
          <a:xfrm>
            <a:off x="382588" y="6027738"/>
            <a:ext cx="4360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0000FF"/>
                </a:solidFill>
                <a:cs typeface="Times New Roman" pitchFamily="18" charset="0"/>
              </a:rPr>
              <a:t>The complete state of a TM is determined by:</a:t>
            </a:r>
          </a:p>
        </p:txBody>
      </p:sp>
      <p:sp>
        <p:nvSpPr>
          <p:cNvPr id="6160" name="Text Box 18"/>
          <p:cNvSpPr txBox="1">
            <a:spLocks noChangeArrowheads="1"/>
          </p:cNvSpPr>
          <p:nvPr/>
        </p:nvSpPr>
        <p:spPr bwMode="auto">
          <a:xfrm>
            <a:off x="6111875" y="889000"/>
            <a:ext cx="2619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000">
                <a:ea typeface="ＭＳ Ｐゴシック" pitchFamily="-80" charset="-128"/>
              </a:rPr>
              <a:t>Alan Turing: </a:t>
            </a:r>
            <a:r>
              <a:rPr lang="ja-JP" altLang="en-US" sz="1000">
                <a:ea typeface="ＭＳ Ｐゴシック" pitchFamily="-80" charset="-128"/>
              </a:rPr>
              <a:t>“</a:t>
            </a:r>
            <a:r>
              <a:rPr lang="en-US" altLang="ja-JP" sz="1000">
                <a:ea typeface="ＭＳ Ｐゴシック" pitchFamily="-80" charset="-128"/>
              </a:rPr>
              <a:t>Logical Computing Machines</a:t>
            </a:r>
            <a:r>
              <a:rPr lang="ja-JP" altLang="en-US" sz="1000">
                <a:ea typeface="ＭＳ Ｐゴシック" pitchFamily="-80" charset="-128"/>
              </a:rPr>
              <a:t>”</a:t>
            </a:r>
            <a:endParaRPr lang="en-US" altLang="en-US" sz="1000">
              <a:ea typeface="ＭＳ Ｐゴシック" pitchFamily="-80" charset="-128"/>
            </a:endParaRPr>
          </a:p>
        </p:txBody>
      </p:sp>
      <p:sp>
        <p:nvSpPr>
          <p:cNvPr id="6161" name="Line 19"/>
          <p:cNvSpPr>
            <a:spLocks noChangeShapeType="1"/>
          </p:cNvSpPr>
          <p:nvPr/>
        </p:nvSpPr>
        <p:spPr bwMode="auto">
          <a:xfrm flipH="1">
            <a:off x="1352550" y="2187575"/>
            <a:ext cx="298450" cy="201613"/>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Rectangle 20"/>
          <p:cNvSpPr>
            <a:spLocks noChangeArrowheads="1"/>
          </p:cNvSpPr>
          <p:nvPr/>
        </p:nvSpPr>
        <p:spPr bwMode="auto">
          <a:xfrm>
            <a:off x="1662113" y="1974850"/>
            <a:ext cx="3027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spcBef>
                <a:spcPct val="20000"/>
              </a:spcBef>
              <a:buClr>
                <a:srgbClr val="FF0000"/>
              </a:buClr>
              <a:buSzPct val="75000"/>
              <a:buFont typeface="Monotype Sorts" charset="2"/>
              <a:buNone/>
            </a:pPr>
            <a:r>
              <a:rPr lang="en-US" altLang="en-US" sz="1800">
                <a:cs typeface="Times New Roman" pitchFamily="18" charset="0"/>
              </a:rPr>
              <a:t>Starts on the leftmost character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436563" y="1116013"/>
            <a:ext cx="8218487" cy="180975"/>
            <a:chOff x="295" y="1311"/>
            <a:chExt cx="5177" cy="114"/>
          </a:xfrm>
        </p:grpSpPr>
        <p:sp>
          <p:nvSpPr>
            <p:cNvPr id="72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sp>
          <p:nvSpPr>
            <p:cNvPr id="72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grpSp>
      <p:sp>
        <p:nvSpPr>
          <p:cNvPr id="54275" name="Text Box 5"/>
          <p:cNvSpPr txBox="1">
            <a:spLocks noChangeArrowheads="1"/>
          </p:cNvSpPr>
          <p:nvPr/>
        </p:nvSpPr>
        <p:spPr bwMode="auto">
          <a:xfrm>
            <a:off x="706438" y="265113"/>
            <a:ext cx="7781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US" sz="4400" dirty="0">
                <a:solidFill>
                  <a:srgbClr val="000000"/>
                </a:solidFill>
                <a:latin typeface="+mj-lt"/>
                <a:cs typeface="Times New Roman" pitchFamily="18" charset="0"/>
              </a:rPr>
              <a:t>Turing Machines</a:t>
            </a:r>
          </a:p>
        </p:txBody>
      </p:sp>
      <p:pic>
        <p:nvPicPr>
          <p:cNvPr id="21" name="Picture 29" descr="Screen shot 2011-12-01 at 1.15.30 AM.png"/>
          <p:cNvPicPr>
            <a:picLocks noChangeAspect="1"/>
          </p:cNvPicPr>
          <p:nvPr/>
        </p:nvPicPr>
        <p:blipFill>
          <a:blip r:embed="rId3">
            <a:extLst>
              <a:ext uri="{28A0092B-C50C-407E-A947-70E740481C1C}">
                <a14:useLocalDpi xmlns:a14="http://schemas.microsoft.com/office/drawing/2010/main" val="0"/>
              </a:ext>
            </a:extLst>
          </a:blip>
          <a:srcRect l="14513" t="30705" r="23080" b="30060"/>
          <a:stretch>
            <a:fillRect/>
          </a:stretch>
        </p:blipFill>
        <p:spPr bwMode="auto">
          <a:xfrm>
            <a:off x="903288" y="2514600"/>
            <a:ext cx="7265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
          <p:cNvSpPr txBox="1">
            <a:spLocks noChangeArrowheads="1"/>
          </p:cNvSpPr>
          <p:nvPr/>
        </p:nvSpPr>
        <p:spPr bwMode="auto">
          <a:xfrm>
            <a:off x="1219200" y="5969000"/>
            <a:ext cx="388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700" b="1" dirty="0">
                <a:latin typeface="+mn-lt"/>
              </a:rPr>
              <a:t>A Turing Machine rule: </a:t>
            </a:r>
          </a:p>
        </p:txBody>
      </p:sp>
      <p:sp>
        <p:nvSpPr>
          <p:cNvPr id="30" name="Rectangle 11"/>
          <p:cNvSpPr>
            <a:spLocks noChangeArrowheads="1"/>
          </p:cNvSpPr>
          <p:nvPr/>
        </p:nvSpPr>
        <p:spPr bwMode="auto">
          <a:xfrm>
            <a:off x="228600" y="2590800"/>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latin typeface="+mn-lt"/>
              </a:rPr>
              <a:t>The tape</a:t>
            </a:r>
          </a:p>
        </p:txBody>
      </p:sp>
      <p:sp>
        <p:nvSpPr>
          <p:cNvPr id="31" name="Rectangle 12"/>
          <p:cNvSpPr>
            <a:spLocks noChangeArrowheads="1"/>
          </p:cNvSpPr>
          <p:nvPr/>
        </p:nvSpPr>
        <p:spPr bwMode="auto">
          <a:xfrm>
            <a:off x="1905000" y="2743200"/>
            <a:ext cx="83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R/W head</a:t>
            </a:r>
          </a:p>
        </p:txBody>
      </p:sp>
      <p:grpSp>
        <p:nvGrpSpPr>
          <p:cNvPr id="7176" name="Group 2"/>
          <p:cNvGrpSpPr>
            <a:grpSpLocks/>
          </p:cNvGrpSpPr>
          <p:nvPr/>
        </p:nvGrpSpPr>
        <p:grpSpPr bwMode="auto">
          <a:xfrm>
            <a:off x="609600" y="1371600"/>
            <a:ext cx="8001000" cy="1219200"/>
            <a:chOff x="609600" y="457200"/>
            <a:chExt cx="8001000" cy="1219200"/>
          </a:xfrm>
        </p:grpSpPr>
        <p:sp>
          <p:nvSpPr>
            <p:cNvPr id="7191" name="Rectangle 4"/>
            <p:cNvSpPr>
              <a:spLocks noChangeArrowheads="1"/>
            </p:cNvSpPr>
            <p:nvPr/>
          </p:nvSpPr>
          <p:spPr bwMode="auto">
            <a:xfrm>
              <a:off x="609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2" name="Rectangle 5"/>
            <p:cNvSpPr>
              <a:spLocks noChangeArrowheads="1"/>
            </p:cNvSpPr>
            <p:nvPr/>
          </p:nvSpPr>
          <p:spPr bwMode="auto">
            <a:xfrm>
              <a:off x="1752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3" name="Rectangle 6"/>
            <p:cNvSpPr>
              <a:spLocks noChangeArrowheads="1"/>
            </p:cNvSpPr>
            <p:nvPr/>
          </p:nvSpPr>
          <p:spPr bwMode="auto">
            <a:xfrm>
              <a:off x="2895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4" name="Rectangle 7"/>
            <p:cNvSpPr>
              <a:spLocks noChangeArrowheads="1"/>
            </p:cNvSpPr>
            <p:nvPr/>
          </p:nvSpPr>
          <p:spPr bwMode="auto">
            <a:xfrm>
              <a:off x="4038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5" name="Rectangle 8"/>
            <p:cNvSpPr>
              <a:spLocks noChangeArrowheads="1"/>
            </p:cNvSpPr>
            <p:nvPr/>
          </p:nvSpPr>
          <p:spPr bwMode="auto">
            <a:xfrm>
              <a:off x="5181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6" name="Rectangle 9"/>
            <p:cNvSpPr>
              <a:spLocks noChangeArrowheads="1"/>
            </p:cNvSpPr>
            <p:nvPr/>
          </p:nvSpPr>
          <p:spPr bwMode="auto">
            <a:xfrm>
              <a:off x="6324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7" name="Rectangle 10"/>
            <p:cNvSpPr>
              <a:spLocks noChangeArrowheads="1"/>
            </p:cNvSpPr>
            <p:nvPr/>
          </p:nvSpPr>
          <p:spPr bwMode="auto">
            <a:xfrm>
              <a:off x="7467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8" name="Rectangle 15"/>
            <p:cNvSpPr>
              <a:spLocks noChangeArrowheads="1"/>
            </p:cNvSpPr>
            <p:nvPr/>
          </p:nvSpPr>
          <p:spPr bwMode="auto">
            <a:xfrm>
              <a:off x="1963738" y="476250"/>
              <a:ext cx="69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0</a:t>
              </a:r>
            </a:p>
          </p:txBody>
        </p:sp>
        <p:sp>
          <p:nvSpPr>
            <p:cNvPr id="7199" name="Rectangle 16"/>
            <p:cNvSpPr>
              <a:spLocks noChangeArrowheads="1"/>
            </p:cNvSpPr>
            <p:nvPr/>
          </p:nvSpPr>
          <p:spPr bwMode="auto">
            <a:xfrm>
              <a:off x="3114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sp>
          <p:nvSpPr>
            <p:cNvPr id="7200" name="Rectangle 17"/>
            <p:cNvSpPr>
              <a:spLocks noChangeArrowheads="1"/>
            </p:cNvSpPr>
            <p:nvPr/>
          </p:nvSpPr>
          <p:spPr bwMode="auto">
            <a:xfrm>
              <a:off x="4257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0</a:t>
              </a:r>
            </a:p>
          </p:txBody>
        </p:sp>
        <p:sp>
          <p:nvSpPr>
            <p:cNvPr id="7201" name="Rectangle 18"/>
            <p:cNvSpPr>
              <a:spLocks noChangeArrowheads="1"/>
            </p:cNvSpPr>
            <p:nvPr/>
          </p:nvSpPr>
          <p:spPr bwMode="auto">
            <a:xfrm>
              <a:off x="5400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sp>
          <p:nvSpPr>
            <p:cNvPr id="7202" name="Rectangle 19"/>
            <p:cNvSpPr>
              <a:spLocks noChangeArrowheads="1"/>
            </p:cNvSpPr>
            <p:nvPr/>
          </p:nvSpPr>
          <p:spPr bwMode="auto">
            <a:xfrm>
              <a:off x="6543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grpSp>
      <p:sp>
        <p:nvSpPr>
          <p:cNvPr id="38" name="Rectangle 20"/>
          <p:cNvSpPr>
            <a:spLocks noChangeArrowheads="1"/>
          </p:cNvSpPr>
          <p:nvPr/>
        </p:nvSpPr>
        <p:spPr bwMode="auto">
          <a:xfrm>
            <a:off x="7620000" y="2187575"/>
            <a:ext cx="1371600" cy="784225"/>
          </a:xfrm>
          <a:prstGeom prst="rect">
            <a:avLst/>
          </a:prstGeom>
          <a:solidFill>
            <a:schemeClr val="bg1"/>
          </a:solidFill>
          <a:ln>
            <a:noFill/>
          </a:ln>
        </p:spPr>
        <p:txBody>
          <a:bodyPr>
            <a:spAutoFit/>
          </a:bodyPr>
          <a:lstStyle/>
          <a:p>
            <a:pPr>
              <a:defRPr/>
            </a:pPr>
            <a:r>
              <a:rPr lang="en-US" sz="1500" dirty="0">
                <a:latin typeface="+mn-lt"/>
              </a:rPr>
              <a:t>"Blanks" are everywhere else</a:t>
            </a:r>
          </a:p>
        </p:txBody>
      </p:sp>
      <p:sp>
        <p:nvSpPr>
          <p:cNvPr id="39" name="Rectangle 21"/>
          <p:cNvSpPr>
            <a:spLocks noChangeArrowheads="1"/>
          </p:cNvSpPr>
          <p:nvPr/>
        </p:nvSpPr>
        <p:spPr bwMode="auto">
          <a:xfrm>
            <a:off x="4800600" y="64008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READ SYMBOL</a:t>
            </a:r>
          </a:p>
        </p:txBody>
      </p:sp>
      <p:sp>
        <p:nvSpPr>
          <p:cNvPr id="40" name="Rectangle 22"/>
          <p:cNvSpPr>
            <a:spLocks noChangeArrowheads="1"/>
          </p:cNvSpPr>
          <p:nvPr/>
        </p:nvSpPr>
        <p:spPr bwMode="auto">
          <a:xfrm>
            <a:off x="6324600" y="64008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WRITE SYMBOL</a:t>
            </a:r>
          </a:p>
        </p:txBody>
      </p:sp>
      <p:sp>
        <p:nvSpPr>
          <p:cNvPr id="41" name="Rectangle 23"/>
          <p:cNvSpPr>
            <a:spLocks noChangeArrowheads="1"/>
          </p:cNvSpPr>
          <p:nvPr/>
        </p:nvSpPr>
        <p:spPr bwMode="auto">
          <a:xfrm>
            <a:off x="7924800" y="6400800"/>
            <a:ext cx="1066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MOTION</a:t>
            </a:r>
          </a:p>
        </p:txBody>
      </p:sp>
      <p:sp>
        <p:nvSpPr>
          <p:cNvPr id="42" name="Rectangle 24"/>
          <p:cNvSpPr>
            <a:spLocks noChangeArrowheads="1"/>
          </p:cNvSpPr>
          <p:nvPr/>
        </p:nvSpPr>
        <p:spPr bwMode="auto">
          <a:xfrm>
            <a:off x="5316538" y="5715000"/>
            <a:ext cx="64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0</a:t>
            </a:r>
          </a:p>
        </p:txBody>
      </p:sp>
      <p:sp>
        <p:nvSpPr>
          <p:cNvPr id="43" name="Rectangle 25"/>
          <p:cNvSpPr>
            <a:spLocks noChangeArrowheads="1"/>
          </p:cNvSpPr>
          <p:nvPr/>
        </p:nvSpPr>
        <p:spPr bwMode="auto">
          <a:xfrm>
            <a:off x="6096000" y="5715000"/>
            <a:ext cx="53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latin typeface="Cambria" pitchFamily="18" charset="0"/>
              </a:rPr>
              <a:t>;</a:t>
            </a:r>
          </a:p>
        </p:txBody>
      </p:sp>
      <p:sp>
        <p:nvSpPr>
          <p:cNvPr id="44" name="Rectangle 26"/>
          <p:cNvSpPr>
            <a:spLocks noChangeArrowheads="1"/>
          </p:cNvSpPr>
          <p:nvPr/>
        </p:nvSpPr>
        <p:spPr bwMode="auto">
          <a:xfrm>
            <a:off x="7848600" y="5715000"/>
            <a:ext cx="22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latin typeface="Cambria" pitchFamily="18" charset="0"/>
              </a:rPr>
              <a:t>,</a:t>
            </a:r>
          </a:p>
        </p:txBody>
      </p:sp>
      <p:sp>
        <p:nvSpPr>
          <p:cNvPr id="45" name="Rectangle 27"/>
          <p:cNvSpPr>
            <a:spLocks noChangeArrowheads="1"/>
          </p:cNvSpPr>
          <p:nvPr/>
        </p:nvSpPr>
        <p:spPr bwMode="auto">
          <a:xfrm>
            <a:off x="6781800" y="57150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1</a:t>
            </a:r>
          </a:p>
        </p:txBody>
      </p:sp>
      <p:sp>
        <p:nvSpPr>
          <p:cNvPr id="46" name="Rectangle 28"/>
          <p:cNvSpPr>
            <a:spLocks noChangeArrowheads="1"/>
          </p:cNvSpPr>
          <p:nvPr/>
        </p:nvSpPr>
        <p:spPr bwMode="auto">
          <a:xfrm>
            <a:off x="8153400" y="5715000"/>
            <a:ext cx="60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R</a:t>
            </a:r>
          </a:p>
        </p:txBody>
      </p:sp>
      <p:sp>
        <p:nvSpPr>
          <p:cNvPr id="47" name="Rectangle 29"/>
          <p:cNvSpPr>
            <a:spLocks noChangeArrowheads="1"/>
          </p:cNvSpPr>
          <p:nvPr/>
        </p:nvSpPr>
        <p:spPr bwMode="auto">
          <a:xfrm>
            <a:off x="6705600" y="4702175"/>
            <a:ext cx="152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500" dirty="0">
                <a:latin typeface="+mn-lt"/>
              </a:rPr>
              <a:t>If a transition is missing, the input FAILS!</a:t>
            </a:r>
          </a:p>
        </p:txBody>
      </p:sp>
      <p:sp>
        <p:nvSpPr>
          <p:cNvPr id="48" name="Rectangle 30"/>
          <p:cNvSpPr>
            <a:spLocks noChangeArrowheads="1"/>
          </p:cNvSpPr>
          <p:nvPr/>
        </p:nvSpPr>
        <p:spPr bwMode="auto">
          <a:xfrm>
            <a:off x="304800" y="40386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500" dirty="0">
                <a:latin typeface="+mn-lt"/>
              </a:rPr>
              <a:t>An accepting state halts and basks in its acceptance!</a:t>
            </a:r>
          </a:p>
        </p:txBody>
      </p:sp>
      <p:sp>
        <p:nvSpPr>
          <p:cNvPr id="49" name="Up Arrow 31"/>
          <p:cNvSpPr>
            <a:spLocks noChangeArrowheads="1"/>
          </p:cNvSpPr>
          <p:nvPr/>
        </p:nvSpPr>
        <p:spPr bwMode="auto">
          <a:xfrm>
            <a:off x="1828800" y="2667000"/>
            <a:ext cx="990600" cy="609600"/>
          </a:xfrm>
          <a:prstGeom prst="upArrow">
            <a:avLst>
              <a:gd name="adj1" fmla="val 50000"/>
              <a:gd name="adj2" fmla="val 50000"/>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50" name="Rectangle 30"/>
          <p:cNvSpPr>
            <a:spLocks noChangeArrowheads="1"/>
          </p:cNvSpPr>
          <p:nvPr/>
        </p:nvSpPr>
        <p:spPr bwMode="auto">
          <a:xfrm>
            <a:off x="1676400" y="6519863"/>
            <a:ext cx="1438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100" b="1" dirty="0">
                <a:solidFill>
                  <a:srgbClr val="008000"/>
                </a:solidFill>
                <a:latin typeface="+mn-lt"/>
              </a:rPr>
              <a:t>Try it in JSFLAP!</a:t>
            </a:r>
          </a:p>
        </p:txBody>
      </p:sp>
      <p:sp>
        <p:nvSpPr>
          <p:cNvPr id="32" name="Rectangle 14"/>
          <p:cNvSpPr>
            <a:spLocks noChangeArrowheads="1"/>
          </p:cNvSpPr>
          <p:nvPr/>
        </p:nvSpPr>
        <p:spPr bwMode="auto">
          <a:xfrm>
            <a:off x="152400" y="1427163"/>
            <a:ext cx="1468438" cy="461962"/>
          </a:xfrm>
          <a:prstGeom prst="rect">
            <a:avLst/>
          </a:prstGeom>
          <a:solidFill>
            <a:schemeClr val="bg1"/>
          </a:solidFill>
          <a:ln>
            <a:noFill/>
          </a:ln>
        </p:spPr>
        <p:txBody>
          <a:bodyPr wrap="none">
            <a:spAutoFit/>
          </a:bodyPr>
          <a:lstStyle/>
          <a:p>
            <a:pPr>
              <a:defRPr/>
            </a:pPr>
            <a:r>
              <a:rPr lang="en-US" dirty="0">
                <a:solidFill>
                  <a:srgbClr val="000AF9"/>
                </a:solidFill>
                <a:latin typeface="+mn-lt"/>
              </a:rPr>
              <a:t>The input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animBg="1"/>
      <p:bldP spid="39" grpId="0"/>
      <p:bldP spid="40" grpId="0"/>
      <p:bldP spid="41" grpId="0"/>
      <p:bldP spid="42" grpId="0"/>
      <p:bldP spid="43" grpId="0"/>
      <p:bldP spid="44" grpId="0"/>
      <p:bldP spid="45" grpId="0"/>
      <p:bldP spid="46" grpId="0"/>
      <p:bldP spid="47" grpId="0"/>
      <p:bldP spid="48" grpId="0"/>
      <p:bldP spid="49" grpId="0" animBg="1"/>
      <p:bldP spid="50"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436563" y="1108075"/>
            <a:ext cx="8218487" cy="180975"/>
            <a:chOff x="295" y="1311"/>
            <a:chExt cx="5177" cy="114"/>
          </a:xfrm>
        </p:grpSpPr>
        <p:sp>
          <p:nvSpPr>
            <p:cNvPr id="82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82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a:latin typeface="+mj-lt"/>
              </a:rPr>
              <a:t>Worksheet</a:t>
            </a:r>
          </a:p>
        </p:txBody>
      </p:sp>
      <p:pic>
        <p:nvPicPr>
          <p:cNvPr id="8196" name="Picture 19" descr="Screen shot 2011-12-01 at 1.16.12 AM.png"/>
          <p:cNvPicPr>
            <a:picLocks noChangeAspect="1"/>
          </p:cNvPicPr>
          <p:nvPr/>
        </p:nvPicPr>
        <p:blipFill>
          <a:blip r:embed="rId3">
            <a:extLst>
              <a:ext uri="{28A0092B-C50C-407E-A947-70E740481C1C}">
                <a14:useLocalDpi xmlns:a14="http://schemas.microsoft.com/office/drawing/2010/main" val="0"/>
              </a:ext>
            </a:extLst>
          </a:blip>
          <a:srcRect l="17191" t="23663" r="20705" b="33469"/>
          <a:stretch>
            <a:fillRect/>
          </a:stretch>
        </p:blipFill>
        <p:spPr bwMode="auto">
          <a:xfrm>
            <a:off x="1219200" y="2209800"/>
            <a:ext cx="6705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685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198" name="Rectangle 5"/>
          <p:cNvSpPr>
            <a:spLocks noChangeArrowheads="1"/>
          </p:cNvSpPr>
          <p:nvPr/>
        </p:nvSpPr>
        <p:spPr bwMode="auto">
          <a:xfrm>
            <a:off x="1828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199" name="Rectangle 6"/>
          <p:cNvSpPr>
            <a:spLocks noChangeArrowheads="1"/>
          </p:cNvSpPr>
          <p:nvPr/>
        </p:nvSpPr>
        <p:spPr bwMode="auto">
          <a:xfrm>
            <a:off x="2971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0" name="Rectangle 7"/>
          <p:cNvSpPr>
            <a:spLocks noChangeArrowheads="1"/>
          </p:cNvSpPr>
          <p:nvPr/>
        </p:nvSpPr>
        <p:spPr bwMode="auto">
          <a:xfrm>
            <a:off x="4114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1" name="Rectangle 8"/>
          <p:cNvSpPr>
            <a:spLocks noChangeArrowheads="1"/>
          </p:cNvSpPr>
          <p:nvPr/>
        </p:nvSpPr>
        <p:spPr bwMode="auto">
          <a:xfrm>
            <a:off x="5257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2" name="Rectangle 9"/>
          <p:cNvSpPr>
            <a:spLocks noChangeArrowheads="1"/>
          </p:cNvSpPr>
          <p:nvPr/>
        </p:nvSpPr>
        <p:spPr bwMode="auto">
          <a:xfrm>
            <a:off x="6400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3" name="Rectangle 10"/>
          <p:cNvSpPr>
            <a:spLocks noChangeArrowheads="1"/>
          </p:cNvSpPr>
          <p:nvPr/>
        </p:nvSpPr>
        <p:spPr bwMode="auto">
          <a:xfrm>
            <a:off x="7543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4" name="Rectangle 15"/>
          <p:cNvSpPr>
            <a:spLocks noChangeArrowheads="1"/>
          </p:cNvSpPr>
          <p:nvPr/>
        </p:nvSpPr>
        <p:spPr bwMode="auto">
          <a:xfrm>
            <a:off x="2122488" y="1487488"/>
            <a:ext cx="695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0</a:t>
            </a:r>
          </a:p>
        </p:txBody>
      </p:sp>
      <p:sp>
        <p:nvSpPr>
          <p:cNvPr id="8205" name="Rectangle 16"/>
          <p:cNvSpPr>
            <a:spLocks noChangeArrowheads="1"/>
          </p:cNvSpPr>
          <p:nvPr/>
        </p:nvSpPr>
        <p:spPr bwMode="auto">
          <a:xfrm>
            <a:off x="3271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0</a:t>
            </a:r>
          </a:p>
        </p:txBody>
      </p:sp>
      <p:sp>
        <p:nvSpPr>
          <p:cNvPr id="8206" name="Rectangle 17"/>
          <p:cNvSpPr>
            <a:spLocks noChangeArrowheads="1"/>
          </p:cNvSpPr>
          <p:nvPr/>
        </p:nvSpPr>
        <p:spPr bwMode="auto">
          <a:xfrm>
            <a:off x="4414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1</a:t>
            </a:r>
          </a:p>
        </p:txBody>
      </p:sp>
      <p:sp>
        <p:nvSpPr>
          <p:cNvPr id="8207" name="Rectangle 18"/>
          <p:cNvSpPr>
            <a:spLocks noChangeArrowheads="1"/>
          </p:cNvSpPr>
          <p:nvPr/>
        </p:nvSpPr>
        <p:spPr bwMode="auto">
          <a:xfrm>
            <a:off x="5557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1</a:t>
            </a:r>
          </a:p>
        </p:txBody>
      </p:sp>
      <p:sp>
        <p:nvSpPr>
          <p:cNvPr id="22" name="Text Box 6"/>
          <p:cNvSpPr txBox="1">
            <a:spLocks noChangeArrowheads="1"/>
          </p:cNvSpPr>
          <p:nvPr/>
        </p:nvSpPr>
        <p:spPr bwMode="auto">
          <a:xfrm>
            <a:off x="152400" y="2860675"/>
            <a:ext cx="579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dirty="0">
                <a:latin typeface="+mn-lt"/>
              </a:rPr>
              <a:t>Is </a:t>
            </a:r>
            <a:r>
              <a:rPr lang="en-US" sz="2100" i="1" dirty="0">
                <a:latin typeface="+mn-lt"/>
              </a:rPr>
              <a:t>this </a:t>
            </a:r>
            <a:r>
              <a:rPr lang="en-US" sz="2100" dirty="0">
                <a:latin typeface="+mn-lt"/>
              </a:rPr>
              <a:t>input accepted or rejected? </a:t>
            </a:r>
          </a:p>
        </p:txBody>
      </p:sp>
      <p:sp>
        <p:nvSpPr>
          <p:cNvPr id="25" name="Text Box 6"/>
          <p:cNvSpPr txBox="1">
            <a:spLocks noChangeArrowheads="1"/>
          </p:cNvSpPr>
          <p:nvPr/>
        </p:nvSpPr>
        <p:spPr bwMode="auto">
          <a:xfrm>
            <a:off x="152400" y="5859463"/>
            <a:ext cx="685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a:latin typeface="+mn-lt"/>
              </a:rPr>
              <a:t>What inputs are accepted </a:t>
            </a:r>
            <a:r>
              <a:rPr lang="en-US" sz="2100" i="1">
                <a:latin typeface="+mn-lt"/>
              </a:rPr>
              <a:t>in general</a:t>
            </a:r>
            <a:r>
              <a:rPr lang="en-US" sz="2100">
                <a:latin typeface="+mn-lt"/>
              </a:rPr>
              <a:t>? How does it work?</a:t>
            </a:r>
          </a:p>
        </p:txBody>
      </p:sp>
      <p:sp>
        <p:nvSpPr>
          <p:cNvPr id="26" name="Text Box 6"/>
          <p:cNvSpPr txBox="1">
            <a:spLocks noChangeArrowheads="1"/>
          </p:cNvSpPr>
          <p:nvPr/>
        </p:nvSpPr>
        <p:spPr bwMode="auto">
          <a:xfrm>
            <a:off x="152400" y="6289675"/>
            <a:ext cx="784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b="1">
                <a:solidFill>
                  <a:srgbClr val="C00000"/>
                </a:solidFill>
                <a:latin typeface="+mn-lt"/>
              </a:rPr>
              <a:t>Extra:  </a:t>
            </a:r>
            <a:r>
              <a:rPr lang="en-US" sz="2100">
                <a:latin typeface="+mn-lt"/>
              </a:rPr>
              <a:t>How could you change this to accept </a:t>
            </a:r>
            <a:r>
              <a:rPr lang="en-US" sz="2100" i="1">
                <a:latin typeface="+mn-lt"/>
              </a:rPr>
              <a:t>palindromes?</a:t>
            </a:r>
            <a:endParaRPr lang="en-US" sz="2100">
              <a:latin typeface="+mn-lt"/>
            </a:endParaRPr>
          </a:p>
        </p:txBody>
      </p:sp>
      <p:sp>
        <p:nvSpPr>
          <p:cNvPr id="27" name="Up Arrow 36"/>
          <p:cNvSpPr>
            <a:spLocks noChangeArrowheads="1"/>
          </p:cNvSpPr>
          <p:nvPr/>
        </p:nvSpPr>
        <p:spPr bwMode="auto">
          <a:xfrm>
            <a:off x="2155825" y="2239963"/>
            <a:ext cx="381000" cy="304800"/>
          </a:xfrm>
          <a:prstGeom prst="upArrow">
            <a:avLst>
              <a:gd name="adj1" fmla="val 50000"/>
              <a:gd name="adj2" fmla="val 50000"/>
            </a:avLst>
          </a:prstGeom>
          <a:solidFill>
            <a:schemeClr val="bg1"/>
          </a:solidFill>
          <a:ln w="28575">
            <a:solidFill>
              <a:schemeClr val="bg1">
                <a:lumMod val="75000"/>
              </a:schemeClr>
            </a:solidFill>
            <a:round/>
            <a:headEnd/>
            <a:tailEnd/>
          </a:ln>
        </p:spPr>
        <p:txBody>
          <a:bodyPr wrap="none" anchor="ctr"/>
          <a:lstStyle/>
          <a:p>
            <a:pPr eaLnBrk="0" hangingPunct="0">
              <a:defRPr/>
            </a:pPr>
            <a:endParaRPr lang="en-US" sz="1600">
              <a:latin typeface="Times" charset="0"/>
              <a:ea typeface="ＭＳ Ｐゴシック" charset="0"/>
              <a:cs typeface="ＭＳ Ｐゴシック" charset="0"/>
            </a:endParaRPr>
          </a:p>
        </p:txBody>
      </p:sp>
      <p:sp>
        <p:nvSpPr>
          <p:cNvPr id="29" name="Rectangle 1"/>
          <p:cNvSpPr>
            <a:spLocks noChangeArrowheads="1"/>
          </p:cNvSpPr>
          <p:nvPr/>
        </p:nvSpPr>
        <p:spPr bwMode="auto">
          <a:xfrm>
            <a:off x="7146925" y="6384925"/>
            <a:ext cx="1997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dirty="0">
                <a:solidFill>
                  <a:srgbClr val="C00000"/>
                </a:solidFill>
                <a:latin typeface="+mn-lt"/>
              </a:rPr>
              <a:t>(just a thought experiment)</a:t>
            </a:r>
            <a:endParaRPr lang="en-US" sz="1200" dirty="0">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indent="0" eaLnBrk="1" hangingPunct="1"/>
            <a:r>
              <a:rPr lang="en-US" altLang="en-US" sz="4000"/>
              <a:t>The Alien’s Life Advice</a:t>
            </a:r>
            <a:endParaRPr lang="en-US" altLang="en-US"/>
          </a:p>
        </p:txBody>
      </p:sp>
      <p:grpSp>
        <p:nvGrpSpPr>
          <p:cNvPr id="9219" name="Group 3"/>
          <p:cNvGrpSpPr>
            <a:grpSpLocks/>
          </p:cNvGrpSpPr>
          <p:nvPr/>
        </p:nvGrpSpPr>
        <p:grpSpPr bwMode="auto">
          <a:xfrm>
            <a:off x="381000" y="12192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9220" name="AutoShape 6"/>
          <p:cNvSpPr>
            <a:spLocks noChangeArrowheads="1"/>
          </p:cNvSpPr>
          <p:nvPr/>
        </p:nvSpPr>
        <p:spPr bwMode="auto">
          <a:xfrm>
            <a:off x="1295400" y="1828800"/>
            <a:ext cx="2743200" cy="400050"/>
          </a:xfrm>
          <a:prstGeom prst="wedgeRectCallout">
            <a:avLst>
              <a:gd name="adj1" fmla="val 54315"/>
              <a:gd name="adj2" fmla="val 19638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t>Accept contradictions</a:t>
            </a:r>
            <a:endParaRPr lang="en-US" altLang="en-US"/>
          </a:p>
        </p:txBody>
      </p:sp>
      <p:pic>
        <p:nvPicPr>
          <p:cNvPr id="9221"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288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6172200" y="3810000"/>
            <a:ext cx="1833563" cy="762000"/>
          </a:xfrm>
          <a:prstGeom prst="wedgeRectCallout">
            <a:avLst>
              <a:gd name="adj1" fmla="val -104704"/>
              <a:gd name="adj2" fmla="val -100963"/>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t>The world isn't 100% math!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200400" y="2743200"/>
            <a:ext cx="2286000" cy="1371600"/>
            <a:chOff x="0" y="0"/>
            <a:chExt cx="1439" cy="864"/>
          </a:xfrm>
        </p:grpSpPr>
        <p:sp>
          <p:nvSpPr>
            <p:cNvPr id="10276" name="Oval 3"/>
            <p:cNvSpPr>
              <a:spLocks/>
            </p:cNvSpPr>
            <p:nvPr/>
          </p:nvSpPr>
          <p:spPr bwMode="auto">
            <a:xfrm>
              <a:off x="0" y="0"/>
              <a:ext cx="1439" cy="864"/>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77" name="Rectangle 4"/>
            <p:cNvSpPr>
              <a:spLocks/>
            </p:cNvSpPr>
            <p:nvPr/>
          </p:nvSpPr>
          <p:spPr bwMode="auto">
            <a:xfrm>
              <a:off x="210" y="126"/>
              <a:ext cx="101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78049" bIns="3810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a:solidFill>
                    <a:schemeClr val="tx1"/>
                  </a:solidFill>
                  <a:cs typeface="Arial" pitchFamily="34" charset="0"/>
                </a:rPr>
                <a:t>Computer</a:t>
              </a:r>
            </a:p>
            <a:p>
              <a:pPr eaLnBrk="1" hangingPunct="1"/>
              <a:r>
                <a:rPr lang="en-US" altLang="en-US" b="1">
                  <a:solidFill>
                    <a:schemeClr val="tx1"/>
                  </a:solidFill>
                  <a:cs typeface="Arial" pitchFamily="34" charset="0"/>
                </a:rPr>
                <a:t> Science</a:t>
              </a:r>
            </a:p>
          </p:txBody>
        </p:sp>
      </p:grpSp>
      <p:sp>
        <p:nvSpPr>
          <p:cNvPr id="10243" name="Rectangle 5"/>
          <p:cNvSpPr>
            <a:spLocks noGrp="1" noChangeArrowheads="1"/>
          </p:cNvSpPr>
          <p:nvPr>
            <p:ph type="title"/>
          </p:nvPr>
        </p:nvSpPr>
        <p:spPr>
          <a:xfrm>
            <a:off x="609600" y="76200"/>
            <a:ext cx="7772400" cy="990600"/>
          </a:xfrm>
        </p:spPr>
        <p:txBody>
          <a:bodyPr rIns="132080"/>
          <a:lstStyle/>
          <a:p>
            <a:pPr indent="0" eaLnBrk="1" hangingPunct="1"/>
            <a:r>
              <a:rPr lang="en-US" altLang="en-US"/>
              <a:t>Uncomputability!</a:t>
            </a:r>
          </a:p>
        </p:txBody>
      </p:sp>
      <p:grpSp>
        <p:nvGrpSpPr>
          <p:cNvPr id="10244" name="Group 6"/>
          <p:cNvGrpSpPr>
            <a:grpSpLocks/>
          </p:cNvGrpSpPr>
          <p:nvPr/>
        </p:nvGrpSpPr>
        <p:grpSpPr bwMode="auto">
          <a:xfrm>
            <a:off x="533400" y="914400"/>
            <a:ext cx="8218488" cy="180975"/>
            <a:chOff x="0" y="0"/>
            <a:chExt cx="5177" cy="114"/>
          </a:xfrm>
        </p:grpSpPr>
        <p:sp>
          <p:nvSpPr>
            <p:cNvPr id="10274" name="Rectangle 7"/>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75" name="Rectangle 8"/>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0245" name="Group 9"/>
          <p:cNvGrpSpPr>
            <a:grpSpLocks/>
          </p:cNvGrpSpPr>
          <p:nvPr/>
        </p:nvGrpSpPr>
        <p:grpSpPr bwMode="auto">
          <a:xfrm>
            <a:off x="609600" y="5562600"/>
            <a:ext cx="682625" cy="911225"/>
            <a:chOff x="0" y="0"/>
            <a:chExt cx="430" cy="574"/>
          </a:xfrm>
        </p:grpSpPr>
        <p:sp>
          <p:nvSpPr>
            <p:cNvPr id="10261" name="AutoShape 10"/>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0262" name="Oval 11"/>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3" name="Oval 12"/>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4" name="Oval 13"/>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5" name="Oval 14"/>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6" name="Oval 15"/>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7" name="Oval 16"/>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8" name="Oval 17"/>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9" name="AutoShape 18"/>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0270" name="AutoShape 19"/>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0271" name="AutoShape 20"/>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0272" name="AutoShape 21"/>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0273" name="AutoShape 22"/>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0246"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324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7" name="Oval 24"/>
          <p:cNvSpPr>
            <a:spLocks/>
          </p:cNvSpPr>
          <p:nvPr/>
        </p:nvSpPr>
        <p:spPr bwMode="auto">
          <a:xfrm>
            <a:off x="2819400" y="1219200"/>
            <a:ext cx="2819400" cy="2209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48" name="Oval 25"/>
          <p:cNvSpPr>
            <a:spLocks/>
          </p:cNvSpPr>
          <p:nvPr/>
        </p:nvSpPr>
        <p:spPr bwMode="auto">
          <a:xfrm>
            <a:off x="1447800" y="2438400"/>
            <a:ext cx="3048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49" name="Oval 26"/>
          <p:cNvSpPr>
            <a:spLocks/>
          </p:cNvSpPr>
          <p:nvPr/>
        </p:nvSpPr>
        <p:spPr bwMode="auto">
          <a:xfrm>
            <a:off x="4038600" y="2438400"/>
            <a:ext cx="32004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50" name="Rectangle 27"/>
          <p:cNvSpPr>
            <a:spLocks/>
          </p:cNvSpPr>
          <p:nvPr/>
        </p:nvSpPr>
        <p:spPr bwMode="auto">
          <a:xfrm>
            <a:off x="3276600" y="1828800"/>
            <a:ext cx="18811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Mathematics</a:t>
            </a:r>
          </a:p>
        </p:txBody>
      </p:sp>
      <p:sp>
        <p:nvSpPr>
          <p:cNvPr id="10251" name="Rectangle 28"/>
          <p:cNvSpPr>
            <a:spLocks/>
          </p:cNvSpPr>
          <p:nvPr/>
        </p:nvSpPr>
        <p:spPr bwMode="auto">
          <a:xfrm>
            <a:off x="1470025" y="3048000"/>
            <a:ext cx="2794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Engineering</a:t>
            </a:r>
          </a:p>
        </p:txBody>
      </p:sp>
      <p:sp>
        <p:nvSpPr>
          <p:cNvPr id="10252" name="Oval 29"/>
          <p:cNvSpPr>
            <a:spLocks/>
          </p:cNvSpPr>
          <p:nvPr/>
        </p:nvSpPr>
        <p:spPr bwMode="auto">
          <a:xfrm>
            <a:off x="2819400" y="3124200"/>
            <a:ext cx="2819400" cy="2057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53" name="Rectangle 30"/>
          <p:cNvSpPr>
            <a:spLocks/>
          </p:cNvSpPr>
          <p:nvPr/>
        </p:nvSpPr>
        <p:spPr bwMode="auto">
          <a:xfrm>
            <a:off x="5562600" y="2895600"/>
            <a:ext cx="241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Cognitive Science</a:t>
            </a:r>
          </a:p>
        </p:txBody>
      </p:sp>
      <p:sp>
        <p:nvSpPr>
          <p:cNvPr id="10254" name="Rectangle 31"/>
          <p:cNvSpPr>
            <a:spLocks/>
          </p:cNvSpPr>
          <p:nvPr/>
        </p:nvSpPr>
        <p:spPr bwMode="auto">
          <a:xfrm>
            <a:off x="3430588" y="4267200"/>
            <a:ext cx="1644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Philosophy</a:t>
            </a:r>
          </a:p>
        </p:txBody>
      </p:sp>
      <p:grpSp>
        <p:nvGrpSpPr>
          <p:cNvPr id="10255" name="Group 32"/>
          <p:cNvGrpSpPr>
            <a:grpSpLocks/>
          </p:cNvGrpSpPr>
          <p:nvPr/>
        </p:nvGrpSpPr>
        <p:grpSpPr bwMode="auto">
          <a:xfrm>
            <a:off x="1370013" y="5181600"/>
            <a:ext cx="2287587" cy="960438"/>
            <a:chOff x="0" y="0"/>
            <a:chExt cx="1440" cy="605"/>
          </a:xfrm>
        </p:grpSpPr>
        <p:sp>
          <p:nvSpPr>
            <p:cNvPr id="10259" name="AutoShape 33"/>
            <p:cNvSpPr>
              <a:spLocks/>
            </p:cNvSpPr>
            <p:nvPr/>
          </p:nvSpPr>
          <p:spPr bwMode="auto">
            <a:xfrm>
              <a:off x="0" y="0"/>
              <a:ext cx="1440" cy="605"/>
            </a:xfrm>
            <a:custGeom>
              <a:avLst/>
              <a:gdLst>
                <a:gd name="T0" fmla="*/ 0 w 21600"/>
                <a:gd name="T1" fmla="*/ 0 h 21600"/>
                <a:gd name="T2" fmla="*/ 0 w 21600"/>
                <a:gd name="T3" fmla="*/ 9 h 21600"/>
                <a:gd name="T4" fmla="*/ 0 w 21600"/>
                <a:gd name="T5" fmla="*/ 12 h 21600"/>
                <a:gd name="T6" fmla="*/ 0 w 21600"/>
                <a:gd name="T7" fmla="*/ 15 h 21600"/>
                <a:gd name="T8" fmla="*/ 16 w 21600"/>
                <a:gd name="T9" fmla="*/ 15 h 21600"/>
                <a:gd name="T10" fmla="*/ 2 w 21600"/>
                <a:gd name="T11" fmla="*/ 17 h 21600"/>
                <a:gd name="T12" fmla="*/ 40 w 21600"/>
                <a:gd name="T13" fmla="*/ 15 h 21600"/>
                <a:gd name="T14" fmla="*/ 96 w 21600"/>
                <a:gd name="T15" fmla="*/ 15 h 21600"/>
                <a:gd name="T16" fmla="*/ 96 w 21600"/>
                <a:gd name="T17" fmla="*/ 12 h 21600"/>
                <a:gd name="T18" fmla="*/ 96 w 21600"/>
                <a:gd name="T19" fmla="*/ 9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996"/>
                  </a:lnTo>
                  <a:lnTo>
                    <a:pt x="0" y="15709"/>
                  </a:lnTo>
                  <a:lnTo>
                    <a:pt x="0" y="18851"/>
                  </a:lnTo>
                  <a:lnTo>
                    <a:pt x="3600" y="18851"/>
                  </a:lnTo>
                  <a:lnTo>
                    <a:pt x="540" y="21600"/>
                  </a:lnTo>
                  <a:lnTo>
                    <a:pt x="9000" y="18851"/>
                  </a:lnTo>
                  <a:lnTo>
                    <a:pt x="21600" y="18851"/>
                  </a:lnTo>
                  <a:lnTo>
                    <a:pt x="21600" y="15709"/>
                  </a:lnTo>
                  <a:lnTo>
                    <a:pt x="21600" y="1099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0260" name="Rectangle 34"/>
            <p:cNvSpPr>
              <a:spLocks/>
            </p:cNvSpPr>
            <p:nvPr/>
          </p:nvSpPr>
          <p:spPr bwMode="auto">
            <a:xfrm>
              <a:off x="0" y="0"/>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Notice that CS has more eccentricity than the others!</a:t>
              </a:r>
            </a:p>
          </p:txBody>
        </p:sp>
      </p:grpSp>
      <p:sp>
        <p:nvSpPr>
          <p:cNvPr id="73763" name="Line 35"/>
          <p:cNvSpPr>
            <a:spLocks noChangeShapeType="1"/>
          </p:cNvSpPr>
          <p:nvPr/>
        </p:nvSpPr>
        <p:spPr bwMode="auto">
          <a:xfrm flipH="1">
            <a:off x="4267200" y="1905000"/>
            <a:ext cx="2743200" cy="1447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64" name="Rectangle 36"/>
          <p:cNvSpPr>
            <a:spLocks/>
          </p:cNvSpPr>
          <p:nvPr/>
        </p:nvSpPr>
        <p:spPr bwMode="auto">
          <a:xfrm>
            <a:off x="7032625" y="1447800"/>
            <a:ext cx="1727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600"/>
              </a:spcBef>
            </a:pPr>
            <a:r>
              <a:rPr lang="en-US" altLang="en-US" sz="2800" b="1" i="1">
                <a:solidFill>
                  <a:srgbClr val="850E15"/>
                </a:solidFill>
                <a:cs typeface="Arial" pitchFamily="34" charset="0"/>
              </a:rPr>
              <a:t>You are here!</a:t>
            </a:r>
          </a:p>
        </p:txBody>
      </p:sp>
      <p:sp>
        <p:nvSpPr>
          <p:cNvPr id="10258" name="AutoShape 37"/>
          <p:cNvSpPr>
            <a:spLocks/>
          </p:cNvSpPr>
          <p:nvPr/>
        </p:nvSpPr>
        <p:spPr bwMode="auto">
          <a:xfrm>
            <a:off x="5257800" y="5105400"/>
            <a:ext cx="1981200" cy="838200"/>
          </a:xfrm>
          <a:prstGeom prst="wedgeRectCallout">
            <a:avLst>
              <a:gd name="adj1" fmla="val 70514"/>
              <a:gd name="adj2" fmla="val 27463"/>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dirty="0">
                <a:latin typeface="Times New Roman" pitchFamily="18" charset="0"/>
              </a:rPr>
              <a:t>I don’t understand your elliptic statement!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3" grpId="0" animBg="1"/>
      <p:bldP spid="73764" grpId="0"/>
    </p:bld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CDFE2"/>
      </a:accent1>
      <a:accent2>
        <a:srgbClr val="333399"/>
      </a:accent2>
      <a:accent3>
        <a:srgbClr val="FFFFFF"/>
      </a:accent3>
      <a:accent4>
        <a:srgbClr val="000000"/>
      </a:accent4>
      <a:accent5>
        <a:srgbClr val="DAECEE"/>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sym typeface="Arial"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sym typeface="Arial"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9924</TotalTime>
  <Pages>0</Pages>
  <Words>2543</Words>
  <Characters>0</Characters>
  <Application>Microsoft Office PowerPoint</Application>
  <PresentationFormat>On-screen Show (4:3)</PresentationFormat>
  <Lines>0</Lines>
  <Paragraphs>399</Paragraphs>
  <Slides>27</Slides>
  <Notes>27</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Calibri</vt:lpstr>
      <vt:lpstr>Cambria</vt:lpstr>
      <vt:lpstr>Comic Sans MS</vt:lpstr>
      <vt:lpstr>Courier New</vt:lpstr>
      <vt:lpstr>Georgia</vt:lpstr>
      <vt:lpstr>Haettenschweiler</vt:lpstr>
      <vt:lpstr>Helvetica</vt:lpstr>
      <vt:lpstr>Lucida Grande</vt:lpstr>
      <vt:lpstr>Monotype Sorts</vt:lpstr>
      <vt:lpstr>Sand</vt:lpstr>
      <vt:lpstr>Times</vt:lpstr>
      <vt:lpstr>Times New Roman</vt:lpstr>
      <vt:lpstr>Title &amp; Bullets</vt:lpstr>
      <vt:lpstr>The CS 5 Post</vt:lpstr>
      <vt:lpstr>PowerPoint Presentation</vt:lpstr>
      <vt:lpstr>PowerPoint Presentation</vt:lpstr>
      <vt:lpstr>PowerPoint Presentation</vt:lpstr>
      <vt:lpstr>PowerPoint Presentation</vt:lpstr>
      <vt:lpstr>PowerPoint Presentation</vt:lpstr>
      <vt:lpstr>PowerPoint Presentation</vt:lpstr>
      <vt:lpstr>The Alien’s Life Advice</vt:lpstr>
      <vt:lpstr>Uncomputability!</vt:lpstr>
      <vt:lpstr>PowerPoint Presentation</vt:lpstr>
      <vt:lpstr>PowerPoint Presentation</vt:lpstr>
      <vt:lpstr>The Cast of Characters</vt:lpstr>
      <vt:lpstr>A Brief Digression on Cardinality</vt:lpstr>
      <vt:lpstr>A Brief Digression on Cardinality</vt:lpstr>
      <vt:lpstr>To Infinity and Beyond!</vt:lpstr>
      <vt:lpstr>To Infinity and Beyond!</vt:lpstr>
      <vt:lpstr>To Infinity and Beyond!</vt:lpstr>
      <vt:lpstr>PowerPoint Presentation</vt:lpstr>
      <vt:lpstr>PowerPoint Presentation</vt:lpstr>
      <vt:lpstr>The Tragic Story of Georg Cantor</vt:lpstr>
      <vt:lpstr>A Bag of Reals</vt:lpstr>
      <vt:lpstr>What’s Computation Got to Do, Got to Do With It?</vt:lpstr>
      <vt:lpstr>Computational Tasks?</vt:lpstr>
      <vt:lpstr>Counting Python Programs</vt:lpstr>
      <vt:lpstr>Functions</vt:lpstr>
      <vt:lpstr>Functions and Programs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subject/>
  <dc:creator>Geoff Kuenning</dc:creator>
  <cp:keywords/>
  <dc:description/>
  <cp:lastModifiedBy>Geoffrey Kuenning</cp:lastModifiedBy>
  <cp:revision>84</cp:revision>
  <cp:lastPrinted>2021-11-28T01:05:08Z</cp:lastPrinted>
  <dcterms:modified xsi:type="dcterms:W3CDTF">2021-11-28T01:05:09Z</dcterms:modified>
</cp:coreProperties>
</file>