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6133" r:id="rId3"/>
  </p:sldMasterIdLst>
  <p:notesMasterIdLst>
    <p:notesMasterId r:id="rId39"/>
  </p:notesMasterIdLst>
  <p:handoutMasterIdLst>
    <p:handoutMasterId r:id="rId40"/>
  </p:handoutMasterIdLst>
  <p:sldIdLst>
    <p:sldId id="992" r:id="rId4"/>
    <p:sldId id="986" r:id="rId5"/>
    <p:sldId id="837" r:id="rId6"/>
    <p:sldId id="773" r:id="rId7"/>
    <p:sldId id="996" r:id="rId8"/>
    <p:sldId id="775" r:id="rId9"/>
    <p:sldId id="989" r:id="rId10"/>
    <p:sldId id="776" r:id="rId11"/>
    <p:sldId id="990" r:id="rId12"/>
    <p:sldId id="777" r:id="rId13"/>
    <p:sldId id="991" r:id="rId14"/>
    <p:sldId id="864" r:id="rId15"/>
    <p:sldId id="945" r:id="rId16"/>
    <p:sldId id="789" r:id="rId17"/>
    <p:sldId id="949" r:id="rId18"/>
    <p:sldId id="950" r:id="rId19"/>
    <p:sldId id="839" r:id="rId20"/>
    <p:sldId id="736" r:id="rId21"/>
    <p:sldId id="830" r:id="rId22"/>
    <p:sldId id="831" r:id="rId23"/>
    <p:sldId id="868" r:id="rId24"/>
    <p:sldId id="832" r:id="rId25"/>
    <p:sldId id="869" r:id="rId26"/>
    <p:sldId id="835" r:id="rId27"/>
    <p:sldId id="579" r:id="rId28"/>
    <p:sldId id="650" r:id="rId29"/>
    <p:sldId id="995" r:id="rId30"/>
    <p:sldId id="661" r:id="rId31"/>
    <p:sldId id="727" r:id="rId32"/>
    <p:sldId id="997" r:id="rId33"/>
    <p:sldId id="998" r:id="rId34"/>
    <p:sldId id="999" r:id="rId35"/>
    <p:sldId id="1003" r:id="rId36"/>
    <p:sldId id="1004" r:id="rId37"/>
    <p:sldId id="1005" r:id="rId38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DFB"/>
    <a:srgbClr val="F7890C"/>
    <a:srgbClr val="FFD9B3"/>
    <a:srgbClr val="CCFFCC"/>
    <a:srgbClr val="009900"/>
    <a:srgbClr val="FFCCCC"/>
    <a:srgbClr val="ACDFFF"/>
    <a:srgbClr val="FFCC99"/>
    <a:srgbClr val="CC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B553A4-90FC-4600-B809-D39DECB60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89B8859-BD55-49CC-BBB6-0B500543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Class </a:t>
            </a:r>
            <a:r>
              <a:rPr lang="en-US" altLang="en-US" dirty="0" smtClean="0"/>
              <a:t>25 </a:t>
            </a:r>
            <a:r>
              <a:rPr lang="en-US" altLang="en-US" dirty="0" err="1" smtClean="0"/>
              <a:t>uncompute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INHANDOUT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Setup: be prepared to show https://www.youtube.com/watch?v=vmINGWsyWX0 (with sound)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Extra</a:t>
            </a:r>
            <a:r>
              <a:rPr lang="en-US" altLang="en-US" baseline="0" dirty="0" smtClean="0"/>
              <a:t> credit is due 5/2.  Resubmit the same file; it’s </a:t>
            </a:r>
            <a:r>
              <a:rPr lang="en-US" altLang="en-US" baseline="0" dirty="0" err="1" smtClean="0"/>
              <a:t>autograded</a:t>
            </a:r>
            <a:r>
              <a:rPr lang="en-US" altLang="en-US" baseline="0" dirty="0" smtClean="0"/>
              <a:t>.</a:t>
            </a:r>
          </a:p>
          <a:p>
            <a:pPr eaLnBrk="1" hangingPunct="1"/>
            <a:r>
              <a:rPr lang="en-US" altLang="en-US" baseline="0" dirty="0" smtClean="0"/>
              <a:t>Final projects due 5/2.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92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9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CB3057-03F8-4F6D-985F-2E8E8B2E762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QUIZSLIDE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err="1" smtClean="0">
                <a:latin typeface="Helvetica" charset="0"/>
              </a:rPr>
              <a:t>Hignlight</a:t>
            </a:r>
            <a:r>
              <a:rPr lang="en-US" altLang="en-US" dirty="0" smtClean="0">
                <a:latin typeface="Helvetica" charset="0"/>
              </a:rPr>
              <a:t> that we can calculate pi.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38270F-D68D-4C56-AEA8-68E7D2ECF8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</a:rPr>
              <a:t>This slide has a popup.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</a:rPr>
              <a:t>This slide has a popup.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28848" eaLnBrk="1" hangingPunct="1">
              <a:defRPr/>
            </a:pPr>
            <a:r>
              <a:rPr lang="en-US" altLang="en-US" dirty="0" smtClean="0">
                <a:latin typeface="Helvetica" charset="0"/>
              </a:rPr>
              <a:t>This slide has a popup.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</a:rPr>
              <a:t>Note that </a:t>
            </a:r>
            <a:r>
              <a:rPr lang="en-US" altLang="en-US" dirty="0" err="1" smtClean="0">
                <a:latin typeface="Helvetica" charset="0"/>
              </a:rPr>
              <a:t>def</a:t>
            </a:r>
            <a:r>
              <a:rPr lang="en-US" altLang="en-US" dirty="0" smtClean="0">
                <a:latin typeface="Helvetica" charset="0"/>
              </a:rPr>
              <a:t> inside </a:t>
            </a:r>
            <a:r>
              <a:rPr lang="en-US" altLang="en-US" dirty="0" err="1" smtClean="0">
                <a:latin typeface="Helvetica" charset="0"/>
              </a:rPr>
              <a:t>def</a:t>
            </a:r>
            <a:r>
              <a:rPr lang="en-US" altLang="en-US" dirty="0" smtClean="0">
                <a:latin typeface="Helvetica" charset="0"/>
              </a:rPr>
              <a:t> is legal—demonstrate</a:t>
            </a:r>
            <a:r>
              <a:rPr lang="en-US" altLang="en-US" baseline="0" dirty="0" smtClean="0">
                <a:latin typeface="Helvetica" charset="0"/>
              </a:rPr>
              <a:t> that fact.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/>
              <a:t>INHANDOUT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17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</a:rPr>
              <a:t>The BFF itself </a:t>
            </a:r>
            <a:r>
              <a:rPr lang="en-US" altLang="en-US" dirty="0" smtClean="0">
                <a:latin typeface="Helvetica" charset="0"/>
              </a:rPr>
              <a:t>is 70 </a:t>
            </a:r>
            <a:r>
              <a:rPr lang="en-US" altLang="en-US" dirty="0" smtClean="0">
                <a:latin typeface="Helvetica" charset="0"/>
              </a:rPr>
              <a:t>characters long.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</a:rPr>
              <a:t>This </a:t>
            </a:r>
            <a:r>
              <a:rPr lang="en-US" altLang="en-US" dirty="0" smtClean="0">
                <a:latin typeface="Helvetica" charset="0"/>
              </a:rPr>
              <a:t>slide contains a </a:t>
            </a:r>
            <a:r>
              <a:rPr lang="en-US" altLang="en-US" dirty="0" smtClean="0">
                <a:latin typeface="Helvetica" charset="0"/>
              </a:rPr>
              <a:t>popup</a:t>
            </a:r>
            <a:r>
              <a:rPr lang="en-US" altLang="en-US" baseline="0" dirty="0" smtClean="0">
                <a:latin typeface="Helvetica" charset="0"/>
              </a:rPr>
              <a:t> saying we’re allowed to do anything.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97EC52-DD9A-4706-8757-771136E7CDE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</a:rPr>
              <a:t>(Note that this compression</a:t>
            </a:r>
            <a:r>
              <a:rPr lang="en-US" altLang="en-US" baseline="0" dirty="0" smtClean="0">
                <a:latin typeface="Helvetica" charset="0"/>
              </a:rPr>
              <a:t> is both incomplete and erroneous.  It’s only the beginning of the book, and the last </a:t>
            </a:r>
            <a:r>
              <a:rPr lang="en-US" altLang="en-US" baseline="0" dirty="0" err="1" smtClean="0">
                <a:latin typeface="Helvetica" charset="0"/>
              </a:rPr>
              <a:t>lilne</a:t>
            </a:r>
            <a:r>
              <a:rPr lang="en-US" altLang="en-US" baseline="0" dirty="0" smtClean="0">
                <a:latin typeface="Helvetica" charset="0"/>
              </a:rPr>
              <a:t> repeats “them”—the slash shouldn’t be there.  It’s from a Reddit thread on how compression works.)</a:t>
            </a:r>
            <a:endParaRPr lang="en-US" alt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84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21" indent="-29023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0956" indent="-23219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338" indent="-23219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721" indent="-23219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103" indent="-232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485" indent="-232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2868" indent="-232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250" indent="-232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200">
                <a:latin typeface="Arial" pitchFamily="34" charset="0"/>
              </a:rPr>
              <a:pPr eaLnBrk="1" hangingPunct="1"/>
              <a:t>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/>
              <a:t>INHANDOUT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 are several popups.  </a:t>
            </a:r>
            <a:r>
              <a:rPr lang="en-US" altLang="en-US" dirty="0" err="1" smtClean="0"/>
              <a:t>Crossouts</a:t>
            </a:r>
            <a:r>
              <a:rPr lang="en-US" altLang="en-US" dirty="0" smtClean="0"/>
              <a:t> </a:t>
            </a:r>
            <a:r>
              <a:rPr lang="en-US" altLang="en-US" dirty="0" smtClean="0"/>
              <a:t>appear</a:t>
            </a:r>
            <a:r>
              <a:rPr lang="en-US" altLang="en-US" baseline="0" dirty="0" smtClean="0"/>
              <a:t> on the first two.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0D7A-AD86-4D44-AA6B-2B5EAE3FC3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</a:rPr>
              <a:t>This slide has three popups.</a:t>
            </a: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charset="0"/>
              </a:rPr>
              <a:t>This</a:t>
            </a:r>
            <a:r>
              <a:rPr lang="en-US" altLang="en-US" baseline="0" dirty="0" smtClean="0">
                <a:latin typeface="Helvetica" charset="0"/>
              </a:rPr>
              <a:t> is https://www.youtube.com/watch?v=vmINGWsyWX0</a:t>
            </a:r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B8859-BD55-49CC-BBB6-0B5005434E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CB3057-03F8-4F6D-985F-2E8E8B2E762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r>
              <a:rPr lang="en-US" altLang="en-US" dirty="0" smtClean="0">
                <a:latin typeface="Helvetica" charset="0"/>
              </a:rPr>
              <a:t>This</a:t>
            </a:r>
            <a:r>
              <a:rPr lang="en-US" altLang="en-US" baseline="0" dirty="0" smtClean="0">
                <a:latin typeface="Helvetica" charset="0"/>
              </a:rPr>
              <a:t> </a:t>
            </a:r>
            <a:r>
              <a:rPr lang="en-US" altLang="en-US" baseline="0" dirty="0" smtClean="0">
                <a:latin typeface="Helvetica" charset="0"/>
              </a:rPr>
              <a:t>slide has a popup.</a:t>
            </a:r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This slide has a popup.</a:t>
            </a:r>
          </a:p>
          <a:p>
            <a:pPr defTabSz="928848" eaLnBrk="1" hangingPunct="1"/>
            <a:r>
              <a:rPr lang="en-US" altLang="en-US" dirty="0" smtClean="0"/>
              <a:t>The insight here comes from going from 10K to 100K.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92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3963F7-4BCC-4F91-A6C4-5BB546A2B48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3963F7-4BCC-4F91-A6C4-5BB546A2B48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7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9625" cy="3463925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Helvetica" charset="0"/>
              </a:rPr>
              <a:t>INHANDOUT</a:t>
            </a:r>
            <a:endParaRPr lang="en-US" altLang="en-US" dirty="0" smtClean="0">
              <a:latin typeface="Helvetica" charset="0"/>
            </a:endParaRPr>
          </a:p>
          <a:p>
            <a:pPr eaLnBrk="1" hangingPunct="1"/>
            <a:endParaRPr lang="en-US" alt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0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5A26-0A33-4F4D-AC8A-ADE79384C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5B8A-5AB3-4348-B7CA-2CB7ADEA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ABF8-6CBA-41CD-9EFD-B5456DB9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6C1FBE-6340-4B89-B169-9F4E195D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84C241-623C-4480-A4C3-66E2AC4D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318004-9C0C-42F1-AE0B-3ACBC08D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55CB9E-10C5-4A0E-A13E-230F4A73F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1B9E2B-23CC-494D-AF00-F8ABEE44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E9364D-FF86-4929-AC23-6C5E0BA9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0CE451-EFCA-452C-9273-10D0DF898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0E4D50-BA76-45D6-B112-1A741CD5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C368-582B-44E1-B947-8A457930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D59AA1-FCF5-4744-A4D4-FC41629D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7A2CB-63D4-470B-BA29-5023815A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FA7E11-CAB2-4828-9D1E-95C6F22F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8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0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A41E-B824-479E-AFD3-31FC2DF33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4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5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C3DC-7839-4887-9796-F3530A49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836A-04A7-41D1-9EC1-F8717EA7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8D23-4F0E-4BCC-A539-5678072F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43F6-D0CC-4B35-AF1D-D6AE0E5BF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7664-C406-48EE-AF6F-E643587D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5428-7362-48BB-82E8-25C78661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5F7E0AA-349B-4D30-9F52-8C6C8F73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00BA28-887C-4D42-AC70-871E0B0A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6140" r:id="rId7"/>
    <p:sldLayoutId id="2147486141" r:id="rId8"/>
    <p:sldLayoutId id="2147486142" r:id="rId9"/>
    <p:sldLayoutId id="2147486143" r:id="rId10"/>
    <p:sldLayoutId id="2147486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8213639" y="5980394"/>
            <a:ext cx="444500" cy="565150"/>
            <a:chOff x="2928" y="1051"/>
            <a:chExt cx="840" cy="957"/>
          </a:xfrm>
        </p:grpSpPr>
        <p:sp>
          <p:nvSpPr>
            <p:cNvPr id="7681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2776538" y="0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2776538" y="51888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42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264895" y="2075552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685629" y="5632245"/>
            <a:ext cx="388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100000…00000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85629" y="6172540"/>
            <a:ext cx="388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100000…00000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2776538" y="1037776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43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264895" y="155666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264895" y="2594440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1264895" y="3113328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264895" y="3632216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7044468" y="5900726"/>
            <a:ext cx="1981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This seems alien!!!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28599" y="304800"/>
            <a:ext cx="2971801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Arguments</a:t>
            </a:r>
            <a:endParaRPr lang="en-US" altLang="en-US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2482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16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554840" y="6047525"/>
            <a:ext cx="8370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100 total zeros</a:t>
            </a:r>
            <a:endParaRPr lang="en-US" sz="800"/>
          </a:p>
        </p:txBody>
      </p:sp>
      <p:sp>
        <p:nvSpPr>
          <p:cNvPr id="37" name="Rectangle 36"/>
          <p:cNvSpPr/>
          <p:nvPr/>
        </p:nvSpPr>
        <p:spPr>
          <a:xfrm>
            <a:off x="2424867" y="6605270"/>
            <a:ext cx="10406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1 googol total zeros</a:t>
            </a:r>
            <a:endParaRPr lang="en-US" sz="800" dirty="0"/>
          </a:p>
        </p:txBody>
      </p:sp>
      <p:sp>
        <p:nvSpPr>
          <p:cNvPr id="38" name="Rectangle 37"/>
          <p:cNvSpPr/>
          <p:nvPr/>
        </p:nvSpPr>
        <p:spPr>
          <a:xfrm>
            <a:off x="5029200" y="54597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39" name="Rectangle 38"/>
          <p:cNvSpPr/>
          <p:nvPr/>
        </p:nvSpPr>
        <p:spPr>
          <a:xfrm>
            <a:off x="5029200" y="1067128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>
            <a:off x="5029200" y="1588280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18</a:t>
            </a:r>
            <a:endParaRPr lang="en-US" sz="4000" dirty="0"/>
          </a:p>
        </p:txBody>
      </p:sp>
      <p:sp>
        <p:nvSpPr>
          <p:cNvPr id="41" name="Rectangle 40"/>
          <p:cNvSpPr/>
          <p:nvPr/>
        </p:nvSpPr>
        <p:spPr>
          <a:xfrm>
            <a:off x="5029200" y="210943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19</a:t>
            </a:r>
            <a:endParaRPr lang="en-US" sz="4000" dirty="0"/>
          </a:p>
        </p:txBody>
      </p:sp>
      <p:sp>
        <p:nvSpPr>
          <p:cNvPr id="42" name="Rectangle 41"/>
          <p:cNvSpPr/>
          <p:nvPr/>
        </p:nvSpPr>
        <p:spPr>
          <a:xfrm>
            <a:off x="5029200" y="263058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0" name="Rectangle 49"/>
          <p:cNvSpPr/>
          <p:nvPr/>
        </p:nvSpPr>
        <p:spPr>
          <a:xfrm>
            <a:off x="5029200" y="315173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1" name="Rectangle 50"/>
          <p:cNvSpPr/>
          <p:nvPr/>
        </p:nvSpPr>
        <p:spPr>
          <a:xfrm>
            <a:off x="5029200" y="3672888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1264895" y="415110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100042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1264895" y="4669992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29200" y="4194040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23</a:t>
            </a:r>
            <a:endParaRPr lang="en-US" sz="4000" dirty="0"/>
          </a:p>
        </p:txBody>
      </p:sp>
      <p:sp>
        <p:nvSpPr>
          <p:cNvPr id="55" name="Rectangle 54"/>
          <p:cNvSpPr/>
          <p:nvPr/>
        </p:nvSpPr>
        <p:spPr>
          <a:xfrm>
            <a:off x="5029200" y="471519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1264895" y="518888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10000005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29200" y="5236345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7006" y="6081356"/>
            <a:ext cx="686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mbria" panose="02040503050406030204" pitchFamily="18" charset="0"/>
              </a:rPr>
              <a:t>a "googol" </a:t>
            </a:r>
            <a:endParaRPr lang="en-US" dirty="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72139" y="298893"/>
            <a:ext cx="22860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Results</a:t>
            </a:r>
            <a:endParaRPr lang="en-US" altLang="en-US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610100" y="3461847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610100" y="29718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610100" y="24384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610100" y="19050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610100" y="554122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610100" y="50511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610100" y="45177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10100" y="39843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610100" y="60198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610100" y="6514071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610100" y="13716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610100" y="8382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610100" y="359102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034917" y="572741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74" name="Rectangle 73"/>
          <p:cNvSpPr/>
          <p:nvPr/>
        </p:nvSpPr>
        <p:spPr>
          <a:xfrm>
            <a:off x="5028398" y="6255551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26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0" y="6283239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mbria" panose="02040503050406030204" pitchFamily="18" charset="0"/>
              </a:rPr>
              <a:t>a "</a:t>
            </a:r>
            <a:r>
              <a:rPr lang="en-U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googolplex"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1585" y="6398655"/>
            <a:ext cx="228199" cy="924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78635" y="6044285"/>
            <a:ext cx="333814" cy="1519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219200" y="381000"/>
            <a:ext cx="6738551" cy="1460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26123" y="1173892"/>
            <a:ext cx="3049202" cy="284205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49510" y="5980672"/>
            <a:ext cx="2602511" cy="333631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943600" y="5324476"/>
            <a:ext cx="0" cy="52102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54984" y="5943600"/>
            <a:ext cx="830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Python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has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15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characters of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overhead, but 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we can do better here!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57199" y="3087688"/>
            <a:ext cx="831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</a:rPr>
              <a:t>(100000) </a:t>
            </a:r>
            <a:r>
              <a:rPr lang="en-US" altLang="en-US" sz="3600" b="1" dirty="0">
                <a:solidFill>
                  <a:srgbClr val="008000"/>
                </a:solidFill>
                <a:latin typeface="Calibri" pitchFamily="34" charset="0"/>
              </a:rPr>
              <a:t>=    </a:t>
            </a:r>
            <a:r>
              <a:rPr lang="en-US" altLang="en-US" sz="3600" b="1" dirty="0" smtClean="0">
                <a:solidFill>
                  <a:srgbClr val="008000"/>
                </a:solidFill>
                <a:latin typeface="Calibri" pitchFamily="34" charset="0"/>
              </a:rPr>
              <a:t>21</a:t>
            </a:r>
            <a:endParaRPr lang="en-US" altLang="en-US" sz="36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2053" y="2792192"/>
            <a:ext cx="304799" cy="40011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mbria"/>
                <a:cs typeface="Cambria"/>
              </a:rPr>
              <a:t>?</a:t>
            </a:r>
          </a:p>
        </p:txBody>
      </p:sp>
      <p:sp>
        <p:nvSpPr>
          <p:cNvPr id="51" name="Up Arrow 50"/>
          <p:cNvSpPr/>
          <p:nvPr/>
        </p:nvSpPr>
        <p:spPr>
          <a:xfrm rot="20388375">
            <a:off x="7729151" y="5334752"/>
            <a:ext cx="457200" cy="533400"/>
          </a:xfrm>
          <a:prstGeom prst="up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01699" y="3184204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i="1" dirty="0">
                <a:solidFill>
                  <a:srgbClr val="008000"/>
                </a:solidFill>
                <a:latin typeface="Calibri" pitchFamily="34" charset="0"/>
              </a:rPr>
              <a:t>or does it?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895350" y="4494213"/>
            <a:ext cx="69846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f</a:t>
            </a:r>
            <a:r>
              <a:rPr lang="en-US" altLang="en-US" sz="4200" b="1" dirty="0" smtClean="0">
                <a:latin typeface="Courier New" pitchFamily="49" charset="0"/>
              </a:rPr>
              <a:t>():</a:t>
            </a:r>
            <a:r>
              <a:rPr lang="en-US" altLang="en-US" sz="42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 dirty="0" smtClean="0">
                <a:latin typeface="Courier New" pitchFamily="49" charset="0"/>
              </a:rPr>
              <a:t> 100000</a:t>
            </a:r>
            <a:endParaRPr lang="en-US" altLang="en-US" sz="4200" b="1" dirty="0">
              <a:latin typeface="Courier New" pitchFamily="49" charset="0"/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0509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13620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16732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9843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26050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32273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544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4942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51339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57753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22939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29162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35385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41735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48148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54546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64150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18</a:t>
            </a: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60960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7075157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20</a:t>
            </a:r>
            <a:endParaRPr lang="en-US" altLang="en-US" sz="900" b="1" dirty="0"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6754482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19</a:t>
            </a:r>
            <a:endParaRPr lang="en-US" altLang="en-US" sz="900" b="1" dirty="0">
              <a:latin typeface="Calibri" pitchFamily="34" charset="0"/>
            </a:endParaRP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7395832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21</a:t>
            </a:r>
            <a:endParaRPr lang="en-US" altLang="en-US" sz="900" b="1" dirty="0">
              <a:latin typeface="Calibri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484314" y="688975"/>
            <a:ext cx="636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>
                <a:solidFill>
                  <a:srgbClr val="008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shortest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zero-argument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function that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0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219200" y="381000"/>
            <a:ext cx="6738551" cy="1460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49510" y="5980672"/>
            <a:ext cx="2602511" cy="333631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943600" y="5324476"/>
            <a:ext cx="0" cy="52102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54984" y="5943600"/>
            <a:ext cx="830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Python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has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15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characters of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overhead, but 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we can do better here!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57199" y="3087688"/>
            <a:ext cx="831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</a:rPr>
              <a:t>(100000) </a:t>
            </a:r>
            <a:r>
              <a:rPr lang="en-US" altLang="en-US" sz="3600" b="1" dirty="0">
                <a:solidFill>
                  <a:srgbClr val="008000"/>
                </a:solidFill>
                <a:latin typeface="Calibri" pitchFamily="34" charset="0"/>
              </a:rPr>
              <a:t>=    </a:t>
            </a:r>
            <a:r>
              <a:rPr lang="en-US" altLang="en-US" sz="3600" b="1" dirty="0" smtClean="0">
                <a:solidFill>
                  <a:srgbClr val="008000"/>
                </a:solidFill>
                <a:latin typeface="Calibri" pitchFamily="34" charset="0"/>
              </a:rPr>
              <a:t>20</a:t>
            </a:r>
            <a:endParaRPr lang="en-US" altLang="en-US" sz="36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" name="Up Arrow 50"/>
          <p:cNvSpPr/>
          <p:nvPr/>
        </p:nvSpPr>
        <p:spPr>
          <a:xfrm rot="20388375">
            <a:off x="7397590" y="5321777"/>
            <a:ext cx="457200" cy="533400"/>
          </a:xfrm>
          <a:prstGeom prst="up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113303">
            <a:off x="203172" y="1500757"/>
            <a:ext cx="157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>
                <a:solidFill>
                  <a:srgbClr val="008000"/>
                </a:solidFill>
                <a:latin typeface="Calibri" pitchFamily="34" charset="0"/>
              </a:rPr>
              <a:t>shortest </a:t>
            </a:r>
            <a:r>
              <a:rPr lang="en-US" altLang="en-US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==</a:t>
            </a:r>
            <a:r>
              <a:rPr lang="en-US" altLang="en-US" i="1" dirty="0" smtClean="0">
                <a:solidFill>
                  <a:srgbClr val="008000"/>
                </a:solidFill>
                <a:latin typeface="Calibri" pitchFamily="34" charset="0"/>
              </a:rPr>
              <a:t> tricky!</a:t>
            </a:r>
            <a:endParaRPr lang="en-US" altLang="en-US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895350" y="4494213"/>
            <a:ext cx="66607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f</a:t>
            </a:r>
            <a:r>
              <a:rPr lang="en-US" altLang="en-US" sz="4200" b="1" dirty="0" smtClean="0">
                <a:latin typeface="Courier New" pitchFamily="49" charset="0"/>
              </a:rPr>
              <a:t>():</a:t>
            </a:r>
            <a:r>
              <a:rPr lang="en-US" altLang="en-US" sz="42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 dirty="0" smtClean="0">
                <a:latin typeface="Courier New" pitchFamily="49" charset="0"/>
              </a:rPr>
              <a:t> 10**5</a:t>
            </a:r>
            <a:endParaRPr lang="en-US" altLang="en-US" sz="4200" b="1" dirty="0">
              <a:latin typeface="Courier New" pitchFamily="49" charset="0"/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0509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13620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16732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9843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26050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32273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544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4942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51339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57753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22939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29162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35385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41735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48148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54546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64150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18</a:t>
            </a: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60960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7075157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20</a:t>
            </a:r>
            <a:endParaRPr lang="en-US" altLang="en-US" sz="900" b="1" dirty="0"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6754482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19</a:t>
            </a:r>
            <a:endParaRPr lang="en-US" altLang="en-US" sz="900" b="1" dirty="0">
              <a:latin typeface="Calibri" pitchFamily="34" charset="0"/>
            </a:endParaRP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7395832" y="5083175"/>
            <a:ext cx="3000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Calibri" pitchFamily="34" charset="0"/>
              </a:rPr>
              <a:t>21</a:t>
            </a:r>
            <a:endParaRPr lang="en-US" altLang="en-US" sz="900" b="1" dirty="0">
              <a:latin typeface="Calibri" pitchFamily="34" charset="0"/>
            </a:endParaRPr>
          </a:p>
        </p:txBody>
      </p:sp>
      <p:pic>
        <p:nvPicPr>
          <p:cNvPr id="3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26" y="2701225"/>
            <a:ext cx="526516" cy="5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2726123" y="1173892"/>
            <a:ext cx="3049202" cy="284205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484314" y="688975"/>
            <a:ext cx="636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>
                <a:solidFill>
                  <a:srgbClr val="008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shortest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zero-argument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function that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6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89110" y="242248"/>
            <a:ext cx="2449689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5334000" y="3542387"/>
            <a:ext cx="369170" cy="43118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36"/>
          <p:cNvSpPr>
            <a:spLocks noChangeArrowheads="1"/>
          </p:cNvSpPr>
          <p:nvPr/>
        </p:nvSpPr>
        <p:spPr bwMode="auto">
          <a:xfrm>
            <a:off x="181530" y="228600"/>
            <a:ext cx="8694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So, what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are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the 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complexities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of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these integers?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1379" name="Rectangle 34"/>
          <p:cNvSpPr>
            <a:spLocks noChangeArrowheads="1"/>
          </p:cNvSpPr>
          <p:nvPr/>
        </p:nvSpPr>
        <p:spPr bwMode="auto">
          <a:xfrm>
            <a:off x="543718" y="3962400"/>
            <a:ext cx="8044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AF1EED"/>
                </a:solidFill>
                <a:latin typeface="Calibri" panose="020F0502020204030204" pitchFamily="34" charset="0"/>
              </a:rPr>
              <a:t>170117684…20006872822488857785601</a:t>
            </a:r>
            <a:endParaRPr lang="en-US" altLang="en-US" sz="3600" b="1" dirty="0">
              <a:solidFill>
                <a:srgbClr val="AF1EED"/>
              </a:solidFill>
              <a:latin typeface="Calibri" panose="020F0502020204030204" pitchFamily="34" charset="0"/>
            </a:endParaRPr>
          </a:p>
        </p:txBody>
      </p:sp>
      <p:sp>
        <p:nvSpPr>
          <p:cNvPr id="101381" name="Line 37"/>
          <p:cNvSpPr>
            <a:spLocks noChangeShapeType="1"/>
          </p:cNvSpPr>
          <p:nvPr/>
        </p:nvSpPr>
        <p:spPr bwMode="auto">
          <a:xfrm flipV="1">
            <a:off x="2425700" y="4603750"/>
            <a:ext cx="258763" cy="603250"/>
          </a:xfrm>
          <a:prstGeom prst="line">
            <a:avLst/>
          </a:prstGeom>
          <a:noFill/>
          <a:ln w="9525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Text Box 41"/>
          <p:cNvSpPr txBox="1">
            <a:spLocks noChangeArrowheads="1"/>
          </p:cNvSpPr>
          <p:nvPr/>
        </p:nvSpPr>
        <p:spPr bwMode="auto">
          <a:xfrm>
            <a:off x="914400" y="5210175"/>
            <a:ext cx="258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smtClean="0">
                <a:solidFill>
                  <a:srgbClr val="AF1EED"/>
                </a:solidFill>
                <a:latin typeface="Calibri" pitchFamily="34" charset="0"/>
              </a:rPr>
              <a:t>Same number </a:t>
            </a: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of total digits as above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5334000" y="2667000"/>
            <a:ext cx="369170" cy="5217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543718" y="2133600"/>
            <a:ext cx="8044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100000000…00000000000000000000000</a:t>
            </a:r>
            <a:endParaRPr lang="en-US" altLang="en-US" sz="3600" b="1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1948618" y="3158067"/>
            <a:ext cx="519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Rach of these integers has the same # 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digits</a:t>
            </a:r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2447925" y="17922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1219200" y="1524000"/>
            <a:ext cx="171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smtClean="0">
                <a:solidFill>
                  <a:srgbClr val="000AF9"/>
                </a:solidFill>
                <a:latin typeface="Calibri" pitchFamily="34" charset="0"/>
              </a:rPr>
              <a:t>100,000 </a:t>
            </a:r>
            <a:r>
              <a:rPr lang="en-US" altLang="en-US" sz="1200" dirty="0">
                <a:solidFill>
                  <a:srgbClr val="000AF9"/>
                </a:solidFill>
                <a:latin typeface="Calibri" pitchFamily="34" charset="0"/>
              </a:rPr>
              <a:t>zeros total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433484" y="6305490"/>
            <a:ext cx="348191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Cambria" pitchFamily="18" charset="0"/>
              </a:rPr>
              <a:t>Let's </a:t>
            </a:r>
            <a:r>
              <a:rPr lang="en-US" altLang="en-US" sz="2000" i="1" dirty="0">
                <a:solidFill>
                  <a:srgbClr val="000000"/>
                </a:solidFill>
                <a:latin typeface="Cambria" pitchFamily="18" charset="0"/>
              </a:rPr>
              <a:t>get used to the idea first…</a:t>
            </a:r>
            <a:endParaRPr lang="en-US" altLang="en-US" sz="2000" i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310413" y="3482906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1000000000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)=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744236" y="3768656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9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049772" y="3816281"/>
            <a:ext cx="11341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5067810" y="203069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(100</a:t>
            </a:r>
            <a:r>
              <a:rPr 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000)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5515281" y="2316448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</a:t>
            </a: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5843957" y="2385971"/>
            <a:ext cx="865949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305833" y="2487238"/>
            <a:ext cx="2271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(1000042)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     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5067810" y="3150357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(31415926</a:t>
            </a:r>
            <a:r>
              <a:rPr 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97" name="Text Box 43"/>
          <p:cNvSpPr txBox="1">
            <a:spLocks noChangeArrowheads="1"/>
          </p:cNvSpPr>
          <p:nvPr/>
        </p:nvSpPr>
        <p:spPr bwMode="auto">
          <a:xfrm>
            <a:off x="5162875" y="3483732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</a:t>
            </a: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billion digits of pi, as an integer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5656773" y="3488495"/>
            <a:ext cx="14255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318310" y="4497387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10000…0000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)=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26" name="Text Box 43"/>
          <p:cNvSpPr txBox="1">
            <a:spLocks noChangeArrowheads="1"/>
          </p:cNvSpPr>
          <p:nvPr/>
        </p:nvSpPr>
        <p:spPr bwMode="auto">
          <a:xfrm>
            <a:off x="752133" y="4783137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1057669" y="4841711"/>
            <a:ext cx="113417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7392" y="4441834"/>
            <a:ext cx="55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googol</a:t>
            </a:r>
            <a:endParaRPr lang="en-US" sz="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166444" y="3423779"/>
            <a:ext cx="618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billion</a:t>
            </a:r>
            <a:endParaRPr lang="en-US" sz="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861644" y="242295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million and 42</a:t>
            </a:r>
            <a:endParaRPr lang="en-US" sz="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763075" y="1981200"/>
            <a:ext cx="831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googolplex</a:t>
            </a:r>
            <a:endParaRPr lang="en-US" sz="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465968" y="3479884"/>
            <a:ext cx="8489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 estimate?</a:t>
            </a:r>
            <a:endParaRPr lang="en-US" sz="1050" i="1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19600" y="5791200"/>
            <a:ext cx="4316104" cy="707886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/>
                <a:cs typeface="Calibri"/>
              </a:rPr>
              <a:t>Extra Extra</a:t>
            </a:r>
            <a:r>
              <a:rPr lang="en-US" sz="2000" b="1" dirty="0" smtClean="0">
                <a:latin typeface="Calibri"/>
                <a:cs typeface="Calibri"/>
              </a:rPr>
              <a:t>:    </a:t>
            </a:r>
            <a:r>
              <a:rPr lang="en-US" sz="2000" i="1" dirty="0" smtClean="0">
                <a:latin typeface="Calibri"/>
                <a:cs typeface="Calibri"/>
              </a:rPr>
              <a:t>Are there any integers  x	            </a:t>
            </a:r>
            <a:r>
              <a:rPr lang="en-US" sz="2000" i="1" dirty="0" smtClean="0">
                <a:latin typeface="Calibri"/>
                <a:cs typeface="Calibri"/>
              </a:rPr>
              <a:t>with </a:t>
            </a:r>
            <a:r>
              <a:rPr lang="en-US" sz="2000" b="1" i="1" dirty="0" smtClean="0">
                <a:solidFill>
                  <a:srgbClr val="008000"/>
                </a:solidFill>
                <a:latin typeface="Calibri"/>
                <a:cs typeface="Calibri"/>
              </a:rPr>
              <a:t>kc</a:t>
            </a:r>
            <a:r>
              <a:rPr lang="en-US" sz="2000" i="1" dirty="0" smtClean="0">
                <a:latin typeface="Calibri"/>
                <a:cs typeface="Calibri"/>
              </a:rPr>
              <a:t>(x) &gt; 50,000?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869348" y="914400"/>
            <a:ext cx="3048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What does 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 smtClean="0">
                <a:latin typeface="Cambria" panose="02040503050406030204" pitchFamily="18" charset="0"/>
              </a:rPr>
              <a:t>return for each of these integers,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 smtClean="0">
                <a:latin typeface="Cambria" panose="02040503050406030204" pitchFamily="18" charset="0"/>
              </a:rPr>
              <a:t>?   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52" name="Rectangle 10"/>
          <p:cNvSpPr>
            <a:spLocks noChangeArrowheads="1"/>
          </p:cNvSpPr>
          <p:nvPr/>
        </p:nvSpPr>
        <p:spPr bwMode="auto">
          <a:xfrm>
            <a:off x="301677" y="184746"/>
            <a:ext cx="3026231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(42</a:t>
            </a:r>
            <a:r>
              <a:rPr lang="en-US" altLang="en-US" sz="2100" b="1" dirty="0" smtClean="0">
                <a:latin typeface="Courier New" pitchFamily="49" charset="0"/>
              </a:rPr>
              <a:t>) </a:t>
            </a:r>
            <a:r>
              <a:rPr lang="en-US" altLang="en-US" sz="2100" b="1" dirty="0" smtClean="0">
                <a:latin typeface="Calibri" pitchFamily="34" charset="0"/>
              </a:rPr>
              <a:t>=    </a:t>
            </a:r>
            <a:r>
              <a:rPr lang="en-US" altLang="en-US" sz="2100" dirty="0" smtClean="0">
                <a:latin typeface="Calibri" pitchFamily="34" charset="0"/>
              </a:rPr>
              <a:t>15 + 2</a:t>
            </a:r>
            <a:r>
              <a:rPr lang="en-US" altLang="en-US" sz="2100" b="1" dirty="0" smtClean="0">
                <a:latin typeface="Calibri" pitchFamily="34" charset="0"/>
              </a:rPr>
              <a:t> = 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17 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7285" y="5788061"/>
            <a:ext cx="337725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Extra</a:t>
            </a:r>
            <a:r>
              <a:rPr lang="en-US" sz="2000" i="1" dirty="0" smtClean="0">
                <a:latin typeface="Calibri" panose="020F0502020204030204" pitchFamily="34" charset="0"/>
              </a:rPr>
              <a:t>:     What's the largest x 	with </a:t>
            </a:r>
            <a:r>
              <a:rPr lang="en-US" sz="20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kc</a:t>
            </a:r>
            <a:r>
              <a:rPr lang="en-US" sz="2000" i="1" dirty="0" smtClean="0">
                <a:latin typeface="Calibri" panose="020F0502020204030204" pitchFamily="34" charset="0"/>
              </a:rPr>
              <a:t>(x) == 20?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1600" y="6537985"/>
            <a:ext cx="352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 smtClean="0">
                <a:latin typeface="Calibri" panose="020F0502020204030204" pitchFamily="34" charset="0"/>
              </a:rPr>
              <a:t>Extra Extra Extra!  </a:t>
            </a:r>
            <a:r>
              <a:rPr lang="en-US" sz="1050" dirty="0">
                <a:latin typeface="Calibri" panose="020F0502020204030204" pitchFamily="34" charset="0"/>
              </a:rPr>
              <a:t>H</a:t>
            </a:r>
            <a:r>
              <a:rPr lang="en-US" sz="1050" dirty="0" smtClean="0">
                <a:latin typeface="Calibri" panose="020F0502020204030204" pitchFamily="34" charset="0"/>
              </a:rPr>
              <a:t>ow big is the SMALLEST such integer?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04800" y="1507828"/>
            <a:ext cx="2271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(1000000)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     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752252" y="179898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6</a:t>
            </a: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34392" y="1846605"/>
            <a:ext cx="94138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860611" y="1443545"/>
            <a:ext cx="618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million</a:t>
            </a:r>
            <a:endParaRPr lang="en-US" sz="800" dirty="0"/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301678" y="803702"/>
            <a:ext cx="3264252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(9001</a:t>
            </a:r>
            <a:r>
              <a:rPr lang="en-US" altLang="en-US" sz="2100" b="1" dirty="0" smtClean="0">
                <a:latin typeface="Courier New" pitchFamily="49" charset="0"/>
              </a:rPr>
              <a:t>) </a:t>
            </a:r>
            <a:r>
              <a:rPr lang="en-US" altLang="en-US" sz="2100" b="1" dirty="0" smtClean="0">
                <a:latin typeface="Calibri" pitchFamily="34" charset="0"/>
              </a:rPr>
              <a:t>=</a:t>
            </a:r>
            <a:r>
              <a:rPr lang="en-US" altLang="en-US" sz="2100" dirty="0" smtClean="0">
                <a:latin typeface="Calibri" pitchFamily="34" charset="0"/>
              </a:rPr>
              <a:t>  15 + 4 </a:t>
            </a:r>
            <a:r>
              <a:rPr lang="en-US" altLang="en-US" sz="2100" b="1" dirty="0" smtClean="0">
                <a:latin typeface="Calibri" pitchFamily="34" charset="0"/>
              </a:rPr>
              <a:t>=</a:t>
            </a:r>
            <a:r>
              <a:rPr lang="en-US" altLang="en-US" sz="2100" dirty="0" smtClean="0">
                <a:latin typeface="Calibri" pitchFamily="34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19 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5054267" y="4373404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(86753098</a:t>
            </a:r>
            <a:r>
              <a:rPr 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5149332" y="4706779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</a:t>
            </a: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m</a:t>
            </a: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illion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patternless digits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643230" y="4711542"/>
            <a:ext cx="14255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914537" y="261690"/>
            <a:ext cx="33528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Name(s)  ___________________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25075" y="-16948"/>
            <a:ext cx="12843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Gabriola"/>
                <a:cs typeface="Gabriola"/>
              </a:rPr>
              <a:t>Quiz!</a:t>
            </a:r>
            <a:endParaRPr lang="en-US" sz="4200" dirty="0">
              <a:latin typeface="Gabriola"/>
              <a:cs typeface="Gabrio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1398" y="1515954"/>
            <a:ext cx="12522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</a:rPr>
              <a:t>15 + 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0100" y="2438400"/>
            <a:ext cx="7429500" cy="91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914400" y="4997938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This is a function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that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we will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prove </a:t>
            </a:r>
            <a:r>
              <a:rPr lang="en-US" altLang="en-US" sz="3600" b="1" i="1" dirty="0">
                <a:solidFill>
                  <a:srgbClr val="000000"/>
                </a:solidFill>
                <a:latin typeface="Cambria" pitchFamily="18" charset="0"/>
              </a:rPr>
              <a:t>can't be computed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00358" name="Rectangle 36"/>
          <p:cNvSpPr>
            <a:spLocks noChangeArrowheads="1"/>
          </p:cNvSpPr>
          <p:nvPr/>
        </p:nvSpPr>
        <p:spPr bwMode="auto">
          <a:xfrm>
            <a:off x="1171222" y="3408402"/>
            <a:ext cx="1459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1200" i="1" dirty="0">
                <a:solidFill>
                  <a:srgbClr val="000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</a:t>
            </a:r>
            <a:r>
              <a:rPr lang="en-US" altLang="en-US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97524" y="5249821"/>
            <a:ext cx="6096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1149635">
            <a:off x="5894710" y="484199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434361" y="228600"/>
            <a:ext cx="83286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Although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a well-defined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mathematical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function, with an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result for each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argument </a:t>
            </a:r>
            <a:r>
              <a:rPr lang="en-US" alt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1248136" y="2541954"/>
            <a:ext cx="1571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759696" y="2572731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1038138" y="3617667"/>
            <a:ext cx="17328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compressability</a:t>
            </a:r>
            <a:r>
              <a:rPr lang="en-US" altLang="en-US" sz="1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</a:t>
            </a:r>
            <a:r>
              <a:rPr lang="en-US" altLang="en-US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 rot="21360176">
            <a:off x="6096820" y="3234481"/>
            <a:ext cx="2454198" cy="338554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N</a:t>
            </a:r>
            <a:r>
              <a:rPr lang="en-US" altLang="en-US" sz="1600" b="1" i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o</a:t>
            </a:r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program computes it!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 rot="20963762">
            <a:off x="8017877" y="6253861"/>
            <a:ext cx="1015150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How!?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21364283">
            <a:off x="208967" y="4519564"/>
            <a:ext cx="5171987" cy="107721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Y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ou'll show </a:t>
            </a:r>
            <a:r>
              <a:rPr lang="en-US" altLang="en-US" b="1" u="sng" dirty="0" smtClean="0">
                <a:solidFill>
                  <a:srgbClr val="000000"/>
                </a:solidFill>
                <a:latin typeface="Cambria" pitchFamily="18" charset="0"/>
              </a:rPr>
              <a:t>every possible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program for </a:t>
            </a:r>
            <a:r>
              <a:rPr lang="en-US" altLang="en-US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has a bug!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52399" y="4876799"/>
            <a:ext cx="8868439" cy="1900453"/>
          </a:xfrm>
          <a:prstGeom prst="roundRect">
            <a:avLst/>
          </a:prstGeom>
          <a:solidFill>
            <a:srgbClr val="FFD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419675" y="2703480"/>
            <a:ext cx="4848384" cy="1689896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1523720" y="2972896"/>
            <a:ext cx="4903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(x):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x - 25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1620" name="Rectangle 32"/>
          <p:cNvSpPr>
            <a:spLocks noChangeArrowheads="1"/>
          </p:cNvSpPr>
          <p:nvPr/>
        </p:nvSpPr>
        <p:spPr bwMode="auto">
          <a:xfrm>
            <a:off x="3843867" y="4983540"/>
            <a:ext cx="5147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kc(43)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should </a:t>
            </a:r>
            <a:r>
              <a:rPr lang="en-US" altLang="en-US" sz="2400" u="sng" dirty="0" smtClean="0">
                <a:latin typeface="Cambria" pitchFamily="18" charset="0"/>
                <a:cs typeface="Courier New" pitchFamily="49" charset="0"/>
              </a:rPr>
              <a:t>also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be 17.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But this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(43)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outputs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18,  not 17.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This 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  has a bug!  </a:t>
            </a:r>
            <a:r>
              <a:rPr lang="en-US" altLang="en-US" sz="1400" dirty="0" smtClean="0">
                <a:latin typeface="Cambria" pitchFamily="18" charset="0"/>
                <a:cs typeface="Courier New" pitchFamily="49" charset="0"/>
              </a:rPr>
              <a:t>(actually, </a:t>
            </a:r>
            <a:r>
              <a:rPr lang="en-US" altLang="en-US" sz="1400" b="1" dirty="0" smtClean="0">
                <a:latin typeface="Cambria" pitchFamily="18" charset="0"/>
                <a:cs typeface="Courier New" pitchFamily="49" charset="0"/>
              </a:rPr>
              <a:t>LOTS</a:t>
            </a:r>
            <a:r>
              <a:rPr lang="en-US" altLang="en-US" sz="1400" dirty="0" smtClean="0">
                <a:latin typeface="Cambria" pitchFamily="18" charset="0"/>
                <a:cs typeface="Courier New" pitchFamily="49" charset="0"/>
              </a:rPr>
              <a:t> of bugs!)</a:t>
            </a:r>
            <a:endParaRPr lang="en-US" altLang="en-US" sz="24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208782"/>
            <a:ext cx="80772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We know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(42)==17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,  so consider 	one 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possible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program for 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42380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912629" y="3661263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010400" y="3477096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It works for 42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1620" grpId="0"/>
      <p:bldP spid="1116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52399" y="4876799"/>
            <a:ext cx="8868439" cy="1900453"/>
          </a:xfrm>
          <a:prstGeom prst="roundRect">
            <a:avLst/>
          </a:prstGeom>
          <a:solidFill>
            <a:srgbClr val="FFD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5418490"/>
            <a:ext cx="1066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81000" y="2703480"/>
            <a:ext cx="6428926" cy="1689896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485046" y="2972896"/>
            <a:ext cx="6324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(x):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)) + 15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1620" name="Rectangle 32"/>
          <p:cNvSpPr>
            <a:spLocks noChangeArrowheads="1"/>
          </p:cNvSpPr>
          <p:nvPr/>
        </p:nvSpPr>
        <p:spPr bwMode="auto">
          <a:xfrm>
            <a:off x="3843867" y="4983540"/>
            <a:ext cx="5147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kc(100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...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00)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should be 22.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latin typeface="Cambria" pitchFamily="18" charset="0"/>
                <a:cs typeface="Courier New" pitchFamily="49" charset="0"/>
              </a:rPr>
              <a:t>But,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i="1" dirty="0" smtClean="0">
                <a:latin typeface="Cambria" pitchFamily="18" charset="0"/>
                <a:cs typeface="Courier New" pitchFamily="49" charset="0"/>
              </a:rPr>
              <a:t>this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(100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...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00)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i="1" dirty="0" smtClean="0">
                <a:latin typeface="Cambria" pitchFamily="18" charset="0"/>
                <a:cs typeface="Courier New" pitchFamily="49" charset="0"/>
              </a:rPr>
              <a:t>isn't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22.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So,  this 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i="1" dirty="0" smtClean="0">
                <a:latin typeface="Cambria" pitchFamily="18" charset="0"/>
                <a:cs typeface="Courier New" pitchFamily="49" charset="0"/>
              </a:rPr>
              <a:t>  also has a bug!  </a:t>
            </a:r>
            <a:r>
              <a:rPr lang="en-US" altLang="en-US" sz="1400" dirty="0" smtClean="0">
                <a:latin typeface="Cambria" pitchFamily="18" charset="0"/>
                <a:cs typeface="Courier New" pitchFamily="49" charset="0"/>
              </a:rPr>
              <a:t>(lots, in fact…)</a:t>
            </a:r>
            <a:endParaRPr lang="en-US" altLang="en-US" sz="24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208782"/>
            <a:ext cx="80772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Fixed! Since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(42)==17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and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(43)==17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	we consider this program for 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42380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8217429" y="3733814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839084" y="3581400"/>
            <a:ext cx="1676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It works for 42 </a:t>
            </a:r>
            <a:r>
              <a:rPr lang="en-US" altLang="en-US" sz="1100" b="1" u="sng" dirty="0" smtClean="0">
                <a:solidFill>
                  <a:srgbClr val="008000"/>
                </a:solidFill>
                <a:latin typeface="Calibri" pitchFamily="34" charset="0"/>
              </a:rPr>
              <a:t>and</a:t>
            </a: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 43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785" y="4875135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googol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399" y="5364615"/>
            <a:ext cx="63030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100 zeros</a:t>
            </a:r>
            <a:endParaRPr lang="en-US" sz="9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23570" y="5995650"/>
            <a:ext cx="1066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2169" y="5913081"/>
            <a:ext cx="63030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100 zeros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7837674" y="5060315"/>
            <a:ext cx="102784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because </a:t>
            </a:r>
            <a:r>
              <a:rPr lang="en-US" sz="900" dirty="0" smtClean="0">
                <a:latin typeface="Consolas" panose="020B0609020204030204" pitchFamily="49" charset="0"/>
              </a:rPr>
              <a:t>10**100</a:t>
            </a:r>
            <a:endParaRPr lang="en-US" sz="900" dirty="0">
              <a:latin typeface="Consolas" panose="020B06090202040302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7084" y="5600491"/>
            <a:ext cx="51648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it's </a:t>
            </a:r>
            <a:r>
              <a:rPr lang="en-US" sz="900" dirty="0" smtClean="0"/>
              <a:t>116</a:t>
            </a:r>
            <a:endParaRPr lang="en-US" sz="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1620" grpId="0"/>
      <p:bldP spid="111622" grpId="0"/>
      <p:bldP spid="3" grpId="0"/>
      <p:bldP spid="25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81000" y="2703480"/>
            <a:ext cx="6124125" cy="1689896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485046" y="2972896"/>
            <a:ext cx="6324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(x):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 do stuff and </a:t>
            </a:r>
            <a:r>
              <a:rPr lang="en-US" altLang="en-US" b="1" dirty="0" err="1" smtClean="0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return</a:t>
            </a:r>
            <a:endParaRPr lang="en-US" altLang="en-US" b="1" dirty="0">
              <a:solidFill>
                <a:srgbClr val="F7890C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208782"/>
            <a:ext cx="80772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Fixed! Since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(42)==17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and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(10)==17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	we consider this program for  </a:t>
            </a: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423807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1371600" y="4238195"/>
            <a:ext cx="932127" cy="1219200"/>
          </a:xfrm>
          <a:prstGeom prst="down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royal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0595" cy="7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8756264" y="6533037"/>
            <a:ext cx="132725" cy="1616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733800" y="5334000"/>
            <a:ext cx="868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???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6248400" y="3552216"/>
            <a:ext cx="1249363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>
                <a:latin typeface="Cambria" pitchFamily="18" charset="0"/>
              </a:rPr>
              <a:t>I guess </a:t>
            </a:r>
            <a:r>
              <a:rPr lang="en-US" altLang="en-US" sz="900" dirty="0" smtClean="0">
                <a:latin typeface="Cambria" pitchFamily="18" charset="0"/>
              </a:rPr>
              <a:t>you'd </a:t>
            </a:r>
            <a:r>
              <a:rPr lang="en-US" altLang="en-US" sz="900" dirty="0">
                <a:latin typeface="Cambria" pitchFamily="18" charset="0"/>
              </a:rPr>
              <a:t>call this part of the code a GRAY AREA…</a:t>
            </a:r>
          </a:p>
        </p:txBody>
      </p:sp>
      <p:pic>
        <p:nvPicPr>
          <p:cNvPr id="2" name="Picture 1" descr="Screen Shot 2016-12-05 at 5.35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152400"/>
            <a:ext cx="1578429" cy="762000"/>
          </a:xfrm>
          <a:prstGeom prst="rect">
            <a:avLst/>
          </a:prstGeom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39000" y="3810000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2463728">
            <a:off x="4136099" y="2268351"/>
            <a:ext cx="932127" cy="1219200"/>
          </a:xfrm>
          <a:prstGeom prst="downArrow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 rot="21194379">
            <a:off x="2452109" y="787234"/>
            <a:ext cx="5105400" cy="15700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</a:rPr>
              <a:t>The challenge: we have to find a bug in </a:t>
            </a:r>
            <a:r>
              <a:rPr lang="en-US" altLang="en-US" b="1" i="1" dirty="0">
                <a:latin typeface="Cambria" pitchFamily="18" charset="0"/>
              </a:rPr>
              <a:t>any</a:t>
            </a:r>
            <a:r>
              <a:rPr lang="en-US" altLang="en-US" dirty="0">
                <a:latin typeface="Cambria" pitchFamily="18" charset="0"/>
              </a:rPr>
              <a:t> possible version of 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99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7890C"/>
                </a:solidFill>
                <a:latin typeface="Courier New" pitchFamily="49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 and then… 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4311638">
            <a:off x="2691060" y="2203634"/>
            <a:ext cx="2239960" cy="113287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28600" y="3760919"/>
            <a:ext cx="708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We need to prove that this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function contains a bug.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982362" y="5572730"/>
            <a:ext cx="2085438" cy="1132870"/>
          </a:xfrm>
          <a:prstGeom prst="right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667978" y="5544226"/>
            <a:ext cx="56552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We're going to write a function to </a:t>
            </a:r>
            <a:r>
              <a:rPr lang="en-US" altLang="en-US" i="1" u="sng" dirty="0" smtClean="0">
                <a:latin typeface="Cambria" pitchFamily="18" charset="0"/>
                <a:cs typeface="Courier New" pitchFamily="49" charset="0"/>
              </a:rPr>
              <a:t>fin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d and </a:t>
            </a:r>
            <a:r>
              <a:rPr lang="en-US" altLang="en-US" i="1" u="sng" dirty="0" smtClean="0">
                <a:latin typeface="Cambria" pitchFamily="18" charset="0"/>
                <a:cs typeface="Courier New" pitchFamily="49" charset="0"/>
              </a:rPr>
              <a:t>sho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w that bug!</a:t>
            </a:r>
            <a:endParaRPr lang="en-US" altLang="en-US" i="1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2032778">
            <a:off x="4461760" y="2867981"/>
            <a:ext cx="2085438" cy="1132870"/>
          </a:xfrm>
          <a:prstGeom prst="right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2179" y="3875782"/>
            <a:ext cx="2303198" cy="1077218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BFF</a:t>
            </a:r>
            <a:r>
              <a:rPr lang="en-US" sz="6400" dirty="0" smtClean="0">
                <a:latin typeface="Calibri" panose="020F0502020204030204" pitchFamily="34" charset="0"/>
              </a:rPr>
              <a:t>?</a:t>
            </a:r>
            <a:endParaRPr lang="en-US" sz="6400" dirty="0"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 and then… 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87656" y="2374612"/>
            <a:ext cx="6042561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90800" y="1317008"/>
            <a:ext cx="4722611" cy="8382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618679" y="228600"/>
            <a:ext cx="4722611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80975" y="228600"/>
            <a:ext cx="21336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87656" y="1317008"/>
            <a:ext cx="2133600" cy="8382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8242300" y="958850"/>
            <a:ext cx="444500" cy="565150"/>
            <a:chOff x="2928" y="1051"/>
            <a:chExt cx="840" cy="957"/>
          </a:xfrm>
        </p:grpSpPr>
        <p:sp>
          <p:nvSpPr>
            <p:cNvPr id="7681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5" name="Text Box 24"/>
          <p:cNvSpPr txBox="1">
            <a:spLocks noChangeArrowheads="1"/>
          </p:cNvSpPr>
          <p:nvPr/>
        </p:nvSpPr>
        <p:spPr bwMode="auto">
          <a:xfrm>
            <a:off x="2706889" y="272344"/>
            <a:ext cx="403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4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5</a:t>
            </a:r>
            <a:r>
              <a:rPr lang="en-US" altLang="en-US" sz="4200" b="1" dirty="0" smtClean="0">
                <a:latin typeface="Courier New" pitchFamily="49" charset="0"/>
                <a:cs typeface="Courier New" pitchFamily="49" charset="0"/>
              </a:rPr>
              <a:t>) == </a:t>
            </a:r>
            <a:r>
              <a:rPr lang="en-US" altLang="en-US" sz="4200" b="1" dirty="0" smtClean="0">
                <a:latin typeface="Courier New" pitchFamily="49" charset="0"/>
                <a:cs typeface="Courier New" pitchFamily="49" charset="0"/>
              </a:rPr>
              <a:t>16 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sz="42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6806" name="Text Box 42"/>
          <p:cNvSpPr txBox="1">
            <a:spLocks noChangeArrowheads="1"/>
          </p:cNvSpPr>
          <p:nvPr/>
        </p:nvSpPr>
        <p:spPr bwMode="auto">
          <a:xfrm>
            <a:off x="152400" y="3989696"/>
            <a:ext cx="2514600" cy="5238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itchFamily="34" charset="0"/>
              </a:rPr>
              <a:t>Final </a:t>
            </a:r>
            <a:r>
              <a:rPr lang="en-US" altLang="en-US" sz="2800" dirty="0" smtClean="0">
                <a:latin typeface="Calibri" pitchFamily="34" charset="0"/>
              </a:rPr>
              <a:t>projects</a:t>
            </a:r>
            <a:r>
              <a:rPr lang="en-US" altLang="en-US" sz="2800" dirty="0">
                <a:latin typeface="Calibri" pitchFamily="34" charset="0"/>
              </a:rPr>
              <a:t>:</a:t>
            </a:r>
          </a:p>
        </p:txBody>
      </p:sp>
      <p:sp>
        <p:nvSpPr>
          <p:cNvPr id="76807" name="Text Box 42"/>
          <p:cNvSpPr txBox="1">
            <a:spLocks noChangeArrowheads="1"/>
          </p:cNvSpPr>
          <p:nvPr/>
        </p:nvSpPr>
        <p:spPr bwMode="auto">
          <a:xfrm>
            <a:off x="2971799" y="3657600"/>
            <a:ext cx="60198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latin typeface="Cambria" panose="02040503050406030204" pitchFamily="18" charset="0"/>
              </a:rPr>
              <a:t>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Help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!</a:t>
            </a:r>
            <a:r>
              <a:rPr lang="en-US" altLang="en-US" sz="2100" dirty="0" smtClean="0">
                <a:latin typeface="Cambria" panose="02040503050406030204" pitchFamily="18" charset="0"/>
              </a:rPr>
              <a:t>   </a:t>
            </a:r>
            <a:r>
              <a:rPr lang="en-US" altLang="en-US" sz="2100" dirty="0" smtClean="0">
                <a:latin typeface="Cambria" panose="02040503050406030204" pitchFamily="18" charset="0"/>
              </a:rPr>
              <a:t>lab times </a:t>
            </a:r>
            <a:r>
              <a:rPr lang="en-US" altLang="en-US" sz="2100" dirty="0" smtClean="0">
                <a:latin typeface="Cambria" panose="02040503050406030204" pitchFamily="18" charset="0"/>
              </a:rPr>
              <a:t>and evening hours all week…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76808" name="Rectangle 33"/>
          <p:cNvSpPr>
            <a:spLocks noChangeArrowheads="1"/>
          </p:cNvSpPr>
          <p:nvPr/>
        </p:nvSpPr>
        <p:spPr bwMode="auto">
          <a:xfrm>
            <a:off x="7696200" y="707865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These are fun </a:t>
            </a:r>
            <a:r>
              <a:rPr lang="en-US" altLang="en-US" sz="1100" dirty="0" err="1">
                <a:solidFill>
                  <a:srgbClr val="008000"/>
                </a:solidFill>
                <a:latin typeface="Cambria" panose="02040503050406030204" pitchFamily="18" charset="0"/>
              </a:rPr>
              <a:t>f'ns</a:t>
            </a: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76810" name="Text Box 42"/>
          <p:cNvSpPr txBox="1">
            <a:spLocks noChangeArrowheads="1"/>
          </p:cNvSpPr>
          <p:nvPr/>
        </p:nvSpPr>
        <p:spPr bwMode="auto">
          <a:xfrm>
            <a:off x="2971800" y="4516047"/>
            <a:ext cx="5464174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F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inal proj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ect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due </a:t>
            </a:r>
            <a:r>
              <a:rPr lang="en-US" altLang="en-US" sz="2100" dirty="0" smtClean="0">
                <a:latin typeface="Cambria" panose="02040503050406030204" pitchFamily="18" charset="0"/>
              </a:rPr>
              <a:t>5/2 </a:t>
            </a:r>
            <a:r>
              <a:rPr lang="en-US" altLang="en-US" sz="2100" dirty="0" smtClean="0">
                <a:latin typeface="Cambria" panose="02040503050406030204" pitchFamily="18" charset="0"/>
              </a:rPr>
              <a:t>under </a:t>
            </a:r>
            <a:r>
              <a:rPr lang="en-US" altLang="en-US" sz="2100" dirty="0" err="1" smtClean="0">
                <a:latin typeface="Cambria" panose="02040503050406030204" pitchFamily="18" charset="0"/>
              </a:rPr>
              <a:t>hw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latin typeface="Cambria" panose="02040503050406030204" pitchFamily="18" charset="0"/>
              </a:rPr>
              <a:t>“final</a:t>
            </a:r>
            <a:r>
              <a:rPr lang="en-US" altLang="en-US" sz="2100" dirty="0" smtClean="0">
                <a:latin typeface="Cambria" panose="02040503050406030204" pitchFamily="18" charset="0"/>
              </a:rPr>
              <a:t>”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76811" name="Text Box 42"/>
          <p:cNvSpPr txBox="1">
            <a:spLocks noChangeArrowheads="1"/>
          </p:cNvSpPr>
          <p:nvPr/>
        </p:nvSpPr>
        <p:spPr bwMode="auto">
          <a:xfrm>
            <a:off x="76200" y="318382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335294" y="1400440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Courier New" pitchFamily="49" charset="0"/>
                <a:cs typeface="Courier New" pitchFamily="49" charset="0"/>
              </a:rPr>
              <a:t>hc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13" name="Rectangle 1"/>
          <p:cNvSpPr>
            <a:spLocks noChangeArrowheads="1"/>
          </p:cNvSpPr>
          <p:nvPr/>
        </p:nvSpPr>
        <p:spPr bwMode="auto">
          <a:xfrm>
            <a:off x="515218" y="2501325"/>
            <a:ext cx="5420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</a:rPr>
              <a:t>T</a:t>
            </a:r>
            <a:r>
              <a:rPr lang="en-US" altLang="en-US" dirty="0" smtClean="0">
                <a:latin typeface="Cambria" pitchFamily="18" charset="0"/>
              </a:rPr>
              <a:t>wo </a:t>
            </a:r>
            <a:r>
              <a:rPr lang="en-US" altLang="en-US" b="1" i="1" dirty="0" err="1">
                <a:latin typeface="Cambria" pitchFamily="18" charset="0"/>
              </a:rPr>
              <a:t>uncomputable</a:t>
            </a:r>
            <a:r>
              <a:rPr lang="en-US" altLang="en-US" dirty="0">
                <a:latin typeface="Cambria" pitchFamily="18" charset="0"/>
              </a:rPr>
              <a:t> </a:t>
            </a:r>
            <a:r>
              <a:rPr lang="en-US" altLang="en-US" dirty="0" smtClean="0">
                <a:latin typeface="Cambria" pitchFamily="18" charset="0"/>
              </a:rPr>
              <a:t>functions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76814" name="Rectangle 33"/>
          <p:cNvSpPr>
            <a:spLocks noChangeArrowheads="1"/>
          </p:cNvSpPr>
          <p:nvPr/>
        </p:nvSpPr>
        <p:spPr bwMode="auto">
          <a:xfrm>
            <a:off x="6131091" y="2479332"/>
            <a:ext cx="2979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mbria" pitchFamily="18" charset="0"/>
              </a:rPr>
              <a:t>These </a:t>
            </a:r>
            <a:r>
              <a:rPr lang="en-US" altLang="en-US" sz="1800" dirty="0" smtClean="0">
                <a:latin typeface="Cambria" pitchFamily="18" charset="0"/>
              </a:rPr>
              <a:t>would be </a:t>
            </a:r>
            <a:r>
              <a:rPr lang="en-US" altLang="en-US" sz="1800" dirty="0" smtClean="0">
                <a:latin typeface="Cambria" pitchFamily="18" charset="0"/>
              </a:rPr>
              <a:t>useful—</a:t>
            </a:r>
            <a:r>
              <a:rPr lang="en-US" altLang="en-US" sz="1800" b="1" i="1" dirty="0" smtClean="0">
                <a:latin typeface="Cambria" pitchFamily="18" charset="0"/>
                <a:cs typeface="Courier New" pitchFamily="49" charset="0"/>
              </a:rPr>
              <a:t>if </a:t>
            </a:r>
            <a:r>
              <a:rPr lang="en-US" altLang="en-US" sz="1800" b="1" i="1" dirty="0" smtClean="0">
                <a:latin typeface="Cambria" pitchFamily="18" charset="0"/>
                <a:cs typeface="Courier New" pitchFamily="49" charset="0"/>
              </a:rPr>
              <a:t>only they were possible</a:t>
            </a:r>
            <a:endParaRPr lang="en-US" altLang="en-US" sz="18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762000" y="5642637"/>
            <a:ext cx="1905000" cy="5238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Final exam: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971800" y="5257800"/>
            <a:ext cx="5867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latin typeface="Cambria" panose="02040503050406030204" pitchFamily="18" charset="0"/>
              </a:rPr>
              <a:t>Check </a:t>
            </a:r>
            <a:r>
              <a:rPr lang="en-US" altLang="en-US" sz="2100" dirty="0" smtClean="0">
                <a:latin typeface="Cambria" panose="02040503050406030204" pitchFamily="18" charset="0"/>
              </a:rPr>
              <a:t>out the online practice problems…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2971800" y="5578901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Two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latin typeface="Cambria" panose="02040503050406030204" pitchFamily="18" charset="0"/>
              </a:rPr>
              <a:t>pages of notes are welcome…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2706889" y="1373328"/>
            <a:ext cx="43165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CS5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CC3300"/>
                </a:solidFill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solidFill>
                <a:srgbClr val="CC33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971800" y="5900002"/>
            <a:ext cx="6019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>
                <a:latin typeface="Cambria" panose="02040503050406030204" pitchFamily="18" charset="0"/>
              </a:rPr>
              <a:t>E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xam</a:t>
            </a:r>
            <a:r>
              <a:rPr lang="en-US" altLang="en-US" sz="2100" dirty="0" smtClean="0">
                <a:latin typeface="Cambria" panose="02040503050406030204" pitchFamily="18" charset="0"/>
              </a:rPr>
              <a:t>: Tue. </a:t>
            </a:r>
            <a:r>
              <a:rPr lang="en-US" altLang="en-US" sz="2100" dirty="0" smtClean="0">
                <a:latin typeface="Cambria" panose="02040503050406030204" pitchFamily="18" charset="0"/>
              </a:rPr>
              <a:t>5/8 </a:t>
            </a:r>
            <a:r>
              <a:rPr lang="en-US" altLang="en-US" sz="2100" dirty="0" smtClean="0">
                <a:latin typeface="Cambria" panose="02040503050406030204" pitchFamily="18" charset="0"/>
              </a:rPr>
              <a:t>@ </a:t>
            </a:r>
            <a:r>
              <a:rPr lang="en-US" altLang="en-US" sz="2100" dirty="0" smtClean="0">
                <a:latin typeface="Cambria" panose="02040503050406030204" pitchFamily="18" charset="0"/>
              </a:rPr>
              <a:t>2 PM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2032778">
            <a:off x="4461760" y="2867981"/>
            <a:ext cx="2085438" cy="1132870"/>
          </a:xfrm>
          <a:prstGeom prst="right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72751" y="3825993"/>
            <a:ext cx="5181600" cy="2062103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</a:t>
            </a:r>
            <a:r>
              <a:rPr lang="en-US" sz="6400" dirty="0" smtClean="0">
                <a:latin typeface="Calibri" panose="020F0502020204030204" pitchFamily="34" charset="0"/>
              </a:rPr>
              <a:t>ug-</a:t>
            </a:r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US" sz="6400" dirty="0" smtClean="0">
                <a:latin typeface="Calibri" panose="020F0502020204030204" pitchFamily="34" charset="0"/>
              </a:rPr>
              <a:t>inding </a:t>
            </a:r>
            <a:r>
              <a:rPr lang="en-US" sz="6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US" sz="6400" dirty="0" smtClean="0">
                <a:latin typeface="Calibri" panose="020F0502020204030204" pitchFamily="34" charset="0"/>
              </a:rPr>
              <a:t>unction!</a:t>
            </a:r>
            <a:endParaRPr lang="en-US" sz="6400" dirty="0"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 and then… 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0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895600" y="3391674"/>
            <a:ext cx="6096000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Note that </a:t>
            </a:r>
            <a:r>
              <a:rPr lang="en-US" altLang="en-US" sz="2800" b="1" dirty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800" dirty="0" smtClean="0">
                <a:latin typeface="Calibri" panose="020F0502020204030204" pitchFamily="34" charset="0"/>
              </a:rPr>
              <a:t> is a zero-argument function that is </a:t>
            </a:r>
            <a:r>
              <a:rPr lang="en-US" alt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42,070</a:t>
            </a:r>
            <a:r>
              <a:rPr lang="en-US" altLang="en-US" sz="2800" dirty="0" smtClean="0"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</a:rPr>
              <a:t>characters long…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smtClean="0">
                <a:latin typeface="Calibri" panose="020F0502020204030204" pitchFamily="34" charset="0"/>
              </a:rPr>
              <a:t>… and it returns an integer named 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!</a:t>
            </a:r>
            <a:endParaRPr lang="en-US" altLang="en-US" sz="2800" i="1" dirty="0">
              <a:latin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195569" y="4684210"/>
            <a:ext cx="876543" cy="7258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 and then… 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1443740">
            <a:off x="3126775" y="5515012"/>
            <a:ext cx="5467605" cy="838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sz="2000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complexity</a:t>
            </a:r>
            <a:r>
              <a:rPr lang="en-US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x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the length of the </a:t>
            </a:r>
            <a:r>
              <a:rPr lang="en-US" sz="20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shortest zero-argument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function that returns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3172328" y="2911640"/>
            <a:ext cx="5791200" cy="3908762"/>
          </a:xfrm>
          <a:prstGeom prst="rect">
            <a:avLst/>
          </a:prstGeom>
          <a:solidFill>
            <a:srgbClr val="FFDB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Note that this loop uses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kc(x)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, not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itself.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i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) Does the 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  loop  stop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 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  When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kc(x)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&lt; 50,000  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 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B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  When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kc(x)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&gt;= 50,000  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 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C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  It </a:t>
            </a:r>
            <a:r>
              <a:rPr lang="en-US" altLang="en-US" sz="1500" i="1" u="sng" dirty="0" smtClean="0">
                <a:solidFill>
                  <a:srgbClr val="000000"/>
                </a:solidFill>
                <a:latin typeface="Cambria" pitchFamily="18" charset="0"/>
              </a:rPr>
              <a:t>never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stops  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)  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i="1" u="sng" dirty="0" smtClean="0">
                <a:solidFill>
                  <a:srgbClr val="000000"/>
                </a:solidFill>
                <a:latin typeface="Cambria" pitchFamily="18" charset="0"/>
              </a:rPr>
              <a:t>claim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s  the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 that BFF returns is </a:t>
            </a:r>
            <a:endParaRPr lang="en-US" altLang="en-US" sz="1500" b="1" i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T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altLang="en-US" sz="1500" dirty="0" err="1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whose complexity </a:t>
            </a:r>
            <a:r>
              <a:rPr lang="en-US" altLang="en-US" sz="1500" dirty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is &lt; 50,000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[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U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altLang="en-US" sz="1500" dirty="0" err="1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whose complexity </a:t>
            </a:r>
            <a:r>
              <a:rPr lang="en-US" altLang="en-US" sz="1500" dirty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is &gt;= 50,000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N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othing—it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never returns at all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5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(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3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) </a:t>
            </a:r>
            <a:r>
              <a:rPr lang="en-US" altLang="en-US" sz="1500" i="1" dirty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Why does this mean 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mbria" pitchFamily="18" charset="0"/>
                <a:cs typeface="Courier New" panose="02070309020205020404" pitchFamily="49" charset="0"/>
              </a:rPr>
              <a:t>has a bug?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F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B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ecause 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!= bug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  [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G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B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ecause </a:t>
            </a:r>
            <a:r>
              <a:rPr lang="en-US" alt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's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complexity </a:t>
            </a:r>
            <a:r>
              <a:rPr lang="en-US" altLang="en-US" sz="1500" i="1" dirty="0">
                <a:solidFill>
                  <a:srgbClr val="000000"/>
                </a:solidFill>
                <a:latin typeface="Cambria" pitchFamily="18" charset="0"/>
              </a:rPr>
              <a:t>is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42,070—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or 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less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500" dirty="0">
              <a:solidFill>
                <a:srgbClr val="0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[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]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B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ecause there were no aliens involved  </a:t>
            </a:r>
            <a:endParaRPr lang="en-US" altLang="en-US" sz="800" i="1" dirty="0">
              <a:solidFill>
                <a:srgbClr val="000000"/>
              </a:solidFill>
              <a:latin typeface="Cambria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dirty="0">
              <a:solidFill>
                <a:srgbClr val="000000"/>
              </a:solidFill>
              <a:latin typeface="Cambria" pitchFamily="18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77071" y="2788357"/>
            <a:ext cx="411297" cy="1954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2489" y="3493395"/>
            <a:ext cx="1388533" cy="68349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83983" y="3340471"/>
            <a:ext cx="987628" cy="10716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182854" y="4502981"/>
            <a:ext cx="987628" cy="10716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1897" y="3344482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i="1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1500" b="1" i="1" dirty="0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en-US" altLang="en-US" sz="1500" i="1" dirty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150768" y="4508452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dirty="0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7467600" y="1905000"/>
            <a:ext cx="1447800" cy="584775"/>
          </a:xfrm>
          <a:prstGeom prst="rect">
            <a:avLst/>
          </a:prstGeom>
          <a:solidFill>
            <a:srgbClr val="FFDB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Proof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03444" y="5670045"/>
            <a:ext cx="987628" cy="10716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71358" y="5675516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1500" b="1" i="1" dirty="0">
                <a:solidFill>
                  <a:srgbClr val="000000"/>
                </a:solidFill>
                <a:latin typeface="Cambria" pitchFamily="18" charset="0"/>
              </a:rPr>
              <a:t>3</a:t>
            </a:r>
            <a:r>
              <a:rPr lang="en-US" altLang="en-US" sz="1500" i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dirty="0"/>
          </a:p>
        </p:txBody>
      </p:sp>
      <p:sp>
        <p:nvSpPr>
          <p:cNvPr id="23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857743" y="3391674"/>
            <a:ext cx="6133857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Note that BFF is a zero-argument function that is </a:t>
            </a:r>
            <a:r>
              <a:rPr lang="en-US" alt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42,070</a:t>
            </a:r>
            <a:r>
              <a:rPr lang="en-US" altLang="en-US" sz="2800" dirty="0" smtClean="0"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</a:rPr>
              <a:t>characters long…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smtClean="0">
                <a:latin typeface="Calibri" panose="020F0502020204030204" pitchFamily="34" charset="0"/>
              </a:rPr>
              <a:t>… and it returns an integer named 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!</a:t>
            </a:r>
            <a:endParaRPr lang="en-US" altLang="en-US" sz="2800" i="1" dirty="0">
              <a:latin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195569" y="4684210"/>
            <a:ext cx="876543" cy="7258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81200" y="5715000"/>
            <a:ext cx="876543" cy="725816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>
            <a:off x="40386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343400" y="1013156"/>
            <a:ext cx="47244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latin typeface="Times New Roman" pitchFamily="18" charset="0"/>
              </a:rPr>
              <a:t>  is </a:t>
            </a:r>
            <a:r>
              <a:rPr lang="en-US" altLang="en-US" sz="1800" b="1" dirty="0">
                <a:latin typeface="Times New Roman" pitchFamily="18" charset="0"/>
              </a:rPr>
              <a:t>42,000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characters long and claims to return the complexity of </a:t>
            </a:r>
            <a:r>
              <a:rPr lang="en-US" altLang="en-US" sz="1800" b="1" dirty="0">
                <a:latin typeface="Courier New" pitchFamily="49" charset="0"/>
              </a:rPr>
              <a:t>x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1443740">
            <a:off x="3126775" y="5515012"/>
            <a:ext cx="5467605" cy="838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sz="2000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complexity</a:t>
            </a:r>
            <a:r>
              <a:rPr lang="en-US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x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the length of the </a:t>
            </a:r>
            <a:r>
              <a:rPr lang="en-US" sz="20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shortest zero-argument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function that returns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258761" y="181120"/>
            <a:ext cx="4618038" cy="34163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&lt;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1367" y="719666"/>
            <a:ext cx="3066855" cy="123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792142" y="805302"/>
            <a:ext cx="3022601" cy="106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(x):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 dirty="0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95800" y="1013156"/>
            <a:ext cx="297973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Suppose this version of  </a:t>
            </a: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  is </a:t>
            </a: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114800" y="764821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270933" y="4114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bug =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sz="2400" b="1" dirty="0" smtClean="0">
                <a:latin typeface="Courier New" pitchFamily="49" charset="0"/>
              </a:rPr>
              <a:t>()</a:t>
            </a:r>
            <a:endParaRPr lang="en-US" altLang="en-US" sz="2400" b="1" dirty="0">
              <a:latin typeface="Courier New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22489" y="3493395"/>
            <a:ext cx="1388533" cy="68349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3414889" y="4805851"/>
            <a:ext cx="54975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So, every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implementation of  </a:t>
            </a:r>
            <a:r>
              <a:rPr lang="en-US" altLang="en-US" sz="3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5546260" y="1952977"/>
            <a:ext cx="3366142" cy="230832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This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implementation of  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1464856">
            <a:off x="3723436" y="1685596"/>
            <a:ext cx="2708151" cy="623711"/>
          </a:xfrm>
          <a:prstGeom prst="rightArrow">
            <a:avLst>
              <a:gd name="adj1" fmla="val 50000"/>
              <a:gd name="adj2" fmla="val 81510"/>
            </a:avLst>
          </a:prstGeom>
          <a:solidFill>
            <a:srgbClr val="CCFFCC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480776">
            <a:off x="620019" y="4505285"/>
            <a:ext cx="579120" cy="623711"/>
          </a:xfrm>
          <a:prstGeom prst="rightArrow">
            <a:avLst/>
          </a:prstGeom>
          <a:solidFill>
            <a:srgbClr val="CCFFCC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6778" y="5060244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dirty="0" smtClean="0"/>
              <a:t> </a:t>
            </a:r>
            <a:r>
              <a:rPr lang="en-US" i="1" dirty="0" smtClean="0"/>
              <a:t>lied!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634676" y="4263994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9900"/>
                </a:solidFill>
                <a:latin typeface="Cambria" pitchFamily="18" charset="0"/>
              </a:rPr>
              <a:t>B</a:t>
            </a:r>
            <a:r>
              <a:rPr lang="en-US" sz="1000" i="1" dirty="0" smtClean="0">
                <a:solidFill>
                  <a:srgbClr val="009900"/>
                </a:solidFill>
                <a:latin typeface="Cambria" pitchFamily="18" charset="0"/>
              </a:rPr>
              <a:t>ut we allowed it to do anything at all!</a:t>
            </a:r>
            <a:endParaRPr lang="en-US" sz="1000" i="1" dirty="0">
              <a:solidFill>
                <a:srgbClr val="0099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81600" y="4267200"/>
            <a:ext cx="1447801" cy="230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21336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764" name="Rectangle 32"/>
          <p:cNvSpPr>
            <a:spLocks noChangeArrowheads="1"/>
          </p:cNvSpPr>
          <p:nvPr/>
        </p:nvSpPr>
        <p:spPr bwMode="auto">
          <a:xfrm>
            <a:off x="3092450" y="22844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17765" name="Rectangle 33"/>
          <p:cNvSpPr>
            <a:spLocks noChangeArrowheads="1"/>
          </p:cNvSpPr>
          <p:nvPr/>
        </p:nvSpPr>
        <p:spPr bwMode="auto">
          <a:xfrm>
            <a:off x="2103437" y="4133850"/>
            <a:ext cx="513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Cambria" pitchFamily="18" charset="0"/>
              </a:rPr>
              <a:t>Every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implementation of  </a:t>
            </a: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7766" name="Rectangle 36"/>
          <p:cNvSpPr>
            <a:spLocks noChangeArrowheads="1"/>
          </p:cNvSpPr>
          <p:nvPr/>
        </p:nvSpPr>
        <p:spPr bwMode="auto">
          <a:xfrm>
            <a:off x="1066800" y="2289239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117767" name="Rectangle 1"/>
          <p:cNvSpPr>
            <a:spLocks noChangeArrowheads="1"/>
          </p:cNvSpPr>
          <p:nvPr/>
        </p:nvSpPr>
        <p:spPr bwMode="auto">
          <a:xfrm>
            <a:off x="7564322" y="5991225"/>
            <a:ext cx="1328970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Cambria" pitchFamily="18" charset="0"/>
              </a:rPr>
              <a:t> proven!</a:t>
            </a:r>
            <a:endParaRPr lang="en-US" altLang="en-US" sz="2400" i="1" dirty="0">
              <a:latin typeface="Times New Roman" pitchFamily="18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28599" y="228600"/>
            <a:ext cx="8577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Although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a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well-defined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mathematical function, with an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result for each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argument </a:t>
            </a:r>
            <a:r>
              <a:rPr lang="en-US" alt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5730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mbria"/>
                <a:cs typeface="Cambria"/>
              </a:rPr>
              <a:t>C</a:t>
            </a:r>
            <a:r>
              <a:rPr lang="en-US" altLang="en-US" i="1" dirty="0" smtClean="0">
                <a:latin typeface="Cambria"/>
                <a:cs typeface="Cambria"/>
              </a:rPr>
              <a:t>ompression connection? </a:t>
            </a:r>
            <a:endParaRPr lang="en-US" altLang="en-US" i="1" dirty="0">
              <a:latin typeface="Cambria"/>
              <a:cs typeface="Cambria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</a:t>
            </a:r>
            <a:r>
              <a:rPr lang="en-US" altLang="en-US" sz="2800" u="sng" dirty="0" smtClean="0">
                <a:latin typeface="Cambria" panose="02040503050406030204" pitchFamily="18" charset="0"/>
                <a:cs typeface="Courier New" pitchFamily="49" charset="0"/>
              </a:rPr>
              <a:t>any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191">
            <a:off x="583725" y="2460620"/>
            <a:ext cx="7976544" cy="1653674"/>
          </a:xfrm>
          <a:prstGeom prst="rect">
            <a:avLst/>
          </a:prstGeom>
          <a:ln>
            <a:solidFill>
              <a:srgbClr val="120D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3" y="4669337"/>
            <a:ext cx="7318372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4706407"/>
            <a:ext cx="7324036" cy="1084793"/>
          </a:xfrm>
          <a:prstGeom prst="rect">
            <a:avLst/>
          </a:prstGeom>
          <a:solidFill>
            <a:srgbClr val="120DFB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60" y="6019798"/>
            <a:ext cx="6524757" cy="5493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62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5730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mbria"/>
                <a:cs typeface="Cambria"/>
              </a:rPr>
              <a:t>C</a:t>
            </a:r>
            <a:r>
              <a:rPr lang="en-US" altLang="en-US" i="1" dirty="0" smtClean="0">
                <a:latin typeface="Cambria"/>
                <a:cs typeface="Cambria"/>
              </a:rPr>
              <a:t>ompression connection? </a:t>
            </a:r>
            <a:endParaRPr lang="en-US" altLang="en-US" i="1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2209800"/>
            <a:ext cx="32575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633850">
            <a:off x="2066348" y="5032008"/>
            <a:ext cx="1928367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500" dirty="0">
                <a:latin typeface="Cambria" panose="02040503050406030204" pitchFamily="18" charset="0"/>
                <a:cs typeface="Courier New" pitchFamily="49" charset="0"/>
              </a:rPr>
              <a:t>An impressive compression result!</a:t>
            </a:r>
            <a:endParaRPr lang="en-US" sz="1500" dirty="0"/>
          </a:p>
        </p:txBody>
      </p:sp>
      <p:sp>
        <p:nvSpPr>
          <p:cNvPr id="3" name="Right Arrow 2"/>
          <p:cNvSpPr/>
          <p:nvPr/>
        </p:nvSpPr>
        <p:spPr>
          <a:xfrm>
            <a:off x="3913496" y="4966648"/>
            <a:ext cx="685798" cy="4572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400" y="4459111"/>
            <a:ext cx="1117600" cy="1896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4711" y="6527799"/>
            <a:ext cx="171026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38867" y="936978"/>
            <a:ext cx="2666998" cy="477053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2209800"/>
            <a:ext cx="32575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9144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</a:t>
            </a:r>
            <a:r>
              <a:rPr lang="en-US" altLang="en-US" sz="2800" dirty="0" smtClean="0">
                <a:solidFill>
                  <a:srgbClr val="000AF9"/>
                </a:solidFill>
                <a:latin typeface="Cambria" panose="02040503050406030204" pitchFamily="18" charset="0"/>
                <a:cs typeface="Courier New" pitchFamily="49" charset="0"/>
              </a:rPr>
              <a:t>best-compressed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400" y="4459111"/>
            <a:ext cx="1117600" cy="18965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4711" y="6527799"/>
            <a:ext cx="171026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757588">
            <a:off x="990599" y="2424722"/>
            <a:ext cx="6477000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solidFill>
                  <a:srgbClr val="000AF9"/>
                </a:solidFill>
                <a:latin typeface="Calibri" panose="020F0502020204030204" pitchFamily="34" charset="0"/>
              </a:rPr>
              <a:t>Uncomputable</a:t>
            </a:r>
            <a:r>
              <a:rPr lang="en-US" sz="7200" i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!</a:t>
            </a:r>
            <a:endParaRPr lang="en-US" sz="7200" i="1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1254831" y="4810831"/>
            <a:ext cx="2245782" cy="663222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762586">
            <a:off x="2159294" y="2183328"/>
            <a:ext cx="360938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120DFB"/>
                </a:solidFill>
                <a:latin typeface="Cambria" panose="02040503050406030204" pitchFamily="18" charset="0"/>
                <a:cs typeface="Courier New" pitchFamily="49" charset="0"/>
              </a:rPr>
              <a:t>best-compressed version?</a:t>
            </a:r>
            <a:endParaRPr lang="en-US" dirty="0">
              <a:solidFill>
                <a:srgbClr val="120DFB"/>
              </a:solidFill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55006" y="101025"/>
            <a:ext cx="45730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mbria"/>
                <a:cs typeface="Cambria"/>
              </a:rPr>
              <a:t>C</a:t>
            </a:r>
            <a:r>
              <a:rPr lang="en-US" altLang="en-US" i="1" dirty="0" smtClean="0">
                <a:latin typeface="Cambria"/>
                <a:cs typeface="Cambria"/>
              </a:rPr>
              <a:t>ompression connection? </a:t>
            </a:r>
            <a:endParaRPr lang="en-US" alt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40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22923" r="26122" b="10332"/>
          <a:stretch>
            <a:fillRect/>
          </a:stretch>
        </p:blipFill>
        <p:spPr bwMode="auto">
          <a:xfrm>
            <a:off x="152400" y="53975"/>
            <a:ext cx="70104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6223000" y="1905000"/>
            <a:ext cx="208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X</a:t>
            </a:r>
            <a:r>
              <a:rPr lang="en-US" altLang="en-US" sz="7200" b="1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kc</a:t>
            </a: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D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800600" y="5654877"/>
            <a:ext cx="2085438" cy="1132870"/>
          </a:xfrm>
          <a:prstGeom prst="rightArrow">
            <a:avLst/>
          </a:prstGeom>
          <a:solidFill>
            <a:srgbClr val="CCFFCC"/>
          </a:solidFill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 rot="21170572">
            <a:off x="946740" y="1313254"/>
            <a:ext cx="698933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An example!?</a:t>
            </a:r>
            <a:endParaRPr lang="en-US" sz="8800" b="1" i="1" dirty="0"/>
          </a:p>
        </p:txBody>
      </p:sp>
      <p:sp>
        <p:nvSpPr>
          <p:cNvPr id="52" name="Rectangle 51"/>
          <p:cNvSpPr/>
          <p:nvPr/>
        </p:nvSpPr>
        <p:spPr>
          <a:xfrm>
            <a:off x="1905000" y="3657600"/>
            <a:ext cx="6202279" cy="64633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Anything expressed w/math…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71600" y="3657600"/>
            <a:ext cx="7010400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255109">
            <a:off x="6017229" y="3268153"/>
            <a:ext cx="22656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it's computable!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22254" y="4687669"/>
            <a:ext cx="6179064" cy="646331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Human-discernable patterns…</a:t>
            </a:r>
            <a:endParaRPr lang="en-US" sz="36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382889" y="4687669"/>
            <a:ext cx="7010400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1255109">
            <a:off x="6028518" y="4298222"/>
            <a:ext cx="22656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it's computable!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21233123">
            <a:off x="2529837" y="418408"/>
            <a:ext cx="328711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seems impossible... 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1916290" y="5802489"/>
            <a:ext cx="6190990" cy="64633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altLang="en-US" sz="3600" b="1" i="1" dirty="0" smtClean="0">
                <a:solidFill>
                  <a:srgbClr val="CC3300"/>
                </a:solidFill>
                <a:latin typeface="Cambria" pitchFamily="18" charset="0"/>
              </a:rPr>
              <a:t>complexity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of an integer</a:t>
            </a:r>
            <a:endParaRPr lang="en-US" sz="3600" dirty="0"/>
          </a:p>
        </p:txBody>
      </p:sp>
      <p:sp>
        <p:nvSpPr>
          <p:cNvPr id="2" name="Right Arrow 1"/>
          <p:cNvSpPr/>
          <p:nvPr/>
        </p:nvSpPr>
        <p:spPr>
          <a:xfrm>
            <a:off x="8277720" y="5802489"/>
            <a:ext cx="680013" cy="646331"/>
          </a:xfrm>
          <a:prstGeom prst="rightArrow">
            <a:avLst/>
          </a:prstGeom>
          <a:solidFill>
            <a:srgbClr val="FFCC9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21234757">
            <a:off x="197089" y="499803"/>
            <a:ext cx="2282331" cy="784830"/>
          </a:xfrm>
          <a:prstGeom prst="rect">
            <a:avLst/>
          </a:prstGeom>
          <a:solidFill>
            <a:srgbClr val="FFAAAA">
              <a:lumMod val="7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There </a:t>
            </a:r>
            <a:r>
              <a:rPr kumimoji="0" lang="en-US" altLang="en-US" sz="15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are</a:t>
            </a: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 </a:t>
            </a:r>
            <a:r>
              <a:rPr kumimoji="0" lang="en-U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well-defined </a:t>
            </a:r>
            <a:r>
              <a:rPr kumimoji="0" lang="en-US" altLang="en-US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mathematical functions     </a:t>
            </a:r>
            <a:r>
              <a:rPr kumimoji="0" lang="en-U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no program can compute!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0" animBg="1"/>
      <p:bldP spid="53" grpId="0" animBg="1"/>
      <p:bldP spid="55" grpId="0" animBg="1"/>
      <p:bldP spid="10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 is  </a:t>
            </a:r>
            <a:r>
              <a:rPr lang="en-US" altLang="en-US" sz="3600" dirty="0" err="1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7200" y="16764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4" name="Rectangle 36"/>
          <p:cNvSpPr>
            <a:spLocks noChangeArrowheads="1"/>
          </p:cNvSpPr>
          <p:nvPr/>
        </p:nvSpPr>
        <p:spPr bwMode="auto">
          <a:xfrm>
            <a:off x="768350" y="1905000"/>
            <a:ext cx="1571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885" name="Rectangle 36"/>
          <p:cNvSpPr>
            <a:spLocks noChangeArrowheads="1"/>
          </p:cNvSpPr>
          <p:nvPr/>
        </p:nvSpPr>
        <p:spPr bwMode="auto">
          <a:xfrm>
            <a:off x="1833117" y="2819400"/>
            <a:ext cx="4753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eturns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if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halts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22886" name="TextBox 31"/>
          <p:cNvSpPr txBox="1">
            <a:spLocks noChangeArrowheads="1"/>
          </p:cNvSpPr>
          <p:nvPr/>
        </p:nvSpPr>
        <p:spPr bwMode="auto">
          <a:xfrm>
            <a:off x="5867400" y="1752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solidFill>
                  <a:srgbClr val="000AF9"/>
                </a:solidFill>
                <a:latin typeface="Cambria" panose="02040503050406030204" pitchFamily="18" charset="0"/>
              </a:rPr>
              <a:t>Halt Checking</a:t>
            </a:r>
          </a:p>
        </p:txBody>
      </p:sp>
      <p:sp>
        <p:nvSpPr>
          <p:cNvPr id="122887" name="Text Box 5"/>
          <p:cNvSpPr txBox="1">
            <a:spLocks noChangeArrowheads="1"/>
          </p:cNvSpPr>
          <p:nvPr/>
        </p:nvSpPr>
        <p:spPr bwMode="auto">
          <a:xfrm>
            <a:off x="2362200" y="535146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3600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always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has a bug!</a:t>
            </a:r>
            <a:endParaRPr lang="en-US" altLang="en-US" sz="2100" i="1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  is  uncomputable.</a:t>
            </a:r>
          </a:p>
        </p:txBody>
      </p:sp>
      <p:sp>
        <p:nvSpPr>
          <p:cNvPr id="123907" name="Rectangle 9"/>
          <p:cNvSpPr>
            <a:spLocks noChangeArrowheads="1"/>
          </p:cNvSpPr>
          <p:nvPr/>
        </p:nvSpPr>
        <p:spPr bwMode="auto">
          <a:xfrm>
            <a:off x="1585913" y="2386013"/>
            <a:ext cx="5927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 dirty="0" err="1" smtClean="0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itchFamily="49" charset="0"/>
              </a:rPr>
              <a:t>(f):</a:t>
            </a:r>
            <a:endParaRPr lang="en-US" altLang="en-US" sz="4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3908" name="Line 13"/>
          <p:cNvSpPr>
            <a:spLocks noChangeShapeType="1"/>
          </p:cNvSpPr>
          <p:nvPr/>
        </p:nvSpPr>
        <p:spPr bwMode="auto">
          <a:xfrm flipH="1">
            <a:off x="4098925" y="1931988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15"/>
          <p:cNvSpPr>
            <a:spLocks noChangeArrowheads="1"/>
          </p:cNvSpPr>
          <p:nvPr/>
        </p:nvSpPr>
        <p:spPr bwMode="auto">
          <a:xfrm>
            <a:off x="3489325" y="1398588"/>
            <a:ext cx="1463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</a:rPr>
              <a:t>ny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Python function</a:t>
            </a:r>
          </a:p>
        </p:txBody>
      </p:sp>
      <p:sp>
        <p:nvSpPr>
          <p:cNvPr id="123912" name="Rectangle 26"/>
          <p:cNvSpPr>
            <a:spLocks noChangeArrowheads="1"/>
          </p:cNvSpPr>
          <p:nvPr/>
        </p:nvSpPr>
        <p:spPr bwMode="auto">
          <a:xfrm>
            <a:off x="869156" y="4003676"/>
            <a:ext cx="740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It is </a:t>
            </a:r>
            <a:r>
              <a:rPr lang="en-US" altLang="en-US" sz="2400" u="sng" dirty="0">
                <a:solidFill>
                  <a:srgbClr val="000000"/>
                </a:solidFill>
                <a:latin typeface="Cambria" pitchFamily="18" charset="0"/>
              </a:rPr>
              <a:t>impossible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to write a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(bug-free)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function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that determines if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a function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halts when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run: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4953000"/>
            <a:ext cx="6705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returns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halts and </a:t>
            </a:r>
          </a:p>
          <a:p>
            <a:pPr lvl="0"/>
            <a:endParaRPr lang="en-US" altLang="en-US" sz="14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(f)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returns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loops infinitely</a:t>
            </a:r>
          </a:p>
        </p:txBody>
      </p:sp>
    </p:spTree>
    <p:extLst>
      <p:ext uri="{BB962C8B-B14F-4D97-AF65-F5344CB8AC3E}">
        <p14:creationId xmlns:p14="http://schemas.microsoft.com/office/powerpoint/2010/main" val="364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9"/>
          <p:cNvSpPr>
            <a:spLocks noChangeArrowheads="1"/>
          </p:cNvSpPr>
          <p:nvPr/>
        </p:nvSpPr>
        <p:spPr bwMode="auto">
          <a:xfrm>
            <a:off x="685800" y="1103055"/>
            <a:ext cx="7791517" cy="2554545"/>
          </a:xfrm>
          <a:prstGeom prst="rect">
            <a:avLst/>
          </a:prstGeom>
          <a:noFill/>
          <a:ln w="38100" cmpd="sng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err="1" smtClean="0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BFF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) ==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latin typeface="Courier New" pitchFamily="49" charset="0"/>
              </a:rPr>
              <a:t>1+1==2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'Ha!'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 dirty="0" smtClean="0">
                <a:solidFill>
                  <a:srgbClr val="7030A0"/>
                </a:solidFill>
                <a:latin typeface="Courier New" pitchFamily="49" charset="0"/>
              </a:rPr>
              <a:t>return     </a:t>
            </a:r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# halt!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23912" name="Rectangle 26"/>
          <p:cNvSpPr>
            <a:spLocks noChangeArrowheads="1"/>
          </p:cNvSpPr>
          <p:nvPr/>
        </p:nvSpPr>
        <p:spPr bwMode="auto">
          <a:xfrm>
            <a:off x="152400" y="22860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Suppose 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worked for all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altLang="en-US" sz="24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88197">
            <a:off x="8015756" y="6253628"/>
            <a:ext cx="915059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Proven!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229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Create this </a:t>
            </a:r>
            <a:r>
              <a:rPr lang="en-US" alt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7200" y="3962400"/>
            <a:ext cx="802011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Is   </a:t>
            </a:r>
            <a:r>
              <a:rPr lang="en-US" altLang="en-US" sz="3600" b="1" dirty="0" err="1" smtClean="0">
                <a:solidFill>
                  <a:srgbClr val="000A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</a:rPr>
              <a:t>== </a:t>
            </a:r>
            <a:r>
              <a:rPr lang="en-US" altLang="en-US" sz="3600" b="1" dirty="0">
                <a:solidFill>
                  <a:srgbClr val="7030A0"/>
                </a:solidFill>
                <a:latin typeface="Courier New" pitchFamily="49" charset="0"/>
              </a:rPr>
              <a:t>True </a:t>
            </a:r>
            <a:r>
              <a:rPr lang="en-US" altLang="en-US" sz="3600" b="1" dirty="0" smtClean="0">
                <a:solidFill>
                  <a:srgbClr val="7030A0"/>
                </a:solidFill>
                <a:latin typeface="Courier New" pitchFamily="49" charset="0"/>
              </a:rPr>
              <a:t>       </a:t>
            </a:r>
            <a:r>
              <a:rPr lang="en-US" altLang="en-US" sz="3600" dirty="0" smtClean="0">
                <a:latin typeface="Cambria" pitchFamily="18" charset="0"/>
              </a:rPr>
              <a:t>?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endParaRPr lang="en-US" altLang="en-US" sz="36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52800" y="6149622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always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has a bug</a:t>
            </a:r>
            <a:endParaRPr lang="en-US" altLang="en-US" sz="2000" i="1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57201" y="5068669"/>
            <a:ext cx="802011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Is   </a:t>
            </a:r>
            <a:r>
              <a:rPr lang="en-US" altLang="en-US" sz="3600" b="1" dirty="0" err="1" smtClean="0">
                <a:solidFill>
                  <a:srgbClr val="000A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BFF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</a:rPr>
              <a:t>== </a:t>
            </a:r>
            <a:r>
              <a:rPr lang="en-US" altLang="en-US" sz="3600" b="1" dirty="0" smtClean="0">
                <a:solidFill>
                  <a:srgbClr val="7030A0"/>
                </a:solidFill>
                <a:latin typeface="Courier New" pitchFamily="49" charset="0"/>
              </a:rPr>
              <a:t>False       </a:t>
            </a:r>
            <a:r>
              <a:rPr lang="en-US" altLang="en-US" sz="3600" dirty="0" smtClean="0">
                <a:latin typeface="Cambria" pitchFamily="18" charset="0"/>
              </a:rPr>
              <a:t>?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endParaRPr lang="en-US" altLang="en-US" sz="36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33400" y="1066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∞ loops are </a:t>
            </a:r>
            <a:r>
              <a:rPr lang="en-US" altLang="en-US" sz="4800" i="1" dirty="0" smtClean="0">
                <a:solidFill>
                  <a:srgbClr val="000000"/>
                </a:solidFill>
                <a:latin typeface="Cambria" pitchFamily="18" charset="0"/>
              </a:rPr>
              <a:t>undetectable</a:t>
            </a:r>
            <a:endParaRPr lang="en-US" altLang="en-US" sz="48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533400" y="5418172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  <a:latin typeface="Cambria" pitchFamily="18" charset="0"/>
              </a:rPr>
              <a:t>Programming </a:t>
            </a:r>
            <a:r>
              <a:rPr lang="en-US" altLang="en-US" sz="4000" dirty="0" smtClean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altLang="en-US" sz="4000" b="1" i="1" dirty="0" smtClean="0">
                <a:solidFill>
                  <a:srgbClr val="CC3300"/>
                </a:solidFill>
                <a:latin typeface="Cambria" pitchFamily="18" charset="0"/>
              </a:rPr>
              <a:t>not automatable</a:t>
            </a:r>
            <a:r>
              <a:rPr lang="en-US" altLang="en-US" sz="400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40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897797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i="1" dirty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400" b="1" i="1" dirty="0" smtClean="0">
                <a:solidFill>
                  <a:srgbClr val="000000"/>
                </a:solidFill>
                <a:latin typeface="Cambria" pitchFamily="18" charset="0"/>
              </a:rPr>
              <a:t>ome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are detectable, but </a:t>
            </a:r>
            <a:r>
              <a:rPr lang="en-US" altLang="en-US" sz="1400" b="1" i="1" dirty="0">
                <a:solidFill>
                  <a:srgbClr val="000000"/>
                </a:solidFill>
                <a:latin typeface="Cambria" pitchFamily="18" charset="0"/>
              </a:rPr>
              <a:t>some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 are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not—and 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there's no way to know!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495800" y="6040538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t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least, not </a:t>
            </a:r>
            <a:r>
              <a:rPr lang="en-US" altLang="en-US" sz="1400" i="1" u="sng" dirty="0" smtClean="0">
                <a:solidFill>
                  <a:srgbClr val="000000"/>
                </a:solidFill>
                <a:latin typeface="Cambria" pitchFamily="18" charset="0"/>
              </a:rPr>
              <a:t>bug-free</a:t>
            </a:r>
            <a:r>
              <a:rPr lang="en-US" altLang="en-US" sz="14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programming</a:t>
            </a:r>
            <a:endParaRPr lang="en-US" sz="1400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52400" y="228600"/>
            <a:ext cx="4433248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itchFamily="18" charset="0"/>
              </a:rPr>
              <a:t>And this is important because …</a:t>
            </a:r>
            <a:endParaRPr lang="en-US" altLang="en-US" sz="2400" i="1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33400" y="3276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Bugs </a:t>
            </a:r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are </a:t>
            </a:r>
            <a:r>
              <a:rPr lang="en-US" altLang="en-US" sz="4800" i="1" dirty="0" smtClean="0">
                <a:solidFill>
                  <a:srgbClr val="000000"/>
                </a:solidFill>
                <a:latin typeface="Cambria" pitchFamily="18" charset="0"/>
              </a:rPr>
              <a:t>inevitable</a:t>
            </a:r>
            <a:endParaRPr lang="en-US" altLang="en-US" sz="48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096000" y="3962400"/>
            <a:ext cx="1219200" cy="762000"/>
          </a:xfrm>
          <a:prstGeom prst="leftArrow">
            <a:avLst/>
          </a:prstGeom>
          <a:solidFill>
            <a:srgbClr val="FFCC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5598" y="4081953"/>
            <a:ext cx="2207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000000"/>
                </a:solidFill>
                <a:latin typeface="Gabriola"/>
                <a:cs typeface="Gabriola"/>
              </a:rPr>
              <a:t>Rice's Theorem: CS81</a:t>
            </a:r>
            <a:endParaRPr lang="en-US">
              <a:latin typeface="Gabriola"/>
              <a:cs typeface="Gabrio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40386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I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nfinite 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loops are just </a:t>
            </a:r>
            <a:r>
              <a:rPr lang="en-US" altLang="en-US" sz="1400" b="1" i="1" dirty="0">
                <a:solidFill>
                  <a:srgbClr val="000000"/>
                </a:solidFill>
                <a:latin typeface="Cambria" pitchFamily="18" charset="0"/>
              </a:rPr>
              <a:t>one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 type of bug…     In general, they're </a:t>
            </a:r>
            <a:r>
              <a:rPr lang="en-US" altLang="en-US" sz="1400" u="sng" dirty="0">
                <a:solidFill>
                  <a:srgbClr val="000000"/>
                </a:solidFill>
                <a:latin typeface="Cambria" pitchFamily="18" charset="0"/>
              </a:rPr>
              <a:t>all</a:t>
            </a:r>
            <a:r>
              <a:rPr lang="en-US" altLang="en-US" sz="1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undetectable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(a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ll </a:t>
            </a:r>
            <a:r>
              <a:rPr lang="en-US" sz="1400" i="1" u="sng" dirty="0" smtClean="0">
                <a:solidFill>
                  <a:srgbClr val="000000"/>
                </a:solidFill>
                <a:latin typeface="Cambria" pitchFamily="18" charset="0"/>
              </a:rPr>
              <a:t>behavioral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, not syntactic,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bugs)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27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13" grpId="0"/>
      <p:bldP spid="18" grpId="0"/>
      <p:bldP spid="9" grpId="0" animBg="1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228600" y="152400"/>
            <a:ext cx="4433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i="1" dirty="0" smtClean="0">
                <a:solidFill>
                  <a:srgbClr val="000000"/>
                </a:solidFill>
                <a:latin typeface="Cambria" pitchFamily="18" charset="0"/>
              </a:rPr>
              <a:t>Let's celebrate!</a:t>
            </a:r>
            <a:endParaRPr lang="en-US" altLang="en-US" sz="4200" i="1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977753" y="5867399"/>
            <a:ext cx="5659920" cy="8770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5673" y="6305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https://www.youtube.com/watch?v=vmINGWsyWX0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1399892"/>
            <a:ext cx="795448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28600"/>
            <a:ext cx="5320145" cy="3200400"/>
          </a:xfrm>
          <a:prstGeom prst="rect">
            <a:avLst/>
          </a:prstGeom>
        </p:spPr>
      </p:pic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747404" y="6213144"/>
            <a:ext cx="783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Tutoring hours </a:t>
            </a:r>
            <a:r>
              <a:rPr lang="en-US" altLang="en-US" dirty="0" smtClean="0">
                <a:latin typeface="Cambria" panose="02040503050406030204" pitchFamily="18" charset="0"/>
              </a:rPr>
              <a:t>and labs through Friday...!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 rot="21278615">
            <a:off x="181500" y="3882113"/>
            <a:ext cx="5724797" cy="193899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dirty="0">
                <a:latin typeface="Calibri" panose="020F0502020204030204" pitchFamily="34" charset="0"/>
              </a:rPr>
              <a:t>Good luck with final </a:t>
            </a:r>
            <a:r>
              <a:rPr lang="en-US" altLang="en-US" sz="6000" dirty="0" smtClean="0">
                <a:latin typeface="Calibri" panose="020F0502020204030204" pitchFamily="34" charset="0"/>
              </a:rPr>
              <a:t>projects</a:t>
            </a:r>
            <a:endParaRPr lang="en-US" altLang="en-US" sz="60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499" y="5506260"/>
            <a:ext cx="3777701" cy="461665"/>
          </a:xfrm>
          <a:prstGeom prst="rect">
            <a:avLst/>
          </a:prstGeom>
          <a:solidFill>
            <a:srgbClr val="120DF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They will </a:t>
            </a:r>
            <a:r>
              <a:rPr lang="en-US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halt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all too soon!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85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… all </a:t>
            </a:r>
            <a:r>
              <a:rPr lang="en-US" b="1" i="1" dirty="0" smtClean="0">
                <a:latin typeface="Cambria" panose="02040503050406030204" pitchFamily="18" charset="0"/>
              </a:rPr>
              <a:t>too </a:t>
            </a:r>
            <a:r>
              <a:rPr lang="en-US" b="1" dirty="0">
                <a:solidFill>
                  <a:srgbClr val="120DFB"/>
                </a:solidFill>
                <a:latin typeface="Courier New"/>
                <a:cs typeface="Courier New"/>
              </a:rPr>
              <a:t>T</a:t>
            </a:r>
            <a:r>
              <a:rPr lang="en-US" b="1" dirty="0" smtClean="0">
                <a:solidFill>
                  <a:srgbClr val="120DFB"/>
                </a:solidFill>
                <a:latin typeface="Courier New"/>
                <a:cs typeface="Courier New"/>
              </a:rPr>
              <a:t>rue</a:t>
            </a:r>
            <a:r>
              <a:rPr lang="en-US" dirty="0" smtClean="0">
                <a:latin typeface="Cambria" panose="02040503050406030204" pitchFamily="18" charset="0"/>
              </a:rPr>
              <a:t>, in fact.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5825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x</a:t>
            </a:r>
            <a:r>
              <a:rPr lang="en-US" dirty="0" err="1" smtClean="0">
                <a:latin typeface="Cambria" panose="02040503050406030204" pitchFamily="18" charset="0"/>
              </a:rPr>
              <a:t>kcd's</a:t>
            </a:r>
            <a:r>
              <a:rPr lang="en-US" dirty="0" smtClean="0">
                <a:latin typeface="Cambria" panose="02040503050406030204" pitchFamily="18" charset="0"/>
              </a:rPr>
              <a:t> take is…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3496" y="89848"/>
            <a:ext cx="5600475" cy="3400226"/>
          </a:xfrm>
          <a:prstGeom prst="roundRect">
            <a:avLst>
              <a:gd name="adj" fmla="val 9041"/>
            </a:avLst>
          </a:prstGeom>
          <a:noFill/>
          <a:ln w="9525" cap="flat" cmpd="sng" algn="ctr">
            <a:solidFill>
              <a:srgbClr val="120D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97456" y="242248"/>
            <a:ext cx="2286000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5334000" y="3542387"/>
            <a:ext cx="369170" cy="43118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334000" y="2667000"/>
            <a:ext cx="369170" cy="5217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36"/>
          <p:cNvSpPr>
            <a:spLocks noChangeArrowheads="1"/>
          </p:cNvSpPr>
          <p:nvPr/>
        </p:nvSpPr>
        <p:spPr bwMode="auto">
          <a:xfrm>
            <a:off x="252106" y="228600"/>
            <a:ext cx="6993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is the  </a:t>
            </a:r>
            <a:r>
              <a:rPr lang="en-US" altLang="en-US" b="1" i="1" dirty="0">
                <a:solidFill>
                  <a:srgbClr val="000000"/>
                </a:solidFill>
                <a:latin typeface="Cambria" pitchFamily="18" charset="0"/>
              </a:rPr>
              <a:t>complexity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of an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integer?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1379" name="Rectangle 34"/>
          <p:cNvSpPr>
            <a:spLocks noChangeArrowheads="1"/>
          </p:cNvSpPr>
          <p:nvPr/>
        </p:nvSpPr>
        <p:spPr bwMode="auto">
          <a:xfrm>
            <a:off x="543718" y="3962400"/>
            <a:ext cx="8044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AF1EED"/>
                </a:solidFill>
                <a:latin typeface="Calibri" panose="020F0502020204030204" pitchFamily="34" charset="0"/>
              </a:rPr>
              <a:t>170117684…20006872822488857785601</a:t>
            </a:r>
            <a:endParaRPr lang="en-US" altLang="en-US" sz="3600" b="1" dirty="0">
              <a:solidFill>
                <a:srgbClr val="AF1EED"/>
              </a:solidFill>
              <a:latin typeface="Calibri" panose="020F0502020204030204" pitchFamily="34" charset="0"/>
            </a:endParaRPr>
          </a:p>
        </p:txBody>
      </p:sp>
      <p:sp>
        <p:nvSpPr>
          <p:cNvPr id="101380" name="Rectangle 35"/>
          <p:cNvSpPr>
            <a:spLocks noChangeArrowheads="1"/>
          </p:cNvSpPr>
          <p:nvPr/>
        </p:nvSpPr>
        <p:spPr bwMode="auto">
          <a:xfrm>
            <a:off x="543718" y="2133600"/>
            <a:ext cx="8044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100000000…00000000000000000000000</a:t>
            </a:r>
            <a:endParaRPr lang="en-US" altLang="en-US" sz="3600" b="1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01381" name="Line 37"/>
          <p:cNvSpPr>
            <a:spLocks noChangeShapeType="1"/>
          </p:cNvSpPr>
          <p:nvPr/>
        </p:nvSpPr>
        <p:spPr bwMode="auto">
          <a:xfrm flipV="1">
            <a:off x="2425700" y="4603750"/>
            <a:ext cx="258763" cy="603250"/>
          </a:xfrm>
          <a:prstGeom prst="line">
            <a:avLst/>
          </a:prstGeom>
          <a:noFill/>
          <a:ln w="9525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Text Box 39"/>
          <p:cNvSpPr txBox="1">
            <a:spLocks noChangeArrowheads="1"/>
          </p:cNvSpPr>
          <p:nvPr/>
        </p:nvSpPr>
        <p:spPr bwMode="auto">
          <a:xfrm>
            <a:off x="1948618" y="3158067"/>
            <a:ext cx="5518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of these integers has the same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number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digits</a:t>
            </a:r>
          </a:p>
        </p:txBody>
      </p:sp>
      <p:sp>
        <p:nvSpPr>
          <p:cNvPr id="101383" name="Rectangle 40"/>
          <p:cNvSpPr>
            <a:spLocks noChangeArrowheads="1"/>
          </p:cNvSpPr>
          <p:nvPr/>
        </p:nvSpPr>
        <p:spPr bwMode="auto">
          <a:xfrm>
            <a:off x="1981200" y="6324600"/>
            <a:ext cx="70050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Which one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“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feels like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”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more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complicated number...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Why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1384" name="Text Box 41"/>
          <p:cNvSpPr txBox="1">
            <a:spLocks noChangeArrowheads="1"/>
          </p:cNvSpPr>
          <p:nvPr/>
        </p:nvSpPr>
        <p:spPr bwMode="auto">
          <a:xfrm>
            <a:off x="914400" y="5210175"/>
            <a:ext cx="258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smtClean="0">
                <a:solidFill>
                  <a:srgbClr val="AF1EED"/>
                </a:solidFill>
                <a:latin typeface="Calibri" pitchFamily="34" charset="0"/>
              </a:rPr>
              <a:t>Same number </a:t>
            </a: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of total digits as above</a:t>
            </a:r>
          </a:p>
        </p:txBody>
      </p:sp>
      <p:sp>
        <p:nvSpPr>
          <p:cNvPr id="101385" name="Line 42"/>
          <p:cNvSpPr>
            <a:spLocks noChangeShapeType="1"/>
          </p:cNvSpPr>
          <p:nvPr/>
        </p:nvSpPr>
        <p:spPr bwMode="auto">
          <a:xfrm>
            <a:off x="2447925" y="17922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Text Box 43"/>
          <p:cNvSpPr txBox="1">
            <a:spLocks noChangeArrowheads="1"/>
          </p:cNvSpPr>
          <p:nvPr/>
        </p:nvSpPr>
        <p:spPr bwMode="auto">
          <a:xfrm>
            <a:off x="1219200" y="1524000"/>
            <a:ext cx="171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smtClean="0">
                <a:solidFill>
                  <a:srgbClr val="000AF9"/>
                </a:solidFill>
                <a:latin typeface="Calibri" pitchFamily="34" charset="0"/>
              </a:rPr>
              <a:t>100,000 </a:t>
            </a:r>
            <a:r>
              <a:rPr lang="en-US" altLang="en-US" sz="1200" dirty="0">
                <a:solidFill>
                  <a:srgbClr val="000AF9"/>
                </a:solidFill>
                <a:latin typeface="Calibri" pitchFamily="34" charset="0"/>
              </a:rPr>
              <a:t>zeros total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 rot="21352644">
            <a:off x="187434" y="4976605"/>
            <a:ext cx="6271130" cy="1200329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ntuition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complexity </a:t>
            </a:r>
            <a:r>
              <a:rPr lang="en-US" altLang="en-US" sz="2400" dirty="0" smtClean="0">
                <a:latin typeface="Cambria" panose="02040503050406030204" pitchFamily="18" charset="0"/>
              </a:rPr>
              <a:t>or</a:t>
            </a:r>
            <a:r>
              <a:rPr lang="en-US" altLang="en-US" sz="24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 compressibility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shortest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description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of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8213639" y="5980394"/>
            <a:ext cx="444500" cy="565150"/>
            <a:chOff x="2928" y="1051"/>
            <a:chExt cx="840" cy="957"/>
          </a:xfrm>
        </p:grpSpPr>
        <p:sp>
          <p:nvSpPr>
            <p:cNvPr id="7681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2776538" y="0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2776538" y="51888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42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264895" y="2075552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685629" y="5632245"/>
            <a:ext cx="388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ourier New" pitchFamily="49" charset="0"/>
                <a:cs typeface="Courier New" pitchFamily="49" charset="0"/>
              </a:rPr>
              <a:t>100000…00000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85629" y="6172540"/>
            <a:ext cx="388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100000…00000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2776538" y="1037776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43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264895" y="155666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264895" y="2594440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1264895" y="3113328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264895" y="3632216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7044468" y="5900726"/>
            <a:ext cx="1981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This seems alien!!!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28599" y="304800"/>
            <a:ext cx="297180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Arguments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latin typeface="Consolas"/>
                <a:cs typeface="Consolas"/>
              </a:rPr>
              <a:t>(x)</a:t>
            </a:r>
            <a:endParaRPr lang="en-US" altLang="en-US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2482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16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554840" y="6047525"/>
            <a:ext cx="8370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100 total zeros</a:t>
            </a:r>
            <a:endParaRPr lang="en-US" sz="800"/>
          </a:p>
        </p:txBody>
      </p:sp>
      <p:sp>
        <p:nvSpPr>
          <p:cNvPr id="37" name="Rectangle 36"/>
          <p:cNvSpPr/>
          <p:nvPr/>
        </p:nvSpPr>
        <p:spPr>
          <a:xfrm>
            <a:off x="2424867" y="6605270"/>
            <a:ext cx="10406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1 googol total zeros</a:t>
            </a:r>
            <a:endParaRPr lang="en-US" sz="800" dirty="0"/>
          </a:p>
        </p:txBody>
      </p:sp>
      <p:sp>
        <p:nvSpPr>
          <p:cNvPr id="38" name="Rectangle 37"/>
          <p:cNvSpPr/>
          <p:nvPr/>
        </p:nvSpPr>
        <p:spPr>
          <a:xfrm>
            <a:off x="5029200" y="54597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39" name="Rectangle 38"/>
          <p:cNvSpPr/>
          <p:nvPr/>
        </p:nvSpPr>
        <p:spPr>
          <a:xfrm>
            <a:off x="5029200" y="1067128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>
            <a:off x="5029200" y="1588280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18</a:t>
            </a:r>
            <a:endParaRPr lang="en-US" sz="4000" dirty="0"/>
          </a:p>
        </p:txBody>
      </p:sp>
      <p:sp>
        <p:nvSpPr>
          <p:cNvPr id="41" name="Rectangle 40"/>
          <p:cNvSpPr/>
          <p:nvPr/>
        </p:nvSpPr>
        <p:spPr>
          <a:xfrm>
            <a:off x="5029200" y="210943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19</a:t>
            </a:r>
            <a:endParaRPr lang="en-US" sz="4000" dirty="0"/>
          </a:p>
        </p:txBody>
      </p:sp>
      <p:sp>
        <p:nvSpPr>
          <p:cNvPr id="42" name="Rectangle 41"/>
          <p:cNvSpPr/>
          <p:nvPr/>
        </p:nvSpPr>
        <p:spPr>
          <a:xfrm>
            <a:off x="5029200" y="263058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0" name="Rectangle 49"/>
          <p:cNvSpPr/>
          <p:nvPr/>
        </p:nvSpPr>
        <p:spPr>
          <a:xfrm>
            <a:off x="5029200" y="315173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1" name="Rectangle 50"/>
          <p:cNvSpPr/>
          <p:nvPr/>
        </p:nvSpPr>
        <p:spPr>
          <a:xfrm>
            <a:off x="5029200" y="3672888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1264895" y="415110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100042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1264895" y="4669992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29200" y="4194040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23</a:t>
            </a:r>
            <a:endParaRPr lang="en-US" sz="4000" dirty="0"/>
          </a:p>
        </p:txBody>
      </p:sp>
      <p:sp>
        <p:nvSpPr>
          <p:cNvPr id="55" name="Rectangle 54"/>
          <p:cNvSpPr/>
          <p:nvPr/>
        </p:nvSpPr>
        <p:spPr>
          <a:xfrm>
            <a:off x="5029200" y="471519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1264895" y="518888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10000005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29200" y="5236345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7006" y="6081356"/>
            <a:ext cx="686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mbria" panose="02040503050406030204" pitchFamily="18" charset="0"/>
              </a:rPr>
              <a:t>a "googol" </a:t>
            </a:r>
            <a:endParaRPr lang="en-US" dirty="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72139" y="298893"/>
            <a:ext cx="2286000" cy="138499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Results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latin typeface="Consolas"/>
                <a:cs typeface="Consolas"/>
              </a:rPr>
              <a:t>kc(x)</a:t>
            </a:r>
            <a:endParaRPr lang="en-US" altLang="en-US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610100" y="3461847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610100" y="29718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610100" y="24384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610100" y="19050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610100" y="554122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610100" y="50511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610100" y="45177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10100" y="3984373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610100" y="60198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610100" y="6514071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610100" y="13716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610100" y="8382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610100" y="359102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034917" y="572741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22</a:t>
            </a:r>
            <a:endParaRPr lang="en-US" sz="4000" dirty="0"/>
          </a:p>
        </p:txBody>
      </p:sp>
      <p:sp>
        <p:nvSpPr>
          <p:cNvPr id="74" name="Rectangle 73"/>
          <p:cNvSpPr/>
          <p:nvPr/>
        </p:nvSpPr>
        <p:spPr>
          <a:xfrm>
            <a:off x="5028398" y="6255551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26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0" y="6283239"/>
            <a:ext cx="920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mbria" panose="02040503050406030204" pitchFamily="18" charset="0"/>
              </a:rPr>
              <a:t>a "</a:t>
            </a:r>
            <a:r>
              <a:rPr lang="en-U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googolplex"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1585" y="6398655"/>
            <a:ext cx="228199" cy="924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78635" y="6044285"/>
            <a:ext cx="333814" cy="1519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21329634">
            <a:off x="453102" y="2787931"/>
            <a:ext cx="5603695" cy="304698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The complexity, 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, of a number 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 is           </a:t>
            </a:r>
            <a:r>
              <a:rPr lang="en-US" sz="4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4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length of x's shortest description</a:t>
            </a:r>
            <a:endParaRPr lang="en-US" sz="4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219200" y="380999"/>
            <a:ext cx="6750908" cy="16578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10" name="Rectangle 36"/>
          <p:cNvSpPr>
            <a:spLocks noChangeArrowheads="1"/>
          </p:cNvSpPr>
          <p:nvPr/>
        </p:nvSpPr>
        <p:spPr bwMode="auto">
          <a:xfrm>
            <a:off x="1484314" y="688975"/>
            <a:ext cx="636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>
                <a:solidFill>
                  <a:srgbClr val="008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shortest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zero-argument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function that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8167" y="1572238"/>
            <a:ext cx="1336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"description"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 rot="21329634">
            <a:off x="453102" y="2787931"/>
            <a:ext cx="5603695" cy="304698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The complexity, 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, of a number 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 is           </a:t>
            </a:r>
            <a:r>
              <a:rPr lang="en-US" sz="4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4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length of x's shortest description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 rot="12191734">
            <a:off x="3577520" y="1833552"/>
            <a:ext cx="841375" cy="1066800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4175619" y="40227"/>
            <a:ext cx="180501" cy="3050658"/>
          </a:xfrm>
          <a:prstGeom prst="rightBrace">
            <a:avLst>
              <a:gd name="adj1" fmla="val 63468"/>
              <a:gd name="adj2" fmla="val 50000"/>
            </a:avLst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</a:rPr>
              <a:t>(42) </a:t>
            </a:r>
            <a:r>
              <a:rPr lang="en-US" altLang="en-US" sz="3600" b="1" dirty="0">
                <a:solidFill>
                  <a:srgbClr val="008000"/>
                </a:solidFill>
                <a:latin typeface="Calibri" pitchFamily="34" charset="0"/>
              </a:rPr>
              <a:t>=   </a:t>
            </a:r>
            <a:r>
              <a:rPr lang="en-US" altLang="en-US" sz="3600" b="1" dirty="0" smtClean="0">
                <a:solidFill>
                  <a:srgbClr val="008000"/>
                </a:solidFill>
                <a:latin typeface="Calibri" pitchFamily="34" charset="0"/>
              </a:rPr>
              <a:t>17 </a:t>
            </a:r>
            <a:endParaRPr lang="en-US" altLang="en-US" sz="36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2406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2406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08" name="TextBox 1"/>
          <p:cNvSpPr txBox="1">
            <a:spLocks noChangeArrowheads="1"/>
          </p:cNvSpPr>
          <p:nvPr/>
        </p:nvSpPr>
        <p:spPr bwMode="auto">
          <a:xfrm>
            <a:off x="5624513" y="5070475"/>
            <a:ext cx="2573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i="1" dirty="0">
                <a:solidFill>
                  <a:srgbClr val="008000"/>
                </a:solidFill>
                <a:latin typeface="Cambria" pitchFamily="18" charset="0"/>
              </a:rPr>
              <a:t>Why </a:t>
            </a:r>
            <a:r>
              <a:rPr lang="en-US" altLang="en-US" sz="4200" i="1" dirty="0" smtClean="0">
                <a:solidFill>
                  <a:srgbClr val="008000"/>
                </a:solidFill>
                <a:latin typeface="Cambria" pitchFamily="18" charset="0"/>
              </a:rPr>
              <a:t>17 </a:t>
            </a:r>
            <a:r>
              <a:rPr lang="en-US" altLang="en-US" sz="4200" i="1" dirty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2409" name="TextBox 29"/>
          <p:cNvSpPr txBox="1">
            <a:spLocks noChangeArrowheads="1"/>
          </p:cNvSpPr>
          <p:nvPr/>
        </p:nvSpPr>
        <p:spPr bwMode="auto">
          <a:xfrm>
            <a:off x="647700" y="4748213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>
                <a:latin typeface="Cambria" pitchFamily="18" charset="0"/>
              </a:rPr>
              <a:t>The </a:t>
            </a:r>
            <a:r>
              <a:rPr lang="en-US" altLang="en-US" sz="4200" dirty="0" err="1">
                <a:latin typeface="Cambria" pitchFamily="18" charset="0"/>
              </a:rPr>
              <a:t>int</a:t>
            </a:r>
            <a:r>
              <a:rPr lang="en-US" altLang="en-US" sz="4200" dirty="0">
                <a:latin typeface="Cambria" pitchFamily="18" charset="0"/>
              </a:rPr>
              <a:t> </a:t>
            </a:r>
            <a:r>
              <a:rPr lang="en-US" altLang="en-US" sz="4200" b="1" dirty="0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4200" dirty="0">
                <a:latin typeface="Cambria" pitchFamily="18" charset="0"/>
                <a:cs typeface="Courier New" pitchFamily="49" charset="0"/>
              </a:rPr>
              <a:t> has a complexity of </a:t>
            </a:r>
            <a:r>
              <a:rPr lang="en-US" altLang="en-US" sz="4200" dirty="0" smtClean="0">
                <a:latin typeface="Cambria" pitchFamily="18" charset="0"/>
                <a:cs typeface="Courier New" pitchFamily="49" charset="0"/>
              </a:rPr>
              <a:t>17.</a:t>
            </a:r>
            <a:endParaRPr lang="en-US" altLang="en-US" sz="42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380999"/>
            <a:ext cx="6750908" cy="16578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98167" y="1572238"/>
            <a:ext cx="1336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"description"</a:t>
            </a:r>
            <a:endParaRPr lang="en-US" sz="1600" i="1" dirty="0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484314" y="688975"/>
            <a:ext cx="636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>
                <a:solidFill>
                  <a:srgbClr val="008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shortest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zero-argument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function that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4175619" y="40227"/>
            <a:ext cx="180501" cy="3050658"/>
          </a:xfrm>
          <a:prstGeom prst="rightBrace">
            <a:avLst>
              <a:gd name="adj1" fmla="val 63468"/>
              <a:gd name="adj2" fmla="val 50000"/>
            </a:avLst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</a:rPr>
              <a:t>(42) </a:t>
            </a:r>
            <a:r>
              <a:rPr lang="en-US" altLang="en-US" sz="3600" b="1" dirty="0">
                <a:solidFill>
                  <a:srgbClr val="008000"/>
                </a:solidFill>
                <a:latin typeface="Calibri" pitchFamily="34" charset="0"/>
              </a:rPr>
              <a:t>=    </a:t>
            </a:r>
            <a:r>
              <a:rPr lang="en-US" altLang="en-US" sz="3600" b="1" dirty="0" smtClean="0">
                <a:solidFill>
                  <a:srgbClr val="008000"/>
                </a:solidFill>
                <a:latin typeface="Calibri" pitchFamily="34" charset="0"/>
              </a:rPr>
              <a:t>17 </a:t>
            </a:r>
            <a:endParaRPr lang="en-US" altLang="en-US" sz="36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3430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3430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33" name="Rectangle 34"/>
          <p:cNvSpPr>
            <a:spLocks noChangeArrowheads="1"/>
          </p:cNvSpPr>
          <p:nvPr/>
        </p:nvSpPr>
        <p:spPr bwMode="auto">
          <a:xfrm>
            <a:off x="1593850" y="4494213"/>
            <a:ext cx="56893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f</a:t>
            </a:r>
            <a:r>
              <a:rPr lang="en-US" altLang="en-US" sz="4200" b="1" dirty="0" smtClean="0">
                <a:latin typeface="Courier New" pitchFamily="49" charset="0"/>
              </a:rPr>
              <a:t>():</a:t>
            </a:r>
            <a:r>
              <a:rPr lang="en-US" altLang="en-US" sz="42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 dirty="0" smtClean="0"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42</a:t>
            </a:r>
          </a:p>
        </p:txBody>
      </p:sp>
      <p:sp>
        <p:nvSpPr>
          <p:cNvPr id="103434" name="Rectangle 34"/>
          <p:cNvSpPr>
            <a:spLocks noChangeArrowheads="1"/>
          </p:cNvSpPr>
          <p:nvPr/>
        </p:nvSpPr>
        <p:spPr bwMode="auto">
          <a:xfrm>
            <a:off x="17494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103435" name="Rectangle 34"/>
          <p:cNvSpPr>
            <a:spLocks noChangeArrowheads="1"/>
          </p:cNvSpPr>
          <p:nvPr/>
        </p:nvSpPr>
        <p:spPr bwMode="auto">
          <a:xfrm>
            <a:off x="20605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103436" name="Rectangle 34"/>
          <p:cNvSpPr>
            <a:spLocks noChangeArrowheads="1"/>
          </p:cNvSpPr>
          <p:nvPr/>
        </p:nvSpPr>
        <p:spPr bwMode="auto">
          <a:xfrm>
            <a:off x="23717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103437" name="Rectangle 9"/>
          <p:cNvSpPr>
            <a:spLocks noChangeArrowheads="1"/>
          </p:cNvSpPr>
          <p:nvPr/>
        </p:nvSpPr>
        <p:spPr bwMode="auto">
          <a:xfrm>
            <a:off x="26828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103438" name="Rectangle 34"/>
          <p:cNvSpPr>
            <a:spLocks noChangeArrowheads="1"/>
          </p:cNvSpPr>
          <p:nvPr/>
        </p:nvSpPr>
        <p:spPr bwMode="auto">
          <a:xfrm>
            <a:off x="33035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103439" name="Rectangle 11"/>
          <p:cNvSpPr>
            <a:spLocks noChangeArrowheads="1"/>
          </p:cNvSpPr>
          <p:nvPr/>
        </p:nvSpPr>
        <p:spPr bwMode="auto">
          <a:xfrm>
            <a:off x="39258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103440" name="Rectangle 34"/>
          <p:cNvSpPr>
            <a:spLocks noChangeArrowheads="1"/>
          </p:cNvSpPr>
          <p:nvPr/>
        </p:nvSpPr>
        <p:spPr bwMode="auto">
          <a:xfrm>
            <a:off x="45529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103441" name="Rectangle 13"/>
          <p:cNvSpPr>
            <a:spLocks noChangeArrowheads="1"/>
          </p:cNvSpPr>
          <p:nvPr/>
        </p:nvSpPr>
        <p:spPr bwMode="auto">
          <a:xfrm>
            <a:off x="51927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103442" name="Rectangle 34"/>
          <p:cNvSpPr>
            <a:spLocks noChangeArrowheads="1"/>
          </p:cNvSpPr>
          <p:nvPr/>
        </p:nvSpPr>
        <p:spPr bwMode="auto">
          <a:xfrm>
            <a:off x="58324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103443" name="Rectangle 15"/>
          <p:cNvSpPr>
            <a:spLocks noChangeArrowheads="1"/>
          </p:cNvSpPr>
          <p:nvPr/>
        </p:nvSpPr>
        <p:spPr bwMode="auto">
          <a:xfrm>
            <a:off x="64738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103445" name="Rectangle 34"/>
          <p:cNvSpPr>
            <a:spLocks noChangeArrowheads="1"/>
          </p:cNvSpPr>
          <p:nvPr/>
        </p:nvSpPr>
        <p:spPr bwMode="auto">
          <a:xfrm>
            <a:off x="29924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103446" name="Rectangle 34"/>
          <p:cNvSpPr>
            <a:spLocks noChangeArrowheads="1"/>
          </p:cNvSpPr>
          <p:nvPr/>
        </p:nvSpPr>
        <p:spPr bwMode="auto">
          <a:xfrm>
            <a:off x="36147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103447" name="Rectangle 34"/>
          <p:cNvSpPr>
            <a:spLocks noChangeArrowheads="1"/>
          </p:cNvSpPr>
          <p:nvPr/>
        </p:nvSpPr>
        <p:spPr bwMode="auto">
          <a:xfrm>
            <a:off x="42370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103448" name="Rectangle 34"/>
          <p:cNvSpPr>
            <a:spLocks noChangeArrowheads="1"/>
          </p:cNvSpPr>
          <p:nvPr/>
        </p:nvSpPr>
        <p:spPr bwMode="auto">
          <a:xfrm>
            <a:off x="48720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103449" name="Rectangle 34"/>
          <p:cNvSpPr>
            <a:spLocks noChangeArrowheads="1"/>
          </p:cNvSpPr>
          <p:nvPr/>
        </p:nvSpPr>
        <p:spPr bwMode="auto">
          <a:xfrm>
            <a:off x="55133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103450" name="Rectangle 34"/>
          <p:cNvSpPr>
            <a:spLocks noChangeArrowheads="1"/>
          </p:cNvSpPr>
          <p:nvPr/>
        </p:nvSpPr>
        <p:spPr bwMode="auto">
          <a:xfrm>
            <a:off x="61531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103452" name="Rectangle 34"/>
          <p:cNvSpPr>
            <a:spLocks noChangeArrowheads="1"/>
          </p:cNvSpPr>
          <p:nvPr/>
        </p:nvSpPr>
        <p:spPr bwMode="auto">
          <a:xfrm>
            <a:off x="67945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324600" y="5321300"/>
            <a:ext cx="0" cy="619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77753" y="5951560"/>
            <a:ext cx="8325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…because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Python has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15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characters of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overhead and 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more are needed</a:t>
            </a:r>
            <a:endParaRPr lang="en-US" sz="2000" b="1" i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6738608" y="5355898"/>
            <a:ext cx="457200" cy="533400"/>
          </a:xfrm>
          <a:prstGeom prst="up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19200" y="380999"/>
            <a:ext cx="6750908" cy="16578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98167" y="1572238"/>
            <a:ext cx="1336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"description"</a:t>
            </a:r>
            <a:endParaRPr lang="en-US" sz="1600" i="1" dirty="0"/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152400" y="6069095"/>
            <a:ext cx="444500" cy="565150"/>
            <a:chOff x="2928" y="1051"/>
            <a:chExt cx="840" cy="957"/>
          </a:xfrm>
        </p:grpSpPr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701675" y="6444557"/>
            <a:ext cx="1981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I could do it with 15!!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1484314" y="688975"/>
            <a:ext cx="636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>
                <a:solidFill>
                  <a:srgbClr val="008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is the length of the shortest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zero-argument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function that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.</a:t>
            </a:r>
          </a:p>
        </p:txBody>
      </p:sp>
      <p:sp>
        <p:nvSpPr>
          <p:cNvPr id="52" name="Right Brace 51"/>
          <p:cNvSpPr/>
          <p:nvPr/>
        </p:nvSpPr>
        <p:spPr>
          <a:xfrm rot="5400000">
            <a:off x="4175619" y="40227"/>
            <a:ext cx="180501" cy="3050658"/>
          </a:xfrm>
          <a:prstGeom prst="rightBrace">
            <a:avLst>
              <a:gd name="adj1" fmla="val 63468"/>
              <a:gd name="adj2" fmla="val 50000"/>
            </a:avLst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34"/>
          <p:cNvSpPr>
            <a:spLocks noChangeArrowheads="1"/>
          </p:cNvSpPr>
          <p:nvPr/>
        </p:nvSpPr>
        <p:spPr bwMode="auto">
          <a:xfrm>
            <a:off x="1593850" y="4494213"/>
            <a:ext cx="56893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altLang="en-US" sz="4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f</a:t>
            </a:r>
            <a:r>
              <a:rPr lang="en-US" altLang="en-US" sz="4200" b="1" dirty="0" smtClean="0">
                <a:latin typeface="Courier New" pitchFamily="49" charset="0"/>
              </a:rPr>
              <a:t>():</a:t>
            </a:r>
            <a:r>
              <a:rPr lang="en-US" altLang="en-US" sz="42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 dirty="0" smtClean="0">
                <a:latin typeface="Courier New" pitchFamily="49" charset="0"/>
              </a:rPr>
              <a:t> </a:t>
            </a:r>
            <a:r>
              <a:rPr lang="en-US" altLang="en-US" sz="4200" b="1" dirty="0">
                <a:latin typeface="Courier New" pitchFamily="49" charset="0"/>
              </a:rPr>
              <a:t>42</a:t>
            </a:r>
          </a:p>
        </p:txBody>
      </p:sp>
      <p:sp>
        <p:nvSpPr>
          <p:cNvPr id="103434" name="Rectangle 34"/>
          <p:cNvSpPr>
            <a:spLocks noChangeArrowheads="1"/>
          </p:cNvSpPr>
          <p:nvPr/>
        </p:nvSpPr>
        <p:spPr bwMode="auto">
          <a:xfrm>
            <a:off x="17494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103435" name="Rectangle 34"/>
          <p:cNvSpPr>
            <a:spLocks noChangeArrowheads="1"/>
          </p:cNvSpPr>
          <p:nvPr/>
        </p:nvSpPr>
        <p:spPr bwMode="auto">
          <a:xfrm>
            <a:off x="20605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103436" name="Rectangle 34"/>
          <p:cNvSpPr>
            <a:spLocks noChangeArrowheads="1"/>
          </p:cNvSpPr>
          <p:nvPr/>
        </p:nvSpPr>
        <p:spPr bwMode="auto">
          <a:xfrm>
            <a:off x="23717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103437" name="Rectangle 9"/>
          <p:cNvSpPr>
            <a:spLocks noChangeArrowheads="1"/>
          </p:cNvSpPr>
          <p:nvPr/>
        </p:nvSpPr>
        <p:spPr bwMode="auto">
          <a:xfrm>
            <a:off x="26828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103438" name="Rectangle 34"/>
          <p:cNvSpPr>
            <a:spLocks noChangeArrowheads="1"/>
          </p:cNvSpPr>
          <p:nvPr/>
        </p:nvSpPr>
        <p:spPr bwMode="auto">
          <a:xfrm>
            <a:off x="33035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103439" name="Rectangle 11"/>
          <p:cNvSpPr>
            <a:spLocks noChangeArrowheads="1"/>
          </p:cNvSpPr>
          <p:nvPr/>
        </p:nvSpPr>
        <p:spPr bwMode="auto">
          <a:xfrm>
            <a:off x="39258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103440" name="Rectangle 34"/>
          <p:cNvSpPr>
            <a:spLocks noChangeArrowheads="1"/>
          </p:cNvSpPr>
          <p:nvPr/>
        </p:nvSpPr>
        <p:spPr bwMode="auto">
          <a:xfrm>
            <a:off x="45529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103441" name="Rectangle 13"/>
          <p:cNvSpPr>
            <a:spLocks noChangeArrowheads="1"/>
          </p:cNvSpPr>
          <p:nvPr/>
        </p:nvSpPr>
        <p:spPr bwMode="auto">
          <a:xfrm>
            <a:off x="51927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103442" name="Rectangle 34"/>
          <p:cNvSpPr>
            <a:spLocks noChangeArrowheads="1"/>
          </p:cNvSpPr>
          <p:nvPr/>
        </p:nvSpPr>
        <p:spPr bwMode="auto">
          <a:xfrm>
            <a:off x="58324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103443" name="Rectangle 15"/>
          <p:cNvSpPr>
            <a:spLocks noChangeArrowheads="1"/>
          </p:cNvSpPr>
          <p:nvPr/>
        </p:nvSpPr>
        <p:spPr bwMode="auto">
          <a:xfrm>
            <a:off x="64738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103445" name="Rectangle 34"/>
          <p:cNvSpPr>
            <a:spLocks noChangeArrowheads="1"/>
          </p:cNvSpPr>
          <p:nvPr/>
        </p:nvSpPr>
        <p:spPr bwMode="auto">
          <a:xfrm>
            <a:off x="29924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103446" name="Rectangle 34"/>
          <p:cNvSpPr>
            <a:spLocks noChangeArrowheads="1"/>
          </p:cNvSpPr>
          <p:nvPr/>
        </p:nvSpPr>
        <p:spPr bwMode="auto">
          <a:xfrm>
            <a:off x="36147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103447" name="Rectangle 34"/>
          <p:cNvSpPr>
            <a:spLocks noChangeArrowheads="1"/>
          </p:cNvSpPr>
          <p:nvPr/>
        </p:nvSpPr>
        <p:spPr bwMode="auto">
          <a:xfrm>
            <a:off x="42370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103448" name="Rectangle 34"/>
          <p:cNvSpPr>
            <a:spLocks noChangeArrowheads="1"/>
          </p:cNvSpPr>
          <p:nvPr/>
        </p:nvSpPr>
        <p:spPr bwMode="auto">
          <a:xfrm>
            <a:off x="48720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103449" name="Rectangle 34"/>
          <p:cNvSpPr>
            <a:spLocks noChangeArrowheads="1"/>
          </p:cNvSpPr>
          <p:nvPr/>
        </p:nvSpPr>
        <p:spPr bwMode="auto">
          <a:xfrm>
            <a:off x="55133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103450" name="Rectangle 34"/>
          <p:cNvSpPr>
            <a:spLocks noChangeArrowheads="1"/>
          </p:cNvSpPr>
          <p:nvPr/>
        </p:nvSpPr>
        <p:spPr bwMode="auto">
          <a:xfrm>
            <a:off x="61531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103452" name="Rectangle 34"/>
          <p:cNvSpPr>
            <a:spLocks noChangeArrowheads="1"/>
          </p:cNvSpPr>
          <p:nvPr/>
        </p:nvSpPr>
        <p:spPr bwMode="auto">
          <a:xfrm>
            <a:off x="67945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324600" y="5321300"/>
            <a:ext cx="0" cy="619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77753" y="5951560"/>
            <a:ext cx="8325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 because Python has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15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characters of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overhead and 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more are needed</a:t>
            </a:r>
            <a:endParaRPr lang="en-US" sz="2000" b="1" i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6738608" y="5355898"/>
            <a:ext cx="457200" cy="533400"/>
          </a:xfrm>
          <a:prstGeom prst="up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2776538" y="0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2776538" y="51888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42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264895" y="2075552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776538" y="1037776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43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1264895" y="1556664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1264895" y="2594440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1264895" y="3113328"/>
            <a:ext cx="33071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Courier New" pitchFamily="49" charset="0"/>
                <a:cs typeface="Courier New" pitchFamily="49" charset="0"/>
              </a:rPr>
              <a:t>100000</a:t>
            </a:r>
            <a:endParaRPr lang="en-US" alt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29200" y="2482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16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5029200" y="54597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45" name="Rectangle 44"/>
          <p:cNvSpPr/>
          <p:nvPr/>
        </p:nvSpPr>
        <p:spPr>
          <a:xfrm>
            <a:off x="5029200" y="1067128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17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5029200" y="1588280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18</a:t>
            </a:r>
            <a:endParaRPr lang="en-US" sz="40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2109432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19</a:t>
            </a:r>
            <a:endParaRPr lang="en-US" sz="4000" dirty="0"/>
          </a:p>
        </p:txBody>
      </p:sp>
      <p:sp>
        <p:nvSpPr>
          <p:cNvPr id="48" name="Rectangle 47"/>
          <p:cNvSpPr/>
          <p:nvPr/>
        </p:nvSpPr>
        <p:spPr>
          <a:xfrm>
            <a:off x="5029200" y="2630584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sp>
        <p:nvSpPr>
          <p:cNvPr id="49" name="Rectangle 48"/>
          <p:cNvSpPr/>
          <p:nvPr/>
        </p:nvSpPr>
        <p:spPr>
          <a:xfrm>
            <a:off x="5029200" y="3151736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nsolas"/>
                <a:cs typeface="Consolas"/>
              </a:rPr>
              <a:t>20</a:t>
            </a:r>
            <a:endParaRPr lang="en-US" sz="4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610100" y="3461847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610100" y="29718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10100" y="24384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10100" y="19050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610100" y="13716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610100" y="838200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610100" y="359102"/>
            <a:ext cx="3810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228599" y="304800"/>
            <a:ext cx="288925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Arguments </a:t>
            </a: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72139" y="298893"/>
            <a:ext cx="2286000" cy="138499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onsolas"/>
                <a:cs typeface="Consolas"/>
              </a:rPr>
              <a:t>Results </a:t>
            </a:r>
            <a:r>
              <a:rPr lang="en-US" altLang="en-US" sz="4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</a:t>
            </a: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59" name="Up Arrow 58"/>
          <p:cNvSpPr/>
          <p:nvPr/>
        </p:nvSpPr>
        <p:spPr>
          <a:xfrm rot="14561676">
            <a:off x="5753893" y="2846628"/>
            <a:ext cx="457200" cy="533400"/>
          </a:xfrm>
          <a:prstGeom prst="up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76554" y="2614383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olas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6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22778</TotalTime>
  <Words>2231</Words>
  <Application>Microsoft Office PowerPoint</Application>
  <PresentationFormat>On-screen Show (4:3)</PresentationFormat>
  <Paragraphs>557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Geoff Kuenning</cp:lastModifiedBy>
  <cp:revision>387</cp:revision>
  <cp:lastPrinted>2018-04-23T05:20:13Z</cp:lastPrinted>
  <dcterms:created xsi:type="dcterms:W3CDTF">2010-12-07T08:52:14Z</dcterms:created>
  <dcterms:modified xsi:type="dcterms:W3CDTF">2018-04-23T05:20:17Z</dcterms:modified>
</cp:coreProperties>
</file>