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448" r:id="rId2"/>
    <p:sldId id="501" r:id="rId3"/>
    <p:sldId id="498" r:id="rId4"/>
    <p:sldId id="499" r:id="rId5"/>
    <p:sldId id="500" r:id="rId6"/>
    <p:sldId id="502" r:id="rId7"/>
    <p:sldId id="507" r:id="rId8"/>
    <p:sldId id="506" r:id="rId9"/>
    <p:sldId id="520" r:id="rId10"/>
    <p:sldId id="508" r:id="rId11"/>
    <p:sldId id="509" r:id="rId12"/>
    <p:sldId id="525" r:id="rId13"/>
    <p:sldId id="503" r:id="rId14"/>
    <p:sldId id="512" r:id="rId15"/>
    <p:sldId id="511" r:id="rId16"/>
    <p:sldId id="504" r:id="rId17"/>
    <p:sldId id="513" r:id="rId18"/>
    <p:sldId id="521" r:id="rId19"/>
    <p:sldId id="514" r:id="rId20"/>
    <p:sldId id="510" r:id="rId21"/>
    <p:sldId id="515" r:id="rId22"/>
    <p:sldId id="516" r:id="rId23"/>
    <p:sldId id="522" r:id="rId24"/>
    <p:sldId id="505" r:id="rId25"/>
    <p:sldId id="517" r:id="rId26"/>
    <p:sldId id="518" r:id="rId27"/>
    <p:sldId id="523" r:id="rId28"/>
    <p:sldId id="519" r:id="rId29"/>
    <p:sldId id="524" r:id="rId30"/>
  </p:sldIdLst>
  <p:sldSz cx="9144000" cy="6858000" type="screen4x3"/>
  <p:notesSz cx="6985000" cy="9271000"/>
  <p:custShowLst>
    <p:custShow name="For screen" id="0">
      <p:sldLst>
        <p:sld r:id="rId2"/>
        <p:sld r:id="rId3"/>
        <p:sld r:id="rId4"/>
        <p:sld r:id="rId5"/>
        <p:sld r:id="rId6"/>
        <p:sld r:id="rId7"/>
        <p:sld r:id="rId8"/>
        <p:sld r:id="rId10"/>
        <p:sld r:id="rId11"/>
        <p:sld r:id="rId12"/>
        <p:sld r:id="rId14"/>
        <p:sld r:id="rId15"/>
        <p:sld r:id="rId16"/>
        <p:sld r:id="rId13"/>
        <p:sld r:id="rId17"/>
        <p:sld r:id="rId18"/>
        <p:sld r:id="rId20"/>
        <p:sld r:id="rId21"/>
        <p:sld r:id="rId22"/>
        <p:sld r:id="rId24"/>
        <p:sld r:id="rId25"/>
        <p:sld r:id="rId26"/>
        <p:sld r:id="rId28"/>
        <p:sld r:id="rId30"/>
      </p:sldLst>
    </p:custShow>
    <p:custShow name="For printing" id="1">
      <p:sldLst>
        <p:sld r:id="rId2"/>
        <p:sld r:id="rId3"/>
        <p:sld r:id="rId4"/>
        <p:sld r:id="rId5"/>
        <p:sld r:id="rId6"/>
        <p:sld r:id="rId7"/>
        <p:sld r:id="rId8"/>
        <p:sld r:id="rId9"/>
        <p:sld r:id="rId11"/>
        <p:sld r:id="rId12"/>
        <p:sld r:id="rId14"/>
        <p:sld r:id="rId15"/>
        <p:sld r:id="rId16"/>
        <p:sld r:id="rId13"/>
        <p:sld r:id="rId17"/>
        <p:sld r:id="rId18"/>
        <p:sld r:id="rId19"/>
        <p:sld r:id="rId21"/>
        <p:sld r:id="rId22"/>
        <p:sld r:id="rId23"/>
        <p:sld r:id="rId25"/>
        <p:sld r:id="rId26"/>
        <p:sld r:id="rId27"/>
        <p:sld r:id="rId29"/>
        <p:sld r:id="rId30"/>
      </p:sldLst>
    </p:custShow>
  </p:custShowLst>
  <p:defaultTextStyle>
    <a:defPPr>
      <a:defRPr lang="en-US"/>
    </a:defPPr>
    <a:lvl1pPr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1pPr>
    <a:lvl2pPr marL="4572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2pPr>
    <a:lvl3pPr marL="9144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3pPr>
    <a:lvl4pPr marL="13716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4pPr>
    <a:lvl5pPr marL="18288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80"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80"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80"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8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0"/>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00FF"/>
    <a:srgbClr val="F3020A"/>
    <a:srgbClr val="06A407"/>
    <a:srgbClr val="72520A"/>
    <a:srgbClr val="E3E05C"/>
    <a:srgbClr val="400663"/>
    <a:srgbClr val="890B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2308" autoAdjust="0"/>
  </p:normalViewPr>
  <p:slideViewPr>
    <p:cSldViewPr>
      <p:cViewPr varScale="1">
        <p:scale>
          <a:sx n="90" d="100"/>
          <a:sy n="90" d="100"/>
        </p:scale>
        <p:origin x="-5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58" y="-84"/>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0450" name="Rectangle 2"/>
          <p:cNvSpPr>
            <a:spLocks noGrp="1" noChangeArrowheads="1"/>
          </p:cNvSpPr>
          <p:nvPr>
            <p:ph type="hdr" sz="quarter"/>
          </p:nvPr>
        </p:nvSpPr>
        <p:spPr bwMode="auto">
          <a:xfrm>
            <a:off x="0" y="0"/>
            <a:ext cx="302736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l">
              <a:defRPr sz="1200">
                <a:latin typeface="Times New Roman" pitchFamily="18" charset="0"/>
              </a:defRPr>
            </a:lvl1pPr>
          </a:lstStyle>
          <a:p>
            <a:pPr>
              <a:defRPr/>
            </a:pPr>
            <a:endParaRPr lang="en-US"/>
          </a:p>
        </p:txBody>
      </p:sp>
      <p:sp>
        <p:nvSpPr>
          <p:cNvPr id="360451" name="Rectangle 3"/>
          <p:cNvSpPr>
            <a:spLocks noGrp="1" noChangeArrowheads="1"/>
          </p:cNvSpPr>
          <p:nvPr>
            <p:ph type="dt" sz="quarter" idx="1"/>
          </p:nvPr>
        </p:nvSpPr>
        <p:spPr bwMode="auto">
          <a:xfrm>
            <a:off x="3957638" y="0"/>
            <a:ext cx="3027362"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r">
              <a:defRPr sz="1200">
                <a:latin typeface="Times New Roman" pitchFamily="18" charset="0"/>
              </a:defRPr>
            </a:lvl1pPr>
          </a:lstStyle>
          <a:p>
            <a:pPr>
              <a:defRPr/>
            </a:pPr>
            <a:endParaRPr lang="en-US"/>
          </a:p>
        </p:txBody>
      </p:sp>
      <p:sp>
        <p:nvSpPr>
          <p:cNvPr id="360452" name="Rectangle 4"/>
          <p:cNvSpPr>
            <a:spLocks noGrp="1" noChangeArrowheads="1"/>
          </p:cNvSpPr>
          <p:nvPr>
            <p:ph type="ftr" sz="quarter" idx="2"/>
          </p:nvPr>
        </p:nvSpPr>
        <p:spPr bwMode="auto">
          <a:xfrm>
            <a:off x="0" y="8990013"/>
            <a:ext cx="3027363"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l">
              <a:defRPr sz="1200">
                <a:latin typeface="Times New Roman" pitchFamily="18" charset="0"/>
              </a:defRPr>
            </a:lvl1pPr>
          </a:lstStyle>
          <a:p>
            <a:pPr>
              <a:defRPr/>
            </a:pPr>
            <a:endParaRPr lang="en-US"/>
          </a:p>
        </p:txBody>
      </p:sp>
      <p:sp>
        <p:nvSpPr>
          <p:cNvPr id="360453" name="Rectangle 5"/>
          <p:cNvSpPr>
            <a:spLocks noGrp="1" noChangeArrowheads="1"/>
          </p:cNvSpPr>
          <p:nvPr>
            <p:ph type="sldNum" sz="quarter" idx="3"/>
          </p:nvPr>
        </p:nvSpPr>
        <p:spPr bwMode="auto">
          <a:xfrm>
            <a:off x="3957638" y="8990013"/>
            <a:ext cx="3027362"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r">
              <a:defRPr sz="1200">
                <a:latin typeface="Times New Roman" pitchFamily="18" charset="0"/>
              </a:defRPr>
            </a:lvl1pPr>
          </a:lstStyle>
          <a:p>
            <a:pPr>
              <a:defRPr/>
            </a:pPr>
            <a:fld id="{E6B73A0C-EE11-43AC-B7DA-89CB42CD1F42}" type="slidenum">
              <a:rPr lang="en-US"/>
              <a:pPr>
                <a:defRPr/>
              </a:pPr>
              <a:t>‹#›</a:t>
            </a:fld>
            <a:endParaRPr lang="en-US"/>
          </a:p>
        </p:txBody>
      </p:sp>
    </p:spTree>
    <p:extLst>
      <p:ext uri="{BB962C8B-B14F-4D97-AF65-F5344CB8AC3E}">
        <p14:creationId xmlns:p14="http://schemas.microsoft.com/office/powerpoint/2010/main" val="391644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l">
              <a:spcBef>
                <a:spcPct val="0"/>
              </a:spcBef>
              <a:defRPr sz="1200">
                <a:latin typeface="Arial" charset="0"/>
              </a:defRPr>
            </a:lvl1pPr>
          </a:lstStyle>
          <a:p>
            <a:pPr>
              <a:defRPr/>
            </a:pPr>
            <a:endParaRPr lang="en-US"/>
          </a:p>
        </p:txBody>
      </p:sp>
      <p:sp>
        <p:nvSpPr>
          <p:cNvPr id="18435" name="Rectangle 3"/>
          <p:cNvSpPr>
            <a:spLocks noGrp="1" noChangeArrowheads="1"/>
          </p:cNvSpPr>
          <p:nvPr>
            <p:ph type="dt" idx="1"/>
          </p:nvPr>
        </p:nvSpPr>
        <p:spPr bwMode="auto">
          <a:xfrm>
            <a:off x="3957638" y="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r">
              <a:spcBef>
                <a:spcPct val="0"/>
              </a:spcBef>
              <a:defRPr sz="1200">
                <a:latin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931863" y="4403725"/>
            <a:ext cx="5121275" cy="417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80745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l">
              <a:spcBef>
                <a:spcPct val="0"/>
              </a:spcBef>
              <a:defRPr sz="120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957638" y="880745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r">
              <a:spcBef>
                <a:spcPct val="0"/>
              </a:spcBef>
              <a:defRPr sz="1200">
                <a:latin typeface="Arial" charset="0"/>
              </a:defRPr>
            </a:lvl1pPr>
          </a:lstStyle>
          <a:p>
            <a:pPr>
              <a:defRPr/>
            </a:pPr>
            <a:fld id="{B73DA335-3BB1-4584-8DA0-1419245A2F6A}" type="slidenum">
              <a:rPr lang="en-US"/>
              <a:pPr>
                <a:defRPr/>
              </a:pPr>
              <a:t>‹#›</a:t>
            </a:fld>
            <a:endParaRPr lang="en-US"/>
          </a:p>
        </p:txBody>
      </p:sp>
    </p:spTree>
    <p:extLst>
      <p:ext uri="{BB962C8B-B14F-4D97-AF65-F5344CB8AC3E}">
        <p14:creationId xmlns:p14="http://schemas.microsoft.com/office/powerpoint/2010/main" val="13217507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r>
              <a:rPr lang="en-US" altLang="en-US" dirty="0" smtClean="0">
                <a:latin typeface="Arial" pitchFamily="34" charset="0"/>
              </a:rPr>
              <a:t>No demos, </a:t>
            </a:r>
            <a:r>
              <a:rPr lang="en-US" altLang="en-US" smtClean="0">
                <a:latin typeface="Arial" pitchFamily="34" charset="0"/>
              </a:rPr>
              <a:t>no worksheet.</a:t>
            </a:r>
            <a:endParaRPr lang="en-US" altLang="en-US" smtClean="0">
              <a:latin typeface="Arial" pitchFamily="34" charset="0"/>
            </a:endParaRPr>
          </a:p>
        </p:txBody>
      </p:sp>
      <p:sp>
        <p:nvSpPr>
          <p:cNvPr id="29700"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7C8262B2-2230-4EF0-91BC-86B1F01050E8}" type="slidenum">
              <a:rPr lang="en-US" altLang="en-US" sz="1200" smtClean="0"/>
              <a:pPr/>
              <a:t>1</a:t>
            </a:fld>
            <a:endParaRPr lang="en-US" alt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11</a:t>
            </a:fld>
            <a:endParaRPr lang="en-US"/>
          </a:p>
        </p:txBody>
      </p:sp>
    </p:spTree>
    <p:extLst>
      <p:ext uri="{BB962C8B-B14F-4D97-AF65-F5344CB8AC3E}">
        <p14:creationId xmlns:p14="http://schemas.microsoft.com/office/powerpoint/2010/main" val="2861012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12</a:t>
            </a:fld>
            <a:endParaRPr lang="en-US"/>
          </a:p>
        </p:txBody>
      </p:sp>
    </p:spTree>
    <p:extLst>
      <p:ext uri="{BB962C8B-B14F-4D97-AF65-F5344CB8AC3E}">
        <p14:creationId xmlns:p14="http://schemas.microsoft.com/office/powerpoint/2010/main" val="15942969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13</a:t>
            </a:fld>
            <a:endParaRPr lang="en-US"/>
          </a:p>
        </p:txBody>
      </p:sp>
    </p:spTree>
    <p:extLst>
      <p:ext uri="{BB962C8B-B14F-4D97-AF65-F5344CB8AC3E}">
        <p14:creationId xmlns:p14="http://schemas.microsoft.com/office/powerpoint/2010/main" val="4030031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computes “(x or y) &lt;= z”</a:t>
            </a:r>
            <a:endParaRPr lang="en-US" dirty="0"/>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14</a:t>
            </a:fld>
            <a:endParaRPr lang="en-US"/>
          </a:p>
        </p:txBody>
      </p:sp>
    </p:spTree>
    <p:extLst>
      <p:ext uri="{BB962C8B-B14F-4D97-AF65-F5344CB8AC3E}">
        <p14:creationId xmlns:p14="http://schemas.microsoft.com/office/powerpoint/2010/main" val="368749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a:t>
            </a:r>
            <a:r>
              <a:rPr lang="en-US" baseline="0" dirty="0" smtClean="0"/>
              <a:t> adds the numbers from 1 to r1.</a:t>
            </a:r>
            <a:endParaRPr lang="en-US" dirty="0"/>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15</a:t>
            </a:fld>
            <a:endParaRPr lang="en-US"/>
          </a:p>
        </p:txBody>
      </p:sp>
    </p:spTree>
    <p:extLst>
      <p:ext uri="{BB962C8B-B14F-4D97-AF65-F5344CB8AC3E}">
        <p14:creationId xmlns:p14="http://schemas.microsoft.com/office/powerpoint/2010/main" val="14511099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16</a:t>
            </a:fld>
            <a:endParaRPr lang="en-US"/>
          </a:p>
        </p:txBody>
      </p:sp>
    </p:spTree>
    <p:extLst>
      <p:ext uri="{BB962C8B-B14F-4D97-AF65-F5344CB8AC3E}">
        <p14:creationId xmlns:p14="http://schemas.microsoft.com/office/powerpoint/2010/main" val="3390937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of them haven’t studied matrices.  Remind</a:t>
            </a:r>
            <a:r>
              <a:rPr lang="en-US" baseline="0" dirty="0" smtClean="0"/>
              <a:t> them that in matrix theory there is only one diagonal, not two.</a:t>
            </a:r>
            <a:endParaRPr lang="en-US" dirty="0"/>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17</a:t>
            </a:fld>
            <a:endParaRPr lang="en-US"/>
          </a:p>
        </p:txBody>
      </p:sp>
    </p:spTree>
    <p:extLst>
      <p:ext uri="{BB962C8B-B14F-4D97-AF65-F5344CB8AC3E}">
        <p14:creationId xmlns:p14="http://schemas.microsoft.com/office/powerpoint/2010/main" val="2875485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19</a:t>
            </a:fld>
            <a:endParaRPr lang="en-US"/>
          </a:p>
        </p:txBody>
      </p:sp>
    </p:spTree>
    <p:extLst>
      <p:ext uri="{BB962C8B-B14F-4D97-AF65-F5344CB8AC3E}">
        <p14:creationId xmlns:p14="http://schemas.microsoft.com/office/powerpoint/2010/main" val="16880819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20</a:t>
            </a:fld>
            <a:endParaRPr lang="en-US"/>
          </a:p>
        </p:txBody>
      </p:sp>
    </p:spTree>
    <p:extLst>
      <p:ext uri="{BB962C8B-B14F-4D97-AF65-F5344CB8AC3E}">
        <p14:creationId xmlns:p14="http://schemas.microsoft.com/office/powerpoint/2010/main" val="7162236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21</a:t>
            </a:fld>
            <a:endParaRPr lang="en-US"/>
          </a:p>
        </p:txBody>
      </p:sp>
    </p:spTree>
    <p:extLst>
      <p:ext uri="{BB962C8B-B14F-4D97-AF65-F5344CB8AC3E}">
        <p14:creationId xmlns:p14="http://schemas.microsoft.com/office/powerpoint/2010/main" val="806322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a:t>
            </a:fld>
            <a:endParaRPr lang="en-US"/>
          </a:p>
        </p:txBody>
      </p:sp>
    </p:spTree>
    <p:extLst>
      <p:ext uri="{BB962C8B-B14F-4D97-AF65-F5344CB8AC3E}">
        <p14:creationId xmlns:p14="http://schemas.microsoft.com/office/powerpoint/2010/main" val="40333377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23</a:t>
            </a:fld>
            <a:endParaRPr lang="en-US"/>
          </a:p>
        </p:txBody>
      </p:sp>
    </p:spTree>
    <p:extLst>
      <p:ext uri="{BB962C8B-B14F-4D97-AF65-F5344CB8AC3E}">
        <p14:creationId xmlns:p14="http://schemas.microsoft.com/office/powerpoint/2010/main" val="24797726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24</a:t>
            </a:fld>
            <a:endParaRPr lang="en-US"/>
          </a:p>
        </p:txBody>
      </p:sp>
    </p:spTree>
    <p:extLst>
      <p:ext uri="{BB962C8B-B14F-4D97-AF65-F5344CB8AC3E}">
        <p14:creationId xmlns:p14="http://schemas.microsoft.com/office/powerpoint/2010/main" val="28194316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25</a:t>
            </a:fld>
            <a:endParaRPr lang="en-US"/>
          </a:p>
        </p:txBody>
      </p:sp>
    </p:spTree>
    <p:extLst>
      <p:ext uri="{BB962C8B-B14F-4D97-AF65-F5344CB8AC3E}">
        <p14:creationId xmlns:p14="http://schemas.microsoft.com/office/powerpoint/2010/main" val="34799937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27</a:t>
            </a:fld>
            <a:endParaRPr lang="en-US"/>
          </a:p>
        </p:txBody>
      </p:sp>
    </p:spTree>
    <p:extLst>
      <p:ext uri="{BB962C8B-B14F-4D97-AF65-F5344CB8AC3E}">
        <p14:creationId xmlns:p14="http://schemas.microsoft.com/office/powerpoint/2010/main" val="3970990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29</a:t>
            </a:fld>
            <a:endParaRPr lang="en-US"/>
          </a:p>
        </p:txBody>
      </p:sp>
    </p:spTree>
    <p:extLst>
      <p:ext uri="{BB962C8B-B14F-4D97-AF65-F5344CB8AC3E}">
        <p14:creationId xmlns:p14="http://schemas.microsoft.com/office/powerpoint/2010/main" val="1909035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3</a:t>
            </a:fld>
            <a:endParaRPr lang="en-US"/>
          </a:p>
        </p:txBody>
      </p:sp>
    </p:spTree>
    <p:extLst>
      <p:ext uri="{BB962C8B-B14F-4D97-AF65-F5344CB8AC3E}">
        <p14:creationId xmlns:p14="http://schemas.microsoft.com/office/powerpoint/2010/main" val="3162017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4</a:t>
            </a:fld>
            <a:endParaRPr lang="en-US"/>
          </a:p>
        </p:txBody>
      </p:sp>
    </p:spTree>
    <p:extLst>
      <p:ext uri="{BB962C8B-B14F-4D97-AF65-F5344CB8AC3E}">
        <p14:creationId xmlns:p14="http://schemas.microsoft.com/office/powerpoint/2010/main" val="863436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5</a:t>
            </a:fld>
            <a:endParaRPr lang="en-US"/>
          </a:p>
        </p:txBody>
      </p:sp>
    </p:spTree>
    <p:extLst>
      <p:ext uri="{BB962C8B-B14F-4D97-AF65-F5344CB8AC3E}">
        <p14:creationId xmlns:p14="http://schemas.microsoft.com/office/powerpoint/2010/main" val="546851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6</a:t>
            </a:fld>
            <a:endParaRPr lang="en-US"/>
          </a:p>
        </p:txBody>
      </p:sp>
    </p:spTree>
    <p:extLst>
      <p:ext uri="{BB962C8B-B14F-4D97-AF65-F5344CB8AC3E}">
        <p14:creationId xmlns:p14="http://schemas.microsoft.com/office/powerpoint/2010/main" val="2391597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7</a:t>
            </a:fld>
            <a:endParaRPr lang="en-US"/>
          </a:p>
        </p:txBody>
      </p:sp>
    </p:spTree>
    <p:extLst>
      <p:ext uri="{BB962C8B-B14F-4D97-AF65-F5344CB8AC3E}">
        <p14:creationId xmlns:p14="http://schemas.microsoft.com/office/powerpoint/2010/main" val="907885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9</a:t>
            </a:fld>
            <a:endParaRPr lang="en-US"/>
          </a:p>
        </p:txBody>
      </p:sp>
    </p:spTree>
    <p:extLst>
      <p:ext uri="{BB962C8B-B14F-4D97-AF65-F5344CB8AC3E}">
        <p14:creationId xmlns:p14="http://schemas.microsoft.com/office/powerpoint/2010/main" val="611047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10</a:t>
            </a:fld>
            <a:endParaRPr lang="en-US"/>
          </a:p>
        </p:txBody>
      </p:sp>
    </p:spTree>
    <p:extLst>
      <p:ext uri="{BB962C8B-B14F-4D97-AF65-F5344CB8AC3E}">
        <p14:creationId xmlns:p14="http://schemas.microsoft.com/office/powerpoint/2010/main" val="2754998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98338"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98339" name="Rectangle 3"/>
          <p:cNvSpPr>
            <a:spLocks noGrp="1" noChangeArrowheads="1"/>
          </p:cNvSpPr>
          <p:nvPr>
            <p:ph type="subTitle" idx="1"/>
          </p:nvPr>
        </p:nvSpPr>
        <p:spPr>
          <a:xfrm>
            <a:off x="1371600" y="3886200"/>
            <a:ext cx="6400800" cy="1752600"/>
          </a:xfrm>
        </p:spPr>
        <p:txBody>
          <a:bodyPr/>
          <a:lstStyle>
            <a:lvl1pPr marL="0" indent="0" algn="ctr">
              <a:defRPr/>
            </a:lvl1pPr>
          </a:lstStyle>
          <a:p>
            <a:pPr lvl="0"/>
            <a:r>
              <a:rPr lang="en-US" noProof="0" smtClean="0"/>
              <a:t>Click to edit Master subtitle style</a:t>
            </a:r>
          </a:p>
        </p:txBody>
      </p:sp>
      <p:sp>
        <p:nvSpPr>
          <p:cNvPr id="4"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ACAB378C-5CA1-4BB2-B838-2467FA0299F1}" type="slidenum">
              <a:rPr lang="en-US"/>
              <a:pPr>
                <a:defRPr/>
              </a:pPr>
              <a:t>‹#›</a:t>
            </a:fld>
            <a:endParaRPr lang="en-US"/>
          </a:p>
        </p:txBody>
      </p:sp>
    </p:spTree>
    <p:extLst>
      <p:ext uri="{BB962C8B-B14F-4D97-AF65-F5344CB8AC3E}">
        <p14:creationId xmlns:p14="http://schemas.microsoft.com/office/powerpoint/2010/main" val="1992516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C174A7-E87C-4FDA-B002-D678BA2A4865}" type="slidenum">
              <a:rPr lang="en-US"/>
              <a:pPr>
                <a:defRPr/>
              </a:pPr>
              <a:t>‹#›</a:t>
            </a:fld>
            <a:endParaRPr lang="en-US"/>
          </a:p>
        </p:txBody>
      </p:sp>
    </p:spTree>
    <p:extLst>
      <p:ext uri="{BB962C8B-B14F-4D97-AF65-F5344CB8AC3E}">
        <p14:creationId xmlns:p14="http://schemas.microsoft.com/office/powerpoint/2010/main" val="629193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B452F1-A92F-4CDB-9A4F-7AEB16A00367}" type="slidenum">
              <a:rPr lang="en-US"/>
              <a:pPr>
                <a:defRPr/>
              </a:pPr>
              <a:t>‹#›</a:t>
            </a:fld>
            <a:endParaRPr lang="en-US"/>
          </a:p>
        </p:txBody>
      </p:sp>
    </p:spTree>
    <p:extLst>
      <p:ext uri="{BB962C8B-B14F-4D97-AF65-F5344CB8AC3E}">
        <p14:creationId xmlns:p14="http://schemas.microsoft.com/office/powerpoint/2010/main" val="1777794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A0CD03-0A27-42B3-B1DF-C8C114BEDD04}" type="slidenum">
              <a:rPr lang="en-US"/>
              <a:pPr>
                <a:defRPr/>
              </a:pPr>
              <a:t>‹#›</a:t>
            </a:fld>
            <a:endParaRPr lang="en-US"/>
          </a:p>
        </p:txBody>
      </p:sp>
    </p:spTree>
    <p:extLst>
      <p:ext uri="{BB962C8B-B14F-4D97-AF65-F5344CB8AC3E}">
        <p14:creationId xmlns:p14="http://schemas.microsoft.com/office/powerpoint/2010/main" val="2082157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06A34D-4756-4A62-B168-169565346FF2}" type="slidenum">
              <a:rPr lang="en-US"/>
              <a:pPr>
                <a:defRPr/>
              </a:pPr>
              <a:t>‹#›</a:t>
            </a:fld>
            <a:endParaRPr lang="en-US"/>
          </a:p>
        </p:txBody>
      </p:sp>
    </p:spTree>
    <p:extLst>
      <p:ext uri="{BB962C8B-B14F-4D97-AF65-F5344CB8AC3E}">
        <p14:creationId xmlns:p14="http://schemas.microsoft.com/office/powerpoint/2010/main" val="964145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F27187-993D-4EB7-96F1-8FC3879FFD07}" type="slidenum">
              <a:rPr lang="en-US"/>
              <a:pPr>
                <a:defRPr/>
              </a:pPr>
              <a:t>‹#›</a:t>
            </a:fld>
            <a:endParaRPr lang="en-US"/>
          </a:p>
        </p:txBody>
      </p:sp>
    </p:spTree>
    <p:extLst>
      <p:ext uri="{BB962C8B-B14F-4D97-AF65-F5344CB8AC3E}">
        <p14:creationId xmlns:p14="http://schemas.microsoft.com/office/powerpoint/2010/main" val="3517562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78A627C-3F71-4B9C-9E42-E45F04CC6505}" type="slidenum">
              <a:rPr lang="en-US"/>
              <a:pPr>
                <a:defRPr/>
              </a:pPr>
              <a:t>‹#›</a:t>
            </a:fld>
            <a:endParaRPr lang="en-US"/>
          </a:p>
        </p:txBody>
      </p:sp>
    </p:spTree>
    <p:extLst>
      <p:ext uri="{BB962C8B-B14F-4D97-AF65-F5344CB8AC3E}">
        <p14:creationId xmlns:p14="http://schemas.microsoft.com/office/powerpoint/2010/main" val="1981929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CC503BF-1846-4F14-AB7E-6B2D092F05A3}" type="slidenum">
              <a:rPr lang="en-US"/>
              <a:pPr>
                <a:defRPr/>
              </a:pPr>
              <a:t>‹#›</a:t>
            </a:fld>
            <a:endParaRPr lang="en-US"/>
          </a:p>
        </p:txBody>
      </p:sp>
    </p:spTree>
    <p:extLst>
      <p:ext uri="{BB962C8B-B14F-4D97-AF65-F5344CB8AC3E}">
        <p14:creationId xmlns:p14="http://schemas.microsoft.com/office/powerpoint/2010/main" val="177373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E63489B-3DB7-40BC-A381-614202CD79FE}" type="slidenum">
              <a:rPr lang="en-US"/>
              <a:pPr>
                <a:defRPr/>
              </a:pPr>
              <a:t>‹#›</a:t>
            </a:fld>
            <a:endParaRPr lang="en-US"/>
          </a:p>
        </p:txBody>
      </p:sp>
    </p:spTree>
    <p:extLst>
      <p:ext uri="{BB962C8B-B14F-4D97-AF65-F5344CB8AC3E}">
        <p14:creationId xmlns:p14="http://schemas.microsoft.com/office/powerpoint/2010/main" val="239895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522C7D-46A9-4005-B748-8BA783EB1C32}" type="slidenum">
              <a:rPr lang="en-US"/>
              <a:pPr>
                <a:defRPr/>
              </a:pPr>
              <a:t>‹#›</a:t>
            </a:fld>
            <a:endParaRPr lang="en-US"/>
          </a:p>
        </p:txBody>
      </p:sp>
    </p:spTree>
    <p:extLst>
      <p:ext uri="{BB962C8B-B14F-4D97-AF65-F5344CB8AC3E}">
        <p14:creationId xmlns:p14="http://schemas.microsoft.com/office/powerpoint/2010/main" val="325157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39BCDF-EFF6-4C32-A00E-C60E57170B65}" type="slidenum">
              <a:rPr lang="en-US"/>
              <a:pPr>
                <a:defRPr/>
              </a:pPr>
              <a:t>‹#›</a:t>
            </a:fld>
            <a:endParaRPr lang="en-US"/>
          </a:p>
        </p:txBody>
      </p:sp>
    </p:spTree>
    <p:extLst>
      <p:ext uri="{BB962C8B-B14F-4D97-AF65-F5344CB8AC3E}">
        <p14:creationId xmlns:p14="http://schemas.microsoft.com/office/powerpoint/2010/main" val="2436467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676400"/>
            <a:ext cx="77724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0"/>
              </a:spcBef>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0"/>
              </a:spcBef>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0"/>
              </a:spcBef>
              <a:defRPr sz="1400">
                <a:latin typeface="Arial" charset="0"/>
              </a:defRPr>
            </a:lvl1pPr>
          </a:lstStyle>
          <a:p>
            <a:pPr>
              <a:defRPr/>
            </a:pPr>
            <a:fld id="{7CB3AA4B-00CA-4EE3-AD6C-DE204285B669}" type="slidenum">
              <a:rPr lang="en-US"/>
              <a:pPr>
                <a:defRPr/>
              </a:pPr>
              <a:t>‹#›</a:t>
            </a:fld>
            <a:endParaRPr lang="en-US"/>
          </a:p>
        </p:txBody>
      </p:sp>
      <p:grpSp>
        <p:nvGrpSpPr>
          <p:cNvPr id="1031" name="Group 7"/>
          <p:cNvGrpSpPr>
            <a:grpSpLocks/>
          </p:cNvGrpSpPr>
          <p:nvPr userDrawn="1"/>
        </p:nvGrpSpPr>
        <p:grpSpPr bwMode="auto">
          <a:xfrm>
            <a:off x="463550" y="1371600"/>
            <a:ext cx="8218488" cy="180975"/>
            <a:chOff x="295" y="1311"/>
            <a:chExt cx="5177" cy="114"/>
          </a:xfrm>
        </p:grpSpPr>
        <p:sp>
          <p:nvSpPr>
            <p:cNvPr id="1032"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p>
          </p:txBody>
        </p:sp>
        <p:sp>
          <p:nvSpPr>
            <p:cNvPr id="1033"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p>
          </p:txBody>
        </p:sp>
      </p:grpSp>
    </p:spTree>
  </p:cSld>
  <p:clrMap bg1="lt1" tx1="dk1" bg2="lt2" tx2="dk2" accent1="accent1" accent2="accent2" accent3="accent3" accent4="accent4" accent5="accent5" accent6="accent6" hlink="hlink" folHlink="folHlink"/>
  <p:sldLayoutIdLst>
    <p:sldLayoutId id="2147483716"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80" charset="-128"/>
        </a:defRPr>
      </a:lvl2pPr>
      <a:lvl3pPr algn="ctr" rtl="0" eaLnBrk="0" fontAlgn="base" hangingPunct="0">
        <a:spcBef>
          <a:spcPct val="0"/>
        </a:spcBef>
        <a:spcAft>
          <a:spcPct val="0"/>
        </a:spcAft>
        <a:defRPr sz="4400">
          <a:solidFill>
            <a:schemeClr val="tx2"/>
          </a:solidFill>
          <a:latin typeface="Arial" charset="0"/>
          <a:ea typeface="ＭＳ Ｐゴシック" pitchFamily="-80" charset="-128"/>
        </a:defRPr>
      </a:lvl3pPr>
      <a:lvl4pPr algn="ctr" rtl="0" eaLnBrk="0" fontAlgn="base" hangingPunct="0">
        <a:spcBef>
          <a:spcPct val="0"/>
        </a:spcBef>
        <a:spcAft>
          <a:spcPct val="0"/>
        </a:spcAft>
        <a:defRPr sz="4400">
          <a:solidFill>
            <a:schemeClr val="tx2"/>
          </a:solidFill>
          <a:latin typeface="Arial" charset="0"/>
          <a:ea typeface="ＭＳ Ｐゴシック" pitchFamily="-80" charset="-128"/>
        </a:defRPr>
      </a:lvl4pPr>
      <a:lvl5pPr algn="ctr" rtl="0" eaLnBrk="0" fontAlgn="base" hangingPunct="0">
        <a:spcBef>
          <a:spcPct val="0"/>
        </a:spcBef>
        <a:spcAft>
          <a:spcPct val="0"/>
        </a:spcAft>
        <a:defRPr sz="4400">
          <a:solidFill>
            <a:schemeClr val="tx2"/>
          </a:solidFill>
          <a:latin typeface="Arial" charset="0"/>
          <a:ea typeface="ＭＳ Ｐゴシック" pitchFamily="-80" charset="-128"/>
        </a:defRPr>
      </a:lvl5pPr>
      <a:lvl6pPr marL="457200" algn="ctr" rtl="0" fontAlgn="base">
        <a:spcBef>
          <a:spcPct val="0"/>
        </a:spcBef>
        <a:spcAft>
          <a:spcPct val="0"/>
        </a:spcAft>
        <a:defRPr sz="4400">
          <a:solidFill>
            <a:schemeClr val="tx2"/>
          </a:solidFill>
          <a:latin typeface="Arial" charset="0"/>
          <a:ea typeface="ＭＳ Ｐゴシック" pitchFamily="-80" charset="-128"/>
        </a:defRPr>
      </a:lvl6pPr>
      <a:lvl7pPr marL="914400" algn="ctr" rtl="0" fontAlgn="base">
        <a:spcBef>
          <a:spcPct val="0"/>
        </a:spcBef>
        <a:spcAft>
          <a:spcPct val="0"/>
        </a:spcAft>
        <a:defRPr sz="4400">
          <a:solidFill>
            <a:schemeClr val="tx2"/>
          </a:solidFill>
          <a:latin typeface="Arial" charset="0"/>
          <a:ea typeface="ＭＳ Ｐゴシック" pitchFamily="-80" charset="-128"/>
        </a:defRPr>
      </a:lvl7pPr>
      <a:lvl8pPr marL="1371600" algn="ctr" rtl="0" fontAlgn="base">
        <a:spcBef>
          <a:spcPct val="0"/>
        </a:spcBef>
        <a:spcAft>
          <a:spcPct val="0"/>
        </a:spcAft>
        <a:defRPr sz="4400">
          <a:solidFill>
            <a:schemeClr val="tx2"/>
          </a:solidFill>
          <a:latin typeface="Arial" charset="0"/>
          <a:ea typeface="ＭＳ Ｐゴシック" pitchFamily="-80" charset="-128"/>
        </a:defRPr>
      </a:lvl8pPr>
      <a:lvl9pPr marL="1828800" algn="ctr" rtl="0" fontAlgn="base">
        <a:spcBef>
          <a:spcPct val="0"/>
        </a:spcBef>
        <a:spcAft>
          <a:spcPct val="0"/>
        </a:spcAft>
        <a:defRPr sz="4400">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ea typeface="+mn-ea"/>
        </a:defRPr>
      </a:lvl2pPr>
      <a:lvl3pPr marL="1143000" indent="-228600" algn="l" rtl="0" eaLnBrk="0" fontAlgn="base" hangingPunct="0">
        <a:spcBef>
          <a:spcPct val="20000"/>
        </a:spcBef>
        <a:spcAft>
          <a:spcPct val="0"/>
        </a:spcAft>
        <a:defRPr sz="2400">
          <a:solidFill>
            <a:schemeClr val="tx1"/>
          </a:solidFill>
          <a:latin typeface="+mn-lt"/>
          <a:ea typeface="+mn-ea"/>
        </a:defRPr>
      </a:lvl3pPr>
      <a:lvl4pPr marL="1600200" indent="-228600" algn="l" rtl="0" eaLnBrk="0" fontAlgn="base" hangingPunct="0">
        <a:spcBef>
          <a:spcPct val="20000"/>
        </a:spcBef>
        <a:spcAft>
          <a:spcPct val="0"/>
        </a:spcAft>
        <a:defRPr sz="2000">
          <a:solidFill>
            <a:schemeClr val="tx1"/>
          </a:solidFill>
          <a:latin typeface="+mn-lt"/>
          <a:ea typeface="+mn-ea"/>
        </a:defRPr>
      </a:lvl4pPr>
      <a:lvl5pPr marL="2057400" indent="-228600" algn="l" rtl="0" eaLnBrk="0" fontAlgn="base" hangingPunct="0">
        <a:spcBef>
          <a:spcPct val="20000"/>
        </a:spcBef>
        <a:spcAft>
          <a:spcPct val="0"/>
        </a:spcAft>
        <a:defRPr sz="2000">
          <a:solidFill>
            <a:schemeClr val="tx1"/>
          </a:solidFill>
          <a:latin typeface="+mn-lt"/>
          <a:ea typeface="+mn-ea"/>
        </a:defRPr>
      </a:lvl5pPr>
      <a:lvl6pPr marL="2514600" indent="-228600" algn="l" rtl="0" fontAlgn="base">
        <a:spcBef>
          <a:spcPct val="20000"/>
        </a:spcBef>
        <a:spcAft>
          <a:spcPct val="0"/>
        </a:spcAft>
        <a:defRPr sz="2000">
          <a:solidFill>
            <a:schemeClr val="tx1"/>
          </a:solidFill>
          <a:latin typeface="+mn-lt"/>
          <a:ea typeface="+mn-ea"/>
        </a:defRPr>
      </a:lvl6pPr>
      <a:lvl7pPr marL="2971800" indent="-228600" algn="l" rtl="0" fontAlgn="base">
        <a:spcBef>
          <a:spcPct val="20000"/>
        </a:spcBef>
        <a:spcAft>
          <a:spcPct val="0"/>
        </a:spcAft>
        <a:defRPr sz="2000">
          <a:solidFill>
            <a:schemeClr val="tx1"/>
          </a:solidFill>
          <a:latin typeface="+mn-lt"/>
          <a:ea typeface="+mn-ea"/>
        </a:defRPr>
      </a:lvl7pPr>
      <a:lvl8pPr marL="3429000" indent="-228600" algn="l" rtl="0" fontAlgn="base">
        <a:spcBef>
          <a:spcPct val="20000"/>
        </a:spcBef>
        <a:spcAft>
          <a:spcPct val="0"/>
        </a:spcAft>
        <a:defRPr sz="2000">
          <a:solidFill>
            <a:schemeClr val="tx1"/>
          </a:solidFill>
          <a:latin typeface="+mn-lt"/>
          <a:ea typeface="+mn-ea"/>
        </a:defRPr>
      </a:lvl8pPr>
      <a:lvl9pPr marL="3886200" indent="-228600" algn="l" rtl="0" fontAlgn="base">
        <a:spcBef>
          <a:spcPct val="20000"/>
        </a:spcBef>
        <a:spcAft>
          <a:spcPct val="0"/>
        </a:spcAft>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09600" y="152400"/>
            <a:ext cx="7772400" cy="1470025"/>
          </a:xfrm>
        </p:spPr>
        <p:txBody>
          <a:bodyPr rIns="132080"/>
          <a:lstStyle/>
          <a:p>
            <a:pPr eaLnBrk="1" hangingPunct="1"/>
            <a:r>
              <a:rPr lang="en-US" altLang="en-US" dirty="0" smtClean="0">
                <a:latin typeface="Goudy Stout" panose="0202090407030B020401" pitchFamily="18" charset="0"/>
                <a:sym typeface="Lucida Blackletter" charset="0"/>
              </a:rPr>
              <a:t>CS 5 Herald</a:t>
            </a:r>
          </a:p>
        </p:txBody>
      </p:sp>
      <p:sp>
        <p:nvSpPr>
          <p:cNvPr id="5123" name="Rectangle 3"/>
          <p:cNvSpPr>
            <a:spLocks/>
          </p:cNvSpPr>
          <p:nvPr/>
        </p:nvSpPr>
        <p:spPr bwMode="auto">
          <a:xfrm>
            <a:off x="533400" y="15240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eaLnBrk="1" hangingPunct="1">
              <a:spcBef>
                <a:spcPct val="0"/>
              </a:spcBef>
            </a:pPr>
            <a:r>
              <a:rPr lang="en-US" altLang="en-US" sz="2800" b="1" dirty="0" smtClean="0">
                <a:latin typeface="High Tower Text" panose="02040502050506030303" pitchFamily="18" charset="0"/>
                <a:sym typeface="Big Caslon" charset="0"/>
              </a:rPr>
              <a:t>Penguin </a:t>
            </a:r>
            <a:r>
              <a:rPr lang="en-US" altLang="en-US" sz="2800" b="1" dirty="0" err="1" smtClean="0">
                <a:latin typeface="High Tower Text" panose="02040502050506030303" pitchFamily="18" charset="0"/>
                <a:sym typeface="Big Caslon" charset="0"/>
              </a:rPr>
              <a:t>Honoured</a:t>
            </a:r>
            <a:r>
              <a:rPr lang="en-US" altLang="en-US" sz="2800" b="1" dirty="0" smtClean="0">
                <a:latin typeface="High Tower Text" panose="02040502050506030303" pitchFamily="18" charset="0"/>
                <a:sym typeface="Big Caslon" charset="0"/>
              </a:rPr>
              <a:t> by Queen</a:t>
            </a:r>
            <a:endParaRPr lang="en-US" altLang="en-US" sz="2800" b="1" dirty="0">
              <a:latin typeface="High Tower Text" panose="02040502050506030303" pitchFamily="18" charset="0"/>
              <a:sym typeface="Big Caslon" charset="0"/>
            </a:endParaRPr>
          </a:p>
        </p:txBody>
      </p:sp>
      <p:sp>
        <p:nvSpPr>
          <p:cNvPr id="5124" name="Rectangle 4"/>
          <p:cNvSpPr>
            <a:spLocks/>
          </p:cNvSpPr>
          <p:nvPr/>
        </p:nvSpPr>
        <p:spPr bwMode="auto">
          <a:xfrm>
            <a:off x="533400" y="2057400"/>
            <a:ext cx="5486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eaLnBrk="1" hangingPunct="1">
              <a:spcBef>
                <a:spcPct val="0"/>
              </a:spcBef>
            </a:pPr>
            <a:r>
              <a:rPr lang="en-US" altLang="en-US" sz="2000" dirty="0" smtClean="0">
                <a:latin typeface="Palatino Linotype" panose="02040502050505030304" pitchFamily="18" charset="0"/>
                <a:cs typeface="Arial" pitchFamily="34" charset="0"/>
                <a:sym typeface="Arial" pitchFamily="34" charset="0"/>
              </a:rPr>
              <a:t>London (Antarctic News Service)</a:t>
            </a:r>
            <a:r>
              <a:rPr lang="en-US" altLang="en-US" sz="1800" dirty="0" smtClean="0">
                <a:latin typeface="Palatino Linotype" panose="02040502050505030304" pitchFamily="18" charset="0"/>
                <a:cs typeface="Arial" pitchFamily="34" charset="0"/>
                <a:sym typeface="Arial" pitchFamily="34" charset="0"/>
              </a:rPr>
              <a:t>—A revered Scottish citizen of the penguin persuasion was knighted today by Queen Elizabeth II.  “This bold and brave bird has backed British battalions in both Bolivia and Bangladesh,” she announced.  “Bruce Burns has blown on his bagpipes in barracks and barns, brought blessings to bombardiers, and basically been the best brother a Briton could beg for.</a:t>
            </a:r>
          </a:p>
          <a:p>
            <a:pPr algn="l" eaLnBrk="1" hangingPunct="1">
              <a:spcBef>
                <a:spcPct val="0"/>
              </a:spcBef>
            </a:pPr>
            <a:r>
              <a:rPr lang="en-US" altLang="en-US" sz="1800" dirty="0" smtClean="0">
                <a:latin typeface="Palatino Linotype" panose="02040502050505030304" pitchFamily="18" charset="0"/>
                <a:cs typeface="Arial" pitchFamily="34" charset="0"/>
                <a:sym typeface="Arial" pitchFamily="34" charset="0"/>
              </a:rPr>
              <a:t>    Penguin Burns was modest in his acceptance of the </a:t>
            </a:r>
            <a:r>
              <a:rPr lang="en-US" altLang="en-US" sz="1800" dirty="0" err="1" smtClean="0">
                <a:latin typeface="Palatino Linotype" panose="02040502050505030304" pitchFamily="18" charset="0"/>
                <a:cs typeface="Arial" pitchFamily="34" charset="0"/>
                <a:sym typeface="Arial" pitchFamily="34" charset="0"/>
              </a:rPr>
              <a:t>honour</a:t>
            </a:r>
            <a:r>
              <a:rPr lang="en-US" altLang="en-US" sz="1800" dirty="0" smtClean="0">
                <a:latin typeface="Palatino Linotype" panose="02040502050505030304" pitchFamily="18" charset="0"/>
                <a:cs typeface="Arial" pitchFamily="34" charset="0"/>
                <a:sym typeface="Arial" pitchFamily="34" charset="0"/>
              </a:rPr>
              <a:t>.  “I appreciate the Queen’s </a:t>
            </a:r>
            <a:r>
              <a:rPr lang="en-US" altLang="en-US" sz="1800" dirty="0" smtClean="0">
                <a:latin typeface="Palatino Linotype" panose="02040502050505030304" pitchFamily="18" charset="0"/>
                <a:cs typeface="Arial" pitchFamily="34" charset="0"/>
                <a:sym typeface="Arial" pitchFamily="34" charset="0"/>
              </a:rPr>
              <a:t>approbation,” </a:t>
            </a:r>
            <a:r>
              <a:rPr lang="en-US" altLang="en-US" sz="1800" dirty="0" smtClean="0">
                <a:latin typeface="Palatino Linotype" panose="02040502050505030304" pitchFamily="18" charset="0"/>
                <a:cs typeface="Arial" pitchFamily="34" charset="0"/>
                <a:sym typeface="Arial" pitchFamily="34" charset="0"/>
              </a:rPr>
              <a:t>he commented.  “All of this adulation and these awards have been acquired because of my awesome army of associates.  I always appreciate their amazing additions to my academic accomplishments, and they always accept my accent.  Accolades to all!”</a:t>
            </a:r>
            <a:endParaRPr lang="en-US" altLang="en-US" sz="1800" dirty="0">
              <a:latin typeface="Palatino Linotype" panose="02040502050505030304" pitchFamily="18" charset="0"/>
              <a:cs typeface="Arial" pitchFamily="34" charset="0"/>
              <a:sym typeface="Arial"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1509823"/>
            <a:ext cx="2505075" cy="3101895"/>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Bit of Python Cuteness</a:t>
            </a:r>
            <a:endParaRPr lang="en-US" dirty="0"/>
          </a:p>
        </p:txBody>
      </p:sp>
      <p:sp>
        <p:nvSpPr>
          <p:cNvPr id="3" name="Content Placeholder 2"/>
          <p:cNvSpPr>
            <a:spLocks noGrp="1"/>
          </p:cNvSpPr>
          <p:nvPr>
            <p:ph idx="1"/>
          </p:nvPr>
        </p:nvSpPr>
        <p:spPr/>
        <p:txBody>
          <a:bodyPr/>
          <a:lstStyle/>
          <a:p>
            <a:r>
              <a:rPr lang="en-US" dirty="0" smtClean="0"/>
              <a:t>Remember </a:t>
            </a:r>
            <a:r>
              <a:rPr lang="en-US" dirty="0" err="1" smtClean="0"/>
              <a:t>memoization</a:t>
            </a:r>
            <a:r>
              <a:rPr lang="en-US" dirty="0" smtClean="0"/>
              <a:t>?</a:t>
            </a:r>
          </a:p>
          <a:p>
            <a:pPr>
              <a:spcBef>
                <a:spcPts val="0"/>
              </a:spcBef>
            </a:pPr>
            <a:endParaRPr lang="en-US" dirty="0" smtClean="0">
              <a:latin typeface="Courier New" panose="02070309020205020404" pitchFamily="49" charset="0"/>
              <a:cs typeface="Courier New" panose="02070309020205020404" pitchFamily="49" charset="0"/>
            </a:endParaRPr>
          </a:p>
          <a:p>
            <a:pPr>
              <a:spcBef>
                <a:spcPts val="0"/>
              </a:spcBef>
            </a:pPr>
            <a:r>
              <a:rPr lang="en-US" dirty="0" smtClean="0">
                <a:latin typeface="Courier New" panose="02070309020205020404" pitchFamily="49" charset="0"/>
                <a:cs typeface="Courier New" panose="02070309020205020404" pitchFamily="49" charset="0"/>
              </a:rPr>
              <a:t>memo = {}</a:t>
            </a:r>
          </a:p>
          <a:p>
            <a:pPr>
              <a:spcBef>
                <a:spcPts val="0"/>
              </a:spcBef>
            </a:pPr>
            <a:r>
              <a:rPr lang="en-US" dirty="0" err="1" smtClean="0">
                <a:latin typeface="Courier New" panose="02070309020205020404" pitchFamily="49" charset="0"/>
                <a:cs typeface="Courier New" panose="02070309020205020404" pitchFamily="49" charset="0"/>
              </a:rPr>
              <a:t>def</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fastFunc</a:t>
            </a:r>
            <a:r>
              <a:rPr lang="en-US" dirty="0" smtClean="0">
                <a:latin typeface="Courier New" panose="02070309020205020404" pitchFamily="49" charset="0"/>
                <a:cs typeface="Courier New" panose="02070309020205020404" pitchFamily="49" charset="0"/>
              </a:rPr>
              <a:t>(x):</a:t>
            </a:r>
          </a:p>
          <a:p>
            <a:pPr>
              <a:spcBef>
                <a:spcPts val="0"/>
              </a:spcBef>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 x in memo:</a:t>
            </a:r>
          </a:p>
          <a:p>
            <a:pPr>
              <a:spcBef>
                <a:spcPts val="0"/>
              </a:spcBef>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return memo[x]</a:t>
            </a:r>
          </a:p>
          <a:p>
            <a:pPr>
              <a:spcBef>
                <a:spcPts val="0"/>
              </a:spcBef>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a:t>
            </a:r>
          </a:p>
          <a:p>
            <a:pPr>
              <a:spcBef>
                <a:spcPts val="0"/>
              </a:spcBef>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 slow stuff to find answer</a:t>
            </a:r>
          </a:p>
          <a:p>
            <a:pPr>
              <a:spcBef>
                <a:spcPts val="0"/>
              </a:spcBef>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memo[x] = answer</a:t>
            </a:r>
          </a:p>
          <a:p>
            <a:pPr>
              <a:spcBef>
                <a:spcPts val="0"/>
              </a:spcBef>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return answer</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6109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Bit of Python Cuteness</a:t>
            </a:r>
            <a:endParaRPr lang="en-US" dirty="0"/>
          </a:p>
        </p:txBody>
      </p:sp>
      <p:sp>
        <p:nvSpPr>
          <p:cNvPr id="3" name="Content Placeholder 2"/>
          <p:cNvSpPr>
            <a:spLocks noGrp="1"/>
          </p:cNvSpPr>
          <p:nvPr>
            <p:ph idx="1"/>
          </p:nvPr>
        </p:nvSpPr>
        <p:spPr/>
        <p:txBody>
          <a:bodyPr/>
          <a:lstStyle/>
          <a:p>
            <a:pPr>
              <a:spcBef>
                <a:spcPts val="0"/>
              </a:spcBef>
            </a:pPr>
            <a:r>
              <a:rPr lang="en-US" dirty="0" smtClean="0">
                <a:latin typeface="Courier New" panose="02070309020205020404" pitchFamily="49" charset="0"/>
                <a:cs typeface="Courier New" panose="02070309020205020404" pitchFamily="49" charset="0"/>
              </a:rPr>
              <a:t>from </a:t>
            </a:r>
            <a:r>
              <a:rPr lang="en-US" dirty="0" err="1" smtClean="0">
                <a:latin typeface="Courier New" panose="02070309020205020404" pitchFamily="49" charset="0"/>
                <a:cs typeface="Courier New" panose="02070309020205020404" pitchFamily="49" charset="0"/>
              </a:rPr>
              <a:t>functools</a:t>
            </a:r>
            <a:r>
              <a:rPr lang="en-US" dirty="0" smtClean="0">
                <a:latin typeface="Courier New" panose="02070309020205020404" pitchFamily="49" charset="0"/>
                <a:cs typeface="Courier New" panose="02070309020205020404" pitchFamily="49" charset="0"/>
              </a:rPr>
              <a:t> import </a:t>
            </a:r>
            <a:r>
              <a:rPr lang="en-US" dirty="0" err="1" smtClean="0">
                <a:latin typeface="Courier New" panose="02070309020205020404" pitchFamily="49" charset="0"/>
                <a:cs typeface="Courier New" panose="02070309020205020404" pitchFamily="49" charset="0"/>
              </a:rPr>
              <a:t>lru_cache</a:t>
            </a:r>
            <a:endParaRPr lang="en-US" dirty="0" smtClean="0">
              <a:latin typeface="Courier New" panose="02070309020205020404" pitchFamily="49" charset="0"/>
              <a:cs typeface="Courier New" panose="02070309020205020404" pitchFamily="49" charset="0"/>
            </a:endParaRPr>
          </a:p>
          <a:p>
            <a:pPr>
              <a:spcBef>
                <a:spcPts val="0"/>
              </a:spcBef>
            </a:pP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lru_cache</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maxsize</a:t>
            </a:r>
            <a:r>
              <a:rPr lang="en-US" dirty="0" smtClean="0">
                <a:latin typeface="Courier New" panose="02070309020205020404" pitchFamily="49" charset="0"/>
                <a:cs typeface="Courier New" panose="02070309020205020404" pitchFamily="49" charset="0"/>
              </a:rPr>
              <a:t> = 32)</a:t>
            </a:r>
            <a:endParaRPr lang="en-US" dirty="0" smtClean="0">
              <a:latin typeface="Courier New" panose="02070309020205020404" pitchFamily="49" charset="0"/>
              <a:cs typeface="Courier New" panose="02070309020205020404" pitchFamily="49" charset="0"/>
            </a:endParaRPr>
          </a:p>
          <a:p>
            <a:pPr>
              <a:spcBef>
                <a:spcPts val="0"/>
              </a:spcBef>
            </a:pPr>
            <a:r>
              <a:rPr lang="en-US" dirty="0" err="1" smtClean="0">
                <a:latin typeface="Courier New" panose="02070309020205020404" pitchFamily="49" charset="0"/>
                <a:cs typeface="Courier New" panose="02070309020205020404" pitchFamily="49" charset="0"/>
              </a:rPr>
              <a:t>def</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fastFunc</a:t>
            </a:r>
            <a:r>
              <a:rPr lang="en-US" dirty="0" smtClean="0">
                <a:latin typeface="Courier New" panose="02070309020205020404" pitchFamily="49" charset="0"/>
                <a:cs typeface="Courier New" panose="02070309020205020404" pitchFamily="49" charset="0"/>
              </a:rPr>
              <a:t>(x):</a:t>
            </a:r>
          </a:p>
          <a:p>
            <a:pPr>
              <a:spcBef>
                <a:spcPts val="0"/>
              </a:spcBef>
            </a:pPr>
            <a:r>
              <a:rPr lang="en-US" dirty="0" smtClean="0">
                <a:latin typeface="Courier New" panose="02070309020205020404" pitchFamily="49" charset="0"/>
                <a:cs typeface="Courier New" panose="02070309020205020404" pitchFamily="49" charset="0"/>
              </a:rPr>
              <a:t>  # slow stuff to find answer</a:t>
            </a:r>
          </a:p>
          <a:p>
            <a:pPr>
              <a:spcBef>
                <a:spcPts val="0"/>
              </a:spcBef>
            </a:pPr>
            <a:r>
              <a:rPr lang="en-US" dirty="0" smtClean="0">
                <a:latin typeface="Courier New" panose="02070309020205020404" pitchFamily="49" charset="0"/>
                <a:cs typeface="Courier New" panose="02070309020205020404" pitchFamily="49" charset="0"/>
              </a:rPr>
              <a:t>  return answer</a:t>
            </a:r>
            <a:endParaRPr lang="en-US" dirty="0">
              <a:latin typeface="Courier New" panose="02070309020205020404" pitchFamily="49" charset="0"/>
              <a:cs typeface="Courier New" panose="02070309020205020404" pitchFamily="49" charset="0"/>
            </a:endParaRPr>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51054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28"/>
          <p:cNvSpPr>
            <a:spLocks noChangeArrowheads="1"/>
          </p:cNvSpPr>
          <p:nvPr/>
        </p:nvSpPr>
        <p:spPr bwMode="auto">
          <a:xfrm>
            <a:off x="4518690" y="4419600"/>
            <a:ext cx="2110710" cy="685800"/>
          </a:xfrm>
          <a:prstGeom prst="wedgeRectCallout">
            <a:avLst>
              <a:gd name="adj1" fmla="val -70449"/>
              <a:gd name="adj2" fmla="val 101035"/>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dirty="0" smtClean="0">
                <a:solidFill>
                  <a:srgbClr val="000000"/>
                </a:solidFill>
              </a:rPr>
              <a:t>It’ll remember the last 32 answers!</a:t>
            </a:r>
            <a:endParaRPr lang="en-US" altLang="en-US" dirty="0">
              <a:solidFill>
                <a:srgbClr val="000000"/>
              </a:solidFill>
            </a:endParaRPr>
          </a:p>
        </p:txBody>
      </p:sp>
    </p:spTree>
    <p:extLst>
      <p:ext uri="{BB962C8B-B14F-4D97-AF65-F5344CB8AC3E}">
        <p14:creationId xmlns:p14="http://schemas.microsoft.com/office/powerpoint/2010/main" val="176717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Alien’s Life Advice</a:t>
            </a:r>
            <a:endParaRPr lang="en-US" dirty="0"/>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8087" y="34290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ular Callout 4"/>
          <p:cNvSpPr/>
          <p:nvPr/>
        </p:nvSpPr>
        <p:spPr bwMode="auto">
          <a:xfrm>
            <a:off x="4114800" y="2057400"/>
            <a:ext cx="3962400" cy="1219200"/>
          </a:xfrm>
          <a:prstGeom prst="wedgeRectCallout">
            <a:avLst>
              <a:gd name="adj1" fmla="val -69797"/>
              <a:gd name="adj2" fmla="val 9359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ea typeface="ＭＳ Ｐゴシック" pitchFamily="-80" charset="-128"/>
              </a:rPr>
              <a:t>Don’t assume</a:t>
            </a:r>
            <a:r>
              <a:rPr kumimoji="0" lang="en-US" sz="2400" b="0" i="0" u="none" strike="noStrike" cap="none" normalizeH="0" dirty="0" smtClean="0">
                <a:ln>
                  <a:noFill/>
                </a:ln>
                <a:solidFill>
                  <a:schemeClr val="tx1"/>
                </a:solidFill>
                <a:effectLst/>
                <a:latin typeface="Arial" charset="0"/>
                <a:ea typeface="ＭＳ Ｐゴシック" pitchFamily="-80" charset="-128"/>
              </a:rPr>
              <a:t> you’re stupid just because somebody else is showing off.</a:t>
            </a: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sp>
        <p:nvSpPr>
          <p:cNvPr id="6" name="Rectangular Callout 5"/>
          <p:cNvSpPr/>
          <p:nvPr/>
        </p:nvSpPr>
        <p:spPr bwMode="auto">
          <a:xfrm>
            <a:off x="4114800" y="4267200"/>
            <a:ext cx="2286000" cy="914400"/>
          </a:xfrm>
          <a:prstGeom prst="wedgeRectCallout">
            <a:avLst>
              <a:gd name="adj1" fmla="val -85174"/>
              <a:gd name="adj2" fmla="val -54709"/>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ea typeface="ＭＳ Ｐゴシック" pitchFamily="-80" charset="-128"/>
              </a:rPr>
              <a:t>Show-offs are insecure</a:t>
            </a:r>
            <a:r>
              <a:rPr kumimoji="0" lang="en-US" sz="2400" b="0" i="0" u="none" strike="noStrike" cap="none" normalizeH="0" dirty="0" smtClean="0">
                <a:ln>
                  <a:noFill/>
                </a:ln>
                <a:solidFill>
                  <a:schemeClr val="tx1"/>
                </a:solidFill>
                <a:effectLst/>
                <a:latin typeface="Arial" charset="0"/>
                <a:ea typeface="ＭＳ Ｐゴシック" pitchFamily="-80" charset="-128"/>
              </a:rPr>
              <a:t> too!</a:t>
            </a: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spTree>
    <p:extLst>
      <p:ext uri="{BB962C8B-B14F-4D97-AF65-F5344CB8AC3E}">
        <p14:creationId xmlns:p14="http://schemas.microsoft.com/office/powerpoint/2010/main" val="233167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Organization</a:t>
            </a:r>
            <a:endParaRPr lang="en-US" dirty="0"/>
          </a:p>
        </p:txBody>
      </p:sp>
      <p:sp>
        <p:nvSpPr>
          <p:cNvPr id="3" name="Content Placeholder 2"/>
          <p:cNvSpPr>
            <a:spLocks noGrp="1"/>
          </p:cNvSpPr>
          <p:nvPr>
            <p:ph idx="1"/>
          </p:nvPr>
        </p:nvSpPr>
        <p:spPr/>
        <p:txBody>
          <a:bodyPr/>
          <a:lstStyle/>
          <a:p>
            <a:r>
              <a:rPr lang="en-US" dirty="0" smtClean="0"/>
              <a:t>Important things:</a:t>
            </a:r>
          </a:p>
          <a:p>
            <a:pPr marL="457200" indent="-457200">
              <a:buFont typeface="Arial" panose="020B0604020202020204" pitchFamily="34" charset="0"/>
              <a:buChar char="•"/>
            </a:pPr>
            <a:r>
              <a:rPr lang="en-US" dirty="0" smtClean="0"/>
              <a:t>Binary numbers (can you count in binary?)</a:t>
            </a:r>
          </a:p>
          <a:p>
            <a:pPr marL="457200" indent="-457200">
              <a:buFont typeface="Arial" panose="020B0604020202020204" pitchFamily="34" charset="0"/>
              <a:buChar char="•"/>
            </a:pPr>
            <a:r>
              <a:rPr lang="en-US" dirty="0" smtClean="0"/>
              <a:t>Boolean equations</a:t>
            </a:r>
          </a:p>
          <a:p>
            <a:pPr marL="457200" indent="-457200">
              <a:buFont typeface="Arial" panose="020B0604020202020204" pitchFamily="34" charset="0"/>
              <a:buChar char="•"/>
            </a:pPr>
            <a:r>
              <a:rPr lang="en-US" dirty="0" err="1" smtClean="0"/>
              <a:t>Minterm</a:t>
            </a:r>
            <a:r>
              <a:rPr lang="en-US" dirty="0" smtClean="0"/>
              <a:t> expansion principle</a:t>
            </a:r>
          </a:p>
          <a:p>
            <a:pPr marL="457200" indent="-457200">
              <a:buFont typeface="Arial" panose="020B0604020202020204" pitchFamily="34" charset="0"/>
              <a:buChar char="•"/>
            </a:pPr>
            <a:r>
              <a:rPr lang="en-US" dirty="0" smtClean="0"/>
              <a:t>Hmmm programming</a:t>
            </a:r>
          </a:p>
          <a:p>
            <a:pPr marL="857250" lvl="1" indent="-457200">
              <a:buFont typeface="Arial" panose="020B0604020202020204" pitchFamily="34" charset="0"/>
              <a:buChar char="•"/>
            </a:pPr>
            <a:r>
              <a:rPr lang="en-US" dirty="0" smtClean="0"/>
              <a:t>Be sure you understand function calls and how r13, r14, and r15 are used</a:t>
            </a:r>
            <a:endParaRPr lang="en-US" dirty="0"/>
          </a:p>
        </p:txBody>
      </p:sp>
    </p:spTree>
    <p:extLst>
      <p:ext uri="{BB962C8B-B14F-4D97-AF65-F5344CB8AC3E}">
        <p14:creationId xmlns:p14="http://schemas.microsoft.com/office/powerpoint/2010/main" val="14450249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Minterm</a:t>
            </a:r>
            <a:r>
              <a:rPr lang="en-US" dirty="0" smtClean="0"/>
              <a:t> Expansion</a:t>
            </a:r>
            <a:endParaRPr lang="en-US" dirty="0"/>
          </a:p>
        </p:txBody>
      </p:sp>
      <p:sp>
        <p:nvSpPr>
          <p:cNvPr id="3" name="Content Placeholder 2"/>
          <p:cNvSpPr>
            <a:spLocks noGrp="1"/>
          </p:cNvSpPr>
          <p:nvPr>
            <p:ph idx="1"/>
          </p:nvPr>
        </p:nvSpPr>
        <p:spPr/>
        <p:txBody>
          <a:bodyPr/>
          <a:lstStyle/>
          <a:p>
            <a:r>
              <a:rPr lang="en-US" dirty="0" smtClean="0"/>
              <a:t>Be systematic!</a:t>
            </a:r>
          </a:p>
          <a:p>
            <a:pPr>
              <a:spcBef>
                <a:spcPts val="0"/>
              </a:spcBef>
            </a:pPr>
            <a:r>
              <a:rPr lang="en-US" dirty="0" smtClean="0"/>
              <a:t>	0 0 0	1</a:t>
            </a:r>
          </a:p>
          <a:p>
            <a:pPr>
              <a:spcBef>
                <a:spcPts val="0"/>
              </a:spcBef>
            </a:pPr>
            <a:r>
              <a:rPr lang="en-US" dirty="0" smtClean="0"/>
              <a:t>	0 0 1	1</a:t>
            </a:r>
          </a:p>
          <a:p>
            <a:pPr>
              <a:spcBef>
                <a:spcPts val="0"/>
              </a:spcBef>
            </a:pPr>
            <a:r>
              <a:rPr lang="en-US" dirty="0" smtClean="0"/>
              <a:t>	0 1 0	0</a:t>
            </a:r>
          </a:p>
          <a:p>
            <a:pPr>
              <a:spcBef>
                <a:spcPts val="0"/>
              </a:spcBef>
            </a:pPr>
            <a:r>
              <a:rPr lang="en-US" dirty="0" smtClean="0"/>
              <a:t>	0 1 1	1</a:t>
            </a:r>
          </a:p>
          <a:p>
            <a:pPr>
              <a:spcBef>
                <a:spcPts val="0"/>
              </a:spcBef>
            </a:pPr>
            <a:r>
              <a:rPr lang="en-US" dirty="0" smtClean="0"/>
              <a:t>	1 0 0	0</a:t>
            </a:r>
          </a:p>
          <a:p>
            <a:pPr>
              <a:spcBef>
                <a:spcPts val="0"/>
              </a:spcBef>
            </a:pPr>
            <a:r>
              <a:rPr lang="en-US" dirty="0" smtClean="0"/>
              <a:t>	1 0 1	1</a:t>
            </a:r>
          </a:p>
          <a:p>
            <a:pPr>
              <a:spcBef>
                <a:spcPts val="0"/>
              </a:spcBef>
            </a:pPr>
            <a:r>
              <a:rPr lang="en-US" dirty="0" smtClean="0"/>
              <a:t>	1 1 0	0</a:t>
            </a:r>
          </a:p>
          <a:p>
            <a:pPr>
              <a:spcBef>
                <a:spcPts val="0"/>
              </a:spcBef>
            </a:pPr>
            <a:r>
              <a:rPr lang="en-US" dirty="0" smtClean="0"/>
              <a:t>	1 1 1	1</a:t>
            </a:r>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6310" y="31242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28"/>
          <p:cNvSpPr>
            <a:spLocks noChangeArrowheads="1"/>
          </p:cNvSpPr>
          <p:nvPr/>
        </p:nvSpPr>
        <p:spPr bwMode="auto">
          <a:xfrm>
            <a:off x="6096000" y="2667000"/>
            <a:ext cx="2057400" cy="647700"/>
          </a:xfrm>
          <a:prstGeom prst="wedgeRectCallout">
            <a:avLst>
              <a:gd name="adj1" fmla="val -63900"/>
              <a:gd name="adj2" fmla="val 77779"/>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dirty="0" smtClean="0">
                <a:solidFill>
                  <a:srgbClr val="000000"/>
                </a:solidFill>
              </a:rPr>
              <a:t>What does this compute?</a:t>
            </a:r>
            <a:endParaRPr lang="en-US" altLang="en-US" dirty="0">
              <a:solidFill>
                <a:srgbClr val="000000"/>
              </a:solidFill>
            </a:endParaRPr>
          </a:p>
        </p:txBody>
      </p:sp>
    </p:spTree>
    <p:extLst>
      <p:ext uri="{BB962C8B-B14F-4D97-AF65-F5344CB8AC3E}">
        <p14:creationId xmlns:p14="http://schemas.microsoft.com/office/powerpoint/2010/main" val="888033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Hmmm Problem</a:t>
            </a:r>
            <a:endParaRPr lang="en-US" dirty="0"/>
          </a:p>
        </p:txBody>
      </p:sp>
      <p:sp>
        <p:nvSpPr>
          <p:cNvPr id="3" name="Content Placeholder 2"/>
          <p:cNvSpPr>
            <a:spLocks noGrp="1"/>
          </p:cNvSpPr>
          <p:nvPr>
            <p:ph idx="1"/>
          </p:nvPr>
        </p:nvSpPr>
        <p:spPr/>
        <p:txBody>
          <a:bodyPr/>
          <a:lstStyle/>
          <a:p>
            <a:r>
              <a:rPr lang="en-US" dirty="0" smtClean="0"/>
              <a:t>What does this program do?</a:t>
            </a:r>
          </a:p>
          <a:p>
            <a:r>
              <a:rPr lang="en-US" sz="2400" dirty="0">
                <a:latin typeface="Courier New" panose="02070309020205020404" pitchFamily="49" charset="0"/>
                <a:cs typeface="Courier New" panose="02070309020205020404" pitchFamily="49" charset="0"/>
              </a:rPr>
              <a:t>	</a:t>
            </a:r>
            <a:r>
              <a:rPr lang="en-US" sz="2400" dirty="0" smtClean="0">
                <a:latin typeface="Courier New" panose="02070309020205020404" pitchFamily="49" charset="0"/>
                <a:cs typeface="Courier New" panose="02070309020205020404" pitchFamily="49" charset="0"/>
              </a:rPr>
              <a:t>00 read  r1</a:t>
            </a:r>
          </a:p>
          <a:p>
            <a:r>
              <a:rPr lang="en-US" sz="2400" dirty="0">
                <a:latin typeface="Courier New" panose="02070309020205020404" pitchFamily="49" charset="0"/>
                <a:cs typeface="Courier New" panose="02070309020205020404" pitchFamily="49" charset="0"/>
              </a:rPr>
              <a:t> </a:t>
            </a:r>
            <a:r>
              <a:rPr lang="en-US" sz="2400" dirty="0" smtClean="0">
                <a:latin typeface="Courier New" panose="02070309020205020404" pitchFamily="49" charset="0"/>
                <a:cs typeface="Courier New" panose="02070309020205020404" pitchFamily="49" charset="0"/>
              </a:rPr>
              <a:t> 01 </a:t>
            </a:r>
            <a:r>
              <a:rPr lang="en-US" sz="2400" dirty="0" err="1" smtClean="0">
                <a:latin typeface="Courier New" panose="02070309020205020404" pitchFamily="49" charset="0"/>
                <a:cs typeface="Courier New" panose="02070309020205020404" pitchFamily="49" charset="0"/>
              </a:rPr>
              <a:t>setn</a:t>
            </a:r>
            <a:r>
              <a:rPr lang="en-US" sz="2400" dirty="0" smtClean="0">
                <a:latin typeface="Courier New" panose="02070309020205020404" pitchFamily="49" charset="0"/>
                <a:cs typeface="Courier New" panose="02070309020205020404" pitchFamily="49" charset="0"/>
              </a:rPr>
              <a:t>  r2 0</a:t>
            </a:r>
          </a:p>
          <a:p>
            <a:r>
              <a:rPr lang="en-US" sz="2400" dirty="0">
                <a:latin typeface="Courier New" panose="02070309020205020404" pitchFamily="49" charset="0"/>
                <a:cs typeface="Courier New" panose="02070309020205020404" pitchFamily="49" charset="0"/>
              </a:rPr>
              <a:t> </a:t>
            </a:r>
            <a:r>
              <a:rPr lang="en-US" sz="2400" dirty="0" smtClean="0">
                <a:latin typeface="Courier New" panose="02070309020205020404" pitchFamily="49" charset="0"/>
                <a:cs typeface="Courier New" panose="02070309020205020404" pitchFamily="49" charset="0"/>
              </a:rPr>
              <a:t> 02 </a:t>
            </a:r>
            <a:r>
              <a:rPr lang="en-US" sz="2400" dirty="0" err="1" smtClean="0">
                <a:latin typeface="Courier New" panose="02070309020205020404" pitchFamily="49" charset="0"/>
                <a:cs typeface="Courier New" panose="02070309020205020404" pitchFamily="49" charset="0"/>
              </a:rPr>
              <a:t>jltzn</a:t>
            </a:r>
            <a:r>
              <a:rPr lang="en-US" sz="2400" dirty="0" smtClean="0">
                <a:latin typeface="Courier New" panose="02070309020205020404" pitchFamily="49" charset="0"/>
                <a:cs typeface="Courier New" panose="02070309020205020404" pitchFamily="49" charset="0"/>
              </a:rPr>
              <a:t> r1 06</a:t>
            </a:r>
          </a:p>
          <a:p>
            <a:r>
              <a:rPr lang="en-US" sz="2400" dirty="0">
                <a:latin typeface="Courier New" panose="02070309020205020404" pitchFamily="49" charset="0"/>
                <a:cs typeface="Courier New" panose="02070309020205020404" pitchFamily="49" charset="0"/>
              </a:rPr>
              <a:t> </a:t>
            </a:r>
            <a:r>
              <a:rPr lang="en-US" sz="2400" dirty="0" smtClean="0">
                <a:latin typeface="Courier New" panose="02070309020205020404" pitchFamily="49" charset="0"/>
                <a:cs typeface="Courier New" panose="02070309020205020404" pitchFamily="49" charset="0"/>
              </a:rPr>
              <a:t> 03 add   r2 </a:t>
            </a:r>
            <a:r>
              <a:rPr lang="en-US" sz="2400" dirty="0" err="1" smtClean="0">
                <a:latin typeface="Courier New" panose="02070309020205020404" pitchFamily="49" charset="0"/>
                <a:cs typeface="Courier New" panose="02070309020205020404" pitchFamily="49" charset="0"/>
              </a:rPr>
              <a:t>r2</a:t>
            </a:r>
            <a:r>
              <a:rPr lang="en-US" sz="2400" dirty="0" smtClean="0">
                <a:latin typeface="Courier New" panose="02070309020205020404" pitchFamily="49" charset="0"/>
                <a:cs typeface="Courier New" panose="02070309020205020404" pitchFamily="49" charset="0"/>
              </a:rPr>
              <a:t> r1</a:t>
            </a:r>
          </a:p>
          <a:p>
            <a:r>
              <a:rPr lang="en-US" sz="2400" dirty="0">
                <a:latin typeface="Courier New" panose="02070309020205020404" pitchFamily="49" charset="0"/>
                <a:cs typeface="Courier New" panose="02070309020205020404" pitchFamily="49" charset="0"/>
              </a:rPr>
              <a:t> </a:t>
            </a:r>
            <a:r>
              <a:rPr lang="en-US" sz="2400" dirty="0" smtClean="0">
                <a:latin typeface="Courier New" panose="02070309020205020404" pitchFamily="49" charset="0"/>
                <a:cs typeface="Courier New" panose="02070309020205020404" pitchFamily="49" charset="0"/>
              </a:rPr>
              <a:t> 04 </a:t>
            </a:r>
            <a:r>
              <a:rPr lang="en-US" sz="2400" dirty="0" err="1" smtClean="0">
                <a:latin typeface="Courier New" panose="02070309020205020404" pitchFamily="49" charset="0"/>
                <a:cs typeface="Courier New" panose="02070309020205020404" pitchFamily="49" charset="0"/>
              </a:rPr>
              <a:t>addn</a:t>
            </a:r>
            <a:r>
              <a:rPr lang="en-US" sz="2400" dirty="0" smtClean="0">
                <a:latin typeface="Courier New" panose="02070309020205020404" pitchFamily="49" charset="0"/>
                <a:cs typeface="Courier New" panose="02070309020205020404" pitchFamily="49" charset="0"/>
              </a:rPr>
              <a:t>  r1 -1</a:t>
            </a:r>
          </a:p>
          <a:p>
            <a:r>
              <a:rPr lang="en-US" sz="2400" dirty="0">
                <a:latin typeface="Courier New" panose="02070309020205020404" pitchFamily="49" charset="0"/>
                <a:cs typeface="Courier New" panose="02070309020205020404" pitchFamily="49" charset="0"/>
              </a:rPr>
              <a:t> </a:t>
            </a:r>
            <a:r>
              <a:rPr lang="en-US" sz="2400" dirty="0" smtClean="0">
                <a:latin typeface="Courier New" panose="02070309020205020404" pitchFamily="49" charset="0"/>
                <a:cs typeface="Courier New" panose="02070309020205020404" pitchFamily="49" charset="0"/>
              </a:rPr>
              <a:t> 05 </a:t>
            </a:r>
            <a:r>
              <a:rPr lang="en-US" sz="2400" dirty="0" err="1" smtClean="0">
                <a:latin typeface="Courier New" panose="02070309020205020404" pitchFamily="49" charset="0"/>
                <a:cs typeface="Courier New" panose="02070309020205020404" pitchFamily="49" charset="0"/>
              </a:rPr>
              <a:t>jgtzn</a:t>
            </a:r>
            <a:r>
              <a:rPr lang="en-US" sz="2400" dirty="0" smtClean="0">
                <a:latin typeface="Courier New" panose="02070309020205020404" pitchFamily="49" charset="0"/>
                <a:cs typeface="Courier New" panose="02070309020205020404" pitchFamily="49" charset="0"/>
              </a:rPr>
              <a:t> r1 03</a:t>
            </a:r>
          </a:p>
          <a:p>
            <a:r>
              <a:rPr lang="en-US" sz="2400" dirty="0">
                <a:latin typeface="Courier New" panose="02070309020205020404" pitchFamily="49" charset="0"/>
                <a:cs typeface="Courier New" panose="02070309020205020404" pitchFamily="49" charset="0"/>
              </a:rPr>
              <a:t> </a:t>
            </a:r>
            <a:r>
              <a:rPr lang="en-US" sz="2400" dirty="0" smtClean="0">
                <a:latin typeface="Courier New" panose="02070309020205020404" pitchFamily="49" charset="0"/>
                <a:cs typeface="Courier New" panose="02070309020205020404" pitchFamily="49" charset="0"/>
              </a:rPr>
              <a:t> 06 write r2</a:t>
            </a:r>
          </a:p>
          <a:p>
            <a:r>
              <a:rPr lang="en-US" sz="2400" dirty="0">
                <a:latin typeface="Courier New" panose="02070309020205020404" pitchFamily="49" charset="0"/>
                <a:cs typeface="Courier New" panose="02070309020205020404" pitchFamily="49" charset="0"/>
              </a:rPr>
              <a:t> </a:t>
            </a:r>
            <a:r>
              <a:rPr lang="en-US" sz="2400" dirty="0" smtClean="0">
                <a:latin typeface="Courier New" panose="02070309020205020404" pitchFamily="49" charset="0"/>
                <a:cs typeface="Courier New" panose="02070309020205020404" pitchFamily="49" charset="0"/>
              </a:rPr>
              <a:t> 07 halt</a:t>
            </a:r>
          </a:p>
          <a:p>
            <a:r>
              <a:rPr lang="en-US" sz="2400" dirty="0">
                <a:latin typeface="Courier New" panose="02070309020205020404" pitchFamily="49" charset="0"/>
                <a:cs typeface="Courier New" panose="02070309020205020404" pitchFamily="49" charset="0"/>
              </a:rPr>
              <a:t> </a:t>
            </a:r>
            <a:r>
              <a:rPr lang="en-US" sz="2400" dirty="0" smtClean="0">
                <a:latin typeface="Courier New" panose="02070309020205020404" pitchFamily="49" charset="0"/>
                <a:cs typeface="Courier New" panose="02070309020205020404" pitchFamily="49" charset="0"/>
              </a:rPr>
              <a:t> </a:t>
            </a:r>
            <a:endParaRPr lang="en-US" sz="2400" dirty="0">
              <a:latin typeface="Courier New" panose="02070309020205020404" pitchFamily="49" charset="0"/>
              <a:cs typeface="Courier New" panose="02070309020205020404" pitchFamily="49" charset="0"/>
            </a:endParaRPr>
          </a:p>
        </p:txBody>
      </p:sp>
      <p:pic>
        <p:nvPicPr>
          <p:cNvPr id="5"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6310" y="31242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28"/>
          <p:cNvSpPr>
            <a:spLocks noChangeArrowheads="1"/>
          </p:cNvSpPr>
          <p:nvPr/>
        </p:nvSpPr>
        <p:spPr bwMode="auto">
          <a:xfrm>
            <a:off x="6096000" y="2438400"/>
            <a:ext cx="2057400" cy="876300"/>
          </a:xfrm>
          <a:prstGeom prst="wedgeRectCallout">
            <a:avLst>
              <a:gd name="adj1" fmla="val -63900"/>
              <a:gd name="adj2" fmla="val 77779"/>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dirty="0" smtClean="0">
                <a:solidFill>
                  <a:srgbClr val="000000"/>
                </a:solidFill>
              </a:rPr>
              <a:t>Is there anything </a:t>
            </a:r>
            <a:r>
              <a:rPr lang="en-US" altLang="en-US" sz="1800" dirty="0" err="1" smtClean="0">
                <a:solidFill>
                  <a:srgbClr val="000000"/>
                </a:solidFill>
              </a:rPr>
              <a:t>ADDitional</a:t>
            </a:r>
            <a:r>
              <a:rPr lang="en-US" altLang="en-US" sz="1800" dirty="0" smtClean="0">
                <a:solidFill>
                  <a:srgbClr val="000000"/>
                </a:solidFill>
              </a:rPr>
              <a:t> needed here?</a:t>
            </a:r>
            <a:endParaRPr lang="en-US" altLang="en-US" dirty="0">
              <a:solidFill>
                <a:srgbClr val="000000"/>
              </a:solidFill>
            </a:endParaRPr>
          </a:p>
        </p:txBody>
      </p:sp>
      <p:grpSp>
        <p:nvGrpSpPr>
          <p:cNvPr id="7" name="Group 14"/>
          <p:cNvGrpSpPr>
            <a:grpSpLocks/>
          </p:cNvGrpSpPr>
          <p:nvPr/>
        </p:nvGrpSpPr>
        <p:grpSpPr bwMode="auto">
          <a:xfrm>
            <a:off x="4572000" y="4994614"/>
            <a:ext cx="685800" cy="914400"/>
            <a:chOff x="2928" y="1051"/>
            <a:chExt cx="840" cy="957"/>
          </a:xfrm>
        </p:grpSpPr>
        <p:sp>
          <p:nvSpPr>
            <p:cNvPr id="8" name="Freeform 15"/>
            <p:cNvSpPr>
              <a:spLocks/>
            </p:cNvSpPr>
            <p:nvPr/>
          </p:nvSpPr>
          <p:spPr bwMode="auto">
            <a:xfrm>
              <a:off x="2928" y="1759"/>
              <a:ext cx="810" cy="249"/>
            </a:xfrm>
            <a:custGeom>
              <a:avLst/>
              <a:gdLst>
                <a:gd name="T0" fmla="*/ 2 w 1048"/>
                <a:gd name="T1" fmla="*/ 21 h 250"/>
                <a:gd name="T2" fmla="*/ 2 w 1048"/>
                <a:gd name="T3" fmla="*/ 83 h 250"/>
                <a:gd name="T4" fmla="*/ 2 w 1048"/>
                <a:gd name="T5" fmla="*/ 111 h 250"/>
                <a:gd name="T6" fmla="*/ 2 w 1048"/>
                <a:gd name="T7" fmla="*/ 125 h 250"/>
                <a:gd name="T8" fmla="*/ 2 w 1048"/>
                <a:gd name="T9" fmla="*/ 152 h 250"/>
                <a:gd name="T10" fmla="*/ 2 w 1048"/>
                <a:gd name="T11" fmla="*/ 221 h 250"/>
                <a:gd name="T12" fmla="*/ 2 w 1048"/>
                <a:gd name="T13" fmla="*/ 201 h 250"/>
                <a:gd name="T14" fmla="*/ 0 w 1048"/>
                <a:gd name="T15" fmla="*/ 180 h 250"/>
                <a:gd name="T16" fmla="*/ 2 w 1048"/>
                <a:gd name="T17" fmla="*/ 146 h 250"/>
                <a:gd name="T18" fmla="*/ 2 w 1048"/>
                <a:gd name="T19" fmla="*/ 125 h 250"/>
                <a:gd name="T20" fmla="*/ 2 w 1048"/>
                <a:gd name="T21" fmla="*/ 76 h 250"/>
                <a:gd name="T22" fmla="*/ 2 w 1048"/>
                <a:gd name="T23" fmla="*/ 55 h 250"/>
                <a:gd name="T24" fmla="*/ 2 w 1048"/>
                <a:gd name="T25" fmla="*/ 28 h 250"/>
                <a:gd name="T26" fmla="*/ 2 w 1048"/>
                <a:gd name="T27" fmla="*/ 14 h 250"/>
                <a:gd name="T28" fmla="*/ 2 w 1048"/>
                <a:gd name="T29" fmla="*/ 28 h 250"/>
                <a:gd name="T30" fmla="*/ 2 w 1048"/>
                <a:gd name="T31" fmla="*/ 21 h 2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48"/>
                <a:gd name="T49" fmla="*/ 0 h 250"/>
                <a:gd name="T50" fmla="*/ 1048 w 1048"/>
                <a:gd name="T51" fmla="*/ 250 h 2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48" h="250">
                  <a:moveTo>
                    <a:pt x="531" y="21"/>
                  </a:moveTo>
                  <a:cubicBezTo>
                    <a:pt x="673" y="0"/>
                    <a:pt x="778" y="50"/>
                    <a:pt x="910" y="83"/>
                  </a:cubicBezTo>
                  <a:cubicBezTo>
                    <a:pt x="923" y="92"/>
                    <a:pt x="937" y="102"/>
                    <a:pt x="951" y="111"/>
                  </a:cubicBezTo>
                  <a:cubicBezTo>
                    <a:pt x="965" y="120"/>
                    <a:pt x="993" y="138"/>
                    <a:pt x="993" y="138"/>
                  </a:cubicBezTo>
                  <a:cubicBezTo>
                    <a:pt x="1009" y="162"/>
                    <a:pt x="1023" y="163"/>
                    <a:pt x="1048" y="179"/>
                  </a:cubicBezTo>
                  <a:cubicBezTo>
                    <a:pt x="943" y="250"/>
                    <a:pt x="887" y="238"/>
                    <a:pt x="751" y="248"/>
                  </a:cubicBezTo>
                  <a:cubicBezTo>
                    <a:pt x="201" y="233"/>
                    <a:pt x="424" y="241"/>
                    <a:pt x="82" y="228"/>
                  </a:cubicBezTo>
                  <a:cubicBezTo>
                    <a:pt x="54" y="218"/>
                    <a:pt x="27" y="216"/>
                    <a:pt x="0" y="207"/>
                  </a:cubicBezTo>
                  <a:cubicBezTo>
                    <a:pt x="2" y="195"/>
                    <a:pt x="1" y="183"/>
                    <a:pt x="7" y="173"/>
                  </a:cubicBezTo>
                  <a:cubicBezTo>
                    <a:pt x="19" y="151"/>
                    <a:pt x="75" y="138"/>
                    <a:pt x="96" y="131"/>
                  </a:cubicBezTo>
                  <a:cubicBezTo>
                    <a:pt x="134" y="116"/>
                    <a:pt x="169" y="92"/>
                    <a:pt x="207" y="76"/>
                  </a:cubicBezTo>
                  <a:cubicBezTo>
                    <a:pt x="239" y="61"/>
                    <a:pt x="238" y="77"/>
                    <a:pt x="275" y="55"/>
                  </a:cubicBezTo>
                  <a:cubicBezTo>
                    <a:pt x="288" y="46"/>
                    <a:pt x="309" y="33"/>
                    <a:pt x="324" y="28"/>
                  </a:cubicBezTo>
                  <a:cubicBezTo>
                    <a:pt x="341" y="21"/>
                    <a:pt x="379" y="14"/>
                    <a:pt x="379" y="14"/>
                  </a:cubicBezTo>
                  <a:cubicBezTo>
                    <a:pt x="420" y="18"/>
                    <a:pt x="461" y="22"/>
                    <a:pt x="503" y="28"/>
                  </a:cubicBezTo>
                  <a:cubicBezTo>
                    <a:pt x="531" y="32"/>
                    <a:pt x="519" y="44"/>
                    <a:pt x="531" y="21"/>
                  </a:cubicBezTo>
                  <a:close/>
                </a:path>
              </a:pathLst>
            </a:custGeom>
            <a:solidFill>
              <a:srgbClr val="FD9D0F"/>
            </a:solidFill>
            <a:ln w="9525">
              <a:solidFill>
                <a:srgbClr val="FD9D0F"/>
              </a:solidFill>
              <a:round/>
              <a:headEnd/>
              <a:tailEnd/>
            </a:ln>
          </p:spPr>
          <p:txBody>
            <a:bodyPr wrap="none" anchor="ctr"/>
            <a:lstStyle/>
            <a:p>
              <a:endParaRPr lang="en-US"/>
            </a:p>
          </p:txBody>
        </p:sp>
        <p:sp>
          <p:nvSpPr>
            <p:cNvPr id="9" name="Oval 16"/>
            <p:cNvSpPr>
              <a:spLocks noChangeArrowheads="1"/>
            </p:cNvSpPr>
            <p:nvPr/>
          </p:nvSpPr>
          <p:spPr bwMode="auto">
            <a:xfrm>
              <a:off x="2965" y="1240"/>
              <a:ext cx="779" cy="672"/>
            </a:xfrm>
            <a:prstGeom prst="ellipse">
              <a:avLst/>
            </a:prstGeom>
            <a:solidFill>
              <a:srgbClr val="9ECC46"/>
            </a:solidFill>
            <a:ln w="9525">
              <a:solidFill>
                <a:srgbClr val="FFCC99"/>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0" name="Oval 17"/>
            <p:cNvSpPr>
              <a:spLocks noChangeArrowheads="1"/>
            </p:cNvSpPr>
            <p:nvPr/>
          </p:nvSpPr>
          <p:spPr bwMode="auto">
            <a:xfrm rot="-1967255">
              <a:off x="3039" y="1383"/>
              <a:ext cx="186" cy="19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 name="Oval 18"/>
            <p:cNvSpPr>
              <a:spLocks noChangeArrowheads="1"/>
            </p:cNvSpPr>
            <p:nvPr/>
          </p:nvSpPr>
          <p:spPr bwMode="auto">
            <a:xfrm>
              <a:off x="3262" y="1383"/>
              <a:ext cx="222"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2" name="Oval 19"/>
            <p:cNvSpPr>
              <a:spLocks noChangeArrowheads="1"/>
            </p:cNvSpPr>
            <p:nvPr/>
          </p:nvSpPr>
          <p:spPr bwMode="auto">
            <a:xfrm rot="-2071034">
              <a:off x="3521" y="1431"/>
              <a:ext cx="149"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3" name="Oval 20"/>
            <p:cNvSpPr>
              <a:spLocks noChangeArrowheads="1"/>
            </p:cNvSpPr>
            <p:nvPr/>
          </p:nvSpPr>
          <p:spPr bwMode="auto">
            <a:xfrm>
              <a:off x="3118" y="1479"/>
              <a:ext cx="56" cy="6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4" name="Oval 21"/>
            <p:cNvSpPr>
              <a:spLocks noChangeArrowheads="1"/>
            </p:cNvSpPr>
            <p:nvPr/>
          </p:nvSpPr>
          <p:spPr bwMode="auto">
            <a:xfrm>
              <a:off x="3341" y="1495"/>
              <a:ext cx="55"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5" name="Oval 22"/>
            <p:cNvSpPr>
              <a:spLocks noChangeArrowheads="1"/>
            </p:cNvSpPr>
            <p:nvPr/>
          </p:nvSpPr>
          <p:spPr bwMode="auto">
            <a:xfrm>
              <a:off x="3543" y="1549"/>
              <a:ext cx="54"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6" name="AutoShape 23"/>
            <p:cNvSpPr>
              <a:spLocks noChangeArrowheads="1"/>
            </p:cNvSpPr>
            <p:nvPr/>
          </p:nvSpPr>
          <p:spPr bwMode="auto">
            <a:xfrm rot="-5400000">
              <a:off x="3291" y="1540"/>
              <a:ext cx="77" cy="445"/>
            </a:xfrm>
            <a:prstGeom prst="moon">
              <a:avLst>
                <a:gd name="adj" fmla="val 50000"/>
              </a:avLst>
            </a:prstGeom>
            <a:solidFill>
              <a:schemeClr val="bg2"/>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7" name="Freeform 24"/>
            <p:cNvSpPr>
              <a:spLocks/>
            </p:cNvSpPr>
            <p:nvPr/>
          </p:nvSpPr>
          <p:spPr bwMode="auto">
            <a:xfrm>
              <a:off x="3120" y="1128"/>
              <a:ext cx="648" cy="256"/>
            </a:xfrm>
            <a:custGeom>
              <a:avLst/>
              <a:gdLst>
                <a:gd name="T0" fmla="*/ 208 w 648"/>
                <a:gd name="T1" fmla="*/ 0 h 256"/>
                <a:gd name="T2" fmla="*/ 47 w 648"/>
                <a:gd name="T3" fmla="*/ 7 h 256"/>
                <a:gd name="T4" fmla="*/ 0 w 648"/>
                <a:gd name="T5" fmla="*/ 92 h 256"/>
                <a:gd name="T6" fmla="*/ 162 w 648"/>
                <a:gd name="T7" fmla="*/ 192 h 256"/>
                <a:gd name="T8" fmla="*/ 300 w 648"/>
                <a:gd name="T9" fmla="*/ 238 h 256"/>
                <a:gd name="T10" fmla="*/ 484 w 648"/>
                <a:gd name="T11" fmla="*/ 246 h 256"/>
                <a:gd name="T12" fmla="*/ 646 w 648"/>
                <a:gd name="T13" fmla="*/ 184 h 256"/>
                <a:gd name="T14" fmla="*/ 615 w 648"/>
                <a:gd name="T15" fmla="*/ 153 h 256"/>
                <a:gd name="T16" fmla="*/ 546 w 648"/>
                <a:gd name="T17" fmla="*/ 84 h 2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8"/>
                <a:gd name="T28" fmla="*/ 0 h 256"/>
                <a:gd name="T29" fmla="*/ 648 w 648"/>
                <a:gd name="T30" fmla="*/ 256 h 2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8" h="256">
                  <a:moveTo>
                    <a:pt x="208" y="0"/>
                  </a:moveTo>
                  <a:cubicBezTo>
                    <a:pt x="154" y="2"/>
                    <a:pt x="100" y="0"/>
                    <a:pt x="47" y="7"/>
                  </a:cubicBezTo>
                  <a:cubicBezTo>
                    <a:pt x="15" y="11"/>
                    <a:pt x="0" y="92"/>
                    <a:pt x="0" y="92"/>
                  </a:cubicBezTo>
                  <a:cubicBezTo>
                    <a:pt x="19" y="199"/>
                    <a:pt x="72" y="170"/>
                    <a:pt x="162" y="192"/>
                  </a:cubicBezTo>
                  <a:cubicBezTo>
                    <a:pt x="208" y="203"/>
                    <a:pt x="252" y="234"/>
                    <a:pt x="300" y="238"/>
                  </a:cubicBezTo>
                  <a:cubicBezTo>
                    <a:pt x="361" y="243"/>
                    <a:pt x="423" y="243"/>
                    <a:pt x="484" y="246"/>
                  </a:cubicBezTo>
                  <a:cubicBezTo>
                    <a:pt x="648" y="235"/>
                    <a:pt x="569" y="256"/>
                    <a:pt x="646" y="184"/>
                  </a:cubicBezTo>
                  <a:cubicBezTo>
                    <a:pt x="642" y="180"/>
                    <a:pt x="617" y="158"/>
                    <a:pt x="615" y="153"/>
                  </a:cubicBezTo>
                  <a:cubicBezTo>
                    <a:pt x="596" y="116"/>
                    <a:pt x="599" y="84"/>
                    <a:pt x="546" y="84"/>
                  </a:cubicBezTo>
                </a:path>
              </a:pathLst>
            </a:custGeom>
            <a:solidFill>
              <a:srgbClr val="CC0099"/>
            </a:solidFill>
            <a:ln w="9525">
              <a:solidFill>
                <a:srgbClr val="FF99CC"/>
              </a:solidFill>
              <a:round/>
              <a:headEnd/>
              <a:tailEnd/>
            </a:ln>
          </p:spPr>
          <p:txBody>
            <a:bodyPr/>
            <a:lstStyle/>
            <a:p>
              <a:endParaRPr lang="en-US"/>
            </a:p>
          </p:txBody>
        </p:sp>
        <p:sp>
          <p:nvSpPr>
            <p:cNvPr id="18" name="Freeform 25"/>
            <p:cNvSpPr>
              <a:spLocks/>
            </p:cNvSpPr>
            <p:nvPr/>
          </p:nvSpPr>
          <p:spPr bwMode="auto">
            <a:xfrm>
              <a:off x="3254" y="1051"/>
              <a:ext cx="442" cy="192"/>
            </a:xfrm>
            <a:custGeom>
              <a:avLst/>
              <a:gdLst>
                <a:gd name="T0" fmla="*/ 88 w 442"/>
                <a:gd name="T1" fmla="*/ 138 h 192"/>
                <a:gd name="T2" fmla="*/ 34 w 442"/>
                <a:gd name="T3" fmla="*/ 92 h 192"/>
                <a:gd name="T4" fmla="*/ 57 w 442"/>
                <a:gd name="T5" fmla="*/ 0 h 192"/>
                <a:gd name="T6" fmla="*/ 234 w 442"/>
                <a:gd name="T7" fmla="*/ 15 h 192"/>
                <a:gd name="T8" fmla="*/ 372 w 442"/>
                <a:gd name="T9" fmla="*/ 61 h 192"/>
                <a:gd name="T10" fmla="*/ 441 w 442"/>
                <a:gd name="T11" fmla="*/ 92 h 192"/>
                <a:gd name="T12" fmla="*/ 434 w 442"/>
                <a:gd name="T13" fmla="*/ 122 h 192"/>
                <a:gd name="T14" fmla="*/ 280 w 442"/>
                <a:gd name="T15" fmla="*/ 161 h 192"/>
                <a:gd name="T16" fmla="*/ 257 w 442"/>
                <a:gd name="T17" fmla="*/ 169 h 192"/>
                <a:gd name="T18" fmla="*/ 226 w 442"/>
                <a:gd name="T19" fmla="*/ 184 h 192"/>
                <a:gd name="T20" fmla="*/ 196 w 442"/>
                <a:gd name="T21" fmla="*/ 192 h 1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2"/>
                <a:gd name="T34" fmla="*/ 0 h 192"/>
                <a:gd name="T35" fmla="*/ 442 w 442"/>
                <a:gd name="T36" fmla="*/ 192 h 1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2" h="192">
                  <a:moveTo>
                    <a:pt x="88" y="138"/>
                  </a:moveTo>
                  <a:cubicBezTo>
                    <a:pt x="71" y="119"/>
                    <a:pt x="55" y="106"/>
                    <a:pt x="34" y="92"/>
                  </a:cubicBezTo>
                  <a:cubicBezTo>
                    <a:pt x="22" y="52"/>
                    <a:pt x="0" y="17"/>
                    <a:pt x="57" y="0"/>
                  </a:cubicBezTo>
                  <a:cubicBezTo>
                    <a:pt x="75" y="1"/>
                    <a:pt x="202" y="8"/>
                    <a:pt x="234" y="15"/>
                  </a:cubicBezTo>
                  <a:cubicBezTo>
                    <a:pt x="275" y="24"/>
                    <a:pt x="331" y="47"/>
                    <a:pt x="372" y="61"/>
                  </a:cubicBezTo>
                  <a:cubicBezTo>
                    <a:pt x="394" y="81"/>
                    <a:pt x="412" y="84"/>
                    <a:pt x="441" y="92"/>
                  </a:cubicBezTo>
                  <a:cubicBezTo>
                    <a:pt x="439" y="102"/>
                    <a:pt x="442" y="115"/>
                    <a:pt x="434" y="122"/>
                  </a:cubicBezTo>
                  <a:cubicBezTo>
                    <a:pt x="411" y="142"/>
                    <a:pt x="306" y="158"/>
                    <a:pt x="280" y="161"/>
                  </a:cubicBezTo>
                  <a:cubicBezTo>
                    <a:pt x="272" y="164"/>
                    <a:pt x="264" y="166"/>
                    <a:pt x="257" y="169"/>
                  </a:cubicBezTo>
                  <a:cubicBezTo>
                    <a:pt x="246" y="173"/>
                    <a:pt x="237" y="180"/>
                    <a:pt x="226" y="184"/>
                  </a:cubicBezTo>
                  <a:cubicBezTo>
                    <a:pt x="216" y="188"/>
                    <a:pt x="196" y="192"/>
                    <a:pt x="196" y="192"/>
                  </a:cubicBezTo>
                </a:path>
              </a:pathLst>
            </a:custGeom>
            <a:solidFill>
              <a:srgbClr val="CC0099"/>
            </a:solidFill>
            <a:ln w="9525">
              <a:solidFill>
                <a:srgbClr val="FF99CC"/>
              </a:solidFill>
              <a:round/>
              <a:headEnd/>
              <a:tailEnd/>
            </a:ln>
          </p:spPr>
          <p:txBody>
            <a:bodyPr/>
            <a:lstStyle/>
            <a:p>
              <a:endParaRPr lang="en-US"/>
            </a:p>
          </p:txBody>
        </p:sp>
        <p:sp>
          <p:nvSpPr>
            <p:cNvPr id="19" name="Freeform 26"/>
            <p:cNvSpPr>
              <a:spLocks/>
            </p:cNvSpPr>
            <p:nvPr/>
          </p:nvSpPr>
          <p:spPr bwMode="auto">
            <a:xfrm>
              <a:off x="3025" y="1802"/>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sp>
          <p:nvSpPr>
            <p:cNvPr id="20" name="Freeform 27"/>
            <p:cNvSpPr>
              <a:spLocks/>
            </p:cNvSpPr>
            <p:nvPr/>
          </p:nvSpPr>
          <p:spPr bwMode="auto">
            <a:xfrm flipH="1">
              <a:off x="3456" y="1813"/>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grpSp>
      <p:sp>
        <p:nvSpPr>
          <p:cNvPr id="21" name="Rectangular Callout 20"/>
          <p:cNvSpPr/>
          <p:nvPr/>
        </p:nvSpPr>
        <p:spPr bwMode="auto">
          <a:xfrm>
            <a:off x="5943601" y="4556047"/>
            <a:ext cx="1600199" cy="634442"/>
          </a:xfrm>
          <a:prstGeom prst="wedgeRectCallout">
            <a:avLst>
              <a:gd name="adj1" fmla="val -83478"/>
              <a:gd name="adj2" fmla="val 55702"/>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charset="0"/>
                <a:ea typeface="ＭＳ Ｐゴシック" pitchFamily="-80" charset="-128"/>
              </a:rPr>
              <a:t>Oooh</a:t>
            </a:r>
            <a:r>
              <a:rPr kumimoji="0" lang="en-US" sz="1800" b="0" i="0" u="none" strike="noStrike" cap="none" normalizeH="0" baseline="0" dirty="0" smtClean="0">
                <a:ln>
                  <a:noFill/>
                </a:ln>
                <a:solidFill>
                  <a:schemeClr val="tx1"/>
                </a:solidFill>
                <a:effectLst/>
                <a:latin typeface="Arial" charset="0"/>
                <a:ea typeface="ＭＳ Ｐゴシック" pitchFamily="-80" charset="-128"/>
              </a:rPr>
              <a:t>, that’s awful!</a:t>
            </a:r>
          </a:p>
        </p:txBody>
      </p:sp>
    </p:spTree>
    <p:extLst>
      <p:ext uri="{BB962C8B-B14F-4D97-AF65-F5344CB8AC3E}">
        <p14:creationId xmlns:p14="http://schemas.microsoft.com/office/powerpoint/2010/main" val="38606818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Imperative Programming</a:t>
            </a:r>
            <a:endParaRPr lang="en-US" dirty="0"/>
          </a:p>
        </p:txBody>
      </p:sp>
      <p:sp>
        <p:nvSpPr>
          <p:cNvPr id="4" name="Content Placeholder 3"/>
          <p:cNvSpPr>
            <a:spLocks noGrp="1"/>
          </p:cNvSpPr>
          <p:nvPr>
            <p:ph idx="1"/>
          </p:nvPr>
        </p:nvSpPr>
        <p:spPr/>
        <p:txBody>
          <a:bodyPr/>
          <a:lstStyle/>
          <a:p>
            <a:r>
              <a:rPr lang="en-US" dirty="0" smtClean="0"/>
              <a:t>What to know:</a:t>
            </a:r>
          </a:p>
          <a:p>
            <a:pPr marL="457200" indent="-457200">
              <a:buFont typeface="Arial" panose="020B0604020202020204" pitchFamily="34" charset="0"/>
              <a:buChar char="•"/>
            </a:pPr>
            <a:r>
              <a:rPr lang="en-US" dirty="0" smtClean="0"/>
              <a:t>Nested </a:t>
            </a:r>
            <a:r>
              <a:rPr lang="en-US" dirty="0" smtClean="0">
                <a:latin typeface="Courier New" panose="02070309020205020404" pitchFamily="49" charset="0"/>
                <a:cs typeface="Courier New" panose="02070309020205020404" pitchFamily="49" charset="0"/>
              </a:rPr>
              <a:t>for</a:t>
            </a:r>
            <a:r>
              <a:rPr lang="en-US" dirty="0" smtClean="0"/>
              <a:t> loops</a:t>
            </a:r>
          </a:p>
          <a:p>
            <a:pPr marL="457200" indent="-457200">
              <a:buFont typeface="Arial" panose="020B0604020202020204" pitchFamily="34" charset="0"/>
              <a:buChar char="•"/>
            </a:pPr>
            <a:r>
              <a:rPr lang="en-US" dirty="0" smtClean="0">
                <a:latin typeface="Courier New" panose="02070309020205020404" pitchFamily="49" charset="0"/>
                <a:cs typeface="Courier New" panose="02070309020205020404" pitchFamily="49" charset="0"/>
              </a:rPr>
              <a:t>for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in range(</a:t>
            </a:r>
            <a:r>
              <a:rPr lang="en-US" dirty="0" err="1" smtClean="0">
                <a:latin typeface="Courier New" panose="02070309020205020404" pitchFamily="49" charset="0"/>
                <a:cs typeface="Courier New" panose="02070309020205020404" pitchFamily="49" charset="0"/>
              </a:rPr>
              <a:t>len</a:t>
            </a:r>
            <a:r>
              <a:rPr lang="en-US" dirty="0" smtClean="0">
                <a:latin typeface="Courier New" panose="02070309020205020404" pitchFamily="49" charset="0"/>
                <a:cs typeface="Courier New" panose="02070309020205020404" pitchFamily="49" charset="0"/>
              </a:rPr>
              <a:t>(L))</a:t>
            </a:r>
            <a:r>
              <a:rPr lang="en-US" dirty="0"/>
              <a:t/>
            </a:r>
            <a:br>
              <a:rPr lang="en-US" dirty="0"/>
            </a:br>
            <a:r>
              <a:rPr lang="en-US" dirty="0" smtClean="0"/>
              <a:t>vs. </a:t>
            </a:r>
            <a:r>
              <a:rPr lang="en-US" dirty="0" smtClean="0">
                <a:latin typeface="Courier New" panose="02070309020205020404" pitchFamily="49" charset="0"/>
                <a:cs typeface="Courier New" panose="02070309020205020404" pitchFamily="49" charset="0"/>
              </a:rPr>
              <a:t>for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in L</a:t>
            </a:r>
          </a:p>
          <a:p>
            <a:pPr marL="457200" indent="-457200">
              <a:buFont typeface="Arial" panose="020B0604020202020204" pitchFamily="34" charset="0"/>
              <a:buChar char="•"/>
            </a:pPr>
            <a:r>
              <a:rPr lang="en-US" dirty="0" smtClean="0">
                <a:latin typeface="Courier New" panose="02070309020205020404" pitchFamily="49" charset="0"/>
                <a:cs typeface="Courier New" panose="02070309020205020404" pitchFamily="49" charset="0"/>
              </a:rPr>
              <a:t>try/except</a:t>
            </a:r>
          </a:p>
          <a:p>
            <a:pPr marL="457200" indent="-457200">
              <a:buFont typeface="Arial" panose="020B0604020202020204" pitchFamily="34" charset="0"/>
              <a:buChar char="•"/>
            </a:pPr>
            <a:r>
              <a:rPr lang="en-US" dirty="0" smtClean="0"/>
              <a:t>Deep and shallow copy</a:t>
            </a:r>
          </a:p>
          <a:p>
            <a:pPr marL="0" indent="0"/>
            <a:r>
              <a:rPr lang="en-US" dirty="0" smtClean="0"/>
              <a:t>What </a:t>
            </a:r>
            <a:r>
              <a:rPr lang="en-US" i="1" dirty="0" smtClean="0"/>
              <a:t>NOT</a:t>
            </a:r>
            <a:r>
              <a:rPr lang="en-US" dirty="0" smtClean="0"/>
              <a:t> to know:</a:t>
            </a:r>
          </a:p>
          <a:p>
            <a:pPr marL="457200" indent="-457200">
              <a:buFont typeface="Arial" panose="020B0604020202020204" pitchFamily="34" charset="0"/>
              <a:buChar char="•"/>
            </a:pPr>
            <a:r>
              <a:rPr lang="en-US" dirty="0" smtClean="0"/>
              <a:t>Huffman coding</a:t>
            </a:r>
          </a:p>
        </p:txBody>
      </p:sp>
    </p:spTree>
    <p:extLst>
      <p:ext uri="{BB962C8B-B14F-4D97-AF65-F5344CB8AC3E}">
        <p14:creationId xmlns:p14="http://schemas.microsoft.com/office/powerpoint/2010/main" val="5374089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 Exercise</a:t>
            </a:r>
            <a:endParaRPr lang="en-US" dirty="0"/>
          </a:p>
        </p:txBody>
      </p:sp>
      <p:sp>
        <p:nvSpPr>
          <p:cNvPr id="3" name="Content Placeholder 2"/>
          <p:cNvSpPr>
            <a:spLocks noGrp="1"/>
          </p:cNvSpPr>
          <p:nvPr>
            <p:ph idx="1"/>
          </p:nvPr>
        </p:nvSpPr>
        <p:spPr>
          <a:xfrm>
            <a:off x="457200" y="1676400"/>
            <a:ext cx="8229600" cy="4419600"/>
          </a:xfrm>
        </p:spPr>
        <p:txBody>
          <a:bodyPr/>
          <a:lstStyle/>
          <a:p>
            <a:r>
              <a:rPr lang="en-US" dirty="0" smtClean="0"/>
              <a:t>Consider a matrix (list of lists) </a:t>
            </a:r>
            <a:r>
              <a:rPr lang="en-US" dirty="0" smtClean="0">
                <a:latin typeface="Courier New" panose="02070309020205020404" pitchFamily="49" charset="0"/>
                <a:cs typeface="Courier New" panose="02070309020205020404" pitchFamily="49" charset="0"/>
              </a:rPr>
              <a:t>M</a:t>
            </a:r>
            <a:r>
              <a:rPr lang="en-US" dirty="0" smtClean="0"/>
              <a:t>, containing strings or integers.  For elements </a:t>
            </a:r>
            <a:r>
              <a:rPr lang="en-US" i="1" dirty="0" smtClean="0"/>
              <a:t>not</a:t>
            </a:r>
            <a:r>
              <a:rPr lang="en-US" dirty="0" smtClean="0"/>
              <a:t> on the diagonal, if they are numbers, convert them into their (floating-point) reciprocals.  All other elements stay the same.</a:t>
            </a:r>
          </a:p>
          <a:p>
            <a:r>
              <a:rPr lang="en-US" dirty="0" smtClean="0"/>
              <a:t>Example: [[1, 2, “spam”],    [[1, 0.5, “spam”],</a:t>
            </a:r>
          </a:p>
          <a:p>
            <a:r>
              <a:rPr lang="en-US" dirty="0"/>
              <a:t> </a:t>
            </a:r>
            <a:r>
              <a:rPr lang="en-US" dirty="0" smtClean="0"/>
              <a:t>                [3, “hi”, 5],     </a:t>
            </a:r>
            <a:r>
              <a:rPr lang="en-US" dirty="0" smtClean="0">
                <a:sym typeface="Symbol"/>
              </a:rPr>
              <a:t>   [0.33, “hi”, 0.2],</a:t>
            </a:r>
            <a:endParaRPr lang="en-US" dirty="0" smtClean="0"/>
          </a:p>
          <a:p>
            <a:r>
              <a:rPr lang="en-US" dirty="0"/>
              <a:t> </a:t>
            </a:r>
            <a:r>
              <a:rPr lang="en-US" dirty="0" smtClean="0"/>
              <a:t>                [7, 4, 9]]               [0.14, 0.25, 9]]</a:t>
            </a:r>
            <a:endParaRPr lang="en-US" dirty="0"/>
          </a:p>
        </p:txBody>
      </p:sp>
    </p:spTree>
    <p:extLst>
      <p:ext uri="{BB962C8B-B14F-4D97-AF65-F5344CB8AC3E}">
        <p14:creationId xmlns:p14="http://schemas.microsoft.com/office/powerpoint/2010/main" val="6437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 Exercise</a:t>
            </a:r>
            <a:endParaRPr lang="en-US" dirty="0"/>
          </a:p>
        </p:txBody>
      </p:sp>
      <p:sp>
        <p:nvSpPr>
          <p:cNvPr id="3" name="Content Placeholder 2"/>
          <p:cNvSpPr>
            <a:spLocks noGrp="1"/>
          </p:cNvSpPr>
          <p:nvPr>
            <p:ph idx="1"/>
          </p:nvPr>
        </p:nvSpPr>
        <p:spPr/>
        <p:txBody>
          <a:bodyPr/>
          <a:lstStyle/>
          <a:p>
            <a:r>
              <a:rPr lang="en-US" dirty="0" smtClean="0">
                <a:latin typeface="Courier New" panose="02070309020205020404" pitchFamily="49" charset="0"/>
                <a:cs typeface="Courier New" panose="02070309020205020404" pitchFamily="49" charset="0"/>
              </a:rPr>
              <a:t>for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in</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for j in</a:t>
            </a:r>
          </a:p>
          <a:p>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681401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 Exercise</a:t>
            </a:r>
            <a:endParaRPr lang="en-US" dirty="0"/>
          </a:p>
        </p:txBody>
      </p:sp>
      <p:sp>
        <p:nvSpPr>
          <p:cNvPr id="3" name="Content Placeholder 2"/>
          <p:cNvSpPr>
            <a:spLocks noGrp="1"/>
          </p:cNvSpPr>
          <p:nvPr>
            <p:ph idx="1"/>
          </p:nvPr>
        </p:nvSpPr>
        <p:spPr/>
        <p:txBody>
          <a:bodyPr/>
          <a:lstStyle/>
          <a:p>
            <a:r>
              <a:rPr lang="en-US" dirty="0" smtClean="0">
                <a:latin typeface="Courier New" panose="02070309020205020404" pitchFamily="49" charset="0"/>
                <a:cs typeface="Courier New" panose="02070309020205020404" pitchFamily="49" charset="0"/>
              </a:rPr>
              <a:t>for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in range(</a:t>
            </a:r>
            <a:r>
              <a:rPr lang="en-US" dirty="0" err="1" smtClean="0">
                <a:latin typeface="Courier New" panose="02070309020205020404" pitchFamily="49" charset="0"/>
                <a:cs typeface="Courier New" panose="02070309020205020404" pitchFamily="49" charset="0"/>
              </a:rPr>
              <a:t>len</a:t>
            </a:r>
            <a:r>
              <a:rPr lang="en-US" dirty="0" smtClean="0">
                <a:latin typeface="Courier New" panose="02070309020205020404" pitchFamily="49" charset="0"/>
                <a:cs typeface="Courier New" panose="02070309020205020404" pitchFamily="49" charset="0"/>
              </a:rPr>
              <a:t>(M)):</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for j in range(</a:t>
            </a:r>
            <a:r>
              <a:rPr lang="en-US" dirty="0" err="1" smtClean="0">
                <a:latin typeface="Courier New" panose="02070309020205020404" pitchFamily="49" charset="0"/>
                <a:cs typeface="Courier New" panose="02070309020205020404" pitchFamily="49" charset="0"/>
              </a:rPr>
              <a:t>len</a:t>
            </a:r>
            <a:r>
              <a:rPr lang="en-US" dirty="0" smtClean="0">
                <a:latin typeface="Courier New" panose="02070309020205020404" pitchFamily="49" charset="0"/>
                <a:cs typeface="Courier New" panose="02070309020205020404" pitchFamily="49" charset="0"/>
              </a:rPr>
              <a:t>(M[0])):</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 j:</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try:</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M[</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][j] = 1.0 / M[</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][j]</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except: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pass</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807321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What We Hope You’ve Learned</a:t>
            </a:r>
            <a:endParaRPr lang="en-US" dirty="0"/>
          </a:p>
        </p:txBody>
      </p:sp>
      <p:sp>
        <p:nvSpPr>
          <p:cNvPr id="3" name="Content Placeholder 2"/>
          <p:cNvSpPr>
            <a:spLocks noGrp="1"/>
          </p:cNvSpPr>
          <p:nvPr>
            <p:ph idx="1"/>
          </p:nvPr>
        </p:nvSpPr>
        <p:spPr/>
        <p:txBody>
          <a:bodyPr/>
          <a:lstStyle/>
          <a:p>
            <a:r>
              <a:rPr lang="en-US" dirty="0" smtClean="0"/>
              <a:t>Big picture: CS is broad and rich</a:t>
            </a:r>
          </a:p>
          <a:p>
            <a:pPr marL="857250" lvl="1" indent="-457200">
              <a:buFont typeface="Arial" panose="020B0604020202020204" pitchFamily="34" charset="0"/>
              <a:buChar char="•"/>
            </a:pPr>
            <a:r>
              <a:rPr lang="en-US" dirty="0" smtClean="0"/>
              <a:t>Artificial intelligence</a:t>
            </a:r>
          </a:p>
          <a:p>
            <a:pPr marL="857250" lvl="1" indent="-457200">
              <a:buFont typeface="Arial" panose="020B0604020202020204" pitchFamily="34" charset="0"/>
              <a:buChar char="•"/>
            </a:pPr>
            <a:r>
              <a:rPr lang="en-US" dirty="0" smtClean="0"/>
              <a:t>Proofs of </a:t>
            </a:r>
            <a:r>
              <a:rPr lang="en-US" dirty="0" err="1" smtClean="0"/>
              <a:t>uncomputability</a:t>
            </a:r>
            <a:endParaRPr lang="en-US" dirty="0" smtClean="0"/>
          </a:p>
          <a:p>
            <a:pPr marL="857250" lvl="1" indent="-457200">
              <a:buFont typeface="Arial" panose="020B0604020202020204" pitchFamily="34" charset="0"/>
              <a:buChar char="•"/>
            </a:pPr>
            <a:r>
              <a:rPr lang="en-US" dirty="0" smtClean="0"/>
              <a:t>Robotics</a:t>
            </a:r>
          </a:p>
          <a:p>
            <a:pPr marL="857250" lvl="1" indent="-457200">
              <a:buFont typeface="Arial" panose="020B0604020202020204" pitchFamily="34" charset="0"/>
              <a:buChar char="•"/>
            </a:pPr>
            <a:r>
              <a:rPr lang="en-US" dirty="0" smtClean="0"/>
              <a:t>Graphics</a:t>
            </a:r>
          </a:p>
          <a:p>
            <a:pPr marL="857250" lvl="1" indent="-457200">
              <a:buFont typeface="Arial" panose="020B0604020202020204" pitchFamily="34" charset="0"/>
              <a:buChar char="•"/>
            </a:pPr>
            <a:r>
              <a:rPr lang="en-US" dirty="0" smtClean="0"/>
              <a:t>Security</a:t>
            </a:r>
          </a:p>
          <a:p>
            <a:pPr marL="857250" lvl="1" indent="-457200">
              <a:buFont typeface="Arial" panose="020B0604020202020204" pitchFamily="34" charset="0"/>
              <a:buChar char="•"/>
            </a:pPr>
            <a:r>
              <a:rPr lang="en-US" dirty="0" smtClean="0"/>
              <a:t>Usability</a:t>
            </a:r>
          </a:p>
          <a:p>
            <a:pPr marL="857250" lvl="1" indent="-457200">
              <a:buFont typeface="Arial" panose="020B0604020202020204" pitchFamily="34" charset="0"/>
              <a:buChar char="•"/>
            </a:pPr>
            <a:r>
              <a:rPr lang="en-US" dirty="0" smtClean="0"/>
              <a:t>…and lots more!</a:t>
            </a:r>
            <a:endParaRPr lang="en-US" dirty="0"/>
          </a:p>
        </p:txBody>
      </p:sp>
    </p:spTree>
    <p:extLst>
      <p:ext uri="{BB962C8B-B14F-4D97-AF65-F5344CB8AC3E}">
        <p14:creationId xmlns:p14="http://schemas.microsoft.com/office/powerpoint/2010/main" val="30433722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Object-Oriented Programming</a:t>
            </a:r>
            <a:endParaRPr lang="en-US" dirty="0"/>
          </a:p>
        </p:txBody>
      </p:sp>
      <p:sp>
        <p:nvSpPr>
          <p:cNvPr id="3" name="Content Placeholder 2"/>
          <p:cNvSpPr>
            <a:spLocks noGrp="1"/>
          </p:cNvSpPr>
          <p:nvPr>
            <p:ph idx="1"/>
          </p:nvPr>
        </p:nvSpPr>
        <p:spPr/>
        <p:txBody>
          <a:bodyPr/>
          <a:lstStyle/>
          <a:p>
            <a:r>
              <a:rPr lang="en-US" dirty="0" smtClean="0"/>
              <a:t>What to know:</a:t>
            </a:r>
          </a:p>
          <a:p>
            <a:pPr marL="457200" indent="-457200">
              <a:buFont typeface="Arial" panose="020B0604020202020204" pitchFamily="34" charset="0"/>
              <a:buChar char="•"/>
            </a:pPr>
            <a:r>
              <a:rPr lang="en-US" dirty="0" smtClean="0">
                <a:latin typeface="Courier New" panose="02070309020205020404" pitchFamily="49" charset="0"/>
                <a:cs typeface="Courier New" panose="02070309020205020404" pitchFamily="49" charset="0"/>
              </a:rPr>
              <a:t>__</a:t>
            </a:r>
            <a:r>
              <a:rPr lang="en-US" dirty="0" err="1" smtClean="0">
                <a:latin typeface="Courier New" panose="02070309020205020404" pitchFamily="49" charset="0"/>
                <a:cs typeface="Courier New" panose="02070309020205020404" pitchFamily="49" charset="0"/>
              </a:rPr>
              <a:t>init</a:t>
            </a:r>
            <a:r>
              <a:rPr lang="en-US" dirty="0" smtClean="0">
                <a:latin typeface="Courier New" panose="02070309020205020404" pitchFamily="49" charset="0"/>
                <a:cs typeface="Courier New" panose="02070309020205020404" pitchFamily="49" charset="0"/>
              </a:rPr>
              <a:t>__, __</a:t>
            </a:r>
            <a:r>
              <a:rPr lang="en-US" dirty="0" err="1" smtClean="0">
                <a:latin typeface="Courier New" panose="02070309020205020404" pitchFamily="49" charset="0"/>
                <a:cs typeface="Courier New" panose="02070309020205020404" pitchFamily="49" charset="0"/>
              </a:rPr>
              <a:t>str</a:t>
            </a:r>
            <a:r>
              <a:rPr lang="en-US" dirty="0" smtClean="0">
                <a:latin typeface="Courier New" panose="02070309020205020404" pitchFamily="49" charset="0"/>
                <a:cs typeface="Courier New" panose="02070309020205020404" pitchFamily="49" charset="0"/>
              </a:rPr>
              <a:t>__, __</a:t>
            </a:r>
            <a:r>
              <a:rPr lang="en-US" dirty="0" err="1" smtClean="0">
                <a:latin typeface="Courier New" panose="02070309020205020404" pitchFamily="49" charset="0"/>
                <a:cs typeface="Courier New" panose="02070309020205020404" pitchFamily="49" charset="0"/>
              </a:rPr>
              <a:t>repr</a:t>
            </a:r>
            <a:r>
              <a:rPr lang="en-US" dirty="0" smtClean="0">
                <a:latin typeface="Courier New" panose="02070309020205020404" pitchFamily="49" charset="0"/>
                <a:cs typeface="Courier New" panose="02070309020205020404" pitchFamily="49" charset="0"/>
              </a:rPr>
              <a:t>__</a:t>
            </a:r>
          </a:p>
          <a:p>
            <a:pPr marL="457200" indent="-457200">
              <a:buFont typeface="Arial" panose="020B0604020202020204" pitchFamily="34" charset="0"/>
              <a:buChar char="•"/>
            </a:pPr>
            <a:r>
              <a:rPr lang="en-US" dirty="0" smtClean="0">
                <a:latin typeface="Courier New" panose="02070309020205020404" pitchFamily="49" charset="0"/>
                <a:cs typeface="Courier New" panose="02070309020205020404" pitchFamily="49" charset="0"/>
              </a:rPr>
              <a:t>self</a:t>
            </a:r>
          </a:p>
          <a:p>
            <a:pPr marL="457200" indent="-457200">
              <a:buFont typeface="Arial" panose="020B0604020202020204" pitchFamily="34" charset="0"/>
              <a:buChar char="•"/>
            </a:pPr>
            <a:r>
              <a:rPr lang="en-US" dirty="0" smtClean="0">
                <a:latin typeface="Courier New" panose="02070309020205020404" pitchFamily="49" charset="0"/>
                <a:cs typeface="Courier New" panose="02070309020205020404" pitchFamily="49" charset="0"/>
              </a:rPr>
              <a:t>__add__, __</a:t>
            </a:r>
            <a:r>
              <a:rPr lang="en-US" dirty="0" err="1" smtClean="0">
                <a:latin typeface="Courier New" panose="02070309020205020404" pitchFamily="49" charset="0"/>
                <a:cs typeface="Courier New" panose="02070309020205020404" pitchFamily="49" charset="0"/>
              </a:rPr>
              <a:t>mul</a:t>
            </a:r>
            <a:r>
              <a:rPr lang="en-US" dirty="0" smtClean="0">
                <a:latin typeface="Courier New" panose="02070309020205020404" pitchFamily="49" charset="0"/>
                <a:cs typeface="Courier New" panose="02070309020205020404" pitchFamily="49" charset="0"/>
              </a:rPr>
              <a:t>__, </a:t>
            </a:r>
            <a:r>
              <a:rPr lang="en-US" dirty="0" smtClean="0">
                <a:cs typeface="Courier New" panose="02070309020205020404" pitchFamily="49" charset="0"/>
              </a:rPr>
              <a:t>etc.</a:t>
            </a:r>
          </a:p>
          <a:p>
            <a:pPr marL="457200" indent="-457200">
              <a:buFont typeface="Arial" panose="020B0604020202020204" pitchFamily="34" charset="0"/>
              <a:buChar char="•"/>
            </a:pPr>
            <a:r>
              <a:rPr lang="en-US" dirty="0" smtClean="0"/>
              <a:t>Methods, getters, setters</a:t>
            </a:r>
          </a:p>
          <a:p>
            <a:pPr marL="457200" indent="-457200">
              <a:buFont typeface="Arial" panose="020B0604020202020204" pitchFamily="34" charset="0"/>
              <a:buChar char="•"/>
            </a:pPr>
            <a:r>
              <a:rPr lang="en-US" dirty="0" smtClean="0"/>
              <a:t>Inheritance</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2914403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Object-Oriented Exercise</a:t>
            </a:r>
            <a:endParaRPr lang="en-US" dirty="0"/>
          </a:p>
        </p:txBody>
      </p:sp>
      <p:sp>
        <p:nvSpPr>
          <p:cNvPr id="3" name="Content Placeholder 2"/>
          <p:cNvSpPr>
            <a:spLocks noGrp="1"/>
          </p:cNvSpPr>
          <p:nvPr>
            <p:ph idx="1"/>
          </p:nvPr>
        </p:nvSpPr>
        <p:spPr/>
        <p:txBody>
          <a:bodyPr/>
          <a:lstStyle/>
          <a:p>
            <a:r>
              <a:rPr lang="en-US" dirty="0" smtClean="0"/>
              <a:t>Implement the </a:t>
            </a:r>
            <a:r>
              <a:rPr lang="en-US" dirty="0" smtClean="0">
                <a:latin typeface="Courier New" panose="02070309020205020404" pitchFamily="49" charset="0"/>
                <a:cs typeface="Courier New" panose="02070309020205020404" pitchFamily="49" charset="0"/>
              </a:rPr>
              <a:t>__add__</a:t>
            </a:r>
            <a:r>
              <a:rPr lang="en-US" dirty="0" smtClean="0"/>
              <a:t> function for a </a:t>
            </a:r>
            <a:r>
              <a:rPr lang="en-US" dirty="0" smtClean="0">
                <a:latin typeface="Courier New" panose="02070309020205020404" pitchFamily="49" charset="0"/>
                <a:cs typeface="Courier New" panose="02070309020205020404" pitchFamily="49" charset="0"/>
              </a:rPr>
              <a:t>Rational</a:t>
            </a:r>
            <a:r>
              <a:rPr lang="en-US" dirty="0" smtClean="0"/>
              <a:t> class.  The numerator is in </a:t>
            </a:r>
            <a:r>
              <a:rPr lang="en-US" dirty="0" err="1" smtClean="0">
                <a:latin typeface="Courier New" panose="02070309020205020404" pitchFamily="49" charset="0"/>
                <a:cs typeface="Courier New" panose="02070309020205020404" pitchFamily="49" charset="0"/>
              </a:rPr>
              <a:t>self.n</a:t>
            </a:r>
            <a:r>
              <a:rPr lang="en-US" dirty="0" smtClean="0"/>
              <a:t>, the denominator in </a:t>
            </a:r>
            <a:r>
              <a:rPr lang="en-US" dirty="0" err="1" smtClean="0">
                <a:latin typeface="Courier New" panose="02070309020205020404" pitchFamily="49" charset="0"/>
                <a:cs typeface="Courier New" panose="02070309020205020404" pitchFamily="49" charset="0"/>
              </a:rPr>
              <a:t>self.d</a:t>
            </a:r>
            <a:r>
              <a:rPr lang="en-US" dirty="0" smtClean="0"/>
              <a:t>.  Assume </a:t>
            </a:r>
            <a:r>
              <a:rPr lang="en-US" dirty="0" err="1" smtClean="0">
                <a:latin typeface="Courier New" panose="02070309020205020404" pitchFamily="49" charset="0"/>
                <a:cs typeface="Courier New" panose="02070309020205020404" pitchFamily="49" charset="0"/>
              </a:rPr>
              <a:t>self.gcd</a:t>
            </a:r>
            <a:r>
              <a:rPr lang="en-US" dirty="0" smtClean="0">
                <a:latin typeface="Courier New" panose="02070309020205020404" pitchFamily="49" charset="0"/>
                <a:cs typeface="Courier New" panose="02070309020205020404" pitchFamily="49" charset="0"/>
              </a:rPr>
              <a:t>(a, b)</a:t>
            </a:r>
            <a:r>
              <a:rPr lang="en-US" dirty="0" smtClean="0"/>
              <a:t> will return the greatest common divisor of </a:t>
            </a:r>
            <a:r>
              <a:rPr lang="en-US" dirty="0" smtClean="0">
                <a:latin typeface="Courier New" panose="02070309020205020404" pitchFamily="49" charset="0"/>
                <a:cs typeface="Courier New" panose="02070309020205020404" pitchFamily="49" charset="0"/>
              </a:rPr>
              <a:t>a</a:t>
            </a:r>
            <a:r>
              <a:rPr lang="en-US" dirty="0" smtClean="0"/>
              <a:t> and </a:t>
            </a:r>
            <a:r>
              <a:rPr lang="en-US" dirty="0" smtClean="0">
                <a:latin typeface="Courier New" panose="02070309020205020404" pitchFamily="49" charset="0"/>
                <a:cs typeface="Courier New" panose="02070309020205020404" pitchFamily="49" charset="0"/>
              </a:rPr>
              <a:t>b</a:t>
            </a:r>
            <a:r>
              <a:rPr lang="en-US" dirty="0" smtClean="0"/>
              <a:t>.</a:t>
            </a:r>
            <a:endParaRPr lang="en-US" dirty="0"/>
          </a:p>
        </p:txBody>
      </p:sp>
    </p:spTree>
    <p:extLst>
      <p:ext uri="{BB962C8B-B14F-4D97-AF65-F5344CB8AC3E}">
        <p14:creationId xmlns:p14="http://schemas.microsoft.com/office/powerpoint/2010/main" val="10776133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Object-Oriented Exercise</a:t>
            </a:r>
            <a:endParaRPr lang="en-US" dirty="0"/>
          </a:p>
        </p:txBody>
      </p:sp>
      <p:sp>
        <p:nvSpPr>
          <p:cNvPr id="3" name="Content Placeholder 2"/>
          <p:cNvSpPr>
            <a:spLocks noGrp="1"/>
          </p:cNvSpPr>
          <p:nvPr>
            <p:ph idx="1"/>
          </p:nvPr>
        </p:nvSpPr>
        <p:spPr>
          <a:xfrm>
            <a:off x="457200" y="1676400"/>
            <a:ext cx="8229600" cy="4419600"/>
          </a:xfrm>
        </p:spPr>
        <p:txBody>
          <a:bodyPr/>
          <a:lstStyle/>
          <a:p>
            <a:r>
              <a:rPr lang="en-US" sz="2800" dirty="0" smtClean="0">
                <a:latin typeface="Courier New" panose="02070309020205020404" pitchFamily="49" charset="0"/>
                <a:cs typeface="Courier New" panose="02070309020205020404" pitchFamily="49" charset="0"/>
              </a:rPr>
              <a:t>class Rational:</a:t>
            </a:r>
          </a:p>
          <a:p>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 ...</a:t>
            </a:r>
          </a:p>
          <a:p>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a:t>
            </a:r>
            <a:r>
              <a:rPr lang="en-US" sz="2800" dirty="0" err="1" smtClean="0">
                <a:latin typeface="Courier New" panose="02070309020205020404" pitchFamily="49" charset="0"/>
                <a:cs typeface="Courier New" panose="02070309020205020404" pitchFamily="49" charset="0"/>
              </a:rPr>
              <a:t>def</a:t>
            </a:r>
            <a:r>
              <a:rPr lang="en-US" sz="2800" dirty="0" smtClean="0">
                <a:latin typeface="Courier New" panose="02070309020205020404" pitchFamily="49" charset="0"/>
                <a:cs typeface="Courier New" panose="02070309020205020404" pitchFamily="49" charset="0"/>
              </a:rPr>
              <a:t> __add__(</a:t>
            </a:r>
            <a:endParaRPr 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1071418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Object-Oriented Exercise</a:t>
            </a:r>
            <a:endParaRPr lang="en-US" dirty="0"/>
          </a:p>
        </p:txBody>
      </p:sp>
      <p:sp>
        <p:nvSpPr>
          <p:cNvPr id="3" name="Content Placeholder 2"/>
          <p:cNvSpPr>
            <a:spLocks noGrp="1"/>
          </p:cNvSpPr>
          <p:nvPr>
            <p:ph idx="1"/>
          </p:nvPr>
        </p:nvSpPr>
        <p:spPr>
          <a:xfrm>
            <a:off x="457200" y="1676400"/>
            <a:ext cx="8229600" cy="4419600"/>
          </a:xfrm>
        </p:spPr>
        <p:txBody>
          <a:bodyPr/>
          <a:lstStyle/>
          <a:p>
            <a:r>
              <a:rPr lang="en-US" sz="2800" dirty="0" smtClean="0">
                <a:latin typeface="Courier New" panose="02070309020205020404" pitchFamily="49" charset="0"/>
                <a:cs typeface="Courier New" panose="02070309020205020404" pitchFamily="49" charset="0"/>
              </a:rPr>
              <a:t>class Rational:</a:t>
            </a:r>
          </a:p>
          <a:p>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 ...</a:t>
            </a:r>
          </a:p>
          <a:p>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a:t>
            </a:r>
            <a:r>
              <a:rPr lang="en-US" sz="2800" dirty="0" err="1" smtClean="0">
                <a:latin typeface="Courier New" panose="02070309020205020404" pitchFamily="49" charset="0"/>
                <a:cs typeface="Courier New" panose="02070309020205020404" pitchFamily="49" charset="0"/>
              </a:rPr>
              <a:t>def</a:t>
            </a:r>
            <a:r>
              <a:rPr lang="en-US" sz="2800" dirty="0" smtClean="0">
                <a:latin typeface="Courier New" panose="02070309020205020404" pitchFamily="49" charset="0"/>
                <a:cs typeface="Courier New" panose="02070309020205020404" pitchFamily="49" charset="0"/>
              </a:rPr>
              <a:t> __add__(self, other):</a:t>
            </a:r>
          </a:p>
          <a:p>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n = </a:t>
            </a:r>
            <a:r>
              <a:rPr lang="en-US" sz="2800" dirty="0" err="1" smtClean="0">
                <a:latin typeface="Courier New" panose="02070309020205020404" pitchFamily="49" charset="0"/>
                <a:cs typeface="Courier New" panose="02070309020205020404" pitchFamily="49" charset="0"/>
              </a:rPr>
              <a:t>self.n</a:t>
            </a:r>
            <a:r>
              <a:rPr lang="en-US" sz="2800" dirty="0" smtClean="0">
                <a:latin typeface="Courier New" panose="02070309020205020404" pitchFamily="49" charset="0"/>
                <a:cs typeface="Courier New" panose="02070309020205020404" pitchFamily="49" charset="0"/>
              </a:rPr>
              <a:t> * </a:t>
            </a:r>
            <a:r>
              <a:rPr lang="en-US" sz="2800" dirty="0" err="1" smtClean="0">
                <a:latin typeface="Courier New" panose="02070309020205020404" pitchFamily="49" charset="0"/>
                <a:cs typeface="Courier New" panose="02070309020205020404" pitchFamily="49" charset="0"/>
              </a:rPr>
              <a:t>other.d</a:t>
            </a:r>
            <a:r>
              <a:rPr lang="en-US" sz="2800" dirty="0" smtClean="0">
                <a:latin typeface="Courier New" panose="02070309020205020404" pitchFamily="49" charset="0"/>
                <a:cs typeface="Courier New" panose="02070309020205020404" pitchFamily="49" charset="0"/>
              </a:rPr>
              <a:t> \</a:t>
            </a:r>
          </a:p>
          <a:p>
            <a:r>
              <a:rPr lang="en-US" sz="2800" dirty="0" smtClean="0">
                <a:latin typeface="Courier New" panose="02070309020205020404" pitchFamily="49" charset="0"/>
                <a:cs typeface="Courier New" panose="02070309020205020404" pitchFamily="49" charset="0"/>
              </a:rPr>
              <a:t>      + </a:t>
            </a:r>
            <a:r>
              <a:rPr lang="en-US" sz="2800" dirty="0" err="1" smtClean="0">
                <a:latin typeface="Courier New" panose="02070309020205020404" pitchFamily="49" charset="0"/>
                <a:cs typeface="Courier New" panose="02070309020205020404" pitchFamily="49" charset="0"/>
              </a:rPr>
              <a:t>other.n</a:t>
            </a:r>
            <a:r>
              <a:rPr lang="en-US" sz="2800" dirty="0" smtClean="0">
                <a:latin typeface="Courier New" panose="02070309020205020404" pitchFamily="49" charset="0"/>
                <a:cs typeface="Courier New" panose="02070309020205020404" pitchFamily="49" charset="0"/>
              </a:rPr>
              <a:t> * </a:t>
            </a:r>
            <a:r>
              <a:rPr lang="en-US" sz="2800" dirty="0" err="1" smtClean="0">
                <a:latin typeface="Courier New" panose="02070309020205020404" pitchFamily="49" charset="0"/>
                <a:cs typeface="Courier New" panose="02070309020205020404" pitchFamily="49" charset="0"/>
              </a:rPr>
              <a:t>self.d</a:t>
            </a:r>
            <a:endParaRPr lang="en-US" sz="2800" dirty="0" smtClean="0">
              <a:latin typeface="Courier New" panose="02070309020205020404" pitchFamily="49" charset="0"/>
              <a:cs typeface="Courier New" panose="02070309020205020404" pitchFamily="49" charset="0"/>
            </a:endParaRPr>
          </a:p>
          <a:p>
            <a:r>
              <a:rPr lang="en-US" sz="2800" dirty="0" smtClean="0">
                <a:latin typeface="Courier New" panose="02070309020205020404" pitchFamily="49" charset="0"/>
                <a:cs typeface="Courier New" panose="02070309020205020404" pitchFamily="49" charset="0"/>
              </a:rPr>
              <a:t>    d = </a:t>
            </a:r>
            <a:r>
              <a:rPr lang="en-US" sz="2800" dirty="0" err="1" smtClean="0">
                <a:latin typeface="Courier New" panose="02070309020205020404" pitchFamily="49" charset="0"/>
                <a:cs typeface="Courier New" panose="02070309020205020404" pitchFamily="49" charset="0"/>
              </a:rPr>
              <a:t>self.d</a:t>
            </a:r>
            <a:r>
              <a:rPr lang="en-US" sz="2800" dirty="0" smtClean="0">
                <a:latin typeface="Courier New" panose="02070309020205020404" pitchFamily="49" charset="0"/>
                <a:cs typeface="Courier New" panose="02070309020205020404" pitchFamily="49" charset="0"/>
              </a:rPr>
              <a:t> * </a:t>
            </a:r>
            <a:r>
              <a:rPr lang="en-US" sz="2800" dirty="0" err="1" smtClean="0">
                <a:latin typeface="Courier New" panose="02070309020205020404" pitchFamily="49" charset="0"/>
                <a:cs typeface="Courier New" panose="02070309020205020404" pitchFamily="49" charset="0"/>
              </a:rPr>
              <a:t>other.d</a:t>
            </a:r>
            <a:endParaRPr lang="en-US" sz="2800" dirty="0" smtClean="0">
              <a:latin typeface="Courier New" panose="02070309020205020404" pitchFamily="49" charset="0"/>
              <a:cs typeface="Courier New" panose="02070309020205020404" pitchFamily="49" charset="0"/>
            </a:endParaRPr>
          </a:p>
          <a:p>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a:t>
            </a:r>
            <a:r>
              <a:rPr lang="en-US" sz="2800" dirty="0" err="1" smtClean="0">
                <a:latin typeface="Courier New" panose="02070309020205020404" pitchFamily="49" charset="0"/>
                <a:cs typeface="Courier New" panose="02070309020205020404" pitchFamily="49" charset="0"/>
              </a:rPr>
              <a:t>gcd</a:t>
            </a:r>
            <a:r>
              <a:rPr lang="en-US" sz="2800" dirty="0" smtClean="0">
                <a:latin typeface="Courier New" panose="02070309020205020404" pitchFamily="49" charset="0"/>
                <a:cs typeface="Courier New" panose="02070309020205020404" pitchFamily="49" charset="0"/>
              </a:rPr>
              <a:t> = </a:t>
            </a:r>
            <a:r>
              <a:rPr lang="en-US" sz="2800" dirty="0" err="1" smtClean="0">
                <a:latin typeface="Courier New" panose="02070309020205020404" pitchFamily="49" charset="0"/>
                <a:cs typeface="Courier New" panose="02070309020205020404" pitchFamily="49" charset="0"/>
              </a:rPr>
              <a:t>self.gcd</a:t>
            </a:r>
            <a:r>
              <a:rPr lang="en-US" sz="2800" dirty="0" smtClean="0">
                <a:latin typeface="Courier New" panose="02070309020205020404" pitchFamily="49" charset="0"/>
                <a:cs typeface="Courier New" panose="02070309020205020404" pitchFamily="49" charset="0"/>
              </a:rPr>
              <a:t>(n, d)</a:t>
            </a:r>
          </a:p>
          <a:p>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return Rational(n / </a:t>
            </a:r>
            <a:r>
              <a:rPr lang="en-US" sz="2800" dirty="0" err="1" smtClean="0">
                <a:latin typeface="Courier New" panose="02070309020205020404" pitchFamily="49" charset="0"/>
                <a:cs typeface="Courier New" panose="02070309020205020404" pitchFamily="49" charset="0"/>
              </a:rPr>
              <a:t>gcd</a:t>
            </a:r>
            <a:r>
              <a:rPr lang="en-US" sz="2800" dirty="0" smtClean="0">
                <a:latin typeface="Courier New" panose="02070309020205020404" pitchFamily="49" charset="0"/>
                <a:cs typeface="Courier New" panose="02070309020205020404" pitchFamily="49" charset="0"/>
              </a:rPr>
              <a:t>, d / </a:t>
            </a:r>
            <a:r>
              <a:rPr lang="en-US" sz="2800" dirty="0" err="1" smtClean="0">
                <a:latin typeface="Courier New" panose="02070309020205020404" pitchFamily="49" charset="0"/>
                <a:cs typeface="Courier New" panose="02070309020205020404" pitchFamily="49" charset="0"/>
              </a:rPr>
              <a:t>gcd</a:t>
            </a:r>
            <a:r>
              <a:rPr lang="en-US" sz="2800" dirty="0" smtClean="0">
                <a:latin typeface="Courier New" panose="02070309020205020404" pitchFamily="49" charset="0"/>
                <a:cs typeface="Courier New" panose="02070309020205020404" pitchFamily="49" charset="0"/>
              </a:rPr>
              <a:t>)</a:t>
            </a:r>
            <a:endParaRPr 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1577265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Computation</a:t>
            </a:r>
            <a:endParaRPr lang="en-US" dirty="0"/>
          </a:p>
        </p:txBody>
      </p:sp>
      <p:sp>
        <p:nvSpPr>
          <p:cNvPr id="3" name="Content Placeholder 2"/>
          <p:cNvSpPr>
            <a:spLocks noGrp="1"/>
          </p:cNvSpPr>
          <p:nvPr>
            <p:ph idx="1"/>
          </p:nvPr>
        </p:nvSpPr>
        <p:spPr/>
        <p:txBody>
          <a:bodyPr/>
          <a:lstStyle/>
          <a:p>
            <a:r>
              <a:rPr lang="en-US" dirty="0" smtClean="0"/>
              <a:t>What to know:</a:t>
            </a:r>
          </a:p>
          <a:p>
            <a:pPr marL="457200" indent="-457200">
              <a:buFont typeface="Arial" panose="020B0604020202020204" pitchFamily="34" charset="0"/>
              <a:buChar char="•"/>
            </a:pPr>
            <a:r>
              <a:rPr lang="en-US" dirty="0" smtClean="0"/>
              <a:t>Finite state machines</a:t>
            </a:r>
          </a:p>
          <a:p>
            <a:pPr marL="457200" indent="-457200">
              <a:buFont typeface="Arial" panose="020B0604020202020204" pitchFamily="34" charset="0"/>
              <a:buChar char="•"/>
            </a:pPr>
            <a:r>
              <a:rPr lang="en-US" dirty="0" smtClean="0"/>
              <a:t>FSMs can’t count</a:t>
            </a:r>
          </a:p>
          <a:p>
            <a:pPr marL="457200" indent="-457200">
              <a:buFont typeface="Arial" panose="020B0604020202020204" pitchFamily="34" charset="0"/>
              <a:buChar char="•"/>
            </a:pPr>
            <a:r>
              <a:rPr lang="en-US" dirty="0" smtClean="0"/>
              <a:t>Existence of </a:t>
            </a:r>
            <a:r>
              <a:rPr lang="en-US" dirty="0" err="1" smtClean="0"/>
              <a:t>uncomputable</a:t>
            </a:r>
            <a:r>
              <a:rPr lang="en-US" dirty="0" smtClean="0"/>
              <a:t> functions</a:t>
            </a:r>
          </a:p>
          <a:p>
            <a:pPr marL="457200" indent="-457200">
              <a:buFont typeface="Arial" panose="020B0604020202020204" pitchFamily="34" charset="0"/>
              <a:buChar char="•"/>
            </a:pPr>
            <a:r>
              <a:rPr lang="en-US" dirty="0" err="1" smtClean="0"/>
              <a:t>Uncomputability</a:t>
            </a:r>
            <a:r>
              <a:rPr lang="en-US" dirty="0" smtClean="0"/>
              <a:t> of halting problem</a:t>
            </a:r>
          </a:p>
          <a:p>
            <a:pPr marL="0" indent="0"/>
            <a:r>
              <a:rPr lang="en-US" dirty="0" smtClean="0"/>
              <a:t>What </a:t>
            </a:r>
            <a:r>
              <a:rPr lang="en-US" i="1" dirty="0" smtClean="0"/>
              <a:t>NOT</a:t>
            </a:r>
            <a:r>
              <a:rPr lang="en-US" dirty="0" smtClean="0"/>
              <a:t> to know:</a:t>
            </a:r>
          </a:p>
          <a:p>
            <a:pPr marL="457200" indent="-457200">
              <a:buFont typeface="Arial" panose="020B0604020202020204" pitchFamily="34" charset="0"/>
              <a:buChar char="•"/>
            </a:pPr>
            <a:r>
              <a:rPr lang="en-US" dirty="0" smtClean="0"/>
              <a:t>Turing machines</a:t>
            </a:r>
          </a:p>
          <a:p>
            <a:pPr marL="457200" indent="-457200">
              <a:buFont typeface="Arial" panose="020B0604020202020204" pitchFamily="34" charset="0"/>
              <a:buChar char="•"/>
            </a:pPr>
            <a:r>
              <a:rPr lang="en-US" dirty="0" smtClean="0"/>
              <a:t>How to prove </a:t>
            </a:r>
            <a:r>
              <a:rPr lang="en-US" dirty="0" err="1" smtClean="0"/>
              <a:t>uncomputability</a:t>
            </a:r>
            <a:endParaRPr lang="en-US" dirty="0"/>
          </a:p>
        </p:txBody>
      </p:sp>
    </p:spTree>
    <p:extLst>
      <p:ext uri="{BB962C8B-B14F-4D97-AF65-F5344CB8AC3E}">
        <p14:creationId xmlns:p14="http://schemas.microsoft.com/office/powerpoint/2010/main" val="32272989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FSM Exercise</a:t>
            </a:r>
            <a:endParaRPr lang="en-US" dirty="0"/>
          </a:p>
        </p:txBody>
      </p:sp>
      <p:sp>
        <p:nvSpPr>
          <p:cNvPr id="3" name="Content Placeholder 2"/>
          <p:cNvSpPr>
            <a:spLocks noGrp="1"/>
          </p:cNvSpPr>
          <p:nvPr>
            <p:ph idx="1"/>
          </p:nvPr>
        </p:nvSpPr>
        <p:spPr/>
        <p:txBody>
          <a:bodyPr/>
          <a:lstStyle/>
          <a:p>
            <a:r>
              <a:rPr lang="en-US" dirty="0" smtClean="0"/>
              <a:t>Draw an FSM that accepts strings in which each 1 is followed by two or more 0’s.</a:t>
            </a:r>
          </a:p>
          <a:p>
            <a:r>
              <a:rPr lang="en-US" dirty="0" smtClean="0"/>
              <a:t>Extra credit: draw an FSM that accepts strings in which each 1 is followed by two or more 0’s, or strings in which each 0 is followed by two or more 1’s.</a:t>
            </a:r>
            <a:endParaRPr lang="en-US" dirty="0"/>
          </a:p>
        </p:txBody>
      </p:sp>
    </p:spTree>
    <p:extLst>
      <p:ext uri="{BB962C8B-B14F-4D97-AF65-F5344CB8AC3E}">
        <p14:creationId xmlns:p14="http://schemas.microsoft.com/office/powerpoint/2010/main" val="20831656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FSM Exercise (1)</a:t>
            </a:r>
            <a:endParaRPr lang="en-US" dirty="0"/>
          </a:p>
        </p:txBody>
      </p:sp>
    </p:spTree>
    <p:extLst>
      <p:ext uri="{BB962C8B-B14F-4D97-AF65-F5344CB8AC3E}">
        <p14:creationId xmlns:p14="http://schemas.microsoft.com/office/powerpoint/2010/main" val="41151598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FSM Exercise (1)</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4539" y="2171857"/>
            <a:ext cx="5434921" cy="2514286"/>
          </a:xfrm>
          <a:prstGeom prst="rect">
            <a:avLst/>
          </a:prstGeom>
        </p:spPr>
      </p:pic>
    </p:spTree>
    <p:extLst>
      <p:ext uri="{BB962C8B-B14F-4D97-AF65-F5344CB8AC3E}">
        <p14:creationId xmlns:p14="http://schemas.microsoft.com/office/powerpoint/2010/main" val="32574196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FSM Exercise (2)</a:t>
            </a:r>
            <a:endParaRPr lang="en-US" dirty="0"/>
          </a:p>
        </p:txBody>
      </p:sp>
    </p:spTree>
    <p:extLst>
      <p:ext uri="{BB962C8B-B14F-4D97-AF65-F5344CB8AC3E}">
        <p14:creationId xmlns:p14="http://schemas.microsoft.com/office/powerpoint/2010/main" val="9135484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FSM Exercise (2)</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206" y="1791266"/>
            <a:ext cx="8101588" cy="4533334"/>
          </a:xfrm>
          <a:prstGeom prst="rect">
            <a:avLst/>
          </a:prstGeom>
        </p:spPr>
      </p:pic>
    </p:spTree>
    <p:extLst>
      <p:ext uri="{BB962C8B-B14F-4D97-AF65-F5344CB8AC3E}">
        <p14:creationId xmlns:p14="http://schemas.microsoft.com/office/powerpoint/2010/main" val="1931764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About the Final</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3 hours long</a:t>
            </a:r>
          </a:p>
          <a:p>
            <a:pPr marL="457200" indent="-457200">
              <a:buFont typeface="Arial" panose="020B0604020202020204" pitchFamily="34" charset="0"/>
              <a:buChar char="•"/>
            </a:pPr>
            <a:r>
              <a:rPr lang="en-US" dirty="0" smtClean="0"/>
              <a:t>Tuesday, </a:t>
            </a:r>
            <a:r>
              <a:rPr lang="en-US" dirty="0" smtClean="0"/>
              <a:t>December </a:t>
            </a:r>
            <a:r>
              <a:rPr lang="en-US" dirty="0" smtClean="0"/>
              <a:t>13</a:t>
            </a:r>
            <a:r>
              <a:rPr lang="en-US" baseline="30000" dirty="0" smtClean="0"/>
              <a:t>th</a:t>
            </a:r>
            <a:r>
              <a:rPr lang="en-US" dirty="0" smtClean="0"/>
              <a:t>, </a:t>
            </a:r>
            <a:r>
              <a:rPr lang="en-US" dirty="0" smtClean="0"/>
              <a:t>2-5 </a:t>
            </a:r>
            <a:r>
              <a:rPr lang="en-US" dirty="0" smtClean="0"/>
              <a:t>P</a:t>
            </a:r>
            <a:r>
              <a:rPr lang="en-US" dirty="0" smtClean="0"/>
              <a:t>M*</a:t>
            </a:r>
            <a:endParaRPr lang="en-US" dirty="0" smtClean="0"/>
          </a:p>
          <a:p>
            <a:pPr marL="457200" indent="-457200">
              <a:buFont typeface="Arial" panose="020B0604020202020204" pitchFamily="34" charset="0"/>
              <a:buChar char="•"/>
            </a:pPr>
            <a:r>
              <a:rPr lang="en-US" dirty="0" smtClean="0"/>
              <a:t>Here in Beckman B126</a:t>
            </a:r>
          </a:p>
          <a:p>
            <a:pPr marL="457200" indent="-457200">
              <a:buFont typeface="Arial" panose="020B0604020202020204" pitchFamily="34" charset="0"/>
              <a:buChar char="•"/>
            </a:pPr>
            <a:r>
              <a:rPr lang="en-US" dirty="0" smtClean="0"/>
              <a:t>Bring </a:t>
            </a:r>
            <a:r>
              <a:rPr lang="en-US" i="1" dirty="0" smtClean="0"/>
              <a:t>two</a:t>
            </a:r>
            <a:r>
              <a:rPr lang="en-US" dirty="0" smtClean="0"/>
              <a:t> 8.5x11” sheets, double-sided</a:t>
            </a:r>
          </a:p>
          <a:p>
            <a:pPr marL="857250" lvl="1" indent="-457200">
              <a:buFont typeface="Arial" panose="020B0604020202020204" pitchFamily="34" charset="0"/>
              <a:buChar char="•"/>
            </a:pPr>
            <a:r>
              <a:rPr lang="en-US" dirty="0" smtClean="0"/>
              <a:t>Contents are up to </a:t>
            </a:r>
            <a:r>
              <a:rPr lang="en-US" dirty="0" smtClean="0"/>
              <a:t>you</a:t>
            </a:r>
          </a:p>
          <a:p>
            <a:pPr marL="857250" lvl="1" indent="-457200">
              <a:buFont typeface="Arial" panose="020B0604020202020204" pitchFamily="34" charset="0"/>
              <a:buChar char="•"/>
            </a:pPr>
            <a:r>
              <a:rPr lang="en-US" dirty="0" smtClean="0"/>
              <a:t>Hmmm reference will be provided</a:t>
            </a:r>
            <a:endParaRPr lang="en-US" dirty="0"/>
          </a:p>
          <a:p>
            <a:pPr marL="0" indent="0"/>
            <a:endParaRPr lang="en-US" dirty="0"/>
          </a:p>
          <a:p>
            <a:pPr marL="0" indent="0"/>
            <a:endParaRPr lang="en-US" sz="2400" dirty="0"/>
          </a:p>
          <a:p>
            <a:pPr marL="0" indent="0"/>
            <a:r>
              <a:rPr lang="en-US" sz="2000" dirty="0" smtClean="0"/>
              <a:t>*Or see me about alternatives</a:t>
            </a:r>
            <a:endParaRPr lang="en-US" sz="2000" dirty="0"/>
          </a:p>
        </p:txBody>
      </p:sp>
    </p:spTree>
    <p:extLst>
      <p:ext uri="{BB962C8B-B14F-4D97-AF65-F5344CB8AC3E}">
        <p14:creationId xmlns:p14="http://schemas.microsoft.com/office/powerpoint/2010/main" val="3636815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Will Be Covered?</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Comprehensive exam (entire semester)</a:t>
            </a:r>
          </a:p>
          <a:p>
            <a:pPr marL="457200" indent="-457200">
              <a:buFont typeface="Arial" panose="020B0604020202020204" pitchFamily="34" charset="0"/>
              <a:buChar char="•"/>
            </a:pPr>
            <a:r>
              <a:rPr lang="en-US" dirty="0" smtClean="0"/>
              <a:t>Some things are more important than others</a:t>
            </a:r>
          </a:p>
          <a:p>
            <a:pPr marL="457200" indent="-457200">
              <a:buFont typeface="Arial" panose="020B0604020202020204" pitchFamily="34" charset="0"/>
              <a:buChar char="•"/>
            </a:pPr>
            <a:r>
              <a:rPr lang="en-US" dirty="0" smtClean="0"/>
              <a:t>Want to be sure you understand basics of CS</a:t>
            </a:r>
            <a:endParaRPr lang="en-US" dirty="0"/>
          </a:p>
        </p:txBody>
      </p:sp>
    </p:spTree>
    <p:extLst>
      <p:ext uri="{BB962C8B-B14F-4D97-AF65-F5344CB8AC3E}">
        <p14:creationId xmlns:p14="http://schemas.microsoft.com/office/powerpoint/2010/main" val="1291740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Coverage</a:t>
            </a:r>
            <a:endParaRPr lang="en-US" dirty="0"/>
          </a:p>
        </p:txBody>
      </p:sp>
      <p:sp>
        <p:nvSpPr>
          <p:cNvPr id="3" name="Content Placeholder 2"/>
          <p:cNvSpPr>
            <a:spLocks noGrp="1"/>
          </p:cNvSpPr>
          <p:nvPr>
            <p:ph idx="1"/>
          </p:nvPr>
        </p:nvSpPr>
        <p:spPr>
          <a:xfrm>
            <a:off x="685800" y="1676400"/>
            <a:ext cx="5105400" cy="4419600"/>
          </a:xfrm>
        </p:spPr>
        <p:txBody>
          <a:bodyPr/>
          <a:lstStyle/>
          <a:p>
            <a:r>
              <a:rPr lang="en-US" dirty="0" smtClean="0"/>
              <a:t>The high-level view:</a:t>
            </a:r>
          </a:p>
          <a:p>
            <a:pPr marL="514350" indent="-514350">
              <a:buFont typeface="+mj-lt"/>
              <a:buAutoNum type="arabicPeriod"/>
            </a:pPr>
            <a:r>
              <a:rPr lang="en-US" dirty="0" smtClean="0"/>
              <a:t>Functional programming</a:t>
            </a:r>
          </a:p>
          <a:p>
            <a:pPr marL="514350" indent="-514350">
              <a:buFont typeface="+mj-lt"/>
              <a:buAutoNum type="arabicPeriod"/>
            </a:pPr>
            <a:r>
              <a:rPr lang="en-US" dirty="0" smtClean="0"/>
              <a:t>Computer organization</a:t>
            </a:r>
          </a:p>
          <a:p>
            <a:pPr marL="514350" indent="-514350">
              <a:buFont typeface="+mj-lt"/>
              <a:buAutoNum type="arabicPeriod"/>
            </a:pPr>
            <a:r>
              <a:rPr lang="en-US" dirty="0" smtClean="0"/>
              <a:t>Imperative and object-oriented programming</a:t>
            </a:r>
          </a:p>
          <a:p>
            <a:pPr marL="514350" indent="-514350">
              <a:buFont typeface="+mj-lt"/>
              <a:buAutoNum type="arabicPeriod"/>
            </a:pPr>
            <a:r>
              <a:rPr lang="en-US" dirty="0" smtClean="0"/>
              <a:t>Theory of computation</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1828800"/>
            <a:ext cx="2857500" cy="2857500"/>
          </a:xfrm>
          <a:prstGeom prst="rect">
            <a:avLst/>
          </a:prstGeom>
        </p:spPr>
      </p:pic>
    </p:spTree>
    <p:extLst>
      <p:ext uri="{BB962C8B-B14F-4D97-AF65-F5344CB8AC3E}">
        <p14:creationId xmlns:p14="http://schemas.microsoft.com/office/powerpoint/2010/main" val="91555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Programming</a:t>
            </a:r>
            <a:endParaRPr lang="en-US" dirty="0"/>
          </a:p>
        </p:txBody>
      </p:sp>
      <p:sp>
        <p:nvSpPr>
          <p:cNvPr id="3" name="Content Placeholder 2"/>
          <p:cNvSpPr>
            <a:spLocks noGrp="1"/>
          </p:cNvSpPr>
          <p:nvPr>
            <p:ph idx="1"/>
          </p:nvPr>
        </p:nvSpPr>
        <p:spPr/>
        <p:txBody>
          <a:bodyPr/>
          <a:lstStyle/>
          <a:p>
            <a:r>
              <a:rPr lang="en-US" dirty="0" smtClean="0"/>
              <a:t>Be sure you know (and command):</a:t>
            </a:r>
          </a:p>
          <a:p>
            <a:pPr marL="457200" indent="-457200">
              <a:buFont typeface="Arial" panose="020B0604020202020204" pitchFamily="34" charset="0"/>
              <a:buChar char="•"/>
            </a:pPr>
            <a:r>
              <a:rPr lang="en-US" dirty="0" smtClean="0"/>
              <a:t>List indexing and </a:t>
            </a:r>
            <a:r>
              <a:rPr lang="en-US" dirty="0" smtClean="0"/>
              <a:t>slicing (</a:t>
            </a:r>
            <a:r>
              <a:rPr lang="en-US" dirty="0" smtClean="0"/>
              <a:t>including ::-1)</a:t>
            </a:r>
            <a:endParaRPr lang="en-US" dirty="0" smtClean="0"/>
          </a:p>
          <a:p>
            <a:pPr marL="457200" indent="-457200">
              <a:buFont typeface="Arial" panose="020B0604020202020204" pitchFamily="34" charset="0"/>
              <a:buChar char="•"/>
            </a:pPr>
            <a:r>
              <a:rPr lang="en-US" dirty="0" smtClean="0"/>
              <a:t>Recursion (multiple base cases)</a:t>
            </a:r>
          </a:p>
          <a:p>
            <a:pPr marL="457200" indent="-457200">
              <a:buFont typeface="Arial" panose="020B0604020202020204" pitchFamily="34" charset="0"/>
              <a:buChar char="•"/>
            </a:pPr>
            <a:r>
              <a:rPr lang="en-US" dirty="0" smtClean="0"/>
              <a:t>Functions that return functions</a:t>
            </a:r>
            <a:endParaRPr lang="en-US" dirty="0" smtClean="0"/>
          </a:p>
          <a:p>
            <a:pPr marL="457200" indent="-457200">
              <a:buFont typeface="Arial" panose="020B0604020202020204" pitchFamily="34" charset="0"/>
              <a:buChar char="•"/>
            </a:pPr>
            <a:r>
              <a:rPr lang="en-US" dirty="0" smtClean="0"/>
              <a:t>List comprehensions:</a:t>
            </a:r>
          </a:p>
          <a:p>
            <a:pPr marL="857250" lvl="1" indent="-457200">
              <a:buFont typeface="Arial" panose="020B0604020202020204" pitchFamily="34" charset="0"/>
              <a:buChar char="•"/>
            </a:pPr>
            <a:r>
              <a:rPr lang="en-US" b="1" dirty="0" smtClean="0">
                <a:latin typeface="Courier New" panose="02070309020205020404" pitchFamily="49" charset="0"/>
                <a:cs typeface="Courier New" panose="02070309020205020404" pitchFamily="49" charset="0"/>
              </a:rPr>
              <a:t>[x**2 for x in </a:t>
            </a:r>
            <a:r>
              <a:rPr lang="en-US" b="1" dirty="0" smtClean="0">
                <a:latin typeface="Courier New" panose="02070309020205020404" pitchFamily="49" charset="0"/>
                <a:cs typeface="Courier New" panose="02070309020205020404" pitchFamily="49" charset="0"/>
              </a:rPr>
              <a:t>L if x &lt; 100]</a:t>
            </a:r>
            <a:endParaRPr lang="en-US" b="1" dirty="0" smtClean="0">
              <a:latin typeface="Courier New" panose="02070309020205020404" pitchFamily="49" charset="0"/>
              <a:cs typeface="Courier New" panose="02070309020205020404" pitchFamily="49" charset="0"/>
            </a:endParaRPr>
          </a:p>
          <a:p>
            <a:pPr marL="457200" indent="-457200">
              <a:buFont typeface="Arial" panose="020B0604020202020204" pitchFamily="34" charset="0"/>
              <a:buChar char="•"/>
            </a:pPr>
            <a:r>
              <a:rPr lang="en-US" b="1" dirty="0" smtClean="0">
                <a:latin typeface="Courier New" panose="02070309020205020404" pitchFamily="49" charset="0"/>
                <a:cs typeface="Courier New" panose="02070309020205020404" pitchFamily="49" charset="0"/>
              </a:rPr>
              <a:t>map, reduce</a:t>
            </a:r>
            <a:r>
              <a:rPr lang="en-US" dirty="0" smtClean="0"/>
              <a:t>, and </a:t>
            </a:r>
            <a:r>
              <a:rPr lang="en-US" b="1" dirty="0" smtClean="0">
                <a:latin typeface="Courier New" panose="02070309020205020404" pitchFamily="49" charset="0"/>
                <a:cs typeface="Courier New" panose="02070309020205020404" pitchFamily="49" charset="0"/>
              </a:rPr>
              <a:t>filter</a:t>
            </a:r>
          </a:p>
          <a:p>
            <a:pPr marL="457200" indent="-457200">
              <a:buFont typeface="Arial" panose="020B0604020202020204" pitchFamily="34" charset="0"/>
              <a:buChar char="•"/>
            </a:pPr>
            <a:r>
              <a:rPr lang="en-US" b="1" dirty="0" smtClean="0">
                <a:latin typeface="Courier New" panose="02070309020205020404" pitchFamily="49" charset="0"/>
                <a:cs typeface="Courier New" panose="02070309020205020404" pitchFamily="49" charset="0"/>
              </a:rPr>
              <a:t>lambda</a:t>
            </a:r>
            <a:endParaRPr lang="en-US" b="1" dirty="0">
              <a:latin typeface="Courier New" panose="02070309020205020404" pitchFamily="49" charset="0"/>
              <a:cs typeface="Courier New" panose="02070309020205020404" pitchFamily="49" charset="0"/>
            </a:endParaRPr>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0775" y="56388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ular Callout 4"/>
          <p:cNvSpPr/>
          <p:nvPr/>
        </p:nvSpPr>
        <p:spPr bwMode="auto">
          <a:xfrm>
            <a:off x="4953000" y="5867400"/>
            <a:ext cx="1600200" cy="685800"/>
          </a:xfrm>
          <a:prstGeom prst="wedgeRectCallout">
            <a:avLst>
              <a:gd name="adj1" fmla="val -80633"/>
              <a:gd name="adj2" fmla="val -11182"/>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000" b="0" i="1" u="none" strike="noStrike" cap="none" normalizeH="0" baseline="0" dirty="0" smtClean="0">
                <a:ln>
                  <a:noFill/>
                </a:ln>
                <a:solidFill>
                  <a:schemeClr val="tx1"/>
                </a:solidFill>
                <a:effectLst/>
                <a:latin typeface="Arial" charset="0"/>
              </a:rPr>
              <a:t>Especially </a:t>
            </a:r>
            <a:r>
              <a:rPr lang="en-US" sz="2000" b="1" dirty="0" smtClean="0">
                <a:latin typeface="Courier New" panose="02070309020205020404" pitchFamily="49" charset="0"/>
                <a:cs typeface="Courier New" panose="02070309020205020404" pitchFamily="49" charset="0"/>
              </a:rPr>
              <a:t>lambda!</a:t>
            </a:r>
            <a:endParaRPr kumimoji="0" lang="en-US" sz="2000" b="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1546852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Challenge</a:t>
            </a:r>
            <a:endParaRPr lang="en-US" dirty="0"/>
          </a:p>
        </p:txBody>
      </p:sp>
      <p:sp>
        <p:nvSpPr>
          <p:cNvPr id="3" name="Content Placeholder 2"/>
          <p:cNvSpPr>
            <a:spLocks noGrp="1"/>
          </p:cNvSpPr>
          <p:nvPr>
            <p:ph idx="1"/>
          </p:nvPr>
        </p:nvSpPr>
        <p:spPr/>
        <p:txBody>
          <a:bodyPr/>
          <a:lstStyle/>
          <a:p>
            <a:r>
              <a:rPr lang="en-US" dirty="0" smtClean="0"/>
              <a:t>Write </a:t>
            </a:r>
            <a:r>
              <a:rPr lang="en-US" dirty="0" smtClean="0">
                <a:latin typeface="Courier New" panose="02070309020205020404" pitchFamily="49" charset="0"/>
                <a:cs typeface="Courier New" panose="02070309020205020404" pitchFamily="49" charset="0"/>
              </a:rPr>
              <a:t>compose(L</a:t>
            </a:r>
            <a:r>
              <a:rPr lang="en-US" dirty="0" smtClean="0"/>
              <a:t>), where </a:t>
            </a:r>
            <a:r>
              <a:rPr lang="en-US" dirty="0" smtClean="0">
                <a:latin typeface="Courier New" panose="02070309020205020404" pitchFamily="49" charset="0"/>
                <a:cs typeface="Courier New" panose="02070309020205020404" pitchFamily="49" charset="0"/>
              </a:rPr>
              <a:t>L</a:t>
            </a:r>
            <a:r>
              <a:rPr lang="en-US" dirty="0" smtClean="0"/>
              <a:t> is a list of functions.  Compose returns a single </a:t>
            </a:r>
            <a:r>
              <a:rPr lang="en-US" i="1" dirty="0" smtClean="0"/>
              <a:t>function, </a:t>
            </a:r>
            <a:r>
              <a:rPr lang="en-US" dirty="0" smtClean="0">
                <a:latin typeface="Courier New" panose="02070309020205020404" pitchFamily="49" charset="0"/>
                <a:cs typeface="Courier New" panose="02070309020205020404" pitchFamily="49" charset="0"/>
              </a:rPr>
              <a:t>f(x)</a:t>
            </a:r>
            <a:r>
              <a:rPr lang="en-US" dirty="0" smtClean="0"/>
              <a:t>, that calculates </a:t>
            </a:r>
            <a:r>
              <a:rPr lang="en-US" dirty="0" smtClean="0">
                <a:latin typeface="Courier New" panose="02070309020205020404" pitchFamily="49" charset="0"/>
                <a:cs typeface="Courier New" panose="02070309020205020404" pitchFamily="49" charset="0"/>
              </a:rPr>
              <a:t>L[0](L[1](L[2]…(x))</a:t>
            </a:r>
          </a:p>
          <a:p>
            <a:r>
              <a:rPr lang="en-US" dirty="0" smtClean="0">
                <a:cs typeface="Courier New" panose="02070309020205020404" pitchFamily="49" charset="0"/>
              </a:rPr>
              <a:t>Example:</a:t>
            </a:r>
          </a:p>
          <a:p>
            <a:r>
              <a:rPr lang="en-US" dirty="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f = compose([log, sin])</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f(pi/2) == 0.0</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f(pi/4) == -0.34657...</a:t>
            </a:r>
          </a:p>
        </p:txBody>
      </p:sp>
    </p:spTree>
    <p:extLst>
      <p:ext uri="{BB962C8B-B14F-4D97-AF65-F5344CB8AC3E}">
        <p14:creationId xmlns:p14="http://schemas.microsoft.com/office/powerpoint/2010/main" val="3598604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Challenge</a:t>
            </a:r>
            <a:endParaRPr lang="en-US" dirty="0"/>
          </a:p>
        </p:txBody>
      </p:sp>
      <p:sp>
        <p:nvSpPr>
          <p:cNvPr id="3" name="Content Placeholder 2"/>
          <p:cNvSpPr>
            <a:spLocks noGrp="1"/>
          </p:cNvSpPr>
          <p:nvPr>
            <p:ph idx="1"/>
          </p:nvPr>
        </p:nvSpPr>
        <p:spPr/>
        <p:txBody>
          <a:bodyPr/>
          <a:lstStyle/>
          <a:p>
            <a:r>
              <a:rPr lang="en-US" b="1" dirty="0" err="1" smtClean="0">
                <a:latin typeface="Courier New" panose="02070309020205020404" pitchFamily="49" charset="0"/>
                <a:cs typeface="Courier New" panose="02070309020205020404" pitchFamily="49" charset="0"/>
              </a:rPr>
              <a:t>def</a:t>
            </a:r>
            <a:r>
              <a:rPr lang="en-US" b="1" dirty="0" smtClean="0">
                <a:latin typeface="Courier New" panose="02070309020205020404" pitchFamily="49" charset="0"/>
                <a:cs typeface="Courier New" panose="02070309020205020404" pitchFamily="49" charset="0"/>
              </a:rPr>
              <a:t> compose(L):</a:t>
            </a:r>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87760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Challenge</a:t>
            </a:r>
            <a:endParaRPr lang="en-US" dirty="0"/>
          </a:p>
        </p:txBody>
      </p:sp>
      <p:sp>
        <p:nvSpPr>
          <p:cNvPr id="3" name="Content Placeholder 2"/>
          <p:cNvSpPr>
            <a:spLocks noGrp="1"/>
          </p:cNvSpPr>
          <p:nvPr>
            <p:ph idx="1"/>
          </p:nvPr>
        </p:nvSpPr>
        <p:spPr/>
        <p:txBody>
          <a:bodyPr/>
          <a:lstStyle/>
          <a:p>
            <a:r>
              <a:rPr lang="en-US" b="1" dirty="0" err="1" smtClean="0">
                <a:latin typeface="Courier New" panose="02070309020205020404" pitchFamily="49" charset="0"/>
                <a:cs typeface="Courier New" panose="02070309020205020404" pitchFamily="49" charset="0"/>
              </a:rPr>
              <a:t>def</a:t>
            </a:r>
            <a:r>
              <a:rPr lang="en-US" b="1" dirty="0" smtClean="0">
                <a:latin typeface="Courier New" panose="02070309020205020404" pitchFamily="49" charset="0"/>
                <a:cs typeface="Courier New" panose="02070309020205020404" pitchFamily="49" charset="0"/>
              </a:rPr>
              <a:t> compose(L):</a:t>
            </a:r>
            <a:endParaRPr lang="en-US" b="1" dirty="0">
              <a:latin typeface="Courier New" panose="02070309020205020404" pitchFamily="49" charset="0"/>
              <a:cs typeface="Courier New" panose="02070309020205020404" pitchFamily="49" charset="0"/>
            </a:endParaRPr>
          </a:p>
          <a:p>
            <a:r>
              <a:rPr lang="en-US" b="1" dirty="0" smtClean="0">
                <a:latin typeface="Courier New" panose="02070309020205020404" pitchFamily="49" charset="0"/>
                <a:cs typeface="Courier New" panose="02070309020205020404" pitchFamily="49" charset="0"/>
              </a:rPr>
              <a:t>  if L == []:</a:t>
            </a:r>
            <a:br>
              <a:rPr lang="en-US" b="1" dirty="0" smtClean="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r>
              <a:rPr lang="en-US" b="1" dirty="0" smtClean="0">
                <a:latin typeface="Courier New" panose="02070309020205020404" pitchFamily="49" charset="0"/>
                <a:cs typeface="Courier New" panose="02070309020205020404" pitchFamily="49" charset="0"/>
              </a:rPr>
              <a:t> return lambda x: x</a:t>
            </a:r>
          </a:p>
          <a:p>
            <a:r>
              <a:rPr lang="en-US" b="1" dirty="0" smtClean="0">
                <a:latin typeface="Courier New" panose="02070309020205020404" pitchFamily="49" charset="0"/>
                <a:cs typeface="Courier New" panose="02070309020205020404" pitchFamily="49" charset="0"/>
              </a:rPr>
              <a:t>  return lambda x: \</a:t>
            </a:r>
          </a:p>
          <a:p>
            <a:r>
              <a:rPr lang="en-US" b="1" dirty="0">
                <a:latin typeface="Courier New" panose="02070309020205020404" pitchFamily="49" charset="0"/>
                <a:cs typeface="Courier New" panose="02070309020205020404" pitchFamily="49" charset="0"/>
              </a:rPr>
              <a:t> </a:t>
            </a:r>
            <a:r>
              <a:rPr lang="en-US" b="1" dirty="0" smtClean="0">
                <a:latin typeface="Courier New" panose="02070309020205020404" pitchFamily="49" charset="0"/>
                <a:cs typeface="Courier New" panose="02070309020205020404" pitchFamily="49" charset="0"/>
              </a:rPr>
              <a:t>   L[0](compose(L[1:])(x))</a:t>
            </a: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25230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9587</TotalTime>
  <Words>993</Words>
  <Application>Microsoft Office PowerPoint</Application>
  <PresentationFormat>On-screen Show (4:3)</PresentationFormat>
  <Paragraphs>198</Paragraphs>
  <Slides>29</Slides>
  <Notes>24</Notes>
  <HiddenSlides>0</HiddenSlides>
  <MMClips>0</MMClips>
  <ScaleCrop>false</ScaleCrop>
  <HeadingPairs>
    <vt:vector size="6" baseType="variant">
      <vt:variant>
        <vt:lpstr>Theme</vt:lpstr>
      </vt:variant>
      <vt:variant>
        <vt:i4>1</vt:i4>
      </vt:variant>
      <vt:variant>
        <vt:lpstr>Slide Titles</vt:lpstr>
      </vt:variant>
      <vt:variant>
        <vt:i4>29</vt:i4>
      </vt:variant>
      <vt:variant>
        <vt:lpstr>Custom Shows</vt:lpstr>
      </vt:variant>
      <vt:variant>
        <vt:i4>2</vt:i4>
      </vt:variant>
    </vt:vector>
  </HeadingPairs>
  <TitlesOfParts>
    <vt:vector size="32" baseType="lpstr">
      <vt:lpstr>Blank Presentation</vt:lpstr>
      <vt:lpstr>CS 5 Herald</vt:lpstr>
      <vt:lpstr>What We Hope You’ve Learned</vt:lpstr>
      <vt:lpstr>All About the Final</vt:lpstr>
      <vt:lpstr>What Will Be Covered?</vt:lpstr>
      <vt:lpstr>Exam Coverage</vt:lpstr>
      <vt:lpstr>Functional Programming</vt:lpstr>
      <vt:lpstr>Functional Challenge</vt:lpstr>
      <vt:lpstr>Functional Challenge</vt:lpstr>
      <vt:lpstr>Functional Challenge</vt:lpstr>
      <vt:lpstr>A Bit of Python Cuteness</vt:lpstr>
      <vt:lpstr>A Bit of Python Cuteness</vt:lpstr>
      <vt:lpstr>The Alien’s Life Advice</vt:lpstr>
      <vt:lpstr>Computer Organization</vt:lpstr>
      <vt:lpstr>Minterm Expansion</vt:lpstr>
      <vt:lpstr>A Hmmm Problem</vt:lpstr>
      <vt:lpstr>Imperative Programming</vt:lpstr>
      <vt:lpstr>Loop Exercise</vt:lpstr>
      <vt:lpstr>Loop Exercise</vt:lpstr>
      <vt:lpstr>Loop Exercise</vt:lpstr>
      <vt:lpstr>Object-Oriented Programming</vt:lpstr>
      <vt:lpstr>Object-Oriented Exercise</vt:lpstr>
      <vt:lpstr>Object-Oriented Exercise</vt:lpstr>
      <vt:lpstr>Object-Oriented Exercise</vt:lpstr>
      <vt:lpstr>Theory of Computation</vt:lpstr>
      <vt:lpstr>FSM Exercise</vt:lpstr>
      <vt:lpstr>FSM Exercise (1)</vt:lpstr>
      <vt:lpstr>FSM Exercise (1)</vt:lpstr>
      <vt:lpstr>FSM Exercise (2)</vt:lpstr>
      <vt:lpstr>FSM Exercise (2)</vt:lpstr>
      <vt:lpstr>For screen</vt:lpstr>
      <vt:lpstr>For printing</vt:lpstr>
    </vt:vector>
  </TitlesOfParts>
  <Company>Harvey Mudd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Uncomputability!</dc:title>
  <cp:lastModifiedBy>Geoff Kuenning</cp:lastModifiedBy>
  <cp:revision>249</cp:revision>
  <cp:lastPrinted>2016-12-05T08:56:04Z</cp:lastPrinted>
  <dcterms:modified xsi:type="dcterms:W3CDTF">2016-12-05T08:59:11Z</dcterms:modified>
</cp:coreProperties>
</file>