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335" r:id="rId3"/>
    <p:sldId id="334" r:id="rId4"/>
    <p:sldId id="314" r:id="rId5"/>
    <p:sldId id="331" r:id="rId6"/>
    <p:sldId id="315" r:id="rId7"/>
    <p:sldId id="265" r:id="rId8"/>
    <p:sldId id="303" r:id="rId9"/>
    <p:sldId id="302" r:id="rId10"/>
    <p:sldId id="266" r:id="rId11"/>
    <p:sldId id="264" r:id="rId12"/>
    <p:sldId id="279" r:id="rId13"/>
    <p:sldId id="278" r:id="rId14"/>
    <p:sldId id="323" r:id="rId15"/>
    <p:sldId id="261" r:id="rId16"/>
    <p:sldId id="332" r:id="rId17"/>
    <p:sldId id="257" r:id="rId18"/>
    <p:sldId id="258" r:id="rId19"/>
    <p:sldId id="259" r:id="rId20"/>
    <p:sldId id="312" r:id="rId21"/>
    <p:sldId id="290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DBB7"/>
    <a:srgbClr val="FF8000"/>
    <a:srgbClr val="CCECFF"/>
    <a:srgbClr val="0000FF"/>
    <a:srgbClr val="CCFFCC"/>
    <a:srgbClr val="CC3300"/>
    <a:srgbClr val="9AD9FA"/>
    <a:srgbClr val="EFC9C1"/>
    <a:srgbClr val="799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42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12"/>
    </p:cViewPr>
  </p:notesTextViewPr>
  <p:sorterViewPr>
    <p:cViewPr>
      <p:scale>
        <a:sx n="66" d="100"/>
        <a:sy n="66" d="100"/>
      </p:scale>
      <p:origin x="0" y="148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68FD70F-90E0-214E-BC5F-0843696653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0901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0CCB932-6BEE-4440-B11E-3F0598B77E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0707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Class 26 review</a:t>
            </a:r>
          </a:p>
          <a:p>
            <a:r>
              <a:rPr lang="en-US" dirty="0" err="1" smtClean="0"/>
              <a:t>INHANDOUT</a:t>
            </a:r>
            <a:endParaRPr lang="en-US" dirty="0" smtClean="0"/>
          </a:p>
          <a:p>
            <a:r>
              <a:rPr lang="en-US" dirty="0" smtClean="0"/>
              <a:t>Deleted:</a:t>
            </a:r>
            <a:r>
              <a:rPr lang="en-US" baseline="0" dirty="0" smtClean="0"/>
              <a:t> “At least 8 questions; choose 6”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CCB932-6BEE-4440-B11E-3F0598B77E7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0719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INHANDOUT</a:t>
            </a:r>
            <a:endParaRPr lang="en-US" dirty="0" smtClean="0"/>
          </a:p>
          <a:p>
            <a:r>
              <a:rPr lang="en-US" dirty="0" smtClean="0"/>
              <a:t>sum([x</a:t>
            </a:r>
            <a:r>
              <a:rPr lang="en-US" baseline="0" dirty="0" smtClean="0"/>
              <a:t> for x in L if </a:t>
            </a:r>
            <a:r>
              <a:rPr lang="en-US" baseline="0" dirty="0" err="1" smtClean="0"/>
              <a:t>isPrime</a:t>
            </a:r>
            <a:r>
              <a:rPr lang="en-US" baseline="0" dirty="0" smtClean="0"/>
              <a:t>(x)])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CCB932-6BEE-4440-B11E-3F0598B77E7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453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INHANDOUT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CCB932-6BEE-4440-B11E-3F0598B77E7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883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INHANDOUT</a:t>
            </a:r>
            <a:endParaRPr lang="en-U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CCB932-6BEE-4440-B11E-3F0598B77E7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7165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INHANDOUT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CCB932-6BEE-4440-B11E-3F0598B77E7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0367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INHANDOUT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CCB932-6BEE-4440-B11E-3F0598B77E7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701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INHANDOUT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CCB932-6BEE-4440-B11E-3F0598B77E7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0528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INHANDOUT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CCB932-6BEE-4440-B11E-3F0598B77E7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8641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INHANDOUT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CCB932-6BEE-4440-B11E-3F0598B77E7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9185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INHANDOUT</a:t>
            </a:r>
            <a:endParaRPr lang="en-US" dirty="0" smtClean="0"/>
          </a:p>
          <a:p>
            <a:r>
              <a:rPr lang="en-US" dirty="0" smtClean="0"/>
              <a:t>Note that lines 7-9 could just be mod…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CCB932-6BEE-4440-B11E-3F0598B77E7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903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INHANDOUT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CCB932-6BEE-4440-B11E-3F0598B77E7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5515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INHANDOUT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CCB932-6BEE-4440-B11E-3F0598B77E7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783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028101-6991-C341-8A5F-EF83577DEB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939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3150A-82BE-A749-882A-3A91C9D12A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1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D29612-1CAD-694D-BBE9-B0A8568E7C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135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D1777-D91C-0842-AA8B-3F65474C0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085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E93C7-5E92-9F46-B916-D428474AD5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735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D8046F-7C26-7843-A600-5D0C439C48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824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B0C6F-EB29-2640-9FC1-F3F538CF3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797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0E6A7-91C8-214D-8C2D-573652ACC9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741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4D60E-65E8-8F42-A2DD-1B90204778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361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0EE27-5291-BF43-9C36-9023C361A3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311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FF9D3C-4E51-D449-A4CF-4CF0970134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330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0579DF3-EEAF-2340-ABF8-2EA480F92F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notesSlide" Target="../notesSlides/notesSlide6.xml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ounded Rectangle 1"/>
          <p:cNvSpPr>
            <a:spLocks noChangeArrowheads="1"/>
          </p:cNvSpPr>
          <p:nvPr/>
        </p:nvSpPr>
        <p:spPr bwMode="auto">
          <a:xfrm>
            <a:off x="7086600" y="2209800"/>
            <a:ext cx="1676400" cy="1114425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354013" y="285750"/>
            <a:ext cx="35814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200">
                <a:latin typeface="Georgia" charset="0"/>
              </a:rPr>
              <a:t>CS 5 Review</a:t>
            </a:r>
          </a:p>
        </p:txBody>
      </p:sp>
      <p:sp>
        <p:nvSpPr>
          <p:cNvPr id="15363" name="Text Box 5"/>
          <p:cNvSpPr txBox="1">
            <a:spLocks noChangeArrowheads="1"/>
          </p:cNvSpPr>
          <p:nvPr/>
        </p:nvSpPr>
        <p:spPr bwMode="auto">
          <a:xfrm>
            <a:off x="4572000" y="457200"/>
            <a:ext cx="3581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 dirty="0" smtClean="0">
                <a:solidFill>
                  <a:srgbClr val="C00000"/>
                </a:solidFill>
                <a:latin typeface="Georgia" charset="0"/>
              </a:rPr>
              <a:t>2018 </a:t>
            </a:r>
            <a:r>
              <a:rPr lang="en-US" b="1" dirty="0">
                <a:solidFill>
                  <a:srgbClr val="C00000"/>
                </a:solidFill>
                <a:latin typeface="Georgia" charset="0"/>
              </a:rPr>
              <a:t>reminders</a:t>
            </a:r>
          </a:p>
        </p:txBody>
      </p:sp>
      <p:sp>
        <p:nvSpPr>
          <p:cNvPr id="15364" name="Text Box 6"/>
          <p:cNvSpPr txBox="1">
            <a:spLocks noChangeArrowheads="1"/>
          </p:cNvSpPr>
          <p:nvPr/>
        </p:nvSpPr>
        <p:spPr bwMode="auto">
          <a:xfrm>
            <a:off x="1219200" y="1706563"/>
            <a:ext cx="6172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 smtClean="0">
                <a:latin typeface="Georgia" charset="0"/>
              </a:rPr>
              <a:t>Exam </a:t>
            </a:r>
            <a:r>
              <a:rPr lang="en-US" dirty="0">
                <a:latin typeface="Georgia" charset="0"/>
              </a:rPr>
              <a:t>is </a:t>
            </a:r>
            <a:r>
              <a:rPr lang="en-US" b="1" i="1" dirty="0" smtClean="0">
                <a:latin typeface="Georgia" charset="0"/>
              </a:rPr>
              <a:t>Tue 5/2 </a:t>
            </a:r>
            <a:r>
              <a:rPr lang="en-US" b="1" i="1" dirty="0" smtClean="0">
                <a:latin typeface="Georgia" charset="0"/>
              </a:rPr>
              <a:t>@ </a:t>
            </a:r>
            <a:r>
              <a:rPr lang="en-US" b="1" i="1" dirty="0" smtClean="0">
                <a:latin typeface="Georgia" charset="0"/>
              </a:rPr>
              <a:t>2 PM</a:t>
            </a:r>
            <a:endParaRPr lang="en-US" b="1" i="1" dirty="0">
              <a:latin typeface="Georgia" charset="0"/>
            </a:endParaRPr>
          </a:p>
        </p:txBody>
      </p:sp>
      <p:sp>
        <p:nvSpPr>
          <p:cNvPr id="15366" name="Text Box 8"/>
          <p:cNvSpPr txBox="1">
            <a:spLocks noChangeArrowheads="1"/>
          </p:cNvSpPr>
          <p:nvPr/>
        </p:nvSpPr>
        <p:spPr bwMode="auto">
          <a:xfrm>
            <a:off x="1219200" y="2824163"/>
            <a:ext cx="533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 smtClean="0">
                <a:latin typeface="Georgia" charset="0"/>
              </a:rPr>
              <a:t>May </a:t>
            </a:r>
            <a:r>
              <a:rPr lang="en-US" dirty="0">
                <a:latin typeface="Georgia" charset="0"/>
              </a:rPr>
              <a:t>bring 2 pages of your own notes</a:t>
            </a:r>
          </a:p>
        </p:txBody>
      </p:sp>
      <p:sp>
        <p:nvSpPr>
          <p:cNvPr id="15367" name="Text Box 9"/>
          <p:cNvSpPr txBox="1">
            <a:spLocks noChangeArrowheads="1"/>
          </p:cNvSpPr>
          <p:nvPr/>
        </p:nvSpPr>
        <p:spPr bwMode="auto">
          <a:xfrm>
            <a:off x="1219200" y="3382963"/>
            <a:ext cx="7467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 smtClean="0">
                <a:latin typeface="Georgia" charset="0"/>
              </a:rPr>
              <a:t>Comprehensive</a:t>
            </a:r>
            <a:r>
              <a:rPr lang="en-US" dirty="0">
                <a:latin typeface="Georgia" charset="0"/>
              </a:rPr>
              <a:t>… </a:t>
            </a:r>
            <a:r>
              <a:rPr lang="en-US" i="1" dirty="0">
                <a:latin typeface="Georgia" charset="0"/>
              </a:rPr>
              <a:t>something about everything!</a:t>
            </a:r>
          </a:p>
        </p:txBody>
      </p:sp>
      <p:sp>
        <p:nvSpPr>
          <p:cNvPr id="15368" name="Rectangle 7"/>
          <p:cNvSpPr>
            <a:spLocks noChangeArrowheads="1"/>
          </p:cNvSpPr>
          <p:nvPr/>
        </p:nvSpPr>
        <p:spPr bwMode="auto">
          <a:xfrm>
            <a:off x="1219200" y="3992563"/>
            <a:ext cx="14798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rgbClr val="C00000"/>
                </a:solidFill>
                <a:latin typeface="Georgia" charset="0"/>
              </a:rPr>
              <a:t>Except</a:t>
            </a:r>
            <a:r>
              <a:rPr lang="en-US" b="1" i="1" dirty="0">
                <a:solidFill>
                  <a:srgbClr val="C00000"/>
                </a:solidFill>
                <a:latin typeface="Georgia" charset="0"/>
              </a:rPr>
              <a:t>..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5369" name="Rectangle 1"/>
          <p:cNvSpPr>
            <a:spLocks noChangeArrowheads="1"/>
          </p:cNvSpPr>
          <p:nvPr/>
        </p:nvSpPr>
        <p:spPr bwMode="auto">
          <a:xfrm rot="-743528">
            <a:off x="7811414" y="2796172"/>
            <a:ext cx="855427" cy="33855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600" dirty="0" smtClean="0">
                <a:latin typeface="Cambria" charset="0"/>
              </a:rPr>
              <a:t>Life+C4</a:t>
            </a:r>
            <a:endParaRPr lang="en-US" sz="1600" dirty="0">
              <a:latin typeface="Cambria" charset="0"/>
            </a:endParaRPr>
          </a:p>
        </p:txBody>
      </p:sp>
      <p:sp>
        <p:nvSpPr>
          <p:cNvPr id="15370" name="Rectangle 2"/>
          <p:cNvSpPr>
            <a:spLocks noChangeArrowheads="1"/>
          </p:cNvSpPr>
          <p:nvPr/>
        </p:nvSpPr>
        <p:spPr bwMode="auto">
          <a:xfrm>
            <a:off x="7186613" y="2241550"/>
            <a:ext cx="1295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600" b="1">
                <a:solidFill>
                  <a:schemeClr val="bg1"/>
                </a:solidFill>
                <a:latin typeface="Cambria" charset="0"/>
              </a:rPr>
              <a:t>only have 5-mins.?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922462" y="4876800"/>
            <a:ext cx="6383338" cy="1569660"/>
          </a:xfrm>
          <a:prstGeom prst="rect">
            <a:avLst/>
          </a:prstGeom>
          <a:solidFill>
            <a:srgbClr val="EFC9C1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 smtClean="0">
                <a:latin typeface="Georgia" charset="0"/>
              </a:rPr>
              <a:t>Connect-Four </a:t>
            </a:r>
            <a:r>
              <a:rPr lang="en-US" dirty="0">
                <a:latin typeface="Georgia" charset="0"/>
              </a:rPr>
              <a:t>AI</a:t>
            </a:r>
          </a:p>
          <a:p>
            <a:pPr>
              <a:spcBef>
                <a:spcPct val="50000"/>
              </a:spcBef>
            </a:pPr>
            <a:r>
              <a:rPr lang="en-US" dirty="0" err="1">
                <a:latin typeface="Georgia" charset="0"/>
              </a:rPr>
              <a:t>vPython</a:t>
            </a:r>
            <a:r>
              <a:rPr lang="en-US" dirty="0">
                <a:latin typeface="Georgia" charset="0"/>
              </a:rPr>
              <a:t> and other </a:t>
            </a:r>
            <a:r>
              <a:rPr lang="en-US" dirty="0" smtClean="0">
                <a:latin typeface="Georgia" charset="0"/>
              </a:rPr>
              <a:t>topic-specific </a:t>
            </a:r>
            <a:r>
              <a:rPr lang="en-US" dirty="0">
                <a:latin typeface="Georgia" charset="0"/>
              </a:rPr>
              <a:t>libraries</a:t>
            </a:r>
          </a:p>
          <a:p>
            <a:pPr>
              <a:spcBef>
                <a:spcPct val="50000"/>
              </a:spcBef>
            </a:pPr>
            <a:r>
              <a:rPr lang="en-US" dirty="0" err="1" smtClean="0">
                <a:latin typeface="Georgia" charset="0"/>
              </a:rPr>
              <a:t>Picobot</a:t>
            </a:r>
            <a:r>
              <a:rPr lang="en-US" dirty="0">
                <a:latin typeface="Georgia" charset="0"/>
              </a:rPr>
              <a:t>, </a:t>
            </a:r>
            <a:r>
              <a:rPr lang="en-US" i="1" dirty="0">
                <a:latin typeface="Georgia" charset="0"/>
              </a:rPr>
              <a:t>alas</a:t>
            </a:r>
            <a:r>
              <a:rPr lang="en-US" dirty="0">
                <a:latin typeface="Georgia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2"/>
          <p:cNvSpPr txBox="1">
            <a:spLocks noChangeArrowheads="1"/>
          </p:cNvSpPr>
          <p:nvPr/>
        </p:nvSpPr>
        <p:spPr bwMode="auto">
          <a:xfrm>
            <a:off x="354013" y="285750"/>
            <a:ext cx="8637587" cy="128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 err="1">
                <a:solidFill>
                  <a:srgbClr val="FF8000"/>
                </a:solidFill>
                <a:latin typeface="Courier New" charset="0"/>
              </a:rPr>
              <a:t>def</a:t>
            </a:r>
            <a:r>
              <a:rPr lang="en-US" b="1" dirty="0">
                <a:solidFill>
                  <a:srgbClr val="FF8000"/>
                </a:solidFill>
                <a:latin typeface="Courier New" charset="0"/>
              </a:rPr>
              <a:t> </a:t>
            </a:r>
            <a:r>
              <a:rPr lang="en-US" b="1" dirty="0" smtClean="0">
                <a:latin typeface="Courier New" charset="0"/>
              </a:rPr>
              <a:t>symmetric(S):</a:t>
            </a:r>
            <a:r>
              <a:rPr lang="en-US" sz="1800" b="1" dirty="0" smtClean="0">
                <a:solidFill>
                  <a:srgbClr val="E93F3F"/>
                </a:solidFill>
                <a:latin typeface="Courier New" charset="0"/>
              </a:rPr>
              <a:t> </a:t>
            </a:r>
            <a:endParaRPr lang="en-US" sz="1800" b="1" dirty="0">
              <a:solidFill>
                <a:srgbClr val="E93F3F"/>
              </a:solidFill>
              <a:latin typeface="Courier New" charset="0"/>
            </a:endParaRPr>
          </a:p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E93F3F"/>
                </a:solidFill>
                <a:latin typeface="Courier New" charset="0"/>
              </a:rPr>
              <a:t>    </a:t>
            </a:r>
            <a:r>
              <a:rPr lang="en-US" sz="1800" b="1" dirty="0" smtClean="0">
                <a:solidFill>
                  <a:srgbClr val="008000"/>
                </a:solidFill>
                <a:latin typeface="Courier New" charset="0"/>
              </a:rPr>
              <a:t>"""Returns </a:t>
            </a:r>
            <a:r>
              <a:rPr lang="en-US" sz="1800" b="1" dirty="0">
                <a:solidFill>
                  <a:srgbClr val="008000"/>
                </a:solidFill>
                <a:latin typeface="Courier New" charset="0"/>
              </a:rPr>
              <a:t>True if S is symmetric around the NW-SE </a:t>
            </a:r>
            <a:r>
              <a:rPr lang="en-US" sz="1800" b="1" dirty="0" smtClean="0">
                <a:solidFill>
                  <a:srgbClr val="008000"/>
                </a:solidFill>
                <a:latin typeface="Courier New" charset="0"/>
              </a:rPr>
              <a:t>line.</a:t>
            </a:r>
            <a:endParaRPr lang="en-US" sz="1800" b="1" dirty="0">
              <a:solidFill>
                <a:srgbClr val="008000"/>
              </a:solidFill>
              <a:latin typeface="Courier New" charset="0"/>
            </a:endParaRPr>
          </a:p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008000"/>
                </a:solidFill>
                <a:latin typeface="Courier New" charset="0"/>
              </a:rPr>
              <a:t>       </a:t>
            </a:r>
            <a:r>
              <a:rPr lang="en-US" sz="1800" b="1" dirty="0" smtClean="0">
                <a:solidFill>
                  <a:srgbClr val="008000"/>
                </a:solidFill>
                <a:latin typeface="Courier New" charset="0"/>
              </a:rPr>
              <a:t>returns </a:t>
            </a:r>
            <a:r>
              <a:rPr lang="en-US" sz="1800" b="1" dirty="0">
                <a:solidFill>
                  <a:srgbClr val="008000"/>
                </a:solidFill>
                <a:latin typeface="Courier New" charset="0"/>
              </a:rPr>
              <a:t>False </a:t>
            </a:r>
            <a:r>
              <a:rPr lang="en-US" sz="1800" b="1" dirty="0" smtClean="0">
                <a:solidFill>
                  <a:srgbClr val="008000"/>
                </a:solidFill>
                <a:latin typeface="Courier New" charset="0"/>
              </a:rPr>
              <a:t>otherwise."""</a:t>
            </a:r>
            <a:endParaRPr lang="en-US" sz="1800" b="1" dirty="0">
              <a:solidFill>
                <a:srgbClr val="008000"/>
              </a:solidFill>
              <a:latin typeface="Courier New" charset="0"/>
            </a:endParaRPr>
          </a:p>
        </p:txBody>
      </p:sp>
      <p:sp>
        <p:nvSpPr>
          <p:cNvPr id="25602" name="Text Box 3"/>
          <p:cNvSpPr txBox="1">
            <a:spLocks noChangeArrowheads="1"/>
          </p:cNvSpPr>
          <p:nvPr/>
        </p:nvSpPr>
        <p:spPr bwMode="auto">
          <a:xfrm>
            <a:off x="5334000" y="15240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dirty="0" smtClean="0">
                <a:solidFill>
                  <a:srgbClr val="0D09F0"/>
                </a:solidFill>
                <a:latin typeface="Georgia" charset="0"/>
              </a:rPr>
              <a:t>2D </a:t>
            </a:r>
            <a:r>
              <a:rPr lang="en-US" dirty="0">
                <a:solidFill>
                  <a:srgbClr val="0D09F0"/>
                </a:solidFill>
                <a:latin typeface="Georgia" charset="0"/>
              </a:rPr>
              <a:t>data</a:t>
            </a:r>
          </a:p>
        </p:txBody>
      </p:sp>
      <p:sp>
        <p:nvSpPr>
          <p:cNvPr id="25603" name="Rectangle 31"/>
          <p:cNvSpPr>
            <a:spLocks noChangeArrowheads="1"/>
          </p:cNvSpPr>
          <p:nvPr/>
        </p:nvSpPr>
        <p:spPr bwMode="auto">
          <a:xfrm>
            <a:off x="914400" y="1676400"/>
            <a:ext cx="8229600" cy="489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b="1" dirty="0">
                <a:latin typeface="Courier New" charset="0"/>
              </a:rPr>
              <a:t>H = </a:t>
            </a:r>
            <a:r>
              <a:rPr lang="en-US" b="1" dirty="0" err="1">
                <a:solidFill>
                  <a:srgbClr val="660066"/>
                </a:solidFill>
                <a:latin typeface="Courier New" charset="0"/>
              </a:rPr>
              <a:t>len</a:t>
            </a:r>
            <a:r>
              <a:rPr lang="en-US" b="1" dirty="0">
                <a:latin typeface="Courier New" charset="0"/>
              </a:rPr>
              <a:t>(S)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solidFill>
                  <a:srgbClr val="FF8000"/>
                </a:solidFill>
                <a:latin typeface="Courier New" charset="0"/>
              </a:rPr>
              <a:t>if</a:t>
            </a:r>
          </a:p>
          <a:p>
            <a:endParaRPr lang="en-US" b="1" dirty="0">
              <a:latin typeface="Courier New" charset="0"/>
            </a:endParaRP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 err="1" smtClean="0">
                <a:solidFill>
                  <a:srgbClr val="0000FF"/>
                </a:solidFill>
                <a:latin typeface="Courier New" charset="0"/>
              </a:rPr>
              <a:t>LEFT_COL</a:t>
            </a:r>
            <a:r>
              <a:rPr lang="en-US" b="1" dirty="0" smtClean="0">
                <a:solidFill>
                  <a:srgbClr val="008000"/>
                </a:solidFill>
                <a:latin typeface="Courier New" charset="0"/>
              </a:rPr>
              <a:t> </a:t>
            </a:r>
            <a:r>
              <a:rPr lang="en-US" b="1" dirty="0">
                <a:latin typeface="Courier New" charset="0"/>
              </a:rPr>
              <a:t>= </a:t>
            </a:r>
            <a:r>
              <a:rPr lang="en-US" b="1" dirty="0" smtClean="0">
                <a:latin typeface="Courier New" charset="0"/>
              </a:rPr>
              <a:t>[S[r</a:t>
            </a:r>
            <a:r>
              <a:rPr lang="en-US" b="1" dirty="0">
                <a:latin typeface="Courier New" charset="0"/>
              </a:rPr>
              <a:t>][0] </a:t>
            </a:r>
            <a:r>
              <a:rPr lang="en-US" b="1" dirty="0">
                <a:solidFill>
                  <a:srgbClr val="FF8000"/>
                </a:solidFill>
                <a:latin typeface="Courier New" charset="0"/>
              </a:rPr>
              <a:t>for</a:t>
            </a:r>
            <a:r>
              <a:rPr lang="en-US" b="1" dirty="0">
                <a:latin typeface="Courier New" charset="0"/>
              </a:rPr>
              <a:t> r in </a:t>
            </a:r>
            <a:r>
              <a:rPr lang="en-US" b="1" dirty="0">
                <a:solidFill>
                  <a:srgbClr val="660066"/>
                </a:solidFill>
                <a:latin typeface="Courier New" charset="0"/>
              </a:rPr>
              <a:t>range</a:t>
            </a:r>
            <a:r>
              <a:rPr lang="en-US" b="1" dirty="0">
                <a:latin typeface="Courier New" charset="0"/>
              </a:rPr>
              <a:t>(H</a:t>
            </a:r>
            <a:r>
              <a:rPr lang="en-US" b="1" dirty="0" smtClean="0">
                <a:latin typeface="Courier New" charset="0"/>
              </a:rPr>
              <a:t>)]</a:t>
            </a:r>
            <a:endParaRPr lang="en-US" b="1" dirty="0">
              <a:latin typeface="Courier New" charset="0"/>
            </a:endParaRPr>
          </a:p>
          <a:p>
            <a:r>
              <a:rPr lang="en-US" b="1" dirty="0" err="1">
                <a:solidFill>
                  <a:srgbClr val="0000FF"/>
                </a:solidFill>
                <a:latin typeface="Courier New" charset="0"/>
              </a:rPr>
              <a:t>TOP_ROW</a:t>
            </a:r>
            <a:r>
              <a:rPr lang="en-US" b="1" dirty="0">
                <a:latin typeface="Courier New" charset="0"/>
              </a:rPr>
              <a:t> = S[0]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solidFill>
                  <a:srgbClr val="FF8000"/>
                </a:solidFill>
                <a:latin typeface="Courier New" charset="0"/>
              </a:rPr>
              <a:t>if</a:t>
            </a:r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  </a:t>
            </a:r>
            <a:r>
              <a:rPr lang="en-US" b="1" dirty="0">
                <a:solidFill>
                  <a:srgbClr val="7030A0"/>
                </a:solidFill>
                <a:latin typeface="Courier New" charset="0"/>
              </a:rPr>
              <a:t>return </a:t>
            </a:r>
            <a:r>
              <a:rPr lang="en-US" b="1" dirty="0">
                <a:solidFill>
                  <a:srgbClr val="FF0000"/>
                </a:solidFill>
                <a:latin typeface="Courier New" charset="0"/>
              </a:rPr>
              <a:t>False</a:t>
            </a:r>
          </a:p>
          <a:p>
            <a:endParaRPr lang="en-US" b="1" dirty="0">
              <a:solidFill>
                <a:srgbClr val="7030A0"/>
              </a:solidFill>
              <a:latin typeface="Courier New" charset="0"/>
            </a:endParaRPr>
          </a:p>
          <a:p>
            <a:r>
              <a:rPr lang="en-US" b="1" dirty="0">
                <a:solidFill>
                  <a:srgbClr val="FF8000"/>
                </a:solidFill>
                <a:latin typeface="Courier New" charset="0"/>
              </a:rPr>
              <a:t>else</a:t>
            </a:r>
            <a:r>
              <a:rPr lang="en-US" b="1" dirty="0">
                <a:latin typeface="Courier New" charset="0"/>
              </a:rPr>
              <a:t>:</a:t>
            </a:r>
          </a:p>
          <a:p>
            <a:r>
              <a:rPr lang="en-US" b="1" dirty="0">
                <a:latin typeface="Courier New" charset="0"/>
              </a:rPr>
              <a:t>  </a:t>
            </a:r>
            <a:r>
              <a:rPr lang="en-US" b="1" dirty="0">
                <a:solidFill>
                  <a:srgbClr val="7030A0"/>
                </a:solidFill>
                <a:latin typeface="Courier New" charset="0"/>
              </a:rPr>
              <a:t>return</a:t>
            </a:r>
            <a:endParaRPr lang="en-US" b="1" dirty="0">
              <a:latin typeface="Courier New" charset="0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6186098" y="4038600"/>
            <a:ext cx="2805502" cy="646331"/>
          </a:xfrm>
          <a:prstGeom prst="rect">
            <a:avLst/>
          </a:prstGeom>
          <a:solidFill>
            <a:srgbClr val="FFDBB7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r>
              <a:rPr lang="en-US" sz="1800" b="1" dirty="0">
                <a:latin typeface="Cambria" charset="0"/>
              </a:rPr>
              <a:t>How could we use the top row and left </a:t>
            </a:r>
            <a:r>
              <a:rPr lang="en-US" sz="1800" b="1" dirty="0" smtClean="0">
                <a:latin typeface="Cambria" charset="0"/>
              </a:rPr>
              <a:t>column?</a:t>
            </a:r>
            <a:endParaRPr lang="en-US" sz="1800" b="1" dirty="0">
              <a:latin typeface="Cambria" charset="0"/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3300413" y="1938338"/>
            <a:ext cx="1371600" cy="369887"/>
          </a:xfrm>
          <a:prstGeom prst="rect">
            <a:avLst/>
          </a:prstGeom>
          <a:solidFill>
            <a:srgbClr val="FFDBB7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/>
            <a:r>
              <a:rPr lang="en-US" sz="1800" b="1">
                <a:latin typeface="Cambria" charset="0"/>
                <a:cs typeface="Times New Roman" charset="0"/>
              </a:rPr>
              <a:t>Base case?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4876800" y="4992777"/>
            <a:ext cx="3891766" cy="1636623"/>
            <a:chOff x="1066800" y="1981200"/>
            <a:chExt cx="7247914" cy="3048000"/>
          </a:xfrm>
        </p:grpSpPr>
        <p:sp>
          <p:nvSpPr>
            <p:cNvPr id="10" name="Rectangle 4"/>
            <p:cNvSpPr>
              <a:spLocks noChangeArrowheads="1"/>
            </p:cNvSpPr>
            <p:nvPr/>
          </p:nvSpPr>
          <p:spPr bwMode="auto">
            <a:xfrm>
              <a:off x="1066800" y="1981200"/>
              <a:ext cx="1011238" cy="9144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rgbClr val="0D09F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11" name="Rectangle 5"/>
            <p:cNvSpPr>
              <a:spLocks noChangeArrowheads="1"/>
            </p:cNvSpPr>
            <p:nvPr/>
          </p:nvSpPr>
          <p:spPr bwMode="auto">
            <a:xfrm>
              <a:off x="2316163" y="1981200"/>
              <a:ext cx="1011237" cy="9144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rgbClr val="0D09F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12" name="Rectangle 6"/>
            <p:cNvSpPr>
              <a:spLocks noChangeArrowheads="1"/>
            </p:cNvSpPr>
            <p:nvPr/>
          </p:nvSpPr>
          <p:spPr bwMode="auto">
            <a:xfrm>
              <a:off x="3535363" y="1981200"/>
              <a:ext cx="1011237" cy="9144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rgbClr val="0D09F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13" name="Text Box 8"/>
            <p:cNvSpPr txBox="1">
              <a:spLocks noChangeArrowheads="1"/>
            </p:cNvSpPr>
            <p:nvPr/>
          </p:nvSpPr>
          <p:spPr bwMode="auto">
            <a:xfrm>
              <a:off x="1266824" y="2209801"/>
              <a:ext cx="609601" cy="573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400">
                  <a:solidFill>
                    <a:srgbClr val="0D09F0"/>
                  </a:solidFill>
                  <a:latin typeface="Georgia" charset="0"/>
                </a:rPr>
                <a:t>1</a:t>
              </a:r>
            </a:p>
          </p:txBody>
        </p:sp>
        <p:sp>
          <p:nvSpPr>
            <p:cNvPr id="14" name="Text Box 9"/>
            <p:cNvSpPr txBox="1">
              <a:spLocks noChangeArrowheads="1"/>
            </p:cNvSpPr>
            <p:nvPr/>
          </p:nvSpPr>
          <p:spPr bwMode="auto">
            <a:xfrm>
              <a:off x="2286000" y="2209801"/>
              <a:ext cx="1074737" cy="573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400" dirty="0">
                  <a:solidFill>
                    <a:srgbClr val="0D09F0"/>
                  </a:solidFill>
                  <a:latin typeface="Georgia" charset="0"/>
                </a:rPr>
                <a:t>2</a:t>
              </a:r>
            </a:p>
          </p:txBody>
        </p:sp>
        <p:sp>
          <p:nvSpPr>
            <p:cNvPr id="15" name="Text Box 10"/>
            <p:cNvSpPr txBox="1">
              <a:spLocks noChangeArrowheads="1"/>
            </p:cNvSpPr>
            <p:nvPr/>
          </p:nvSpPr>
          <p:spPr bwMode="auto">
            <a:xfrm>
              <a:off x="3505199" y="2209801"/>
              <a:ext cx="1074737" cy="573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400">
                  <a:solidFill>
                    <a:srgbClr val="0D09F0"/>
                  </a:solidFill>
                  <a:latin typeface="Georgia" charset="0"/>
                </a:rPr>
                <a:t>3</a:t>
              </a:r>
            </a:p>
          </p:txBody>
        </p:sp>
        <p:sp>
          <p:nvSpPr>
            <p:cNvPr id="16" name="Rectangle 18"/>
            <p:cNvSpPr>
              <a:spLocks noChangeArrowheads="1"/>
            </p:cNvSpPr>
            <p:nvPr/>
          </p:nvSpPr>
          <p:spPr bwMode="auto">
            <a:xfrm>
              <a:off x="1066800" y="3048000"/>
              <a:ext cx="1011238" cy="9144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rgbClr val="0D09F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17" name="Rectangle 19"/>
            <p:cNvSpPr>
              <a:spLocks noChangeArrowheads="1"/>
            </p:cNvSpPr>
            <p:nvPr/>
          </p:nvSpPr>
          <p:spPr bwMode="auto">
            <a:xfrm>
              <a:off x="2316163" y="3048000"/>
              <a:ext cx="1011237" cy="9144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rgbClr val="0D09F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18" name="Rectangle 20"/>
            <p:cNvSpPr>
              <a:spLocks noChangeArrowheads="1"/>
            </p:cNvSpPr>
            <p:nvPr/>
          </p:nvSpPr>
          <p:spPr bwMode="auto">
            <a:xfrm>
              <a:off x="3535363" y="3048000"/>
              <a:ext cx="1011237" cy="9144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rgbClr val="0D09F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19" name="Text Box 21"/>
            <p:cNvSpPr txBox="1">
              <a:spLocks noChangeArrowheads="1"/>
            </p:cNvSpPr>
            <p:nvPr/>
          </p:nvSpPr>
          <p:spPr bwMode="auto">
            <a:xfrm>
              <a:off x="1266824" y="3276600"/>
              <a:ext cx="609601" cy="573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400">
                  <a:solidFill>
                    <a:srgbClr val="0D09F0"/>
                  </a:solidFill>
                  <a:latin typeface="Georgia" charset="0"/>
                </a:rPr>
                <a:t>2</a:t>
              </a:r>
            </a:p>
          </p:txBody>
        </p:sp>
        <p:sp>
          <p:nvSpPr>
            <p:cNvPr id="20" name="Text Box 22"/>
            <p:cNvSpPr txBox="1">
              <a:spLocks noChangeArrowheads="1"/>
            </p:cNvSpPr>
            <p:nvPr/>
          </p:nvSpPr>
          <p:spPr bwMode="auto">
            <a:xfrm>
              <a:off x="2286000" y="3276600"/>
              <a:ext cx="1074737" cy="573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400">
                  <a:solidFill>
                    <a:srgbClr val="0D09F0"/>
                  </a:solidFill>
                  <a:latin typeface="Georgia" charset="0"/>
                </a:rPr>
                <a:t>4</a:t>
              </a:r>
            </a:p>
          </p:txBody>
        </p:sp>
        <p:sp>
          <p:nvSpPr>
            <p:cNvPr id="21" name="Text Box 23"/>
            <p:cNvSpPr txBox="1">
              <a:spLocks noChangeArrowheads="1"/>
            </p:cNvSpPr>
            <p:nvPr/>
          </p:nvSpPr>
          <p:spPr bwMode="auto">
            <a:xfrm>
              <a:off x="3505199" y="3276600"/>
              <a:ext cx="1074737" cy="573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400">
                  <a:solidFill>
                    <a:srgbClr val="0D09F0"/>
                  </a:solidFill>
                  <a:latin typeface="Georgia" charset="0"/>
                </a:rPr>
                <a:t>5</a:t>
              </a:r>
            </a:p>
          </p:txBody>
        </p:sp>
        <p:sp>
          <p:nvSpPr>
            <p:cNvPr id="22" name="Rectangle 24"/>
            <p:cNvSpPr>
              <a:spLocks noChangeArrowheads="1"/>
            </p:cNvSpPr>
            <p:nvPr/>
          </p:nvSpPr>
          <p:spPr bwMode="auto">
            <a:xfrm>
              <a:off x="1066800" y="4114800"/>
              <a:ext cx="1011238" cy="9144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rgbClr val="0D09F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23" name="Rectangle 25"/>
            <p:cNvSpPr>
              <a:spLocks noChangeArrowheads="1"/>
            </p:cNvSpPr>
            <p:nvPr/>
          </p:nvSpPr>
          <p:spPr bwMode="auto">
            <a:xfrm>
              <a:off x="2316163" y="4114800"/>
              <a:ext cx="1011237" cy="9144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rgbClr val="0D09F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24" name="Rectangle 26"/>
            <p:cNvSpPr>
              <a:spLocks noChangeArrowheads="1"/>
            </p:cNvSpPr>
            <p:nvPr/>
          </p:nvSpPr>
          <p:spPr bwMode="auto">
            <a:xfrm>
              <a:off x="3535363" y="4114800"/>
              <a:ext cx="1011237" cy="9144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rgbClr val="0D09F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25" name="Text Box 27"/>
            <p:cNvSpPr txBox="1">
              <a:spLocks noChangeArrowheads="1"/>
            </p:cNvSpPr>
            <p:nvPr/>
          </p:nvSpPr>
          <p:spPr bwMode="auto">
            <a:xfrm>
              <a:off x="1266824" y="4343400"/>
              <a:ext cx="609601" cy="573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400">
                  <a:solidFill>
                    <a:srgbClr val="0D09F0"/>
                  </a:solidFill>
                  <a:latin typeface="Georgia" charset="0"/>
                </a:rPr>
                <a:t>3</a:t>
              </a:r>
            </a:p>
          </p:txBody>
        </p:sp>
        <p:sp>
          <p:nvSpPr>
            <p:cNvPr id="26" name="Text Box 28"/>
            <p:cNvSpPr txBox="1">
              <a:spLocks noChangeArrowheads="1"/>
            </p:cNvSpPr>
            <p:nvPr/>
          </p:nvSpPr>
          <p:spPr bwMode="auto">
            <a:xfrm>
              <a:off x="2286000" y="4343400"/>
              <a:ext cx="1074737" cy="573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400">
                  <a:solidFill>
                    <a:srgbClr val="0D09F0"/>
                  </a:solidFill>
                  <a:latin typeface="Georgia" charset="0"/>
                </a:rPr>
                <a:t>5</a:t>
              </a:r>
            </a:p>
          </p:txBody>
        </p:sp>
        <p:sp>
          <p:nvSpPr>
            <p:cNvPr id="27" name="Text Box 29"/>
            <p:cNvSpPr txBox="1">
              <a:spLocks noChangeArrowheads="1"/>
            </p:cNvSpPr>
            <p:nvPr/>
          </p:nvSpPr>
          <p:spPr bwMode="auto">
            <a:xfrm>
              <a:off x="3505199" y="4343400"/>
              <a:ext cx="1074737" cy="573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400">
                  <a:solidFill>
                    <a:srgbClr val="0D09F0"/>
                  </a:solidFill>
                  <a:latin typeface="Georgia" charset="0"/>
                </a:rPr>
                <a:t>6</a:t>
              </a:r>
            </a:p>
          </p:txBody>
        </p:sp>
        <p:sp>
          <p:nvSpPr>
            <p:cNvPr id="28" name="Rectangle 30"/>
            <p:cNvSpPr>
              <a:spLocks noChangeArrowheads="1"/>
            </p:cNvSpPr>
            <p:nvPr/>
          </p:nvSpPr>
          <p:spPr bwMode="auto">
            <a:xfrm>
              <a:off x="5197475" y="2786063"/>
              <a:ext cx="1144001" cy="573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b="1">
                  <a:solidFill>
                    <a:srgbClr val="0D09F0"/>
                  </a:solidFill>
                  <a:latin typeface="Courier New" charset="0"/>
                </a:rPr>
                <a:t>S = </a:t>
              </a:r>
            </a:p>
          </p:txBody>
        </p:sp>
        <p:sp>
          <p:nvSpPr>
            <p:cNvPr id="29" name="Rectangle 31"/>
            <p:cNvSpPr>
              <a:spLocks noChangeArrowheads="1"/>
            </p:cNvSpPr>
            <p:nvPr/>
          </p:nvSpPr>
          <p:spPr bwMode="auto">
            <a:xfrm>
              <a:off x="5970588" y="2792414"/>
              <a:ext cx="2344126" cy="13756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b="1" dirty="0" smtClean="0">
                  <a:solidFill>
                    <a:srgbClr val="0D09F0"/>
                  </a:solidFill>
                  <a:latin typeface="Courier New" charset="0"/>
                </a:rPr>
                <a:t>[[</a:t>
              </a:r>
              <a:r>
                <a:rPr lang="en-US" sz="1400" b="1" dirty="0">
                  <a:solidFill>
                    <a:srgbClr val="0D09F0"/>
                  </a:solidFill>
                  <a:latin typeface="Courier New" charset="0"/>
                </a:rPr>
                <a:t>1,2,3], </a:t>
              </a:r>
            </a:p>
            <a:p>
              <a:r>
                <a:rPr lang="en-US" sz="1400" b="1" dirty="0">
                  <a:solidFill>
                    <a:srgbClr val="0D09F0"/>
                  </a:solidFill>
                  <a:latin typeface="Courier New" charset="0"/>
                </a:rPr>
                <a:t> </a:t>
              </a:r>
              <a:r>
                <a:rPr lang="en-US" sz="1400" b="1" dirty="0" smtClean="0">
                  <a:solidFill>
                    <a:srgbClr val="0D09F0"/>
                  </a:solidFill>
                  <a:latin typeface="Courier New" charset="0"/>
                </a:rPr>
                <a:t>[</a:t>
              </a:r>
              <a:r>
                <a:rPr lang="en-US" sz="1400" b="1" dirty="0">
                  <a:solidFill>
                    <a:srgbClr val="0D09F0"/>
                  </a:solidFill>
                  <a:latin typeface="Courier New" charset="0"/>
                </a:rPr>
                <a:t>2,4,5],</a:t>
              </a:r>
            </a:p>
            <a:p>
              <a:r>
                <a:rPr lang="en-US" sz="1400" b="1" dirty="0">
                  <a:solidFill>
                    <a:srgbClr val="0D09F0"/>
                  </a:solidFill>
                  <a:latin typeface="Courier New" charset="0"/>
                </a:rPr>
                <a:t> </a:t>
              </a:r>
              <a:r>
                <a:rPr lang="en-US" sz="1400" b="1" dirty="0" smtClean="0">
                  <a:solidFill>
                    <a:srgbClr val="0D09F0"/>
                  </a:solidFill>
                  <a:latin typeface="Courier New" charset="0"/>
                </a:rPr>
                <a:t>[</a:t>
              </a:r>
              <a:r>
                <a:rPr lang="en-US" sz="1400" b="1" dirty="0">
                  <a:solidFill>
                    <a:srgbClr val="0D09F0"/>
                  </a:solidFill>
                  <a:latin typeface="Courier New" charset="0"/>
                </a:rPr>
                <a:t>3,5,6</a:t>
              </a:r>
              <a:r>
                <a:rPr lang="en-US" sz="1400" b="1" dirty="0" smtClean="0">
                  <a:solidFill>
                    <a:srgbClr val="0D09F0"/>
                  </a:solidFill>
                  <a:latin typeface="Courier New" charset="0"/>
                </a:rPr>
                <a:t>]]</a:t>
              </a:r>
              <a:endParaRPr lang="en-US" sz="1400" b="1" dirty="0">
                <a:solidFill>
                  <a:srgbClr val="0D09F0"/>
                </a:solidFill>
                <a:latin typeface="Courier New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658812" y="823432"/>
            <a:ext cx="2819400" cy="228600"/>
          </a:xfrm>
          <a:prstGeom prst="rect">
            <a:avLst/>
          </a:prstGeom>
          <a:solidFill>
            <a:srgbClr val="FFDBB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658812" y="1478685"/>
            <a:ext cx="2819400" cy="228600"/>
          </a:xfrm>
          <a:prstGeom prst="rect">
            <a:avLst/>
          </a:prstGeom>
          <a:solidFill>
            <a:srgbClr val="FFDBB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658812" y="2133938"/>
            <a:ext cx="2819400" cy="228600"/>
          </a:xfrm>
          <a:prstGeom prst="rect">
            <a:avLst/>
          </a:prstGeom>
          <a:solidFill>
            <a:srgbClr val="FFDBB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658812" y="2789191"/>
            <a:ext cx="2819400" cy="228600"/>
          </a:xfrm>
          <a:prstGeom prst="rect">
            <a:avLst/>
          </a:prstGeom>
          <a:solidFill>
            <a:srgbClr val="FFDBB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658812" y="3444444"/>
            <a:ext cx="2819400" cy="228600"/>
          </a:xfrm>
          <a:prstGeom prst="rect">
            <a:avLst/>
          </a:prstGeom>
          <a:solidFill>
            <a:srgbClr val="FFDBB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658812" y="4099697"/>
            <a:ext cx="2819400" cy="228600"/>
          </a:xfrm>
          <a:prstGeom prst="rect">
            <a:avLst/>
          </a:prstGeom>
          <a:solidFill>
            <a:srgbClr val="FFDBB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658812" y="4754950"/>
            <a:ext cx="2819400" cy="228600"/>
          </a:xfrm>
          <a:prstGeom prst="rect">
            <a:avLst/>
          </a:prstGeom>
          <a:solidFill>
            <a:srgbClr val="FFDBB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658812" y="5410200"/>
            <a:ext cx="2819400" cy="228600"/>
          </a:xfrm>
          <a:prstGeom prst="rect">
            <a:avLst/>
          </a:prstGeom>
          <a:solidFill>
            <a:srgbClr val="FFDBB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27649" name="Text Box 2"/>
          <p:cNvSpPr txBox="1">
            <a:spLocks noChangeArrowheads="1"/>
          </p:cNvSpPr>
          <p:nvPr/>
        </p:nvSpPr>
        <p:spPr bwMode="auto">
          <a:xfrm>
            <a:off x="582612" y="533400"/>
            <a:ext cx="4065588" cy="561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Cambria" charset="0"/>
              </a:rPr>
              <a:t>w  x   y   z       isPrime?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en-US" b="1">
                <a:latin typeface="Courier New" charset="0"/>
              </a:rPr>
              <a:t>0 0 0 0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en-US" b="1">
                <a:latin typeface="Courier New" charset="0"/>
              </a:rPr>
              <a:t>0 0 0 1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en-US" b="1">
                <a:latin typeface="Courier New" charset="0"/>
              </a:rPr>
              <a:t>0 0 1 0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en-US" b="1">
                <a:latin typeface="Courier New" charset="0"/>
              </a:rPr>
              <a:t>0 0 1 1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en-US" b="1">
                <a:latin typeface="Courier New" charset="0"/>
              </a:rPr>
              <a:t>0 1 0 0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en-US" b="1">
                <a:latin typeface="Courier New" charset="0"/>
              </a:rPr>
              <a:t>0 1 0 1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en-US" b="1">
                <a:latin typeface="Courier New" charset="0"/>
              </a:rPr>
              <a:t>0 1 1 0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en-US" b="1">
                <a:latin typeface="Courier New" charset="0"/>
              </a:rPr>
              <a:t>0 1 1 1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en-US" b="1">
                <a:latin typeface="Courier New" charset="0"/>
              </a:rPr>
              <a:t>1 0 0 0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en-US" b="1">
                <a:latin typeface="Courier New" charset="0"/>
              </a:rPr>
              <a:t>1 0 0 1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en-US" b="1">
                <a:latin typeface="Courier New" charset="0"/>
              </a:rPr>
              <a:t>1 0 1 0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en-US" b="1">
                <a:latin typeface="Courier New" charset="0"/>
              </a:rPr>
              <a:t>1 0 1 1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en-US" b="1">
                <a:latin typeface="Courier New" charset="0"/>
              </a:rPr>
              <a:t>1 1 0 0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en-US" b="1">
                <a:latin typeface="Courier New" charset="0"/>
              </a:rPr>
              <a:t>1 1 0 1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en-US" b="1">
                <a:latin typeface="Courier New" charset="0"/>
              </a:rPr>
              <a:t>1 1 1 0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en-US" b="1">
                <a:latin typeface="Courier New" charset="0"/>
              </a:rPr>
              <a:t>1 1 1 1</a:t>
            </a:r>
          </a:p>
        </p:txBody>
      </p:sp>
      <p:sp>
        <p:nvSpPr>
          <p:cNvPr id="27650" name="Text Box 3"/>
          <p:cNvSpPr txBox="1">
            <a:spLocks noChangeArrowheads="1"/>
          </p:cNvSpPr>
          <p:nvPr/>
        </p:nvSpPr>
        <p:spPr bwMode="auto">
          <a:xfrm>
            <a:off x="5334000" y="15240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dirty="0">
                <a:solidFill>
                  <a:srgbClr val="0D09F0"/>
                </a:solidFill>
                <a:latin typeface="Georgia" charset="0"/>
              </a:rPr>
              <a:t>P</a:t>
            </a:r>
            <a:r>
              <a:rPr lang="en-US" dirty="0" smtClean="0">
                <a:solidFill>
                  <a:srgbClr val="0D09F0"/>
                </a:solidFill>
                <a:latin typeface="Georgia" charset="0"/>
              </a:rPr>
              <a:t>rimality-testing </a:t>
            </a:r>
            <a:r>
              <a:rPr lang="en-US" dirty="0">
                <a:solidFill>
                  <a:srgbClr val="0D09F0"/>
                </a:solidFill>
                <a:latin typeface="Georgia" charset="0"/>
              </a:rPr>
              <a:t>circuit!</a:t>
            </a:r>
          </a:p>
        </p:txBody>
      </p:sp>
      <p:sp>
        <p:nvSpPr>
          <p:cNvPr id="27651" name="Line 4"/>
          <p:cNvSpPr>
            <a:spLocks noChangeShapeType="1"/>
          </p:cNvSpPr>
          <p:nvPr>
            <p:custDataLst>
              <p:tags r:id="rId1"/>
            </p:custDataLst>
          </p:nvPr>
        </p:nvSpPr>
        <p:spPr bwMode="auto">
          <a:xfrm>
            <a:off x="4522788" y="2038350"/>
            <a:ext cx="0" cy="2938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652" name="Line 5"/>
          <p:cNvSpPr>
            <a:spLocks noChangeShapeType="1"/>
          </p:cNvSpPr>
          <p:nvPr>
            <p:custDataLst>
              <p:tags r:id="rId2"/>
            </p:custDataLst>
          </p:nvPr>
        </p:nvSpPr>
        <p:spPr bwMode="auto">
          <a:xfrm>
            <a:off x="4103688" y="2070100"/>
            <a:ext cx="0" cy="27797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653" name="Line 6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>
            <a:off x="4302125" y="1843088"/>
            <a:ext cx="0" cy="3590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654" name="Line 7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>
            <a:off x="4759325" y="1757363"/>
            <a:ext cx="0" cy="3797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655" name="Rectangle 8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921125" y="1717675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b="1">
                <a:latin typeface="Courier New" charset="0"/>
              </a:rPr>
              <a:t>w</a:t>
            </a:r>
          </a:p>
        </p:txBody>
      </p:sp>
      <p:sp>
        <p:nvSpPr>
          <p:cNvPr id="27656" name="Rectangle 9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4016375" y="1527175"/>
            <a:ext cx="5413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000" b="1">
                <a:latin typeface="Courier New" charset="0"/>
              </a:rPr>
              <a:t>not w</a:t>
            </a:r>
          </a:p>
        </p:txBody>
      </p:sp>
      <p:sp>
        <p:nvSpPr>
          <p:cNvPr id="27657" name="Rectangle 10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4341813" y="1630363"/>
            <a:ext cx="366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b="1">
                <a:latin typeface="Courier New" charset="0"/>
              </a:rPr>
              <a:t>x</a:t>
            </a:r>
          </a:p>
        </p:txBody>
      </p:sp>
      <p:sp>
        <p:nvSpPr>
          <p:cNvPr id="27658" name="Rectangle 11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4494213" y="1441450"/>
            <a:ext cx="5413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000" b="1">
                <a:latin typeface="Courier New" charset="0"/>
              </a:rPr>
              <a:t>not x</a:t>
            </a:r>
          </a:p>
        </p:txBody>
      </p:sp>
      <p:sp>
        <p:nvSpPr>
          <p:cNvPr id="27659" name="AutoShape 12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 rot="10800000">
            <a:off x="4013200" y="4846638"/>
            <a:ext cx="182563" cy="258762"/>
          </a:xfrm>
          <a:prstGeom prst="triangle">
            <a:avLst>
              <a:gd name="adj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Oval 13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4060825" y="5126038"/>
            <a:ext cx="74613" cy="74612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661" name="Line 14"/>
          <p:cNvSpPr>
            <a:spLocks noChangeShapeType="1"/>
          </p:cNvSpPr>
          <p:nvPr/>
        </p:nvSpPr>
        <p:spPr bwMode="auto">
          <a:xfrm>
            <a:off x="4097338" y="5214938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662" name="Line 15"/>
          <p:cNvSpPr>
            <a:spLocks noChangeShapeType="1"/>
          </p:cNvSpPr>
          <p:nvPr/>
        </p:nvSpPr>
        <p:spPr bwMode="auto">
          <a:xfrm>
            <a:off x="4095750" y="5434013"/>
            <a:ext cx="206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663" name="AutoShape 16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 rot="10800000">
            <a:off x="4435475" y="4967288"/>
            <a:ext cx="182563" cy="258762"/>
          </a:xfrm>
          <a:prstGeom prst="triangle">
            <a:avLst>
              <a:gd name="adj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4" name="Oval 17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4483100" y="5246688"/>
            <a:ext cx="74613" cy="74612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665" name="Line 18"/>
          <p:cNvSpPr>
            <a:spLocks noChangeShapeType="1"/>
          </p:cNvSpPr>
          <p:nvPr/>
        </p:nvSpPr>
        <p:spPr bwMode="auto">
          <a:xfrm>
            <a:off x="4519613" y="5335588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666" name="Line 19"/>
          <p:cNvSpPr>
            <a:spLocks noChangeShapeType="1"/>
          </p:cNvSpPr>
          <p:nvPr/>
        </p:nvSpPr>
        <p:spPr bwMode="auto">
          <a:xfrm>
            <a:off x="4518025" y="5554663"/>
            <a:ext cx="2381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667" name="Line 20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4978400" y="2097088"/>
            <a:ext cx="0" cy="29384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668" name="Line 21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>
            <a:off x="5214938" y="1816100"/>
            <a:ext cx="0" cy="3797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669" name="Rectangle 22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4800600" y="16891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b="1">
                <a:latin typeface="Courier New" charset="0"/>
              </a:rPr>
              <a:t>y</a:t>
            </a:r>
          </a:p>
        </p:txBody>
      </p:sp>
      <p:sp>
        <p:nvSpPr>
          <p:cNvPr id="27670" name="Rectangle 23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4949825" y="1500188"/>
            <a:ext cx="5413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000" b="1">
                <a:latin typeface="Courier New" charset="0"/>
              </a:rPr>
              <a:t>not y</a:t>
            </a:r>
          </a:p>
        </p:txBody>
      </p:sp>
      <p:sp>
        <p:nvSpPr>
          <p:cNvPr id="27671" name="AutoShape 24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 rot="10800000">
            <a:off x="4891088" y="5026025"/>
            <a:ext cx="182562" cy="258763"/>
          </a:xfrm>
          <a:prstGeom prst="triangle">
            <a:avLst>
              <a:gd name="adj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2" name="Oval 25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4938713" y="5305425"/>
            <a:ext cx="74612" cy="74613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673" name="Line 26"/>
          <p:cNvSpPr>
            <a:spLocks noChangeShapeType="1"/>
          </p:cNvSpPr>
          <p:nvPr/>
        </p:nvSpPr>
        <p:spPr bwMode="auto">
          <a:xfrm>
            <a:off x="4975225" y="53943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674" name="Line 27"/>
          <p:cNvSpPr>
            <a:spLocks noChangeShapeType="1"/>
          </p:cNvSpPr>
          <p:nvPr/>
        </p:nvSpPr>
        <p:spPr bwMode="auto">
          <a:xfrm>
            <a:off x="4973638" y="5613400"/>
            <a:ext cx="2381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675" name="Line 28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>
            <a:off x="5434013" y="2189163"/>
            <a:ext cx="0" cy="29384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676" name="Line 29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>
            <a:off x="5670550" y="1908175"/>
            <a:ext cx="0" cy="3797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677" name="Rectangle 30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5257800" y="1781175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b="1">
                <a:latin typeface="Courier New" charset="0"/>
              </a:rPr>
              <a:t>z</a:t>
            </a:r>
          </a:p>
        </p:txBody>
      </p:sp>
      <p:sp>
        <p:nvSpPr>
          <p:cNvPr id="27678" name="AutoShape 31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 rot="10800000">
            <a:off x="5346700" y="5118100"/>
            <a:ext cx="182563" cy="258763"/>
          </a:xfrm>
          <a:prstGeom prst="triangle">
            <a:avLst>
              <a:gd name="adj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9" name="Oval 32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5394325" y="5397500"/>
            <a:ext cx="74613" cy="74613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680" name="Line 33"/>
          <p:cNvSpPr>
            <a:spLocks noChangeShapeType="1"/>
          </p:cNvSpPr>
          <p:nvPr/>
        </p:nvSpPr>
        <p:spPr bwMode="auto">
          <a:xfrm>
            <a:off x="5430838" y="5486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681" name="Line 34"/>
          <p:cNvSpPr>
            <a:spLocks noChangeShapeType="1"/>
          </p:cNvSpPr>
          <p:nvPr/>
        </p:nvSpPr>
        <p:spPr bwMode="auto">
          <a:xfrm>
            <a:off x="5429250" y="5705475"/>
            <a:ext cx="2381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682" name="Rectangle 51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5402263" y="1590675"/>
            <a:ext cx="5413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000" b="1">
                <a:latin typeface="Courier New" charset="0"/>
              </a:rPr>
              <a:t>not z</a:t>
            </a:r>
          </a:p>
        </p:txBody>
      </p:sp>
      <p:sp>
        <p:nvSpPr>
          <p:cNvPr id="3" name="Rectangle 2"/>
          <p:cNvSpPr/>
          <p:nvPr/>
        </p:nvSpPr>
        <p:spPr>
          <a:xfrm>
            <a:off x="79476" y="779128"/>
            <a:ext cx="52719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500" b="1">
                <a:solidFill>
                  <a:schemeClr val="bg1">
                    <a:lumMod val="65000"/>
                  </a:schemeClr>
                </a:solidFill>
                <a:latin typeface="Cambria"/>
                <a:cs typeface="Cambria"/>
              </a:rPr>
              <a:t>0</a:t>
            </a:r>
            <a:endParaRPr lang="en-US" sz="1500">
              <a:solidFill>
                <a:schemeClr val="bg1">
                  <a:lumMod val="6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9476" y="1107044"/>
            <a:ext cx="52719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500" b="1">
                <a:solidFill>
                  <a:schemeClr val="bg1">
                    <a:lumMod val="65000"/>
                  </a:schemeClr>
                </a:solidFill>
                <a:latin typeface="Cambria"/>
                <a:cs typeface="Cambria"/>
              </a:rPr>
              <a:t>1</a:t>
            </a:r>
            <a:endParaRPr lang="en-US" sz="1500">
              <a:solidFill>
                <a:schemeClr val="bg1">
                  <a:lumMod val="6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79476" y="1434960"/>
            <a:ext cx="52719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500" b="1">
                <a:solidFill>
                  <a:schemeClr val="bg1">
                    <a:lumMod val="65000"/>
                  </a:schemeClr>
                </a:solidFill>
                <a:latin typeface="Cambria"/>
                <a:cs typeface="Cambria"/>
              </a:rPr>
              <a:t>2</a:t>
            </a:r>
            <a:endParaRPr lang="en-US" sz="1500">
              <a:solidFill>
                <a:schemeClr val="bg1">
                  <a:lumMod val="6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9476" y="1762876"/>
            <a:ext cx="52719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500" b="1">
                <a:solidFill>
                  <a:schemeClr val="bg1">
                    <a:lumMod val="65000"/>
                  </a:schemeClr>
                </a:solidFill>
                <a:latin typeface="Cambria"/>
                <a:cs typeface="Cambria"/>
              </a:rPr>
              <a:t>3</a:t>
            </a:r>
            <a:endParaRPr lang="en-US" sz="1500">
              <a:solidFill>
                <a:schemeClr val="bg1">
                  <a:lumMod val="6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9476" y="2090792"/>
            <a:ext cx="52719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500" b="1">
                <a:solidFill>
                  <a:schemeClr val="bg1">
                    <a:lumMod val="65000"/>
                  </a:schemeClr>
                </a:solidFill>
                <a:latin typeface="Cambria"/>
                <a:cs typeface="Cambria"/>
              </a:rPr>
              <a:t>4</a:t>
            </a:r>
            <a:endParaRPr lang="en-US" sz="1500">
              <a:solidFill>
                <a:schemeClr val="bg1">
                  <a:lumMod val="6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79476" y="2418708"/>
            <a:ext cx="52719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500" b="1">
                <a:solidFill>
                  <a:schemeClr val="bg1">
                    <a:lumMod val="65000"/>
                  </a:schemeClr>
                </a:solidFill>
                <a:latin typeface="Cambria"/>
                <a:cs typeface="Cambria"/>
              </a:rPr>
              <a:t>5</a:t>
            </a:r>
            <a:endParaRPr lang="en-US" sz="1500">
              <a:solidFill>
                <a:schemeClr val="bg1">
                  <a:lumMod val="6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9476" y="2746624"/>
            <a:ext cx="52719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500" b="1">
                <a:solidFill>
                  <a:schemeClr val="bg1">
                    <a:lumMod val="65000"/>
                  </a:schemeClr>
                </a:solidFill>
                <a:latin typeface="Cambria"/>
                <a:cs typeface="Cambria"/>
              </a:rPr>
              <a:t>6</a:t>
            </a:r>
            <a:endParaRPr lang="en-US" sz="1500">
              <a:solidFill>
                <a:schemeClr val="bg1">
                  <a:lumMod val="6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9476" y="3074540"/>
            <a:ext cx="52719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500" b="1">
                <a:solidFill>
                  <a:schemeClr val="bg1">
                    <a:lumMod val="65000"/>
                  </a:schemeClr>
                </a:solidFill>
                <a:latin typeface="Cambria"/>
                <a:cs typeface="Cambria"/>
              </a:rPr>
              <a:t>7</a:t>
            </a:r>
            <a:endParaRPr lang="en-US" sz="1500">
              <a:solidFill>
                <a:schemeClr val="bg1">
                  <a:lumMod val="6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79476" y="3402456"/>
            <a:ext cx="52719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500" b="1">
                <a:solidFill>
                  <a:schemeClr val="bg1">
                    <a:lumMod val="65000"/>
                  </a:schemeClr>
                </a:solidFill>
                <a:latin typeface="Cambria"/>
                <a:cs typeface="Cambria"/>
              </a:rPr>
              <a:t>8</a:t>
            </a:r>
            <a:endParaRPr lang="en-US" sz="1500">
              <a:solidFill>
                <a:schemeClr val="bg1">
                  <a:lumMod val="6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79476" y="3730372"/>
            <a:ext cx="52719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500" b="1">
                <a:solidFill>
                  <a:schemeClr val="bg1">
                    <a:lumMod val="65000"/>
                  </a:schemeClr>
                </a:solidFill>
                <a:latin typeface="Cambria"/>
                <a:cs typeface="Cambria"/>
              </a:rPr>
              <a:t>9</a:t>
            </a:r>
            <a:endParaRPr lang="en-US" sz="1500">
              <a:solidFill>
                <a:schemeClr val="bg1">
                  <a:lumMod val="6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79476" y="4058288"/>
            <a:ext cx="52719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500" b="1">
                <a:solidFill>
                  <a:schemeClr val="bg1">
                    <a:lumMod val="65000"/>
                  </a:schemeClr>
                </a:solidFill>
                <a:latin typeface="Cambria"/>
                <a:cs typeface="Cambria"/>
              </a:rPr>
              <a:t>10</a:t>
            </a:r>
            <a:endParaRPr lang="en-US" sz="1500">
              <a:solidFill>
                <a:schemeClr val="bg1">
                  <a:lumMod val="6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79476" y="4386204"/>
            <a:ext cx="52719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500" b="1">
                <a:solidFill>
                  <a:schemeClr val="bg1">
                    <a:lumMod val="65000"/>
                  </a:schemeClr>
                </a:solidFill>
                <a:latin typeface="Cambria"/>
                <a:cs typeface="Cambria"/>
              </a:rPr>
              <a:t>11</a:t>
            </a:r>
            <a:endParaRPr lang="en-US" sz="1500">
              <a:solidFill>
                <a:schemeClr val="bg1">
                  <a:lumMod val="6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9476" y="4714120"/>
            <a:ext cx="52719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500" b="1">
                <a:solidFill>
                  <a:schemeClr val="bg1">
                    <a:lumMod val="65000"/>
                  </a:schemeClr>
                </a:solidFill>
                <a:latin typeface="Cambria"/>
                <a:cs typeface="Cambria"/>
              </a:rPr>
              <a:t>12</a:t>
            </a:r>
            <a:endParaRPr lang="en-US" sz="1500">
              <a:solidFill>
                <a:schemeClr val="bg1">
                  <a:lumMod val="6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79476" y="5042036"/>
            <a:ext cx="52719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500" b="1">
                <a:solidFill>
                  <a:schemeClr val="bg1">
                    <a:lumMod val="65000"/>
                  </a:schemeClr>
                </a:solidFill>
                <a:latin typeface="Cambria"/>
                <a:cs typeface="Cambria"/>
              </a:rPr>
              <a:t>13</a:t>
            </a:r>
            <a:endParaRPr lang="en-US" sz="1500">
              <a:solidFill>
                <a:schemeClr val="bg1">
                  <a:lumMod val="6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79476" y="5369952"/>
            <a:ext cx="52719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500" b="1">
                <a:solidFill>
                  <a:schemeClr val="bg1">
                    <a:lumMod val="65000"/>
                  </a:schemeClr>
                </a:solidFill>
                <a:latin typeface="Cambria"/>
                <a:cs typeface="Cambria"/>
              </a:rPr>
              <a:t>14</a:t>
            </a:r>
            <a:endParaRPr lang="en-US" sz="1500">
              <a:solidFill>
                <a:schemeClr val="bg1">
                  <a:lumMod val="6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9476" y="5697872"/>
            <a:ext cx="52719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500" b="1">
                <a:solidFill>
                  <a:schemeClr val="bg1">
                    <a:lumMod val="65000"/>
                  </a:schemeClr>
                </a:solidFill>
                <a:latin typeface="Cambria"/>
                <a:cs typeface="Cambria"/>
              </a:rPr>
              <a:t>15</a:t>
            </a:r>
            <a:endParaRPr lang="en-US" sz="1500">
              <a:solidFill>
                <a:schemeClr val="bg1">
                  <a:lumMod val="65000"/>
                </a:schemeClr>
              </a:solidFill>
              <a:latin typeface="Cambria"/>
              <a:cs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8637588" cy="558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1" dirty="0">
                <a:latin typeface="Courier New" charset="0"/>
              </a:rPr>
              <a:t>0  read r1          # r1 is our input, assumed &gt; 0</a:t>
            </a:r>
          </a:p>
          <a:p>
            <a:r>
              <a:rPr lang="en-US" sz="1800" b="1" dirty="0">
                <a:latin typeface="Courier New" charset="0"/>
              </a:rPr>
              <a:t>1  </a:t>
            </a:r>
            <a:r>
              <a:rPr lang="en-US" sz="1800" b="1" dirty="0" err="1">
                <a:latin typeface="Courier New" charset="0"/>
              </a:rPr>
              <a:t>setn</a:t>
            </a:r>
            <a:r>
              <a:rPr lang="en-US" sz="1800" b="1" dirty="0">
                <a:latin typeface="Courier New" charset="0"/>
              </a:rPr>
              <a:t> r9 0        # r9 = 0     r9 is the "answer"</a:t>
            </a:r>
          </a:p>
          <a:p>
            <a:r>
              <a:rPr lang="en-US" sz="1800" b="1" dirty="0">
                <a:latin typeface="Courier New" charset="0"/>
              </a:rPr>
              <a:t>2  </a:t>
            </a:r>
            <a:r>
              <a:rPr lang="en-US" sz="1800" b="1" dirty="0" smtClean="0">
                <a:latin typeface="Courier New" charset="0"/>
              </a:rPr>
              <a:t>copy </a:t>
            </a:r>
            <a:r>
              <a:rPr lang="en-US" sz="1800" b="1" dirty="0">
                <a:latin typeface="Courier New" charset="0"/>
              </a:rPr>
              <a:t>r2 r1       </a:t>
            </a:r>
            <a:r>
              <a:rPr lang="en-US" sz="1800" b="1" dirty="0" smtClean="0">
                <a:latin typeface="Courier New" charset="0"/>
              </a:rPr>
              <a:t># </a:t>
            </a:r>
            <a:r>
              <a:rPr lang="en-US" sz="1800" b="1" dirty="0">
                <a:latin typeface="Courier New" charset="0"/>
              </a:rPr>
              <a:t>r2 = r1    r2 is our "loop index"</a:t>
            </a:r>
          </a:p>
          <a:p>
            <a:r>
              <a:rPr lang="en-US" sz="1800" b="1" dirty="0">
                <a:latin typeface="Courier New" charset="0"/>
              </a:rPr>
              <a:t>3  </a:t>
            </a:r>
            <a:r>
              <a:rPr lang="en-US" sz="1800" b="1" dirty="0" err="1">
                <a:latin typeface="Courier New" charset="0"/>
              </a:rPr>
              <a:t>nop</a:t>
            </a:r>
            <a:endParaRPr lang="en-US" sz="1800" b="1" dirty="0"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4  </a:t>
            </a:r>
            <a:r>
              <a:rPr lang="en-US" sz="1800" b="1" dirty="0" err="1">
                <a:latin typeface="Courier New" charset="0"/>
              </a:rPr>
              <a:t>nop</a:t>
            </a:r>
            <a:endParaRPr lang="en-US" sz="1800" b="1" dirty="0"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5  </a:t>
            </a:r>
            <a:r>
              <a:rPr lang="en-US" sz="1800" b="1" dirty="0" err="1">
                <a:latin typeface="Courier New" charset="0"/>
              </a:rPr>
              <a:t>nop</a:t>
            </a:r>
            <a:endParaRPr lang="en-US" sz="1800" b="1" dirty="0">
              <a:latin typeface="Courier New" charset="0"/>
            </a:endParaRPr>
          </a:p>
          <a:p>
            <a:r>
              <a:rPr lang="en-US" sz="1800" b="1" dirty="0">
                <a:solidFill>
                  <a:srgbClr val="E93F3F"/>
                </a:solidFill>
                <a:latin typeface="Courier New" charset="0"/>
              </a:rPr>
              <a:t>6  </a:t>
            </a:r>
            <a:r>
              <a:rPr lang="en-US" sz="1800" b="1" dirty="0" err="1">
                <a:solidFill>
                  <a:srgbClr val="E93F3F"/>
                </a:solidFill>
                <a:latin typeface="Courier New" charset="0"/>
              </a:rPr>
              <a:t>jeqz</a:t>
            </a:r>
            <a:r>
              <a:rPr lang="en-US" sz="1800" b="1" dirty="0">
                <a:solidFill>
                  <a:srgbClr val="E93F3F"/>
                </a:solidFill>
                <a:latin typeface="Courier New" charset="0"/>
              </a:rPr>
              <a:t> r2 14</a:t>
            </a:r>
            <a:r>
              <a:rPr lang="en-US" sz="1800" b="1" dirty="0">
                <a:latin typeface="Courier New" charset="0"/>
              </a:rPr>
              <a:t>       # </a:t>
            </a:r>
            <a:r>
              <a:rPr lang="en-US" sz="1800" b="1" dirty="0" smtClean="0">
                <a:latin typeface="Courier New" charset="0"/>
              </a:rPr>
              <a:t>While </a:t>
            </a:r>
            <a:r>
              <a:rPr lang="en-US" sz="1800" b="1" dirty="0">
                <a:latin typeface="Courier New" charset="0"/>
              </a:rPr>
              <a:t>r2 != 0</a:t>
            </a:r>
          </a:p>
          <a:p>
            <a:r>
              <a:rPr lang="en-US" sz="1800" b="1" dirty="0">
                <a:solidFill>
                  <a:srgbClr val="CD20D8"/>
                </a:solidFill>
                <a:latin typeface="Courier New" charset="0"/>
              </a:rPr>
              <a:t>7  div r3 r1 r2</a:t>
            </a:r>
            <a:r>
              <a:rPr lang="en-US" sz="1800" b="1" dirty="0">
                <a:latin typeface="Courier New" charset="0"/>
              </a:rPr>
              <a:t>     # r3 = r1/r2; r3 is a "scratch pad"</a:t>
            </a:r>
          </a:p>
          <a:p>
            <a:r>
              <a:rPr lang="en-US" sz="1800" b="1" dirty="0">
                <a:solidFill>
                  <a:srgbClr val="CD20D8"/>
                </a:solidFill>
                <a:latin typeface="Courier New" charset="0"/>
              </a:rPr>
              <a:t>8  </a:t>
            </a:r>
            <a:r>
              <a:rPr lang="en-US" sz="1800" b="1" dirty="0" err="1">
                <a:solidFill>
                  <a:srgbClr val="CD20D8"/>
                </a:solidFill>
                <a:latin typeface="Courier New" charset="0"/>
              </a:rPr>
              <a:t>mul</a:t>
            </a:r>
            <a:r>
              <a:rPr lang="en-US" sz="1800" b="1" dirty="0">
                <a:solidFill>
                  <a:srgbClr val="CD20D8"/>
                </a:solidFill>
                <a:latin typeface="Courier New" charset="0"/>
              </a:rPr>
              <a:t> r3 r2 r3</a:t>
            </a:r>
            <a:r>
              <a:rPr lang="en-US" sz="1800" b="1" dirty="0">
                <a:latin typeface="Courier New" charset="0"/>
              </a:rPr>
              <a:t>     # r3 = r2*r3</a:t>
            </a:r>
          </a:p>
          <a:p>
            <a:r>
              <a:rPr lang="en-US" sz="1800" b="1" dirty="0">
                <a:solidFill>
                  <a:srgbClr val="CD20D8"/>
                </a:solidFill>
                <a:latin typeface="Courier New" charset="0"/>
              </a:rPr>
              <a:t>9  sub r3 r1 r3</a:t>
            </a:r>
            <a:r>
              <a:rPr lang="en-US" sz="1800" b="1" dirty="0">
                <a:latin typeface="Courier New" charset="0"/>
              </a:rPr>
              <a:t>     # r3 = r1-r3</a:t>
            </a:r>
          </a:p>
          <a:p>
            <a:r>
              <a:rPr lang="en-US" sz="1800" b="1" dirty="0">
                <a:latin typeface="Courier New" charset="0"/>
              </a:rPr>
              <a:t>                    # r3 is the remainder: r3 = r1%r2</a:t>
            </a:r>
          </a:p>
          <a:p>
            <a:r>
              <a:rPr lang="en-US" sz="1800" b="1" dirty="0">
                <a:solidFill>
                  <a:srgbClr val="E93F3F"/>
                </a:solidFill>
                <a:latin typeface="Courier New" charset="0"/>
              </a:rPr>
              <a:t>10 </a:t>
            </a:r>
            <a:r>
              <a:rPr lang="en-US" sz="1800" b="1" dirty="0" err="1">
                <a:solidFill>
                  <a:srgbClr val="E93F3F"/>
                </a:solidFill>
                <a:latin typeface="Courier New" charset="0"/>
              </a:rPr>
              <a:t>jgtz</a:t>
            </a:r>
            <a:r>
              <a:rPr lang="en-US" sz="1800" b="1" dirty="0">
                <a:solidFill>
                  <a:srgbClr val="E93F3F"/>
                </a:solidFill>
                <a:latin typeface="Courier New" charset="0"/>
              </a:rPr>
              <a:t> r3 12</a:t>
            </a:r>
            <a:r>
              <a:rPr lang="en-US" sz="1800" b="1" dirty="0">
                <a:latin typeface="Courier New" charset="0"/>
              </a:rPr>
              <a:t>       # </a:t>
            </a:r>
            <a:r>
              <a:rPr lang="en-US" sz="1800" b="1" dirty="0" smtClean="0">
                <a:latin typeface="Courier New" charset="0"/>
              </a:rPr>
              <a:t>If </a:t>
            </a:r>
            <a:r>
              <a:rPr lang="en-US" sz="1800" b="1" dirty="0">
                <a:latin typeface="Courier New" charset="0"/>
              </a:rPr>
              <a:t>r3 &gt; 0, we skip the next line</a:t>
            </a:r>
          </a:p>
          <a:p>
            <a:r>
              <a:rPr lang="en-US" sz="1800" b="1" dirty="0">
                <a:solidFill>
                  <a:srgbClr val="F38603"/>
                </a:solidFill>
                <a:latin typeface="Courier New" charset="0"/>
              </a:rPr>
              <a:t>11 </a:t>
            </a:r>
            <a:r>
              <a:rPr lang="en-US" sz="1800" b="1" dirty="0" err="1">
                <a:solidFill>
                  <a:srgbClr val="F38603"/>
                </a:solidFill>
                <a:latin typeface="Courier New" charset="0"/>
              </a:rPr>
              <a:t>addn</a:t>
            </a:r>
            <a:r>
              <a:rPr lang="en-US" sz="1800" b="1" dirty="0">
                <a:solidFill>
                  <a:srgbClr val="F38603"/>
                </a:solidFill>
                <a:latin typeface="Courier New" charset="0"/>
              </a:rPr>
              <a:t> r9 1</a:t>
            </a:r>
            <a:r>
              <a:rPr lang="en-US" sz="1800" b="1" dirty="0">
                <a:latin typeface="Courier New" charset="0"/>
              </a:rPr>
              <a:t>        # </a:t>
            </a:r>
            <a:r>
              <a:rPr lang="en-US" sz="1800" b="1" dirty="0" smtClean="0">
                <a:latin typeface="Courier New" charset="0"/>
              </a:rPr>
              <a:t>If </a:t>
            </a:r>
            <a:r>
              <a:rPr lang="en-US" sz="1800" b="1" dirty="0">
                <a:latin typeface="Courier New" charset="0"/>
              </a:rPr>
              <a:t>we're here, r1%r2 == 0, meaning that</a:t>
            </a:r>
          </a:p>
          <a:p>
            <a:r>
              <a:rPr lang="en-US" sz="1800" b="1" dirty="0">
                <a:latin typeface="Courier New" charset="0"/>
              </a:rPr>
              <a:t>                    # r2 divides r1, so we add 1 to r9</a:t>
            </a:r>
          </a:p>
          <a:p>
            <a:r>
              <a:rPr lang="en-US" sz="1800" b="1" dirty="0">
                <a:latin typeface="Courier New" charset="0"/>
              </a:rPr>
              <a:t>                    #</a:t>
            </a:r>
          </a:p>
          <a:p>
            <a:r>
              <a:rPr lang="en-US" sz="1800" b="1" dirty="0">
                <a:solidFill>
                  <a:srgbClr val="E93F3F"/>
                </a:solidFill>
                <a:latin typeface="Courier New" charset="0"/>
              </a:rPr>
              <a:t>12 </a:t>
            </a:r>
            <a:r>
              <a:rPr lang="en-US" sz="1800" b="1" dirty="0" err="1">
                <a:solidFill>
                  <a:srgbClr val="E93F3F"/>
                </a:solidFill>
                <a:latin typeface="Courier New" charset="0"/>
              </a:rPr>
              <a:t>addn</a:t>
            </a:r>
            <a:r>
              <a:rPr lang="en-US" sz="1800" b="1" dirty="0">
                <a:solidFill>
                  <a:srgbClr val="E93F3F"/>
                </a:solidFill>
                <a:latin typeface="Courier New" charset="0"/>
              </a:rPr>
              <a:t> r2 -1</a:t>
            </a:r>
            <a:r>
              <a:rPr lang="en-US" sz="1800" b="1" dirty="0">
                <a:latin typeface="Courier New" charset="0"/>
              </a:rPr>
              <a:t>       # r2 -= 1</a:t>
            </a:r>
          </a:p>
          <a:p>
            <a:r>
              <a:rPr lang="en-US" sz="1800" b="1" dirty="0">
                <a:solidFill>
                  <a:srgbClr val="E93F3F"/>
                </a:solidFill>
                <a:latin typeface="Courier New" charset="0"/>
              </a:rPr>
              <a:t>13 </a:t>
            </a:r>
            <a:r>
              <a:rPr lang="en-US" sz="1800" b="1" dirty="0" err="1">
                <a:solidFill>
                  <a:srgbClr val="E93F3F"/>
                </a:solidFill>
                <a:latin typeface="Courier New" charset="0"/>
              </a:rPr>
              <a:t>jumpn</a:t>
            </a:r>
            <a:r>
              <a:rPr lang="en-US" sz="1800" b="1" dirty="0">
                <a:solidFill>
                  <a:srgbClr val="E93F3F"/>
                </a:solidFill>
                <a:latin typeface="Courier New" charset="0"/>
              </a:rPr>
              <a:t> 6</a:t>
            </a:r>
            <a:r>
              <a:rPr lang="en-US" sz="1800" b="1" dirty="0">
                <a:latin typeface="Courier New" charset="0"/>
              </a:rPr>
              <a:t>          # </a:t>
            </a:r>
            <a:r>
              <a:rPr lang="en-US" sz="1800" b="1" dirty="0" smtClean="0">
                <a:latin typeface="Courier New" charset="0"/>
              </a:rPr>
              <a:t>Continue </a:t>
            </a:r>
            <a:r>
              <a:rPr lang="en-US" sz="1800" b="1" dirty="0">
                <a:latin typeface="Courier New" charset="0"/>
              </a:rPr>
              <a:t>the while r2 != 0 loop…</a:t>
            </a:r>
          </a:p>
          <a:p>
            <a:r>
              <a:rPr lang="en-US" sz="1800" b="1" dirty="0">
                <a:latin typeface="Courier New" charset="0"/>
              </a:rPr>
              <a:t>14 write r9         # </a:t>
            </a:r>
            <a:r>
              <a:rPr lang="en-US" sz="1800" b="1" dirty="0" smtClean="0">
                <a:latin typeface="Courier New" charset="0"/>
              </a:rPr>
              <a:t>When </a:t>
            </a:r>
            <a:r>
              <a:rPr lang="en-US" sz="1800" b="1" dirty="0">
                <a:latin typeface="Courier New" charset="0"/>
              </a:rPr>
              <a:t>finished, we print r9, which</a:t>
            </a:r>
          </a:p>
          <a:p>
            <a:r>
              <a:rPr lang="en-US" sz="1800" b="1" dirty="0">
                <a:latin typeface="Courier New" charset="0"/>
              </a:rPr>
              <a:t>                    # </a:t>
            </a:r>
            <a:r>
              <a:rPr lang="en-US" sz="1800" b="1" dirty="0" smtClean="0">
                <a:latin typeface="Courier New" charset="0"/>
              </a:rPr>
              <a:t>..represents </a:t>
            </a:r>
            <a:r>
              <a:rPr lang="en-US" sz="1800" b="1" dirty="0">
                <a:latin typeface="Courier New" charset="0"/>
              </a:rPr>
              <a:t>the number of divisors</a:t>
            </a:r>
          </a:p>
          <a:p>
            <a:r>
              <a:rPr lang="en-US" sz="1800" b="1" dirty="0">
                <a:latin typeface="Courier New" charset="0"/>
              </a:rPr>
              <a:t>15 halt</a:t>
            </a:r>
          </a:p>
        </p:txBody>
      </p:sp>
      <p:sp>
        <p:nvSpPr>
          <p:cNvPr id="28674" name="Text Box 3"/>
          <p:cNvSpPr txBox="1">
            <a:spLocks noChangeArrowheads="1"/>
          </p:cNvSpPr>
          <p:nvPr/>
        </p:nvSpPr>
        <p:spPr bwMode="auto">
          <a:xfrm>
            <a:off x="5334000" y="15240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dirty="0">
                <a:solidFill>
                  <a:srgbClr val="0D09F0"/>
                </a:solidFill>
                <a:latin typeface="Georgia" charset="0"/>
              </a:rPr>
              <a:t>A</a:t>
            </a:r>
            <a:r>
              <a:rPr lang="en-US" dirty="0" smtClean="0">
                <a:solidFill>
                  <a:srgbClr val="0D09F0"/>
                </a:solidFill>
                <a:latin typeface="Georgia" charset="0"/>
              </a:rPr>
              <a:t>ssembly</a:t>
            </a:r>
            <a:endParaRPr lang="en-US" dirty="0">
              <a:solidFill>
                <a:srgbClr val="0D09F0"/>
              </a:solidFill>
              <a:latin typeface="Georgia" charset="0"/>
            </a:endParaRPr>
          </a:p>
        </p:txBody>
      </p:sp>
      <p:sp>
        <p:nvSpPr>
          <p:cNvPr id="28675" name="Rectangle 4"/>
          <p:cNvSpPr>
            <a:spLocks noChangeArrowheads="1"/>
          </p:cNvSpPr>
          <p:nvPr/>
        </p:nvSpPr>
        <p:spPr bwMode="auto">
          <a:xfrm>
            <a:off x="3660775" y="5786438"/>
            <a:ext cx="1011238" cy="698500"/>
          </a:xfrm>
          <a:prstGeom prst="rect">
            <a:avLst/>
          </a:prstGeom>
          <a:solidFill>
            <a:schemeClr val="accent1"/>
          </a:solidFill>
          <a:ln w="19050">
            <a:solidFill>
              <a:srgbClr val="0D09F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Text Box 5"/>
          <p:cNvSpPr txBox="1">
            <a:spLocks noChangeArrowheads="1"/>
          </p:cNvSpPr>
          <p:nvPr/>
        </p:nvSpPr>
        <p:spPr bwMode="auto">
          <a:xfrm>
            <a:off x="3733800" y="5686425"/>
            <a:ext cx="866775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solidFill>
                  <a:srgbClr val="0D09F0"/>
                </a:solidFill>
                <a:latin typeface="Georgia" charset="0"/>
              </a:rPr>
              <a:t>r9</a:t>
            </a:r>
          </a:p>
          <a:p>
            <a:pPr algn="ctr">
              <a:spcBef>
                <a:spcPct val="50000"/>
              </a:spcBef>
            </a:pPr>
            <a:endParaRPr lang="en-US" sz="1400">
              <a:solidFill>
                <a:srgbClr val="0D09F0"/>
              </a:solidFill>
              <a:latin typeface="Georgia" charset="0"/>
            </a:endParaRPr>
          </a:p>
          <a:p>
            <a:pPr algn="ctr">
              <a:spcBef>
                <a:spcPct val="50000"/>
              </a:spcBef>
            </a:pPr>
            <a:r>
              <a:rPr lang="en-US" sz="1400">
                <a:solidFill>
                  <a:srgbClr val="0D09F0"/>
                </a:solidFill>
                <a:latin typeface="Georgia" charset="0"/>
              </a:rPr>
              <a:t>answer</a:t>
            </a:r>
          </a:p>
        </p:txBody>
      </p:sp>
      <p:sp>
        <p:nvSpPr>
          <p:cNvPr id="28677" name="Rectangle 6"/>
          <p:cNvSpPr>
            <a:spLocks noChangeArrowheads="1"/>
          </p:cNvSpPr>
          <p:nvPr/>
        </p:nvSpPr>
        <p:spPr bwMode="auto">
          <a:xfrm>
            <a:off x="5060950" y="5786438"/>
            <a:ext cx="1011238" cy="698500"/>
          </a:xfrm>
          <a:prstGeom prst="rect">
            <a:avLst/>
          </a:prstGeom>
          <a:solidFill>
            <a:schemeClr val="accent1"/>
          </a:solidFill>
          <a:ln w="19050">
            <a:solidFill>
              <a:srgbClr val="0D09F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Text Box 7"/>
          <p:cNvSpPr txBox="1">
            <a:spLocks noChangeArrowheads="1"/>
          </p:cNvSpPr>
          <p:nvPr/>
        </p:nvSpPr>
        <p:spPr bwMode="auto">
          <a:xfrm>
            <a:off x="4929188" y="5686425"/>
            <a:ext cx="1319212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solidFill>
                  <a:srgbClr val="0D09F0"/>
                </a:solidFill>
                <a:latin typeface="Georgia" charset="0"/>
              </a:rPr>
              <a:t>r2</a:t>
            </a:r>
          </a:p>
          <a:p>
            <a:pPr algn="ctr">
              <a:spcBef>
                <a:spcPct val="50000"/>
              </a:spcBef>
            </a:pPr>
            <a:endParaRPr lang="en-US" sz="1400">
              <a:solidFill>
                <a:srgbClr val="0D09F0"/>
              </a:solidFill>
              <a:latin typeface="Georgia" charset="0"/>
            </a:endParaRPr>
          </a:p>
          <a:p>
            <a:pPr algn="ctr">
              <a:spcBef>
                <a:spcPct val="50000"/>
              </a:spcBef>
            </a:pPr>
            <a:r>
              <a:rPr lang="en-US" sz="1400">
                <a:solidFill>
                  <a:srgbClr val="0D09F0"/>
                </a:solidFill>
                <a:latin typeface="Georgia" charset="0"/>
              </a:rPr>
              <a:t>loop index</a:t>
            </a:r>
          </a:p>
        </p:txBody>
      </p:sp>
      <p:sp>
        <p:nvSpPr>
          <p:cNvPr id="28679" name="Line 8"/>
          <p:cNvSpPr>
            <a:spLocks noChangeShapeType="1"/>
          </p:cNvSpPr>
          <p:nvPr/>
        </p:nvSpPr>
        <p:spPr bwMode="auto">
          <a:xfrm>
            <a:off x="152400" y="1981200"/>
            <a:ext cx="0" cy="2895600"/>
          </a:xfrm>
          <a:prstGeom prst="line">
            <a:avLst/>
          </a:prstGeom>
          <a:noFill/>
          <a:ln w="38100">
            <a:solidFill>
              <a:srgbClr val="E93F3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0" name="Rectangle 9"/>
          <p:cNvSpPr>
            <a:spLocks noChangeArrowheads="1"/>
          </p:cNvSpPr>
          <p:nvPr/>
        </p:nvSpPr>
        <p:spPr bwMode="auto">
          <a:xfrm>
            <a:off x="6453188" y="5786438"/>
            <a:ext cx="1011237" cy="698500"/>
          </a:xfrm>
          <a:prstGeom prst="rect">
            <a:avLst/>
          </a:prstGeom>
          <a:solidFill>
            <a:schemeClr val="accent1"/>
          </a:solidFill>
          <a:ln w="19050">
            <a:solidFill>
              <a:srgbClr val="0D09F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1" name="Text Box 10"/>
          <p:cNvSpPr txBox="1">
            <a:spLocks noChangeArrowheads="1"/>
          </p:cNvSpPr>
          <p:nvPr/>
        </p:nvSpPr>
        <p:spPr bwMode="auto">
          <a:xfrm>
            <a:off x="6300788" y="5686425"/>
            <a:ext cx="1319212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solidFill>
                  <a:srgbClr val="0D09F0"/>
                </a:solidFill>
                <a:latin typeface="Georgia" charset="0"/>
              </a:rPr>
              <a:t>r1</a:t>
            </a:r>
          </a:p>
          <a:p>
            <a:pPr algn="ctr">
              <a:spcBef>
                <a:spcPct val="50000"/>
              </a:spcBef>
            </a:pPr>
            <a:endParaRPr lang="en-US" sz="1400">
              <a:solidFill>
                <a:srgbClr val="0D09F0"/>
              </a:solidFill>
              <a:latin typeface="Georgia" charset="0"/>
            </a:endParaRPr>
          </a:p>
          <a:p>
            <a:pPr algn="ctr">
              <a:spcBef>
                <a:spcPct val="50000"/>
              </a:spcBef>
            </a:pPr>
            <a:r>
              <a:rPr lang="en-US" sz="1400">
                <a:solidFill>
                  <a:srgbClr val="0D09F0"/>
                </a:solidFill>
                <a:latin typeface="Georgia" charset="0"/>
              </a:rPr>
              <a:t>input</a:t>
            </a:r>
          </a:p>
        </p:txBody>
      </p:sp>
      <p:sp>
        <p:nvSpPr>
          <p:cNvPr id="28682" name="TextBox 11"/>
          <p:cNvSpPr txBox="1">
            <a:spLocks noChangeArrowheads="1"/>
          </p:cNvSpPr>
          <p:nvPr/>
        </p:nvSpPr>
        <p:spPr bwMode="auto">
          <a:xfrm rot="672629">
            <a:off x="6518275" y="1495425"/>
            <a:ext cx="2506663" cy="646113"/>
          </a:xfrm>
          <a:prstGeom prst="rect">
            <a:avLst/>
          </a:prstGeom>
          <a:solidFill>
            <a:srgbClr val="CCECFF"/>
          </a:solidFill>
          <a:ln w="9525">
            <a:solidFill>
              <a:srgbClr val="CCEC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800">
                <a:latin typeface="Cambria" charset="0"/>
              </a:rPr>
              <a:t>All Hmmm instructions will be provided…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2"/>
          <p:cNvSpPr txBox="1">
            <a:spLocks noChangeArrowheads="1"/>
          </p:cNvSpPr>
          <p:nvPr/>
        </p:nvSpPr>
        <p:spPr bwMode="auto">
          <a:xfrm>
            <a:off x="5334000" y="15240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>
                <a:solidFill>
                  <a:srgbClr val="0D09F0"/>
                </a:solidFill>
                <a:latin typeface="Georgia" charset="0"/>
              </a:rPr>
              <a:t>assembly</a:t>
            </a:r>
          </a:p>
        </p:txBody>
      </p:sp>
      <p:sp>
        <p:nvSpPr>
          <p:cNvPr id="29698" name="Rectangle 7"/>
          <p:cNvSpPr>
            <a:spLocks noChangeArrowheads="1"/>
          </p:cNvSpPr>
          <p:nvPr/>
        </p:nvSpPr>
        <p:spPr bwMode="auto">
          <a:xfrm>
            <a:off x="457200" y="381000"/>
            <a:ext cx="6781800" cy="584200"/>
          </a:xfrm>
          <a:prstGeom prst="rect">
            <a:avLst/>
          </a:prstGeom>
          <a:solidFill>
            <a:srgbClr val="EFC9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200" b="1" dirty="0">
                <a:latin typeface="Courier New" charset="0"/>
              </a:rPr>
              <a:t>r9  </a:t>
            </a:r>
            <a:r>
              <a:rPr lang="en-US" sz="3200" dirty="0" smtClean="0">
                <a:latin typeface="Cambria" charset="0"/>
              </a:rPr>
              <a:t>Holds </a:t>
            </a:r>
            <a:r>
              <a:rPr lang="en-US" sz="3200" dirty="0">
                <a:latin typeface="Cambria" charset="0"/>
              </a:rPr>
              <a:t>the # of divisors of </a:t>
            </a:r>
            <a:r>
              <a:rPr lang="en-US" sz="3200" b="1" dirty="0">
                <a:latin typeface="Courier New" charset="0"/>
                <a:cs typeface="Courier New" charset="0"/>
              </a:rPr>
              <a:t>r1 </a:t>
            </a:r>
            <a:endParaRPr lang="en-US" sz="3200" dirty="0">
              <a:cs typeface="Courier New" charset="0"/>
            </a:endParaRPr>
          </a:p>
        </p:txBody>
      </p:sp>
      <p:sp>
        <p:nvSpPr>
          <p:cNvPr id="29699" name="TextBox 2"/>
          <p:cNvSpPr txBox="1">
            <a:spLocks noChangeArrowheads="1"/>
          </p:cNvSpPr>
          <p:nvPr/>
        </p:nvSpPr>
        <p:spPr bwMode="auto">
          <a:xfrm>
            <a:off x="1295400" y="4495800"/>
            <a:ext cx="6400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i="1" dirty="0" smtClean="0">
                <a:latin typeface="Cambria" charset="0"/>
              </a:rPr>
              <a:t>OK—then </a:t>
            </a:r>
            <a:r>
              <a:rPr lang="en-US" i="1" dirty="0">
                <a:latin typeface="Cambria" charset="0"/>
              </a:rPr>
              <a:t>how would we </a:t>
            </a:r>
            <a:r>
              <a:rPr lang="en-US" i="1" dirty="0" smtClean="0">
                <a:latin typeface="Cambria" charset="0"/>
              </a:rPr>
              <a:t>check—in Hmmm—whether </a:t>
            </a:r>
            <a:r>
              <a:rPr lang="en-US" i="1" dirty="0">
                <a:latin typeface="Cambria" charset="0"/>
              </a:rPr>
              <a:t>the original </a:t>
            </a:r>
            <a:r>
              <a:rPr lang="en-US" b="1" i="1" dirty="0">
                <a:latin typeface="Courier New" charset="0"/>
                <a:cs typeface="Courier New" charset="0"/>
              </a:rPr>
              <a:t>r1</a:t>
            </a:r>
            <a:r>
              <a:rPr lang="en-US" i="1" dirty="0">
                <a:latin typeface="Cambria" charset="0"/>
              </a:rPr>
              <a:t> was prime or not?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 bwMode="auto">
          <a:xfrm>
            <a:off x="304800" y="2180264"/>
            <a:ext cx="8229600" cy="533400"/>
          </a:xfrm>
          <a:prstGeom prst="roundRect">
            <a:avLst/>
          </a:prstGeom>
          <a:solidFill>
            <a:srgbClr val="FFDBB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3" name="Rounded Rectangle 2"/>
          <p:cNvSpPr/>
          <p:nvPr/>
        </p:nvSpPr>
        <p:spPr bwMode="auto">
          <a:xfrm>
            <a:off x="304800" y="1676400"/>
            <a:ext cx="8229600" cy="533400"/>
          </a:xfrm>
          <a:prstGeom prst="roundRect">
            <a:avLst/>
          </a:prstGeom>
          <a:solidFill>
            <a:srgbClr val="FFDBB7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30721" name="Text Box 2"/>
          <p:cNvSpPr txBox="1">
            <a:spLocks noChangeArrowheads="1"/>
          </p:cNvSpPr>
          <p:nvPr/>
        </p:nvSpPr>
        <p:spPr bwMode="auto">
          <a:xfrm>
            <a:off x="5334000" y="15240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>
                <a:solidFill>
                  <a:srgbClr val="0D09F0"/>
                </a:solidFill>
                <a:latin typeface="Georgia" charset="0"/>
              </a:rPr>
              <a:t>assembly</a:t>
            </a:r>
          </a:p>
        </p:txBody>
      </p:sp>
      <p:sp>
        <p:nvSpPr>
          <p:cNvPr id="30722" name="Rectangle 3"/>
          <p:cNvSpPr>
            <a:spLocks noChangeArrowheads="1"/>
          </p:cNvSpPr>
          <p:nvPr/>
        </p:nvSpPr>
        <p:spPr bwMode="auto">
          <a:xfrm>
            <a:off x="354013" y="1609725"/>
            <a:ext cx="5486400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200" b="1">
                <a:latin typeface="Courier New" charset="0"/>
              </a:rPr>
              <a:t>14 addn r9 -2</a:t>
            </a:r>
          </a:p>
          <a:p>
            <a:r>
              <a:rPr lang="en-US" sz="3200" b="1">
                <a:latin typeface="Courier New" charset="0"/>
              </a:rPr>
              <a:t>15 jeqz r9 18       </a:t>
            </a:r>
          </a:p>
          <a:p>
            <a:r>
              <a:rPr lang="en-US" sz="3200" b="1">
                <a:latin typeface="Courier New" charset="0"/>
              </a:rPr>
              <a:t>16 write 1</a:t>
            </a:r>
          </a:p>
          <a:p>
            <a:r>
              <a:rPr lang="en-US" sz="3200" b="1">
                <a:latin typeface="Courier New" charset="0"/>
              </a:rPr>
              <a:t>17 halt</a:t>
            </a:r>
          </a:p>
          <a:p>
            <a:r>
              <a:rPr lang="en-US" sz="3200" b="1">
                <a:latin typeface="Courier New" charset="0"/>
              </a:rPr>
              <a:t>18 write 0</a:t>
            </a:r>
          </a:p>
          <a:p>
            <a:r>
              <a:rPr lang="en-US" sz="3200" b="1">
                <a:latin typeface="Courier New" charset="0"/>
              </a:rPr>
              <a:t>19 nop</a:t>
            </a:r>
          </a:p>
          <a:p>
            <a:r>
              <a:rPr lang="en-US" sz="3200" b="1">
                <a:latin typeface="Courier New" charset="0"/>
              </a:rPr>
              <a:t>20 halt</a:t>
            </a:r>
          </a:p>
        </p:txBody>
      </p:sp>
      <p:sp>
        <p:nvSpPr>
          <p:cNvPr id="30723" name="Text Box 9"/>
          <p:cNvSpPr txBox="1">
            <a:spLocks noChangeArrowheads="1"/>
          </p:cNvSpPr>
          <p:nvPr/>
        </p:nvSpPr>
        <p:spPr bwMode="auto">
          <a:xfrm>
            <a:off x="4495800" y="2165496"/>
            <a:ext cx="3276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 i="1">
                <a:latin typeface="Cambria" charset="0"/>
              </a:rPr>
              <a:t>then </a:t>
            </a:r>
            <a:r>
              <a:rPr lang="en-US">
                <a:latin typeface="Cambria" charset="0"/>
              </a:rPr>
              <a:t>compare to 0 !</a:t>
            </a:r>
            <a:endParaRPr lang="en-US" b="1" i="1">
              <a:latin typeface="Cambria" charset="0"/>
            </a:endParaRPr>
          </a:p>
        </p:txBody>
      </p:sp>
      <p:sp>
        <p:nvSpPr>
          <p:cNvPr id="30724" name="Text Box 10"/>
          <p:cNvSpPr txBox="1">
            <a:spLocks noChangeArrowheads="1"/>
          </p:cNvSpPr>
          <p:nvPr/>
        </p:nvSpPr>
        <p:spPr bwMode="auto">
          <a:xfrm>
            <a:off x="5715000" y="2667000"/>
            <a:ext cx="3276600" cy="461963"/>
          </a:xfrm>
          <a:prstGeom prst="rect">
            <a:avLst/>
          </a:prstGeom>
          <a:solidFill>
            <a:srgbClr val="FFDBB7"/>
          </a:solidFill>
          <a:ln>
            <a:solidFill>
              <a:schemeClr val="bg1"/>
            </a:solidFill>
          </a:ln>
          <a:ex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latin typeface="Cambria" charset="0"/>
              </a:rPr>
              <a:t>then jump accordingly!</a:t>
            </a:r>
          </a:p>
        </p:txBody>
      </p:sp>
      <p:sp>
        <p:nvSpPr>
          <p:cNvPr id="30725" name="Rectangle 7"/>
          <p:cNvSpPr>
            <a:spLocks noChangeArrowheads="1"/>
          </p:cNvSpPr>
          <p:nvPr/>
        </p:nvSpPr>
        <p:spPr bwMode="auto">
          <a:xfrm>
            <a:off x="457200" y="381000"/>
            <a:ext cx="5257800" cy="584200"/>
          </a:xfrm>
          <a:prstGeom prst="rect">
            <a:avLst/>
          </a:prstGeom>
          <a:solidFill>
            <a:srgbClr val="EFC9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200" b="1">
                <a:latin typeface="Courier New" charset="0"/>
              </a:rPr>
              <a:t>r9  </a:t>
            </a:r>
            <a:r>
              <a:rPr lang="en-US" sz="3200">
                <a:latin typeface="Cambria" charset="0"/>
              </a:rPr>
              <a:t>holds the # of divisors</a:t>
            </a:r>
            <a:r>
              <a:rPr lang="en-US" sz="3200" b="1">
                <a:latin typeface="Courier New" charset="0"/>
              </a:rPr>
              <a:t> </a:t>
            </a:r>
            <a:endParaRPr lang="en-US" sz="3200"/>
          </a:p>
        </p:txBody>
      </p:sp>
      <p:cxnSp>
        <p:nvCxnSpPr>
          <p:cNvPr id="30726" name="Straight Arrow Connector 2"/>
          <p:cNvCxnSpPr>
            <a:cxnSpLocks noChangeShapeType="1"/>
          </p:cNvCxnSpPr>
          <p:nvPr/>
        </p:nvCxnSpPr>
        <p:spPr bwMode="auto">
          <a:xfrm flipH="1" flipV="1">
            <a:off x="3086100" y="2895600"/>
            <a:ext cx="1333500" cy="6111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27" name="TextBox 3"/>
          <p:cNvSpPr txBox="1">
            <a:spLocks noChangeArrowheads="1"/>
          </p:cNvSpPr>
          <p:nvPr/>
        </p:nvSpPr>
        <p:spPr bwMode="auto">
          <a:xfrm>
            <a:off x="3752850" y="3276600"/>
            <a:ext cx="1276350" cy="461963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is prime</a:t>
            </a:r>
          </a:p>
        </p:txBody>
      </p:sp>
      <p:cxnSp>
        <p:nvCxnSpPr>
          <p:cNvPr id="30728" name="Straight Arrow Connector 9"/>
          <p:cNvCxnSpPr>
            <a:cxnSpLocks noChangeShapeType="1"/>
          </p:cNvCxnSpPr>
          <p:nvPr/>
        </p:nvCxnSpPr>
        <p:spPr bwMode="auto">
          <a:xfrm flipH="1" flipV="1">
            <a:off x="2990850" y="4038600"/>
            <a:ext cx="1333500" cy="6111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29" name="TextBox 10"/>
          <p:cNvSpPr txBox="1">
            <a:spLocks noChangeArrowheads="1"/>
          </p:cNvSpPr>
          <p:nvPr/>
        </p:nvSpPr>
        <p:spPr bwMode="auto">
          <a:xfrm>
            <a:off x="3657600" y="4419600"/>
            <a:ext cx="1905000" cy="461963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is composite</a:t>
            </a:r>
          </a:p>
        </p:txBody>
      </p:sp>
      <p:sp>
        <p:nvSpPr>
          <p:cNvPr id="2" name="Rectangle 1"/>
          <p:cNvSpPr/>
          <p:nvPr/>
        </p:nvSpPr>
        <p:spPr>
          <a:xfrm>
            <a:off x="5257800" y="1720704"/>
            <a:ext cx="15355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latin typeface="Cambria" charset="0"/>
              </a:rPr>
              <a:t>Subtract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2"/>
          <p:cNvSpPr txBox="1">
            <a:spLocks noChangeArrowheads="1"/>
          </p:cNvSpPr>
          <p:nvPr/>
        </p:nvSpPr>
        <p:spPr bwMode="auto">
          <a:xfrm>
            <a:off x="354013" y="285750"/>
            <a:ext cx="8637587" cy="128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 err="1">
                <a:solidFill>
                  <a:srgbClr val="FF8000"/>
                </a:solidFill>
                <a:latin typeface="Courier New" charset="0"/>
              </a:rPr>
              <a:t>def</a:t>
            </a:r>
            <a:r>
              <a:rPr lang="en-US" b="1" dirty="0">
                <a:solidFill>
                  <a:srgbClr val="FF8000"/>
                </a:solidFill>
                <a:latin typeface="Courier New" charset="0"/>
              </a:rPr>
              <a:t> </a:t>
            </a:r>
            <a:r>
              <a:rPr lang="en-US" b="1" dirty="0" smtClean="0">
                <a:latin typeface="Courier New" charset="0"/>
              </a:rPr>
              <a:t>median(L):</a:t>
            </a:r>
            <a:r>
              <a:rPr lang="en-US" sz="1800" b="1" dirty="0" smtClean="0">
                <a:solidFill>
                  <a:srgbClr val="E93F3F"/>
                </a:solidFill>
                <a:latin typeface="Courier New" charset="0"/>
              </a:rPr>
              <a:t> </a:t>
            </a:r>
            <a:endParaRPr lang="en-US" sz="1800" b="1" dirty="0">
              <a:solidFill>
                <a:srgbClr val="E93F3F"/>
              </a:solidFill>
              <a:latin typeface="Courier New" charset="0"/>
            </a:endParaRPr>
          </a:p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008000"/>
                </a:solidFill>
                <a:latin typeface="Courier New" charset="0"/>
              </a:rPr>
              <a:t>      </a:t>
            </a:r>
            <a:r>
              <a:rPr lang="en-US" sz="1800" b="1" dirty="0" smtClean="0">
                <a:solidFill>
                  <a:srgbClr val="008000"/>
                </a:solidFill>
                <a:latin typeface="Courier New" charset="0"/>
              </a:rPr>
              <a:t>"""Returns </a:t>
            </a:r>
            <a:r>
              <a:rPr lang="en-US" sz="1800" b="1" dirty="0">
                <a:solidFill>
                  <a:srgbClr val="008000"/>
                </a:solidFill>
                <a:latin typeface="Courier New" charset="0"/>
              </a:rPr>
              <a:t>L's </a:t>
            </a:r>
            <a:r>
              <a:rPr lang="en-US" sz="1800" b="1" dirty="0" smtClean="0">
                <a:solidFill>
                  <a:srgbClr val="008000"/>
                </a:solidFill>
                <a:latin typeface="Courier New" charset="0"/>
              </a:rPr>
              <a:t>median--the </a:t>
            </a:r>
            <a:r>
              <a:rPr lang="en-US" sz="1800" b="1" dirty="0">
                <a:solidFill>
                  <a:srgbClr val="008000"/>
                </a:solidFill>
                <a:latin typeface="Courier New" charset="0"/>
              </a:rPr>
              <a:t>middle element OR</a:t>
            </a:r>
          </a:p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008000"/>
                </a:solidFill>
                <a:latin typeface="Courier New" charset="0"/>
              </a:rPr>
              <a:t>         </a:t>
            </a:r>
            <a:r>
              <a:rPr lang="en-US" sz="1800" b="1" dirty="0" smtClean="0">
                <a:solidFill>
                  <a:srgbClr val="008000"/>
                </a:solidFill>
                <a:latin typeface="Courier New" charset="0"/>
              </a:rPr>
              <a:t>the </a:t>
            </a:r>
            <a:r>
              <a:rPr lang="en-US" sz="1800" b="1" dirty="0">
                <a:solidFill>
                  <a:srgbClr val="008000"/>
                </a:solidFill>
                <a:latin typeface="Courier New" charset="0"/>
              </a:rPr>
              <a:t>average of the two middle </a:t>
            </a:r>
            <a:r>
              <a:rPr lang="en-US" sz="1800" b="1" dirty="0" smtClean="0">
                <a:solidFill>
                  <a:srgbClr val="008000"/>
                </a:solidFill>
                <a:latin typeface="Courier New" charset="0"/>
              </a:rPr>
              <a:t>elements."""</a:t>
            </a:r>
            <a:endParaRPr lang="en-US" b="1" dirty="0">
              <a:solidFill>
                <a:srgbClr val="008000"/>
              </a:solidFill>
              <a:latin typeface="Courier New" charset="0"/>
            </a:endParaRPr>
          </a:p>
        </p:txBody>
      </p:sp>
      <p:sp>
        <p:nvSpPr>
          <p:cNvPr id="31746" name="Text Box 3"/>
          <p:cNvSpPr txBox="1">
            <a:spLocks noChangeArrowheads="1"/>
          </p:cNvSpPr>
          <p:nvPr/>
        </p:nvSpPr>
        <p:spPr bwMode="auto">
          <a:xfrm>
            <a:off x="5334000" y="15240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>
                <a:solidFill>
                  <a:srgbClr val="0D09F0"/>
                </a:solidFill>
                <a:latin typeface="Georgia" charset="0"/>
              </a:rPr>
              <a:t>loops and recursion…</a:t>
            </a:r>
          </a:p>
        </p:txBody>
      </p:sp>
      <p:sp>
        <p:nvSpPr>
          <p:cNvPr id="31747" name="Rectangle 20"/>
          <p:cNvSpPr>
            <a:spLocks noChangeArrowheads="1"/>
          </p:cNvSpPr>
          <p:nvPr/>
        </p:nvSpPr>
        <p:spPr bwMode="auto">
          <a:xfrm>
            <a:off x="838200" y="2133600"/>
            <a:ext cx="1011238" cy="914400"/>
          </a:xfrm>
          <a:prstGeom prst="rect">
            <a:avLst/>
          </a:prstGeom>
          <a:solidFill>
            <a:schemeClr val="accent1"/>
          </a:solidFill>
          <a:ln w="19050">
            <a:solidFill>
              <a:srgbClr val="0D09F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8" name="Rectangle 21"/>
          <p:cNvSpPr>
            <a:spLocks noChangeArrowheads="1"/>
          </p:cNvSpPr>
          <p:nvPr/>
        </p:nvSpPr>
        <p:spPr bwMode="auto">
          <a:xfrm>
            <a:off x="2505075" y="2133600"/>
            <a:ext cx="1011238" cy="914400"/>
          </a:xfrm>
          <a:prstGeom prst="rect">
            <a:avLst/>
          </a:prstGeom>
          <a:solidFill>
            <a:schemeClr val="accent1"/>
          </a:solidFill>
          <a:ln w="19050">
            <a:solidFill>
              <a:srgbClr val="0D09F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Rectangle 22"/>
          <p:cNvSpPr>
            <a:spLocks noChangeArrowheads="1"/>
          </p:cNvSpPr>
          <p:nvPr/>
        </p:nvSpPr>
        <p:spPr bwMode="auto">
          <a:xfrm>
            <a:off x="4121150" y="2133600"/>
            <a:ext cx="1011238" cy="914400"/>
          </a:xfrm>
          <a:prstGeom prst="rect">
            <a:avLst/>
          </a:prstGeom>
          <a:solidFill>
            <a:schemeClr val="accent1"/>
          </a:solidFill>
          <a:ln w="19050">
            <a:solidFill>
              <a:srgbClr val="0D09F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Rectangle 27"/>
          <p:cNvSpPr>
            <a:spLocks noChangeArrowheads="1"/>
          </p:cNvSpPr>
          <p:nvPr/>
        </p:nvSpPr>
        <p:spPr bwMode="auto">
          <a:xfrm>
            <a:off x="5770563" y="3352800"/>
            <a:ext cx="1011237" cy="914400"/>
          </a:xfrm>
          <a:prstGeom prst="rect">
            <a:avLst/>
          </a:prstGeom>
          <a:solidFill>
            <a:schemeClr val="accent1"/>
          </a:solidFill>
          <a:ln w="19050">
            <a:solidFill>
              <a:srgbClr val="0D09F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Text Box 28"/>
          <p:cNvSpPr txBox="1">
            <a:spLocks noChangeArrowheads="1"/>
          </p:cNvSpPr>
          <p:nvPr/>
        </p:nvSpPr>
        <p:spPr bwMode="auto">
          <a:xfrm>
            <a:off x="1038225" y="23622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solidFill>
                  <a:srgbClr val="0D09F0"/>
                </a:solidFill>
                <a:latin typeface="Georgia" charset="0"/>
              </a:rPr>
              <a:t>1.0</a:t>
            </a:r>
          </a:p>
        </p:txBody>
      </p:sp>
      <p:sp>
        <p:nvSpPr>
          <p:cNvPr id="31752" name="Text Box 29"/>
          <p:cNvSpPr txBox="1">
            <a:spLocks noChangeArrowheads="1"/>
          </p:cNvSpPr>
          <p:nvPr/>
        </p:nvSpPr>
        <p:spPr bwMode="auto">
          <a:xfrm>
            <a:off x="2474913" y="2362200"/>
            <a:ext cx="10747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solidFill>
                  <a:srgbClr val="0D09F0"/>
                </a:solidFill>
                <a:latin typeface="Georgia" charset="0"/>
              </a:rPr>
              <a:t>100.0</a:t>
            </a:r>
          </a:p>
        </p:txBody>
      </p:sp>
      <p:sp>
        <p:nvSpPr>
          <p:cNvPr id="31753" name="Text Box 30"/>
          <p:cNvSpPr txBox="1">
            <a:spLocks noChangeArrowheads="1"/>
          </p:cNvSpPr>
          <p:nvPr/>
        </p:nvSpPr>
        <p:spPr bwMode="auto">
          <a:xfrm>
            <a:off x="4090988" y="2362200"/>
            <a:ext cx="10747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solidFill>
                  <a:srgbClr val="0D09F0"/>
                </a:solidFill>
                <a:latin typeface="Georgia" charset="0"/>
              </a:rPr>
              <a:t>2.0</a:t>
            </a:r>
          </a:p>
        </p:txBody>
      </p:sp>
      <p:sp>
        <p:nvSpPr>
          <p:cNvPr id="31754" name="Rectangle 31"/>
          <p:cNvSpPr>
            <a:spLocks noChangeArrowheads="1"/>
          </p:cNvSpPr>
          <p:nvPr/>
        </p:nvSpPr>
        <p:spPr bwMode="auto">
          <a:xfrm>
            <a:off x="838200" y="3352800"/>
            <a:ext cx="1011238" cy="914400"/>
          </a:xfrm>
          <a:prstGeom prst="rect">
            <a:avLst/>
          </a:prstGeom>
          <a:solidFill>
            <a:schemeClr val="accent1"/>
          </a:solidFill>
          <a:ln w="19050">
            <a:solidFill>
              <a:srgbClr val="0D09F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5" name="Rectangle 32"/>
          <p:cNvSpPr>
            <a:spLocks noChangeArrowheads="1"/>
          </p:cNvSpPr>
          <p:nvPr/>
        </p:nvSpPr>
        <p:spPr bwMode="auto">
          <a:xfrm>
            <a:off x="2505075" y="3352800"/>
            <a:ext cx="1011238" cy="914400"/>
          </a:xfrm>
          <a:prstGeom prst="rect">
            <a:avLst/>
          </a:prstGeom>
          <a:solidFill>
            <a:schemeClr val="accent1"/>
          </a:solidFill>
          <a:ln w="19050">
            <a:solidFill>
              <a:srgbClr val="0D09F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6" name="Rectangle 33"/>
          <p:cNvSpPr>
            <a:spLocks noChangeArrowheads="1"/>
          </p:cNvSpPr>
          <p:nvPr/>
        </p:nvSpPr>
        <p:spPr bwMode="auto">
          <a:xfrm>
            <a:off x="4121150" y="3352800"/>
            <a:ext cx="1011238" cy="914400"/>
          </a:xfrm>
          <a:prstGeom prst="rect">
            <a:avLst/>
          </a:prstGeom>
          <a:solidFill>
            <a:schemeClr val="accent1"/>
          </a:solidFill>
          <a:ln w="19050">
            <a:solidFill>
              <a:srgbClr val="0D09F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7" name="Text Box 34"/>
          <p:cNvSpPr txBox="1">
            <a:spLocks noChangeArrowheads="1"/>
          </p:cNvSpPr>
          <p:nvPr/>
        </p:nvSpPr>
        <p:spPr bwMode="auto">
          <a:xfrm>
            <a:off x="943932" y="3581400"/>
            <a:ext cx="7905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solidFill>
                  <a:srgbClr val="0D09F0"/>
                </a:solidFill>
                <a:latin typeface="Georgia" charset="0"/>
              </a:rPr>
              <a:t>2.0</a:t>
            </a:r>
          </a:p>
        </p:txBody>
      </p:sp>
      <p:sp>
        <p:nvSpPr>
          <p:cNvPr id="31758" name="Text Box 35"/>
          <p:cNvSpPr txBox="1">
            <a:spLocks noChangeArrowheads="1"/>
          </p:cNvSpPr>
          <p:nvPr/>
        </p:nvSpPr>
        <p:spPr bwMode="auto">
          <a:xfrm>
            <a:off x="2474913" y="3581400"/>
            <a:ext cx="10747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solidFill>
                  <a:srgbClr val="0D09F0"/>
                </a:solidFill>
                <a:latin typeface="Georgia" charset="0"/>
              </a:rPr>
              <a:t>1.0</a:t>
            </a:r>
          </a:p>
        </p:txBody>
      </p:sp>
      <p:sp>
        <p:nvSpPr>
          <p:cNvPr id="31759" name="Text Box 36"/>
          <p:cNvSpPr txBox="1">
            <a:spLocks noChangeArrowheads="1"/>
          </p:cNvSpPr>
          <p:nvPr/>
        </p:nvSpPr>
        <p:spPr bwMode="auto">
          <a:xfrm>
            <a:off x="4090988" y="3581400"/>
            <a:ext cx="10747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solidFill>
                  <a:srgbClr val="0D09F0"/>
                </a:solidFill>
                <a:latin typeface="Georgia" charset="0"/>
              </a:rPr>
              <a:t>100.0</a:t>
            </a:r>
          </a:p>
        </p:txBody>
      </p:sp>
      <p:sp>
        <p:nvSpPr>
          <p:cNvPr id="31760" name="Text Box 37"/>
          <p:cNvSpPr txBox="1">
            <a:spLocks noChangeArrowheads="1"/>
          </p:cNvSpPr>
          <p:nvPr/>
        </p:nvSpPr>
        <p:spPr bwMode="auto">
          <a:xfrm>
            <a:off x="5738813" y="3581400"/>
            <a:ext cx="10747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solidFill>
                  <a:srgbClr val="0D09F0"/>
                </a:solidFill>
                <a:latin typeface="Georgia" charset="0"/>
              </a:rPr>
              <a:t>3.0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2"/>
          <p:cNvSpPr txBox="1">
            <a:spLocks noChangeArrowheads="1"/>
          </p:cNvSpPr>
          <p:nvPr/>
        </p:nvSpPr>
        <p:spPr bwMode="auto">
          <a:xfrm>
            <a:off x="354013" y="285750"/>
            <a:ext cx="8637587" cy="128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 err="1">
                <a:solidFill>
                  <a:srgbClr val="FF8000"/>
                </a:solidFill>
                <a:latin typeface="Courier New" charset="0"/>
              </a:rPr>
              <a:t>def</a:t>
            </a:r>
            <a:r>
              <a:rPr lang="en-US" b="1" dirty="0">
                <a:solidFill>
                  <a:srgbClr val="FF8000"/>
                </a:solidFill>
                <a:latin typeface="Courier New" charset="0"/>
              </a:rPr>
              <a:t> </a:t>
            </a:r>
            <a:r>
              <a:rPr lang="en-US" b="1" dirty="0">
                <a:latin typeface="Courier New" charset="0"/>
              </a:rPr>
              <a:t>median( L ):</a:t>
            </a:r>
            <a:r>
              <a:rPr lang="en-US" sz="1800" b="1" dirty="0">
                <a:solidFill>
                  <a:srgbClr val="E93F3F"/>
                </a:solidFill>
                <a:latin typeface="Courier New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008000"/>
                </a:solidFill>
                <a:latin typeface="Courier New" charset="0"/>
              </a:rPr>
              <a:t>      </a:t>
            </a:r>
            <a:r>
              <a:rPr lang="en-US" sz="1800" b="1" dirty="0" smtClean="0">
                <a:solidFill>
                  <a:srgbClr val="008000"/>
                </a:solidFill>
                <a:latin typeface="Courier New" charset="0"/>
              </a:rPr>
              <a:t>"""Returns </a:t>
            </a:r>
            <a:r>
              <a:rPr lang="en-US" sz="1800" b="1" dirty="0">
                <a:solidFill>
                  <a:srgbClr val="008000"/>
                </a:solidFill>
                <a:latin typeface="Courier New" charset="0"/>
              </a:rPr>
              <a:t>L's </a:t>
            </a:r>
            <a:r>
              <a:rPr lang="en-US" sz="1800" b="1" dirty="0" smtClean="0">
                <a:solidFill>
                  <a:srgbClr val="008000"/>
                </a:solidFill>
                <a:latin typeface="Courier New" charset="0"/>
              </a:rPr>
              <a:t>median--the </a:t>
            </a:r>
            <a:r>
              <a:rPr lang="en-US" sz="1800" b="1" dirty="0">
                <a:solidFill>
                  <a:srgbClr val="008000"/>
                </a:solidFill>
                <a:latin typeface="Courier New" charset="0"/>
              </a:rPr>
              <a:t>middle element OR</a:t>
            </a:r>
          </a:p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008000"/>
                </a:solidFill>
                <a:latin typeface="Courier New" charset="0"/>
              </a:rPr>
              <a:t>         </a:t>
            </a:r>
            <a:r>
              <a:rPr lang="en-US" sz="1800" b="1" dirty="0" smtClean="0">
                <a:solidFill>
                  <a:srgbClr val="008000"/>
                </a:solidFill>
                <a:latin typeface="Courier New" charset="0"/>
              </a:rPr>
              <a:t>the </a:t>
            </a:r>
            <a:r>
              <a:rPr lang="en-US" sz="1800" b="1" dirty="0">
                <a:solidFill>
                  <a:srgbClr val="008000"/>
                </a:solidFill>
                <a:latin typeface="Courier New" charset="0"/>
              </a:rPr>
              <a:t>average of the two middle </a:t>
            </a:r>
            <a:r>
              <a:rPr lang="en-US" sz="1800" b="1" dirty="0" smtClean="0">
                <a:solidFill>
                  <a:srgbClr val="008000"/>
                </a:solidFill>
                <a:latin typeface="Courier New" charset="0"/>
              </a:rPr>
              <a:t>elements."""</a:t>
            </a:r>
            <a:endParaRPr lang="en-US" b="1" dirty="0">
              <a:solidFill>
                <a:srgbClr val="008000"/>
              </a:solidFill>
              <a:latin typeface="Courier New" charset="0"/>
            </a:endParaRPr>
          </a:p>
        </p:txBody>
      </p:sp>
      <p:sp>
        <p:nvSpPr>
          <p:cNvPr id="31746" name="Text Box 3"/>
          <p:cNvSpPr txBox="1">
            <a:spLocks noChangeArrowheads="1"/>
          </p:cNvSpPr>
          <p:nvPr/>
        </p:nvSpPr>
        <p:spPr bwMode="auto">
          <a:xfrm>
            <a:off x="5334000" y="15240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>
                <a:solidFill>
                  <a:srgbClr val="0D09F0"/>
                </a:solidFill>
                <a:latin typeface="Georgia" charset="0"/>
              </a:rPr>
              <a:t>loops and recursion…</a:t>
            </a:r>
          </a:p>
        </p:txBody>
      </p:sp>
      <p:sp>
        <p:nvSpPr>
          <p:cNvPr id="31747" name="Rectangle 20"/>
          <p:cNvSpPr>
            <a:spLocks noChangeArrowheads="1"/>
          </p:cNvSpPr>
          <p:nvPr/>
        </p:nvSpPr>
        <p:spPr bwMode="auto">
          <a:xfrm>
            <a:off x="838200" y="2133600"/>
            <a:ext cx="1011238" cy="914400"/>
          </a:xfrm>
          <a:prstGeom prst="rect">
            <a:avLst/>
          </a:prstGeom>
          <a:solidFill>
            <a:schemeClr val="accent1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31748" name="Rectangle 21"/>
          <p:cNvSpPr>
            <a:spLocks noChangeArrowheads="1"/>
          </p:cNvSpPr>
          <p:nvPr/>
        </p:nvSpPr>
        <p:spPr bwMode="auto">
          <a:xfrm>
            <a:off x="2505075" y="2133600"/>
            <a:ext cx="1011238" cy="914400"/>
          </a:xfrm>
          <a:prstGeom prst="rect">
            <a:avLst/>
          </a:prstGeom>
          <a:solidFill>
            <a:schemeClr val="accent1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31749" name="Rectangle 22"/>
          <p:cNvSpPr>
            <a:spLocks noChangeArrowheads="1"/>
          </p:cNvSpPr>
          <p:nvPr/>
        </p:nvSpPr>
        <p:spPr bwMode="auto">
          <a:xfrm>
            <a:off x="4121150" y="2133600"/>
            <a:ext cx="1011238" cy="914400"/>
          </a:xfrm>
          <a:prstGeom prst="rect">
            <a:avLst/>
          </a:prstGeom>
          <a:solidFill>
            <a:schemeClr val="accent1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31750" name="Rectangle 27"/>
          <p:cNvSpPr>
            <a:spLocks noChangeArrowheads="1"/>
          </p:cNvSpPr>
          <p:nvPr/>
        </p:nvSpPr>
        <p:spPr bwMode="auto">
          <a:xfrm>
            <a:off x="5770563" y="3352800"/>
            <a:ext cx="1011237" cy="914400"/>
          </a:xfrm>
          <a:prstGeom prst="rect">
            <a:avLst/>
          </a:prstGeom>
          <a:solidFill>
            <a:schemeClr val="accent1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31751" name="Text Box 28"/>
          <p:cNvSpPr txBox="1">
            <a:spLocks noChangeArrowheads="1"/>
          </p:cNvSpPr>
          <p:nvPr/>
        </p:nvSpPr>
        <p:spPr bwMode="auto">
          <a:xfrm>
            <a:off x="1038225" y="23622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Georgia" charset="0"/>
              </a:rPr>
              <a:t>1.0</a:t>
            </a:r>
          </a:p>
        </p:txBody>
      </p:sp>
      <p:sp>
        <p:nvSpPr>
          <p:cNvPr id="31752" name="Text Box 29"/>
          <p:cNvSpPr txBox="1">
            <a:spLocks noChangeArrowheads="1"/>
          </p:cNvSpPr>
          <p:nvPr/>
        </p:nvSpPr>
        <p:spPr bwMode="auto">
          <a:xfrm>
            <a:off x="2474913" y="2362200"/>
            <a:ext cx="1074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Georgia" charset="0"/>
              </a:rPr>
              <a:t>2.0</a:t>
            </a:r>
          </a:p>
        </p:txBody>
      </p:sp>
      <p:sp>
        <p:nvSpPr>
          <p:cNvPr id="31753" name="Text Box 30"/>
          <p:cNvSpPr txBox="1">
            <a:spLocks noChangeArrowheads="1"/>
          </p:cNvSpPr>
          <p:nvPr/>
        </p:nvSpPr>
        <p:spPr bwMode="auto">
          <a:xfrm>
            <a:off x="4090988" y="2362200"/>
            <a:ext cx="1074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Georgia" charset="0"/>
              </a:rPr>
              <a:t>100.0</a:t>
            </a:r>
          </a:p>
        </p:txBody>
      </p:sp>
      <p:sp>
        <p:nvSpPr>
          <p:cNvPr id="31754" name="Rectangle 31"/>
          <p:cNvSpPr>
            <a:spLocks noChangeArrowheads="1"/>
          </p:cNvSpPr>
          <p:nvPr/>
        </p:nvSpPr>
        <p:spPr bwMode="auto">
          <a:xfrm>
            <a:off x="838200" y="3352800"/>
            <a:ext cx="1011238" cy="914400"/>
          </a:xfrm>
          <a:prstGeom prst="rect">
            <a:avLst/>
          </a:prstGeom>
          <a:solidFill>
            <a:schemeClr val="accent1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31755" name="Rectangle 32"/>
          <p:cNvSpPr>
            <a:spLocks noChangeArrowheads="1"/>
          </p:cNvSpPr>
          <p:nvPr/>
        </p:nvSpPr>
        <p:spPr bwMode="auto">
          <a:xfrm>
            <a:off x="2505075" y="3352800"/>
            <a:ext cx="1011238" cy="914400"/>
          </a:xfrm>
          <a:prstGeom prst="rect">
            <a:avLst/>
          </a:prstGeom>
          <a:solidFill>
            <a:schemeClr val="accent1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31756" name="Rectangle 33"/>
          <p:cNvSpPr>
            <a:spLocks noChangeArrowheads="1"/>
          </p:cNvSpPr>
          <p:nvPr/>
        </p:nvSpPr>
        <p:spPr bwMode="auto">
          <a:xfrm>
            <a:off x="4121150" y="3352800"/>
            <a:ext cx="1011238" cy="914400"/>
          </a:xfrm>
          <a:prstGeom prst="rect">
            <a:avLst/>
          </a:prstGeom>
          <a:solidFill>
            <a:schemeClr val="accent1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31757" name="Text Box 34"/>
          <p:cNvSpPr txBox="1">
            <a:spLocks noChangeArrowheads="1"/>
          </p:cNvSpPr>
          <p:nvPr/>
        </p:nvSpPr>
        <p:spPr bwMode="auto">
          <a:xfrm>
            <a:off x="1038225" y="3581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Georgia" charset="0"/>
              </a:rPr>
              <a:t>1.0</a:t>
            </a:r>
          </a:p>
        </p:txBody>
      </p:sp>
      <p:sp>
        <p:nvSpPr>
          <p:cNvPr id="31758" name="Text Box 35"/>
          <p:cNvSpPr txBox="1">
            <a:spLocks noChangeArrowheads="1"/>
          </p:cNvSpPr>
          <p:nvPr/>
        </p:nvSpPr>
        <p:spPr bwMode="auto">
          <a:xfrm>
            <a:off x="2474913" y="3581400"/>
            <a:ext cx="1074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Georgia" charset="0"/>
              </a:rPr>
              <a:t>2.0</a:t>
            </a:r>
          </a:p>
        </p:txBody>
      </p:sp>
      <p:sp>
        <p:nvSpPr>
          <p:cNvPr id="31759" name="Text Box 36"/>
          <p:cNvSpPr txBox="1">
            <a:spLocks noChangeArrowheads="1"/>
          </p:cNvSpPr>
          <p:nvPr/>
        </p:nvSpPr>
        <p:spPr bwMode="auto">
          <a:xfrm>
            <a:off x="4090988" y="3581400"/>
            <a:ext cx="1074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Georgia" charset="0"/>
              </a:rPr>
              <a:t>3.0</a:t>
            </a:r>
          </a:p>
        </p:txBody>
      </p:sp>
      <p:sp>
        <p:nvSpPr>
          <p:cNvPr id="31760" name="Text Box 37"/>
          <p:cNvSpPr txBox="1">
            <a:spLocks noChangeArrowheads="1"/>
          </p:cNvSpPr>
          <p:nvPr/>
        </p:nvSpPr>
        <p:spPr bwMode="auto">
          <a:xfrm>
            <a:off x="5738813" y="3581400"/>
            <a:ext cx="1074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Georgia" charset="0"/>
              </a:rPr>
              <a:t>100.0</a:t>
            </a: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990600" y="4614208"/>
            <a:ext cx="58674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ts val="0"/>
              </a:spcBef>
            </a:pPr>
            <a:r>
              <a:rPr lang="en-US" b="1" dirty="0" err="1">
                <a:solidFill>
                  <a:srgbClr val="FF8000"/>
                </a:solidFill>
                <a:latin typeface="Courier New" charset="0"/>
              </a:rPr>
              <a:t>def</a:t>
            </a:r>
            <a:r>
              <a:rPr lang="en-US" b="1" dirty="0">
                <a:solidFill>
                  <a:srgbClr val="FF8000"/>
                </a:solidFill>
                <a:latin typeface="Courier New" charset="0"/>
              </a:rPr>
              <a:t> </a:t>
            </a:r>
            <a:r>
              <a:rPr lang="en-US" b="1" dirty="0" smtClean="0">
                <a:latin typeface="Courier New" charset="0"/>
              </a:rPr>
              <a:t>median(L):</a:t>
            </a:r>
            <a:endParaRPr lang="en-US" b="1" dirty="0">
              <a:latin typeface="Courier New" charset="0"/>
            </a:endParaRPr>
          </a:p>
          <a:p>
            <a:pPr>
              <a:spcBef>
                <a:spcPts val="0"/>
              </a:spcBef>
            </a:pPr>
            <a:r>
              <a:rPr lang="en-US" b="1" dirty="0">
                <a:latin typeface="Courier New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charset="0"/>
              </a:rPr>
              <a:t>SL</a:t>
            </a:r>
            <a:r>
              <a:rPr lang="en-US" b="1" dirty="0">
                <a:latin typeface="Courier New" charset="0"/>
              </a:rPr>
              <a:t> = </a:t>
            </a:r>
            <a:r>
              <a:rPr lang="en-US" b="1" u="sng" dirty="0" smtClean="0">
                <a:latin typeface="Courier New" charset="0"/>
              </a:rPr>
              <a:t>sorted</a:t>
            </a:r>
            <a:r>
              <a:rPr lang="en-US" b="1" dirty="0" smtClean="0">
                <a:latin typeface="Courier New" charset="0"/>
              </a:rPr>
              <a:t>(L</a:t>
            </a:r>
            <a:r>
              <a:rPr lang="en-US" b="1" dirty="0">
                <a:latin typeface="Courier New" charset="0"/>
              </a:rPr>
              <a:t>)</a:t>
            </a:r>
          </a:p>
          <a:p>
            <a:pPr>
              <a:spcBef>
                <a:spcPts val="0"/>
              </a:spcBef>
            </a:pPr>
            <a:r>
              <a:rPr lang="en-US" b="1" dirty="0">
                <a:solidFill>
                  <a:srgbClr val="E93F3F"/>
                </a:solidFill>
                <a:latin typeface="Courier New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charset="0"/>
              </a:rPr>
              <a:t>N</a:t>
            </a:r>
            <a:r>
              <a:rPr lang="en-US" b="1" dirty="0">
                <a:latin typeface="Courier New" charset="0"/>
              </a:rPr>
              <a:t> = </a:t>
            </a:r>
            <a:r>
              <a:rPr lang="en-US" b="1" dirty="0" err="1">
                <a:latin typeface="Courier New" charset="0"/>
              </a:rPr>
              <a:t>len</a:t>
            </a:r>
            <a:r>
              <a:rPr lang="en-US" b="1" dirty="0">
                <a:latin typeface="Courier New" charset="0"/>
              </a:rPr>
              <a:t>(L)</a:t>
            </a:r>
          </a:p>
          <a:p>
            <a:pPr>
              <a:spcBef>
                <a:spcPts val="0"/>
              </a:spcBef>
            </a:pPr>
            <a:r>
              <a:rPr lang="en-US" b="1" dirty="0">
                <a:latin typeface="Courier New" charset="0"/>
              </a:rPr>
              <a:t>    </a:t>
            </a:r>
            <a:r>
              <a:rPr lang="en-US" b="1" dirty="0">
                <a:solidFill>
                  <a:srgbClr val="FF8000"/>
                </a:solidFill>
                <a:latin typeface="Courier New" charset="0"/>
              </a:rPr>
              <a:t>if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charset="0"/>
              </a:rPr>
              <a:t>N</a:t>
            </a:r>
            <a:r>
              <a:rPr lang="en-US" b="1" dirty="0">
                <a:latin typeface="Courier New" charset="0"/>
              </a:rPr>
              <a:t>%2 == 1: </a:t>
            </a:r>
            <a:r>
              <a:rPr lang="en-US" b="1" dirty="0">
                <a:solidFill>
                  <a:srgbClr val="7030A0"/>
                </a:solidFill>
                <a:latin typeface="Courier New" charset="0"/>
              </a:rPr>
              <a:t>return</a:t>
            </a:r>
          </a:p>
          <a:p>
            <a:pPr>
              <a:spcBef>
                <a:spcPts val="0"/>
              </a:spcBef>
            </a:pPr>
            <a:r>
              <a:rPr lang="en-US" b="1" dirty="0">
                <a:latin typeface="Courier New" charset="0"/>
              </a:rPr>
              <a:t>    </a:t>
            </a:r>
            <a:r>
              <a:rPr lang="en-US" b="1" dirty="0">
                <a:solidFill>
                  <a:srgbClr val="FF8000"/>
                </a:solidFill>
                <a:latin typeface="Courier New" charset="0"/>
              </a:rPr>
              <a:t>else</a:t>
            </a:r>
            <a:r>
              <a:rPr lang="en-US" b="1" dirty="0">
                <a:latin typeface="Courier New" charset="0"/>
              </a:rPr>
              <a:t>:      </a:t>
            </a:r>
            <a:r>
              <a:rPr lang="en-US" b="1" dirty="0" smtClean="0">
                <a:latin typeface="Courier New" charset="0"/>
              </a:rPr>
              <a:t>  </a:t>
            </a:r>
            <a:r>
              <a:rPr lang="en-US" b="1" dirty="0">
                <a:solidFill>
                  <a:srgbClr val="7030A0"/>
                </a:solidFill>
                <a:latin typeface="Courier New" charset="0"/>
              </a:rPr>
              <a:t>return</a:t>
            </a:r>
            <a:r>
              <a:rPr lang="en-US" b="1" dirty="0">
                <a:latin typeface="Courier New" charset="0"/>
              </a:rPr>
              <a:t> </a:t>
            </a:r>
            <a:r>
              <a:rPr lang="en-US" sz="1800" b="1" dirty="0">
                <a:latin typeface="Courier New" charset="0"/>
              </a:rPr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28800" y="2819400"/>
            <a:ext cx="2702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505200" y="2819400"/>
            <a:ext cx="2702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/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105400" y="2819400"/>
            <a:ext cx="2702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/>
              <a:t>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828800" y="4034505"/>
            <a:ext cx="2702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505200" y="4034505"/>
            <a:ext cx="2702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/>
              <a:t>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105400" y="4034505"/>
            <a:ext cx="2702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/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0149" y="4038600"/>
            <a:ext cx="2702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20475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2"/>
          <p:cNvSpPr txBox="1">
            <a:spLocks noChangeArrowheads="1"/>
          </p:cNvSpPr>
          <p:nvPr/>
        </p:nvSpPr>
        <p:spPr bwMode="auto">
          <a:xfrm>
            <a:off x="354013" y="744537"/>
            <a:ext cx="8256587" cy="433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 err="1">
                <a:solidFill>
                  <a:srgbClr val="FF6600"/>
                </a:solidFill>
                <a:latin typeface="Courier New" charset="0"/>
              </a:rPr>
              <a:t>def</a:t>
            </a:r>
            <a:r>
              <a:rPr lang="en-US" b="1" dirty="0">
                <a:solidFill>
                  <a:srgbClr val="FF6600"/>
                </a:solidFill>
                <a:latin typeface="Courier New" charset="0"/>
              </a:rPr>
              <a:t> </a:t>
            </a:r>
            <a:r>
              <a:rPr lang="en-US" b="1" dirty="0" err="1" smtClean="0">
                <a:latin typeface="Courier New" charset="0"/>
              </a:rPr>
              <a:t>isPrime</a:t>
            </a:r>
            <a:r>
              <a:rPr lang="en-US" b="1" dirty="0" smtClean="0">
                <a:latin typeface="Courier New" charset="0"/>
              </a:rPr>
              <a:t>(n):</a:t>
            </a:r>
            <a:endParaRPr lang="en-US" b="1" dirty="0">
              <a:latin typeface="Courier New" charset="0"/>
            </a:endParaRPr>
          </a:p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8000"/>
                </a:solidFill>
                <a:latin typeface="Courier New" charset="0"/>
              </a:rPr>
              <a:t>    </a:t>
            </a:r>
            <a:r>
              <a:rPr lang="en-US" b="1" dirty="0" smtClean="0">
                <a:solidFill>
                  <a:srgbClr val="008000"/>
                </a:solidFill>
                <a:latin typeface="Courier New" charset="0"/>
              </a:rPr>
              <a:t>"""Check </a:t>
            </a:r>
            <a:r>
              <a:rPr lang="en-US" b="1" dirty="0">
                <a:solidFill>
                  <a:srgbClr val="008000"/>
                </a:solidFill>
                <a:latin typeface="Courier New" charset="0"/>
              </a:rPr>
              <a:t>all possible factors (pf</a:t>
            </a:r>
            <a:r>
              <a:rPr lang="en-US" b="1" dirty="0" smtClean="0">
                <a:solidFill>
                  <a:srgbClr val="008000"/>
                </a:solidFill>
                <a:latin typeface="Courier New" charset="0"/>
              </a:rPr>
              <a:t>).</a:t>
            </a:r>
            <a:endParaRPr lang="en-US" b="1" dirty="0">
              <a:solidFill>
                <a:srgbClr val="008000"/>
              </a:solidFill>
              <a:latin typeface="Courier New" charset="0"/>
            </a:endParaRPr>
          </a:p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8000"/>
                </a:solidFill>
                <a:latin typeface="Courier New" charset="0"/>
              </a:rPr>
              <a:t>       </a:t>
            </a:r>
            <a:r>
              <a:rPr lang="en-US" b="1" dirty="0" smtClean="0">
                <a:solidFill>
                  <a:srgbClr val="008000"/>
                </a:solidFill>
                <a:latin typeface="Courier New" charset="0"/>
              </a:rPr>
              <a:t>If </a:t>
            </a:r>
            <a:r>
              <a:rPr lang="en-US" b="1" dirty="0">
                <a:solidFill>
                  <a:srgbClr val="008000"/>
                </a:solidFill>
                <a:latin typeface="Courier New" charset="0"/>
              </a:rPr>
              <a:t>a pf divides n, return </a:t>
            </a:r>
            <a:r>
              <a:rPr lang="en-US" b="1" dirty="0" smtClean="0">
                <a:solidFill>
                  <a:srgbClr val="008000"/>
                </a:solidFill>
                <a:latin typeface="Courier New" charset="0"/>
              </a:rPr>
              <a:t>False.</a:t>
            </a:r>
            <a:endParaRPr lang="en-US" b="1" dirty="0">
              <a:solidFill>
                <a:srgbClr val="008000"/>
              </a:solidFill>
              <a:latin typeface="Courier New" charset="0"/>
            </a:endParaRPr>
          </a:p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8000"/>
                </a:solidFill>
                <a:latin typeface="Courier New" charset="0"/>
              </a:rPr>
              <a:t>       </a:t>
            </a:r>
            <a:r>
              <a:rPr lang="en-US" b="1" dirty="0" smtClean="0">
                <a:solidFill>
                  <a:srgbClr val="008000"/>
                </a:solidFill>
                <a:latin typeface="Courier New" charset="0"/>
              </a:rPr>
              <a:t>Otherwise</a:t>
            </a:r>
            <a:r>
              <a:rPr lang="en-US" b="1" dirty="0">
                <a:solidFill>
                  <a:srgbClr val="008000"/>
                </a:solidFill>
                <a:latin typeface="Courier New" charset="0"/>
              </a:rPr>
              <a:t>, return </a:t>
            </a:r>
            <a:r>
              <a:rPr lang="en-US" b="1" dirty="0" smtClean="0">
                <a:solidFill>
                  <a:srgbClr val="008000"/>
                </a:solidFill>
                <a:latin typeface="Courier New" charset="0"/>
              </a:rPr>
              <a:t>True."""</a:t>
            </a:r>
            <a:endParaRPr lang="en-US" b="1" dirty="0">
              <a:solidFill>
                <a:srgbClr val="008000"/>
              </a:solidFill>
              <a:latin typeface="Courier New" charset="0"/>
            </a:endParaRPr>
          </a:p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E93F3F"/>
                </a:solidFill>
                <a:latin typeface="Courier New" charset="0"/>
              </a:rPr>
              <a:t> </a:t>
            </a:r>
            <a:r>
              <a:rPr lang="en-US" b="1" dirty="0">
                <a:latin typeface="Courier New" charset="0"/>
              </a:rPr>
              <a:t>   </a:t>
            </a:r>
            <a:r>
              <a:rPr lang="en-US" b="1" dirty="0">
                <a:solidFill>
                  <a:srgbClr val="FF8000"/>
                </a:solidFill>
                <a:latin typeface="Courier New" charset="0"/>
              </a:rPr>
              <a:t>for</a:t>
            </a:r>
            <a:r>
              <a:rPr lang="en-US" b="1" dirty="0">
                <a:latin typeface="Courier New" charset="0"/>
              </a:rPr>
              <a:t> pf </a:t>
            </a:r>
            <a:r>
              <a:rPr lang="en-US" b="1" dirty="0">
                <a:solidFill>
                  <a:srgbClr val="FF8000"/>
                </a:solidFill>
                <a:latin typeface="Courier New" charset="0"/>
              </a:rPr>
              <a:t>in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>
                <a:solidFill>
                  <a:srgbClr val="660066"/>
                </a:solidFill>
                <a:latin typeface="Courier New" charset="0"/>
              </a:rPr>
              <a:t>range</a:t>
            </a:r>
            <a:r>
              <a:rPr lang="en-US" b="1" dirty="0">
                <a:latin typeface="Courier New" charset="0"/>
              </a:rPr>
              <a:t>(2</a:t>
            </a:r>
            <a:r>
              <a:rPr lang="en-US" b="1" dirty="0" smtClean="0">
                <a:latin typeface="Courier New" charset="0"/>
              </a:rPr>
              <a:t>, n</a:t>
            </a:r>
            <a:r>
              <a:rPr lang="en-US" b="1" dirty="0">
                <a:latin typeface="Courier New" charset="0"/>
              </a:rPr>
              <a:t>):</a:t>
            </a:r>
          </a:p>
          <a:p>
            <a:pPr>
              <a:spcBef>
                <a:spcPct val="50000"/>
              </a:spcBef>
            </a:pPr>
            <a:endParaRPr lang="en-US" b="1" dirty="0">
              <a:latin typeface="Courier New" charset="0"/>
            </a:endParaRPr>
          </a:p>
          <a:p>
            <a:pPr>
              <a:spcBef>
                <a:spcPct val="50000"/>
              </a:spcBef>
            </a:pPr>
            <a:r>
              <a:rPr lang="en-US" b="1" dirty="0">
                <a:latin typeface="Courier New" charset="0"/>
              </a:rPr>
              <a:t>        </a:t>
            </a:r>
            <a:r>
              <a:rPr lang="en-US" b="1" dirty="0">
                <a:solidFill>
                  <a:srgbClr val="FF8000"/>
                </a:solidFill>
                <a:latin typeface="Courier New" charset="0"/>
              </a:rPr>
              <a:t>if</a:t>
            </a:r>
            <a:r>
              <a:rPr lang="en-US" b="1" dirty="0">
                <a:latin typeface="Courier New" charset="0"/>
              </a:rPr>
              <a:t>                       :</a:t>
            </a:r>
          </a:p>
          <a:p>
            <a:pPr>
              <a:spcBef>
                <a:spcPct val="50000"/>
              </a:spcBef>
            </a:pPr>
            <a:endParaRPr lang="en-US" b="1" dirty="0">
              <a:latin typeface="Courier New" charset="0"/>
            </a:endParaRPr>
          </a:p>
        </p:txBody>
      </p:sp>
      <p:sp>
        <p:nvSpPr>
          <p:cNvPr id="34818" name="Text Box 3"/>
          <p:cNvSpPr txBox="1">
            <a:spLocks noChangeArrowheads="1"/>
          </p:cNvSpPr>
          <p:nvPr/>
        </p:nvSpPr>
        <p:spPr bwMode="auto">
          <a:xfrm>
            <a:off x="381000" y="22860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>
                <a:solidFill>
                  <a:srgbClr val="0D09F0"/>
                </a:solidFill>
                <a:latin typeface="Georgia" charset="0"/>
              </a:rPr>
              <a:t>L</a:t>
            </a:r>
            <a:r>
              <a:rPr lang="en-US" dirty="0" smtClean="0">
                <a:solidFill>
                  <a:srgbClr val="0D09F0"/>
                </a:solidFill>
                <a:latin typeface="Georgia" charset="0"/>
              </a:rPr>
              <a:t>oops</a:t>
            </a:r>
            <a:r>
              <a:rPr lang="en-US" dirty="0">
                <a:solidFill>
                  <a:srgbClr val="0D09F0"/>
                </a:solidFill>
                <a:latin typeface="Georgia" charset="0"/>
              </a:rPr>
              <a:t>…</a:t>
            </a:r>
          </a:p>
        </p:txBody>
      </p:sp>
      <p:sp>
        <p:nvSpPr>
          <p:cNvPr id="2" name="Rectangle 1"/>
          <p:cNvSpPr/>
          <p:nvPr/>
        </p:nvSpPr>
        <p:spPr>
          <a:xfrm>
            <a:off x="4038600" y="228600"/>
            <a:ext cx="2278188" cy="323165"/>
          </a:xfrm>
          <a:prstGeom prst="rect">
            <a:avLst/>
          </a:prstGeom>
          <a:solidFill>
            <a:srgbClr val="CCECFF"/>
          </a:solidFill>
        </p:spPr>
        <p:txBody>
          <a:bodyPr wrap="none">
            <a:spAutoFit/>
          </a:bodyPr>
          <a:lstStyle/>
          <a:p>
            <a:r>
              <a:rPr lang="en-US" sz="1500" b="1" dirty="0" err="1">
                <a:latin typeface="Consolas"/>
                <a:cs typeface="Consolas"/>
              </a:rPr>
              <a:t>isPrime</a:t>
            </a:r>
            <a:r>
              <a:rPr lang="en-US" sz="1500" b="1" dirty="0">
                <a:latin typeface="Consolas"/>
                <a:cs typeface="Consolas"/>
              </a:rPr>
              <a:t>(12) </a:t>
            </a:r>
            <a:r>
              <a:rPr lang="en-US" sz="1500" b="1" dirty="0" smtClean="0">
                <a:latin typeface="Consolas"/>
                <a:cs typeface="Consolas"/>
                <a:sym typeface="Symbol"/>
              </a:rPr>
              <a:t></a:t>
            </a:r>
            <a:r>
              <a:rPr lang="en-US" sz="1500" b="1" dirty="0" smtClean="0">
                <a:latin typeface="Consolas"/>
                <a:cs typeface="Consolas"/>
              </a:rPr>
              <a:t> </a:t>
            </a:r>
            <a:r>
              <a:rPr lang="en-US" sz="1500" b="1" dirty="0">
                <a:latin typeface="Consolas"/>
                <a:cs typeface="Consolas"/>
              </a:rPr>
              <a:t>False</a:t>
            </a:r>
            <a:endParaRPr lang="en-US" sz="1500" dirty="0">
              <a:latin typeface="Consolas"/>
              <a:cs typeface="Consola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645082" y="228600"/>
            <a:ext cx="2172390" cy="323165"/>
          </a:xfrm>
          <a:prstGeom prst="rect">
            <a:avLst/>
          </a:prstGeom>
          <a:solidFill>
            <a:srgbClr val="FFDBB7"/>
          </a:solidFill>
        </p:spPr>
        <p:txBody>
          <a:bodyPr wrap="none">
            <a:spAutoFit/>
          </a:bodyPr>
          <a:lstStyle/>
          <a:p>
            <a:r>
              <a:rPr lang="en-US" sz="1500" b="1" dirty="0" err="1">
                <a:latin typeface="Consolas"/>
                <a:cs typeface="Consolas"/>
              </a:rPr>
              <a:t>isPrime</a:t>
            </a:r>
            <a:r>
              <a:rPr lang="en-US" sz="1500" b="1" dirty="0">
                <a:latin typeface="Consolas"/>
                <a:cs typeface="Consolas"/>
              </a:rPr>
              <a:t>(11) </a:t>
            </a:r>
            <a:r>
              <a:rPr lang="en-US" sz="1500" b="1" dirty="0" smtClean="0">
                <a:latin typeface="Consolas"/>
                <a:cs typeface="Consolas"/>
                <a:sym typeface="Symbol"/>
              </a:rPr>
              <a:t></a:t>
            </a:r>
            <a:r>
              <a:rPr lang="en-US" sz="1500" b="1" dirty="0" smtClean="0">
                <a:latin typeface="Consolas"/>
                <a:cs typeface="Consolas"/>
              </a:rPr>
              <a:t> </a:t>
            </a:r>
            <a:r>
              <a:rPr lang="en-US" sz="1500" b="1" dirty="0">
                <a:latin typeface="Consolas"/>
                <a:cs typeface="Consolas"/>
              </a:rPr>
              <a:t>True</a:t>
            </a:r>
            <a:endParaRPr lang="en-US" sz="1500" dirty="0">
              <a:latin typeface="Consolas"/>
              <a:cs typeface="Consola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Box 2"/>
          <p:cNvSpPr txBox="1">
            <a:spLocks noChangeArrowheads="1"/>
          </p:cNvSpPr>
          <p:nvPr/>
        </p:nvSpPr>
        <p:spPr bwMode="auto">
          <a:xfrm>
            <a:off x="354013" y="765175"/>
            <a:ext cx="8561387" cy="433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 err="1">
                <a:solidFill>
                  <a:srgbClr val="FF8000"/>
                </a:solidFill>
                <a:latin typeface="Courier New" charset="0"/>
              </a:rPr>
              <a:t>def</a:t>
            </a:r>
            <a:r>
              <a:rPr lang="en-US" b="1" dirty="0">
                <a:solidFill>
                  <a:srgbClr val="FF8000"/>
                </a:solidFill>
                <a:latin typeface="Courier New" charset="0"/>
              </a:rPr>
              <a:t> </a:t>
            </a:r>
            <a:r>
              <a:rPr lang="en-US" b="1" dirty="0" err="1" smtClean="0">
                <a:latin typeface="Courier New" charset="0"/>
              </a:rPr>
              <a:t>addPrimes</a:t>
            </a:r>
            <a:r>
              <a:rPr lang="en-US" b="1" dirty="0" smtClean="0">
                <a:latin typeface="Courier New" charset="0"/>
              </a:rPr>
              <a:t>(L):</a:t>
            </a:r>
            <a:endParaRPr lang="en-US" b="1" dirty="0">
              <a:latin typeface="Courier New" charset="0"/>
            </a:endParaRPr>
          </a:p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E93F3F"/>
                </a:solidFill>
                <a:latin typeface="Courier New" charset="0"/>
              </a:rPr>
              <a:t>    </a:t>
            </a:r>
            <a:r>
              <a:rPr lang="en-US" b="1" dirty="0" smtClean="0">
                <a:solidFill>
                  <a:srgbClr val="008000"/>
                </a:solidFill>
                <a:latin typeface="Courier New" charset="0"/>
              </a:rPr>
              <a:t>"""Sums </a:t>
            </a:r>
            <a:r>
              <a:rPr lang="en-US" b="1" dirty="0">
                <a:solidFill>
                  <a:srgbClr val="008000"/>
                </a:solidFill>
                <a:latin typeface="Courier New" charset="0"/>
              </a:rPr>
              <a:t>all and only the primes in </a:t>
            </a:r>
            <a:r>
              <a:rPr lang="en-US" b="1" dirty="0" smtClean="0">
                <a:solidFill>
                  <a:srgbClr val="008000"/>
                </a:solidFill>
                <a:latin typeface="Courier New" charset="0"/>
              </a:rPr>
              <a:t>L."""</a:t>
            </a:r>
            <a:endParaRPr lang="en-US" b="1" dirty="0">
              <a:solidFill>
                <a:srgbClr val="008000"/>
              </a:solidFill>
              <a:latin typeface="Courier New" charset="0"/>
            </a:endParaRPr>
          </a:p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E93F3F"/>
                </a:solidFill>
                <a:latin typeface="Courier New" charset="0"/>
              </a:rPr>
              <a:t> </a:t>
            </a:r>
            <a:r>
              <a:rPr lang="en-US" b="1" dirty="0">
                <a:latin typeface="Courier New" charset="0"/>
              </a:rPr>
              <a:t>   </a:t>
            </a:r>
            <a:r>
              <a:rPr lang="en-US" b="1" dirty="0">
                <a:solidFill>
                  <a:srgbClr val="FF8000"/>
                </a:solidFill>
                <a:latin typeface="Courier New" charset="0"/>
              </a:rPr>
              <a:t>if</a:t>
            </a:r>
            <a:r>
              <a:rPr lang="en-US" b="1" dirty="0">
                <a:latin typeface="Courier New" charset="0"/>
              </a:rPr>
              <a:t> L == </a:t>
            </a:r>
          </a:p>
          <a:p>
            <a:pPr>
              <a:spcBef>
                <a:spcPct val="50000"/>
              </a:spcBef>
            </a:pPr>
            <a:endParaRPr lang="en-US" b="1" dirty="0">
              <a:latin typeface="Courier New" charset="0"/>
            </a:endParaRPr>
          </a:p>
          <a:p>
            <a:pPr>
              <a:spcBef>
                <a:spcPct val="50000"/>
              </a:spcBef>
            </a:pPr>
            <a:r>
              <a:rPr lang="en-US" b="1" dirty="0">
                <a:latin typeface="Courier New" charset="0"/>
              </a:rPr>
              <a:t>    </a:t>
            </a:r>
            <a:r>
              <a:rPr lang="en-US" b="1" dirty="0" err="1">
                <a:solidFill>
                  <a:srgbClr val="FF8000"/>
                </a:solidFill>
                <a:latin typeface="Courier New" charset="0"/>
              </a:rPr>
              <a:t>elif</a:t>
            </a:r>
            <a:r>
              <a:rPr lang="en-US" b="1" dirty="0">
                <a:latin typeface="Courier New" charset="0"/>
              </a:rPr>
              <a:t>                  </a:t>
            </a:r>
          </a:p>
          <a:p>
            <a:pPr>
              <a:spcBef>
                <a:spcPct val="50000"/>
              </a:spcBef>
            </a:pPr>
            <a:endParaRPr lang="en-US" b="1" dirty="0">
              <a:latin typeface="Courier New" charset="0"/>
            </a:endParaRPr>
          </a:p>
          <a:p>
            <a:pPr>
              <a:spcBef>
                <a:spcPct val="50000"/>
              </a:spcBef>
            </a:pPr>
            <a:r>
              <a:rPr lang="en-US" b="1" dirty="0">
                <a:latin typeface="Courier New" charset="0"/>
              </a:rPr>
              <a:t>    </a:t>
            </a:r>
            <a:r>
              <a:rPr lang="en-US" b="1" dirty="0">
                <a:solidFill>
                  <a:srgbClr val="FF8000"/>
                </a:solidFill>
                <a:latin typeface="Courier New" charset="0"/>
              </a:rPr>
              <a:t>else</a:t>
            </a:r>
            <a:r>
              <a:rPr lang="en-US" b="1" dirty="0">
                <a:latin typeface="Courier New" charset="0"/>
              </a:rPr>
              <a:t>:</a:t>
            </a:r>
          </a:p>
          <a:p>
            <a:pPr>
              <a:spcBef>
                <a:spcPct val="50000"/>
              </a:spcBef>
            </a:pPr>
            <a:endParaRPr lang="en-US" b="1" dirty="0">
              <a:latin typeface="Courier New" charset="0"/>
            </a:endParaRPr>
          </a:p>
        </p:txBody>
      </p:sp>
      <p:sp>
        <p:nvSpPr>
          <p:cNvPr id="35842" name="Text Box 3"/>
          <p:cNvSpPr txBox="1">
            <a:spLocks noChangeArrowheads="1"/>
          </p:cNvSpPr>
          <p:nvPr/>
        </p:nvSpPr>
        <p:spPr bwMode="auto">
          <a:xfrm>
            <a:off x="5334000" y="15240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>
                <a:solidFill>
                  <a:srgbClr val="0D09F0"/>
                </a:solidFill>
                <a:latin typeface="Georgia" charset="0"/>
              </a:rPr>
              <a:t>recursion…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5181600" y="6248400"/>
            <a:ext cx="3733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dirty="0" smtClean="0">
                <a:solidFill>
                  <a:srgbClr val="0D09F0"/>
                </a:solidFill>
                <a:latin typeface="Georgia" charset="0"/>
              </a:rPr>
              <a:t>…or </a:t>
            </a:r>
            <a:r>
              <a:rPr lang="en-US" dirty="0">
                <a:solidFill>
                  <a:srgbClr val="0D09F0"/>
                </a:solidFill>
                <a:latin typeface="Georgia" charset="0"/>
              </a:rPr>
              <a:t>list comprehensions!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7315200" y="2003425"/>
            <a:ext cx="1447800" cy="369888"/>
          </a:xfrm>
          <a:prstGeom prst="rect">
            <a:avLst/>
          </a:prstGeom>
          <a:solidFill>
            <a:srgbClr val="E1A7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800" b="1">
                <a:solidFill>
                  <a:schemeClr val="bg1"/>
                </a:solidFill>
                <a:latin typeface="Times New Roman" charset="0"/>
                <a:cs typeface="Times New Roman" charset="0"/>
              </a:rPr>
              <a:t>Base case?</a:t>
            </a: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7315200" y="3081338"/>
            <a:ext cx="1447800" cy="369887"/>
          </a:xfrm>
          <a:prstGeom prst="rect">
            <a:avLst/>
          </a:prstGeom>
          <a:solidFill>
            <a:srgbClr val="E1A7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800" b="1">
                <a:solidFill>
                  <a:schemeClr val="bg1"/>
                </a:solidFill>
                <a:latin typeface="Times New Roman" charset="0"/>
                <a:cs typeface="Times New Roman" charset="0"/>
              </a:rPr>
              <a:t>prime?</a:t>
            </a: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7315200" y="4148138"/>
            <a:ext cx="1447800" cy="369887"/>
          </a:xfrm>
          <a:prstGeom prst="rect">
            <a:avLst/>
          </a:prstGeom>
          <a:solidFill>
            <a:srgbClr val="E1A7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800" b="1">
                <a:solidFill>
                  <a:schemeClr val="bg1"/>
                </a:solidFill>
                <a:latin typeface="Times New Roman" charset="0"/>
                <a:cs typeface="Times New Roman" charset="0"/>
              </a:rPr>
              <a:t>or not…</a:t>
            </a:r>
          </a:p>
        </p:txBody>
      </p:sp>
      <p:sp>
        <p:nvSpPr>
          <p:cNvPr id="8" name="Rectangle 7"/>
          <p:cNvSpPr/>
          <p:nvPr/>
        </p:nvSpPr>
        <p:spPr>
          <a:xfrm>
            <a:off x="508437" y="210235"/>
            <a:ext cx="2934442" cy="323165"/>
          </a:xfrm>
          <a:prstGeom prst="rect">
            <a:avLst/>
          </a:prstGeom>
          <a:solidFill>
            <a:srgbClr val="CCECFF"/>
          </a:solidFill>
        </p:spPr>
        <p:txBody>
          <a:bodyPr wrap="none">
            <a:spAutoFit/>
          </a:bodyPr>
          <a:lstStyle/>
          <a:p>
            <a:r>
              <a:rPr lang="en-US" sz="1500" b="1" dirty="0" err="1">
                <a:latin typeface="Consolas"/>
                <a:cs typeface="Consolas"/>
              </a:rPr>
              <a:t>addPrimes</a:t>
            </a:r>
            <a:r>
              <a:rPr lang="en-US" sz="1500" b="1" dirty="0">
                <a:latin typeface="Consolas"/>
                <a:cs typeface="Consolas"/>
              </a:rPr>
              <a:t>( [5,6,7] ) </a:t>
            </a:r>
            <a:r>
              <a:rPr lang="en-US" sz="1500" b="1" dirty="0" smtClean="0">
                <a:latin typeface="Consolas"/>
                <a:cs typeface="Consolas"/>
                <a:sym typeface="Symbol"/>
              </a:rPr>
              <a:t></a:t>
            </a:r>
            <a:r>
              <a:rPr lang="en-US" sz="1500" b="1" dirty="0" smtClean="0">
                <a:latin typeface="Consolas"/>
                <a:cs typeface="Consolas"/>
              </a:rPr>
              <a:t> </a:t>
            </a:r>
            <a:r>
              <a:rPr lang="en-US" sz="1500" b="1" dirty="0">
                <a:latin typeface="Consolas"/>
                <a:cs typeface="Consolas"/>
              </a:rPr>
              <a:t>12</a:t>
            </a:r>
            <a:endParaRPr lang="en-US" sz="1500" dirty="0">
              <a:latin typeface="Consolas"/>
              <a:cs typeface="Consola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76919" y="210235"/>
            <a:ext cx="2828681" cy="323165"/>
          </a:xfrm>
          <a:prstGeom prst="rect">
            <a:avLst/>
          </a:prstGeom>
          <a:solidFill>
            <a:srgbClr val="FFDBB7"/>
          </a:solidFill>
        </p:spPr>
        <p:txBody>
          <a:bodyPr wrap="none">
            <a:spAutoFit/>
          </a:bodyPr>
          <a:lstStyle/>
          <a:p>
            <a:r>
              <a:rPr lang="en-US" sz="1500" b="1" dirty="0" err="1">
                <a:latin typeface="Consolas"/>
                <a:cs typeface="Consolas"/>
              </a:rPr>
              <a:t>addPrimes</a:t>
            </a:r>
            <a:r>
              <a:rPr lang="en-US" sz="1500" b="1" dirty="0">
                <a:latin typeface="Consolas"/>
                <a:cs typeface="Consolas"/>
              </a:rPr>
              <a:t>( [42,44] ) </a:t>
            </a:r>
            <a:r>
              <a:rPr lang="en-US" sz="1500" b="1" dirty="0" smtClean="0">
                <a:latin typeface="Consolas"/>
                <a:cs typeface="Consolas"/>
                <a:sym typeface="Symbol"/>
              </a:rPr>
              <a:t></a:t>
            </a:r>
            <a:r>
              <a:rPr lang="en-US" sz="1500" b="1" dirty="0" smtClean="0">
                <a:latin typeface="Consolas"/>
                <a:cs typeface="Consolas"/>
              </a:rPr>
              <a:t> </a:t>
            </a:r>
            <a:r>
              <a:rPr lang="en-US" sz="1500" b="1" dirty="0">
                <a:latin typeface="Consolas"/>
                <a:cs typeface="Consolas"/>
              </a:rPr>
              <a:t>0</a:t>
            </a:r>
            <a:endParaRPr lang="en-US" sz="1500" dirty="0">
              <a:latin typeface="Consolas"/>
              <a:cs typeface="Consola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 Box 2"/>
          <p:cNvSpPr txBox="1">
            <a:spLocks noChangeArrowheads="1"/>
          </p:cNvSpPr>
          <p:nvPr/>
        </p:nvSpPr>
        <p:spPr bwMode="auto">
          <a:xfrm>
            <a:off x="354013" y="285750"/>
            <a:ext cx="8256587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 err="1">
                <a:solidFill>
                  <a:srgbClr val="FF8000"/>
                </a:solidFill>
                <a:latin typeface="Courier New" charset="0"/>
              </a:rPr>
              <a:t>def</a:t>
            </a:r>
            <a:r>
              <a:rPr lang="en-US" b="1" dirty="0">
                <a:solidFill>
                  <a:srgbClr val="FF8000"/>
                </a:solidFill>
                <a:latin typeface="Courier New" charset="0"/>
              </a:rPr>
              <a:t> </a:t>
            </a:r>
            <a:r>
              <a:rPr lang="en-US" b="1" dirty="0" smtClean="0">
                <a:solidFill>
                  <a:srgbClr val="0D09F0"/>
                </a:solidFill>
                <a:latin typeface="Courier New" charset="0"/>
              </a:rPr>
              <a:t>fib</a:t>
            </a:r>
            <a:r>
              <a:rPr lang="en-US" b="1" dirty="0" smtClean="0">
                <a:latin typeface="Courier New" charset="0"/>
              </a:rPr>
              <a:t>(n):</a:t>
            </a:r>
            <a:endParaRPr lang="en-US" b="1" dirty="0">
              <a:latin typeface="Courier New" charset="0"/>
            </a:endParaRPr>
          </a:p>
          <a:p>
            <a:pPr>
              <a:spcBef>
                <a:spcPct val="50000"/>
              </a:spcBef>
            </a:pPr>
            <a:r>
              <a:rPr lang="en-US" b="1" dirty="0">
                <a:latin typeface="Courier New" charset="0"/>
              </a:rPr>
              <a:t>    </a:t>
            </a:r>
            <a:r>
              <a:rPr lang="en-US" b="1" dirty="0">
                <a:solidFill>
                  <a:srgbClr val="FF8000"/>
                </a:solidFill>
                <a:latin typeface="Courier New" charset="0"/>
              </a:rPr>
              <a:t>if </a:t>
            </a:r>
            <a:r>
              <a:rPr lang="en-US" b="1" dirty="0">
                <a:latin typeface="Courier New" charset="0"/>
              </a:rPr>
              <a:t>n &lt; </a:t>
            </a:r>
            <a:r>
              <a:rPr lang="en-US" b="1" dirty="0" smtClean="0">
                <a:latin typeface="Courier New" charset="0"/>
              </a:rPr>
              <a:t>2: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660066"/>
                </a:solidFill>
                <a:latin typeface="Courier New" charset="0"/>
              </a:rPr>
              <a:t> </a:t>
            </a:r>
            <a:r>
              <a:rPr lang="en-US" b="1" dirty="0" smtClean="0">
                <a:solidFill>
                  <a:srgbClr val="660066"/>
                </a:solidFill>
                <a:latin typeface="Courier New" charset="0"/>
              </a:rPr>
              <a:t>       </a:t>
            </a:r>
            <a:r>
              <a:rPr lang="en-US" b="1" dirty="0" smtClean="0">
                <a:solidFill>
                  <a:srgbClr val="660066"/>
                </a:solidFill>
                <a:latin typeface="Courier New" charset="0"/>
              </a:rPr>
              <a:t>return </a:t>
            </a:r>
            <a:r>
              <a:rPr lang="en-US" b="1" dirty="0">
                <a:latin typeface="Courier New" charset="0"/>
              </a:rPr>
              <a:t>1</a:t>
            </a:r>
          </a:p>
          <a:p>
            <a:pPr>
              <a:spcBef>
                <a:spcPct val="50000"/>
              </a:spcBef>
            </a:pPr>
            <a:r>
              <a:rPr lang="en-US" b="1" dirty="0">
                <a:latin typeface="Courier New" charset="0"/>
              </a:rPr>
              <a:t>    </a:t>
            </a:r>
            <a:r>
              <a:rPr lang="en-US" b="1" dirty="0" smtClean="0">
                <a:solidFill>
                  <a:srgbClr val="FF8000"/>
                </a:solidFill>
                <a:latin typeface="Courier New" charset="0"/>
              </a:rPr>
              <a:t>else</a:t>
            </a:r>
            <a:r>
              <a:rPr lang="en-US" b="1" dirty="0" smtClean="0">
                <a:latin typeface="Courier New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660066"/>
                </a:solidFill>
                <a:latin typeface="Courier New" charset="0"/>
              </a:rPr>
              <a:t> </a:t>
            </a:r>
            <a:r>
              <a:rPr lang="en-US" b="1" dirty="0" smtClean="0">
                <a:solidFill>
                  <a:srgbClr val="660066"/>
                </a:solidFill>
                <a:latin typeface="Courier New" charset="0"/>
              </a:rPr>
              <a:t>       </a:t>
            </a:r>
            <a:r>
              <a:rPr lang="en-US" b="1" dirty="0" smtClean="0">
                <a:solidFill>
                  <a:srgbClr val="660066"/>
                </a:solidFill>
                <a:latin typeface="Courier New" charset="0"/>
              </a:rPr>
              <a:t>return </a:t>
            </a:r>
            <a:r>
              <a:rPr lang="en-US" b="1" dirty="0">
                <a:solidFill>
                  <a:srgbClr val="0D09F0"/>
                </a:solidFill>
                <a:latin typeface="Courier New" charset="0"/>
              </a:rPr>
              <a:t>fib</a:t>
            </a:r>
            <a:r>
              <a:rPr lang="en-US" b="1" dirty="0">
                <a:latin typeface="Courier New" charset="0"/>
              </a:rPr>
              <a:t>(n-1) + </a:t>
            </a:r>
            <a:r>
              <a:rPr lang="en-US" b="1" dirty="0">
                <a:solidFill>
                  <a:srgbClr val="0D09F0"/>
                </a:solidFill>
                <a:latin typeface="Courier New" charset="0"/>
              </a:rPr>
              <a:t>fib</a:t>
            </a:r>
            <a:r>
              <a:rPr lang="en-US" b="1" dirty="0">
                <a:latin typeface="Courier New" charset="0"/>
              </a:rPr>
              <a:t>(n-2)</a:t>
            </a:r>
          </a:p>
        </p:txBody>
      </p:sp>
      <p:sp>
        <p:nvSpPr>
          <p:cNvPr id="36866" name="Text Box 3"/>
          <p:cNvSpPr txBox="1">
            <a:spLocks noChangeArrowheads="1"/>
          </p:cNvSpPr>
          <p:nvPr/>
        </p:nvSpPr>
        <p:spPr bwMode="auto">
          <a:xfrm>
            <a:off x="5334000" y="15240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dirty="0" smtClean="0">
                <a:solidFill>
                  <a:srgbClr val="0D09F0"/>
                </a:solidFill>
                <a:latin typeface="Georgia" charset="0"/>
              </a:rPr>
              <a:t>Recursion</a:t>
            </a:r>
            <a:r>
              <a:rPr lang="en-US" dirty="0">
                <a:solidFill>
                  <a:srgbClr val="0D09F0"/>
                </a:solidFill>
                <a:latin typeface="Georgia" charset="0"/>
              </a:rPr>
              <a:t>…</a:t>
            </a:r>
          </a:p>
        </p:txBody>
      </p:sp>
      <p:sp>
        <p:nvSpPr>
          <p:cNvPr id="36867" name="Text Box 4"/>
          <p:cNvSpPr txBox="1">
            <a:spLocks noChangeArrowheads="1"/>
          </p:cNvSpPr>
          <p:nvPr/>
        </p:nvSpPr>
        <p:spPr bwMode="auto">
          <a:xfrm>
            <a:off x="762000" y="6096000"/>
            <a:ext cx="7861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latin typeface="Cambria" charset="0"/>
              </a:rPr>
              <a:t>How many times is fib called in </a:t>
            </a:r>
            <a:r>
              <a:rPr lang="en-US" b="1">
                <a:latin typeface="Cambria" charset="0"/>
              </a:rPr>
              <a:t>fib(5)</a:t>
            </a:r>
            <a:r>
              <a:rPr lang="en-US">
                <a:latin typeface="Cambria" charset="0"/>
              </a:rPr>
              <a:t>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2"/>
          <p:cNvSpPr txBox="1">
            <a:spLocks noChangeArrowheads="1"/>
          </p:cNvSpPr>
          <p:nvPr/>
        </p:nvSpPr>
        <p:spPr bwMode="auto">
          <a:xfrm>
            <a:off x="354013" y="285750"/>
            <a:ext cx="76469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200" i="1" dirty="0">
                <a:latin typeface="Cambria"/>
                <a:cs typeface="Cambria"/>
              </a:rPr>
              <a:t>Different-sized </a:t>
            </a:r>
            <a:r>
              <a:rPr lang="en-US" sz="4200" i="1" dirty="0" smtClean="0">
                <a:latin typeface="Cambria"/>
                <a:cs typeface="Cambria"/>
              </a:rPr>
              <a:t>infinities!</a:t>
            </a:r>
            <a:endParaRPr lang="en-US" sz="4200" i="1" dirty="0">
              <a:latin typeface="Cambria"/>
              <a:cs typeface="Cambria"/>
            </a:endParaRPr>
          </a:p>
        </p:txBody>
      </p:sp>
      <p:sp>
        <p:nvSpPr>
          <p:cNvPr id="17410" name="Text Box 3"/>
          <p:cNvSpPr txBox="1">
            <a:spLocks noChangeArrowheads="1"/>
          </p:cNvSpPr>
          <p:nvPr/>
        </p:nvSpPr>
        <p:spPr bwMode="auto">
          <a:xfrm>
            <a:off x="571500" y="5550794"/>
            <a:ext cx="1828800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rgbClr val="0D09F0"/>
                </a:solidFill>
                <a:latin typeface="Georgia" charset="0"/>
              </a:rPr>
              <a:t>Not </a:t>
            </a:r>
            <a:r>
              <a:rPr lang="en-US" dirty="0">
                <a:solidFill>
                  <a:srgbClr val="0D09F0"/>
                </a:solidFill>
                <a:latin typeface="Georgia" charset="0"/>
              </a:rPr>
              <a:t>infinite at all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339306" y="5550794"/>
            <a:ext cx="1676400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rgbClr val="0D09F0"/>
                </a:solidFill>
                <a:latin typeface="Georgia" charset="0"/>
              </a:rPr>
              <a:t>Countably </a:t>
            </a:r>
            <a:r>
              <a:rPr lang="en-US" dirty="0">
                <a:solidFill>
                  <a:srgbClr val="0D09F0"/>
                </a:solidFill>
                <a:latin typeface="Georgia" charset="0"/>
              </a:rPr>
              <a:t>infinite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6096000" y="5550793"/>
            <a:ext cx="2209800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u="sng" dirty="0" err="1" smtClean="0">
                <a:solidFill>
                  <a:srgbClr val="0D09F0"/>
                </a:solidFill>
                <a:latin typeface="Georgia" charset="0"/>
              </a:rPr>
              <a:t>Un</a:t>
            </a:r>
            <a:r>
              <a:rPr lang="en-US" dirty="0" err="1" smtClean="0">
                <a:solidFill>
                  <a:srgbClr val="0D09F0"/>
                </a:solidFill>
                <a:latin typeface="Georgia" charset="0"/>
              </a:rPr>
              <a:t>countably</a:t>
            </a:r>
            <a:r>
              <a:rPr lang="en-US" dirty="0" smtClean="0">
                <a:solidFill>
                  <a:srgbClr val="0D09F0"/>
                </a:solidFill>
                <a:latin typeface="Georgia" charset="0"/>
              </a:rPr>
              <a:t> </a:t>
            </a:r>
            <a:r>
              <a:rPr lang="en-US" dirty="0">
                <a:solidFill>
                  <a:srgbClr val="0D09F0"/>
                </a:solidFill>
                <a:latin typeface="Georgia" charset="0"/>
              </a:rPr>
              <a:t>infinite </a:t>
            </a:r>
            <a:r>
              <a:rPr lang="en-US" sz="1200" dirty="0">
                <a:solidFill>
                  <a:srgbClr val="0D09F0"/>
                </a:solidFill>
                <a:latin typeface="Georgia" charset="0"/>
              </a:rPr>
              <a:t>(whew!)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28600" y="3100581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dirty="0">
                <a:solidFill>
                  <a:srgbClr val="FF8000"/>
                </a:solidFill>
                <a:latin typeface="Calibri"/>
                <a:cs typeface="Calibri"/>
              </a:rPr>
              <a:t># of integers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979216" y="1709636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>
                <a:solidFill>
                  <a:srgbClr val="FF8000"/>
                </a:solidFill>
                <a:latin typeface="Calibri"/>
                <a:cs typeface="Calibri"/>
              </a:rPr>
              <a:t># of Python programs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979216" y="3103008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FF8000"/>
                </a:solidFill>
                <a:latin typeface="Calibri"/>
                <a:cs typeface="Calibri"/>
              </a:rPr>
              <a:t># of real numbers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28600" y="2405108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dirty="0">
                <a:solidFill>
                  <a:srgbClr val="FF8000"/>
                </a:solidFill>
                <a:latin typeface="Calibri"/>
                <a:cs typeface="Calibri"/>
              </a:rPr>
              <a:t># of </a:t>
            </a:r>
            <a:r>
              <a:rPr lang="en-US" dirty="0" err="1">
                <a:solidFill>
                  <a:srgbClr val="FF8000"/>
                </a:solidFill>
                <a:latin typeface="Calibri"/>
                <a:cs typeface="Calibri"/>
              </a:rPr>
              <a:t>int</a:t>
            </a:r>
            <a:r>
              <a:rPr lang="en-US" dirty="0">
                <a:solidFill>
                  <a:srgbClr val="FF8000"/>
                </a:solidFill>
                <a:latin typeface="Calibri"/>
                <a:cs typeface="Calibri"/>
              </a:rPr>
              <a:t> </a:t>
            </a:r>
            <a:r>
              <a:rPr lang="en-US" dirty="0" smtClean="0">
                <a:solidFill>
                  <a:srgbClr val="FF8000"/>
                </a:solidFill>
                <a:latin typeface="Calibri"/>
                <a:cs typeface="Calibri"/>
                <a:sym typeface="Symbol"/>
              </a:rPr>
              <a:t></a:t>
            </a:r>
            <a:r>
              <a:rPr lang="en-US" dirty="0" smtClean="0">
                <a:solidFill>
                  <a:srgbClr val="FF8000"/>
                </a:solidFill>
                <a:latin typeface="Calibri"/>
                <a:cs typeface="Calibri"/>
              </a:rPr>
              <a:t> </a:t>
            </a:r>
            <a:r>
              <a:rPr lang="en-US" dirty="0">
                <a:solidFill>
                  <a:srgbClr val="FF8000"/>
                </a:solidFill>
                <a:latin typeface="Calibri"/>
                <a:cs typeface="Calibri"/>
              </a:rPr>
              <a:t>bool functions</a:t>
            </a: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685800" y="1709636"/>
            <a:ext cx="3124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dirty="0">
                <a:solidFill>
                  <a:srgbClr val="FF8000"/>
                </a:solidFill>
                <a:latin typeface="Calibri"/>
                <a:cs typeface="Calibri"/>
              </a:rPr>
              <a:t># of strings</a:t>
            </a: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4979216" y="2406322"/>
            <a:ext cx="3124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>
                <a:solidFill>
                  <a:srgbClr val="FF8000"/>
                </a:solidFill>
                <a:latin typeface="Calibri"/>
                <a:cs typeface="Calibri"/>
              </a:rPr>
              <a:t># of </a:t>
            </a:r>
            <a:r>
              <a:rPr lang="en-US" dirty="0" smtClean="0">
                <a:solidFill>
                  <a:srgbClr val="FF8000"/>
                </a:solidFill>
                <a:latin typeface="Calibri"/>
                <a:cs typeface="Calibri"/>
              </a:rPr>
              <a:t>Booleans</a:t>
            </a:r>
            <a:endParaRPr lang="en-US" dirty="0">
              <a:solidFill>
                <a:srgbClr val="FF8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7870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2"/>
          <p:cNvSpPr txBox="1">
            <a:spLocks noChangeArrowheads="1"/>
          </p:cNvSpPr>
          <p:nvPr/>
        </p:nvSpPr>
        <p:spPr bwMode="auto">
          <a:xfrm>
            <a:off x="354013" y="285750"/>
            <a:ext cx="8637587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 err="1">
                <a:latin typeface="Courier New" charset="0"/>
              </a:rPr>
              <a:t>def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 err="1" smtClean="0">
                <a:latin typeface="Courier New" charset="0"/>
              </a:rPr>
              <a:t>uniquify</a:t>
            </a:r>
            <a:r>
              <a:rPr lang="en-US" b="1" dirty="0" smtClean="0">
                <a:latin typeface="Courier New" charset="0"/>
              </a:rPr>
              <a:t>(L):</a:t>
            </a:r>
            <a:endParaRPr lang="en-US" b="1" dirty="0">
              <a:latin typeface="Courier New" charset="0"/>
            </a:endParaRPr>
          </a:p>
          <a:p>
            <a:pPr>
              <a:spcBef>
                <a:spcPct val="50000"/>
              </a:spcBef>
            </a:pPr>
            <a:r>
              <a:rPr lang="en-US" b="1" dirty="0">
                <a:latin typeface="Courier New" charset="0"/>
              </a:rPr>
              <a:t>    </a:t>
            </a:r>
            <a:r>
              <a:rPr lang="en-US" sz="1800" b="1" dirty="0" smtClean="0">
                <a:solidFill>
                  <a:srgbClr val="E93F3F"/>
                </a:solidFill>
                <a:latin typeface="Courier New" charset="0"/>
              </a:rPr>
              <a:t>"""R</a:t>
            </a:r>
            <a:r>
              <a:rPr lang="en-US" sz="1800" b="1" dirty="0" smtClean="0">
                <a:solidFill>
                  <a:srgbClr val="E93F3F"/>
                </a:solidFill>
                <a:latin typeface="Courier New" charset="0"/>
              </a:rPr>
              <a:t>eturns </a:t>
            </a:r>
            <a:r>
              <a:rPr lang="en-US" sz="1800" b="1" dirty="0">
                <a:solidFill>
                  <a:srgbClr val="E93F3F"/>
                </a:solidFill>
                <a:latin typeface="Courier New" charset="0"/>
              </a:rPr>
              <a:t>L's distinct </a:t>
            </a:r>
            <a:r>
              <a:rPr lang="en-US" sz="1800" b="1" dirty="0" smtClean="0">
                <a:solidFill>
                  <a:srgbClr val="E93F3F"/>
                </a:solidFill>
                <a:latin typeface="Courier New" charset="0"/>
              </a:rPr>
              <a:t>elements--no repeats!"""</a:t>
            </a:r>
            <a:endParaRPr lang="en-US" sz="1800" b="1" dirty="0">
              <a:solidFill>
                <a:srgbClr val="E93F3F"/>
              </a:solidFill>
              <a:latin typeface="Courier New" charset="0"/>
            </a:endParaRPr>
          </a:p>
          <a:p>
            <a:pPr>
              <a:spcBef>
                <a:spcPct val="50000"/>
              </a:spcBef>
            </a:pPr>
            <a:r>
              <a:rPr lang="en-US" b="1" dirty="0">
                <a:latin typeface="Courier New" charset="0"/>
              </a:rPr>
              <a:t>    if   </a:t>
            </a:r>
            <a:r>
              <a:rPr lang="en-US" b="1" dirty="0" smtClean="0">
                <a:latin typeface="Courier New" charset="0"/>
              </a:rPr>
              <a:t>______________:</a:t>
            </a:r>
            <a:endParaRPr lang="en-US" b="1" dirty="0">
              <a:latin typeface="Courier New" charset="0"/>
            </a:endParaRPr>
          </a:p>
          <a:p>
            <a:pPr>
              <a:spcBef>
                <a:spcPct val="50000"/>
              </a:spcBef>
            </a:pPr>
            <a:endParaRPr lang="en-US" b="1" dirty="0">
              <a:latin typeface="Courier New" charset="0"/>
            </a:endParaRPr>
          </a:p>
          <a:p>
            <a:pPr>
              <a:spcBef>
                <a:spcPct val="50000"/>
              </a:spcBef>
            </a:pPr>
            <a:r>
              <a:rPr lang="en-US" b="1" dirty="0">
                <a:latin typeface="Courier New" charset="0"/>
              </a:rPr>
              <a:t>    </a:t>
            </a:r>
            <a:r>
              <a:rPr lang="en-US" b="1" dirty="0" err="1" smtClean="0">
                <a:latin typeface="Courier New" charset="0"/>
              </a:rPr>
              <a:t>elif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 smtClean="0">
                <a:latin typeface="Courier New" charset="0"/>
              </a:rPr>
              <a:t>______________:</a:t>
            </a:r>
            <a:endParaRPr lang="en-US" b="1" dirty="0">
              <a:latin typeface="Courier New" charset="0"/>
            </a:endParaRPr>
          </a:p>
          <a:p>
            <a:pPr>
              <a:spcBef>
                <a:spcPct val="50000"/>
              </a:spcBef>
            </a:pPr>
            <a:endParaRPr lang="en-US" b="1" dirty="0">
              <a:latin typeface="Courier New" charset="0"/>
            </a:endParaRPr>
          </a:p>
          <a:p>
            <a:pPr>
              <a:spcBef>
                <a:spcPct val="50000"/>
              </a:spcBef>
            </a:pPr>
            <a:r>
              <a:rPr lang="en-US" b="1" dirty="0">
                <a:latin typeface="Courier New" charset="0"/>
              </a:rPr>
              <a:t>    else:</a:t>
            </a:r>
          </a:p>
          <a:p>
            <a:pPr>
              <a:spcBef>
                <a:spcPct val="50000"/>
              </a:spcBef>
            </a:pPr>
            <a:endParaRPr lang="en-US" b="1" dirty="0">
              <a:latin typeface="Courier New" charset="0"/>
            </a:endParaRPr>
          </a:p>
        </p:txBody>
      </p:sp>
      <p:sp>
        <p:nvSpPr>
          <p:cNvPr id="39938" name="Text Box 3"/>
          <p:cNvSpPr txBox="1">
            <a:spLocks noChangeArrowheads="1"/>
          </p:cNvSpPr>
          <p:nvPr/>
        </p:nvSpPr>
        <p:spPr bwMode="auto">
          <a:xfrm>
            <a:off x="5334000" y="15240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dirty="0">
                <a:solidFill>
                  <a:srgbClr val="0D09F0"/>
                </a:solidFill>
                <a:latin typeface="Georgia" charset="0"/>
              </a:rPr>
              <a:t>R</a:t>
            </a:r>
            <a:r>
              <a:rPr lang="en-US" dirty="0" smtClean="0">
                <a:solidFill>
                  <a:srgbClr val="0D09F0"/>
                </a:solidFill>
                <a:latin typeface="Georgia" charset="0"/>
              </a:rPr>
              <a:t>ecursion</a:t>
            </a:r>
            <a:r>
              <a:rPr lang="en-US" dirty="0">
                <a:solidFill>
                  <a:srgbClr val="0D09F0"/>
                </a:solidFill>
                <a:latin typeface="Georgia" charset="0"/>
              </a:rPr>
              <a:t>…</a:t>
            </a: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7086600" y="1524000"/>
            <a:ext cx="1447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800" b="1">
                <a:solidFill>
                  <a:srgbClr val="0D09F0"/>
                </a:solidFill>
                <a:latin typeface="Times New Roman" charset="0"/>
                <a:cs typeface="Times New Roman" charset="0"/>
              </a:rPr>
              <a:t>Base case?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7086600" y="2667000"/>
            <a:ext cx="1447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800" b="1" dirty="0">
                <a:solidFill>
                  <a:srgbClr val="0D09F0"/>
                </a:solidFill>
                <a:latin typeface="Times New Roman" charset="0"/>
                <a:cs typeface="Times New Roman" charset="0"/>
              </a:rPr>
              <a:t>O</a:t>
            </a:r>
            <a:r>
              <a:rPr lang="en-US" sz="1800" b="1" dirty="0" smtClean="0">
                <a:solidFill>
                  <a:srgbClr val="0D09F0"/>
                </a:solidFill>
                <a:latin typeface="Times New Roman" charset="0"/>
                <a:cs typeface="Times New Roman" charset="0"/>
              </a:rPr>
              <a:t>ne </a:t>
            </a:r>
            <a:r>
              <a:rPr lang="en-US" sz="1800" b="1" dirty="0">
                <a:solidFill>
                  <a:srgbClr val="0D09F0"/>
                </a:solidFill>
                <a:latin typeface="Times New Roman" charset="0"/>
                <a:cs typeface="Times New Roman" charset="0"/>
              </a:rPr>
              <a:t>side...</a:t>
            </a:r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7086600" y="3581400"/>
            <a:ext cx="1447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800" b="1" dirty="0">
                <a:solidFill>
                  <a:srgbClr val="0D09F0"/>
                </a:solidFill>
                <a:latin typeface="Times New Roman" charset="0"/>
                <a:cs typeface="Times New Roman" charset="0"/>
              </a:rPr>
              <a:t>T</a:t>
            </a:r>
            <a:r>
              <a:rPr lang="en-US" sz="1800" b="1" dirty="0" smtClean="0">
                <a:solidFill>
                  <a:srgbClr val="0D09F0"/>
                </a:solidFill>
                <a:latin typeface="Times New Roman" charset="0"/>
                <a:cs typeface="Times New Roman" charset="0"/>
              </a:rPr>
              <a:t>he </a:t>
            </a:r>
            <a:r>
              <a:rPr lang="en-US" sz="1800" b="1" dirty="0">
                <a:solidFill>
                  <a:srgbClr val="0D09F0"/>
                </a:solidFill>
                <a:latin typeface="Times New Roman" charset="0"/>
                <a:cs typeface="Times New Roman" charset="0"/>
              </a:rPr>
              <a:t>other...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4"/>
          <p:cNvSpPr txBox="1">
            <a:spLocks noChangeArrowheads="1"/>
          </p:cNvSpPr>
          <p:nvPr/>
        </p:nvSpPr>
        <p:spPr bwMode="auto">
          <a:xfrm>
            <a:off x="1143000" y="381000"/>
            <a:ext cx="7086600" cy="227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5200" b="1" i="1" dirty="0">
                <a:solidFill>
                  <a:srgbClr val="0000FF"/>
                </a:solidFill>
                <a:latin typeface="Cambria" charset="0"/>
              </a:rPr>
              <a:t>Good luck </a:t>
            </a:r>
          </a:p>
          <a:p>
            <a:pPr algn="ctr">
              <a:spcBef>
                <a:spcPct val="50000"/>
              </a:spcBef>
            </a:pPr>
            <a:r>
              <a:rPr lang="en-US" sz="3600" dirty="0">
                <a:latin typeface="Cambria" charset="0"/>
              </a:rPr>
              <a:t>with the CS5 final </a:t>
            </a:r>
            <a:r>
              <a:rPr lang="en-US" sz="3600" dirty="0" smtClean="0">
                <a:latin typeface="Cambria" charset="0"/>
              </a:rPr>
              <a:t>exam—and </a:t>
            </a:r>
            <a:r>
              <a:rPr lang="en-US" sz="3600" dirty="0">
                <a:latin typeface="Cambria" charset="0"/>
              </a:rPr>
              <a:t>with all your end-of-term work! </a:t>
            </a:r>
          </a:p>
        </p:txBody>
      </p:sp>
      <p:sp>
        <p:nvSpPr>
          <p:cNvPr id="38914" name="Rectangle 1"/>
          <p:cNvSpPr>
            <a:spLocks noChangeArrowheads="1"/>
          </p:cNvSpPr>
          <p:nvPr/>
        </p:nvSpPr>
        <p:spPr bwMode="auto">
          <a:xfrm rot="-326998">
            <a:off x="5594350" y="5568950"/>
            <a:ext cx="3140075" cy="830263"/>
          </a:xfrm>
          <a:prstGeom prst="rect">
            <a:avLst/>
          </a:prstGeom>
          <a:solidFill>
            <a:srgbClr val="CCEC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CC3300"/>
                </a:solidFill>
                <a:latin typeface="Cambria" charset="0"/>
              </a:rPr>
              <a:t>Feel free to stay around for questions…</a:t>
            </a:r>
            <a:endParaRPr lang="en-US">
              <a:solidFill>
                <a:srgbClr val="CC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2"/>
          <p:cNvSpPr txBox="1">
            <a:spLocks noChangeArrowheads="1"/>
          </p:cNvSpPr>
          <p:nvPr/>
        </p:nvSpPr>
        <p:spPr bwMode="auto">
          <a:xfrm>
            <a:off x="354013" y="285750"/>
            <a:ext cx="604678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latin typeface="Times New Roman" charset="0"/>
              </a:rPr>
              <a:t>Create a state machine that accepts strings with </a:t>
            </a:r>
            <a:r>
              <a:rPr lang="en-US" b="1" i="1">
                <a:latin typeface="Times New Roman" charset="0"/>
              </a:rPr>
              <a:t>at most</a:t>
            </a:r>
            <a:r>
              <a:rPr lang="en-US">
                <a:latin typeface="Times New Roman" charset="0"/>
              </a:rPr>
              <a:t> two identical consecutive bits.</a:t>
            </a:r>
          </a:p>
        </p:txBody>
      </p:sp>
      <p:sp>
        <p:nvSpPr>
          <p:cNvPr id="17410" name="Text Box 3"/>
          <p:cNvSpPr txBox="1">
            <a:spLocks noChangeArrowheads="1"/>
          </p:cNvSpPr>
          <p:nvPr/>
        </p:nvSpPr>
        <p:spPr bwMode="auto">
          <a:xfrm>
            <a:off x="5334000" y="15240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dirty="0" smtClean="0">
                <a:solidFill>
                  <a:srgbClr val="0D09F0"/>
                </a:solidFill>
                <a:latin typeface="Georgia" charset="0"/>
              </a:rPr>
              <a:t>State </a:t>
            </a:r>
            <a:r>
              <a:rPr lang="en-US" dirty="0">
                <a:solidFill>
                  <a:srgbClr val="0D09F0"/>
                </a:solidFill>
                <a:latin typeface="Georgia" charset="0"/>
              </a:rPr>
              <a:t>machines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477000" y="6400800"/>
            <a:ext cx="2451212" cy="276999"/>
          </a:xfrm>
          <a:prstGeom prst="rect">
            <a:avLst/>
          </a:prstGeom>
          <a:solidFill>
            <a:srgbClr val="CCECFF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…in </a:t>
            </a:r>
            <a:r>
              <a:rPr lang="en-US" sz="1200" dirty="0"/>
              <a:t>as few states as possible …</a:t>
            </a:r>
          </a:p>
        </p:txBody>
      </p:sp>
    </p:spTree>
    <p:extLst>
      <p:ext uri="{BB962C8B-B14F-4D97-AF65-F5344CB8AC3E}">
        <p14:creationId xmlns:p14="http://schemas.microsoft.com/office/powerpoint/2010/main" val="80171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ounded Rectangle 2"/>
          <p:cNvSpPr>
            <a:spLocks noChangeArrowheads="1"/>
          </p:cNvSpPr>
          <p:nvPr/>
        </p:nvSpPr>
        <p:spPr bwMode="auto">
          <a:xfrm>
            <a:off x="4799013" y="2590800"/>
            <a:ext cx="2168525" cy="477838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>
            <a:noFill/>
          </a:ln>
          <a:extLst/>
        </p:spPr>
        <p:txBody>
          <a:bodyPr/>
          <a:lstStyle/>
          <a:p>
            <a:endParaRPr lang="en-US"/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354013" y="285750"/>
            <a:ext cx="8637587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8000"/>
                </a:solidFill>
                <a:latin typeface="Courier New" charset="0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urier New" charset="0"/>
              </a:rPr>
              <a:t> Matrix:</a:t>
            </a:r>
          </a:p>
          <a:p>
            <a:r>
              <a:rPr lang="en-US" dirty="0">
                <a:solidFill>
                  <a:srgbClr val="000000"/>
                </a:solidFill>
              </a:rPr>
              <a:t>      </a:t>
            </a:r>
            <a:r>
              <a:rPr lang="en-US" sz="1800" b="1" dirty="0" err="1">
                <a:solidFill>
                  <a:srgbClr val="FF8000"/>
                </a:solidFill>
                <a:latin typeface="Courier New" charset="0"/>
              </a:rPr>
              <a:t>def</a:t>
            </a:r>
            <a:r>
              <a:rPr lang="en-US" sz="1800" b="1" dirty="0">
                <a:solidFill>
                  <a:srgbClr val="FF8000"/>
                </a:solidFill>
                <a:latin typeface="Courier New" charset="0"/>
              </a:rPr>
              <a:t> </a:t>
            </a:r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__</a:t>
            </a:r>
            <a:r>
              <a:rPr lang="en-US" sz="1800" b="1" dirty="0" err="1">
                <a:solidFill>
                  <a:srgbClr val="000000"/>
                </a:solidFill>
                <a:latin typeface="Courier New" charset="0"/>
              </a:rPr>
              <a:t>init</a:t>
            </a:r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__(self, height, width):</a:t>
            </a:r>
          </a:p>
          <a:p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        </a:t>
            </a:r>
            <a:r>
              <a:rPr lang="en-US" sz="1800" b="1" dirty="0" err="1">
                <a:solidFill>
                  <a:srgbClr val="000000"/>
                </a:solidFill>
                <a:latin typeface="Courier New" charset="0"/>
              </a:rPr>
              <a:t>self.H</a:t>
            </a:r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 = height</a:t>
            </a:r>
          </a:p>
          <a:p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        </a:t>
            </a:r>
            <a:r>
              <a:rPr lang="en-US" sz="1800" b="1" dirty="0" err="1">
                <a:solidFill>
                  <a:srgbClr val="000000"/>
                </a:solidFill>
                <a:latin typeface="Courier New" charset="0"/>
              </a:rPr>
              <a:t>self.W</a:t>
            </a:r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 = width</a:t>
            </a:r>
          </a:p>
          <a:p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        </a:t>
            </a:r>
            <a:r>
              <a:rPr lang="en-US" sz="1800" b="1" dirty="0" err="1">
                <a:solidFill>
                  <a:srgbClr val="000000"/>
                </a:solidFill>
                <a:latin typeface="Courier New" charset="0"/>
              </a:rPr>
              <a:t>self.data</a:t>
            </a:r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 = </a:t>
            </a:r>
            <a:r>
              <a:rPr lang="en-US" sz="1800" b="1" dirty="0" smtClean="0">
                <a:solidFill>
                  <a:srgbClr val="000000"/>
                </a:solidFill>
                <a:latin typeface="Courier New" charset="0"/>
              </a:rPr>
              <a:t>[[</a:t>
            </a:r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0]*</a:t>
            </a:r>
            <a:r>
              <a:rPr lang="en-US" sz="1800" b="1" dirty="0" err="1">
                <a:solidFill>
                  <a:srgbClr val="000000"/>
                </a:solidFill>
                <a:latin typeface="Courier New" charset="0"/>
              </a:rPr>
              <a:t>self.W</a:t>
            </a:r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 for row in range(</a:t>
            </a:r>
            <a:r>
              <a:rPr lang="en-US" sz="1800" b="1" dirty="0" err="1">
                <a:solidFill>
                  <a:srgbClr val="000000"/>
                </a:solidFill>
                <a:latin typeface="Courier New" charset="0"/>
              </a:rPr>
              <a:t>self.H</a:t>
            </a:r>
            <a:r>
              <a:rPr lang="en-US" sz="1800" b="1" dirty="0" smtClean="0">
                <a:solidFill>
                  <a:srgbClr val="000000"/>
                </a:solidFill>
                <a:latin typeface="Courier New" charset="0"/>
              </a:rPr>
              <a:t>)]</a:t>
            </a:r>
            <a:endParaRPr lang="en-US" sz="1800" b="1" dirty="0">
              <a:solidFill>
                <a:srgbClr val="000000"/>
              </a:solidFill>
              <a:latin typeface="Courier New" charset="0"/>
            </a:endParaRPr>
          </a:p>
          <a:p>
            <a:endParaRPr lang="en-US" sz="1800" b="1" dirty="0">
              <a:latin typeface="Courier New" charset="0"/>
            </a:endParaRPr>
          </a:p>
          <a:p>
            <a:pPr>
              <a:lnSpc>
                <a:spcPct val="60000"/>
              </a:lnSpc>
            </a:pPr>
            <a:endParaRPr lang="en-US" sz="1800" b="1" dirty="0">
              <a:solidFill>
                <a:srgbClr val="E93F3F"/>
              </a:solidFill>
              <a:latin typeface="Courier New" charset="0"/>
            </a:endParaRPr>
          </a:p>
          <a:p>
            <a:pPr>
              <a:lnSpc>
                <a:spcPct val="60000"/>
              </a:lnSpc>
            </a:pPr>
            <a:endParaRPr lang="en-US" sz="1800" b="1" dirty="0">
              <a:solidFill>
                <a:srgbClr val="E93F3F"/>
              </a:solidFill>
              <a:latin typeface="Courier New" charset="0"/>
            </a:endParaRPr>
          </a:p>
          <a:p>
            <a:pPr>
              <a:lnSpc>
                <a:spcPct val="60000"/>
              </a:lnSpc>
            </a:pPr>
            <a:endParaRPr lang="en-US" sz="1800" b="1" dirty="0">
              <a:solidFill>
                <a:srgbClr val="E93F3F"/>
              </a:solidFill>
              <a:latin typeface="Courier New" charset="0"/>
            </a:endParaRP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E93F3F"/>
                </a:solidFill>
                <a:latin typeface="Courier New" charset="0"/>
              </a:rPr>
              <a:t>    </a:t>
            </a:r>
            <a:r>
              <a:rPr lang="en-US" sz="1800" b="1" dirty="0" err="1">
                <a:solidFill>
                  <a:srgbClr val="0D09F0"/>
                </a:solidFill>
                <a:latin typeface="Courier New" charset="0"/>
              </a:rPr>
              <a:t>def</a:t>
            </a:r>
            <a:r>
              <a:rPr lang="en-US" sz="1800" b="1" dirty="0">
                <a:solidFill>
                  <a:srgbClr val="0D09F0"/>
                </a:solidFill>
                <a:latin typeface="Courier New" charset="0"/>
              </a:rPr>
              <a:t> max(self, m2):</a:t>
            </a:r>
            <a:endParaRPr lang="en-US" sz="1800" b="1" dirty="0">
              <a:solidFill>
                <a:srgbClr val="E93F3F"/>
              </a:solidFill>
              <a:latin typeface="Courier New" charset="0"/>
            </a:endParaRP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E93F3F"/>
                </a:solidFill>
                <a:latin typeface="Courier New" charset="0"/>
              </a:rPr>
              <a:t>   </a:t>
            </a:r>
            <a:endParaRPr lang="en-US" sz="1800" b="1" dirty="0">
              <a:latin typeface="Courier New" charset="0"/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4724400" y="152400"/>
            <a:ext cx="419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>
                <a:solidFill>
                  <a:srgbClr val="0D09F0"/>
                </a:solidFill>
                <a:latin typeface="Georgia" charset="0"/>
              </a:rPr>
              <a:t>classes, objects, and 2d data</a:t>
            </a:r>
          </a:p>
        </p:txBody>
      </p:sp>
      <p:sp>
        <p:nvSpPr>
          <p:cNvPr id="19460" name="Rectangle 1"/>
          <p:cNvSpPr>
            <a:spLocks noChangeArrowheads="1"/>
          </p:cNvSpPr>
          <p:nvPr/>
        </p:nvSpPr>
        <p:spPr bwMode="auto">
          <a:xfrm>
            <a:off x="4813300" y="2741613"/>
            <a:ext cx="2022475" cy="271462"/>
          </a:xfrm>
          <a:prstGeom prst="rect">
            <a:avLst/>
          </a:prstGeom>
          <a:solidFill>
            <a:srgbClr val="CCECFF"/>
          </a:solidFill>
          <a:ln>
            <a:noFill/>
          </a:ln>
          <a:extLst/>
        </p:spPr>
        <p:txBody>
          <a:bodyPr wrap="none"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1800" b="1">
                <a:solidFill>
                  <a:srgbClr val="000000"/>
                </a:solidFill>
                <a:latin typeface="Times New Roman" charset="0"/>
                <a:cs typeface="Times New Roman" charset="0"/>
              </a:rPr>
              <a:t>Here's the picture: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ounded Rectangle 2"/>
          <p:cNvSpPr>
            <a:spLocks noChangeArrowheads="1"/>
          </p:cNvSpPr>
          <p:nvPr/>
        </p:nvSpPr>
        <p:spPr bwMode="auto">
          <a:xfrm>
            <a:off x="4799013" y="2590800"/>
            <a:ext cx="2168525" cy="477838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>
            <a:noFill/>
          </a:ln>
          <a:extLst/>
        </p:spPr>
        <p:txBody>
          <a:bodyPr/>
          <a:lstStyle/>
          <a:p>
            <a:endParaRPr lang="en-US"/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354013" y="285750"/>
            <a:ext cx="8637587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8000"/>
                </a:solidFill>
                <a:latin typeface="Courier New" charset="0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urier New" charset="0"/>
              </a:rPr>
              <a:t> Matrix:</a:t>
            </a:r>
          </a:p>
          <a:p>
            <a:r>
              <a:rPr lang="en-US" dirty="0">
                <a:solidFill>
                  <a:srgbClr val="000000"/>
                </a:solidFill>
              </a:rPr>
              <a:t>      </a:t>
            </a:r>
            <a:r>
              <a:rPr lang="en-US" sz="1800" b="1" dirty="0" err="1">
                <a:solidFill>
                  <a:srgbClr val="FF8000"/>
                </a:solidFill>
                <a:latin typeface="Courier New" charset="0"/>
              </a:rPr>
              <a:t>def</a:t>
            </a:r>
            <a:r>
              <a:rPr lang="en-US" sz="1800" b="1" dirty="0">
                <a:solidFill>
                  <a:srgbClr val="FF8000"/>
                </a:solidFill>
                <a:latin typeface="Courier New" charset="0"/>
              </a:rPr>
              <a:t> </a:t>
            </a:r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__</a:t>
            </a:r>
            <a:r>
              <a:rPr lang="en-US" sz="1800" b="1" dirty="0" err="1">
                <a:solidFill>
                  <a:srgbClr val="000000"/>
                </a:solidFill>
                <a:latin typeface="Courier New" charset="0"/>
              </a:rPr>
              <a:t>init</a:t>
            </a:r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__(self, height, width):</a:t>
            </a:r>
          </a:p>
          <a:p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        </a:t>
            </a:r>
            <a:r>
              <a:rPr lang="en-US" sz="1800" b="1" dirty="0" err="1">
                <a:solidFill>
                  <a:srgbClr val="000000"/>
                </a:solidFill>
                <a:latin typeface="Courier New" charset="0"/>
              </a:rPr>
              <a:t>self.H</a:t>
            </a:r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 = height</a:t>
            </a:r>
          </a:p>
          <a:p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        </a:t>
            </a:r>
            <a:r>
              <a:rPr lang="en-US" sz="1800" b="1" dirty="0" err="1">
                <a:solidFill>
                  <a:srgbClr val="000000"/>
                </a:solidFill>
                <a:latin typeface="Courier New" charset="0"/>
              </a:rPr>
              <a:t>self.W</a:t>
            </a:r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 = width</a:t>
            </a:r>
          </a:p>
          <a:p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        </a:t>
            </a:r>
            <a:r>
              <a:rPr lang="en-US" sz="1800" b="1" dirty="0" err="1">
                <a:solidFill>
                  <a:srgbClr val="000000"/>
                </a:solidFill>
                <a:latin typeface="Courier New" charset="0"/>
              </a:rPr>
              <a:t>self.data</a:t>
            </a:r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 = </a:t>
            </a:r>
            <a:r>
              <a:rPr lang="en-US" sz="1800" b="1" dirty="0" smtClean="0">
                <a:solidFill>
                  <a:srgbClr val="000000"/>
                </a:solidFill>
                <a:latin typeface="Courier New" charset="0"/>
              </a:rPr>
              <a:t>[[</a:t>
            </a:r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0]*</a:t>
            </a:r>
            <a:r>
              <a:rPr lang="en-US" sz="1800" b="1" dirty="0" err="1">
                <a:solidFill>
                  <a:srgbClr val="000000"/>
                </a:solidFill>
                <a:latin typeface="Courier New" charset="0"/>
              </a:rPr>
              <a:t>self.W</a:t>
            </a:r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 for row in range(</a:t>
            </a:r>
            <a:r>
              <a:rPr lang="en-US" sz="1800" b="1" dirty="0" err="1">
                <a:solidFill>
                  <a:srgbClr val="000000"/>
                </a:solidFill>
                <a:latin typeface="Courier New" charset="0"/>
              </a:rPr>
              <a:t>self.H</a:t>
            </a:r>
            <a:r>
              <a:rPr lang="en-US" sz="1800" b="1" dirty="0" smtClean="0">
                <a:solidFill>
                  <a:srgbClr val="000000"/>
                </a:solidFill>
                <a:latin typeface="Courier New" charset="0"/>
              </a:rPr>
              <a:t>)]</a:t>
            </a:r>
            <a:endParaRPr lang="en-US" sz="1800" b="1" dirty="0">
              <a:solidFill>
                <a:srgbClr val="000000"/>
              </a:solidFill>
              <a:latin typeface="Courier New" charset="0"/>
            </a:endParaRPr>
          </a:p>
          <a:p>
            <a:endParaRPr lang="en-US" sz="1800" b="1" dirty="0">
              <a:latin typeface="Courier New" charset="0"/>
            </a:endParaRPr>
          </a:p>
          <a:p>
            <a:pPr>
              <a:lnSpc>
                <a:spcPct val="60000"/>
              </a:lnSpc>
            </a:pPr>
            <a:endParaRPr lang="en-US" sz="1800" b="1" dirty="0">
              <a:solidFill>
                <a:srgbClr val="E93F3F"/>
              </a:solidFill>
              <a:latin typeface="Courier New" charset="0"/>
            </a:endParaRPr>
          </a:p>
          <a:p>
            <a:pPr>
              <a:lnSpc>
                <a:spcPct val="60000"/>
              </a:lnSpc>
            </a:pPr>
            <a:endParaRPr lang="en-US" sz="1800" b="1" dirty="0">
              <a:solidFill>
                <a:srgbClr val="E93F3F"/>
              </a:solidFill>
              <a:latin typeface="Courier New" charset="0"/>
            </a:endParaRPr>
          </a:p>
          <a:p>
            <a:pPr>
              <a:lnSpc>
                <a:spcPct val="60000"/>
              </a:lnSpc>
            </a:pPr>
            <a:endParaRPr lang="en-US" sz="1800" b="1" dirty="0">
              <a:solidFill>
                <a:srgbClr val="E93F3F"/>
              </a:solidFill>
              <a:latin typeface="Courier New" charset="0"/>
            </a:endParaRP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E93F3F"/>
                </a:solidFill>
                <a:latin typeface="Courier New" charset="0"/>
              </a:rPr>
              <a:t>    </a:t>
            </a:r>
            <a:r>
              <a:rPr lang="en-US" sz="1800" b="1" dirty="0" err="1">
                <a:solidFill>
                  <a:srgbClr val="0D09F0"/>
                </a:solidFill>
                <a:latin typeface="Courier New" charset="0"/>
              </a:rPr>
              <a:t>def</a:t>
            </a:r>
            <a:r>
              <a:rPr lang="en-US" sz="1800" b="1" dirty="0">
                <a:solidFill>
                  <a:srgbClr val="0D09F0"/>
                </a:solidFill>
                <a:latin typeface="Courier New" charset="0"/>
              </a:rPr>
              <a:t> max(self, m2):</a:t>
            </a:r>
            <a:endParaRPr lang="en-US" sz="1800" b="1" dirty="0">
              <a:solidFill>
                <a:srgbClr val="E93F3F"/>
              </a:solidFill>
              <a:latin typeface="Courier New" charset="0"/>
            </a:endParaRP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E93F3F"/>
                </a:solidFill>
                <a:latin typeface="Courier New" charset="0"/>
              </a:rPr>
              <a:t>   </a:t>
            </a:r>
            <a:endParaRPr lang="en-US" sz="1800" b="1" dirty="0">
              <a:latin typeface="Courier New" charset="0"/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4724400" y="152400"/>
            <a:ext cx="419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>
                <a:solidFill>
                  <a:srgbClr val="0D09F0"/>
                </a:solidFill>
                <a:latin typeface="Georgia" charset="0"/>
              </a:rPr>
              <a:t>classes, objects, and 2d data</a:t>
            </a:r>
          </a:p>
        </p:txBody>
      </p:sp>
      <p:sp>
        <p:nvSpPr>
          <p:cNvPr id="20484" name="Rectangle 1"/>
          <p:cNvSpPr>
            <a:spLocks noChangeArrowheads="1"/>
          </p:cNvSpPr>
          <p:nvPr/>
        </p:nvSpPr>
        <p:spPr bwMode="auto">
          <a:xfrm>
            <a:off x="4813300" y="2741613"/>
            <a:ext cx="2022475" cy="271462"/>
          </a:xfrm>
          <a:prstGeom prst="rect">
            <a:avLst/>
          </a:prstGeom>
          <a:solidFill>
            <a:srgbClr val="CCECFF"/>
          </a:solidFill>
          <a:ln>
            <a:noFill/>
          </a:ln>
          <a:extLst/>
        </p:spPr>
        <p:txBody>
          <a:bodyPr wrap="none"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1800" b="1">
                <a:solidFill>
                  <a:srgbClr val="000000"/>
                </a:solidFill>
                <a:latin typeface="Times New Roman" charset="0"/>
                <a:cs typeface="Times New Roman" charset="0"/>
              </a:rPr>
              <a:t>Here's the picture:</a:t>
            </a:r>
          </a:p>
        </p:txBody>
      </p:sp>
      <p:grpSp>
        <p:nvGrpSpPr>
          <p:cNvPr id="20485" name="Group 7"/>
          <p:cNvGrpSpPr>
            <a:grpSpLocks/>
          </p:cNvGrpSpPr>
          <p:nvPr/>
        </p:nvGrpSpPr>
        <p:grpSpPr bwMode="auto">
          <a:xfrm>
            <a:off x="1516063" y="3352800"/>
            <a:ext cx="2065337" cy="2678113"/>
            <a:chOff x="990600" y="3657600"/>
            <a:chExt cx="2066109" cy="2677886"/>
          </a:xfrm>
        </p:grpSpPr>
        <p:sp>
          <p:nvSpPr>
            <p:cNvPr id="3" name="Rectangle 2"/>
            <p:cNvSpPr/>
            <p:nvPr/>
          </p:nvSpPr>
          <p:spPr bwMode="auto">
            <a:xfrm>
              <a:off x="990600" y="3657600"/>
              <a:ext cx="2066109" cy="267788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ＭＳ Ｐゴシック" pitchFamily="1" charset="-128"/>
                <a:cs typeface="+mn-cs"/>
              </a:endParaRPr>
            </a:p>
          </p:txBody>
        </p:sp>
        <p:cxnSp>
          <p:nvCxnSpPr>
            <p:cNvPr id="20518" name="Straight Connector 4"/>
            <p:cNvCxnSpPr>
              <a:cxnSpLocks noChangeShapeType="1"/>
              <a:stCxn id="3" idx="0"/>
              <a:endCxn id="3" idx="2"/>
            </p:cNvCxnSpPr>
            <p:nvPr/>
          </p:nvCxnSpPr>
          <p:spPr bwMode="auto">
            <a:xfrm>
              <a:off x="2023655" y="3657600"/>
              <a:ext cx="0" cy="26778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19" name="Straight Connector 6"/>
            <p:cNvCxnSpPr>
              <a:cxnSpLocks noChangeShapeType="1"/>
            </p:cNvCxnSpPr>
            <p:nvPr/>
          </p:nvCxnSpPr>
          <p:spPr bwMode="auto">
            <a:xfrm>
              <a:off x="990600" y="4495800"/>
              <a:ext cx="206610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20" name="Straight Connector 11"/>
            <p:cNvCxnSpPr>
              <a:cxnSpLocks noChangeShapeType="1"/>
            </p:cNvCxnSpPr>
            <p:nvPr/>
          </p:nvCxnSpPr>
          <p:spPr bwMode="auto">
            <a:xfrm>
              <a:off x="990600" y="5436326"/>
              <a:ext cx="206610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0486" name="Group 13"/>
          <p:cNvGrpSpPr>
            <a:grpSpLocks/>
          </p:cNvGrpSpPr>
          <p:nvPr/>
        </p:nvGrpSpPr>
        <p:grpSpPr bwMode="auto">
          <a:xfrm rot="5400000">
            <a:off x="4181475" y="3046413"/>
            <a:ext cx="2065337" cy="2678112"/>
            <a:chOff x="990600" y="3657600"/>
            <a:chExt cx="2066109" cy="2677886"/>
          </a:xfrm>
        </p:grpSpPr>
        <p:sp>
          <p:nvSpPr>
            <p:cNvPr id="15" name="Rectangle 14"/>
            <p:cNvSpPr/>
            <p:nvPr/>
          </p:nvSpPr>
          <p:spPr bwMode="auto">
            <a:xfrm>
              <a:off x="990600" y="3657600"/>
              <a:ext cx="2066109" cy="267788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ＭＳ Ｐゴシック" pitchFamily="1" charset="-128"/>
                <a:cs typeface="+mn-cs"/>
              </a:endParaRPr>
            </a:p>
          </p:txBody>
        </p:sp>
        <p:cxnSp>
          <p:nvCxnSpPr>
            <p:cNvPr id="20514" name="Straight Connector 15"/>
            <p:cNvCxnSpPr>
              <a:cxnSpLocks noChangeShapeType="1"/>
              <a:stCxn id="15" idx="0"/>
              <a:endCxn id="15" idx="2"/>
            </p:cNvCxnSpPr>
            <p:nvPr/>
          </p:nvCxnSpPr>
          <p:spPr bwMode="auto">
            <a:xfrm>
              <a:off x="2023655" y="3657600"/>
              <a:ext cx="0" cy="26778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15" name="Straight Connector 16"/>
            <p:cNvCxnSpPr>
              <a:cxnSpLocks noChangeShapeType="1"/>
            </p:cNvCxnSpPr>
            <p:nvPr/>
          </p:nvCxnSpPr>
          <p:spPr bwMode="auto">
            <a:xfrm>
              <a:off x="990600" y="4495800"/>
              <a:ext cx="206610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16" name="Straight Connector 17"/>
            <p:cNvCxnSpPr>
              <a:cxnSpLocks noChangeShapeType="1"/>
            </p:cNvCxnSpPr>
            <p:nvPr/>
          </p:nvCxnSpPr>
          <p:spPr bwMode="auto">
            <a:xfrm>
              <a:off x="990600" y="5436326"/>
              <a:ext cx="206610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0487" name="TextBox 8"/>
          <p:cNvSpPr txBox="1">
            <a:spLocks noChangeArrowheads="1"/>
          </p:cNvSpPr>
          <p:nvPr/>
        </p:nvSpPr>
        <p:spPr bwMode="auto">
          <a:xfrm>
            <a:off x="6672263" y="4343400"/>
            <a:ext cx="41433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4800"/>
              <a:t>=</a:t>
            </a:r>
          </a:p>
        </p:txBody>
      </p:sp>
      <p:grpSp>
        <p:nvGrpSpPr>
          <p:cNvPr id="20488" name="Group 18"/>
          <p:cNvGrpSpPr>
            <a:grpSpLocks/>
          </p:cNvGrpSpPr>
          <p:nvPr/>
        </p:nvGrpSpPr>
        <p:grpSpPr bwMode="auto">
          <a:xfrm>
            <a:off x="7234238" y="3352800"/>
            <a:ext cx="1757362" cy="2065338"/>
            <a:chOff x="5883941" y="4258494"/>
            <a:chExt cx="1757830" cy="2066109"/>
          </a:xfrm>
        </p:grpSpPr>
        <p:sp>
          <p:nvSpPr>
            <p:cNvPr id="21" name="Rectangle 20"/>
            <p:cNvSpPr/>
            <p:nvPr/>
          </p:nvSpPr>
          <p:spPr bwMode="auto">
            <a:xfrm rot="5400000">
              <a:off x="5729801" y="4412634"/>
              <a:ext cx="2066109" cy="175783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ＭＳ Ｐゴシック" pitchFamily="1" charset="-128"/>
                <a:cs typeface="+mn-cs"/>
              </a:endParaRPr>
            </a:p>
          </p:txBody>
        </p:sp>
        <p:cxnSp>
          <p:nvCxnSpPr>
            <p:cNvPr id="20511" name="Straight Connector 21"/>
            <p:cNvCxnSpPr>
              <a:cxnSpLocks noChangeShapeType="1"/>
              <a:stCxn id="21" idx="0"/>
              <a:endCxn id="21" idx="2"/>
            </p:cNvCxnSpPr>
            <p:nvPr/>
          </p:nvCxnSpPr>
          <p:spPr bwMode="auto">
            <a:xfrm flipH="1">
              <a:off x="5883941" y="5291549"/>
              <a:ext cx="17578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12" name="Straight Connector 23"/>
            <p:cNvCxnSpPr>
              <a:cxnSpLocks noChangeShapeType="1"/>
            </p:cNvCxnSpPr>
            <p:nvPr/>
          </p:nvCxnSpPr>
          <p:spPr bwMode="auto">
            <a:xfrm rot="5400000">
              <a:off x="5750049" y="5291549"/>
              <a:ext cx="206610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0489" name="Rectangle 24"/>
          <p:cNvSpPr>
            <a:spLocks noChangeArrowheads="1"/>
          </p:cNvSpPr>
          <p:nvPr/>
        </p:nvSpPr>
        <p:spPr bwMode="auto">
          <a:xfrm>
            <a:off x="84138" y="4191000"/>
            <a:ext cx="12922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800" b="1">
                <a:latin typeface="Courier New" charset="0"/>
              </a:rPr>
              <a:t>max</a:t>
            </a:r>
            <a:endParaRPr lang="en-US" sz="4800"/>
          </a:p>
        </p:txBody>
      </p:sp>
      <p:sp>
        <p:nvSpPr>
          <p:cNvPr id="20490" name="TextBox 25"/>
          <p:cNvSpPr txBox="1">
            <a:spLocks noChangeArrowheads="1"/>
          </p:cNvSpPr>
          <p:nvPr/>
        </p:nvSpPr>
        <p:spPr bwMode="auto">
          <a:xfrm>
            <a:off x="1624013" y="3505200"/>
            <a:ext cx="838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200">
                <a:latin typeface="Calibri" charset="0"/>
              </a:rPr>
              <a:t>10</a:t>
            </a:r>
          </a:p>
        </p:txBody>
      </p:sp>
      <p:sp>
        <p:nvSpPr>
          <p:cNvPr id="20491" name="TextBox 30"/>
          <p:cNvSpPr txBox="1">
            <a:spLocks noChangeArrowheads="1"/>
          </p:cNvSpPr>
          <p:nvPr/>
        </p:nvSpPr>
        <p:spPr bwMode="auto">
          <a:xfrm>
            <a:off x="1624013" y="4398963"/>
            <a:ext cx="8382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200">
                <a:latin typeface="Calibri" charset="0"/>
              </a:rPr>
              <a:t>30</a:t>
            </a:r>
          </a:p>
        </p:txBody>
      </p:sp>
      <p:sp>
        <p:nvSpPr>
          <p:cNvPr id="20492" name="TextBox 31"/>
          <p:cNvSpPr txBox="1">
            <a:spLocks noChangeArrowheads="1"/>
          </p:cNvSpPr>
          <p:nvPr/>
        </p:nvSpPr>
        <p:spPr bwMode="auto">
          <a:xfrm>
            <a:off x="7273925" y="3657600"/>
            <a:ext cx="838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200">
                <a:latin typeface="Calibri" charset="0"/>
              </a:rPr>
              <a:t>42</a:t>
            </a:r>
          </a:p>
        </p:txBody>
      </p:sp>
      <p:sp>
        <p:nvSpPr>
          <p:cNvPr id="20493" name="TextBox 32"/>
          <p:cNvSpPr txBox="1">
            <a:spLocks noChangeArrowheads="1"/>
          </p:cNvSpPr>
          <p:nvPr/>
        </p:nvSpPr>
        <p:spPr bwMode="auto">
          <a:xfrm>
            <a:off x="7273925" y="4551363"/>
            <a:ext cx="8382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200">
                <a:latin typeface="Calibri" charset="0"/>
              </a:rPr>
              <a:t>30</a:t>
            </a:r>
          </a:p>
        </p:txBody>
      </p:sp>
      <p:sp>
        <p:nvSpPr>
          <p:cNvPr id="20494" name="TextBox 33"/>
          <p:cNvSpPr txBox="1">
            <a:spLocks noChangeArrowheads="1"/>
          </p:cNvSpPr>
          <p:nvPr/>
        </p:nvSpPr>
        <p:spPr bwMode="auto">
          <a:xfrm>
            <a:off x="8132763" y="3657600"/>
            <a:ext cx="838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200">
                <a:latin typeface="Calibri" charset="0"/>
              </a:rPr>
              <a:t>32</a:t>
            </a:r>
          </a:p>
        </p:txBody>
      </p:sp>
      <p:sp>
        <p:nvSpPr>
          <p:cNvPr id="20495" name="TextBox 34"/>
          <p:cNvSpPr txBox="1">
            <a:spLocks noChangeArrowheads="1"/>
          </p:cNvSpPr>
          <p:nvPr/>
        </p:nvSpPr>
        <p:spPr bwMode="auto">
          <a:xfrm>
            <a:off x="8132763" y="4551363"/>
            <a:ext cx="8382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200">
                <a:latin typeface="Calibri" charset="0"/>
              </a:rPr>
              <a:t>40</a:t>
            </a:r>
          </a:p>
        </p:txBody>
      </p:sp>
      <p:sp>
        <p:nvSpPr>
          <p:cNvPr id="20496" name="TextBox 35"/>
          <p:cNvSpPr txBox="1">
            <a:spLocks noChangeArrowheads="1"/>
          </p:cNvSpPr>
          <p:nvPr/>
        </p:nvSpPr>
        <p:spPr bwMode="auto">
          <a:xfrm>
            <a:off x="3910013" y="3683000"/>
            <a:ext cx="838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200">
                <a:latin typeface="Calibri" charset="0"/>
              </a:rPr>
              <a:t>42</a:t>
            </a:r>
          </a:p>
        </p:txBody>
      </p:sp>
      <p:sp>
        <p:nvSpPr>
          <p:cNvPr id="20497" name="TextBox 36"/>
          <p:cNvSpPr txBox="1">
            <a:spLocks noChangeArrowheads="1"/>
          </p:cNvSpPr>
          <p:nvPr/>
        </p:nvSpPr>
        <p:spPr bwMode="auto">
          <a:xfrm>
            <a:off x="3910013" y="4576762"/>
            <a:ext cx="838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200">
                <a:latin typeface="Calibri" charset="0"/>
              </a:rPr>
              <a:t>12</a:t>
            </a:r>
          </a:p>
        </p:txBody>
      </p:sp>
      <p:sp>
        <p:nvSpPr>
          <p:cNvPr id="20498" name="TextBox 37"/>
          <p:cNvSpPr txBox="1">
            <a:spLocks noChangeArrowheads="1"/>
          </p:cNvSpPr>
          <p:nvPr/>
        </p:nvSpPr>
        <p:spPr bwMode="auto">
          <a:xfrm>
            <a:off x="4837113" y="3683000"/>
            <a:ext cx="838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200">
                <a:latin typeface="Calibri" charset="0"/>
              </a:rPr>
              <a:t>32</a:t>
            </a:r>
          </a:p>
        </p:txBody>
      </p:sp>
      <p:sp>
        <p:nvSpPr>
          <p:cNvPr id="20499" name="TextBox 38"/>
          <p:cNvSpPr txBox="1">
            <a:spLocks noChangeArrowheads="1"/>
          </p:cNvSpPr>
          <p:nvPr/>
        </p:nvSpPr>
        <p:spPr bwMode="auto">
          <a:xfrm>
            <a:off x="4837113" y="4576762"/>
            <a:ext cx="838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200">
                <a:latin typeface="Calibri" charset="0"/>
              </a:rPr>
              <a:t>2</a:t>
            </a:r>
          </a:p>
        </p:txBody>
      </p:sp>
      <p:sp>
        <p:nvSpPr>
          <p:cNvPr id="20500" name="TextBox 39"/>
          <p:cNvSpPr txBox="1">
            <a:spLocks noChangeArrowheads="1"/>
          </p:cNvSpPr>
          <p:nvPr/>
        </p:nvSpPr>
        <p:spPr bwMode="auto">
          <a:xfrm>
            <a:off x="5727700" y="3683000"/>
            <a:ext cx="838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200">
                <a:latin typeface="Calibri" charset="0"/>
              </a:rPr>
              <a:t>22</a:t>
            </a:r>
          </a:p>
        </p:txBody>
      </p:sp>
      <p:sp>
        <p:nvSpPr>
          <p:cNvPr id="20501" name="TextBox 40"/>
          <p:cNvSpPr txBox="1">
            <a:spLocks noChangeArrowheads="1"/>
          </p:cNvSpPr>
          <p:nvPr/>
        </p:nvSpPr>
        <p:spPr bwMode="auto">
          <a:xfrm>
            <a:off x="5727700" y="4576762"/>
            <a:ext cx="838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200">
                <a:latin typeface="Calibri" charset="0"/>
              </a:rPr>
              <a:t>-8</a:t>
            </a:r>
          </a:p>
        </p:txBody>
      </p:sp>
      <p:sp>
        <p:nvSpPr>
          <p:cNvPr id="20502" name="TextBox 41"/>
          <p:cNvSpPr txBox="1">
            <a:spLocks noChangeArrowheads="1"/>
          </p:cNvSpPr>
          <p:nvPr/>
        </p:nvSpPr>
        <p:spPr bwMode="auto">
          <a:xfrm>
            <a:off x="2643188" y="3505200"/>
            <a:ext cx="838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200">
                <a:latin typeface="Calibri" charset="0"/>
              </a:rPr>
              <a:t>20</a:t>
            </a:r>
          </a:p>
        </p:txBody>
      </p:sp>
      <p:sp>
        <p:nvSpPr>
          <p:cNvPr id="20503" name="TextBox 42"/>
          <p:cNvSpPr txBox="1">
            <a:spLocks noChangeArrowheads="1"/>
          </p:cNvSpPr>
          <p:nvPr/>
        </p:nvSpPr>
        <p:spPr bwMode="auto">
          <a:xfrm>
            <a:off x="2643188" y="4398963"/>
            <a:ext cx="8382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200">
                <a:latin typeface="Calibri" charset="0"/>
              </a:rPr>
              <a:t>40</a:t>
            </a:r>
          </a:p>
        </p:txBody>
      </p:sp>
      <p:sp>
        <p:nvSpPr>
          <p:cNvPr id="20504" name="TextBox 43"/>
          <p:cNvSpPr txBox="1">
            <a:spLocks noChangeArrowheads="1"/>
          </p:cNvSpPr>
          <p:nvPr/>
        </p:nvSpPr>
        <p:spPr bwMode="auto">
          <a:xfrm>
            <a:off x="1624013" y="5280025"/>
            <a:ext cx="838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200">
                <a:latin typeface="Calibri" charset="0"/>
              </a:rPr>
              <a:t>50</a:t>
            </a:r>
          </a:p>
        </p:txBody>
      </p:sp>
      <p:sp>
        <p:nvSpPr>
          <p:cNvPr id="20505" name="TextBox 44"/>
          <p:cNvSpPr txBox="1">
            <a:spLocks noChangeArrowheads="1"/>
          </p:cNvSpPr>
          <p:nvPr/>
        </p:nvSpPr>
        <p:spPr bwMode="auto">
          <a:xfrm>
            <a:off x="2643188" y="5280025"/>
            <a:ext cx="838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200">
                <a:latin typeface="Calibri" charset="0"/>
              </a:rPr>
              <a:t>5</a:t>
            </a:r>
          </a:p>
        </p:txBody>
      </p:sp>
      <p:sp>
        <p:nvSpPr>
          <p:cNvPr id="20506" name="Rectangle 26"/>
          <p:cNvSpPr>
            <a:spLocks noChangeArrowheads="1"/>
          </p:cNvSpPr>
          <p:nvPr/>
        </p:nvSpPr>
        <p:spPr bwMode="auto">
          <a:xfrm>
            <a:off x="2057400" y="5995988"/>
            <a:ext cx="922338" cy="461962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D09F0"/>
                </a:solidFill>
                <a:latin typeface="Courier New" charset="0"/>
              </a:rPr>
              <a:t>self</a:t>
            </a:r>
            <a:endParaRPr lang="en-US"/>
          </a:p>
        </p:txBody>
      </p:sp>
      <p:sp>
        <p:nvSpPr>
          <p:cNvPr id="20507" name="Rectangle 46"/>
          <p:cNvSpPr>
            <a:spLocks noChangeArrowheads="1"/>
          </p:cNvSpPr>
          <p:nvPr/>
        </p:nvSpPr>
        <p:spPr bwMode="auto">
          <a:xfrm>
            <a:off x="4957763" y="5327650"/>
            <a:ext cx="552450" cy="461962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D09F0"/>
                </a:solidFill>
                <a:latin typeface="Courier New" charset="0"/>
              </a:rPr>
              <a:t>m2</a:t>
            </a:r>
            <a:endParaRPr lang="en-US"/>
          </a:p>
        </p:txBody>
      </p:sp>
      <p:sp>
        <p:nvSpPr>
          <p:cNvPr id="20508" name="Rectangle 47"/>
          <p:cNvSpPr>
            <a:spLocks noChangeArrowheads="1"/>
          </p:cNvSpPr>
          <p:nvPr/>
        </p:nvSpPr>
        <p:spPr bwMode="auto">
          <a:xfrm>
            <a:off x="7469188" y="5354638"/>
            <a:ext cx="1331912" cy="368300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D09F0"/>
                </a:solidFill>
                <a:latin typeface="Calibri" charset="0"/>
              </a:rPr>
              <a:t>return value</a:t>
            </a:r>
            <a:endParaRPr lang="en-US" sz="1800">
              <a:latin typeface="Calibri" charset="0"/>
            </a:endParaRPr>
          </a:p>
        </p:txBody>
      </p:sp>
      <p:sp>
        <p:nvSpPr>
          <p:cNvPr id="20509" name="Rectangle 1"/>
          <p:cNvSpPr>
            <a:spLocks noChangeArrowheads="1"/>
          </p:cNvSpPr>
          <p:nvPr/>
        </p:nvSpPr>
        <p:spPr bwMode="auto">
          <a:xfrm>
            <a:off x="5943600" y="6551613"/>
            <a:ext cx="3021013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>
              <a:lnSpc>
                <a:spcPct val="60000"/>
              </a:lnSpc>
              <a:spcBef>
                <a:spcPct val="50000"/>
              </a:spcBef>
            </a:pPr>
            <a:r>
              <a:rPr lang="en-US" sz="1400">
                <a:solidFill>
                  <a:srgbClr val="000000"/>
                </a:solidFill>
                <a:latin typeface="Cambria" charset="0"/>
                <a:cs typeface="Times New Roman" charset="0"/>
              </a:rPr>
              <a:t>What are the NEW height and width?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ounded Rectangle 2"/>
          <p:cNvSpPr>
            <a:spLocks noChangeArrowheads="1"/>
          </p:cNvSpPr>
          <p:nvPr/>
        </p:nvSpPr>
        <p:spPr bwMode="auto">
          <a:xfrm>
            <a:off x="6096000" y="5867400"/>
            <a:ext cx="1981200" cy="457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>
            <a:noFill/>
          </a:ln>
          <a:extLst/>
        </p:spPr>
        <p:txBody>
          <a:bodyPr/>
          <a:lstStyle/>
          <a:p>
            <a:endParaRPr lang="en-US"/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354013" y="285750"/>
            <a:ext cx="8637587" cy="578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8000"/>
                </a:solidFill>
                <a:latin typeface="Courier New" charset="0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urier New" charset="0"/>
              </a:rPr>
              <a:t> Matrix:</a:t>
            </a:r>
          </a:p>
          <a:p>
            <a:r>
              <a:rPr lang="en-US" dirty="0">
                <a:solidFill>
                  <a:srgbClr val="000000"/>
                </a:solidFill>
              </a:rPr>
              <a:t>      </a:t>
            </a:r>
            <a:r>
              <a:rPr lang="en-US" sz="1800" b="1" dirty="0" err="1">
                <a:solidFill>
                  <a:srgbClr val="FF8000"/>
                </a:solidFill>
                <a:latin typeface="Courier New" charset="0"/>
              </a:rPr>
              <a:t>def</a:t>
            </a:r>
            <a:r>
              <a:rPr lang="en-US" sz="1800" b="1" dirty="0">
                <a:solidFill>
                  <a:srgbClr val="FF8000"/>
                </a:solidFill>
                <a:latin typeface="Courier New" charset="0"/>
              </a:rPr>
              <a:t> </a:t>
            </a:r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__</a:t>
            </a:r>
            <a:r>
              <a:rPr lang="en-US" sz="1800" b="1" dirty="0" err="1">
                <a:solidFill>
                  <a:srgbClr val="000000"/>
                </a:solidFill>
                <a:latin typeface="Courier New" charset="0"/>
              </a:rPr>
              <a:t>init</a:t>
            </a:r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__(self, height, width):</a:t>
            </a:r>
          </a:p>
          <a:p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        </a:t>
            </a:r>
            <a:r>
              <a:rPr lang="en-US" sz="1800" b="1" dirty="0" err="1">
                <a:solidFill>
                  <a:srgbClr val="000000"/>
                </a:solidFill>
                <a:latin typeface="Courier New" charset="0"/>
              </a:rPr>
              <a:t>self.H</a:t>
            </a:r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 = height</a:t>
            </a:r>
          </a:p>
          <a:p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        </a:t>
            </a:r>
            <a:r>
              <a:rPr lang="en-US" sz="1800" b="1" dirty="0" err="1">
                <a:solidFill>
                  <a:srgbClr val="000000"/>
                </a:solidFill>
                <a:latin typeface="Courier New" charset="0"/>
              </a:rPr>
              <a:t>self.W</a:t>
            </a:r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 = width</a:t>
            </a:r>
          </a:p>
          <a:p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        </a:t>
            </a:r>
            <a:r>
              <a:rPr lang="en-US" sz="1800" b="1" dirty="0" err="1">
                <a:solidFill>
                  <a:srgbClr val="000000"/>
                </a:solidFill>
                <a:latin typeface="Courier New" charset="0"/>
              </a:rPr>
              <a:t>self.data</a:t>
            </a:r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 = </a:t>
            </a:r>
            <a:r>
              <a:rPr lang="en-US" sz="1800" b="1" dirty="0" smtClean="0">
                <a:solidFill>
                  <a:srgbClr val="000000"/>
                </a:solidFill>
                <a:latin typeface="Courier New" charset="0"/>
              </a:rPr>
              <a:t>[[</a:t>
            </a:r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0]*</a:t>
            </a:r>
            <a:r>
              <a:rPr lang="en-US" sz="1800" b="1" dirty="0" err="1">
                <a:solidFill>
                  <a:srgbClr val="000000"/>
                </a:solidFill>
                <a:latin typeface="Courier New" charset="0"/>
              </a:rPr>
              <a:t>self.W</a:t>
            </a:r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 for row in range(</a:t>
            </a:r>
            <a:r>
              <a:rPr lang="en-US" sz="1800" b="1" dirty="0" err="1">
                <a:solidFill>
                  <a:srgbClr val="000000"/>
                </a:solidFill>
                <a:latin typeface="Courier New" charset="0"/>
              </a:rPr>
              <a:t>self.H</a:t>
            </a:r>
            <a:r>
              <a:rPr lang="en-US" sz="1800" b="1" dirty="0" smtClean="0">
                <a:solidFill>
                  <a:srgbClr val="000000"/>
                </a:solidFill>
                <a:latin typeface="Courier New" charset="0"/>
              </a:rPr>
              <a:t>)]</a:t>
            </a:r>
            <a:endParaRPr lang="en-US" sz="1800" b="1" dirty="0">
              <a:solidFill>
                <a:srgbClr val="000000"/>
              </a:solidFill>
              <a:latin typeface="Courier New" charset="0"/>
            </a:endParaRPr>
          </a:p>
          <a:p>
            <a:endParaRPr lang="en-US" sz="1800" b="1" dirty="0">
              <a:latin typeface="Courier New" charset="0"/>
            </a:endParaRPr>
          </a:p>
          <a:p>
            <a:pPr>
              <a:lnSpc>
                <a:spcPct val="60000"/>
              </a:lnSpc>
            </a:pPr>
            <a:endParaRPr lang="en-US" sz="1800" b="1" dirty="0">
              <a:solidFill>
                <a:srgbClr val="E93F3F"/>
              </a:solidFill>
              <a:latin typeface="Courier New" charset="0"/>
            </a:endParaRPr>
          </a:p>
          <a:p>
            <a:pPr>
              <a:lnSpc>
                <a:spcPct val="60000"/>
              </a:lnSpc>
            </a:pPr>
            <a:endParaRPr lang="en-US" sz="1800" b="1" dirty="0">
              <a:solidFill>
                <a:srgbClr val="E93F3F"/>
              </a:solidFill>
              <a:latin typeface="Courier New" charset="0"/>
            </a:endParaRPr>
          </a:p>
          <a:p>
            <a:pPr>
              <a:lnSpc>
                <a:spcPct val="60000"/>
              </a:lnSpc>
            </a:pPr>
            <a:endParaRPr lang="en-US" sz="1800" b="1" dirty="0">
              <a:solidFill>
                <a:srgbClr val="E93F3F"/>
              </a:solidFill>
              <a:latin typeface="Courier New" charset="0"/>
            </a:endParaRP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E93F3F"/>
                </a:solidFill>
                <a:latin typeface="Courier New" charset="0"/>
              </a:rPr>
              <a:t>    </a:t>
            </a:r>
            <a:r>
              <a:rPr lang="en-US" sz="1800" b="1" dirty="0" err="1">
                <a:solidFill>
                  <a:srgbClr val="0D09F0"/>
                </a:solidFill>
                <a:latin typeface="Courier New" charset="0"/>
              </a:rPr>
              <a:t>def</a:t>
            </a:r>
            <a:r>
              <a:rPr lang="en-US" sz="1800" b="1" dirty="0">
                <a:solidFill>
                  <a:srgbClr val="0D09F0"/>
                </a:solidFill>
                <a:latin typeface="Courier New" charset="0"/>
              </a:rPr>
              <a:t> max(self, m2):</a:t>
            </a:r>
            <a:endParaRPr lang="en-US" sz="1800" b="1" dirty="0">
              <a:solidFill>
                <a:srgbClr val="E93F3F"/>
              </a:solidFill>
              <a:latin typeface="Courier New" charset="0"/>
            </a:endParaRP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E93F3F"/>
                </a:solidFill>
                <a:latin typeface="Courier New" charset="0"/>
              </a:rPr>
              <a:t>      </a:t>
            </a:r>
            <a:r>
              <a:rPr lang="en-US" sz="1800" b="1" dirty="0">
                <a:solidFill>
                  <a:srgbClr val="008000"/>
                </a:solidFill>
                <a:latin typeface="Courier New" charset="0"/>
              </a:rPr>
              <a:t>  </a:t>
            </a:r>
            <a:r>
              <a:rPr lang="en-US" sz="1800" b="1" dirty="0" err="1">
                <a:solidFill>
                  <a:srgbClr val="0000FF"/>
                </a:solidFill>
                <a:latin typeface="Courier New" charset="0"/>
              </a:rPr>
              <a:t>newH</a:t>
            </a:r>
            <a:r>
              <a:rPr lang="en-US" sz="1800" b="1" dirty="0">
                <a:solidFill>
                  <a:srgbClr val="008000"/>
                </a:solidFill>
                <a:latin typeface="Courier New" charset="0"/>
              </a:rPr>
              <a:t> </a:t>
            </a:r>
            <a:r>
              <a:rPr lang="en-US" sz="1800" b="1" dirty="0">
                <a:latin typeface="Courier New" charset="0"/>
              </a:rPr>
              <a:t>= </a:t>
            </a:r>
            <a:r>
              <a:rPr lang="en-US" sz="1800" b="1" dirty="0" smtClean="0">
                <a:latin typeface="Courier New" charset="0"/>
              </a:rPr>
              <a:t>min(</a:t>
            </a:r>
            <a:r>
              <a:rPr lang="en-US" sz="1800" b="1" dirty="0" err="1" smtClean="0">
                <a:latin typeface="Courier New" charset="0"/>
              </a:rPr>
              <a:t>self.H</a:t>
            </a:r>
            <a:r>
              <a:rPr lang="en-US" sz="1800" b="1" dirty="0">
                <a:latin typeface="Courier New" charset="0"/>
              </a:rPr>
              <a:t>, </a:t>
            </a:r>
            <a:r>
              <a:rPr lang="en-US" sz="1800" b="1" dirty="0" smtClean="0">
                <a:latin typeface="Courier New" charset="0"/>
              </a:rPr>
              <a:t>m2.H)</a:t>
            </a:r>
            <a:endParaRPr lang="en-US" sz="1800" b="1" dirty="0">
              <a:latin typeface="Courier New" charset="0"/>
            </a:endParaRP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008000"/>
                </a:solidFill>
                <a:latin typeface="Courier New" charset="0"/>
              </a:rPr>
              <a:t>        </a:t>
            </a:r>
            <a:r>
              <a:rPr lang="en-US" sz="1800" b="1" dirty="0" err="1">
                <a:solidFill>
                  <a:srgbClr val="0000FF"/>
                </a:solidFill>
                <a:latin typeface="Courier New" charset="0"/>
              </a:rPr>
              <a:t>newW</a:t>
            </a:r>
            <a:r>
              <a:rPr lang="en-US" sz="1800" b="1" dirty="0">
                <a:solidFill>
                  <a:srgbClr val="008000"/>
                </a:solidFill>
                <a:latin typeface="Courier New" charset="0"/>
              </a:rPr>
              <a:t> </a:t>
            </a:r>
            <a:r>
              <a:rPr lang="en-US" sz="1800" b="1" dirty="0">
                <a:latin typeface="Courier New" charset="0"/>
              </a:rPr>
              <a:t>= </a:t>
            </a:r>
            <a:r>
              <a:rPr lang="en-US" sz="1800" b="1" dirty="0" smtClean="0">
                <a:latin typeface="Courier New" charset="0"/>
              </a:rPr>
              <a:t>min(</a:t>
            </a:r>
            <a:r>
              <a:rPr lang="en-US" sz="1800" b="1" dirty="0" err="1" smtClean="0">
                <a:latin typeface="Courier New" charset="0"/>
              </a:rPr>
              <a:t>self.W</a:t>
            </a:r>
            <a:r>
              <a:rPr lang="en-US" sz="1800" b="1" dirty="0">
                <a:latin typeface="Courier New" charset="0"/>
              </a:rPr>
              <a:t>, </a:t>
            </a:r>
            <a:r>
              <a:rPr lang="en-US" sz="1800" b="1" dirty="0" smtClean="0">
                <a:latin typeface="Courier New" charset="0"/>
              </a:rPr>
              <a:t>m2.W)</a:t>
            </a:r>
            <a:endParaRPr lang="en-US" sz="1800" b="1" dirty="0">
              <a:latin typeface="Courier New" charset="0"/>
            </a:endParaRP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008000"/>
                </a:solidFill>
                <a:latin typeface="Courier New" charset="0"/>
              </a:rPr>
              <a:t>        </a:t>
            </a:r>
            <a:r>
              <a:rPr lang="en-US" sz="1800" b="1" dirty="0" err="1">
                <a:latin typeface="Courier New" charset="0"/>
              </a:rPr>
              <a:t>newMat</a:t>
            </a:r>
            <a:r>
              <a:rPr lang="en-US" sz="1800" b="1" dirty="0">
                <a:solidFill>
                  <a:srgbClr val="008000"/>
                </a:solidFill>
                <a:latin typeface="Courier New" charset="0"/>
              </a:rPr>
              <a:t> </a:t>
            </a:r>
            <a:r>
              <a:rPr lang="en-US" sz="1800" b="1" dirty="0">
                <a:latin typeface="Courier New" charset="0"/>
              </a:rPr>
              <a:t>= </a:t>
            </a:r>
            <a:r>
              <a:rPr lang="en-US" sz="1800" b="1" dirty="0" smtClean="0">
                <a:latin typeface="Courier New" charset="0"/>
              </a:rPr>
              <a:t>Matrix(</a:t>
            </a:r>
            <a:r>
              <a:rPr lang="en-US" sz="1800" b="1" dirty="0" err="1" smtClean="0">
                <a:solidFill>
                  <a:srgbClr val="0000FF"/>
                </a:solidFill>
                <a:latin typeface="Courier New" charset="0"/>
              </a:rPr>
              <a:t>newH</a:t>
            </a:r>
            <a:r>
              <a:rPr lang="en-US" sz="1800" b="1" dirty="0">
                <a:latin typeface="Courier New" charset="0"/>
              </a:rPr>
              <a:t>, </a:t>
            </a:r>
            <a:r>
              <a:rPr lang="en-US" sz="1800" b="1" dirty="0" err="1" smtClean="0">
                <a:solidFill>
                  <a:srgbClr val="0000FF"/>
                </a:solidFill>
                <a:latin typeface="Courier New" charset="0"/>
              </a:rPr>
              <a:t>newW</a:t>
            </a:r>
            <a:r>
              <a:rPr lang="en-US" sz="1800" b="1" dirty="0" smtClean="0">
                <a:latin typeface="Courier New" charset="0"/>
              </a:rPr>
              <a:t>)</a:t>
            </a:r>
            <a:endParaRPr lang="en-US" sz="1800" b="1" dirty="0">
              <a:latin typeface="Courier New" charset="0"/>
            </a:endParaRP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C00000"/>
                </a:solidFill>
                <a:latin typeface="Courier New" charset="0"/>
              </a:rPr>
              <a:t>        </a:t>
            </a:r>
            <a:r>
              <a:rPr lang="en-US" sz="1800" b="1" dirty="0">
                <a:latin typeface="Courier New" charset="0"/>
              </a:rPr>
              <a:t>for</a:t>
            </a:r>
            <a:r>
              <a:rPr lang="en-US" sz="1800" b="1" dirty="0">
                <a:solidFill>
                  <a:srgbClr val="FF0000"/>
                </a:solidFill>
                <a:latin typeface="Courier New" charset="0"/>
              </a:rPr>
              <a:t> r </a:t>
            </a:r>
            <a:r>
              <a:rPr lang="en-US" sz="1800" b="1" dirty="0">
                <a:latin typeface="Courier New" charset="0"/>
              </a:rPr>
              <a:t>in </a:t>
            </a:r>
            <a:r>
              <a:rPr lang="en-US" sz="1800" b="1" dirty="0" smtClean="0">
                <a:latin typeface="Courier New" charset="0"/>
              </a:rPr>
              <a:t>range(</a:t>
            </a:r>
            <a:r>
              <a:rPr lang="en-US" sz="1800" b="1" dirty="0" err="1" smtClean="0">
                <a:solidFill>
                  <a:srgbClr val="0000FF"/>
                </a:solidFill>
                <a:latin typeface="Courier New" charset="0"/>
              </a:rPr>
              <a:t>newH</a:t>
            </a:r>
            <a:r>
              <a:rPr lang="en-US" sz="1800" b="1" dirty="0" smtClean="0">
                <a:latin typeface="Courier New" charset="0"/>
              </a:rPr>
              <a:t>):</a:t>
            </a:r>
            <a:endParaRPr lang="en-US" sz="1800" b="1" dirty="0">
              <a:latin typeface="Courier New" charset="0"/>
            </a:endParaRP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C00000"/>
                </a:solidFill>
                <a:latin typeface="Courier New" charset="0"/>
              </a:rPr>
              <a:t>          </a:t>
            </a:r>
            <a:r>
              <a:rPr lang="en-US" sz="1800" b="1" dirty="0">
                <a:latin typeface="Courier New" charset="0"/>
              </a:rPr>
              <a:t>for </a:t>
            </a:r>
            <a:r>
              <a:rPr lang="en-US" sz="1800" b="1" dirty="0">
                <a:solidFill>
                  <a:srgbClr val="FF0000"/>
                </a:solidFill>
                <a:latin typeface="Courier New" charset="0"/>
              </a:rPr>
              <a:t>c</a:t>
            </a:r>
            <a:r>
              <a:rPr lang="en-US" sz="1800" b="1" dirty="0">
                <a:latin typeface="Courier New" charset="0"/>
              </a:rPr>
              <a:t> in </a:t>
            </a:r>
            <a:r>
              <a:rPr lang="en-US" sz="1800" b="1" dirty="0" smtClean="0">
                <a:latin typeface="Courier New" charset="0"/>
              </a:rPr>
              <a:t>range(</a:t>
            </a:r>
            <a:r>
              <a:rPr lang="en-US" sz="1800" b="1" dirty="0" err="1" smtClean="0">
                <a:solidFill>
                  <a:srgbClr val="0000FF"/>
                </a:solidFill>
                <a:latin typeface="Courier New" charset="0"/>
              </a:rPr>
              <a:t>newW</a:t>
            </a:r>
            <a:r>
              <a:rPr lang="en-US" sz="1800" b="1" dirty="0" smtClean="0">
                <a:latin typeface="Courier New" charset="0"/>
              </a:rPr>
              <a:t>):</a:t>
            </a:r>
            <a:endParaRPr lang="en-US" sz="1800" b="1" dirty="0">
              <a:latin typeface="Courier New" charset="0"/>
            </a:endParaRPr>
          </a:p>
          <a:p>
            <a:pPr>
              <a:lnSpc>
                <a:spcPct val="60000"/>
              </a:lnSpc>
              <a:spcBef>
                <a:spcPct val="50000"/>
              </a:spcBef>
            </a:pPr>
            <a:endParaRPr lang="en-US" sz="1800" b="1" dirty="0">
              <a:solidFill>
                <a:srgbClr val="C00000"/>
              </a:solidFill>
              <a:latin typeface="Courier New" charset="0"/>
            </a:endParaRP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1800" b="1" dirty="0">
                <a:latin typeface="Courier New" charset="0"/>
              </a:rPr>
              <a:t>            </a:t>
            </a:r>
            <a:r>
              <a:rPr lang="en-US" sz="1800" b="1" dirty="0" err="1">
                <a:latin typeface="Courier New" charset="0"/>
              </a:rPr>
              <a:t>newMat.data</a:t>
            </a:r>
            <a:r>
              <a:rPr lang="en-US" sz="1800" b="1" dirty="0">
                <a:latin typeface="Courier New" charset="0"/>
              </a:rPr>
              <a:t>[</a:t>
            </a:r>
            <a:r>
              <a:rPr lang="en-US" sz="1800" b="1" dirty="0">
                <a:solidFill>
                  <a:srgbClr val="FF0000"/>
                </a:solidFill>
                <a:latin typeface="Courier New" charset="0"/>
              </a:rPr>
              <a:t>r</a:t>
            </a:r>
            <a:r>
              <a:rPr lang="en-US" sz="1800" b="1" dirty="0">
                <a:latin typeface="Courier New" charset="0"/>
              </a:rPr>
              <a:t>][</a:t>
            </a:r>
            <a:r>
              <a:rPr lang="en-US" sz="1800" b="1" dirty="0">
                <a:solidFill>
                  <a:srgbClr val="FF0000"/>
                </a:solidFill>
                <a:latin typeface="Courier New" charset="0"/>
              </a:rPr>
              <a:t>c</a:t>
            </a:r>
            <a:r>
              <a:rPr lang="en-US" sz="1800" b="1" dirty="0">
                <a:latin typeface="Courier New" charset="0"/>
              </a:rPr>
              <a:t>] = max(            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endParaRPr lang="en-US" sz="1800" b="1" dirty="0">
              <a:solidFill>
                <a:srgbClr val="0D09F0"/>
              </a:solidFill>
              <a:latin typeface="Courier New" charset="0"/>
            </a:endParaRPr>
          </a:p>
          <a:p>
            <a:pPr>
              <a:lnSpc>
                <a:spcPct val="60000"/>
              </a:lnSpc>
              <a:spcBef>
                <a:spcPct val="50000"/>
              </a:spcBef>
            </a:pPr>
            <a:endParaRPr lang="en-US" sz="1800" b="1" dirty="0">
              <a:solidFill>
                <a:srgbClr val="0D09F0"/>
              </a:solidFill>
              <a:latin typeface="Courier New" charset="0"/>
            </a:endParaRP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0D09F0"/>
                </a:solidFill>
                <a:latin typeface="Courier New" charset="0"/>
              </a:rPr>
              <a:t>        return </a:t>
            </a:r>
            <a:r>
              <a:rPr lang="en-US" sz="1800" b="1" dirty="0" err="1">
                <a:latin typeface="Courier New" charset="0"/>
              </a:rPr>
              <a:t>newMat</a:t>
            </a:r>
            <a:r>
              <a:rPr lang="en-US" sz="1800" b="1" dirty="0">
                <a:latin typeface="Courier New" charset="0"/>
              </a:rPr>
              <a:t> 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4724400" y="152400"/>
            <a:ext cx="419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>
                <a:solidFill>
                  <a:srgbClr val="0D09F0"/>
                </a:solidFill>
                <a:latin typeface="Georgia" charset="0"/>
              </a:rPr>
              <a:t>classes, objects, and 2d data</a:t>
            </a:r>
          </a:p>
        </p:txBody>
      </p:sp>
      <p:sp>
        <p:nvSpPr>
          <p:cNvPr id="21508" name="Rectangle 1"/>
          <p:cNvSpPr>
            <a:spLocks noChangeArrowheads="1"/>
          </p:cNvSpPr>
          <p:nvPr/>
        </p:nvSpPr>
        <p:spPr bwMode="auto">
          <a:xfrm>
            <a:off x="6324600" y="5997575"/>
            <a:ext cx="1517650" cy="276225"/>
          </a:xfrm>
          <a:prstGeom prst="rect">
            <a:avLst/>
          </a:prstGeom>
          <a:solidFill>
            <a:srgbClr val="CCECFF"/>
          </a:solidFill>
          <a:ln>
            <a:noFill/>
          </a:ln>
          <a:extLst/>
        </p:spPr>
        <p:txBody>
          <a:bodyPr wrap="none"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1800" b="1">
                <a:solidFill>
                  <a:srgbClr val="000000"/>
                </a:solidFill>
                <a:latin typeface="Times New Roman" charset="0"/>
                <a:cs typeface="Times New Roman" charset="0"/>
              </a:rPr>
              <a:t>max of what?</a:t>
            </a:r>
          </a:p>
        </p:txBody>
      </p:sp>
      <p:sp>
        <p:nvSpPr>
          <p:cNvPr id="21509" name="Rectangle 1"/>
          <p:cNvSpPr>
            <a:spLocks noChangeArrowheads="1"/>
          </p:cNvSpPr>
          <p:nvPr/>
        </p:nvSpPr>
        <p:spPr bwMode="auto">
          <a:xfrm>
            <a:off x="6299200" y="6551613"/>
            <a:ext cx="2665413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>
              <a:lnSpc>
                <a:spcPct val="60000"/>
              </a:lnSpc>
              <a:spcBef>
                <a:spcPct val="50000"/>
              </a:spcBef>
            </a:pPr>
            <a:r>
              <a:rPr lang="en-US" sz="1400">
                <a:solidFill>
                  <a:srgbClr val="000000"/>
                </a:solidFill>
                <a:latin typeface="Cambria" charset="0"/>
                <a:cs typeface="Times New Roman" charset="0"/>
              </a:rPr>
              <a:t>What are the values in </a:t>
            </a:r>
            <a:r>
              <a:rPr lang="en-US" sz="1400" b="1">
                <a:solidFill>
                  <a:srgbClr val="000000"/>
                </a:solidFill>
                <a:latin typeface="Cambria" charset="0"/>
                <a:cs typeface="Times New Roman" charset="0"/>
              </a:rPr>
              <a:t>newMat</a:t>
            </a:r>
            <a:r>
              <a:rPr lang="en-US" sz="1400">
                <a:solidFill>
                  <a:srgbClr val="000000"/>
                </a:solidFill>
                <a:latin typeface="Cambria" charset="0"/>
                <a:cs typeface="Times New Roman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2"/>
          <p:cNvSpPr txBox="1">
            <a:spLocks noChangeArrowheads="1"/>
          </p:cNvSpPr>
          <p:nvPr/>
        </p:nvSpPr>
        <p:spPr bwMode="auto">
          <a:xfrm>
            <a:off x="354013" y="285750"/>
            <a:ext cx="8637587" cy="128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 err="1">
                <a:solidFill>
                  <a:srgbClr val="FF8000"/>
                </a:solidFill>
                <a:latin typeface="Courier New" charset="0"/>
              </a:rPr>
              <a:t>def</a:t>
            </a:r>
            <a:r>
              <a:rPr lang="en-US" b="1" dirty="0">
                <a:solidFill>
                  <a:srgbClr val="FF8000"/>
                </a:solidFill>
                <a:latin typeface="Courier New" charset="0"/>
              </a:rPr>
              <a:t> </a:t>
            </a:r>
            <a:r>
              <a:rPr lang="en-US" b="1" dirty="0" smtClean="0">
                <a:latin typeface="Courier New" charset="0"/>
              </a:rPr>
              <a:t>symmetric(S):</a:t>
            </a:r>
            <a:r>
              <a:rPr lang="en-US" sz="1800" b="1" dirty="0" smtClean="0">
                <a:solidFill>
                  <a:srgbClr val="E93F3F"/>
                </a:solidFill>
                <a:latin typeface="Courier New" charset="0"/>
              </a:rPr>
              <a:t> </a:t>
            </a:r>
            <a:endParaRPr lang="en-US" sz="1800" b="1" dirty="0">
              <a:solidFill>
                <a:srgbClr val="E93F3F"/>
              </a:solidFill>
              <a:latin typeface="Courier New" charset="0"/>
            </a:endParaRPr>
          </a:p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008000"/>
                </a:solidFill>
                <a:latin typeface="Courier New" charset="0"/>
              </a:rPr>
              <a:t>    </a:t>
            </a:r>
            <a:r>
              <a:rPr lang="en-US" sz="1800" b="1" dirty="0" smtClean="0">
                <a:solidFill>
                  <a:srgbClr val="008000"/>
                </a:solidFill>
                <a:latin typeface="Courier New" charset="0"/>
              </a:rPr>
              <a:t>"""Returns </a:t>
            </a:r>
            <a:r>
              <a:rPr lang="en-US" sz="1800" b="1" dirty="0">
                <a:solidFill>
                  <a:srgbClr val="008000"/>
                </a:solidFill>
                <a:latin typeface="Courier New" charset="0"/>
              </a:rPr>
              <a:t>True if S is symmetric around the NW-SE </a:t>
            </a:r>
            <a:r>
              <a:rPr lang="en-US" sz="1800" b="1" dirty="0" smtClean="0">
                <a:solidFill>
                  <a:srgbClr val="008000"/>
                </a:solidFill>
                <a:latin typeface="Courier New" charset="0"/>
              </a:rPr>
              <a:t>line.</a:t>
            </a:r>
            <a:endParaRPr lang="en-US" sz="1800" b="1" dirty="0">
              <a:solidFill>
                <a:srgbClr val="008000"/>
              </a:solidFill>
              <a:latin typeface="Courier New" charset="0"/>
            </a:endParaRPr>
          </a:p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008000"/>
                </a:solidFill>
                <a:latin typeface="Courier New" charset="0"/>
              </a:rPr>
              <a:t>       </a:t>
            </a:r>
            <a:r>
              <a:rPr lang="en-US" sz="1800" b="1" dirty="0" smtClean="0">
                <a:solidFill>
                  <a:srgbClr val="008000"/>
                </a:solidFill>
                <a:latin typeface="Courier New" charset="0"/>
              </a:rPr>
              <a:t>Returns </a:t>
            </a:r>
            <a:r>
              <a:rPr lang="en-US" sz="1800" b="1" dirty="0">
                <a:solidFill>
                  <a:srgbClr val="008000"/>
                </a:solidFill>
                <a:latin typeface="Courier New" charset="0"/>
              </a:rPr>
              <a:t>False </a:t>
            </a:r>
            <a:r>
              <a:rPr lang="en-US" sz="1800" b="1" dirty="0" smtClean="0">
                <a:solidFill>
                  <a:srgbClr val="008000"/>
                </a:solidFill>
                <a:latin typeface="Courier New" charset="0"/>
              </a:rPr>
              <a:t>otherwise."""</a:t>
            </a:r>
            <a:endParaRPr lang="en-US" b="1" dirty="0">
              <a:solidFill>
                <a:srgbClr val="008000"/>
              </a:solidFill>
              <a:latin typeface="Courier New" charset="0"/>
            </a:endParaRPr>
          </a:p>
        </p:txBody>
      </p:sp>
      <p:sp>
        <p:nvSpPr>
          <p:cNvPr id="22530" name="Text Box 3"/>
          <p:cNvSpPr txBox="1">
            <a:spLocks noChangeArrowheads="1"/>
          </p:cNvSpPr>
          <p:nvPr/>
        </p:nvSpPr>
        <p:spPr bwMode="auto">
          <a:xfrm>
            <a:off x="5334000" y="15240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dirty="0">
                <a:solidFill>
                  <a:srgbClr val="0D09F0"/>
                </a:solidFill>
                <a:latin typeface="Georgia" charset="0"/>
              </a:rPr>
              <a:t>2</a:t>
            </a:r>
            <a:r>
              <a:rPr lang="en-US" dirty="0" smtClean="0">
                <a:solidFill>
                  <a:srgbClr val="0D09F0"/>
                </a:solidFill>
                <a:latin typeface="Georgia" charset="0"/>
              </a:rPr>
              <a:t>D </a:t>
            </a:r>
            <a:r>
              <a:rPr lang="en-US" dirty="0">
                <a:solidFill>
                  <a:srgbClr val="0D09F0"/>
                </a:solidFill>
                <a:latin typeface="Georgia" charset="0"/>
              </a:rPr>
              <a:t>data</a:t>
            </a:r>
          </a:p>
        </p:txBody>
      </p:sp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1066800" y="1981200"/>
            <a:ext cx="1011238" cy="914400"/>
          </a:xfrm>
          <a:prstGeom prst="rect">
            <a:avLst/>
          </a:prstGeom>
          <a:solidFill>
            <a:schemeClr val="accent1"/>
          </a:solidFill>
          <a:ln w="19050">
            <a:solidFill>
              <a:srgbClr val="0D09F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2316163" y="1981200"/>
            <a:ext cx="1011237" cy="914400"/>
          </a:xfrm>
          <a:prstGeom prst="rect">
            <a:avLst/>
          </a:prstGeom>
          <a:solidFill>
            <a:schemeClr val="accent1"/>
          </a:solidFill>
          <a:ln w="19050">
            <a:solidFill>
              <a:srgbClr val="0D09F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Rectangle 6"/>
          <p:cNvSpPr>
            <a:spLocks noChangeArrowheads="1"/>
          </p:cNvSpPr>
          <p:nvPr/>
        </p:nvSpPr>
        <p:spPr bwMode="auto">
          <a:xfrm>
            <a:off x="3535363" y="1981200"/>
            <a:ext cx="1011237" cy="914400"/>
          </a:xfrm>
          <a:prstGeom prst="rect">
            <a:avLst/>
          </a:prstGeom>
          <a:solidFill>
            <a:schemeClr val="accent1"/>
          </a:solidFill>
          <a:ln w="19050">
            <a:solidFill>
              <a:srgbClr val="0D09F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Text Box 8"/>
          <p:cNvSpPr txBox="1">
            <a:spLocks noChangeArrowheads="1"/>
          </p:cNvSpPr>
          <p:nvPr/>
        </p:nvSpPr>
        <p:spPr bwMode="auto">
          <a:xfrm>
            <a:off x="1266825" y="22098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solidFill>
                  <a:srgbClr val="0D09F0"/>
                </a:solidFill>
                <a:latin typeface="Georgia" charset="0"/>
              </a:rPr>
              <a:t>1</a:t>
            </a:r>
          </a:p>
        </p:txBody>
      </p:sp>
      <p:sp>
        <p:nvSpPr>
          <p:cNvPr id="22535" name="Text Box 9"/>
          <p:cNvSpPr txBox="1">
            <a:spLocks noChangeArrowheads="1"/>
          </p:cNvSpPr>
          <p:nvPr/>
        </p:nvSpPr>
        <p:spPr bwMode="auto">
          <a:xfrm>
            <a:off x="2286000" y="2209800"/>
            <a:ext cx="1074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solidFill>
                  <a:srgbClr val="0D09F0"/>
                </a:solidFill>
                <a:latin typeface="Georgia" charset="0"/>
              </a:rPr>
              <a:t>2</a:t>
            </a:r>
          </a:p>
        </p:txBody>
      </p:sp>
      <p:sp>
        <p:nvSpPr>
          <p:cNvPr id="22536" name="Text Box 10"/>
          <p:cNvSpPr txBox="1">
            <a:spLocks noChangeArrowheads="1"/>
          </p:cNvSpPr>
          <p:nvPr/>
        </p:nvSpPr>
        <p:spPr bwMode="auto">
          <a:xfrm>
            <a:off x="3505200" y="2209800"/>
            <a:ext cx="1074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solidFill>
                  <a:srgbClr val="0D09F0"/>
                </a:solidFill>
                <a:latin typeface="Georgia" charset="0"/>
              </a:rPr>
              <a:t>3</a:t>
            </a:r>
          </a:p>
        </p:txBody>
      </p:sp>
      <p:sp>
        <p:nvSpPr>
          <p:cNvPr id="22537" name="Rectangle 18"/>
          <p:cNvSpPr>
            <a:spLocks noChangeArrowheads="1"/>
          </p:cNvSpPr>
          <p:nvPr/>
        </p:nvSpPr>
        <p:spPr bwMode="auto">
          <a:xfrm>
            <a:off x="1066800" y="3048000"/>
            <a:ext cx="1011238" cy="914400"/>
          </a:xfrm>
          <a:prstGeom prst="rect">
            <a:avLst/>
          </a:prstGeom>
          <a:solidFill>
            <a:schemeClr val="accent1"/>
          </a:solidFill>
          <a:ln w="19050">
            <a:solidFill>
              <a:srgbClr val="0D09F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Rectangle 19"/>
          <p:cNvSpPr>
            <a:spLocks noChangeArrowheads="1"/>
          </p:cNvSpPr>
          <p:nvPr/>
        </p:nvSpPr>
        <p:spPr bwMode="auto">
          <a:xfrm>
            <a:off x="2316163" y="3048000"/>
            <a:ext cx="1011237" cy="914400"/>
          </a:xfrm>
          <a:prstGeom prst="rect">
            <a:avLst/>
          </a:prstGeom>
          <a:solidFill>
            <a:schemeClr val="accent1"/>
          </a:solidFill>
          <a:ln w="19050">
            <a:solidFill>
              <a:srgbClr val="0D09F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9" name="Rectangle 20"/>
          <p:cNvSpPr>
            <a:spLocks noChangeArrowheads="1"/>
          </p:cNvSpPr>
          <p:nvPr/>
        </p:nvSpPr>
        <p:spPr bwMode="auto">
          <a:xfrm>
            <a:off x="3535363" y="3048000"/>
            <a:ext cx="1011237" cy="914400"/>
          </a:xfrm>
          <a:prstGeom prst="rect">
            <a:avLst/>
          </a:prstGeom>
          <a:solidFill>
            <a:schemeClr val="accent1"/>
          </a:solidFill>
          <a:ln w="19050">
            <a:solidFill>
              <a:srgbClr val="0D09F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0" name="Text Box 21"/>
          <p:cNvSpPr txBox="1">
            <a:spLocks noChangeArrowheads="1"/>
          </p:cNvSpPr>
          <p:nvPr/>
        </p:nvSpPr>
        <p:spPr bwMode="auto">
          <a:xfrm>
            <a:off x="1266825" y="32766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solidFill>
                  <a:srgbClr val="0D09F0"/>
                </a:solidFill>
                <a:latin typeface="Georgia" charset="0"/>
              </a:rPr>
              <a:t>2</a:t>
            </a:r>
          </a:p>
        </p:txBody>
      </p:sp>
      <p:sp>
        <p:nvSpPr>
          <p:cNvPr id="22541" name="Text Box 22"/>
          <p:cNvSpPr txBox="1">
            <a:spLocks noChangeArrowheads="1"/>
          </p:cNvSpPr>
          <p:nvPr/>
        </p:nvSpPr>
        <p:spPr bwMode="auto">
          <a:xfrm>
            <a:off x="2286000" y="3276600"/>
            <a:ext cx="1074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solidFill>
                  <a:srgbClr val="0D09F0"/>
                </a:solidFill>
                <a:latin typeface="Georgia" charset="0"/>
              </a:rPr>
              <a:t>4</a:t>
            </a:r>
          </a:p>
        </p:txBody>
      </p:sp>
      <p:sp>
        <p:nvSpPr>
          <p:cNvPr id="22542" name="Text Box 23"/>
          <p:cNvSpPr txBox="1">
            <a:spLocks noChangeArrowheads="1"/>
          </p:cNvSpPr>
          <p:nvPr/>
        </p:nvSpPr>
        <p:spPr bwMode="auto">
          <a:xfrm>
            <a:off x="3505200" y="3276600"/>
            <a:ext cx="1074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solidFill>
                  <a:srgbClr val="0D09F0"/>
                </a:solidFill>
                <a:latin typeface="Georgia" charset="0"/>
              </a:rPr>
              <a:t>5</a:t>
            </a:r>
          </a:p>
        </p:txBody>
      </p:sp>
      <p:sp>
        <p:nvSpPr>
          <p:cNvPr id="22543" name="Rectangle 24"/>
          <p:cNvSpPr>
            <a:spLocks noChangeArrowheads="1"/>
          </p:cNvSpPr>
          <p:nvPr/>
        </p:nvSpPr>
        <p:spPr bwMode="auto">
          <a:xfrm>
            <a:off x="1066800" y="4114800"/>
            <a:ext cx="1011238" cy="914400"/>
          </a:xfrm>
          <a:prstGeom prst="rect">
            <a:avLst/>
          </a:prstGeom>
          <a:solidFill>
            <a:schemeClr val="accent1"/>
          </a:solidFill>
          <a:ln w="19050">
            <a:solidFill>
              <a:srgbClr val="0D09F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4" name="Rectangle 25"/>
          <p:cNvSpPr>
            <a:spLocks noChangeArrowheads="1"/>
          </p:cNvSpPr>
          <p:nvPr/>
        </p:nvSpPr>
        <p:spPr bwMode="auto">
          <a:xfrm>
            <a:off x="2316163" y="4114800"/>
            <a:ext cx="1011237" cy="914400"/>
          </a:xfrm>
          <a:prstGeom prst="rect">
            <a:avLst/>
          </a:prstGeom>
          <a:solidFill>
            <a:schemeClr val="accent1"/>
          </a:solidFill>
          <a:ln w="19050">
            <a:solidFill>
              <a:srgbClr val="0D09F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5" name="Rectangle 26"/>
          <p:cNvSpPr>
            <a:spLocks noChangeArrowheads="1"/>
          </p:cNvSpPr>
          <p:nvPr/>
        </p:nvSpPr>
        <p:spPr bwMode="auto">
          <a:xfrm>
            <a:off x="3535363" y="4114800"/>
            <a:ext cx="1011237" cy="914400"/>
          </a:xfrm>
          <a:prstGeom prst="rect">
            <a:avLst/>
          </a:prstGeom>
          <a:solidFill>
            <a:schemeClr val="accent1"/>
          </a:solidFill>
          <a:ln w="19050">
            <a:solidFill>
              <a:srgbClr val="0D09F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6" name="Text Box 27"/>
          <p:cNvSpPr txBox="1">
            <a:spLocks noChangeArrowheads="1"/>
          </p:cNvSpPr>
          <p:nvPr/>
        </p:nvSpPr>
        <p:spPr bwMode="auto">
          <a:xfrm>
            <a:off x="1266825" y="43434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solidFill>
                  <a:srgbClr val="0D09F0"/>
                </a:solidFill>
                <a:latin typeface="Georgia" charset="0"/>
              </a:rPr>
              <a:t>3</a:t>
            </a:r>
          </a:p>
        </p:txBody>
      </p:sp>
      <p:sp>
        <p:nvSpPr>
          <p:cNvPr id="22547" name="Text Box 28"/>
          <p:cNvSpPr txBox="1">
            <a:spLocks noChangeArrowheads="1"/>
          </p:cNvSpPr>
          <p:nvPr/>
        </p:nvSpPr>
        <p:spPr bwMode="auto">
          <a:xfrm>
            <a:off x="2286000" y="4343400"/>
            <a:ext cx="1074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solidFill>
                  <a:srgbClr val="0D09F0"/>
                </a:solidFill>
                <a:latin typeface="Georgia" charset="0"/>
              </a:rPr>
              <a:t>5</a:t>
            </a:r>
          </a:p>
        </p:txBody>
      </p:sp>
      <p:sp>
        <p:nvSpPr>
          <p:cNvPr id="22548" name="Text Box 29"/>
          <p:cNvSpPr txBox="1">
            <a:spLocks noChangeArrowheads="1"/>
          </p:cNvSpPr>
          <p:nvPr/>
        </p:nvSpPr>
        <p:spPr bwMode="auto">
          <a:xfrm>
            <a:off x="3505200" y="4343400"/>
            <a:ext cx="1074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solidFill>
                  <a:srgbClr val="0D09F0"/>
                </a:solidFill>
                <a:latin typeface="Georgia" charset="0"/>
              </a:rPr>
              <a:t>6</a:t>
            </a:r>
          </a:p>
        </p:txBody>
      </p:sp>
      <p:sp>
        <p:nvSpPr>
          <p:cNvPr id="22549" name="Rectangle 30"/>
          <p:cNvSpPr>
            <a:spLocks noChangeArrowheads="1"/>
          </p:cNvSpPr>
          <p:nvPr/>
        </p:nvSpPr>
        <p:spPr bwMode="auto">
          <a:xfrm>
            <a:off x="5197475" y="2786063"/>
            <a:ext cx="915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D09F0"/>
                </a:solidFill>
                <a:latin typeface="Courier New" charset="0"/>
              </a:rPr>
              <a:t>S = </a:t>
            </a:r>
          </a:p>
        </p:txBody>
      </p:sp>
      <p:sp>
        <p:nvSpPr>
          <p:cNvPr id="22550" name="Rectangle 31"/>
          <p:cNvSpPr>
            <a:spLocks noChangeArrowheads="1"/>
          </p:cNvSpPr>
          <p:nvPr/>
        </p:nvSpPr>
        <p:spPr bwMode="auto">
          <a:xfrm>
            <a:off x="5970588" y="2792413"/>
            <a:ext cx="202811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D09F0"/>
                </a:solidFill>
                <a:latin typeface="Courier New" charset="0"/>
              </a:rPr>
              <a:t>[[</a:t>
            </a:r>
            <a:r>
              <a:rPr lang="en-US" b="1" dirty="0">
                <a:solidFill>
                  <a:srgbClr val="0D09F0"/>
                </a:solidFill>
                <a:latin typeface="Courier New" charset="0"/>
              </a:rPr>
              <a:t>1,2,3], </a:t>
            </a:r>
          </a:p>
          <a:p>
            <a:r>
              <a:rPr lang="en-US" b="1" dirty="0">
                <a:solidFill>
                  <a:srgbClr val="0D09F0"/>
                </a:solidFill>
                <a:latin typeface="Courier New" charset="0"/>
              </a:rPr>
              <a:t> </a:t>
            </a:r>
            <a:r>
              <a:rPr lang="en-US" b="1" dirty="0" smtClean="0">
                <a:solidFill>
                  <a:srgbClr val="0D09F0"/>
                </a:solidFill>
                <a:latin typeface="Courier New" charset="0"/>
              </a:rPr>
              <a:t>[</a:t>
            </a:r>
            <a:r>
              <a:rPr lang="en-US" b="1" dirty="0">
                <a:solidFill>
                  <a:srgbClr val="0D09F0"/>
                </a:solidFill>
                <a:latin typeface="Courier New" charset="0"/>
              </a:rPr>
              <a:t>2,4,5],</a:t>
            </a:r>
          </a:p>
          <a:p>
            <a:r>
              <a:rPr lang="en-US" b="1" dirty="0">
                <a:solidFill>
                  <a:srgbClr val="0D09F0"/>
                </a:solidFill>
                <a:latin typeface="Courier New" charset="0"/>
              </a:rPr>
              <a:t> </a:t>
            </a:r>
            <a:r>
              <a:rPr lang="en-US" b="1" dirty="0" smtClean="0">
                <a:solidFill>
                  <a:srgbClr val="0D09F0"/>
                </a:solidFill>
                <a:latin typeface="Courier New" charset="0"/>
              </a:rPr>
              <a:t>[</a:t>
            </a:r>
            <a:r>
              <a:rPr lang="en-US" b="1" dirty="0">
                <a:solidFill>
                  <a:srgbClr val="0D09F0"/>
                </a:solidFill>
                <a:latin typeface="Courier New" charset="0"/>
              </a:rPr>
              <a:t>3,5,6</a:t>
            </a:r>
            <a:r>
              <a:rPr lang="en-US" b="1" dirty="0" smtClean="0">
                <a:solidFill>
                  <a:srgbClr val="0D09F0"/>
                </a:solidFill>
                <a:latin typeface="Courier New" charset="0"/>
              </a:rPr>
              <a:t>]]</a:t>
            </a:r>
            <a:endParaRPr lang="en-US" b="1" dirty="0">
              <a:solidFill>
                <a:srgbClr val="0D09F0"/>
              </a:solidFill>
              <a:latin typeface="Courier New" charset="0"/>
            </a:endParaRPr>
          </a:p>
        </p:txBody>
      </p:sp>
      <p:sp>
        <p:nvSpPr>
          <p:cNvPr id="22551" name="Rectangle 23"/>
          <p:cNvSpPr>
            <a:spLocks noChangeArrowheads="1"/>
          </p:cNvSpPr>
          <p:nvPr/>
        </p:nvSpPr>
        <p:spPr bwMode="auto">
          <a:xfrm>
            <a:off x="457200" y="6248400"/>
            <a:ext cx="838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>
                <a:latin typeface="Georgia" charset="0"/>
              </a:rPr>
              <a:t>How could you extract the </a:t>
            </a:r>
            <a:r>
              <a:rPr lang="en-US" b="1">
                <a:latin typeface="Georgia" charset="0"/>
              </a:rPr>
              <a:t>height</a:t>
            </a:r>
            <a:r>
              <a:rPr lang="en-US">
                <a:latin typeface="Georgia" charset="0"/>
              </a:rPr>
              <a:t> and </a:t>
            </a:r>
            <a:r>
              <a:rPr lang="en-US" b="1">
                <a:latin typeface="Georgia" charset="0"/>
              </a:rPr>
              <a:t>width</a:t>
            </a:r>
            <a:r>
              <a:rPr lang="en-US">
                <a:latin typeface="Georgia" charset="0"/>
              </a:rPr>
              <a:t> of 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2"/>
          <p:cNvSpPr txBox="1">
            <a:spLocks noChangeArrowheads="1"/>
          </p:cNvSpPr>
          <p:nvPr/>
        </p:nvSpPr>
        <p:spPr bwMode="auto">
          <a:xfrm>
            <a:off x="354013" y="285750"/>
            <a:ext cx="8637587" cy="128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 err="1">
                <a:solidFill>
                  <a:srgbClr val="FF8000"/>
                </a:solidFill>
                <a:latin typeface="Courier New" charset="0"/>
              </a:rPr>
              <a:t>def</a:t>
            </a:r>
            <a:r>
              <a:rPr lang="en-US" b="1" dirty="0">
                <a:solidFill>
                  <a:srgbClr val="FF8000"/>
                </a:solidFill>
                <a:latin typeface="Courier New" charset="0"/>
              </a:rPr>
              <a:t> </a:t>
            </a:r>
            <a:r>
              <a:rPr lang="en-US" b="1" dirty="0">
                <a:latin typeface="Courier New" charset="0"/>
              </a:rPr>
              <a:t>symmetric( S ):</a:t>
            </a:r>
            <a:r>
              <a:rPr lang="en-US" sz="1800" b="1" dirty="0">
                <a:solidFill>
                  <a:srgbClr val="E93F3F"/>
                </a:solidFill>
                <a:latin typeface="Courier New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E93F3F"/>
                </a:solidFill>
                <a:latin typeface="Courier New" charset="0"/>
              </a:rPr>
              <a:t>    </a:t>
            </a:r>
            <a:r>
              <a:rPr lang="en-US" sz="1800" b="1" dirty="0" smtClean="0">
                <a:solidFill>
                  <a:srgbClr val="008000"/>
                </a:solidFill>
                <a:latin typeface="Courier New" charset="0"/>
              </a:rPr>
              <a:t>"""Returns </a:t>
            </a:r>
            <a:r>
              <a:rPr lang="en-US" sz="1800" b="1" dirty="0">
                <a:solidFill>
                  <a:srgbClr val="008000"/>
                </a:solidFill>
                <a:latin typeface="Courier New" charset="0"/>
              </a:rPr>
              <a:t>True if S is symmetric around the NW-SE </a:t>
            </a:r>
            <a:r>
              <a:rPr lang="en-US" sz="1800" b="1" dirty="0" smtClean="0">
                <a:solidFill>
                  <a:srgbClr val="008000"/>
                </a:solidFill>
                <a:latin typeface="Courier New" charset="0"/>
              </a:rPr>
              <a:t>line.</a:t>
            </a:r>
            <a:endParaRPr lang="en-US" sz="1800" b="1" dirty="0">
              <a:solidFill>
                <a:srgbClr val="008000"/>
              </a:solidFill>
              <a:latin typeface="Courier New" charset="0"/>
            </a:endParaRPr>
          </a:p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008000"/>
                </a:solidFill>
                <a:latin typeface="Courier New" charset="0"/>
              </a:rPr>
              <a:t>       </a:t>
            </a:r>
            <a:r>
              <a:rPr lang="en-US" sz="1800" b="1" dirty="0" smtClean="0">
                <a:solidFill>
                  <a:srgbClr val="008000"/>
                </a:solidFill>
                <a:latin typeface="Courier New" charset="0"/>
              </a:rPr>
              <a:t>returns </a:t>
            </a:r>
            <a:r>
              <a:rPr lang="en-US" sz="1800" b="1" dirty="0">
                <a:solidFill>
                  <a:srgbClr val="008000"/>
                </a:solidFill>
                <a:latin typeface="Courier New" charset="0"/>
              </a:rPr>
              <a:t>False </a:t>
            </a:r>
            <a:r>
              <a:rPr lang="en-US" sz="1800" b="1" dirty="0" smtClean="0">
                <a:solidFill>
                  <a:srgbClr val="008000"/>
                </a:solidFill>
                <a:latin typeface="Courier New" charset="0"/>
              </a:rPr>
              <a:t>otherwise."""</a:t>
            </a:r>
            <a:endParaRPr lang="en-US" sz="1800" b="1" dirty="0">
              <a:solidFill>
                <a:srgbClr val="008000"/>
              </a:solidFill>
              <a:latin typeface="Courier New" charset="0"/>
            </a:endParaRPr>
          </a:p>
        </p:txBody>
      </p:sp>
      <p:sp>
        <p:nvSpPr>
          <p:cNvPr id="23554" name="Text Box 3"/>
          <p:cNvSpPr txBox="1">
            <a:spLocks noChangeArrowheads="1"/>
          </p:cNvSpPr>
          <p:nvPr/>
        </p:nvSpPr>
        <p:spPr bwMode="auto">
          <a:xfrm>
            <a:off x="5334000" y="15240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dirty="0" smtClean="0">
                <a:solidFill>
                  <a:srgbClr val="0D09F0"/>
                </a:solidFill>
                <a:latin typeface="Georgia" charset="0"/>
              </a:rPr>
              <a:t>2D </a:t>
            </a:r>
            <a:r>
              <a:rPr lang="en-US" dirty="0">
                <a:solidFill>
                  <a:srgbClr val="0D09F0"/>
                </a:solidFill>
                <a:latin typeface="Georgia" charset="0"/>
              </a:rPr>
              <a:t>data</a:t>
            </a:r>
          </a:p>
        </p:txBody>
      </p:sp>
      <p:sp>
        <p:nvSpPr>
          <p:cNvPr id="23555" name="Rectangle 31"/>
          <p:cNvSpPr>
            <a:spLocks noChangeArrowheads="1"/>
          </p:cNvSpPr>
          <p:nvPr/>
        </p:nvSpPr>
        <p:spPr bwMode="auto">
          <a:xfrm>
            <a:off x="914400" y="1676400"/>
            <a:ext cx="8139113" cy="489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ourier New" charset="0"/>
              </a:rPr>
              <a:t>H = </a:t>
            </a:r>
            <a:r>
              <a:rPr lang="en-US" b="1" dirty="0" err="1">
                <a:solidFill>
                  <a:srgbClr val="660066"/>
                </a:solidFill>
                <a:latin typeface="Courier New" charset="0"/>
              </a:rPr>
              <a:t>len</a:t>
            </a:r>
            <a:r>
              <a:rPr lang="en-US" b="1" dirty="0">
                <a:solidFill>
                  <a:srgbClr val="000000"/>
                </a:solidFill>
                <a:latin typeface="Courier New" charset="0"/>
              </a:rPr>
              <a:t>(S)</a:t>
            </a:r>
          </a:p>
          <a:p>
            <a:r>
              <a:rPr lang="en-US" b="1" dirty="0">
                <a:solidFill>
                  <a:srgbClr val="000000"/>
                </a:solidFill>
                <a:latin typeface="Courier New" charset="0"/>
              </a:rPr>
              <a:t>W = </a:t>
            </a:r>
            <a:r>
              <a:rPr lang="en-US" b="1" dirty="0" err="1">
                <a:solidFill>
                  <a:srgbClr val="660066"/>
                </a:solidFill>
                <a:latin typeface="Courier New" charset="0"/>
              </a:rPr>
              <a:t>len</a:t>
            </a:r>
            <a:r>
              <a:rPr lang="en-US" b="1" dirty="0">
                <a:solidFill>
                  <a:srgbClr val="000000"/>
                </a:solidFill>
                <a:latin typeface="Courier New" charset="0"/>
              </a:rPr>
              <a:t>(S[0])</a:t>
            </a:r>
          </a:p>
          <a:p>
            <a:endParaRPr lang="en-US" b="1" dirty="0">
              <a:solidFill>
                <a:srgbClr val="0D09F0"/>
              </a:solidFill>
              <a:latin typeface="Courier New" charset="0"/>
            </a:endParaRPr>
          </a:p>
          <a:p>
            <a:r>
              <a:rPr lang="en-US" b="1" dirty="0">
                <a:solidFill>
                  <a:srgbClr val="FF8000"/>
                </a:solidFill>
                <a:latin typeface="Courier New" charset="0"/>
              </a:rPr>
              <a:t>for </a:t>
            </a:r>
            <a:r>
              <a:rPr lang="en-US" b="1" dirty="0">
                <a:latin typeface="Courier New" charset="0"/>
              </a:rPr>
              <a:t>r </a:t>
            </a:r>
            <a:r>
              <a:rPr lang="en-US" b="1" dirty="0">
                <a:solidFill>
                  <a:srgbClr val="FF8000"/>
                </a:solidFill>
                <a:latin typeface="Courier New" charset="0"/>
              </a:rPr>
              <a:t>in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>
                <a:solidFill>
                  <a:srgbClr val="660066"/>
                </a:solidFill>
                <a:latin typeface="Courier New" charset="0"/>
              </a:rPr>
              <a:t>range</a:t>
            </a:r>
            <a:r>
              <a:rPr lang="en-US" b="1" dirty="0">
                <a:latin typeface="Courier New" charset="0"/>
              </a:rPr>
              <a:t>(H):</a:t>
            </a:r>
          </a:p>
          <a:p>
            <a:r>
              <a:rPr lang="en-US" b="1" dirty="0">
                <a:solidFill>
                  <a:srgbClr val="0D09F0"/>
                </a:solidFill>
                <a:latin typeface="Courier New" charset="0"/>
              </a:rPr>
              <a:t>  </a:t>
            </a:r>
            <a:r>
              <a:rPr lang="en-US" b="1" dirty="0">
                <a:solidFill>
                  <a:srgbClr val="FF8000"/>
                </a:solidFill>
                <a:latin typeface="Courier New" charset="0"/>
              </a:rPr>
              <a:t>for </a:t>
            </a:r>
            <a:r>
              <a:rPr lang="en-US" b="1" dirty="0">
                <a:solidFill>
                  <a:srgbClr val="000000"/>
                </a:solidFill>
                <a:latin typeface="Courier New" charset="0"/>
              </a:rPr>
              <a:t>c </a:t>
            </a:r>
            <a:r>
              <a:rPr lang="en-US" b="1" dirty="0">
                <a:solidFill>
                  <a:srgbClr val="FF8000"/>
                </a:solidFill>
                <a:latin typeface="Courier New" charset="0"/>
              </a:rPr>
              <a:t>in</a:t>
            </a:r>
            <a:r>
              <a:rPr lang="en-US" b="1" dirty="0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b="1" dirty="0">
                <a:solidFill>
                  <a:srgbClr val="660066"/>
                </a:solidFill>
                <a:latin typeface="Courier New" charset="0"/>
              </a:rPr>
              <a:t>range</a:t>
            </a:r>
            <a:r>
              <a:rPr lang="en-US" b="1" dirty="0">
                <a:solidFill>
                  <a:srgbClr val="000000"/>
                </a:solidFill>
                <a:latin typeface="Courier New" charset="0"/>
              </a:rPr>
              <a:t>(W):</a:t>
            </a:r>
          </a:p>
          <a:p>
            <a:endParaRPr lang="en-US" b="1" dirty="0">
              <a:solidFill>
                <a:srgbClr val="0D09F0"/>
              </a:solidFill>
              <a:latin typeface="Courier New" charset="0"/>
            </a:endParaRPr>
          </a:p>
          <a:p>
            <a:r>
              <a:rPr lang="en-US" b="1" dirty="0">
                <a:solidFill>
                  <a:srgbClr val="0D09F0"/>
                </a:solidFill>
                <a:latin typeface="Courier New" charset="0"/>
              </a:rPr>
              <a:t>  </a:t>
            </a:r>
            <a:r>
              <a:rPr lang="en-US" b="1" dirty="0">
                <a:solidFill>
                  <a:srgbClr val="FF8000"/>
                </a:solidFill>
                <a:latin typeface="Courier New" charset="0"/>
              </a:rPr>
              <a:t>if</a:t>
            </a:r>
            <a:r>
              <a:rPr lang="en-US" b="1" dirty="0">
                <a:solidFill>
                  <a:srgbClr val="000000"/>
                </a:solidFill>
                <a:latin typeface="Courier New" charset="0"/>
              </a:rPr>
              <a:t>                                      :</a:t>
            </a:r>
          </a:p>
          <a:p>
            <a:endParaRPr lang="en-US" b="1" dirty="0">
              <a:solidFill>
                <a:srgbClr val="000000"/>
              </a:solidFill>
              <a:latin typeface="Courier New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Courier New" charset="0"/>
              </a:rPr>
              <a:t>     </a:t>
            </a:r>
            <a:r>
              <a:rPr lang="en-US" b="1" dirty="0">
                <a:solidFill>
                  <a:srgbClr val="FF8000"/>
                </a:solidFill>
                <a:latin typeface="Courier New" charset="0"/>
              </a:rPr>
              <a:t>return</a:t>
            </a:r>
            <a:r>
              <a:rPr lang="en-US" b="1" dirty="0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b="1" dirty="0">
                <a:solidFill>
                  <a:srgbClr val="660066"/>
                </a:solidFill>
                <a:latin typeface="Courier New" charset="0"/>
              </a:rPr>
              <a:t>False</a:t>
            </a:r>
          </a:p>
          <a:p>
            <a:endParaRPr lang="en-US" b="1" dirty="0">
              <a:solidFill>
                <a:srgbClr val="000000"/>
              </a:solidFill>
              <a:latin typeface="Courier New" charset="0"/>
            </a:endParaRPr>
          </a:p>
          <a:p>
            <a:endParaRPr lang="en-US" b="1" dirty="0">
              <a:solidFill>
                <a:srgbClr val="0D09F0"/>
              </a:solidFill>
              <a:latin typeface="Courier New" charset="0"/>
            </a:endParaRPr>
          </a:p>
          <a:p>
            <a:endParaRPr lang="en-US" b="1" dirty="0">
              <a:solidFill>
                <a:srgbClr val="0D09F0"/>
              </a:solidFill>
              <a:latin typeface="Courier New" charset="0"/>
            </a:endParaRPr>
          </a:p>
          <a:p>
            <a:r>
              <a:rPr lang="en-US" b="1" dirty="0">
                <a:solidFill>
                  <a:srgbClr val="0D09F0"/>
                </a:solidFill>
                <a:latin typeface="Courier New" charset="0"/>
              </a:rPr>
              <a:t>		</a:t>
            </a:r>
            <a:endParaRPr lang="en-US" b="1" dirty="0">
              <a:latin typeface="Times New Roman" charset="0"/>
              <a:cs typeface="Times New Roman" charset="0"/>
            </a:endParaRPr>
          </a:p>
        </p:txBody>
      </p:sp>
      <p:sp>
        <p:nvSpPr>
          <p:cNvPr id="23556" name="Rectangle 1"/>
          <p:cNvSpPr>
            <a:spLocks noChangeArrowheads="1"/>
          </p:cNvSpPr>
          <p:nvPr/>
        </p:nvSpPr>
        <p:spPr bwMode="auto">
          <a:xfrm>
            <a:off x="176213" y="6473825"/>
            <a:ext cx="24145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latin typeface="Calibri" charset="0"/>
              </a:rPr>
              <a:t>Where should we return True?</a:t>
            </a:r>
          </a:p>
        </p:txBody>
      </p:sp>
      <p:sp>
        <p:nvSpPr>
          <p:cNvPr id="23557" name="Rounded Rectangle 2"/>
          <p:cNvSpPr>
            <a:spLocks noChangeArrowheads="1"/>
          </p:cNvSpPr>
          <p:nvPr/>
        </p:nvSpPr>
        <p:spPr bwMode="auto">
          <a:xfrm>
            <a:off x="1981200" y="3657600"/>
            <a:ext cx="6705600" cy="9906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8" name="Rectangle 1"/>
          <p:cNvSpPr>
            <a:spLocks noChangeArrowheads="1"/>
          </p:cNvSpPr>
          <p:nvPr/>
        </p:nvSpPr>
        <p:spPr bwMode="auto">
          <a:xfrm>
            <a:off x="5997575" y="4481513"/>
            <a:ext cx="3033713" cy="522287"/>
          </a:xfrm>
          <a:prstGeom prst="rect">
            <a:avLst/>
          </a:prstGeom>
          <a:solidFill>
            <a:schemeClr val="bg1"/>
          </a:solidFill>
          <a:ln w="28575">
            <a:solidFill>
              <a:srgbClr val="CCEC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>
                <a:latin typeface="Calibri" charset="0"/>
              </a:rPr>
              <a:t>How could we compare corresponding elements </a:t>
            </a:r>
            <a:r>
              <a:rPr lang="en-US" sz="1400" b="1" i="1">
                <a:latin typeface="Calibri" charset="0"/>
              </a:rPr>
              <a:t>across the diagonal</a:t>
            </a:r>
            <a:r>
              <a:rPr lang="en-US" sz="1400">
                <a:latin typeface="Calibri" charset="0"/>
              </a:rPr>
              <a:t>?!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876800" y="1639977"/>
            <a:ext cx="3891766" cy="1636623"/>
            <a:chOff x="1066800" y="1981200"/>
            <a:chExt cx="7247914" cy="3048000"/>
          </a:xfrm>
        </p:grpSpPr>
        <p:sp>
          <p:nvSpPr>
            <p:cNvPr id="31" name="Rectangle 4"/>
            <p:cNvSpPr>
              <a:spLocks noChangeArrowheads="1"/>
            </p:cNvSpPr>
            <p:nvPr/>
          </p:nvSpPr>
          <p:spPr bwMode="auto">
            <a:xfrm>
              <a:off x="1066800" y="1981200"/>
              <a:ext cx="1011238" cy="9144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rgbClr val="0D09F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32" name="Rectangle 5"/>
            <p:cNvSpPr>
              <a:spLocks noChangeArrowheads="1"/>
            </p:cNvSpPr>
            <p:nvPr/>
          </p:nvSpPr>
          <p:spPr bwMode="auto">
            <a:xfrm>
              <a:off x="2316163" y="1981200"/>
              <a:ext cx="1011237" cy="9144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rgbClr val="0D09F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33" name="Rectangle 6"/>
            <p:cNvSpPr>
              <a:spLocks noChangeArrowheads="1"/>
            </p:cNvSpPr>
            <p:nvPr/>
          </p:nvSpPr>
          <p:spPr bwMode="auto">
            <a:xfrm>
              <a:off x="3535363" y="1981200"/>
              <a:ext cx="1011237" cy="9144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rgbClr val="0D09F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34" name="Text Box 8"/>
            <p:cNvSpPr txBox="1">
              <a:spLocks noChangeArrowheads="1"/>
            </p:cNvSpPr>
            <p:nvPr/>
          </p:nvSpPr>
          <p:spPr bwMode="auto">
            <a:xfrm>
              <a:off x="1266824" y="2209801"/>
              <a:ext cx="609601" cy="573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400">
                  <a:solidFill>
                    <a:srgbClr val="0D09F0"/>
                  </a:solidFill>
                  <a:latin typeface="Georgia" charset="0"/>
                </a:rPr>
                <a:t>1</a:t>
              </a:r>
            </a:p>
          </p:txBody>
        </p:sp>
        <p:sp>
          <p:nvSpPr>
            <p:cNvPr id="35" name="Text Box 9"/>
            <p:cNvSpPr txBox="1">
              <a:spLocks noChangeArrowheads="1"/>
            </p:cNvSpPr>
            <p:nvPr/>
          </p:nvSpPr>
          <p:spPr bwMode="auto">
            <a:xfrm>
              <a:off x="2286000" y="2209801"/>
              <a:ext cx="1074737" cy="573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400" dirty="0">
                  <a:solidFill>
                    <a:srgbClr val="0D09F0"/>
                  </a:solidFill>
                  <a:latin typeface="Georgia" charset="0"/>
                </a:rPr>
                <a:t>2</a:t>
              </a:r>
            </a:p>
          </p:txBody>
        </p:sp>
        <p:sp>
          <p:nvSpPr>
            <p:cNvPr id="36" name="Text Box 10"/>
            <p:cNvSpPr txBox="1">
              <a:spLocks noChangeArrowheads="1"/>
            </p:cNvSpPr>
            <p:nvPr/>
          </p:nvSpPr>
          <p:spPr bwMode="auto">
            <a:xfrm>
              <a:off x="3505199" y="2209801"/>
              <a:ext cx="1074737" cy="573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400">
                  <a:solidFill>
                    <a:srgbClr val="0D09F0"/>
                  </a:solidFill>
                  <a:latin typeface="Georgia" charset="0"/>
                </a:rPr>
                <a:t>3</a:t>
              </a:r>
            </a:p>
          </p:txBody>
        </p:sp>
        <p:sp>
          <p:nvSpPr>
            <p:cNvPr id="37" name="Rectangle 18"/>
            <p:cNvSpPr>
              <a:spLocks noChangeArrowheads="1"/>
            </p:cNvSpPr>
            <p:nvPr/>
          </p:nvSpPr>
          <p:spPr bwMode="auto">
            <a:xfrm>
              <a:off x="1066800" y="3048000"/>
              <a:ext cx="1011238" cy="9144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rgbClr val="0D09F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38" name="Rectangle 19"/>
            <p:cNvSpPr>
              <a:spLocks noChangeArrowheads="1"/>
            </p:cNvSpPr>
            <p:nvPr/>
          </p:nvSpPr>
          <p:spPr bwMode="auto">
            <a:xfrm>
              <a:off x="2316163" y="3048000"/>
              <a:ext cx="1011237" cy="9144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rgbClr val="0D09F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39" name="Rectangle 20"/>
            <p:cNvSpPr>
              <a:spLocks noChangeArrowheads="1"/>
            </p:cNvSpPr>
            <p:nvPr/>
          </p:nvSpPr>
          <p:spPr bwMode="auto">
            <a:xfrm>
              <a:off x="3535363" y="3048000"/>
              <a:ext cx="1011237" cy="9144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rgbClr val="0D09F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40" name="Text Box 21"/>
            <p:cNvSpPr txBox="1">
              <a:spLocks noChangeArrowheads="1"/>
            </p:cNvSpPr>
            <p:nvPr/>
          </p:nvSpPr>
          <p:spPr bwMode="auto">
            <a:xfrm>
              <a:off x="1266824" y="3276600"/>
              <a:ext cx="609601" cy="573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400">
                  <a:solidFill>
                    <a:srgbClr val="0D09F0"/>
                  </a:solidFill>
                  <a:latin typeface="Georgia" charset="0"/>
                </a:rPr>
                <a:t>2</a:t>
              </a:r>
            </a:p>
          </p:txBody>
        </p:sp>
        <p:sp>
          <p:nvSpPr>
            <p:cNvPr id="41" name="Text Box 22"/>
            <p:cNvSpPr txBox="1">
              <a:spLocks noChangeArrowheads="1"/>
            </p:cNvSpPr>
            <p:nvPr/>
          </p:nvSpPr>
          <p:spPr bwMode="auto">
            <a:xfrm>
              <a:off x="2286000" y="3276600"/>
              <a:ext cx="1074737" cy="573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400">
                  <a:solidFill>
                    <a:srgbClr val="0D09F0"/>
                  </a:solidFill>
                  <a:latin typeface="Georgia" charset="0"/>
                </a:rPr>
                <a:t>4</a:t>
              </a:r>
            </a:p>
          </p:txBody>
        </p:sp>
        <p:sp>
          <p:nvSpPr>
            <p:cNvPr id="42" name="Text Box 23"/>
            <p:cNvSpPr txBox="1">
              <a:spLocks noChangeArrowheads="1"/>
            </p:cNvSpPr>
            <p:nvPr/>
          </p:nvSpPr>
          <p:spPr bwMode="auto">
            <a:xfrm>
              <a:off x="3505199" y="3276600"/>
              <a:ext cx="1074737" cy="573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400">
                  <a:solidFill>
                    <a:srgbClr val="0D09F0"/>
                  </a:solidFill>
                  <a:latin typeface="Georgia" charset="0"/>
                </a:rPr>
                <a:t>5</a:t>
              </a:r>
            </a:p>
          </p:txBody>
        </p:sp>
        <p:sp>
          <p:nvSpPr>
            <p:cNvPr id="43" name="Rectangle 24"/>
            <p:cNvSpPr>
              <a:spLocks noChangeArrowheads="1"/>
            </p:cNvSpPr>
            <p:nvPr/>
          </p:nvSpPr>
          <p:spPr bwMode="auto">
            <a:xfrm>
              <a:off x="1066800" y="4114800"/>
              <a:ext cx="1011238" cy="9144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rgbClr val="0D09F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44" name="Rectangle 25"/>
            <p:cNvSpPr>
              <a:spLocks noChangeArrowheads="1"/>
            </p:cNvSpPr>
            <p:nvPr/>
          </p:nvSpPr>
          <p:spPr bwMode="auto">
            <a:xfrm>
              <a:off x="2316163" y="4114800"/>
              <a:ext cx="1011237" cy="9144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rgbClr val="0D09F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45" name="Rectangle 26"/>
            <p:cNvSpPr>
              <a:spLocks noChangeArrowheads="1"/>
            </p:cNvSpPr>
            <p:nvPr/>
          </p:nvSpPr>
          <p:spPr bwMode="auto">
            <a:xfrm>
              <a:off x="3535363" y="4114800"/>
              <a:ext cx="1011237" cy="9144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rgbClr val="0D09F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46" name="Text Box 27"/>
            <p:cNvSpPr txBox="1">
              <a:spLocks noChangeArrowheads="1"/>
            </p:cNvSpPr>
            <p:nvPr/>
          </p:nvSpPr>
          <p:spPr bwMode="auto">
            <a:xfrm>
              <a:off x="1266824" y="4343400"/>
              <a:ext cx="609601" cy="573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400">
                  <a:solidFill>
                    <a:srgbClr val="0D09F0"/>
                  </a:solidFill>
                  <a:latin typeface="Georgia" charset="0"/>
                </a:rPr>
                <a:t>3</a:t>
              </a:r>
            </a:p>
          </p:txBody>
        </p:sp>
        <p:sp>
          <p:nvSpPr>
            <p:cNvPr id="47" name="Text Box 28"/>
            <p:cNvSpPr txBox="1">
              <a:spLocks noChangeArrowheads="1"/>
            </p:cNvSpPr>
            <p:nvPr/>
          </p:nvSpPr>
          <p:spPr bwMode="auto">
            <a:xfrm>
              <a:off x="2286000" y="4343400"/>
              <a:ext cx="1074737" cy="573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400">
                  <a:solidFill>
                    <a:srgbClr val="0D09F0"/>
                  </a:solidFill>
                  <a:latin typeface="Georgia" charset="0"/>
                </a:rPr>
                <a:t>5</a:t>
              </a:r>
            </a:p>
          </p:txBody>
        </p:sp>
        <p:sp>
          <p:nvSpPr>
            <p:cNvPr id="48" name="Text Box 29"/>
            <p:cNvSpPr txBox="1">
              <a:spLocks noChangeArrowheads="1"/>
            </p:cNvSpPr>
            <p:nvPr/>
          </p:nvSpPr>
          <p:spPr bwMode="auto">
            <a:xfrm>
              <a:off x="3505199" y="4343400"/>
              <a:ext cx="1074737" cy="573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400">
                  <a:solidFill>
                    <a:srgbClr val="0D09F0"/>
                  </a:solidFill>
                  <a:latin typeface="Georgia" charset="0"/>
                </a:rPr>
                <a:t>6</a:t>
              </a:r>
            </a:p>
          </p:txBody>
        </p:sp>
        <p:sp>
          <p:nvSpPr>
            <p:cNvPr id="49" name="Rectangle 30"/>
            <p:cNvSpPr>
              <a:spLocks noChangeArrowheads="1"/>
            </p:cNvSpPr>
            <p:nvPr/>
          </p:nvSpPr>
          <p:spPr bwMode="auto">
            <a:xfrm>
              <a:off x="5197475" y="2786063"/>
              <a:ext cx="1144001" cy="573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b="1">
                  <a:solidFill>
                    <a:srgbClr val="0D09F0"/>
                  </a:solidFill>
                  <a:latin typeface="Courier New" charset="0"/>
                </a:rPr>
                <a:t>S = </a:t>
              </a:r>
            </a:p>
          </p:txBody>
        </p:sp>
        <p:sp>
          <p:nvSpPr>
            <p:cNvPr id="50" name="Rectangle 31"/>
            <p:cNvSpPr>
              <a:spLocks noChangeArrowheads="1"/>
            </p:cNvSpPr>
            <p:nvPr/>
          </p:nvSpPr>
          <p:spPr bwMode="auto">
            <a:xfrm>
              <a:off x="5970588" y="2792414"/>
              <a:ext cx="2344126" cy="13756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b="1" dirty="0" smtClean="0">
                  <a:solidFill>
                    <a:srgbClr val="0D09F0"/>
                  </a:solidFill>
                  <a:latin typeface="Courier New" charset="0"/>
                </a:rPr>
                <a:t>[[</a:t>
              </a:r>
              <a:r>
                <a:rPr lang="en-US" sz="1400" b="1" dirty="0">
                  <a:solidFill>
                    <a:srgbClr val="0D09F0"/>
                  </a:solidFill>
                  <a:latin typeface="Courier New" charset="0"/>
                </a:rPr>
                <a:t>1,2,3], </a:t>
              </a:r>
            </a:p>
            <a:p>
              <a:r>
                <a:rPr lang="en-US" sz="1400" b="1" dirty="0">
                  <a:solidFill>
                    <a:srgbClr val="0D09F0"/>
                  </a:solidFill>
                  <a:latin typeface="Courier New" charset="0"/>
                </a:rPr>
                <a:t> </a:t>
              </a:r>
              <a:r>
                <a:rPr lang="en-US" sz="1400" b="1" dirty="0" smtClean="0">
                  <a:solidFill>
                    <a:srgbClr val="0D09F0"/>
                  </a:solidFill>
                  <a:latin typeface="Courier New" charset="0"/>
                </a:rPr>
                <a:t>[</a:t>
              </a:r>
              <a:r>
                <a:rPr lang="en-US" sz="1400" b="1" dirty="0">
                  <a:solidFill>
                    <a:srgbClr val="0D09F0"/>
                  </a:solidFill>
                  <a:latin typeface="Courier New" charset="0"/>
                </a:rPr>
                <a:t>2,4,5],</a:t>
              </a:r>
            </a:p>
            <a:p>
              <a:r>
                <a:rPr lang="en-US" sz="1400" b="1" dirty="0">
                  <a:solidFill>
                    <a:srgbClr val="0D09F0"/>
                  </a:solidFill>
                  <a:latin typeface="Courier New" charset="0"/>
                </a:rPr>
                <a:t> </a:t>
              </a:r>
              <a:r>
                <a:rPr lang="en-US" sz="1400" b="1" dirty="0" smtClean="0">
                  <a:solidFill>
                    <a:srgbClr val="0D09F0"/>
                  </a:solidFill>
                  <a:latin typeface="Courier New" charset="0"/>
                </a:rPr>
                <a:t>[</a:t>
              </a:r>
              <a:r>
                <a:rPr lang="en-US" sz="1400" b="1" dirty="0">
                  <a:solidFill>
                    <a:srgbClr val="0D09F0"/>
                  </a:solidFill>
                  <a:latin typeface="Courier New" charset="0"/>
                </a:rPr>
                <a:t>3,5,6</a:t>
              </a:r>
              <a:r>
                <a:rPr lang="en-US" sz="1400" b="1" dirty="0" smtClean="0">
                  <a:solidFill>
                    <a:srgbClr val="0D09F0"/>
                  </a:solidFill>
                  <a:latin typeface="Courier New" charset="0"/>
                </a:rPr>
                <a:t>]]</a:t>
              </a:r>
              <a:endParaRPr lang="en-US" sz="1400" b="1" dirty="0">
                <a:solidFill>
                  <a:srgbClr val="0D09F0"/>
                </a:solidFill>
                <a:latin typeface="Courier New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2"/>
          <p:cNvSpPr txBox="1">
            <a:spLocks noChangeArrowheads="1"/>
          </p:cNvSpPr>
          <p:nvPr/>
        </p:nvSpPr>
        <p:spPr bwMode="auto">
          <a:xfrm>
            <a:off x="354013" y="219075"/>
            <a:ext cx="86375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 err="1">
                <a:solidFill>
                  <a:srgbClr val="FF8000"/>
                </a:solidFill>
                <a:latin typeface="Courier New" charset="0"/>
              </a:rPr>
              <a:t>def</a:t>
            </a:r>
            <a:r>
              <a:rPr lang="en-US" b="1" dirty="0">
                <a:solidFill>
                  <a:srgbClr val="FF8000"/>
                </a:solidFill>
                <a:latin typeface="Courier New" charset="0"/>
              </a:rPr>
              <a:t> </a:t>
            </a:r>
            <a:r>
              <a:rPr lang="en-US" b="1" dirty="0" smtClean="0">
                <a:latin typeface="Courier New" charset="0"/>
              </a:rPr>
              <a:t>symmetric(S):</a:t>
            </a:r>
            <a:r>
              <a:rPr lang="en-US" sz="1800" b="1" dirty="0" smtClean="0">
                <a:solidFill>
                  <a:srgbClr val="E93F3F"/>
                </a:solidFill>
                <a:latin typeface="Courier New" charset="0"/>
              </a:rPr>
              <a:t> </a:t>
            </a:r>
            <a:endParaRPr lang="en-US" sz="1800" b="1" dirty="0">
              <a:solidFill>
                <a:srgbClr val="E93F3F"/>
              </a:solidFill>
              <a:latin typeface="Courier New" charset="0"/>
            </a:endParaRPr>
          </a:p>
        </p:txBody>
      </p:sp>
      <p:sp>
        <p:nvSpPr>
          <p:cNvPr id="24578" name="Text Box 3"/>
          <p:cNvSpPr txBox="1">
            <a:spLocks noChangeArrowheads="1"/>
          </p:cNvSpPr>
          <p:nvPr/>
        </p:nvSpPr>
        <p:spPr bwMode="auto">
          <a:xfrm>
            <a:off x="5257800" y="220663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dirty="0" smtClean="0">
                <a:solidFill>
                  <a:srgbClr val="0D09F0"/>
                </a:solidFill>
                <a:latin typeface="Georgia" charset="0"/>
              </a:rPr>
              <a:t>List </a:t>
            </a:r>
            <a:r>
              <a:rPr lang="en-US" dirty="0">
                <a:solidFill>
                  <a:srgbClr val="0D09F0"/>
                </a:solidFill>
                <a:latin typeface="Georgia" charset="0"/>
              </a:rPr>
              <a:t>comprehensions</a:t>
            </a:r>
          </a:p>
        </p:txBody>
      </p:sp>
      <p:sp>
        <p:nvSpPr>
          <p:cNvPr id="24579" name="Rectangle 4"/>
          <p:cNvSpPr>
            <a:spLocks noChangeArrowheads="1"/>
          </p:cNvSpPr>
          <p:nvPr/>
        </p:nvSpPr>
        <p:spPr bwMode="auto">
          <a:xfrm>
            <a:off x="1066800" y="3505200"/>
            <a:ext cx="1011238" cy="914400"/>
          </a:xfrm>
          <a:prstGeom prst="rect">
            <a:avLst/>
          </a:prstGeom>
          <a:solidFill>
            <a:schemeClr val="accent1"/>
          </a:solidFill>
          <a:ln w="19050">
            <a:solidFill>
              <a:srgbClr val="0D09F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2316163" y="3505200"/>
            <a:ext cx="1011237" cy="914400"/>
          </a:xfrm>
          <a:prstGeom prst="rect">
            <a:avLst/>
          </a:prstGeom>
          <a:solidFill>
            <a:schemeClr val="accent1"/>
          </a:solidFill>
          <a:ln w="19050">
            <a:solidFill>
              <a:srgbClr val="0D09F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6"/>
          <p:cNvSpPr>
            <a:spLocks noChangeArrowheads="1"/>
          </p:cNvSpPr>
          <p:nvPr/>
        </p:nvSpPr>
        <p:spPr bwMode="auto">
          <a:xfrm>
            <a:off x="3535363" y="3505200"/>
            <a:ext cx="1011237" cy="914400"/>
          </a:xfrm>
          <a:prstGeom prst="rect">
            <a:avLst/>
          </a:prstGeom>
          <a:solidFill>
            <a:schemeClr val="accent1"/>
          </a:solidFill>
          <a:ln w="19050">
            <a:solidFill>
              <a:srgbClr val="0D09F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Text Box 8"/>
          <p:cNvSpPr txBox="1">
            <a:spLocks noChangeArrowheads="1"/>
          </p:cNvSpPr>
          <p:nvPr/>
        </p:nvSpPr>
        <p:spPr bwMode="auto">
          <a:xfrm>
            <a:off x="1266825" y="37338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solidFill>
                  <a:srgbClr val="0D09F0"/>
                </a:solidFill>
                <a:latin typeface="Georgia" charset="0"/>
              </a:rPr>
              <a:t>1</a:t>
            </a:r>
          </a:p>
        </p:txBody>
      </p:sp>
      <p:sp>
        <p:nvSpPr>
          <p:cNvPr id="24583" name="Text Box 9"/>
          <p:cNvSpPr txBox="1">
            <a:spLocks noChangeArrowheads="1"/>
          </p:cNvSpPr>
          <p:nvPr/>
        </p:nvSpPr>
        <p:spPr bwMode="auto">
          <a:xfrm>
            <a:off x="2286000" y="3733800"/>
            <a:ext cx="1074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solidFill>
                  <a:srgbClr val="0D09F0"/>
                </a:solidFill>
                <a:latin typeface="Georgia" charset="0"/>
              </a:rPr>
              <a:t>2</a:t>
            </a:r>
          </a:p>
        </p:txBody>
      </p:sp>
      <p:sp>
        <p:nvSpPr>
          <p:cNvPr id="24584" name="Text Box 10"/>
          <p:cNvSpPr txBox="1">
            <a:spLocks noChangeArrowheads="1"/>
          </p:cNvSpPr>
          <p:nvPr/>
        </p:nvSpPr>
        <p:spPr bwMode="auto">
          <a:xfrm>
            <a:off x="3505200" y="3733800"/>
            <a:ext cx="1074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solidFill>
                  <a:srgbClr val="0D09F0"/>
                </a:solidFill>
                <a:latin typeface="Georgia" charset="0"/>
              </a:rPr>
              <a:t>3</a:t>
            </a:r>
          </a:p>
        </p:txBody>
      </p:sp>
      <p:sp>
        <p:nvSpPr>
          <p:cNvPr id="24585" name="Rectangle 18"/>
          <p:cNvSpPr>
            <a:spLocks noChangeArrowheads="1"/>
          </p:cNvSpPr>
          <p:nvPr/>
        </p:nvSpPr>
        <p:spPr bwMode="auto">
          <a:xfrm>
            <a:off x="1066800" y="4572000"/>
            <a:ext cx="1011238" cy="914400"/>
          </a:xfrm>
          <a:prstGeom prst="rect">
            <a:avLst/>
          </a:prstGeom>
          <a:solidFill>
            <a:schemeClr val="accent1"/>
          </a:solidFill>
          <a:ln w="19050">
            <a:solidFill>
              <a:srgbClr val="0D09F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Rectangle 19"/>
          <p:cNvSpPr>
            <a:spLocks noChangeArrowheads="1"/>
          </p:cNvSpPr>
          <p:nvPr/>
        </p:nvSpPr>
        <p:spPr bwMode="auto">
          <a:xfrm>
            <a:off x="2316163" y="4572000"/>
            <a:ext cx="1011237" cy="914400"/>
          </a:xfrm>
          <a:prstGeom prst="rect">
            <a:avLst/>
          </a:prstGeom>
          <a:solidFill>
            <a:schemeClr val="accent1"/>
          </a:solidFill>
          <a:ln w="19050">
            <a:solidFill>
              <a:srgbClr val="0D09F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Rectangle 20"/>
          <p:cNvSpPr>
            <a:spLocks noChangeArrowheads="1"/>
          </p:cNvSpPr>
          <p:nvPr/>
        </p:nvSpPr>
        <p:spPr bwMode="auto">
          <a:xfrm>
            <a:off x="3535363" y="4572000"/>
            <a:ext cx="1011237" cy="914400"/>
          </a:xfrm>
          <a:prstGeom prst="rect">
            <a:avLst/>
          </a:prstGeom>
          <a:solidFill>
            <a:schemeClr val="accent1"/>
          </a:solidFill>
          <a:ln w="19050">
            <a:solidFill>
              <a:srgbClr val="0D09F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Text Box 21"/>
          <p:cNvSpPr txBox="1">
            <a:spLocks noChangeArrowheads="1"/>
          </p:cNvSpPr>
          <p:nvPr/>
        </p:nvSpPr>
        <p:spPr bwMode="auto">
          <a:xfrm>
            <a:off x="1266825" y="48006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solidFill>
                  <a:srgbClr val="0D09F0"/>
                </a:solidFill>
                <a:latin typeface="Georgia" charset="0"/>
              </a:rPr>
              <a:t>2</a:t>
            </a:r>
          </a:p>
        </p:txBody>
      </p:sp>
      <p:sp>
        <p:nvSpPr>
          <p:cNvPr id="24589" name="Text Box 22"/>
          <p:cNvSpPr txBox="1">
            <a:spLocks noChangeArrowheads="1"/>
          </p:cNvSpPr>
          <p:nvPr/>
        </p:nvSpPr>
        <p:spPr bwMode="auto">
          <a:xfrm>
            <a:off x="2286000" y="4800600"/>
            <a:ext cx="1074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solidFill>
                  <a:srgbClr val="0D09F0"/>
                </a:solidFill>
                <a:latin typeface="Georgia" charset="0"/>
              </a:rPr>
              <a:t>4</a:t>
            </a:r>
          </a:p>
        </p:txBody>
      </p:sp>
      <p:sp>
        <p:nvSpPr>
          <p:cNvPr id="24590" name="Text Box 23"/>
          <p:cNvSpPr txBox="1">
            <a:spLocks noChangeArrowheads="1"/>
          </p:cNvSpPr>
          <p:nvPr/>
        </p:nvSpPr>
        <p:spPr bwMode="auto">
          <a:xfrm>
            <a:off x="3505200" y="4800600"/>
            <a:ext cx="1074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solidFill>
                  <a:srgbClr val="0D09F0"/>
                </a:solidFill>
                <a:latin typeface="Georgia" charset="0"/>
              </a:rPr>
              <a:t>5</a:t>
            </a:r>
          </a:p>
        </p:txBody>
      </p:sp>
      <p:sp>
        <p:nvSpPr>
          <p:cNvPr id="24591" name="Rectangle 24"/>
          <p:cNvSpPr>
            <a:spLocks noChangeArrowheads="1"/>
          </p:cNvSpPr>
          <p:nvPr/>
        </p:nvSpPr>
        <p:spPr bwMode="auto">
          <a:xfrm>
            <a:off x="1066800" y="5638800"/>
            <a:ext cx="1011238" cy="914400"/>
          </a:xfrm>
          <a:prstGeom prst="rect">
            <a:avLst/>
          </a:prstGeom>
          <a:solidFill>
            <a:schemeClr val="accent1"/>
          </a:solidFill>
          <a:ln w="19050">
            <a:solidFill>
              <a:srgbClr val="0D09F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2" name="Rectangle 25"/>
          <p:cNvSpPr>
            <a:spLocks noChangeArrowheads="1"/>
          </p:cNvSpPr>
          <p:nvPr/>
        </p:nvSpPr>
        <p:spPr bwMode="auto">
          <a:xfrm>
            <a:off x="2316163" y="5638800"/>
            <a:ext cx="1011237" cy="914400"/>
          </a:xfrm>
          <a:prstGeom prst="rect">
            <a:avLst/>
          </a:prstGeom>
          <a:solidFill>
            <a:schemeClr val="accent1"/>
          </a:solidFill>
          <a:ln w="19050">
            <a:solidFill>
              <a:srgbClr val="0D09F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Rectangle 26"/>
          <p:cNvSpPr>
            <a:spLocks noChangeArrowheads="1"/>
          </p:cNvSpPr>
          <p:nvPr/>
        </p:nvSpPr>
        <p:spPr bwMode="auto">
          <a:xfrm>
            <a:off x="3535363" y="5638800"/>
            <a:ext cx="1011237" cy="914400"/>
          </a:xfrm>
          <a:prstGeom prst="rect">
            <a:avLst/>
          </a:prstGeom>
          <a:solidFill>
            <a:schemeClr val="accent1"/>
          </a:solidFill>
          <a:ln w="19050">
            <a:solidFill>
              <a:srgbClr val="0D09F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Text Box 27"/>
          <p:cNvSpPr txBox="1">
            <a:spLocks noChangeArrowheads="1"/>
          </p:cNvSpPr>
          <p:nvPr/>
        </p:nvSpPr>
        <p:spPr bwMode="auto">
          <a:xfrm>
            <a:off x="1266825" y="58674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solidFill>
                  <a:srgbClr val="0D09F0"/>
                </a:solidFill>
                <a:latin typeface="Georgia" charset="0"/>
              </a:rPr>
              <a:t>3</a:t>
            </a:r>
          </a:p>
        </p:txBody>
      </p:sp>
      <p:sp>
        <p:nvSpPr>
          <p:cNvPr id="24595" name="Text Box 28"/>
          <p:cNvSpPr txBox="1">
            <a:spLocks noChangeArrowheads="1"/>
          </p:cNvSpPr>
          <p:nvPr/>
        </p:nvSpPr>
        <p:spPr bwMode="auto">
          <a:xfrm>
            <a:off x="2286000" y="5867400"/>
            <a:ext cx="1074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solidFill>
                  <a:srgbClr val="0D09F0"/>
                </a:solidFill>
                <a:latin typeface="Georgia" charset="0"/>
              </a:rPr>
              <a:t>5</a:t>
            </a:r>
          </a:p>
        </p:txBody>
      </p:sp>
      <p:sp>
        <p:nvSpPr>
          <p:cNvPr id="24596" name="Text Box 29"/>
          <p:cNvSpPr txBox="1">
            <a:spLocks noChangeArrowheads="1"/>
          </p:cNvSpPr>
          <p:nvPr/>
        </p:nvSpPr>
        <p:spPr bwMode="auto">
          <a:xfrm>
            <a:off x="3505200" y="5867400"/>
            <a:ext cx="1074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solidFill>
                  <a:srgbClr val="0D09F0"/>
                </a:solidFill>
                <a:latin typeface="Georgia" charset="0"/>
              </a:rPr>
              <a:t>6</a:t>
            </a:r>
          </a:p>
        </p:txBody>
      </p:sp>
      <p:sp>
        <p:nvSpPr>
          <p:cNvPr id="24597" name="Rectangle 30"/>
          <p:cNvSpPr>
            <a:spLocks noChangeArrowheads="1"/>
          </p:cNvSpPr>
          <p:nvPr/>
        </p:nvSpPr>
        <p:spPr bwMode="auto">
          <a:xfrm>
            <a:off x="5197475" y="4310063"/>
            <a:ext cx="915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D09F0"/>
                </a:solidFill>
                <a:latin typeface="Courier New" charset="0"/>
              </a:rPr>
              <a:t>S = </a:t>
            </a:r>
          </a:p>
        </p:txBody>
      </p:sp>
      <p:sp>
        <p:nvSpPr>
          <p:cNvPr id="24598" name="Rectangle 31"/>
          <p:cNvSpPr>
            <a:spLocks noChangeArrowheads="1"/>
          </p:cNvSpPr>
          <p:nvPr/>
        </p:nvSpPr>
        <p:spPr bwMode="auto">
          <a:xfrm>
            <a:off x="5970588" y="4316413"/>
            <a:ext cx="202811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D09F0"/>
                </a:solidFill>
                <a:latin typeface="Courier New" charset="0"/>
              </a:rPr>
              <a:t>[[</a:t>
            </a:r>
            <a:r>
              <a:rPr lang="en-US" b="1" dirty="0">
                <a:solidFill>
                  <a:srgbClr val="0D09F0"/>
                </a:solidFill>
                <a:latin typeface="Courier New" charset="0"/>
              </a:rPr>
              <a:t>1,2,3], </a:t>
            </a:r>
          </a:p>
          <a:p>
            <a:r>
              <a:rPr lang="en-US" b="1" dirty="0">
                <a:solidFill>
                  <a:srgbClr val="0D09F0"/>
                </a:solidFill>
                <a:latin typeface="Courier New" charset="0"/>
              </a:rPr>
              <a:t> </a:t>
            </a:r>
            <a:r>
              <a:rPr lang="en-US" b="1" dirty="0" smtClean="0">
                <a:solidFill>
                  <a:srgbClr val="0D09F0"/>
                </a:solidFill>
                <a:latin typeface="Courier New" charset="0"/>
              </a:rPr>
              <a:t>[</a:t>
            </a:r>
            <a:r>
              <a:rPr lang="en-US" b="1" dirty="0">
                <a:solidFill>
                  <a:srgbClr val="0D09F0"/>
                </a:solidFill>
                <a:latin typeface="Courier New" charset="0"/>
              </a:rPr>
              <a:t>2,4,5],</a:t>
            </a:r>
          </a:p>
          <a:p>
            <a:r>
              <a:rPr lang="en-US" b="1" dirty="0">
                <a:solidFill>
                  <a:srgbClr val="0D09F0"/>
                </a:solidFill>
                <a:latin typeface="Courier New" charset="0"/>
              </a:rPr>
              <a:t> </a:t>
            </a:r>
            <a:r>
              <a:rPr lang="en-US" b="1" dirty="0" smtClean="0">
                <a:solidFill>
                  <a:srgbClr val="0D09F0"/>
                </a:solidFill>
                <a:latin typeface="Courier New" charset="0"/>
              </a:rPr>
              <a:t>[</a:t>
            </a:r>
            <a:r>
              <a:rPr lang="en-US" b="1" dirty="0">
                <a:solidFill>
                  <a:srgbClr val="0D09F0"/>
                </a:solidFill>
                <a:latin typeface="Courier New" charset="0"/>
              </a:rPr>
              <a:t>3,5,6</a:t>
            </a:r>
            <a:r>
              <a:rPr lang="en-US" b="1" dirty="0" smtClean="0">
                <a:solidFill>
                  <a:srgbClr val="0D09F0"/>
                </a:solidFill>
                <a:latin typeface="Courier New" charset="0"/>
              </a:rPr>
              <a:t>]]</a:t>
            </a:r>
            <a:endParaRPr lang="en-US" b="1" dirty="0">
              <a:solidFill>
                <a:srgbClr val="0D09F0"/>
              </a:solidFill>
              <a:latin typeface="Courier New" charset="0"/>
            </a:endParaRPr>
          </a:p>
        </p:txBody>
      </p:sp>
      <p:sp>
        <p:nvSpPr>
          <p:cNvPr id="24599" name="Rectangle 23"/>
          <p:cNvSpPr>
            <a:spLocks noChangeArrowheads="1"/>
          </p:cNvSpPr>
          <p:nvPr/>
        </p:nvSpPr>
        <p:spPr bwMode="auto">
          <a:xfrm>
            <a:off x="381000" y="1671638"/>
            <a:ext cx="6718300" cy="461962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charset="0"/>
              </a:rPr>
              <a:t>How could you extract the whole </a:t>
            </a:r>
            <a:r>
              <a:rPr lang="en-US" b="1">
                <a:solidFill>
                  <a:srgbClr val="000000"/>
                </a:solidFill>
                <a:latin typeface="Calibri" charset="0"/>
              </a:rPr>
              <a:t>left COLUMN </a:t>
            </a:r>
            <a:r>
              <a:rPr lang="en-US">
                <a:solidFill>
                  <a:srgbClr val="000000"/>
                </a:solidFill>
                <a:latin typeface="Calibri" charset="0"/>
              </a:rPr>
              <a:t>of S?</a:t>
            </a:r>
          </a:p>
        </p:txBody>
      </p:sp>
      <p:sp>
        <p:nvSpPr>
          <p:cNvPr id="24600" name="Rectangle 23"/>
          <p:cNvSpPr>
            <a:spLocks noChangeArrowheads="1"/>
          </p:cNvSpPr>
          <p:nvPr/>
        </p:nvSpPr>
        <p:spPr bwMode="auto">
          <a:xfrm>
            <a:off x="350838" y="990600"/>
            <a:ext cx="6718300" cy="461963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charset="0"/>
              </a:rPr>
              <a:t>How could you extract the whole </a:t>
            </a:r>
            <a:r>
              <a:rPr lang="en-US" b="1">
                <a:solidFill>
                  <a:srgbClr val="000000"/>
                </a:solidFill>
                <a:latin typeface="Calibri" charset="0"/>
              </a:rPr>
              <a:t>top ROW </a:t>
            </a:r>
            <a:r>
              <a:rPr lang="en-US">
                <a:solidFill>
                  <a:srgbClr val="000000"/>
                </a:solidFill>
                <a:latin typeface="Calibri" charset="0"/>
              </a:rPr>
              <a:t>of S?</a:t>
            </a:r>
          </a:p>
        </p:txBody>
      </p:sp>
      <p:sp>
        <p:nvSpPr>
          <p:cNvPr id="24601" name="Rectangle 2"/>
          <p:cNvSpPr>
            <a:spLocks noChangeArrowheads="1"/>
          </p:cNvSpPr>
          <p:nvPr/>
        </p:nvSpPr>
        <p:spPr bwMode="auto">
          <a:xfrm>
            <a:off x="528638" y="2514600"/>
            <a:ext cx="2295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b="1">
                <a:solidFill>
                  <a:srgbClr val="0000FF"/>
                </a:solidFill>
                <a:latin typeface="Courier New" charset="0"/>
              </a:rPr>
              <a:t>LFT_COL =</a:t>
            </a:r>
            <a:endParaRPr lang="en-US"/>
          </a:p>
        </p:txBody>
      </p:sp>
      <p:sp>
        <p:nvSpPr>
          <p:cNvPr id="24602" name="Rectangle 27"/>
          <p:cNvSpPr>
            <a:spLocks noChangeArrowheads="1"/>
          </p:cNvSpPr>
          <p:nvPr/>
        </p:nvSpPr>
        <p:spPr bwMode="auto">
          <a:xfrm>
            <a:off x="6705600" y="990600"/>
            <a:ext cx="1455738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800" b="1">
                <a:solidFill>
                  <a:srgbClr val="0000FF"/>
                </a:solidFill>
                <a:latin typeface="Courier New" charset="0"/>
              </a:rPr>
              <a:t>TOP_ROW =</a:t>
            </a:r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5212</TotalTime>
  <Words>1345</Words>
  <Application>Microsoft Office PowerPoint</Application>
  <PresentationFormat>On-screen Show (4:3)</PresentationFormat>
  <Paragraphs>393</Paragraphs>
  <Slides>21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Zachary Dodds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Zachary Dodds</dc:creator>
  <cp:lastModifiedBy>Geoff Kuenning</cp:lastModifiedBy>
  <cp:revision>59</cp:revision>
  <cp:lastPrinted>2017-12-13T01:56:45Z</cp:lastPrinted>
  <dcterms:created xsi:type="dcterms:W3CDTF">2006-12-13T19:11:56Z</dcterms:created>
  <dcterms:modified xsi:type="dcterms:W3CDTF">2018-04-23T06:14:56Z</dcterms:modified>
</cp:coreProperties>
</file>