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448" r:id="rId2"/>
    <p:sldId id="501" r:id="rId3"/>
    <p:sldId id="529" r:id="rId4"/>
    <p:sldId id="498" r:id="rId5"/>
    <p:sldId id="499" r:id="rId6"/>
    <p:sldId id="500" r:id="rId7"/>
    <p:sldId id="502" r:id="rId8"/>
    <p:sldId id="507" r:id="rId9"/>
    <p:sldId id="506" r:id="rId10"/>
    <p:sldId id="520" r:id="rId11"/>
    <p:sldId id="526" r:id="rId12"/>
    <p:sldId id="527" r:id="rId13"/>
    <p:sldId id="528" r:id="rId14"/>
    <p:sldId id="508" r:id="rId15"/>
    <p:sldId id="509" r:id="rId16"/>
    <p:sldId id="503" r:id="rId17"/>
    <p:sldId id="512" r:id="rId18"/>
    <p:sldId id="511" r:id="rId19"/>
    <p:sldId id="525" r:id="rId20"/>
    <p:sldId id="504" r:id="rId21"/>
    <p:sldId id="513" r:id="rId22"/>
    <p:sldId id="521" r:id="rId23"/>
    <p:sldId id="514" r:id="rId24"/>
    <p:sldId id="510" r:id="rId25"/>
    <p:sldId id="515" r:id="rId26"/>
    <p:sldId id="516" r:id="rId27"/>
    <p:sldId id="522" r:id="rId28"/>
    <p:sldId id="505" r:id="rId29"/>
    <p:sldId id="517" r:id="rId30"/>
    <p:sldId id="518" r:id="rId31"/>
    <p:sldId id="523" r:id="rId32"/>
    <p:sldId id="519" r:id="rId33"/>
    <p:sldId id="524" r:id="rId34"/>
  </p:sldIdLst>
  <p:sldSz cx="9144000" cy="6858000" type="screen4x3"/>
  <p:notesSz cx="6985000" cy="9271000"/>
  <p:custShowLst>
    <p:custShow name="For screen" id="0">
      <p:sldLst>
        <p:sld r:id="rId2"/>
        <p:sld r:id="rId3"/>
        <p:sld r:id="rId4"/>
        <p:sld r:id="rId5"/>
        <p:sld r:id="rId6"/>
        <p:sld r:id="rId7"/>
        <p:sld r:id="rId8"/>
        <p:sld r:id="rId9"/>
        <p:sld r:id="rId10"/>
        <p:sld r:id="rId11"/>
        <p:sld r:id="rId12"/>
        <p:sld r:id="rId13"/>
        <p:sld r:id="rId14"/>
        <p:sld r:id="rId15"/>
        <p:sld r:id="rId16"/>
        <p:sld r:id="rId17"/>
        <p:sld r:id="rId18"/>
        <p:sld r:id="rId19"/>
        <p:sld r:id="rId20"/>
        <p:sld r:id="rId21"/>
        <p:sld r:id="rId22"/>
        <p:sld r:id="rId24"/>
        <p:sld r:id="rId25"/>
        <p:sld r:id="rId26"/>
        <p:sld r:id="rId28"/>
        <p:sld r:id="rId29"/>
        <p:sld r:id="rId30"/>
        <p:sld r:id="rId32"/>
        <p:sld r:id="rId34"/>
      </p:sldLst>
    </p:custShow>
    <p:custShow name="For printing" id="1">
      <p:sldLst>
        <p:sld r:id="rId2"/>
        <p:sld r:id="rId3"/>
        <p:sld r:id="rId4"/>
        <p:sld r:id="rId5"/>
        <p:sld r:id="rId6"/>
        <p:sld r:id="rId7"/>
        <p:sld r:id="rId8"/>
        <p:sld r:id="rId9"/>
        <p:sld r:id="rId10"/>
        <p:sld r:id="rId12"/>
        <p:sld r:id="rId13"/>
        <p:sld r:id="rId15"/>
        <p:sld r:id="rId16"/>
        <p:sld r:id="rId17"/>
        <p:sld r:id="rId18"/>
        <p:sld r:id="rId19"/>
        <p:sld r:id="rId20"/>
        <p:sld r:id="rId21"/>
        <p:sld r:id="rId22"/>
        <p:sld r:id="rId23"/>
        <p:sld r:id="rId25"/>
        <p:sld r:id="rId26"/>
        <p:sld r:id="rId27"/>
        <p:sld r:id="rId29"/>
        <p:sld r:id="rId30"/>
        <p:sld r:id="rId31"/>
        <p:sld r:id="rId33"/>
        <p:sld r:id="rId34"/>
      </p:sldLst>
    </p:custShow>
  </p:custShowLst>
  <p:defaultTextStyle>
    <a:defPPr>
      <a:defRPr lang="en-US"/>
    </a:defPPr>
    <a:lvl1pPr algn="ctr" rtl="0" eaLnBrk="0" fontAlgn="base" hangingPunct="0">
      <a:spcBef>
        <a:spcPct val="50000"/>
      </a:spcBef>
      <a:spcAft>
        <a:spcPct val="0"/>
      </a:spcAft>
      <a:defRPr sz="2400" kern="1200">
        <a:solidFill>
          <a:schemeClr val="tx1"/>
        </a:solidFill>
        <a:latin typeface="Arial" pitchFamily="34" charset="0"/>
        <a:ea typeface="ＭＳ Ｐゴシック" pitchFamily="-80" charset="-128"/>
        <a:cs typeface="+mn-cs"/>
      </a:defRPr>
    </a:lvl1pPr>
    <a:lvl2pPr marL="457200" algn="ctr" rtl="0" eaLnBrk="0" fontAlgn="base" hangingPunct="0">
      <a:spcBef>
        <a:spcPct val="50000"/>
      </a:spcBef>
      <a:spcAft>
        <a:spcPct val="0"/>
      </a:spcAft>
      <a:defRPr sz="2400" kern="1200">
        <a:solidFill>
          <a:schemeClr val="tx1"/>
        </a:solidFill>
        <a:latin typeface="Arial" pitchFamily="34" charset="0"/>
        <a:ea typeface="ＭＳ Ｐゴシック" pitchFamily="-80" charset="-128"/>
        <a:cs typeface="+mn-cs"/>
      </a:defRPr>
    </a:lvl2pPr>
    <a:lvl3pPr marL="914400" algn="ctr" rtl="0" eaLnBrk="0" fontAlgn="base" hangingPunct="0">
      <a:spcBef>
        <a:spcPct val="50000"/>
      </a:spcBef>
      <a:spcAft>
        <a:spcPct val="0"/>
      </a:spcAft>
      <a:defRPr sz="2400" kern="1200">
        <a:solidFill>
          <a:schemeClr val="tx1"/>
        </a:solidFill>
        <a:latin typeface="Arial" pitchFamily="34" charset="0"/>
        <a:ea typeface="ＭＳ Ｐゴシック" pitchFamily="-80" charset="-128"/>
        <a:cs typeface="+mn-cs"/>
      </a:defRPr>
    </a:lvl3pPr>
    <a:lvl4pPr marL="1371600" algn="ctr" rtl="0" eaLnBrk="0" fontAlgn="base" hangingPunct="0">
      <a:spcBef>
        <a:spcPct val="50000"/>
      </a:spcBef>
      <a:spcAft>
        <a:spcPct val="0"/>
      </a:spcAft>
      <a:defRPr sz="2400" kern="1200">
        <a:solidFill>
          <a:schemeClr val="tx1"/>
        </a:solidFill>
        <a:latin typeface="Arial" pitchFamily="34" charset="0"/>
        <a:ea typeface="ＭＳ Ｐゴシック" pitchFamily="-80" charset="-128"/>
        <a:cs typeface="+mn-cs"/>
      </a:defRPr>
    </a:lvl4pPr>
    <a:lvl5pPr marL="1828800" algn="ctr" rtl="0" eaLnBrk="0" fontAlgn="base" hangingPunct="0">
      <a:spcBef>
        <a:spcPct val="50000"/>
      </a:spcBef>
      <a:spcAft>
        <a:spcPct val="0"/>
      </a:spcAft>
      <a:defRPr sz="2400" kern="1200">
        <a:solidFill>
          <a:schemeClr val="tx1"/>
        </a:solidFill>
        <a:latin typeface="Arial" pitchFamily="34" charset="0"/>
        <a:ea typeface="ＭＳ Ｐゴシック" pitchFamily="-80"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80"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80"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80"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8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0">
          <p15:clr>
            <a:srgbClr val="A4A3A4"/>
          </p15:clr>
        </p15:guide>
        <p15:guide id="2" pos="220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custShow id="0"/>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00FF"/>
    <a:srgbClr val="F3020A"/>
    <a:srgbClr val="06A407"/>
    <a:srgbClr val="72520A"/>
    <a:srgbClr val="E3E05C"/>
    <a:srgbClr val="400663"/>
    <a:srgbClr val="890B1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2308" autoAdjust="0"/>
  </p:normalViewPr>
  <p:slideViewPr>
    <p:cSldViewPr>
      <p:cViewPr varScale="1">
        <p:scale>
          <a:sx n="63" d="100"/>
          <a:sy n="63" d="100"/>
        </p:scale>
        <p:origin x="648"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058" y="-84"/>
      </p:cViewPr>
      <p:guideLst>
        <p:guide orient="horz" pos="2920"/>
        <p:guide pos="220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0450" name="Rectangle 2"/>
          <p:cNvSpPr>
            <a:spLocks noGrp="1" noChangeArrowheads="1"/>
          </p:cNvSpPr>
          <p:nvPr>
            <p:ph type="hdr" sz="quarter"/>
          </p:nvPr>
        </p:nvSpPr>
        <p:spPr bwMode="auto">
          <a:xfrm>
            <a:off x="0" y="0"/>
            <a:ext cx="302736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885" tIns="46442" rIns="92885" bIns="46442" numCol="1" anchor="t" anchorCtr="0" compatLnSpc="1">
            <a:prstTxWarp prst="textNoShape">
              <a:avLst/>
            </a:prstTxWarp>
            <a:spAutoFit/>
          </a:bodyPr>
          <a:lstStyle>
            <a:lvl1pPr algn="l">
              <a:defRPr sz="1200">
                <a:latin typeface="Times New Roman" pitchFamily="18" charset="0"/>
              </a:defRPr>
            </a:lvl1pPr>
          </a:lstStyle>
          <a:p>
            <a:pPr>
              <a:defRPr/>
            </a:pPr>
            <a:endParaRPr lang="en-US"/>
          </a:p>
        </p:txBody>
      </p:sp>
      <p:sp>
        <p:nvSpPr>
          <p:cNvPr id="360451" name="Rectangle 3"/>
          <p:cNvSpPr>
            <a:spLocks noGrp="1" noChangeArrowheads="1"/>
          </p:cNvSpPr>
          <p:nvPr>
            <p:ph type="dt" sz="quarter" idx="1"/>
          </p:nvPr>
        </p:nvSpPr>
        <p:spPr bwMode="auto">
          <a:xfrm>
            <a:off x="3957638" y="0"/>
            <a:ext cx="3027362"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885" tIns="46442" rIns="92885" bIns="46442" numCol="1" anchor="t" anchorCtr="0" compatLnSpc="1">
            <a:prstTxWarp prst="textNoShape">
              <a:avLst/>
            </a:prstTxWarp>
            <a:spAutoFit/>
          </a:bodyPr>
          <a:lstStyle>
            <a:lvl1pPr algn="r">
              <a:defRPr sz="1200">
                <a:latin typeface="Times New Roman" pitchFamily="18" charset="0"/>
              </a:defRPr>
            </a:lvl1pPr>
          </a:lstStyle>
          <a:p>
            <a:pPr>
              <a:defRPr/>
            </a:pPr>
            <a:endParaRPr lang="en-US"/>
          </a:p>
        </p:txBody>
      </p:sp>
      <p:sp>
        <p:nvSpPr>
          <p:cNvPr id="360452" name="Rectangle 4"/>
          <p:cNvSpPr>
            <a:spLocks noGrp="1" noChangeArrowheads="1"/>
          </p:cNvSpPr>
          <p:nvPr>
            <p:ph type="ftr" sz="quarter" idx="2"/>
          </p:nvPr>
        </p:nvSpPr>
        <p:spPr bwMode="auto">
          <a:xfrm>
            <a:off x="0" y="8990013"/>
            <a:ext cx="3027363" cy="280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885" tIns="46442" rIns="92885" bIns="46442" numCol="1" anchor="b" anchorCtr="0" compatLnSpc="1">
            <a:prstTxWarp prst="textNoShape">
              <a:avLst/>
            </a:prstTxWarp>
            <a:spAutoFit/>
          </a:bodyPr>
          <a:lstStyle>
            <a:lvl1pPr algn="l">
              <a:defRPr sz="1200">
                <a:latin typeface="Times New Roman" pitchFamily="18" charset="0"/>
              </a:defRPr>
            </a:lvl1pPr>
          </a:lstStyle>
          <a:p>
            <a:pPr>
              <a:defRPr/>
            </a:pPr>
            <a:endParaRPr lang="en-US"/>
          </a:p>
        </p:txBody>
      </p:sp>
      <p:sp>
        <p:nvSpPr>
          <p:cNvPr id="360453" name="Rectangle 5"/>
          <p:cNvSpPr>
            <a:spLocks noGrp="1" noChangeArrowheads="1"/>
          </p:cNvSpPr>
          <p:nvPr>
            <p:ph type="sldNum" sz="quarter" idx="3"/>
          </p:nvPr>
        </p:nvSpPr>
        <p:spPr bwMode="auto">
          <a:xfrm>
            <a:off x="3957638" y="8990013"/>
            <a:ext cx="3027362" cy="280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885" tIns="46442" rIns="92885" bIns="46442" numCol="1" anchor="b" anchorCtr="0" compatLnSpc="1">
            <a:prstTxWarp prst="textNoShape">
              <a:avLst/>
            </a:prstTxWarp>
            <a:spAutoFit/>
          </a:bodyPr>
          <a:lstStyle>
            <a:lvl1pPr algn="r">
              <a:defRPr sz="1200">
                <a:latin typeface="Times New Roman" pitchFamily="18" charset="0"/>
              </a:defRPr>
            </a:lvl1pPr>
          </a:lstStyle>
          <a:p>
            <a:pPr>
              <a:defRPr/>
            </a:pPr>
            <a:fld id="{E6B73A0C-EE11-43AC-B7DA-89CB42CD1F42}" type="slidenum">
              <a:rPr lang="en-US"/>
              <a:pPr>
                <a:defRPr/>
              </a:pPr>
              <a:t>‹#›</a:t>
            </a:fld>
            <a:endParaRPr lang="en-US"/>
          </a:p>
        </p:txBody>
      </p:sp>
    </p:spTree>
    <p:extLst>
      <p:ext uri="{BB962C8B-B14F-4D97-AF65-F5344CB8AC3E}">
        <p14:creationId xmlns:p14="http://schemas.microsoft.com/office/powerpoint/2010/main" val="39164450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3027363"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85" tIns="46442" rIns="92885" bIns="46442" numCol="1" anchor="t" anchorCtr="0" compatLnSpc="1">
            <a:prstTxWarp prst="textNoShape">
              <a:avLst/>
            </a:prstTxWarp>
          </a:bodyPr>
          <a:lstStyle>
            <a:lvl1pPr algn="l">
              <a:spcBef>
                <a:spcPct val="0"/>
              </a:spcBef>
              <a:defRPr sz="1200">
                <a:latin typeface="Arial" charset="0"/>
              </a:defRPr>
            </a:lvl1pPr>
          </a:lstStyle>
          <a:p>
            <a:pPr>
              <a:defRPr/>
            </a:pPr>
            <a:endParaRPr lang="en-US"/>
          </a:p>
        </p:txBody>
      </p:sp>
      <p:sp>
        <p:nvSpPr>
          <p:cNvPr id="18435" name="Rectangle 3"/>
          <p:cNvSpPr>
            <a:spLocks noGrp="1" noChangeArrowheads="1"/>
          </p:cNvSpPr>
          <p:nvPr>
            <p:ph type="dt" idx="1"/>
          </p:nvPr>
        </p:nvSpPr>
        <p:spPr bwMode="auto">
          <a:xfrm>
            <a:off x="3957638" y="0"/>
            <a:ext cx="3027362"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85" tIns="46442" rIns="92885" bIns="46442" numCol="1" anchor="t" anchorCtr="0" compatLnSpc="1">
            <a:prstTxWarp prst="textNoShape">
              <a:avLst/>
            </a:prstTxWarp>
          </a:bodyPr>
          <a:lstStyle>
            <a:lvl1pPr algn="r">
              <a:spcBef>
                <a:spcPct val="0"/>
              </a:spcBef>
              <a:defRPr sz="1200">
                <a:latin typeface="Arial" charset="0"/>
              </a:defRPr>
            </a:lvl1pPr>
          </a:lstStyle>
          <a:p>
            <a:pPr>
              <a:defRPr/>
            </a:pPr>
            <a:endParaRPr lang="en-US"/>
          </a:p>
        </p:txBody>
      </p:sp>
      <p:sp>
        <p:nvSpPr>
          <p:cNvPr id="28676" name="Rectangle 4"/>
          <p:cNvSpPr>
            <a:spLocks noGrp="1" noRot="1" noChangeAspect="1" noChangeArrowheads="1" noTextEdit="1"/>
          </p:cNvSpPr>
          <p:nvPr>
            <p:ph type="sldImg" idx="2"/>
          </p:nvPr>
        </p:nvSpPr>
        <p:spPr bwMode="auto">
          <a:xfrm>
            <a:off x="1174750" y="695325"/>
            <a:ext cx="4635500" cy="34766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8437" name="Rectangle 5"/>
          <p:cNvSpPr>
            <a:spLocks noGrp="1" noChangeArrowheads="1"/>
          </p:cNvSpPr>
          <p:nvPr>
            <p:ph type="body" sz="quarter" idx="3"/>
          </p:nvPr>
        </p:nvSpPr>
        <p:spPr bwMode="auto">
          <a:xfrm>
            <a:off x="931863" y="4403725"/>
            <a:ext cx="5121275" cy="4171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85" tIns="46442" rIns="92885" bIns="4644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8438" name="Rectangle 6"/>
          <p:cNvSpPr>
            <a:spLocks noGrp="1" noChangeArrowheads="1"/>
          </p:cNvSpPr>
          <p:nvPr>
            <p:ph type="ftr" sz="quarter" idx="4"/>
          </p:nvPr>
        </p:nvSpPr>
        <p:spPr bwMode="auto">
          <a:xfrm>
            <a:off x="0" y="8807450"/>
            <a:ext cx="3027363"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85" tIns="46442" rIns="92885" bIns="46442" numCol="1" anchor="b" anchorCtr="0" compatLnSpc="1">
            <a:prstTxWarp prst="textNoShape">
              <a:avLst/>
            </a:prstTxWarp>
          </a:bodyPr>
          <a:lstStyle>
            <a:lvl1pPr algn="l">
              <a:spcBef>
                <a:spcPct val="0"/>
              </a:spcBef>
              <a:defRPr sz="1200">
                <a:latin typeface="Arial" charset="0"/>
              </a:defRPr>
            </a:lvl1pPr>
          </a:lstStyle>
          <a:p>
            <a:pPr>
              <a:defRPr/>
            </a:pPr>
            <a:endParaRPr lang="en-US"/>
          </a:p>
        </p:txBody>
      </p:sp>
      <p:sp>
        <p:nvSpPr>
          <p:cNvPr id="18439" name="Rectangle 7"/>
          <p:cNvSpPr>
            <a:spLocks noGrp="1" noChangeArrowheads="1"/>
          </p:cNvSpPr>
          <p:nvPr>
            <p:ph type="sldNum" sz="quarter" idx="5"/>
          </p:nvPr>
        </p:nvSpPr>
        <p:spPr bwMode="auto">
          <a:xfrm>
            <a:off x="3957638" y="8807450"/>
            <a:ext cx="3027362"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85" tIns="46442" rIns="92885" bIns="46442" numCol="1" anchor="b" anchorCtr="0" compatLnSpc="1">
            <a:prstTxWarp prst="textNoShape">
              <a:avLst/>
            </a:prstTxWarp>
          </a:bodyPr>
          <a:lstStyle>
            <a:lvl1pPr algn="r">
              <a:spcBef>
                <a:spcPct val="0"/>
              </a:spcBef>
              <a:defRPr sz="1200">
                <a:latin typeface="Arial" charset="0"/>
              </a:defRPr>
            </a:lvl1pPr>
          </a:lstStyle>
          <a:p>
            <a:pPr>
              <a:defRPr/>
            </a:pPr>
            <a:fld id="{B73DA335-3BB1-4584-8DA0-1419245A2F6A}" type="slidenum">
              <a:rPr lang="en-US"/>
              <a:pPr>
                <a:defRPr/>
              </a:pPr>
              <a:t>‹#›</a:t>
            </a:fld>
            <a:endParaRPr lang="en-US"/>
          </a:p>
        </p:txBody>
      </p:sp>
    </p:spTree>
    <p:extLst>
      <p:ext uri="{BB962C8B-B14F-4D97-AF65-F5344CB8AC3E}">
        <p14:creationId xmlns:p14="http://schemas.microsoft.com/office/powerpoint/2010/main" val="13217507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p:spPr>
        <p:txBody>
          <a:bodyPr/>
          <a:lstStyle/>
          <a:p>
            <a:r>
              <a:rPr lang="en-US" altLang="en-US" dirty="0">
                <a:latin typeface="Arial" pitchFamily="34" charset="0"/>
              </a:rPr>
              <a:t>No demos, no worksheet.</a:t>
            </a:r>
          </a:p>
        </p:txBody>
      </p:sp>
      <p:sp>
        <p:nvSpPr>
          <p:cNvPr id="29700" name="Slide Number Placeholder 3"/>
          <p:cNvSpPr>
            <a:spLocks noGrp="1"/>
          </p:cNvSpPr>
          <p:nvPr>
            <p:ph type="sldNum" sz="quarter" idx="5"/>
          </p:nvPr>
        </p:nvSpPr>
        <p:spPr>
          <a:noFill/>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fld id="{7C8262B2-2230-4EF0-91BC-86B1F01050E8}" type="slidenum">
              <a:rPr lang="en-US" altLang="en-US" sz="1200" smtClean="0"/>
              <a:pPr/>
              <a:t>1</a:t>
            </a:fld>
            <a:endParaRPr lang="en-US" alt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has three animations.  The base case is already there.  The first animation shows the </a:t>
            </a:r>
            <a:r>
              <a:rPr lang="en-US" dirty="0" err="1"/>
              <a:t>loseIt</a:t>
            </a:r>
            <a:r>
              <a:rPr lang="en-US" dirty="0"/>
              <a:t> case; the second is calculating </a:t>
            </a:r>
            <a:r>
              <a:rPr lang="en-US" dirty="0" err="1"/>
              <a:t>useIt</a:t>
            </a:r>
            <a:r>
              <a:rPr lang="en-US" dirty="0"/>
              <a:t>; the third is the full solution.</a:t>
            </a:r>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10</a:t>
            </a:fld>
            <a:endParaRPr lang="en-US"/>
          </a:p>
        </p:txBody>
      </p:sp>
    </p:spTree>
    <p:extLst>
      <p:ext uri="{BB962C8B-B14F-4D97-AF65-F5344CB8AC3E}">
        <p14:creationId xmlns:p14="http://schemas.microsoft.com/office/powerpoint/2010/main" val="6110479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11</a:t>
            </a:fld>
            <a:endParaRPr lang="en-US"/>
          </a:p>
        </p:txBody>
      </p:sp>
    </p:spTree>
    <p:extLst>
      <p:ext uri="{BB962C8B-B14F-4D97-AF65-F5344CB8AC3E}">
        <p14:creationId xmlns:p14="http://schemas.microsoft.com/office/powerpoint/2010/main" val="23917444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12</a:t>
            </a:fld>
            <a:endParaRPr lang="en-US"/>
          </a:p>
        </p:txBody>
      </p:sp>
    </p:spTree>
    <p:extLst>
      <p:ext uri="{BB962C8B-B14F-4D97-AF65-F5344CB8AC3E}">
        <p14:creationId xmlns:p14="http://schemas.microsoft.com/office/powerpoint/2010/main" val="3602436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13</a:t>
            </a:fld>
            <a:endParaRPr lang="en-US"/>
          </a:p>
        </p:txBody>
      </p:sp>
    </p:spTree>
    <p:extLst>
      <p:ext uri="{BB962C8B-B14F-4D97-AF65-F5344CB8AC3E}">
        <p14:creationId xmlns:p14="http://schemas.microsoft.com/office/powerpoint/2010/main" val="29494924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14</a:t>
            </a:fld>
            <a:endParaRPr lang="en-US"/>
          </a:p>
        </p:txBody>
      </p:sp>
    </p:spTree>
    <p:extLst>
      <p:ext uri="{BB962C8B-B14F-4D97-AF65-F5344CB8AC3E}">
        <p14:creationId xmlns:p14="http://schemas.microsoft.com/office/powerpoint/2010/main" val="27549984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15</a:t>
            </a:fld>
            <a:endParaRPr lang="en-US"/>
          </a:p>
        </p:txBody>
      </p:sp>
    </p:spTree>
    <p:extLst>
      <p:ext uri="{BB962C8B-B14F-4D97-AF65-F5344CB8AC3E}">
        <p14:creationId xmlns:p14="http://schemas.microsoft.com/office/powerpoint/2010/main" val="28610122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16</a:t>
            </a:fld>
            <a:endParaRPr lang="en-US"/>
          </a:p>
        </p:txBody>
      </p:sp>
    </p:spTree>
    <p:extLst>
      <p:ext uri="{BB962C8B-B14F-4D97-AF65-F5344CB8AC3E}">
        <p14:creationId xmlns:p14="http://schemas.microsoft.com/office/powerpoint/2010/main" val="40300316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recognizes</a:t>
            </a:r>
            <a:r>
              <a:rPr lang="en-US" baseline="0" dirty="0"/>
              <a:t> prime numbers.</a:t>
            </a:r>
            <a:endParaRPr lang="en-US" dirty="0"/>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17</a:t>
            </a:fld>
            <a:endParaRPr lang="en-US"/>
          </a:p>
        </p:txBody>
      </p:sp>
    </p:spTree>
    <p:extLst>
      <p:ext uri="{BB962C8B-B14F-4D97-AF65-F5344CB8AC3E}">
        <p14:creationId xmlns:p14="http://schemas.microsoft.com/office/powerpoint/2010/main" val="3687491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a:t>
            </a:r>
            <a:r>
              <a:rPr lang="en-US" baseline="0" dirty="0"/>
              <a:t> adds the numbers from 1 to r1.</a:t>
            </a:r>
            <a:endParaRPr lang="en-US" dirty="0"/>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18</a:t>
            </a:fld>
            <a:endParaRPr lang="en-US"/>
          </a:p>
        </p:txBody>
      </p:sp>
    </p:spTree>
    <p:extLst>
      <p:ext uri="{BB962C8B-B14F-4D97-AF65-F5344CB8AC3E}">
        <p14:creationId xmlns:p14="http://schemas.microsoft.com/office/powerpoint/2010/main" val="14511099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19</a:t>
            </a:fld>
            <a:endParaRPr lang="en-US"/>
          </a:p>
        </p:txBody>
      </p:sp>
    </p:spTree>
    <p:extLst>
      <p:ext uri="{BB962C8B-B14F-4D97-AF65-F5344CB8AC3E}">
        <p14:creationId xmlns:p14="http://schemas.microsoft.com/office/powerpoint/2010/main" val="15942969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2</a:t>
            </a:fld>
            <a:endParaRPr lang="en-US"/>
          </a:p>
        </p:txBody>
      </p:sp>
    </p:spTree>
    <p:extLst>
      <p:ext uri="{BB962C8B-B14F-4D97-AF65-F5344CB8AC3E}">
        <p14:creationId xmlns:p14="http://schemas.microsoft.com/office/powerpoint/2010/main" val="40333377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20</a:t>
            </a:fld>
            <a:endParaRPr lang="en-US"/>
          </a:p>
        </p:txBody>
      </p:sp>
    </p:spTree>
    <p:extLst>
      <p:ext uri="{BB962C8B-B14F-4D97-AF65-F5344CB8AC3E}">
        <p14:creationId xmlns:p14="http://schemas.microsoft.com/office/powerpoint/2010/main" val="33909375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of them haven’t studied matrices.  Remind</a:t>
            </a:r>
            <a:r>
              <a:rPr lang="en-US" baseline="0" dirty="0"/>
              <a:t> them that in matrix theory there is only one diagonal, not two.</a:t>
            </a:r>
            <a:endParaRPr lang="en-US" dirty="0"/>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21</a:t>
            </a:fld>
            <a:endParaRPr lang="en-US"/>
          </a:p>
        </p:txBody>
      </p:sp>
    </p:spTree>
    <p:extLst>
      <p:ext uri="{BB962C8B-B14F-4D97-AF65-F5344CB8AC3E}">
        <p14:creationId xmlns:p14="http://schemas.microsoft.com/office/powerpoint/2010/main" val="28754859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B73DA335-3BB1-4584-8DA0-1419245A2F6A}" type="slidenum">
              <a:rPr lang="en-US" smtClean="0"/>
              <a:pPr>
                <a:defRPr/>
              </a:pPr>
              <a:t>22</a:t>
            </a:fld>
            <a:endParaRPr lang="en-US"/>
          </a:p>
        </p:txBody>
      </p:sp>
    </p:spTree>
    <p:extLst>
      <p:ext uri="{BB962C8B-B14F-4D97-AF65-F5344CB8AC3E}">
        <p14:creationId xmlns:p14="http://schemas.microsoft.com/office/powerpoint/2010/main" val="186557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23</a:t>
            </a:fld>
            <a:endParaRPr lang="en-US"/>
          </a:p>
        </p:txBody>
      </p:sp>
    </p:spTree>
    <p:extLst>
      <p:ext uri="{BB962C8B-B14F-4D97-AF65-F5344CB8AC3E}">
        <p14:creationId xmlns:p14="http://schemas.microsoft.com/office/powerpoint/2010/main" val="16880819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Inheritance depends on whether we covered it</a:t>
            </a:r>
          </a:p>
          <a:p>
            <a:endParaRPr lang="en-US" dirty="0"/>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24</a:t>
            </a:fld>
            <a:endParaRPr lang="en-US"/>
          </a:p>
        </p:txBody>
      </p:sp>
    </p:spTree>
    <p:extLst>
      <p:ext uri="{BB962C8B-B14F-4D97-AF65-F5344CB8AC3E}">
        <p14:creationId xmlns:p14="http://schemas.microsoft.com/office/powerpoint/2010/main" val="71622366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25</a:t>
            </a:fld>
            <a:endParaRPr lang="en-US"/>
          </a:p>
        </p:txBody>
      </p:sp>
    </p:spTree>
    <p:extLst>
      <p:ext uri="{BB962C8B-B14F-4D97-AF65-F5344CB8AC3E}">
        <p14:creationId xmlns:p14="http://schemas.microsoft.com/office/powerpoint/2010/main" val="8063225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B73DA335-3BB1-4584-8DA0-1419245A2F6A}" type="slidenum">
              <a:rPr lang="en-US" smtClean="0"/>
              <a:pPr>
                <a:defRPr/>
              </a:pPr>
              <a:t>26</a:t>
            </a:fld>
            <a:endParaRPr lang="en-US"/>
          </a:p>
        </p:txBody>
      </p:sp>
    </p:spTree>
    <p:extLst>
      <p:ext uri="{BB962C8B-B14F-4D97-AF65-F5344CB8AC3E}">
        <p14:creationId xmlns:p14="http://schemas.microsoft.com/office/powerpoint/2010/main" val="202056138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important detail here is that you must return a new Rational.</a:t>
            </a:r>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27</a:t>
            </a:fld>
            <a:endParaRPr lang="en-US"/>
          </a:p>
        </p:txBody>
      </p:sp>
    </p:spTree>
    <p:extLst>
      <p:ext uri="{BB962C8B-B14F-4D97-AF65-F5344CB8AC3E}">
        <p14:creationId xmlns:p14="http://schemas.microsoft.com/office/powerpoint/2010/main" val="247977266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28</a:t>
            </a:fld>
            <a:endParaRPr lang="en-US"/>
          </a:p>
        </p:txBody>
      </p:sp>
    </p:spTree>
    <p:extLst>
      <p:ext uri="{BB962C8B-B14F-4D97-AF65-F5344CB8AC3E}">
        <p14:creationId xmlns:p14="http://schemas.microsoft.com/office/powerpoint/2010/main" val="281943167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solving this one, it can help to think more about what to reject than what to accept.</a:t>
            </a:r>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29</a:t>
            </a:fld>
            <a:endParaRPr lang="en-US"/>
          </a:p>
        </p:txBody>
      </p:sp>
    </p:spTree>
    <p:extLst>
      <p:ext uri="{BB962C8B-B14F-4D97-AF65-F5344CB8AC3E}">
        <p14:creationId xmlns:p14="http://schemas.microsoft.com/office/powerpoint/2010/main" val="3479993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3</a:t>
            </a:fld>
            <a:endParaRPr lang="en-US"/>
          </a:p>
        </p:txBody>
      </p:sp>
    </p:spTree>
    <p:extLst>
      <p:ext uri="{BB962C8B-B14F-4D97-AF65-F5344CB8AC3E}">
        <p14:creationId xmlns:p14="http://schemas.microsoft.com/office/powerpoint/2010/main" val="68159825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B73DA335-3BB1-4584-8DA0-1419245A2F6A}" type="slidenum">
              <a:rPr lang="en-US" smtClean="0"/>
              <a:pPr>
                <a:defRPr/>
              </a:pPr>
              <a:t>30</a:t>
            </a:fld>
            <a:endParaRPr lang="en-US"/>
          </a:p>
        </p:txBody>
      </p:sp>
    </p:spTree>
    <p:extLst>
      <p:ext uri="{BB962C8B-B14F-4D97-AF65-F5344CB8AC3E}">
        <p14:creationId xmlns:p14="http://schemas.microsoft.com/office/powerpoint/2010/main" val="268516206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31</a:t>
            </a:fld>
            <a:endParaRPr lang="en-US"/>
          </a:p>
        </p:txBody>
      </p:sp>
    </p:spTree>
    <p:extLst>
      <p:ext uri="{BB962C8B-B14F-4D97-AF65-F5344CB8AC3E}">
        <p14:creationId xmlns:p14="http://schemas.microsoft.com/office/powerpoint/2010/main" val="39709903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B73DA335-3BB1-4584-8DA0-1419245A2F6A}" type="slidenum">
              <a:rPr lang="en-US" smtClean="0"/>
              <a:pPr>
                <a:defRPr/>
              </a:pPr>
              <a:t>32</a:t>
            </a:fld>
            <a:endParaRPr lang="en-US"/>
          </a:p>
        </p:txBody>
      </p:sp>
    </p:spTree>
    <p:extLst>
      <p:ext uri="{BB962C8B-B14F-4D97-AF65-F5344CB8AC3E}">
        <p14:creationId xmlns:p14="http://schemas.microsoft.com/office/powerpoint/2010/main" val="376437319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Don’t spend time on this; it’s a mess.</a:t>
            </a:r>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33</a:t>
            </a:fld>
            <a:endParaRPr lang="en-US"/>
          </a:p>
        </p:txBody>
      </p:sp>
    </p:spTree>
    <p:extLst>
      <p:ext uri="{BB962C8B-B14F-4D97-AF65-F5344CB8AC3E}">
        <p14:creationId xmlns:p14="http://schemas.microsoft.com/office/powerpoint/2010/main" val="19090352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Things to put on the cheat sheet: </a:t>
            </a:r>
            <a:r>
              <a:rPr lang="en-US" dirty="0" err="1"/>
              <a:t>minterm</a:t>
            </a:r>
            <a:r>
              <a:rPr lang="en-US" dirty="0"/>
              <a:t> expansion for sure, maybe Hmmm Fibonacci</a:t>
            </a:r>
          </a:p>
          <a:p>
            <a:endParaRPr lang="en-US" dirty="0"/>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4</a:t>
            </a:fld>
            <a:endParaRPr lang="en-US"/>
          </a:p>
        </p:txBody>
      </p:sp>
    </p:spTree>
    <p:extLst>
      <p:ext uri="{BB962C8B-B14F-4D97-AF65-F5344CB8AC3E}">
        <p14:creationId xmlns:p14="http://schemas.microsoft.com/office/powerpoint/2010/main" val="31620179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5</a:t>
            </a:fld>
            <a:endParaRPr lang="en-US"/>
          </a:p>
        </p:txBody>
      </p:sp>
    </p:spTree>
    <p:extLst>
      <p:ext uri="{BB962C8B-B14F-4D97-AF65-F5344CB8AC3E}">
        <p14:creationId xmlns:p14="http://schemas.microsoft.com/office/powerpoint/2010/main" val="8634368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6</a:t>
            </a:fld>
            <a:endParaRPr lang="en-US"/>
          </a:p>
        </p:txBody>
      </p:sp>
    </p:spTree>
    <p:extLst>
      <p:ext uri="{BB962C8B-B14F-4D97-AF65-F5344CB8AC3E}">
        <p14:creationId xmlns:p14="http://schemas.microsoft.com/office/powerpoint/2010/main" val="5468513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7</a:t>
            </a:fld>
            <a:endParaRPr lang="en-US"/>
          </a:p>
        </p:txBody>
      </p:sp>
    </p:spTree>
    <p:extLst>
      <p:ext uri="{BB962C8B-B14F-4D97-AF65-F5344CB8AC3E}">
        <p14:creationId xmlns:p14="http://schemas.microsoft.com/office/powerpoint/2010/main" val="23915971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8</a:t>
            </a:fld>
            <a:endParaRPr lang="en-US"/>
          </a:p>
        </p:txBody>
      </p:sp>
    </p:spTree>
    <p:extLst>
      <p:ext uri="{BB962C8B-B14F-4D97-AF65-F5344CB8AC3E}">
        <p14:creationId xmlns:p14="http://schemas.microsoft.com/office/powerpoint/2010/main" val="9078859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B73DA335-3BB1-4584-8DA0-1419245A2F6A}" type="slidenum">
              <a:rPr lang="en-US" smtClean="0"/>
              <a:pPr>
                <a:defRPr/>
              </a:pPr>
              <a:t>9</a:t>
            </a:fld>
            <a:endParaRPr lang="en-US"/>
          </a:p>
        </p:txBody>
      </p:sp>
    </p:spTree>
    <p:extLst>
      <p:ext uri="{BB962C8B-B14F-4D97-AF65-F5344CB8AC3E}">
        <p14:creationId xmlns:p14="http://schemas.microsoft.com/office/powerpoint/2010/main" val="24707821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98338" name="Rectangle 2"/>
          <p:cNvSpPr>
            <a:spLocks noGrp="1" noChangeArrowheads="1"/>
          </p:cNvSpPr>
          <p:nvPr>
            <p:ph type="ctrTitle"/>
          </p:nvPr>
        </p:nvSpPr>
        <p:spPr>
          <a:xfrm>
            <a:off x="685800" y="2130425"/>
            <a:ext cx="7772400" cy="1470025"/>
          </a:xfrm>
        </p:spPr>
        <p:txBody>
          <a:bodyPr/>
          <a:lstStyle>
            <a:lvl1pPr>
              <a:defRPr/>
            </a:lvl1pPr>
          </a:lstStyle>
          <a:p>
            <a:pPr lvl="0"/>
            <a:r>
              <a:rPr lang="en-US" noProof="0"/>
              <a:t>Click to edit Master title style</a:t>
            </a:r>
          </a:p>
        </p:txBody>
      </p:sp>
      <p:sp>
        <p:nvSpPr>
          <p:cNvPr id="398339" name="Rectangle 3"/>
          <p:cNvSpPr>
            <a:spLocks noGrp="1" noChangeArrowheads="1"/>
          </p:cNvSpPr>
          <p:nvPr>
            <p:ph type="subTitle" idx="1"/>
          </p:nvPr>
        </p:nvSpPr>
        <p:spPr>
          <a:xfrm>
            <a:off x="1371600" y="3886200"/>
            <a:ext cx="6400800" cy="1752600"/>
          </a:xfrm>
        </p:spPr>
        <p:txBody>
          <a:bodyPr/>
          <a:lstStyle>
            <a:lvl1pPr marL="0" indent="0" algn="ctr">
              <a:defRPr/>
            </a:lvl1pPr>
          </a:lstStyle>
          <a:p>
            <a:pPr lvl="0"/>
            <a:r>
              <a:rPr lang="en-US" noProof="0"/>
              <a:t>Click to edit Master subtitle style</a:t>
            </a:r>
          </a:p>
        </p:txBody>
      </p:sp>
      <p:sp>
        <p:nvSpPr>
          <p:cNvPr id="4" name="Rectangle 4"/>
          <p:cNvSpPr>
            <a:spLocks noGrp="1" noChangeArrowheads="1"/>
          </p:cNvSpPr>
          <p:nvPr>
            <p:ph type="dt" sz="half" idx="10"/>
          </p:nvPr>
        </p:nvSpPr>
        <p:spPr>
          <a:xfrm>
            <a:off x="457200" y="6245225"/>
            <a:ext cx="2133600" cy="476250"/>
          </a:xfrm>
        </p:spPr>
        <p:txBody>
          <a:bodyPr/>
          <a:lstStyle>
            <a:lvl1pPr>
              <a:defRPr/>
            </a:lvl1pPr>
          </a:lstStyle>
          <a:p>
            <a:pPr>
              <a:defRPr/>
            </a:pPr>
            <a:endParaRPr lang="en-US"/>
          </a:p>
        </p:txBody>
      </p:sp>
      <p:sp>
        <p:nvSpPr>
          <p:cNvPr id="5" name="Rectangle 5"/>
          <p:cNvSpPr>
            <a:spLocks noGrp="1" noChangeArrowheads="1"/>
          </p:cNvSpPr>
          <p:nvPr>
            <p:ph type="ftr" sz="quarter" idx="11"/>
          </p:nvPr>
        </p:nvSpPr>
        <p:spPr>
          <a:xfrm>
            <a:off x="3124200" y="6245225"/>
            <a:ext cx="2895600" cy="476250"/>
          </a:xfrm>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553200" y="6245225"/>
            <a:ext cx="2133600" cy="476250"/>
          </a:xfrm>
        </p:spPr>
        <p:txBody>
          <a:bodyPr/>
          <a:lstStyle>
            <a:lvl1pPr>
              <a:defRPr/>
            </a:lvl1pPr>
          </a:lstStyle>
          <a:p>
            <a:pPr>
              <a:defRPr/>
            </a:pPr>
            <a:fld id="{ACAB378C-5CA1-4BB2-B838-2467FA0299F1}" type="slidenum">
              <a:rPr lang="en-US"/>
              <a:pPr>
                <a:defRPr/>
              </a:pPr>
              <a:t>‹#›</a:t>
            </a:fld>
            <a:endParaRPr lang="en-US"/>
          </a:p>
        </p:txBody>
      </p:sp>
    </p:spTree>
    <p:extLst>
      <p:ext uri="{BB962C8B-B14F-4D97-AF65-F5344CB8AC3E}">
        <p14:creationId xmlns:p14="http://schemas.microsoft.com/office/powerpoint/2010/main" val="19925161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FC174A7-E87C-4FDA-B002-D678BA2A4865}" type="slidenum">
              <a:rPr lang="en-US"/>
              <a:pPr>
                <a:defRPr/>
              </a:pPr>
              <a:t>‹#›</a:t>
            </a:fld>
            <a:endParaRPr lang="en-US"/>
          </a:p>
        </p:txBody>
      </p:sp>
    </p:spTree>
    <p:extLst>
      <p:ext uri="{BB962C8B-B14F-4D97-AF65-F5344CB8AC3E}">
        <p14:creationId xmlns:p14="http://schemas.microsoft.com/office/powerpoint/2010/main" val="629193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52400"/>
            <a:ext cx="1943100" cy="5943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152400"/>
            <a:ext cx="5676900" cy="5943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9B452F1-A92F-4CDB-9A4F-7AEB16A00367}" type="slidenum">
              <a:rPr lang="en-US"/>
              <a:pPr>
                <a:defRPr/>
              </a:pPr>
              <a:t>‹#›</a:t>
            </a:fld>
            <a:endParaRPr lang="en-US"/>
          </a:p>
        </p:txBody>
      </p:sp>
    </p:spTree>
    <p:extLst>
      <p:ext uri="{BB962C8B-B14F-4D97-AF65-F5344CB8AC3E}">
        <p14:creationId xmlns:p14="http://schemas.microsoft.com/office/powerpoint/2010/main" val="1777794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9A0CD03-0A27-42B3-B1DF-C8C114BEDD04}" type="slidenum">
              <a:rPr lang="en-US"/>
              <a:pPr>
                <a:defRPr/>
              </a:pPr>
              <a:t>‹#›</a:t>
            </a:fld>
            <a:endParaRPr lang="en-US"/>
          </a:p>
        </p:txBody>
      </p:sp>
    </p:spTree>
    <p:extLst>
      <p:ext uri="{BB962C8B-B14F-4D97-AF65-F5344CB8AC3E}">
        <p14:creationId xmlns:p14="http://schemas.microsoft.com/office/powerpoint/2010/main" val="2082157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206A34D-4756-4A62-B168-169565346FF2}" type="slidenum">
              <a:rPr lang="en-US"/>
              <a:pPr>
                <a:defRPr/>
              </a:pPr>
              <a:t>‹#›</a:t>
            </a:fld>
            <a:endParaRPr lang="en-US"/>
          </a:p>
        </p:txBody>
      </p:sp>
    </p:spTree>
    <p:extLst>
      <p:ext uri="{BB962C8B-B14F-4D97-AF65-F5344CB8AC3E}">
        <p14:creationId xmlns:p14="http://schemas.microsoft.com/office/powerpoint/2010/main" val="964145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76400"/>
            <a:ext cx="38100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76400"/>
            <a:ext cx="38100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9F27187-993D-4EB7-96F1-8FC3879FFD07}" type="slidenum">
              <a:rPr lang="en-US"/>
              <a:pPr>
                <a:defRPr/>
              </a:pPr>
              <a:t>‹#›</a:t>
            </a:fld>
            <a:endParaRPr lang="en-US"/>
          </a:p>
        </p:txBody>
      </p:sp>
    </p:spTree>
    <p:extLst>
      <p:ext uri="{BB962C8B-B14F-4D97-AF65-F5344CB8AC3E}">
        <p14:creationId xmlns:p14="http://schemas.microsoft.com/office/powerpoint/2010/main" val="3517562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78A627C-3F71-4B9C-9E42-E45F04CC6505}" type="slidenum">
              <a:rPr lang="en-US"/>
              <a:pPr>
                <a:defRPr/>
              </a:pPr>
              <a:t>‹#›</a:t>
            </a:fld>
            <a:endParaRPr lang="en-US"/>
          </a:p>
        </p:txBody>
      </p:sp>
    </p:spTree>
    <p:extLst>
      <p:ext uri="{BB962C8B-B14F-4D97-AF65-F5344CB8AC3E}">
        <p14:creationId xmlns:p14="http://schemas.microsoft.com/office/powerpoint/2010/main" val="1981929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CC503BF-1846-4F14-AB7E-6B2D092F05A3}" type="slidenum">
              <a:rPr lang="en-US"/>
              <a:pPr>
                <a:defRPr/>
              </a:pPr>
              <a:t>‹#›</a:t>
            </a:fld>
            <a:endParaRPr lang="en-US"/>
          </a:p>
        </p:txBody>
      </p:sp>
    </p:spTree>
    <p:extLst>
      <p:ext uri="{BB962C8B-B14F-4D97-AF65-F5344CB8AC3E}">
        <p14:creationId xmlns:p14="http://schemas.microsoft.com/office/powerpoint/2010/main" val="1773733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E63489B-3DB7-40BC-A381-614202CD79FE}" type="slidenum">
              <a:rPr lang="en-US"/>
              <a:pPr>
                <a:defRPr/>
              </a:pPr>
              <a:t>‹#›</a:t>
            </a:fld>
            <a:endParaRPr lang="en-US"/>
          </a:p>
        </p:txBody>
      </p:sp>
    </p:spTree>
    <p:extLst>
      <p:ext uri="{BB962C8B-B14F-4D97-AF65-F5344CB8AC3E}">
        <p14:creationId xmlns:p14="http://schemas.microsoft.com/office/powerpoint/2010/main" val="2398954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6522C7D-46A9-4005-B748-8BA783EB1C32}" type="slidenum">
              <a:rPr lang="en-US"/>
              <a:pPr>
                <a:defRPr/>
              </a:pPr>
              <a:t>‹#›</a:t>
            </a:fld>
            <a:endParaRPr lang="en-US"/>
          </a:p>
        </p:txBody>
      </p:sp>
    </p:spTree>
    <p:extLst>
      <p:ext uri="{BB962C8B-B14F-4D97-AF65-F5344CB8AC3E}">
        <p14:creationId xmlns:p14="http://schemas.microsoft.com/office/powerpoint/2010/main" val="325157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039BCDF-EFF6-4C32-A00E-C60E57170B65}" type="slidenum">
              <a:rPr lang="en-US"/>
              <a:pPr>
                <a:defRPr/>
              </a:pPr>
              <a:t>‹#›</a:t>
            </a:fld>
            <a:endParaRPr lang="en-US"/>
          </a:p>
        </p:txBody>
      </p:sp>
    </p:spTree>
    <p:extLst>
      <p:ext uri="{BB962C8B-B14F-4D97-AF65-F5344CB8AC3E}">
        <p14:creationId xmlns:p14="http://schemas.microsoft.com/office/powerpoint/2010/main" val="2436467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1524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676400"/>
            <a:ext cx="7772400" cy="441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l">
              <a:spcBef>
                <a:spcPct val="0"/>
              </a:spcBef>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0"/>
              </a:spcBef>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spcBef>
                <a:spcPct val="0"/>
              </a:spcBef>
              <a:defRPr sz="1400">
                <a:latin typeface="Arial" charset="0"/>
              </a:defRPr>
            </a:lvl1pPr>
          </a:lstStyle>
          <a:p>
            <a:pPr>
              <a:defRPr/>
            </a:pPr>
            <a:fld id="{7CB3AA4B-00CA-4EE3-AD6C-DE204285B669}" type="slidenum">
              <a:rPr lang="en-US"/>
              <a:pPr>
                <a:defRPr/>
              </a:pPr>
              <a:t>‹#›</a:t>
            </a:fld>
            <a:endParaRPr lang="en-US"/>
          </a:p>
        </p:txBody>
      </p:sp>
      <p:grpSp>
        <p:nvGrpSpPr>
          <p:cNvPr id="1031" name="Group 7"/>
          <p:cNvGrpSpPr>
            <a:grpSpLocks/>
          </p:cNvGrpSpPr>
          <p:nvPr userDrawn="1"/>
        </p:nvGrpSpPr>
        <p:grpSpPr bwMode="auto">
          <a:xfrm>
            <a:off x="463550" y="1371600"/>
            <a:ext cx="8218488" cy="180975"/>
            <a:chOff x="295" y="1311"/>
            <a:chExt cx="5177" cy="114"/>
          </a:xfrm>
        </p:grpSpPr>
        <p:sp>
          <p:nvSpPr>
            <p:cNvPr id="1032" name="Rectangle 8"/>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p>
          </p:txBody>
        </p:sp>
        <p:sp>
          <p:nvSpPr>
            <p:cNvPr id="1033" name="Rectangle 9"/>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p>
          </p:txBody>
        </p:sp>
      </p:grpSp>
    </p:spTree>
  </p:cSld>
  <p:clrMap bg1="lt1" tx1="dk1" bg2="lt2" tx2="dk2" accent1="accent1" accent2="accent2" accent3="accent3" accent4="accent4" accent5="accent5" accent6="accent6" hlink="hlink" folHlink="folHlink"/>
  <p:sldLayoutIdLst>
    <p:sldLayoutId id="2147483716"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pitchFamily="-80" charset="-128"/>
        </a:defRPr>
      </a:lvl2pPr>
      <a:lvl3pPr algn="ctr" rtl="0" eaLnBrk="0" fontAlgn="base" hangingPunct="0">
        <a:spcBef>
          <a:spcPct val="0"/>
        </a:spcBef>
        <a:spcAft>
          <a:spcPct val="0"/>
        </a:spcAft>
        <a:defRPr sz="4400">
          <a:solidFill>
            <a:schemeClr val="tx2"/>
          </a:solidFill>
          <a:latin typeface="Arial" charset="0"/>
          <a:ea typeface="ＭＳ Ｐゴシック" pitchFamily="-80" charset="-128"/>
        </a:defRPr>
      </a:lvl3pPr>
      <a:lvl4pPr algn="ctr" rtl="0" eaLnBrk="0" fontAlgn="base" hangingPunct="0">
        <a:spcBef>
          <a:spcPct val="0"/>
        </a:spcBef>
        <a:spcAft>
          <a:spcPct val="0"/>
        </a:spcAft>
        <a:defRPr sz="4400">
          <a:solidFill>
            <a:schemeClr val="tx2"/>
          </a:solidFill>
          <a:latin typeface="Arial" charset="0"/>
          <a:ea typeface="ＭＳ Ｐゴシック" pitchFamily="-80" charset="-128"/>
        </a:defRPr>
      </a:lvl4pPr>
      <a:lvl5pPr algn="ctr" rtl="0" eaLnBrk="0" fontAlgn="base" hangingPunct="0">
        <a:spcBef>
          <a:spcPct val="0"/>
        </a:spcBef>
        <a:spcAft>
          <a:spcPct val="0"/>
        </a:spcAft>
        <a:defRPr sz="4400">
          <a:solidFill>
            <a:schemeClr val="tx2"/>
          </a:solidFill>
          <a:latin typeface="Arial" charset="0"/>
          <a:ea typeface="ＭＳ Ｐゴシック" pitchFamily="-80" charset="-128"/>
        </a:defRPr>
      </a:lvl5pPr>
      <a:lvl6pPr marL="457200" algn="ctr" rtl="0" fontAlgn="base">
        <a:spcBef>
          <a:spcPct val="0"/>
        </a:spcBef>
        <a:spcAft>
          <a:spcPct val="0"/>
        </a:spcAft>
        <a:defRPr sz="4400">
          <a:solidFill>
            <a:schemeClr val="tx2"/>
          </a:solidFill>
          <a:latin typeface="Arial" charset="0"/>
          <a:ea typeface="ＭＳ Ｐゴシック" pitchFamily="-80" charset="-128"/>
        </a:defRPr>
      </a:lvl6pPr>
      <a:lvl7pPr marL="914400" algn="ctr" rtl="0" fontAlgn="base">
        <a:spcBef>
          <a:spcPct val="0"/>
        </a:spcBef>
        <a:spcAft>
          <a:spcPct val="0"/>
        </a:spcAft>
        <a:defRPr sz="4400">
          <a:solidFill>
            <a:schemeClr val="tx2"/>
          </a:solidFill>
          <a:latin typeface="Arial" charset="0"/>
          <a:ea typeface="ＭＳ Ｐゴシック" pitchFamily="-80" charset="-128"/>
        </a:defRPr>
      </a:lvl7pPr>
      <a:lvl8pPr marL="1371600" algn="ctr" rtl="0" fontAlgn="base">
        <a:spcBef>
          <a:spcPct val="0"/>
        </a:spcBef>
        <a:spcAft>
          <a:spcPct val="0"/>
        </a:spcAft>
        <a:defRPr sz="4400">
          <a:solidFill>
            <a:schemeClr val="tx2"/>
          </a:solidFill>
          <a:latin typeface="Arial" charset="0"/>
          <a:ea typeface="ＭＳ Ｐゴシック" pitchFamily="-80" charset="-128"/>
        </a:defRPr>
      </a:lvl8pPr>
      <a:lvl9pPr marL="1828800" algn="ctr" rtl="0" fontAlgn="base">
        <a:spcBef>
          <a:spcPct val="0"/>
        </a:spcBef>
        <a:spcAft>
          <a:spcPct val="0"/>
        </a:spcAft>
        <a:defRPr sz="4400">
          <a:solidFill>
            <a:schemeClr val="tx2"/>
          </a:solidFill>
          <a:latin typeface="Arial" charset="0"/>
          <a:ea typeface="ＭＳ Ｐゴシック" pitchFamily="-80" charset="-128"/>
        </a:defRPr>
      </a:lvl9pPr>
    </p:titleStyle>
    <p:bodyStyle>
      <a:lvl1pPr marL="342900" indent="-342900" algn="l" rtl="0" eaLnBrk="0" fontAlgn="base" hangingPunct="0">
        <a:spcBef>
          <a:spcPct val="20000"/>
        </a:spcBef>
        <a:spcAft>
          <a:spcPct val="0"/>
        </a:spcAft>
        <a:defRPr sz="3200">
          <a:solidFill>
            <a:schemeClr val="tx1"/>
          </a:solidFill>
          <a:latin typeface="+mn-lt"/>
          <a:ea typeface="+mn-ea"/>
          <a:cs typeface="+mn-cs"/>
        </a:defRPr>
      </a:lvl1pPr>
      <a:lvl2pPr marL="742950" indent="-285750" algn="l" rtl="0" eaLnBrk="0" fontAlgn="base" hangingPunct="0">
        <a:spcBef>
          <a:spcPct val="20000"/>
        </a:spcBef>
        <a:spcAft>
          <a:spcPct val="0"/>
        </a:spcAft>
        <a:defRPr sz="2800">
          <a:solidFill>
            <a:schemeClr val="tx1"/>
          </a:solidFill>
          <a:latin typeface="+mn-lt"/>
          <a:ea typeface="+mn-ea"/>
        </a:defRPr>
      </a:lvl2pPr>
      <a:lvl3pPr marL="1143000" indent="-228600" algn="l" rtl="0" eaLnBrk="0" fontAlgn="base" hangingPunct="0">
        <a:spcBef>
          <a:spcPct val="20000"/>
        </a:spcBef>
        <a:spcAft>
          <a:spcPct val="0"/>
        </a:spcAft>
        <a:defRPr sz="2400">
          <a:solidFill>
            <a:schemeClr val="tx1"/>
          </a:solidFill>
          <a:latin typeface="+mn-lt"/>
          <a:ea typeface="+mn-ea"/>
        </a:defRPr>
      </a:lvl3pPr>
      <a:lvl4pPr marL="1600200" indent="-228600" algn="l" rtl="0" eaLnBrk="0" fontAlgn="base" hangingPunct="0">
        <a:spcBef>
          <a:spcPct val="20000"/>
        </a:spcBef>
        <a:spcAft>
          <a:spcPct val="0"/>
        </a:spcAft>
        <a:defRPr sz="2000">
          <a:solidFill>
            <a:schemeClr val="tx1"/>
          </a:solidFill>
          <a:latin typeface="+mn-lt"/>
          <a:ea typeface="+mn-ea"/>
        </a:defRPr>
      </a:lvl4pPr>
      <a:lvl5pPr marL="2057400" indent="-228600" algn="l" rtl="0" eaLnBrk="0" fontAlgn="base" hangingPunct="0">
        <a:spcBef>
          <a:spcPct val="20000"/>
        </a:spcBef>
        <a:spcAft>
          <a:spcPct val="0"/>
        </a:spcAft>
        <a:defRPr sz="2000">
          <a:solidFill>
            <a:schemeClr val="tx1"/>
          </a:solidFill>
          <a:latin typeface="+mn-lt"/>
          <a:ea typeface="+mn-ea"/>
        </a:defRPr>
      </a:lvl5pPr>
      <a:lvl6pPr marL="2514600" indent="-228600" algn="l" rtl="0" fontAlgn="base">
        <a:spcBef>
          <a:spcPct val="20000"/>
        </a:spcBef>
        <a:spcAft>
          <a:spcPct val="0"/>
        </a:spcAft>
        <a:defRPr sz="2000">
          <a:solidFill>
            <a:schemeClr val="tx1"/>
          </a:solidFill>
          <a:latin typeface="+mn-lt"/>
          <a:ea typeface="+mn-ea"/>
        </a:defRPr>
      </a:lvl6pPr>
      <a:lvl7pPr marL="2971800" indent="-228600" algn="l" rtl="0" fontAlgn="base">
        <a:spcBef>
          <a:spcPct val="20000"/>
        </a:spcBef>
        <a:spcAft>
          <a:spcPct val="0"/>
        </a:spcAft>
        <a:defRPr sz="2000">
          <a:solidFill>
            <a:schemeClr val="tx1"/>
          </a:solidFill>
          <a:latin typeface="+mn-lt"/>
          <a:ea typeface="+mn-ea"/>
        </a:defRPr>
      </a:lvl7pPr>
      <a:lvl8pPr marL="3429000" indent="-228600" algn="l" rtl="0" fontAlgn="base">
        <a:spcBef>
          <a:spcPct val="20000"/>
        </a:spcBef>
        <a:spcAft>
          <a:spcPct val="0"/>
        </a:spcAft>
        <a:defRPr sz="2000">
          <a:solidFill>
            <a:schemeClr val="tx1"/>
          </a:solidFill>
          <a:latin typeface="+mn-lt"/>
          <a:ea typeface="+mn-ea"/>
        </a:defRPr>
      </a:lvl8pPr>
      <a:lvl9pPr marL="3886200" indent="-228600" algn="l" rtl="0" fontAlgn="base">
        <a:spcBef>
          <a:spcPct val="20000"/>
        </a:spcBef>
        <a:spcAft>
          <a:spcPct val="0"/>
        </a:spcAft>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09600" y="152400"/>
            <a:ext cx="7772400" cy="1470025"/>
          </a:xfrm>
        </p:spPr>
        <p:txBody>
          <a:bodyPr rIns="132080"/>
          <a:lstStyle/>
          <a:p>
            <a:pPr eaLnBrk="1" hangingPunct="1"/>
            <a:r>
              <a:rPr lang="en-US" altLang="en-US" dirty="0">
                <a:latin typeface="Goudy Stout" panose="0202090407030B020401" pitchFamily="18" charset="0"/>
                <a:sym typeface="Lucida Blackletter" charset="0"/>
              </a:rPr>
              <a:t>CS 5 Herald</a:t>
            </a:r>
          </a:p>
        </p:txBody>
      </p:sp>
      <p:sp>
        <p:nvSpPr>
          <p:cNvPr id="5123" name="Rectangle 3"/>
          <p:cNvSpPr>
            <a:spLocks/>
          </p:cNvSpPr>
          <p:nvPr/>
        </p:nvSpPr>
        <p:spPr bwMode="auto">
          <a:xfrm>
            <a:off x="533400" y="152400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eaLnBrk="1" hangingPunct="1">
              <a:spcBef>
                <a:spcPct val="0"/>
              </a:spcBef>
            </a:pPr>
            <a:r>
              <a:rPr lang="en-US" altLang="en-US" sz="2800" b="1" dirty="0">
                <a:latin typeface="High Tower Text" panose="02040502050506030303" pitchFamily="18" charset="0"/>
                <a:sym typeface="Big Caslon" charset="0"/>
              </a:rPr>
              <a:t>Penguin </a:t>
            </a:r>
            <a:r>
              <a:rPr lang="en-US" altLang="en-US" sz="2800" b="1" dirty="0" err="1">
                <a:latin typeface="High Tower Text" panose="02040502050506030303" pitchFamily="18" charset="0"/>
                <a:sym typeface="Big Caslon" charset="0"/>
              </a:rPr>
              <a:t>Honoured</a:t>
            </a:r>
            <a:r>
              <a:rPr lang="en-US" altLang="en-US" sz="2800" b="1" dirty="0">
                <a:latin typeface="High Tower Text" panose="02040502050506030303" pitchFamily="18" charset="0"/>
                <a:sym typeface="Big Caslon" charset="0"/>
              </a:rPr>
              <a:t> by Queen</a:t>
            </a:r>
          </a:p>
        </p:txBody>
      </p:sp>
      <p:sp>
        <p:nvSpPr>
          <p:cNvPr id="5124" name="Rectangle 4"/>
          <p:cNvSpPr>
            <a:spLocks/>
          </p:cNvSpPr>
          <p:nvPr/>
        </p:nvSpPr>
        <p:spPr bwMode="auto">
          <a:xfrm>
            <a:off x="533400" y="2057400"/>
            <a:ext cx="54864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eaLnBrk="1" hangingPunct="1">
              <a:spcBef>
                <a:spcPct val="0"/>
              </a:spcBef>
            </a:pPr>
            <a:r>
              <a:rPr lang="en-US" altLang="en-US" sz="2000" dirty="0">
                <a:latin typeface="Palatino Linotype" panose="02040502050505030304" pitchFamily="18" charset="0"/>
                <a:cs typeface="Arial" pitchFamily="34" charset="0"/>
                <a:sym typeface="Arial" pitchFamily="34" charset="0"/>
              </a:rPr>
              <a:t>London (Antarctic News Service)</a:t>
            </a:r>
            <a:r>
              <a:rPr lang="en-US" altLang="en-US" sz="1800" dirty="0">
                <a:latin typeface="Palatino Linotype" panose="02040502050505030304" pitchFamily="18" charset="0"/>
                <a:cs typeface="Arial" pitchFamily="34" charset="0"/>
                <a:sym typeface="Arial" pitchFamily="34" charset="0"/>
              </a:rPr>
              <a:t>—A revered Scottish citizen of the penguin persuasion was knighted today by Queen Elizabeth II.  “This bold and brave bird has backed British battalions in both Bolivia and Bangladesh,” she announced.  “Bruce Burns has blown on his bagpipes in barracks and barns, brought blessings to bombardiers, and basically been the best brother a Briton could beg for.</a:t>
            </a:r>
          </a:p>
          <a:p>
            <a:pPr algn="l" eaLnBrk="1" hangingPunct="1">
              <a:spcBef>
                <a:spcPct val="0"/>
              </a:spcBef>
            </a:pPr>
            <a:r>
              <a:rPr lang="en-US" altLang="en-US" sz="1800" dirty="0">
                <a:latin typeface="Palatino Linotype" panose="02040502050505030304" pitchFamily="18" charset="0"/>
                <a:cs typeface="Arial" pitchFamily="34" charset="0"/>
                <a:sym typeface="Arial" pitchFamily="34" charset="0"/>
              </a:rPr>
              <a:t>    Penguin Burns was modest in his acceptance of the </a:t>
            </a:r>
            <a:r>
              <a:rPr lang="en-US" altLang="en-US" sz="1800" dirty="0" err="1">
                <a:latin typeface="Palatino Linotype" panose="02040502050505030304" pitchFamily="18" charset="0"/>
                <a:cs typeface="Arial" pitchFamily="34" charset="0"/>
                <a:sym typeface="Arial" pitchFamily="34" charset="0"/>
              </a:rPr>
              <a:t>honour</a:t>
            </a:r>
            <a:r>
              <a:rPr lang="en-US" altLang="en-US" sz="1800" dirty="0">
                <a:latin typeface="Palatino Linotype" panose="02040502050505030304" pitchFamily="18" charset="0"/>
                <a:cs typeface="Arial" pitchFamily="34" charset="0"/>
                <a:sym typeface="Arial" pitchFamily="34" charset="0"/>
              </a:rPr>
              <a:t>.  “I appreciate the Queen’s approbation,” he commented.  “All of this adulation and these awards have been acquired because of my awesome army of associates.  I always appreciate their amazing additions to my academic accomplishments, and they always accept my accent.  Accolades to all!”</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24600" y="1509823"/>
            <a:ext cx="2505075" cy="3101895"/>
          </a:xfrm>
          <a:prstGeom prst="rect">
            <a:avLst/>
          </a:prstGeom>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Functional Challenge</a:t>
            </a:r>
          </a:p>
        </p:txBody>
      </p:sp>
      <p:sp>
        <p:nvSpPr>
          <p:cNvPr id="3" name="Content Placeholder 2"/>
          <p:cNvSpPr>
            <a:spLocks noGrp="1"/>
          </p:cNvSpPr>
          <p:nvPr>
            <p:ph idx="1"/>
          </p:nvPr>
        </p:nvSpPr>
        <p:spPr>
          <a:xfrm>
            <a:off x="457200" y="1676400"/>
            <a:ext cx="8229600" cy="4419600"/>
          </a:xfrm>
        </p:spPr>
        <p:txBody>
          <a:bodyPr/>
          <a:lstStyle/>
          <a:p>
            <a:r>
              <a:rPr lang="en-US" sz="2000" b="1" dirty="0">
                <a:latin typeface="Courier New" panose="02070309020205020404" pitchFamily="49" charset="0"/>
                <a:cs typeface="Courier New" panose="02070309020205020404" pitchFamily="49" charset="0"/>
              </a:rPr>
              <a:t>def knapsack(target, L):</a:t>
            </a:r>
          </a:p>
          <a:p>
            <a:r>
              <a:rPr lang="en-US" sz="2000" b="1" dirty="0">
                <a:latin typeface="Courier New" panose="02070309020205020404" pitchFamily="49" charset="0"/>
                <a:cs typeface="Courier New" panose="02070309020205020404" pitchFamily="49" charset="0"/>
              </a:rPr>
              <a:t>    if L == []:</a:t>
            </a:r>
          </a:p>
          <a:p>
            <a:r>
              <a:rPr lang="en-US" sz="2000" b="1" dirty="0">
                <a:latin typeface="Courier New" panose="02070309020205020404" pitchFamily="49" charset="0"/>
                <a:cs typeface="Courier New" panose="02070309020205020404" pitchFamily="49" charset="0"/>
              </a:rPr>
              <a:t>        return 0</a:t>
            </a:r>
          </a:p>
          <a:p>
            <a:r>
              <a:rPr lang="en-US" sz="2000" b="1" dirty="0">
                <a:latin typeface="Courier New" panose="02070309020205020404" pitchFamily="49" charset="0"/>
                <a:cs typeface="Courier New" panose="02070309020205020404" pitchFamily="49" charset="0"/>
              </a:rPr>
              <a:t>    else:</a:t>
            </a:r>
          </a:p>
          <a:p>
            <a:r>
              <a:rPr lang="en-US" sz="2000" b="1" dirty="0">
                <a:latin typeface="Courier New" panose="02070309020205020404" pitchFamily="49" charset="0"/>
                <a:cs typeface="Courier New" panose="02070309020205020404" pitchFamily="49" charset="0"/>
              </a:rPr>
              <a:t>        </a:t>
            </a:r>
            <a:r>
              <a:rPr lang="en-US" sz="2000" b="1" dirty="0" err="1">
                <a:latin typeface="Courier New" panose="02070309020205020404" pitchFamily="49" charset="0"/>
                <a:cs typeface="Courier New" panose="02070309020205020404" pitchFamily="49" charset="0"/>
              </a:rPr>
              <a:t>loseIt</a:t>
            </a:r>
            <a:r>
              <a:rPr lang="en-US" sz="2000" b="1" dirty="0">
                <a:latin typeface="Courier New" panose="02070309020205020404" pitchFamily="49" charset="0"/>
                <a:cs typeface="Courier New" panose="02070309020205020404" pitchFamily="49" charset="0"/>
              </a:rPr>
              <a:t> = knapsack(target, L[1:])</a:t>
            </a:r>
          </a:p>
          <a:p>
            <a:r>
              <a:rPr lang="en-US" sz="2000" b="1" dirty="0">
                <a:latin typeface="Courier New" panose="02070309020205020404" pitchFamily="49" charset="0"/>
                <a:cs typeface="Courier New" panose="02070309020205020404" pitchFamily="49" charset="0"/>
              </a:rPr>
              <a:t>        if L[0][1] &gt; target:</a:t>
            </a:r>
          </a:p>
          <a:p>
            <a:r>
              <a:rPr lang="en-US" sz="2000" b="1" dirty="0">
                <a:latin typeface="Courier New" panose="02070309020205020404" pitchFamily="49" charset="0"/>
                <a:cs typeface="Courier New" panose="02070309020205020404" pitchFamily="49" charset="0"/>
              </a:rPr>
              <a:t>            return </a:t>
            </a:r>
            <a:r>
              <a:rPr lang="en-US" sz="2000" b="1" dirty="0" err="1">
                <a:latin typeface="Courier New" panose="02070309020205020404" pitchFamily="49" charset="0"/>
                <a:cs typeface="Courier New" panose="02070309020205020404" pitchFamily="49" charset="0"/>
              </a:rPr>
              <a:t>loseIt</a:t>
            </a:r>
            <a:endParaRPr lang="en-US" sz="2000" b="1" dirty="0">
              <a:latin typeface="Courier New" panose="02070309020205020404" pitchFamily="49" charset="0"/>
              <a:cs typeface="Courier New" panose="02070309020205020404" pitchFamily="49" charset="0"/>
            </a:endParaRPr>
          </a:p>
          <a:p>
            <a:r>
              <a:rPr lang="en-US" sz="2000" b="1" dirty="0">
                <a:latin typeface="Courier New" panose="02070309020205020404" pitchFamily="49" charset="0"/>
                <a:cs typeface="Courier New" panose="02070309020205020404" pitchFamily="49" charset="0"/>
              </a:rPr>
              <a:t>        else:</a:t>
            </a:r>
          </a:p>
          <a:p>
            <a:r>
              <a:rPr lang="en-US" sz="2000" b="1" dirty="0">
                <a:latin typeface="Courier New" panose="02070309020205020404" pitchFamily="49" charset="0"/>
                <a:cs typeface="Courier New" panose="02070309020205020404" pitchFamily="49" charset="0"/>
              </a:rPr>
              <a:t>            </a:t>
            </a:r>
            <a:r>
              <a:rPr lang="en-US" sz="2000" b="1" dirty="0" err="1">
                <a:latin typeface="Courier New" panose="02070309020205020404" pitchFamily="49" charset="0"/>
                <a:cs typeface="Courier New" panose="02070309020205020404" pitchFamily="49" charset="0"/>
              </a:rPr>
              <a:t>useIt</a:t>
            </a:r>
            <a:r>
              <a:rPr lang="en-US" sz="2000" b="1" dirty="0">
                <a:latin typeface="Courier New" panose="02070309020205020404" pitchFamily="49" charset="0"/>
                <a:cs typeface="Courier New" panose="02070309020205020404" pitchFamily="49" charset="0"/>
              </a:rPr>
              <a:t> = L[0][0] + \</a:t>
            </a:r>
          </a:p>
          <a:p>
            <a:r>
              <a:rPr lang="en-US" sz="2000" b="1" dirty="0">
                <a:latin typeface="Courier New" panose="02070309020205020404" pitchFamily="49" charset="0"/>
                <a:cs typeface="Courier New" panose="02070309020205020404" pitchFamily="49" charset="0"/>
              </a:rPr>
              <a:t>              knapsack(target - L[0][1], L[1:])</a:t>
            </a:r>
          </a:p>
          <a:p>
            <a:r>
              <a:rPr lang="en-US" sz="2000" b="1" dirty="0">
                <a:latin typeface="Courier New" panose="02070309020205020404" pitchFamily="49" charset="0"/>
                <a:cs typeface="Courier New" panose="02070309020205020404" pitchFamily="49" charset="0"/>
              </a:rPr>
              <a:t>            return max(</a:t>
            </a:r>
            <a:r>
              <a:rPr lang="en-US" sz="2000" b="1" dirty="0" err="1">
                <a:latin typeface="Courier New" panose="02070309020205020404" pitchFamily="49" charset="0"/>
                <a:cs typeface="Courier New" panose="02070309020205020404" pitchFamily="49" charset="0"/>
              </a:rPr>
              <a:t>useIt</a:t>
            </a:r>
            <a:r>
              <a:rPr lang="en-US" sz="2000" b="1" dirty="0">
                <a:latin typeface="Courier New" panose="02070309020205020404" pitchFamily="49" charset="0"/>
                <a:cs typeface="Courier New" panose="02070309020205020404" pitchFamily="49" charset="0"/>
              </a:rPr>
              <a:t>, </a:t>
            </a:r>
            <a:r>
              <a:rPr lang="en-US" sz="2000" b="1" dirty="0" err="1">
                <a:latin typeface="Courier New" panose="02070309020205020404" pitchFamily="49" charset="0"/>
                <a:cs typeface="Courier New" panose="02070309020205020404" pitchFamily="49" charset="0"/>
              </a:rPr>
              <a:t>loseIt</a:t>
            </a:r>
            <a:r>
              <a:rPr lang="en-US" sz="2000" b="1"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425230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Fancy Knapsack</a:t>
            </a:r>
          </a:p>
        </p:txBody>
      </p:sp>
      <p:sp>
        <p:nvSpPr>
          <p:cNvPr id="3" name="Content Placeholder 2"/>
          <p:cNvSpPr>
            <a:spLocks noGrp="1"/>
          </p:cNvSpPr>
          <p:nvPr>
            <p:ph idx="1"/>
          </p:nvPr>
        </p:nvSpPr>
        <p:spPr>
          <a:xfrm>
            <a:off x="533400" y="1676400"/>
            <a:ext cx="8153400" cy="4419600"/>
          </a:xfrm>
        </p:spPr>
        <p:txBody>
          <a:bodyPr/>
          <a:lstStyle/>
          <a:p>
            <a:r>
              <a:rPr lang="en-US" sz="2400" dirty="0"/>
              <a:t>Modify </a:t>
            </a:r>
            <a:r>
              <a:rPr lang="en-US" sz="2400" dirty="0">
                <a:latin typeface="Courier New" panose="02070309020205020404" pitchFamily="49" charset="0"/>
                <a:cs typeface="Courier New" panose="02070309020205020404" pitchFamily="49" charset="0"/>
              </a:rPr>
              <a:t>knapsack</a:t>
            </a:r>
            <a:r>
              <a:rPr lang="en-US" sz="2400" dirty="0"/>
              <a:t> so that L is a triple: </a:t>
            </a:r>
            <a:r>
              <a:rPr lang="en-US" sz="2400" dirty="0">
                <a:latin typeface="Courier New" panose="02070309020205020404" pitchFamily="49" charset="0"/>
                <a:cs typeface="Courier New" panose="02070309020205020404" pitchFamily="49" charset="0"/>
              </a:rPr>
              <a:t>(utility, weight, name)</a:t>
            </a:r>
            <a:r>
              <a:rPr lang="en-US" sz="2400" dirty="0"/>
              <a:t> and </a:t>
            </a:r>
            <a:r>
              <a:rPr lang="en-US" sz="2400" dirty="0">
                <a:latin typeface="Courier New" panose="02070309020205020404" pitchFamily="49" charset="0"/>
                <a:cs typeface="Courier New" panose="02070309020205020404" pitchFamily="49" charset="0"/>
              </a:rPr>
              <a:t>name</a:t>
            </a:r>
            <a:r>
              <a:rPr lang="en-US" sz="2400" dirty="0"/>
              <a:t> is a string.</a:t>
            </a:r>
            <a:r>
              <a:rPr lang="en-US" sz="2400" dirty="0">
                <a:latin typeface="Courier New" panose="02070309020205020404" pitchFamily="49" charset="0"/>
                <a:cs typeface="Courier New" panose="02070309020205020404" pitchFamily="49" charset="0"/>
              </a:rPr>
              <a:t> knapsack </a:t>
            </a:r>
            <a:r>
              <a:rPr lang="en-US" sz="2400" dirty="0">
                <a:cs typeface="Courier New" panose="02070309020205020404" pitchFamily="49" charset="0"/>
              </a:rPr>
              <a:t>should now return </a:t>
            </a:r>
            <a:r>
              <a:rPr lang="en-US" sz="2400" dirty="0">
                <a:latin typeface="Courier New" panose="02070309020205020404" pitchFamily="49" charset="0"/>
                <a:cs typeface="Courier New" panose="02070309020205020404" pitchFamily="49" charset="0"/>
              </a:rPr>
              <a:t>(</a:t>
            </a:r>
            <a:r>
              <a:rPr lang="en-US" sz="2400" dirty="0" err="1">
                <a:latin typeface="Courier New" panose="02070309020205020404" pitchFamily="49" charset="0"/>
                <a:cs typeface="Courier New" panose="02070309020205020404" pitchFamily="49" charset="0"/>
              </a:rPr>
              <a:t>total_utility</a:t>
            </a:r>
            <a:r>
              <a:rPr lang="en-US" sz="2400" dirty="0">
                <a:latin typeface="Courier New" panose="02070309020205020404" pitchFamily="49" charset="0"/>
                <a:cs typeface="Courier New" panose="02070309020205020404" pitchFamily="49" charset="0"/>
              </a:rPr>
              <a:t>, </a:t>
            </a:r>
            <a:r>
              <a:rPr lang="en-US" sz="2400" dirty="0" err="1">
                <a:latin typeface="Courier New" panose="02070309020205020404" pitchFamily="49" charset="0"/>
                <a:cs typeface="Courier New" panose="02070309020205020404" pitchFamily="49" charset="0"/>
              </a:rPr>
              <a:t>total_weight</a:t>
            </a:r>
            <a:r>
              <a:rPr lang="en-US" sz="2400" dirty="0">
                <a:latin typeface="Courier New" panose="02070309020205020404" pitchFamily="49" charset="0"/>
                <a:cs typeface="Courier New" panose="02070309020205020404" pitchFamily="49" charset="0"/>
              </a:rPr>
              <a:t>, [list-of-names])</a:t>
            </a:r>
            <a:r>
              <a:rPr lang="en-US" sz="2400" dirty="0">
                <a:cs typeface="Courier New" panose="02070309020205020404" pitchFamily="49" charset="0"/>
              </a:rPr>
              <a:t>.</a:t>
            </a:r>
            <a:endParaRPr lang="en-US" sz="2400" dirty="0">
              <a:latin typeface="Courier New" panose="02070309020205020404" pitchFamily="49" charset="0"/>
              <a:cs typeface="Courier New" panose="02070309020205020404" pitchFamily="49" charset="0"/>
            </a:endParaRPr>
          </a:p>
          <a:p>
            <a:r>
              <a:rPr lang="en-US" sz="2400" dirty="0">
                <a:cs typeface="Courier New" panose="02070309020205020404" pitchFamily="49" charset="0"/>
              </a:rPr>
              <a:t>Example:</a:t>
            </a:r>
          </a:p>
          <a:p>
            <a:r>
              <a:rPr lang="en-US" sz="2400" dirty="0">
                <a:cs typeface="Courier New" panose="02070309020205020404" pitchFamily="49" charset="0"/>
              </a:rPr>
              <a:t>	</a:t>
            </a:r>
            <a:r>
              <a:rPr lang="en-US" sz="2400" dirty="0">
                <a:latin typeface="Courier New" panose="02070309020205020404" pitchFamily="49" charset="0"/>
                <a:cs typeface="Courier New" panose="02070309020205020404" pitchFamily="49" charset="0"/>
              </a:rPr>
              <a:t>knapsack(50, [(20, 30, '</a:t>
            </a:r>
            <a:r>
              <a:rPr lang="en-US" sz="2400" dirty="0" err="1">
                <a:latin typeface="Courier New" panose="02070309020205020404" pitchFamily="49" charset="0"/>
                <a:cs typeface="Courier New" panose="02070309020205020404" pitchFamily="49" charset="0"/>
              </a:rPr>
              <a:t>gorp</a:t>
            </a:r>
            <a:r>
              <a:rPr lang="en-US" sz="2400" dirty="0">
                <a:latin typeface="Courier New" panose="02070309020205020404" pitchFamily="49" charset="0"/>
                <a:cs typeface="Courier New" panose="02070309020205020404" pitchFamily="49" charset="0"/>
              </a:rPr>
              <a:t>’),</a:t>
            </a:r>
          </a:p>
          <a:p>
            <a:r>
              <a:rPr lang="en-US" sz="2400" dirty="0">
                <a:latin typeface="Courier New" panose="02070309020205020404" pitchFamily="49" charset="0"/>
                <a:cs typeface="Courier New" panose="02070309020205020404" pitchFamily="49" charset="0"/>
              </a:rPr>
              <a:t>    (30, 20, 'tent'), (40, 15, 'spam')])</a:t>
            </a:r>
          </a:p>
          <a:p>
            <a:r>
              <a:rPr lang="en-US" sz="2400" dirty="0">
                <a:latin typeface="Courier New" panose="02070309020205020404" pitchFamily="49" charset="0"/>
                <a:cs typeface="Courier New" panose="02070309020205020404" pitchFamily="49" charset="0"/>
              </a:rPr>
              <a:t>= (70, 35, ['spam', 'tent'])</a:t>
            </a:r>
          </a:p>
        </p:txBody>
      </p:sp>
    </p:spTree>
    <p:extLst>
      <p:ext uri="{BB962C8B-B14F-4D97-AF65-F5344CB8AC3E}">
        <p14:creationId xmlns:p14="http://schemas.microsoft.com/office/powerpoint/2010/main" val="1951401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Fancy Knapsack</a:t>
            </a:r>
          </a:p>
        </p:txBody>
      </p:sp>
      <p:sp>
        <p:nvSpPr>
          <p:cNvPr id="3" name="Content Placeholder 2"/>
          <p:cNvSpPr>
            <a:spLocks noGrp="1"/>
          </p:cNvSpPr>
          <p:nvPr>
            <p:ph idx="1"/>
          </p:nvPr>
        </p:nvSpPr>
        <p:spPr>
          <a:xfrm>
            <a:off x="533400" y="1676400"/>
            <a:ext cx="8153400" cy="4419600"/>
          </a:xfrm>
        </p:spPr>
        <p:txBody>
          <a:bodyPr/>
          <a:lstStyle/>
          <a:p>
            <a:r>
              <a:rPr lang="en-US" sz="1800" b="1" dirty="0">
                <a:latin typeface="Courier New" panose="02070309020205020404" pitchFamily="49" charset="0"/>
                <a:cs typeface="Courier New" panose="02070309020205020404" pitchFamily="49" charset="0"/>
              </a:rPr>
              <a:t>def knapsack(target, L):</a:t>
            </a:r>
          </a:p>
          <a:p>
            <a:r>
              <a:rPr lang="en-US" sz="1800" b="1" dirty="0">
                <a:latin typeface="Courier New" panose="02070309020205020404" pitchFamily="49" charset="0"/>
                <a:cs typeface="Courier New" panose="02070309020205020404" pitchFamily="49" charset="0"/>
              </a:rPr>
              <a:t>    if L == []:</a:t>
            </a:r>
          </a:p>
          <a:p>
            <a:r>
              <a:rPr lang="en-US" sz="1800" b="1" dirty="0">
                <a:latin typeface="Courier New" panose="02070309020205020404" pitchFamily="49" charset="0"/>
                <a:cs typeface="Courier New" panose="02070309020205020404" pitchFamily="49" charset="0"/>
              </a:rPr>
              <a:t>        return ?</a:t>
            </a:r>
          </a:p>
        </p:txBody>
      </p:sp>
    </p:spTree>
    <p:extLst>
      <p:ext uri="{BB962C8B-B14F-4D97-AF65-F5344CB8AC3E}">
        <p14:creationId xmlns:p14="http://schemas.microsoft.com/office/powerpoint/2010/main" val="7142491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Fancy Knapsack</a:t>
            </a:r>
          </a:p>
        </p:txBody>
      </p:sp>
      <p:sp>
        <p:nvSpPr>
          <p:cNvPr id="3" name="Content Placeholder 2"/>
          <p:cNvSpPr>
            <a:spLocks noGrp="1"/>
          </p:cNvSpPr>
          <p:nvPr>
            <p:ph idx="1"/>
          </p:nvPr>
        </p:nvSpPr>
        <p:spPr>
          <a:xfrm>
            <a:off x="533400" y="1676400"/>
            <a:ext cx="8153400" cy="4419600"/>
          </a:xfrm>
        </p:spPr>
        <p:txBody>
          <a:bodyPr/>
          <a:lstStyle/>
          <a:p>
            <a:r>
              <a:rPr lang="en-US" sz="1800" b="1" dirty="0">
                <a:latin typeface="Courier New" panose="02070309020205020404" pitchFamily="49" charset="0"/>
                <a:cs typeface="Courier New" panose="02070309020205020404" pitchFamily="49" charset="0"/>
              </a:rPr>
              <a:t>def knapsack(target, L):</a:t>
            </a:r>
          </a:p>
          <a:p>
            <a:r>
              <a:rPr lang="en-US" sz="1800" b="1" dirty="0">
                <a:latin typeface="Courier New" panose="02070309020205020404" pitchFamily="49" charset="0"/>
                <a:cs typeface="Courier New" panose="02070309020205020404" pitchFamily="49" charset="0"/>
              </a:rPr>
              <a:t>    if L == []:</a:t>
            </a:r>
          </a:p>
          <a:p>
            <a:r>
              <a:rPr lang="en-US" sz="1800" b="1" dirty="0">
                <a:latin typeface="Courier New" panose="02070309020205020404" pitchFamily="49" charset="0"/>
                <a:cs typeface="Courier New" panose="02070309020205020404" pitchFamily="49" charset="0"/>
              </a:rPr>
              <a:t>        return (0, 0, [])</a:t>
            </a:r>
          </a:p>
          <a:p>
            <a:r>
              <a:rPr lang="en-US" sz="1800" b="1" dirty="0">
                <a:latin typeface="Courier New" panose="02070309020205020404" pitchFamily="49" charset="0"/>
                <a:cs typeface="Courier New" panose="02070309020205020404" pitchFamily="49" charset="0"/>
              </a:rPr>
              <a:t>    else:</a:t>
            </a:r>
          </a:p>
          <a:p>
            <a:r>
              <a:rPr lang="en-US" sz="1800" b="1" dirty="0">
                <a:latin typeface="Courier New" panose="02070309020205020404" pitchFamily="49" charset="0"/>
                <a:cs typeface="Courier New" panose="02070309020205020404" pitchFamily="49" charset="0"/>
              </a:rPr>
              <a:t>        </a:t>
            </a:r>
            <a:r>
              <a:rPr lang="en-US" sz="1800" b="1" dirty="0" err="1">
                <a:latin typeface="Courier New" panose="02070309020205020404" pitchFamily="49" charset="0"/>
                <a:cs typeface="Courier New" panose="02070309020205020404" pitchFamily="49" charset="0"/>
              </a:rPr>
              <a:t>lutil</a:t>
            </a:r>
            <a:r>
              <a:rPr lang="en-US" sz="1800" b="1" dirty="0">
                <a:latin typeface="Courier New" panose="02070309020205020404" pitchFamily="49" charset="0"/>
                <a:cs typeface="Courier New" panose="02070309020205020404" pitchFamily="49" charset="0"/>
              </a:rPr>
              <a:t>, </a:t>
            </a:r>
            <a:r>
              <a:rPr lang="en-US" sz="1800" b="1" dirty="0" err="1">
                <a:latin typeface="Courier New" panose="02070309020205020404" pitchFamily="49" charset="0"/>
                <a:cs typeface="Courier New" panose="02070309020205020404" pitchFamily="49" charset="0"/>
              </a:rPr>
              <a:t>lwt</a:t>
            </a:r>
            <a:r>
              <a:rPr lang="en-US" sz="1800" b="1" dirty="0">
                <a:latin typeface="Courier New" panose="02070309020205020404" pitchFamily="49" charset="0"/>
                <a:cs typeface="Courier New" panose="02070309020205020404" pitchFamily="49" charset="0"/>
              </a:rPr>
              <a:t>, </a:t>
            </a:r>
            <a:r>
              <a:rPr lang="en-US" sz="1800" b="1" dirty="0" err="1">
                <a:latin typeface="Courier New" panose="02070309020205020404" pitchFamily="49" charset="0"/>
                <a:cs typeface="Courier New" panose="02070309020205020404" pitchFamily="49" charset="0"/>
              </a:rPr>
              <a:t>lnm</a:t>
            </a:r>
            <a:r>
              <a:rPr lang="en-US" sz="1800" b="1" dirty="0">
                <a:latin typeface="Courier New" panose="02070309020205020404" pitchFamily="49" charset="0"/>
                <a:cs typeface="Courier New" panose="02070309020205020404" pitchFamily="49" charset="0"/>
              </a:rPr>
              <a:t> = knapsack(target, L[1:])</a:t>
            </a:r>
          </a:p>
          <a:p>
            <a:r>
              <a:rPr lang="en-US" sz="1800" b="1" dirty="0">
                <a:latin typeface="Courier New" panose="02070309020205020404" pitchFamily="49" charset="0"/>
                <a:cs typeface="Courier New" panose="02070309020205020404" pitchFamily="49" charset="0"/>
              </a:rPr>
              <a:t>        </a:t>
            </a:r>
            <a:r>
              <a:rPr lang="en-US" sz="1800" b="1" dirty="0" err="1">
                <a:latin typeface="Courier New" panose="02070309020205020404" pitchFamily="49" charset="0"/>
                <a:cs typeface="Courier New" panose="02070309020205020404" pitchFamily="49" charset="0"/>
              </a:rPr>
              <a:t>wt</a:t>
            </a:r>
            <a:r>
              <a:rPr lang="en-US" sz="1800" b="1" dirty="0">
                <a:latin typeface="Courier New" panose="02070309020205020404" pitchFamily="49" charset="0"/>
                <a:cs typeface="Courier New" panose="02070309020205020404" pitchFamily="49" charset="0"/>
              </a:rPr>
              <a:t> = L[0][1]</a:t>
            </a:r>
          </a:p>
          <a:p>
            <a:r>
              <a:rPr lang="en-US" sz="1800" b="1" dirty="0">
                <a:latin typeface="Courier New" panose="02070309020205020404" pitchFamily="49" charset="0"/>
                <a:cs typeface="Courier New" panose="02070309020205020404" pitchFamily="49" charset="0"/>
              </a:rPr>
              <a:t>        if </a:t>
            </a:r>
            <a:r>
              <a:rPr lang="en-US" sz="1800" b="1" dirty="0" err="1">
                <a:latin typeface="Courier New" panose="02070309020205020404" pitchFamily="49" charset="0"/>
                <a:cs typeface="Courier New" panose="02070309020205020404" pitchFamily="49" charset="0"/>
              </a:rPr>
              <a:t>wt</a:t>
            </a:r>
            <a:r>
              <a:rPr lang="en-US" sz="1800" b="1" dirty="0">
                <a:latin typeface="Courier New" panose="02070309020205020404" pitchFamily="49" charset="0"/>
                <a:cs typeface="Courier New" panose="02070309020205020404" pitchFamily="49" charset="0"/>
              </a:rPr>
              <a:t> &lt;= target:</a:t>
            </a:r>
          </a:p>
          <a:p>
            <a:r>
              <a:rPr lang="en-US" sz="1800" b="1" dirty="0">
                <a:latin typeface="Courier New" panose="02070309020205020404" pitchFamily="49" charset="0"/>
                <a:cs typeface="Courier New" panose="02070309020205020404" pitchFamily="49" charset="0"/>
              </a:rPr>
              <a:t>            </a:t>
            </a:r>
            <a:r>
              <a:rPr lang="en-US" sz="1800" b="1" dirty="0" err="1">
                <a:latin typeface="Courier New" panose="02070309020205020404" pitchFamily="49" charset="0"/>
                <a:cs typeface="Courier New" panose="02070309020205020404" pitchFamily="49" charset="0"/>
              </a:rPr>
              <a:t>uutil</a:t>
            </a:r>
            <a:r>
              <a:rPr lang="en-US" sz="1800" b="1" dirty="0">
                <a:latin typeface="Courier New" panose="02070309020205020404" pitchFamily="49" charset="0"/>
                <a:cs typeface="Courier New" panose="02070309020205020404" pitchFamily="49" charset="0"/>
              </a:rPr>
              <a:t>, </a:t>
            </a:r>
            <a:r>
              <a:rPr lang="en-US" sz="1800" b="1" dirty="0" err="1">
                <a:latin typeface="Courier New" panose="02070309020205020404" pitchFamily="49" charset="0"/>
                <a:cs typeface="Courier New" panose="02070309020205020404" pitchFamily="49" charset="0"/>
              </a:rPr>
              <a:t>uwt</a:t>
            </a:r>
            <a:r>
              <a:rPr lang="en-US" sz="1800" b="1" dirty="0">
                <a:latin typeface="Courier New" panose="02070309020205020404" pitchFamily="49" charset="0"/>
                <a:cs typeface="Courier New" panose="02070309020205020404" pitchFamily="49" charset="0"/>
              </a:rPr>
              <a:t>, </a:t>
            </a:r>
            <a:r>
              <a:rPr lang="en-US" sz="1800" b="1" dirty="0" err="1">
                <a:latin typeface="Courier New" panose="02070309020205020404" pitchFamily="49" charset="0"/>
                <a:cs typeface="Courier New" panose="02070309020205020404" pitchFamily="49" charset="0"/>
              </a:rPr>
              <a:t>unm</a:t>
            </a:r>
            <a:r>
              <a:rPr lang="en-US" sz="1800" b="1" dirty="0">
                <a:latin typeface="Courier New" panose="02070309020205020404" pitchFamily="49" charset="0"/>
                <a:cs typeface="Courier New" panose="02070309020205020404" pitchFamily="49" charset="0"/>
              </a:rPr>
              <a:t> = knapsack(target - </a:t>
            </a:r>
            <a:r>
              <a:rPr lang="en-US" sz="1800" b="1" dirty="0" err="1">
                <a:latin typeface="Courier New" panose="02070309020205020404" pitchFamily="49" charset="0"/>
                <a:cs typeface="Courier New" panose="02070309020205020404" pitchFamily="49" charset="0"/>
              </a:rPr>
              <a:t>wt</a:t>
            </a:r>
            <a:r>
              <a:rPr lang="en-US" sz="1800" b="1" dirty="0">
                <a:latin typeface="Courier New" panose="02070309020205020404" pitchFamily="49" charset="0"/>
                <a:cs typeface="Courier New" panose="02070309020205020404" pitchFamily="49" charset="0"/>
              </a:rPr>
              <a:t>, L[1:])</a:t>
            </a:r>
          </a:p>
          <a:p>
            <a:r>
              <a:rPr lang="en-US" sz="1800" b="1" dirty="0">
                <a:latin typeface="Courier New" panose="02070309020205020404" pitchFamily="49" charset="0"/>
                <a:cs typeface="Courier New" panose="02070309020205020404" pitchFamily="49" charset="0"/>
              </a:rPr>
              <a:t>            </a:t>
            </a:r>
            <a:r>
              <a:rPr lang="en-US" sz="1800" b="1" dirty="0" err="1">
                <a:latin typeface="Courier New" panose="02070309020205020404" pitchFamily="49" charset="0"/>
                <a:cs typeface="Courier New" panose="02070309020205020404" pitchFamily="49" charset="0"/>
              </a:rPr>
              <a:t>uutil</a:t>
            </a:r>
            <a:r>
              <a:rPr lang="en-US" sz="1800" b="1" dirty="0">
                <a:latin typeface="Courier New" panose="02070309020205020404" pitchFamily="49" charset="0"/>
                <a:cs typeface="Courier New" panose="02070309020205020404" pitchFamily="49" charset="0"/>
              </a:rPr>
              <a:t> += L[0][0]</a:t>
            </a:r>
          </a:p>
          <a:p>
            <a:r>
              <a:rPr lang="en-US" sz="1800" b="1" dirty="0">
                <a:latin typeface="Courier New" panose="02070309020205020404" pitchFamily="49" charset="0"/>
                <a:cs typeface="Courier New" panose="02070309020205020404" pitchFamily="49" charset="0"/>
              </a:rPr>
              <a:t>            </a:t>
            </a:r>
            <a:r>
              <a:rPr lang="en-US" sz="1800" b="1" dirty="0" err="1">
                <a:latin typeface="Courier New" panose="02070309020205020404" pitchFamily="49" charset="0"/>
                <a:cs typeface="Courier New" panose="02070309020205020404" pitchFamily="49" charset="0"/>
              </a:rPr>
              <a:t>uwt</a:t>
            </a:r>
            <a:r>
              <a:rPr lang="en-US" sz="1800" b="1" dirty="0">
                <a:latin typeface="Courier New" panose="02070309020205020404" pitchFamily="49" charset="0"/>
                <a:cs typeface="Courier New" panose="02070309020205020404" pitchFamily="49" charset="0"/>
              </a:rPr>
              <a:t> += </a:t>
            </a:r>
            <a:r>
              <a:rPr lang="en-US" sz="1800" b="1" dirty="0" err="1">
                <a:latin typeface="Courier New" panose="02070309020205020404" pitchFamily="49" charset="0"/>
                <a:cs typeface="Courier New" panose="02070309020205020404" pitchFamily="49" charset="0"/>
              </a:rPr>
              <a:t>wt</a:t>
            </a:r>
            <a:endParaRPr lang="en-US" sz="1800" b="1" dirty="0">
              <a:latin typeface="Courier New" panose="02070309020205020404" pitchFamily="49" charset="0"/>
              <a:cs typeface="Courier New" panose="02070309020205020404" pitchFamily="49" charset="0"/>
            </a:endParaRPr>
          </a:p>
          <a:p>
            <a:r>
              <a:rPr lang="en-US" sz="1800" b="1" dirty="0">
                <a:latin typeface="Courier New" panose="02070309020205020404" pitchFamily="49" charset="0"/>
                <a:cs typeface="Courier New" panose="02070309020205020404" pitchFamily="49" charset="0"/>
              </a:rPr>
              <a:t>            </a:t>
            </a:r>
            <a:r>
              <a:rPr lang="en-US" sz="1800" b="1" dirty="0" err="1">
                <a:latin typeface="Courier New" panose="02070309020205020404" pitchFamily="49" charset="0"/>
                <a:cs typeface="Courier New" panose="02070309020205020404" pitchFamily="49" charset="0"/>
              </a:rPr>
              <a:t>unm</a:t>
            </a:r>
            <a:r>
              <a:rPr lang="en-US" sz="1800" b="1" dirty="0">
                <a:latin typeface="Courier New" panose="02070309020205020404" pitchFamily="49" charset="0"/>
                <a:cs typeface="Courier New" panose="02070309020205020404" pitchFamily="49" charset="0"/>
              </a:rPr>
              <a:t> += [L[0][2]]</a:t>
            </a:r>
          </a:p>
          <a:p>
            <a:r>
              <a:rPr lang="en-US" sz="1800" b="1" dirty="0">
                <a:latin typeface="Courier New" panose="02070309020205020404" pitchFamily="49" charset="0"/>
                <a:cs typeface="Courier New" panose="02070309020205020404" pitchFamily="49" charset="0"/>
              </a:rPr>
              <a:t>            if </a:t>
            </a:r>
            <a:r>
              <a:rPr lang="en-US" sz="1800" b="1" dirty="0" err="1">
                <a:latin typeface="Courier New" panose="02070309020205020404" pitchFamily="49" charset="0"/>
                <a:cs typeface="Courier New" panose="02070309020205020404" pitchFamily="49" charset="0"/>
              </a:rPr>
              <a:t>uutil</a:t>
            </a:r>
            <a:r>
              <a:rPr lang="en-US" sz="1800" b="1" dirty="0">
                <a:latin typeface="Courier New" panose="02070309020205020404" pitchFamily="49" charset="0"/>
                <a:cs typeface="Courier New" panose="02070309020205020404" pitchFamily="49" charset="0"/>
              </a:rPr>
              <a:t> &gt;= </a:t>
            </a:r>
            <a:r>
              <a:rPr lang="en-US" sz="1800" b="1" dirty="0" err="1">
                <a:latin typeface="Courier New" panose="02070309020205020404" pitchFamily="49" charset="0"/>
                <a:cs typeface="Courier New" panose="02070309020205020404" pitchFamily="49" charset="0"/>
              </a:rPr>
              <a:t>lutil</a:t>
            </a:r>
            <a:r>
              <a:rPr lang="en-US" sz="1800" b="1" dirty="0">
                <a:latin typeface="Courier New" panose="02070309020205020404" pitchFamily="49" charset="0"/>
                <a:cs typeface="Courier New" panose="02070309020205020404" pitchFamily="49" charset="0"/>
              </a:rPr>
              <a:t>:</a:t>
            </a:r>
          </a:p>
          <a:p>
            <a:r>
              <a:rPr lang="en-US" sz="1800" b="1" dirty="0">
                <a:latin typeface="Courier New" panose="02070309020205020404" pitchFamily="49" charset="0"/>
                <a:cs typeface="Courier New" panose="02070309020205020404" pitchFamily="49" charset="0"/>
              </a:rPr>
              <a:t>                return (</a:t>
            </a:r>
            <a:r>
              <a:rPr lang="en-US" sz="1800" b="1" dirty="0" err="1">
                <a:latin typeface="Courier New" panose="02070309020205020404" pitchFamily="49" charset="0"/>
                <a:cs typeface="Courier New" panose="02070309020205020404" pitchFamily="49" charset="0"/>
              </a:rPr>
              <a:t>uutil</a:t>
            </a:r>
            <a:r>
              <a:rPr lang="en-US" sz="1800" b="1" dirty="0">
                <a:latin typeface="Courier New" panose="02070309020205020404" pitchFamily="49" charset="0"/>
                <a:cs typeface="Courier New" panose="02070309020205020404" pitchFamily="49" charset="0"/>
              </a:rPr>
              <a:t>, </a:t>
            </a:r>
            <a:r>
              <a:rPr lang="en-US" sz="1800" b="1" dirty="0" err="1">
                <a:latin typeface="Courier New" panose="02070309020205020404" pitchFamily="49" charset="0"/>
                <a:cs typeface="Courier New" panose="02070309020205020404" pitchFamily="49" charset="0"/>
              </a:rPr>
              <a:t>uwt</a:t>
            </a:r>
            <a:r>
              <a:rPr lang="en-US" sz="1800" b="1" dirty="0">
                <a:latin typeface="Courier New" panose="02070309020205020404" pitchFamily="49" charset="0"/>
                <a:cs typeface="Courier New" panose="02070309020205020404" pitchFamily="49" charset="0"/>
              </a:rPr>
              <a:t>, </a:t>
            </a:r>
            <a:r>
              <a:rPr lang="en-US" sz="1800" b="1" dirty="0" err="1">
                <a:latin typeface="Courier New" panose="02070309020205020404" pitchFamily="49" charset="0"/>
                <a:cs typeface="Courier New" panose="02070309020205020404" pitchFamily="49" charset="0"/>
              </a:rPr>
              <a:t>unm</a:t>
            </a:r>
            <a:r>
              <a:rPr lang="en-US" sz="1800" b="1" dirty="0">
                <a:latin typeface="Courier New" panose="02070309020205020404" pitchFamily="49" charset="0"/>
                <a:cs typeface="Courier New" panose="02070309020205020404" pitchFamily="49" charset="0"/>
              </a:rPr>
              <a:t>)</a:t>
            </a:r>
          </a:p>
          <a:p>
            <a:r>
              <a:rPr lang="en-US" sz="1800" b="1" dirty="0">
                <a:latin typeface="Courier New" panose="02070309020205020404" pitchFamily="49" charset="0"/>
                <a:cs typeface="Courier New" panose="02070309020205020404" pitchFamily="49" charset="0"/>
              </a:rPr>
              <a:t>        return (</a:t>
            </a:r>
            <a:r>
              <a:rPr lang="en-US" sz="1800" b="1" dirty="0" err="1">
                <a:latin typeface="Courier New" panose="02070309020205020404" pitchFamily="49" charset="0"/>
                <a:cs typeface="Courier New" panose="02070309020205020404" pitchFamily="49" charset="0"/>
              </a:rPr>
              <a:t>lutil</a:t>
            </a:r>
            <a:r>
              <a:rPr lang="en-US" sz="1800" b="1" dirty="0">
                <a:latin typeface="Courier New" panose="02070309020205020404" pitchFamily="49" charset="0"/>
                <a:cs typeface="Courier New" panose="02070309020205020404" pitchFamily="49" charset="0"/>
              </a:rPr>
              <a:t>, </a:t>
            </a:r>
            <a:r>
              <a:rPr lang="en-US" sz="1800" b="1" dirty="0" err="1">
                <a:latin typeface="Courier New" panose="02070309020205020404" pitchFamily="49" charset="0"/>
                <a:cs typeface="Courier New" panose="02070309020205020404" pitchFamily="49" charset="0"/>
              </a:rPr>
              <a:t>lwt</a:t>
            </a:r>
            <a:r>
              <a:rPr lang="en-US" sz="1800" b="1" dirty="0">
                <a:latin typeface="Courier New" panose="02070309020205020404" pitchFamily="49" charset="0"/>
                <a:cs typeface="Courier New" panose="02070309020205020404" pitchFamily="49" charset="0"/>
              </a:rPr>
              <a:t>, </a:t>
            </a:r>
            <a:r>
              <a:rPr lang="en-US" sz="1800" b="1" dirty="0" err="1">
                <a:latin typeface="Courier New" panose="02070309020205020404" pitchFamily="49" charset="0"/>
                <a:cs typeface="Courier New" panose="02070309020205020404" pitchFamily="49" charset="0"/>
              </a:rPr>
              <a:t>lnm</a:t>
            </a:r>
            <a:r>
              <a:rPr lang="en-US" sz="1800" b="1"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36222117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Bit of Python Cuteness</a:t>
            </a:r>
          </a:p>
        </p:txBody>
      </p:sp>
      <p:sp>
        <p:nvSpPr>
          <p:cNvPr id="3" name="Content Placeholder 2"/>
          <p:cNvSpPr>
            <a:spLocks noGrp="1"/>
          </p:cNvSpPr>
          <p:nvPr>
            <p:ph idx="1"/>
          </p:nvPr>
        </p:nvSpPr>
        <p:spPr/>
        <p:txBody>
          <a:bodyPr/>
          <a:lstStyle/>
          <a:p>
            <a:r>
              <a:rPr lang="en-US" dirty="0"/>
              <a:t>Remember </a:t>
            </a:r>
            <a:r>
              <a:rPr lang="en-US" dirty="0" err="1"/>
              <a:t>memoization</a:t>
            </a:r>
            <a:r>
              <a:rPr lang="en-US" dirty="0"/>
              <a:t>?</a:t>
            </a:r>
          </a:p>
          <a:p>
            <a:pPr>
              <a:spcBef>
                <a:spcPts val="0"/>
              </a:spcBef>
            </a:pPr>
            <a:endParaRPr lang="en-US" dirty="0">
              <a:latin typeface="Courier New" panose="02070309020205020404" pitchFamily="49" charset="0"/>
              <a:cs typeface="Courier New" panose="02070309020205020404" pitchFamily="49" charset="0"/>
            </a:endParaRPr>
          </a:p>
          <a:p>
            <a:pPr>
              <a:spcBef>
                <a:spcPts val="0"/>
              </a:spcBef>
            </a:pPr>
            <a:r>
              <a:rPr lang="en-US" dirty="0">
                <a:latin typeface="Courier New" panose="02070309020205020404" pitchFamily="49" charset="0"/>
                <a:cs typeface="Courier New" panose="02070309020205020404" pitchFamily="49" charset="0"/>
              </a:rPr>
              <a:t>memo = {}</a:t>
            </a:r>
          </a:p>
          <a:p>
            <a:pPr>
              <a:spcBef>
                <a:spcPts val="0"/>
              </a:spcBef>
            </a:pPr>
            <a:r>
              <a:rPr lang="en-US" dirty="0" err="1">
                <a:latin typeface="Courier New" panose="02070309020205020404" pitchFamily="49" charset="0"/>
                <a:cs typeface="Courier New" panose="02070309020205020404" pitchFamily="49" charset="0"/>
              </a:rPr>
              <a:t>def</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fastFunc</a:t>
            </a:r>
            <a:r>
              <a:rPr lang="en-US" dirty="0">
                <a:latin typeface="Courier New" panose="02070309020205020404" pitchFamily="49" charset="0"/>
                <a:cs typeface="Courier New" panose="02070309020205020404" pitchFamily="49" charset="0"/>
              </a:rPr>
              <a:t>(x):</a:t>
            </a:r>
          </a:p>
          <a:p>
            <a:pPr>
              <a:spcBef>
                <a:spcPts val="0"/>
              </a:spcBef>
            </a:pPr>
            <a:r>
              <a:rPr lang="en-US" dirty="0">
                <a:latin typeface="Courier New" panose="02070309020205020404" pitchFamily="49" charset="0"/>
                <a:cs typeface="Courier New" panose="02070309020205020404" pitchFamily="49" charset="0"/>
              </a:rPr>
              <a:t>  if x in memo:</a:t>
            </a:r>
          </a:p>
          <a:p>
            <a:pPr>
              <a:spcBef>
                <a:spcPts val="0"/>
              </a:spcBef>
            </a:pPr>
            <a:r>
              <a:rPr lang="en-US" dirty="0">
                <a:latin typeface="Courier New" panose="02070309020205020404" pitchFamily="49" charset="0"/>
                <a:cs typeface="Courier New" panose="02070309020205020404" pitchFamily="49" charset="0"/>
              </a:rPr>
              <a:t>    return memo[x]</a:t>
            </a:r>
          </a:p>
          <a:p>
            <a:pPr>
              <a:spcBef>
                <a:spcPts val="0"/>
              </a:spcBef>
            </a:pPr>
            <a:r>
              <a:rPr lang="en-US" dirty="0">
                <a:latin typeface="Courier New" panose="02070309020205020404" pitchFamily="49" charset="0"/>
                <a:cs typeface="Courier New" panose="02070309020205020404" pitchFamily="49" charset="0"/>
              </a:rPr>
              <a:t>  else:</a:t>
            </a:r>
          </a:p>
          <a:p>
            <a:pPr>
              <a:spcBef>
                <a:spcPts val="0"/>
              </a:spcBef>
            </a:pPr>
            <a:r>
              <a:rPr lang="en-US" dirty="0">
                <a:latin typeface="Courier New" panose="02070309020205020404" pitchFamily="49" charset="0"/>
                <a:cs typeface="Courier New" panose="02070309020205020404" pitchFamily="49" charset="0"/>
              </a:rPr>
              <a:t>    # slow stuff to find answer</a:t>
            </a:r>
          </a:p>
          <a:p>
            <a:pPr>
              <a:spcBef>
                <a:spcPts val="0"/>
              </a:spcBef>
            </a:pPr>
            <a:r>
              <a:rPr lang="en-US" dirty="0">
                <a:latin typeface="Courier New" panose="02070309020205020404" pitchFamily="49" charset="0"/>
                <a:cs typeface="Courier New" panose="02070309020205020404" pitchFamily="49" charset="0"/>
              </a:rPr>
              <a:t>    memo[x] = answer</a:t>
            </a:r>
          </a:p>
          <a:p>
            <a:pPr>
              <a:spcBef>
                <a:spcPts val="0"/>
              </a:spcBef>
            </a:pPr>
            <a:r>
              <a:rPr lang="en-US" dirty="0">
                <a:latin typeface="Courier New" panose="02070309020205020404" pitchFamily="49" charset="0"/>
                <a:cs typeface="Courier New" panose="02070309020205020404" pitchFamily="49" charset="0"/>
              </a:rPr>
              <a:t>    return answer</a:t>
            </a:r>
          </a:p>
        </p:txBody>
      </p:sp>
    </p:spTree>
    <p:extLst>
      <p:ext uri="{BB962C8B-B14F-4D97-AF65-F5344CB8AC3E}">
        <p14:creationId xmlns:p14="http://schemas.microsoft.com/office/powerpoint/2010/main" val="3861090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Bit of Python Cuteness</a:t>
            </a:r>
          </a:p>
        </p:txBody>
      </p:sp>
      <p:sp>
        <p:nvSpPr>
          <p:cNvPr id="3" name="Content Placeholder 2"/>
          <p:cNvSpPr>
            <a:spLocks noGrp="1"/>
          </p:cNvSpPr>
          <p:nvPr>
            <p:ph idx="1"/>
          </p:nvPr>
        </p:nvSpPr>
        <p:spPr/>
        <p:txBody>
          <a:bodyPr/>
          <a:lstStyle/>
          <a:p>
            <a:pPr>
              <a:spcBef>
                <a:spcPts val="0"/>
              </a:spcBef>
            </a:pPr>
            <a:r>
              <a:rPr lang="en-US" dirty="0">
                <a:latin typeface="Courier New" panose="02070309020205020404" pitchFamily="49" charset="0"/>
                <a:cs typeface="Courier New" panose="02070309020205020404" pitchFamily="49" charset="0"/>
              </a:rPr>
              <a:t>from </a:t>
            </a:r>
            <a:r>
              <a:rPr lang="en-US" dirty="0" err="1">
                <a:latin typeface="Courier New" panose="02070309020205020404" pitchFamily="49" charset="0"/>
                <a:cs typeface="Courier New" panose="02070309020205020404" pitchFamily="49" charset="0"/>
              </a:rPr>
              <a:t>functools</a:t>
            </a:r>
            <a:r>
              <a:rPr lang="en-US" dirty="0">
                <a:latin typeface="Courier New" panose="02070309020205020404" pitchFamily="49" charset="0"/>
                <a:cs typeface="Courier New" panose="02070309020205020404" pitchFamily="49" charset="0"/>
              </a:rPr>
              <a:t> import </a:t>
            </a:r>
            <a:r>
              <a:rPr lang="en-US" dirty="0" err="1">
                <a:latin typeface="Courier New" panose="02070309020205020404" pitchFamily="49" charset="0"/>
                <a:cs typeface="Courier New" panose="02070309020205020404" pitchFamily="49" charset="0"/>
              </a:rPr>
              <a:t>lru_cache</a:t>
            </a:r>
            <a:endParaRPr lang="en-US" dirty="0">
              <a:latin typeface="Courier New" panose="02070309020205020404" pitchFamily="49" charset="0"/>
              <a:cs typeface="Courier New" panose="02070309020205020404" pitchFamily="49" charset="0"/>
            </a:endParaRPr>
          </a:p>
          <a:p>
            <a:pPr>
              <a:spcBef>
                <a:spcPts val="0"/>
              </a:spcBef>
            </a:pP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lru_cache</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maxsize</a:t>
            </a:r>
            <a:r>
              <a:rPr lang="en-US" dirty="0">
                <a:latin typeface="Courier New" panose="02070309020205020404" pitchFamily="49" charset="0"/>
                <a:cs typeface="Courier New" panose="02070309020205020404" pitchFamily="49" charset="0"/>
              </a:rPr>
              <a:t> = 32)</a:t>
            </a:r>
          </a:p>
          <a:p>
            <a:pPr>
              <a:spcBef>
                <a:spcPts val="0"/>
              </a:spcBef>
            </a:pPr>
            <a:r>
              <a:rPr lang="en-US" dirty="0" err="1">
                <a:latin typeface="Courier New" panose="02070309020205020404" pitchFamily="49" charset="0"/>
                <a:cs typeface="Courier New" panose="02070309020205020404" pitchFamily="49" charset="0"/>
              </a:rPr>
              <a:t>def</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fastFunc</a:t>
            </a:r>
            <a:r>
              <a:rPr lang="en-US" dirty="0">
                <a:latin typeface="Courier New" panose="02070309020205020404" pitchFamily="49" charset="0"/>
                <a:cs typeface="Courier New" panose="02070309020205020404" pitchFamily="49" charset="0"/>
              </a:rPr>
              <a:t>(x):</a:t>
            </a:r>
          </a:p>
          <a:p>
            <a:pPr>
              <a:spcBef>
                <a:spcPts val="0"/>
              </a:spcBef>
            </a:pPr>
            <a:r>
              <a:rPr lang="en-US" dirty="0">
                <a:latin typeface="Courier New" panose="02070309020205020404" pitchFamily="49" charset="0"/>
                <a:cs typeface="Courier New" panose="02070309020205020404" pitchFamily="49" charset="0"/>
              </a:rPr>
              <a:t>  # slow stuff to find answer</a:t>
            </a:r>
          </a:p>
          <a:p>
            <a:pPr>
              <a:spcBef>
                <a:spcPts val="0"/>
              </a:spcBef>
            </a:pPr>
            <a:r>
              <a:rPr lang="en-US" dirty="0">
                <a:latin typeface="Courier New" panose="02070309020205020404" pitchFamily="49" charset="0"/>
                <a:cs typeface="Courier New" panose="02070309020205020404" pitchFamily="49" charset="0"/>
              </a:rPr>
              <a:t>  return answer</a:t>
            </a:r>
          </a:p>
        </p:txBody>
      </p:sp>
      <p:pic>
        <p:nvPicPr>
          <p:cNvPr id="4" name="Picture 13"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9000" y="5105400"/>
            <a:ext cx="8350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AutoShape 28"/>
          <p:cNvSpPr>
            <a:spLocks noChangeArrowheads="1"/>
          </p:cNvSpPr>
          <p:nvPr/>
        </p:nvSpPr>
        <p:spPr bwMode="auto">
          <a:xfrm>
            <a:off x="4518690" y="4419600"/>
            <a:ext cx="2110710" cy="685800"/>
          </a:xfrm>
          <a:prstGeom prst="wedgeRectCallout">
            <a:avLst>
              <a:gd name="adj1" fmla="val -70449"/>
              <a:gd name="adj2" fmla="val 101035"/>
            </a:avLst>
          </a:prstGeom>
          <a:solidFill>
            <a:srgbClr val="FFFFFF"/>
          </a:solidFill>
          <a:ln w="9525">
            <a:solidFill>
              <a:srgbClr val="000000"/>
            </a:solidFill>
            <a:miter lim="800000"/>
            <a:headEnd/>
            <a:tailEnd/>
          </a:ln>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sz="1800" dirty="0">
                <a:solidFill>
                  <a:srgbClr val="000000"/>
                </a:solidFill>
              </a:rPr>
              <a:t>It’ll remember the last 32 answers!</a:t>
            </a:r>
            <a:endParaRPr lang="en-US" altLang="en-US" dirty="0">
              <a:solidFill>
                <a:srgbClr val="000000"/>
              </a:solidFill>
            </a:endParaRPr>
          </a:p>
        </p:txBody>
      </p:sp>
    </p:spTree>
    <p:extLst>
      <p:ext uri="{BB962C8B-B14F-4D97-AF65-F5344CB8AC3E}">
        <p14:creationId xmlns:p14="http://schemas.microsoft.com/office/powerpoint/2010/main" val="1767179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Computer Organization</a:t>
            </a:r>
          </a:p>
        </p:txBody>
      </p:sp>
      <p:sp>
        <p:nvSpPr>
          <p:cNvPr id="3" name="Content Placeholder 2"/>
          <p:cNvSpPr>
            <a:spLocks noGrp="1"/>
          </p:cNvSpPr>
          <p:nvPr>
            <p:ph idx="1"/>
          </p:nvPr>
        </p:nvSpPr>
        <p:spPr/>
        <p:txBody>
          <a:bodyPr/>
          <a:lstStyle/>
          <a:p>
            <a:r>
              <a:rPr lang="en-US" dirty="0"/>
              <a:t>Important things:</a:t>
            </a:r>
          </a:p>
          <a:p>
            <a:pPr marL="457200" indent="-457200">
              <a:buFont typeface="Arial" panose="020B0604020202020204" pitchFamily="34" charset="0"/>
              <a:buChar char="•"/>
            </a:pPr>
            <a:r>
              <a:rPr lang="en-US" dirty="0"/>
              <a:t>Binary numbers (can you count in binary?)</a:t>
            </a:r>
          </a:p>
          <a:p>
            <a:pPr marL="457200" indent="-457200">
              <a:buFont typeface="Arial" panose="020B0604020202020204" pitchFamily="34" charset="0"/>
              <a:buChar char="•"/>
            </a:pPr>
            <a:r>
              <a:rPr lang="en-US" dirty="0"/>
              <a:t>Boolean equations</a:t>
            </a:r>
          </a:p>
          <a:p>
            <a:pPr marL="457200" indent="-457200">
              <a:buFont typeface="Arial" panose="020B0604020202020204" pitchFamily="34" charset="0"/>
              <a:buChar char="•"/>
            </a:pPr>
            <a:r>
              <a:rPr lang="en-US" dirty="0" err="1"/>
              <a:t>Minterm</a:t>
            </a:r>
            <a:r>
              <a:rPr lang="en-US" dirty="0"/>
              <a:t> expansion principle</a:t>
            </a:r>
          </a:p>
          <a:p>
            <a:pPr marL="457200" indent="-457200">
              <a:buFont typeface="Arial" panose="020B0604020202020204" pitchFamily="34" charset="0"/>
              <a:buChar char="•"/>
            </a:pPr>
            <a:r>
              <a:rPr lang="en-US" dirty="0"/>
              <a:t>Hmmm programming</a:t>
            </a:r>
          </a:p>
          <a:p>
            <a:pPr marL="857250" lvl="1" indent="-457200">
              <a:buFont typeface="Arial" panose="020B0604020202020204" pitchFamily="34" charset="0"/>
              <a:buChar char="•"/>
            </a:pPr>
            <a:r>
              <a:rPr lang="en-US" dirty="0"/>
              <a:t>Be sure you understand function calls and how r13, r14, and r15 are used</a:t>
            </a:r>
          </a:p>
          <a:p>
            <a:pPr marL="857250" lvl="1" indent="-457200">
              <a:buFont typeface="Arial" panose="020B0604020202020204" pitchFamily="34" charset="0"/>
              <a:buChar char="•"/>
            </a:pPr>
            <a:r>
              <a:rPr lang="en-US" dirty="0"/>
              <a:t>Understand Hmmm recursion</a:t>
            </a:r>
          </a:p>
        </p:txBody>
      </p:sp>
    </p:spTree>
    <p:extLst>
      <p:ext uri="{BB962C8B-B14F-4D97-AF65-F5344CB8AC3E}">
        <p14:creationId xmlns:p14="http://schemas.microsoft.com/office/powerpoint/2010/main" val="14450249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Minterm</a:t>
            </a:r>
            <a:r>
              <a:rPr lang="en-US" dirty="0"/>
              <a:t> Expansion</a:t>
            </a:r>
          </a:p>
        </p:txBody>
      </p:sp>
      <p:sp>
        <p:nvSpPr>
          <p:cNvPr id="3" name="Content Placeholder 2"/>
          <p:cNvSpPr>
            <a:spLocks noGrp="1"/>
          </p:cNvSpPr>
          <p:nvPr>
            <p:ph idx="1"/>
          </p:nvPr>
        </p:nvSpPr>
        <p:spPr/>
        <p:txBody>
          <a:bodyPr/>
          <a:lstStyle/>
          <a:p>
            <a:r>
              <a:rPr lang="en-US" dirty="0"/>
              <a:t>Be systematic!</a:t>
            </a:r>
          </a:p>
          <a:p>
            <a:pPr>
              <a:spcBef>
                <a:spcPts val="0"/>
              </a:spcBef>
            </a:pPr>
            <a:r>
              <a:rPr lang="en-US" dirty="0"/>
              <a:t>	0 0 0	0</a:t>
            </a:r>
          </a:p>
          <a:p>
            <a:pPr>
              <a:spcBef>
                <a:spcPts val="0"/>
              </a:spcBef>
            </a:pPr>
            <a:r>
              <a:rPr lang="en-US" dirty="0"/>
              <a:t>	0 0 1	0</a:t>
            </a:r>
          </a:p>
          <a:p>
            <a:pPr>
              <a:spcBef>
                <a:spcPts val="0"/>
              </a:spcBef>
            </a:pPr>
            <a:r>
              <a:rPr lang="en-US" dirty="0"/>
              <a:t>	0 1 0	1</a:t>
            </a:r>
          </a:p>
          <a:p>
            <a:pPr>
              <a:spcBef>
                <a:spcPts val="0"/>
              </a:spcBef>
            </a:pPr>
            <a:r>
              <a:rPr lang="en-US" dirty="0"/>
              <a:t>	0 1 1	1</a:t>
            </a:r>
          </a:p>
          <a:p>
            <a:pPr>
              <a:spcBef>
                <a:spcPts val="0"/>
              </a:spcBef>
            </a:pPr>
            <a:r>
              <a:rPr lang="en-US" dirty="0"/>
              <a:t>	1 0 0	0</a:t>
            </a:r>
          </a:p>
          <a:p>
            <a:pPr>
              <a:spcBef>
                <a:spcPts val="0"/>
              </a:spcBef>
            </a:pPr>
            <a:r>
              <a:rPr lang="en-US" dirty="0"/>
              <a:t>	1 0 1	1</a:t>
            </a:r>
          </a:p>
          <a:p>
            <a:pPr>
              <a:spcBef>
                <a:spcPts val="0"/>
              </a:spcBef>
            </a:pPr>
            <a:r>
              <a:rPr lang="en-US" dirty="0"/>
              <a:t>	1 1 0	0</a:t>
            </a:r>
          </a:p>
          <a:p>
            <a:pPr>
              <a:spcBef>
                <a:spcPts val="0"/>
              </a:spcBef>
            </a:pPr>
            <a:r>
              <a:rPr lang="en-US" dirty="0"/>
              <a:t>	1 1 1	1</a:t>
            </a:r>
          </a:p>
        </p:txBody>
      </p:sp>
      <p:pic>
        <p:nvPicPr>
          <p:cNvPr id="4" name="Picture 13"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6310" y="3124200"/>
            <a:ext cx="8350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AutoShape 28"/>
          <p:cNvSpPr>
            <a:spLocks noChangeArrowheads="1"/>
          </p:cNvSpPr>
          <p:nvPr/>
        </p:nvSpPr>
        <p:spPr bwMode="auto">
          <a:xfrm>
            <a:off x="6096000" y="2667000"/>
            <a:ext cx="2057400" cy="647700"/>
          </a:xfrm>
          <a:prstGeom prst="wedgeRectCallout">
            <a:avLst>
              <a:gd name="adj1" fmla="val -63900"/>
              <a:gd name="adj2" fmla="val 77779"/>
            </a:avLst>
          </a:prstGeom>
          <a:solidFill>
            <a:srgbClr val="FFFFFF"/>
          </a:solidFill>
          <a:ln w="9525">
            <a:solidFill>
              <a:srgbClr val="000000"/>
            </a:solidFill>
            <a:miter lim="800000"/>
            <a:headEnd/>
            <a:tailEnd/>
          </a:ln>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sz="1800" dirty="0">
                <a:solidFill>
                  <a:srgbClr val="000000"/>
                </a:solidFill>
              </a:rPr>
              <a:t>What does this compute?</a:t>
            </a:r>
            <a:endParaRPr lang="en-US" altLang="en-US" dirty="0">
              <a:solidFill>
                <a:srgbClr val="000000"/>
              </a:solidFill>
            </a:endParaRPr>
          </a:p>
        </p:txBody>
      </p:sp>
    </p:spTree>
    <p:extLst>
      <p:ext uri="{BB962C8B-B14F-4D97-AF65-F5344CB8AC3E}">
        <p14:creationId xmlns:p14="http://schemas.microsoft.com/office/powerpoint/2010/main" val="8880330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Hmmm Problem</a:t>
            </a:r>
          </a:p>
        </p:txBody>
      </p:sp>
      <p:sp>
        <p:nvSpPr>
          <p:cNvPr id="3" name="Content Placeholder 2"/>
          <p:cNvSpPr>
            <a:spLocks noGrp="1"/>
          </p:cNvSpPr>
          <p:nvPr>
            <p:ph idx="1"/>
          </p:nvPr>
        </p:nvSpPr>
        <p:spPr/>
        <p:txBody>
          <a:bodyPr/>
          <a:lstStyle/>
          <a:p>
            <a:r>
              <a:rPr lang="en-US" dirty="0"/>
              <a:t>What does this program do?</a:t>
            </a:r>
          </a:p>
          <a:p>
            <a:r>
              <a:rPr lang="en-US" sz="2400" dirty="0">
                <a:latin typeface="Courier New" panose="02070309020205020404" pitchFamily="49" charset="0"/>
                <a:cs typeface="Courier New" panose="02070309020205020404" pitchFamily="49" charset="0"/>
              </a:rPr>
              <a:t>	00 read  r1</a:t>
            </a:r>
          </a:p>
          <a:p>
            <a:r>
              <a:rPr lang="en-US" sz="2400" dirty="0">
                <a:latin typeface="Courier New" panose="02070309020205020404" pitchFamily="49" charset="0"/>
                <a:cs typeface="Courier New" panose="02070309020205020404" pitchFamily="49" charset="0"/>
              </a:rPr>
              <a:t>  01 </a:t>
            </a:r>
            <a:r>
              <a:rPr lang="en-US" sz="2400" dirty="0" err="1">
                <a:latin typeface="Courier New" panose="02070309020205020404" pitchFamily="49" charset="0"/>
                <a:cs typeface="Courier New" panose="02070309020205020404" pitchFamily="49" charset="0"/>
              </a:rPr>
              <a:t>setn</a:t>
            </a:r>
            <a:r>
              <a:rPr lang="en-US" sz="2400" dirty="0">
                <a:latin typeface="Courier New" panose="02070309020205020404" pitchFamily="49" charset="0"/>
                <a:cs typeface="Courier New" panose="02070309020205020404" pitchFamily="49" charset="0"/>
              </a:rPr>
              <a:t>  r2 0</a:t>
            </a:r>
          </a:p>
          <a:p>
            <a:r>
              <a:rPr lang="en-US" sz="2400" dirty="0">
                <a:latin typeface="Courier New" panose="02070309020205020404" pitchFamily="49" charset="0"/>
                <a:cs typeface="Courier New" panose="02070309020205020404" pitchFamily="49" charset="0"/>
              </a:rPr>
              <a:t>  02 </a:t>
            </a:r>
            <a:r>
              <a:rPr lang="en-US" sz="2400" dirty="0" err="1">
                <a:latin typeface="Courier New" panose="02070309020205020404" pitchFamily="49" charset="0"/>
                <a:cs typeface="Courier New" panose="02070309020205020404" pitchFamily="49" charset="0"/>
              </a:rPr>
              <a:t>jltzn</a:t>
            </a:r>
            <a:r>
              <a:rPr lang="en-US" sz="2400" dirty="0">
                <a:latin typeface="Courier New" panose="02070309020205020404" pitchFamily="49" charset="0"/>
                <a:cs typeface="Courier New" panose="02070309020205020404" pitchFamily="49" charset="0"/>
              </a:rPr>
              <a:t> r1 06</a:t>
            </a:r>
          </a:p>
          <a:p>
            <a:r>
              <a:rPr lang="en-US" sz="2400" dirty="0">
                <a:latin typeface="Courier New" panose="02070309020205020404" pitchFamily="49" charset="0"/>
                <a:cs typeface="Courier New" panose="02070309020205020404" pitchFamily="49" charset="0"/>
              </a:rPr>
              <a:t>  03 add   r2 </a:t>
            </a:r>
            <a:r>
              <a:rPr lang="en-US" sz="2400" dirty="0" err="1">
                <a:latin typeface="Courier New" panose="02070309020205020404" pitchFamily="49" charset="0"/>
                <a:cs typeface="Courier New" panose="02070309020205020404" pitchFamily="49" charset="0"/>
              </a:rPr>
              <a:t>r2</a:t>
            </a:r>
            <a:r>
              <a:rPr lang="en-US" sz="2400" dirty="0">
                <a:latin typeface="Courier New" panose="02070309020205020404" pitchFamily="49" charset="0"/>
                <a:cs typeface="Courier New" panose="02070309020205020404" pitchFamily="49" charset="0"/>
              </a:rPr>
              <a:t> r1</a:t>
            </a:r>
          </a:p>
          <a:p>
            <a:r>
              <a:rPr lang="en-US" sz="2400" dirty="0">
                <a:latin typeface="Courier New" panose="02070309020205020404" pitchFamily="49" charset="0"/>
                <a:cs typeface="Courier New" panose="02070309020205020404" pitchFamily="49" charset="0"/>
              </a:rPr>
              <a:t>  04 </a:t>
            </a:r>
            <a:r>
              <a:rPr lang="en-US" sz="2400" dirty="0" err="1">
                <a:latin typeface="Courier New" panose="02070309020205020404" pitchFamily="49" charset="0"/>
                <a:cs typeface="Courier New" panose="02070309020205020404" pitchFamily="49" charset="0"/>
              </a:rPr>
              <a:t>addn</a:t>
            </a:r>
            <a:r>
              <a:rPr lang="en-US" sz="2400" dirty="0">
                <a:latin typeface="Courier New" panose="02070309020205020404" pitchFamily="49" charset="0"/>
                <a:cs typeface="Courier New" panose="02070309020205020404" pitchFamily="49" charset="0"/>
              </a:rPr>
              <a:t>  r1 -1</a:t>
            </a:r>
          </a:p>
          <a:p>
            <a:r>
              <a:rPr lang="en-US" sz="2400" dirty="0">
                <a:latin typeface="Courier New" panose="02070309020205020404" pitchFamily="49" charset="0"/>
                <a:cs typeface="Courier New" panose="02070309020205020404" pitchFamily="49" charset="0"/>
              </a:rPr>
              <a:t>  05 </a:t>
            </a:r>
            <a:r>
              <a:rPr lang="en-US" sz="2400" dirty="0" err="1">
                <a:latin typeface="Courier New" panose="02070309020205020404" pitchFamily="49" charset="0"/>
                <a:cs typeface="Courier New" panose="02070309020205020404" pitchFamily="49" charset="0"/>
              </a:rPr>
              <a:t>jgtzn</a:t>
            </a:r>
            <a:r>
              <a:rPr lang="en-US" sz="2400" dirty="0">
                <a:latin typeface="Courier New" panose="02070309020205020404" pitchFamily="49" charset="0"/>
                <a:cs typeface="Courier New" panose="02070309020205020404" pitchFamily="49" charset="0"/>
              </a:rPr>
              <a:t> r1 03</a:t>
            </a:r>
          </a:p>
          <a:p>
            <a:r>
              <a:rPr lang="en-US" sz="2400" dirty="0">
                <a:latin typeface="Courier New" panose="02070309020205020404" pitchFamily="49" charset="0"/>
                <a:cs typeface="Courier New" panose="02070309020205020404" pitchFamily="49" charset="0"/>
              </a:rPr>
              <a:t>  06 write r2</a:t>
            </a:r>
          </a:p>
          <a:p>
            <a:r>
              <a:rPr lang="en-US" sz="2400" dirty="0">
                <a:latin typeface="Courier New" panose="02070309020205020404" pitchFamily="49" charset="0"/>
                <a:cs typeface="Courier New" panose="02070309020205020404" pitchFamily="49" charset="0"/>
              </a:rPr>
              <a:t>  07 halt</a:t>
            </a:r>
          </a:p>
          <a:p>
            <a:r>
              <a:rPr lang="en-US" sz="2400" dirty="0">
                <a:latin typeface="Courier New" panose="02070309020205020404" pitchFamily="49" charset="0"/>
                <a:cs typeface="Courier New" panose="02070309020205020404" pitchFamily="49" charset="0"/>
              </a:rPr>
              <a:t>  </a:t>
            </a:r>
          </a:p>
        </p:txBody>
      </p:sp>
      <p:pic>
        <p:nvPicPr>
          <p:cNvPr id="5" name="Picture 13"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6310" y="3124200"/>
            <a:ext cx="8350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AutoShape 28"/>
          <p:cNvSpPr>
            <a:spLocks noChangeArrowheads="1"/>
          </p:cNvSpPr>
          <p:nvPr/>
        </p:nvSpPr>
        <p:spPr bwMode="auto">
          <a:xfrm>
            <a:off x="6096000" y="2438400"/>
            <a:ext cx="2057400" cy="876300"/>
          </a:xfrm>
          <a:prstGeom prst="wedgeRectCallout">
            <a:avLst>
              <a:gd name="adj1" fmla="val -63900"/>
              <a:gd name="adj2" fmla="val 77779"/>
            </a:avLst>
          </a:prstGeom>
          <a:solidFill>
            <a:srgbClr val="FFFFFF"/>
          </a:solidFill>
          <a:ln w="9525">
            <a:solidFill>
              <a:srgbClr val="000000"/>
            </a:solidFill>
            <a:miter lim="800000"/>
            <a:headEnd/>
            <a:tailEnd/>
          </a:ln>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sz="1800" dirty="0">
                <a:solidFill>
                  <a:srgbClr val="000000"/>
                </a:solidFill>
              </a:rPr>
              <a:t>Is there anything </a:t>
            </a:r>
            <a:r>
              <a:rPr lang="en-US" altLang="en-US" sz="1800" dirty="0" err="1">
                <a:solidFill>
                  <a:srgbClr val="000000"/>
                </a:solidFill>
              </a:rPr>
              <a:t>ADDitional</a:t>
            </a:r>
            <a:r>
              <a:rPr lang="en-US" altLang="en-US" sz="1800" dirty="0">
                <a:solidFill>
                  <a:srgbClr val="000000"/>
                </a:solidFill>
              </a:rPr>
              <a:t> needed here?</a:t>
            </a:r>
            <a:endParaRPr lang="en-US" altLang="en-US" dirty="0">
              <a:solidFill>
                <a:srgbClr val="000000"/>
              </a:solidFill>
            </a:endParaRPr>
          </a:p>
        </p:txBody>
      </p:sp>
      <p:grpSp>
        <p:nvGrpSpPr>
          <p:cNvPr id="7" name="Group 14"/>
          <p:cNvGrpSpPr>
            <a:grpSpLocks/>
          </p:cNvGrpSpPr>
          <p:nvPr/>
        </p:nvGrpSpPr>
        <p:grpSpPr bwMode="auto">
          <a:xfrm>
            <a:off x="4572000" y="4994614"/>
            <a:ext cx="685800" cy="914400"/>
            <a:chOff x="2928" y="1051"/>
            <a:chExt cx="840" cy="957"/>
          </a:xfrm>
        </p:grpSpPr>
        <p:sp>
          <p:nvSpPr>
            <p:cNvPr id="8" name="Freeform 15"/>
            <p:cNvSpPr>
              <a:spLocks/>
            </p:cNvSpPr>
            <p:nvPr/>
          </p:nvSpPr>
          <p:spPr bwMode="auto">
            <a:xfrm>
              <a:off x="2928" y="1759"/>
              <a:ext cx="810" cy="249"/>
            </a:xfrm>
            <a:custGeom>
              <a:avLst/>
              <a:gdLst>
                <a:gd name="T0" fmla="*/ 2 w 1048"/>
                <a:gd name="T1" fmla="*/ 21 h 250"/>
                <a:gd name="T2" fmla="*/ 2 w 1048"/>
                <a:gd name="T3" fmla="*/ 83 h 250"/>
                <a:gd name="T4" fmla="*/ 2 w 1048"/>
                <a:gd name="T5" fmla="*/ 111 h 250"/>
                <a:gd name="T6" fmla="*/ 2 w 1048"/>
                <a:gd name="T7" fmla="*/ 125 h 250"/>
                <a:gd name="T8" fmla="*/ 2 w 1048"/>
                <a:gd name="T9" fmla="*/ 152 h 250"/>
                <a:gd name="T10" fmla="*/ 2 w 1048"/>
                <a:gd name="T11" fmla="*/ 221 h 250"/>
                <a:gd name="T12" fmla="*/ 2 w 1048"/>
                <a:gd name="T13" fmla="*/ 201 h 250"/>
                <a:gd name="T14" fmla="*/ 0 w 1048"/>
                <a:gd name="T15" fmla="*/ 180 h 250"/>
                <a:gd name="T16" fmla="*/ 2 w 1048"/>
                <a:gd name="T17" fmla="*/ 146 h 250"/>
                <a:gd name="T18" fmla="*/ 2 w 1048"/>
                <a:gd name="T19" fmla="*/ 125 h 250"/>
                <a:gd name="T20" fmla="*/ 2 w 1048"/>
                <a:gd name="T21" fmla="*/ 76 h 250"/>
                <a:gd name="T22" fmla="*/ 2 w 1048"/>
                <a:gd name="T23" fmla="*/ 55 h 250"/>
                <a:gd name="T24" fmla="*/ 2 w 1048"/>
                <a:gd name="T25" fmla="*/ 28 h 250"/>
                <a:gd name="T26" fmla="*/ 2 w 1048"/>
                <a:gd name="T27" fmla="*/ 14 h 250"/>
                <a:gd name="T28" fmla="*/ 2 w 1048"/>
                <a:gd name="T29" fmla="*/ 28 h 250"/>
                <a:gd name="T30" fmla="*/ 2 w 1048"/>
                <a:gd name="T31" fmla="*/ 21 h 25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048"/>
                <a:gd name="T49" fmla="*/ 0 h 250"/>
                <a:gd name="T50" fmla="*/ 1048 w 1048"/>
                <a:gd name="T51" fmla="*/ 250 h 25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048" h="250">
                  <a:moveTo>
                    <a:pt x="531" y="21"/>
                  </a:moveTo>
                  <a:cubicBezTo>
                    <a:pt x="673" y="0"/>
                    <a:pt x="778" y="50"/>
                    <a:pt x="910" y="83"/>
                  </a:cubicBezTo>
                  <a:cubicBezTo>
                    <a:pt x="923" y="92"/>
                    <a:pt x="937" y="102"/>
                    <a:pt x="951" y="111"/>
                  </a:cubicBezTo>
                  <a:cubicBezTo>
                    <a:pt x="965" y="120"/>
                    <a:pt x="993" y="138"/>
                    <a:pt x="993" y="138"/>
                  </a:cubicBezTo>
                  <a:cubicBezTo>
                    <a:pt x="1009" y="162"/>
                    <a:pt x="1023" y="163"/>
                    <a:pt x="1048" y="179"/>
                  </a:cubicBezTo>
                  <a:cubicBezTo>
                    <a:pt x="943" y="250"/>
                    <a:pt x="887" y="238"/>
                    <a:pt x="751" y="248"/>
                  </a:cubicBezTo>
                  <a:cubicBezTo>
                    <a:pt x="201" y="233"/>
                    <a:pt x="424" y="241"/>
                    <a:pt x="82" y="228"/>
                  </a:cubicBezTo>
                  <a:cubicBezTo>
                    <a:pt x="54" y="218"/>
                    <a:pt x="27" y="216"/>
                    <a:pt x="0" y="207"/>
                  </a:cubicBezTo>
                  <a:cubicBezTo>
                    <a:pt x="2" y="195"/>
                    <a:pt x="1" y="183"/>
                    <a:pt x="7" y="173"/>
                  </a:cubicBezTo>
                  <a:cubicBezTo>
                    <a:pt x="19" y="151"/>
                    <a:pt x="75" y="138"/>
                    <a:pt x="96" y="131"/>
                  </a:cubicBezTo>
                  <a:cubicBezTo>
                    <a:pt x="134" y="116"/>
                    <a:pt x="169" y="92"/>
                    <a:pt x="207" y="76"/>
                  </a:cubicBezTo>
                  <a:cubicBezTo>
                    <a:pt x="239" y="61"/>
                    <a:pt x="238" y="77"/>
                    <a:pt x="275" y="55"/>
                  </a:cubicBezTo>
                  <a:cubicBezTo>
                    <a:pt x="288" y="46"/>
                    <a:pt x="309" y="33"/>
                    <a:pt x="324" y="28"/>
                  </a:cubicBezTo>
                  <a:cubicBezTo>
                    <a:pt x="341" y="21"/>
                    <a:pt x="379" y="14"/>
                    <a:pt x="379" y="14"/>
                  </a:cubicBezTo>
                  <a:cubicBezTo>
                    <a:pt x="420" y="18"/>
                    <a:pt x="461" y="22"/>
                    <a:pt x="503" y="28"/>
                  </a:cubicBezTo>
                  <a:cubicBezTo>
                    <a:pt x="531" y="32"/>
                    <a:pt x="519" y="44"/>
                    <a:pt x="531" y="21"/>
                  </a:cubicBezTo>
                  <a:close/>
                </a:path>
              </a:pathLst>
            </a:custGeom>
            <a:solidFill>
              <a:srgbClr val="FD9D0F"/>
            </a:solidFill>
            <a:ln w="9525">
              <a:solidFill>
                <a:srgbClr val="FD9D0F"/>
              </a:solidFill>
              <a:round/>
              <a:headEnd/>
              <a:tailEnd/>
            </a:ln>
          </p:spPr>
          <p:txBody>
            <a:bodyPr wrap="none" anchor="ctr"/>
            <a:lstStyle/>
            <a:p>
              <a:endParaRPr lang="en-US"/>
            </a:p>
          </p:txBody>
        </p:sp>
        <p:sp>
          <p:nvSpPr>
            <p:cNvPr id="9" name="Oval 16"/>
            <p:cNvSpPr>
              <a:spLocks noChangeArrowheads="1"/>
            </p:cNvSpPr>
            <p:nvPr/>
          </p:nvSpPr>
          <p:spPr bwMode="auto">
            <a:xfrm>
              <a:off x="2965" y="1240"/>
              <a:ext cx="779" cy="672"/>
            </a:xfrm>
            <a:prstGeom prst="ellipse">
              <a:avLst/>
            </a:prstGeom>
            <a:solidFill>
              <a:srgbClr val="9ECC46"/>
            </a:solidFill>
            <a:ln w="9525">
              <a:solidFill>
                <a:srgbClr val="FFCC99"/>
              </a:solidFill>
              <a:round/>
              <a:headEnd/>
              <a:tailEnd/>
            </a:ln>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10" name="Oval 17"/>
            <p:cNvSpPr>
              <a:spLocks noChangeArrowheads="1"/>
            </p:cNvSpPr>
            <p:nvPr/>
          </p:nvSpPr>
          <p:spPr bwMode="auto">
            <a:xfrm rot="-1967255">
              <a:off x="3039" y="1383"/>
              <a:ext cx="186" cy="192"/>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11" name="Oval 18"/>
            <p:cNvSpPr>
              <a:spLocks noChangeArrowheads="1"/>
            </p:cNvSpPr>
            <p:nvPr/>
          </p:nvSpPr>
          <p:spPr bwMode="auto">
            <a:xfrm>
              <a:off x="3262" y="1383"/>
              <a:ext cx="222" cy="239"/>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12" name="Oval 19"/>
            <p:cNvSpPr>
              <a:spLocks noChangeArrowheads="1"/>
            </p:cNvSpPr>
            <p:nvPr/>
          </p:nvSpPr>
          <p:spPr bwMode="auto">
            <a:xfrm rot="-2071034">
              <a:off x="3521" y="1431"/>
              <a:ext cx="149" cy="239"/>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13" name="Oval 20"/>
            <p:cNvSpPr>
              <a:spLocks noChangeArrowheads="1"/>
            </p:cNvSpPr>
            <p:nvPr/>
          </p:nvSpPr>
          <p:spPr bwMode="auto">
            <a:xfrm>
              <a:off x="3118" y="1479"/>
              <a:ext cx="56" cy="6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14" name="Oval 21"/>
            <p:cNvSpPr>
              <a:spLocks noChangeArrowheads="1"/>
            </p:cNvSpPr>
            <p:nvPr/>
          </p:nvSpPr>
          <p:spPr bwMode="auto">
            <a:xfrm>
              <a:off x="3341" y="1495"/>
              <a:ext cx="55" cy="64"/>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15" name="Oval 22"/>
            <p:cNvSpPr>
              <a:spLocks noChangeArrowheads="1"/>
            </p:cNvSpPr>
            <p:nvPr/>
          </p:nvSpPr>
          <p:spPr bwMode="auto">
            <a:xfrm>
              <a:off x="3543" y="1549"/>
              <a:ext cx="54" cy="64"/>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16" name="AutoShape 23"/>
            <p:cNvSpPr>
              <a:spLocks noChangeArrowheads="1"/>
            </p:cNvSpPr>
            <p:nvPr/>
          </p:nvSpPr>
          <p:spPr bwMode="auto">
            <a:xfrm rot="-5400000">
              <a:off x="3291" y="1540"/>
              <a:ext cx="77" cy="445"/>
            </a:xfrm>
            <a:prstGeom prst="moon">
              <a:avLst>
                <a:gd name="adj" fmla="val 50000"/>
              </a:avLst>
            </a:prstGeom>
            <a:solidFill>
              <a:schemeClr val="bg2"/>
            </a:solidFill>
            <a:ln w="9525">
              <a:solidFill>
                <a:schemeClr val="tx1"/>
              </a:solidFill>
              <a:miter lim="800000"/>
              <a:headEnd/>
              <a:tailEnd/>
            </a:ln>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17" name="Freeform 24"/>
            <p:cNvSpPr>
              <a:spLocks/>
            </p:cNvSpPr>
            <p:nvPr/>
          </p:nvSpPr>
          <p:spPr bwMode="auto">
            <a:xfrm>
              <a:off x="3120" y="1128"/>
              <a:ext cx="648" cy="256"/>
            </a:xfrm>
            <a:custGeom>
              <a:avLst/>
              <a:gdLst>
                <a:gd name="T0" fmla="*/ 208 w 648"/>
                <a:gd name="T1" fmla="*/ 0 h 256"/>
                <a:gd name="T2" fmla="*/ 47 w 648"/>
                <a:gd name="T3" fmla="*/ 7 h 256"/>
                <a:gd name="T4" fmla="*/ 0 w 648"/>
                <a:gd name="T5" fmla="*/ 92 h 256"/>
                <a:gd name="T6" fmla="*/ 162 w 648"/>
                <a:gd name="T7" fmla="*/ 192 h 256"/>
                <a:gd name="T8" fmla="*/ 300 w 648"/>
                <a:gd name="T9" fmla="*/ 238 h 256"/>
                <a:gd name="T10" fmla="*/ 484 w 648"/>
                <a:gd name="T11" fmla="*/ 246 h 256"/>
                <a:gd name="T12" fmla="*/ 646 w 648"/>
                <a:gd name="T13" fmla="*/ 184 h 256"/>
                <a:gd name="T14" fmla="*/ 615 w 648"/>
                <a:gd name="T15" fmla="*/ 153 h 256"/>
                <a:gd name="T16" fmla="*/ 546 w 648"/>
                <a:gd name="T17" fmla="*/ 84 h 25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48"/>
                <a:gd name="T28" fmla="*/ 0 h 256"/>
                <a:gd name="T29" fmla="*/ 648 w 648"/>
                <a:gd name="T30" fmla="*/ 256 h 25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8" h="256">
                  <a:moveTo>
                    <a:pt x="208" y="0"/>
                  </a:moveTo>
                  <a:cubicBezTo>
                    <a:pt x="154" y="2"/>
                    <a:pt x="100" y="0"/>
                    <a:pt x="47" y="7"/>
                  </a:cubicBezTo>
                  <a:cubicBezTo>
                    <a:pt x="15" y="11"/>
                    <a:pt x="0" y="92"/>
                    <a:pt x="0" y="92"/>
                  </a:cubicBezTo>
                  <a:cubicBezTo>
                    <a:pt x="19" y="199"/>
                    <a:pt x="72" y="170"/>
                    <a:pt x="162" y="192"/>
                  </a:cubicBezTo>
                  <a:cubicBezTo>
                    <a:pt x="208" y="203"/>
                    <a:pt x="252" y="234"/>
                    <a:pt x="300" y="238"/>
                  </a:cubicBezTo>
                  <a:cubicBezTo>
                    <a:pt x="361" y="243"/>
                    <a:pt x="423" y="243"/>
                    <a:pt x="484" y="246"/>
                  </a:cubicBezTo>
                  <a:cubicBezTo>
                    <a:pt x="648" y="235"/>
                    <a:pt x="569" y="256"/>
                    <a:pt x="646" y="184"/>
                  </a:cubicBezTo>
                  <a:cubicBezTo>
                    <a:pt x="642" y="180"/>
                    <a:pt x="617" y="158"/>
                    <a:pt x="615" y="153"/>
                  </a:cubicBezTo>
                  <a:cubicBezTo>
                    <a:pt x="596" y="116"/>
                    <a:pt x="599" y="84"/>
                    <a:pt x="546" y="84"/>
                  </a:cubicBezTo>
                </a:path>
              </a:pathLst>
            </a:custGeom>
            <a:solidFill>
              <a:srgbClr val="CC0099"/>
            </a:solidFill>
            <a:ln w="9525">
              <a:solidFill>
                <a:srgbClr val="FF99CC"/>
              </a:solidFill>
              <a:round/>
              <a:headEnd/>
              <a:tailEnd/>
            </a:ln>
          </p:spPr>
          <p:txBody>
            <a:bodyPr/>
            <a:lstStyle/>
            <a:p>
              <a:endParaRPr lang="en-US"/>
            </a:p>
          </p:txBody>
        </p:sp>
        <p:sp>
          <p:nvSpPr>
            <p:cNvPr id="18" name="Freeform 25"/>
            <p:cNvSpPr>
              <a:spLocks/>
            </p:cNvSpPr>
            <p:nvPr/>
          </p:nvSpPr>
          <p:spPr bwMode="auto">
            <a:xfrm>
              <a:off x="3254" y="1051"/>
              <a:ext cx="442" cy="192"/>
            </a:xfrm>
            <a:custGeom>
              <a:avLst/>
              <a:gdLst>
                <a:gd name="T0" fmla="*/ 88 w 442"/>
                <a:gd name="T1" fmla="*/ 138 h 192"/>
                <a:gd name="T2" fmla="*/ 34 w 442"/>
                <a:gd name="T3" fmla="*/ 92 h 192"/>
                <a:gd name="T4" fmla="*/ 57 w 442"/>
                <a:gd name="T5" fmla="*/ 0 h 192"/>
                <a:gd name="T6" fmla="*/ 234 w 442"/>
                <a:gd name="T7" fmla="*/ 15 h 192"/>
                <a:gd name="T8" fmla="*/ 372 w 442"/>
                <a:gd name="T9" fmla="*/ 61 h 192"/>
                <a:gd name="T10" fmla="*/ 441 w 442"/>
                <a:gd name="T11" fmla="*/ 92 h 192"/>
                <a:gd name="T12" fmla="*/ 434 w 442"/>
                <a:gd name="T13" fmla="*/ 122 h 192"/>
                <a:gd name="T14" fmla="*/ 280 w 442"/>
                <a:gd name="T15" fmla="*/ 161 h 192"/>
                <a:gd name="T16" fmla="*/ 257 w 442"/>
                <a:gd name="T17" fmla="*/ 169 h 192"/>
                <a:gd name="T18" fmla="*/ 226 w 442"/>
                <a:gd name="T19" fmla="*/ 184 h 192"/>
                <a:gd name="T20" fmla="*/ 196 w 442"/>
                <a:gd name="T21" fmla="*/ 192 h 19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42"/>
                <a:gd name="T34" fmla="*/ 0 h 192"/>
                <a:gd name="T35" fmla="*/ 442 w 442"/>
                <a:gd name="T36" fmla="*/ 192 h 19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42" h="192">
                  <a:moveTo>
                    <a:pt x="88" y="138"/>
                  </a:moveTo>
                  <a:cubicBezTo>
                    <a:pt x="71" y="119"/>
                    <a:pt x="55" y="106"/>
                    <a:pt x="34" y="92"/>
                  </a:cubicBezTo>
                  <a:cubicBezTo>
                    <a:pt x="22" y="52"/>
                    <a:pt x="0" y="17"/>
                    <a:pt x="57" y="0"/>
                  </a:cubicBezTo>
                  <a:cubicBezTo>
                    <a:pt x="75" y="1"/>
                    <a:pt x="202" y="8"/>
                    <a:pt x="234" y="15"/>
                  </a:cubicBezTo>
                  <a:cubicBezTo>
                    <a:pt x="275" y="24"/>
                    <a:pt x="331" y="47"/>
                    <a:pt x="372" y="61"/>
                  </a:cubicBezTo>
                  <a:cubicBezTo>
                    <a:pt x="394" y="81"/>
                    <a:pt x="412" y="84"/>
                    <a:pt x="441" y="92"/>
                  </a:cubicBezTo>
                  <a:cubicBezTo>
                    <a:pt x="439" y="102"/>
                    <a:pt x="442" y="115"/>
                    <a:pt x="434" y="122"/>
                  </a:cubicBezTo>
                  <a:cubicBezTo>
                    <a:pt x="411" y="142"/>
                    <a:pt x="306" y="158"/>
                    <a:pt x="280" y="161"/>
                  </a:cubicBezTo>
                  <a:cubicBezTo>
                    <a:pt x="272" y="164"/>
                    <a:pt x="264" y="166"/>
                    <a:pt x="257" y="169"/>
                  </a:cubicBezTo>
                  <a:cubicBezTo>
                    <a:pt x="246" y="173"/>
                    <a:pt x="237" y="180"/>
                    <a:pt x="226" y="184"/>
                  </a:cubicBezTo>
                  <a:cubicBezTo>
                    <a:pt x="216" y="188"/>
                    <a:pt x="196" y="192"/>
                    <a:pt x="196" y="192"/>
                  </a:cubicBezTo>
                </a:path>
              </a:pathLst>
            </a:custGeom>
            <a:solidFill>
              <a:srgbClr val="CC0099"/>
            </a:solidFill>
            <a:ln w="9525">
              <a:solidFill>
                <a:srgbClr val="FF99CC"/>
              </a:solidFill>
              <a:round/>
              <a:headEnd/>
              <a:tailEnd/>
            </a:ln>
          </p:spPr>
          <p:txBody>
            <a:bodyPr/>
            <a:lstStyle/>
            <a:p>
              <a:endParaRPr lang="en-US"/>
            </a:p>
          </p:txBody>
        </p:sp>
        <p:sp>
          <p:nvSpPr>
            <p:cNvPr id="19" name="Freeform 26"/>
            <p:cNvSpPr>
              <a:spLocks/>
            </p:cNvSpPr>
            <p:nvPr/>
          </p:nvSpPr>
          <p:spPr bwMode="auto">
            <a:xfrm>
              <a:off x="3025" y="1802"/>
              <a:ext cx="215" cy="139"/>
            </a:xfrm>
            <a:custGeom>
              <a:avLst/>
              <a:gdLst>
                <a:gd name="T0" fmla="*/ 8 w 215"/>
                <a:gd name="T1" fmla="*/ 78 h 139"/>
                <a:gd name="T2" fmla="*/ 84 w 215"/>
                <a:gd name="T3" fmla="*/ 17 h 139"/>
                <a:gd name="T4" fmla="*/ 154 w 215"/>
                <a:gd name="T5" fmla="*/ 40 h 139"/>
                <a:gd name="T6" fmla="*/ 215 w 215"/>
                <a:gd name="T7" fmla="*/ 139 h 139"/>
                <a:gd name="T8" fmla="*/ 0 60000 65536"/>
                <a:gd name="T9" fmla="*/ 0 60000 65536"/>
                <a:gd name="T10" fmla="*/ 0 60000 65536"/>
                <a:gd name="T11" fmla="*/ 0 60000 65536"/>
                <a:gd name="T12" fmla="*/ 0 w 215"/>
                <a:gd name="T13" fmla="*/ 0 h 139"/>
                <a:gd name="T14" fmla="*/ 215 w 215"/>
                <a:gd name="T15" fmla="*/ 139 h 139"/>
              </a:gdLst>
              <a:ahLst/>
              <a:cxnLst>
                <a:cxn ang="T8">
                  <a:pos x="T0" y="T1"/>
                </a:cxn>
                <a:cxn ang="T9">
                  <a:pos x="T2" y="T3"/>
                </a:cxn>
                <a:cxn ang="T10">
                  <a:pos x="T4" y="T5"/>
                </a:cxn>
                <a:cxn ang="T11">
                  <a:pos x="T6" y="T7"/>
                </a:cxn>
              </a:cxnLst>
              <a:rect l="T12" t="T13" r="T14" b="T15"/>
              <a:pathLst>
                <a:path w="215" h="139">
                  <a:moveTo>
                    <a:pt x="8" y="78"/>
                  </a:moveTo>
                  <a:cubicBezTo>
                    <a:pt x="20" y="0"/>
                    <a:pt x="0" y="6"/>
                    <a:pt x="84" y="17"/>
                  </a:cubicBezTo>
                  <a:cubicBezTo>
                    <a:pt x="108" y="24"/>
                    <a:pt x="154" y="40"/>
                    <a:pt x="154" y="40"/>
                  </a:cubicBezTo>
                  <a:cubicBezTo>
                    <a:pt x="162" y="81"/>
                    <a:pt x="162" y="139"/>
                    <a:pt x="215" y="139"/>
                  </a:cubicBezTo>
                </a:path>
              </a:pathLst>
            </a:custGeom>
            <a:solidFill>
              <a:srgbClr val="FD9D0F"/>
            </a:solidFill>
            <a:ln w="9525">
              <a:solidFill>
                <a:srgbClr val="FFCC99"/>
              </a:solidFill>
              <a:round/>
              <a:headEnd/>
              <a:tailEnd/>
            </a:ln>
          </p:spPr>
          <p:txBody>
            <a:bodyPr/>
            <a:lstStyle/>
            <a:p>
              <a:endParaRPr lang="en-US"/>
            </a:p>
          </p:txBody>
        </p:sp>
        <p:sp>
          <p:nvSpPr>
            <p:cNvPr id="20" name="Freeform 27"/>
            <p:cNvSpPr>
              <a:spLocks/>
            </p:cNvSpPr>
            <p:nvPr/>
          </p:nvSpPr>
          <p:spPr bwMode="auto">
            <a:xfrm flipH="1">
              <a:off x="3456" y="1813"/>
              <a:ext cx="215" cy="139"/>
            </a:xfrm>
            <a:custGeom>
              <a:avLst/>
              <a:gdLst>
                <a:gd name="T0" fmla="*/ 8 w 215"/>
                <a:gd name="T1" fmla="*/ 78 h 139"/>
                <a:gd name="T2" fmla="*/ 84 w 215"/>
                <a:gd name="T3" fmla="*/ 17 h 139"/>
                <a:gd name="T4" fmla="*/ 154 w 215"/>
                <a:gd name="T5" fmla="*/ 40 h 139"/>
                <a:gd name="T6" fmla="*/ 215 w 215"/>
                <a:gd name="T7" fmla="*/ 139 h 139"/>
                <a:gd name="T8" fmla="*/ 0 60000 65536"/>
                <a:gd name="T9" fmla="*/ 0 60000 65536"/>
                <a:gd name="T10" fmla="*/ 0 60000 65536"/>
                <a:gd name="T11" fmla="*/ 0 60000 65536"/>
                <a:gd name="T12" fmla="*/ 0 w 215"/>
                <a:gd name="T13" fmla="*/ 0 h 139"/>
                <a:gd name="T14" fmla="*/ 215 w 215"/>
                <a:gd name="T15" fmla="*/ 139 h 139"/>
              </a:gdLst>
              <a:ahLst/>
              <a:cxnLst>
                <a:cxn ang="T8">
                  <a:pos x="T0" y="T1"/>
                </a:cxn>
                <a:cxn ang="T9">
                  <a:pos x="T2" y="T3"/>
                </a:cxn>
                <a:cxn ang="T10">
                  <a:pos x="T4" y="T5"/>
                </a:cxn>
                <a:cxn ang="T11">
                  <a:pos x="T6" y="T7"/>
                </a:cxn>
              </a:cxnLst>
              <a:rect l="T12" t="T13" r="T14" b="T15"/>
              <a:pathLst>
                <a:path w="215" h="139">
                  <a:moveTo>
                    <a:pt x="8" y="78"/>
                  </a:moveTo>
                  <a:cubicBezTo>
                    <a:pt x="20" y="0"/>
                    <a:pt x="0" y="6"/>
                    <a:pt x="84" y="17"/>
                  </a:cubicBezTo>
                  <a:cubicBezTo>
                    <a:pt x="108" y="24"/>
                    <a:pt x="154" y="40"/>
                    <a:pt x="154" y="40"/>
                  </a:cubicBezTo>
                  <a:cubicBezTo>
                    <a:pt x="162" y="81"/>
                    <a:pt x="162" y="139"/>
                    <a:pt x="215" y="139"/>
                  </a:cubicBezTo>
                </a:path>
              </a:pathLst>
            </a:custGeom>
            <a:solidFill>
              <a:srgbClr val="FD9D0F"/>
            </a:solidFill>
            <a:ln w="9525">
              <a:solidFill>
                <a:srgbClr val="FFCC99"/>
              </a:solidFill>
              <a:round/>
              <a:headEnd/>
              <a:tailEnd/>
            </a:ln>
          </p:spPr>
          <p:txBody>
            <a:bodyPr/>
            <a:lstStyle/>
            <a:p>
              <a:endParaRPr lang="en-US"/>
            </a:p>
          </p:txBody>
        </p:sp>
      </p:grpSp>
      <p:sp>
        <p:nvSpPr>
          <p:cNvPr id="21" name="Rectangular Callout 20"/>
          <p:cNvSpPr/>
          <p:nvPr/>
        </p:nvSpPr>
        <p:spPr bwMode="auto">
          <a:xfrm>
            <a:off x="5943601" y="4556047"/>
            <a:ext cx="1600199" cy="634442"/>
          </a:xfrm>
          <a:prstGeom prst="wedgeRectCallout">
            <a:avLst>
              <a:gd name="adj1" fmla="val -83478"/>
              <a:gd name="adj2" fmla="val 55702"/>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kumimoji="0" lang="en-US" sz="1800" b="0" i="0" u="none" strike="noStrike" cap="none" normalizeH="0" baseline="0" dirty="0" err="1">
                <a:ln>
                  <a:noFill/>
                </a:ln>
                <a:solidFill>
                  <a:schemeClr val="tx1"/>
                </a:solidFill>
                <a:effectLst/>
                <a:latin typeface="Arial" charset="0"/>
                <a:ea typeface="ＭＳ Ｐゴシック" pitchFamily="-80" charset="-128"/>
              </a:rPr>
              <a:t>Oooh</a:t>
            </a:r>
            <a:r>
              <a:rPr kumimoji="0" lang="en-US" sz="1800" b="0" i="0" u="none" strike="noStrike" cap="none" normalizeH="0" baseline="0" dirty="0">
                <a:ln>
                  <a:noFill/>
                </a:ln>
                <a:solidFill>
                  <a:schemeClr val="tx1"/>
                </a:solidFill>
                <a:effectLst/>
                <a:latin typeface="Arial" charset="0"/>
                <a:ea typeface="ＭＳ Ｐゴシック" pitchFamily="-80" charset="-128"/>
              </a:rPr>
              <a:t>, that’s awful!</a:t>
            </a:r>
          </a:p>
        </p:txBody>
      </p:sp>
    </p:spTree>
    <p:extLst>
      <p:ext uri="{BB962C8B-B14F-4D97-AF65-F5344CB8AC3E}">
        <p14:creationId xmlns:p14="http://schemas.microsoft.com/office/powerpoint/2010/main" val="38606818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Alien’s Life Advice</a:t>
            </a:r>
          </a:p>
        </p:txBody>
      </p:sp>
      <p:pic>
        <p:nvPicPr>
          <p:cNvPr id="4" name="Picture 13"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78087" y="3429000"/>
            <a:ext cx="8350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ular Callout 4"/>
          <p:cNvSpPr/>
          <p:nvPr/>
        </p:nvSpPr>
        <p:spPr bwMode="auto">
          <a:xfrm>
            <a:off x="4114800" y="2057400"/>
            <a:ext cx="3962400" cy="1219200"/>
          </a:xfrm>
          <a:prstGeom prst="wedgeRectCallout">
            <a:avLst>
              <a:gd name="adj1" fmla="val -69797"/>
              <a:gd name="adj2" fmla="val 93595"/>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kumimoji="0" lang="en-US" sz="2400" b="0" i="0" u="none" strike="noStrike" cap="none" normalizeH="0" baseline="0" dirty="0">
                <a:ln>
                  <a:noFill/>
                </a:ln>
                <a:solidFill>
                  <a:schemeClr val="tx1"/>
                </a:solidFill>
                <a:effectLst/>
                <a:latin typeface="Arial" charset="0"/>
                <a:ea typeface="ＭＳ Ｐゴシック" pitchFamily="-80" charset="-128"/>
              </a:rPr>
              <a:t>Don’t assume</a:t>
            </a:r>
            <a:r>
              <a:rPr kumimoji="0" lang="en-US" sz="2400" b="0" i="0" u="none" strike="noStrike" cap="none" normalizeH="0" dirty="0">
                <a:ln>
                  <a:noFill/>
                </a:ln>
                <a:solidFill>
                  <a:schemeClr val="tx1"/>
                </a:solidFill>
                <a:effectLst/>
                <a:latin typeface="Arial" charset="0"/>
                <a:ea typeface="ＭＳ Ｐゴシック" pitchFamily="-80" charset="-128"/>
              </a:rPr>
              <a:t> you’re stupid just because somebody else is showing off.</a:t>
            </a:r>
            <a:endParaRPr kumimoji="0" lang="en-US" sz="2400" b="0" i="0" u="none" strike="noStrike" cap="none" normalizeH="0" baseline="0" dirty="0">
              <a:ln>
                <a:noFill/>
              </a:ln>
              <a:solidFill>
                <a:schemeClr val="tx1"/>
              </a:solidFill>
              <a:effectLst/>
              <a:latin typeface="Arial" charset="0"/>
              <a:ea typeface="ＭＳ Ｐゴシック" pitchFamily="-80" charset="-128"/>
            </a:endParaRPr>
          </a:p>
        </p:txBody>
      </p:sp>
      <p:sp>
        <p:nvSpPr>
          <p:cNvPr id="6" name="Rectangular Callout 5"/>
          <p:cNvSpPr/>
          <p:nvPr/>
        </p:nvSpPr>
        <p:spPr bwMode="auto">
          <a:xfrm>
            <a:off x="4114800" y="4267200"/>
            <a:ext cx="2286000" cy="914400"/>
          </a:xfrm>
          <a:prstGeom prst="wedgeRectCallout">
            <a:avLst>
              <a:gd name="adj1" fmla="val -85174"/>
              <a:gd name="adj2" fmla="val -54709"/>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kumimoji="0" lang="en-US" sz="2400" b="0" i="0" u="none" strike="noStrike" cap="none" normalizeH="0" baseline="0" dirty="0">
                <a:ln>
                  <a:noFill/>
                </a:ln>
                <a:solidFill>
                  <a:schemeClr val="tx1"/>
                </a:solidFill>
                <a:effectLst/>
                <a:latin typeface="Arial" charset="0"/>
                <a:ea typeface="ＭＳ Ｐゴシック" pitchFamily="-80" charset="-128"/>
              </a:rPr>
              <a:t>Show-offs are insecure</a:t>
            </a:r>
            <a:r>
              <a:rPr kumimoji="0" lang="en-US" sz="2400" b="0" i="0" u="none" strike="noStrike" cap="none" normalizeH="0" dirty="0">
                <a:ln>
                  <a:noFill/>
                </a:ln>
                <a:solidFill>
                  <a:schemeClr val="tx1"/>
                </a:solidFill>
                <a:effectLst/>
                <a:latin typeface="Arial" charset="0"/>
                <a:ea typeface="ＭＳ Ｐゴシック" pitchFamily="-80" charset="-128"/>
              </a:rPr>
              <a:t> too!</a:t>
            </a:r>
            <a:endParaRPr kumimoji="0" lang="en-US" sz="2400" b="0" i="0" u="none" strike="noStrike" cap="none" normalizeH="0" baseline="0" dirty="0">
              <a:ln>
                <a:noFill/>
              </a:ln>
              <a:solidFill>
                <a:schemeClr val="tx1"/>
              </a:solidFill>
              <a:effectLst/>
              <a:latin typeface="Arial" charset="0"/>
              <a:ea typeface="ＭＳ Ｐゴシック" pitchFamily="-80" charset="-128"/>
            </a:endParaRPr>
          </a:p>
        </p:txBody>
      </p:sp>
    </p:spTree>
    <p:extLst>
      <p:ext uri="{BB962C8B-B14F-4D97-AF65-F5344CB8AC3E}">
        <p14:creationId xmlns:p14="http://schemas.microsoft.com/office/powerpoint/2010/main" val="2331679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50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a:t>Late-in-Week Help</a:t>
            </a:r>
          </a:p>
        </p:txBody>
      </p:sp>
      <p:sp>
        <p:nvSpPr>
          <p:cNvPr id="3" name="Content Placeholder 2"/>
          <p:cNvSpPr>
            <a:spLocks noGrp="1"/>
          </p:cNvSpPr>
          <p:nvPr>
            <p:ph idx="1"/>
          </p:nvPr>
        </p:nvSpPr>
        <p:spPr/>
        <p:txBody>
          <a:bodyPr/>
          <a:lstStyle/>
          <a:p>
            <a:r>
              <a:rPr lang="en-US" dirty="0"/>
              <a:t>Today: Help in CS labs 1-8 PM</a:t>
            </a:r>
          </a:p>
          <a:p>
            <a:endParaRPr lang="en-US" dirty="0"/>
          </a:p>
          <a:p>
            <a:r>
              <a:rPr lang="en-US" dirty="0"/>
              <a:t>Friday: LAC, 1-4 PM</a:t>
            </a:r>
          </a:p>
        </p:txBody>
      </p:sp>
    </p:spTree>
    <p:extLst>
      <p:ext uri="{BB962C8B-B14F-4D97-AF65-F5344CB8AC3E}">
        <p14:creationId xmlns:p14="http://schemas.microsoft.com/office/powerpoint/2010/main" val="30433722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Imperative Programming</a:t>
            </a:r>
          </a:p>
        </p:txBody>
      </p:sp>
      <p:sp>
        <p:nvSpPr>
          <p:cNvPr id="4" name="Content Placeholder 3"/>
          <p:cNvSpPr>
            <a:spLocks noGrp="1"/>
          </p:cNvSpPr>
          <p:nvPr>
            <p:ph idx="1"/>
          </p:nvPr>
        </p:nvSpPr>
        <p:spPr/>
        <p:txBody>
          <a:bodyPr/>
          <a:lstStyle/>
          <a:p>
            <a:r>
              <a:rPr lang="en-US" dirty="0"/>
              <a:t>What to know:</a:t>
            </a:r>
          </a:p>
          <a:p>
            <a:pPr marL="457200" indent="-457200">
              <a:buFont typeface="Arial" panose="020B0604020202020204" pitchFamily="34" charset="0"/>
              <a:buChar char="•"/>
            </a:pPr>
            <a:r>
              <a:rPr lang="en-US" dirty="0"/>
              <a:t>Nested </a:t>
            </a:r>
            <a:r>
              <a:rPr lang="en-US" dirty="0">
                <a:latin typeface="Courier New" panose="02070309020205020404" pitchFamily="49" charset="0"/>
                <a:cs typeface="Courier New" panose="02070309020205020404" pitchFamily="49" charset="0"/>
              </a:rPr>
              <a:t>for</a:t>
            </a:r>
            <a:r>
              <a:rPr lang="en-US" dirty="0"/>
              <a:t> loops</a:t>
            </a:r>
          </a:p>
          <a:p>
            <a:pPr marL="857250" lvl="1" indent="-457200">
              <a:buFont typeface="Arial" panose="020B0604020202020204" pitchFamily="34" charset="0"/>
              <a:buChar char="•"/>
            </a:pPr>
            <a:r>
              <a:rPr lang="en-US" dirty="0"/>
              <a:t>Alignment of code following loop!</a:t>
            </a:r>
          </a:p>
          <a:p>
            <a:pPr marL="457200" indent="-457200">
              <a:buFont typeface="Arial" panose="020B0604020202020204" pitchFamily="34" charset="0"/>
              <a:buChar char="•"/>
            </a:pPr>
            <a:r>
              <a:rPr lang="en-US" dirty="0">
                <a:latin typeface="Courier New" panose="02070309020205020404" pitchFamily="49" charset="0"/>
                <a:cs typeface="Courier New" panose="02070309020205020404" pitchFamily="49" charset="0"/>
              </a:rPr>
              <a:t>for </a:t>
            </a:r>
            <a:r>
              <a:rPr lang="en-US" dirty="0" err="1">
                <a:latin typeface="Courier New" panose="02070309020205020404" pitchFamily="49" charset="0"/>
                <a:cs typeface="Courier New" panose="02070309020205020404" pitchFamily="49" charset="0"/>
              </a:rPr>
              <a:t>i</a:t>
            </a:r>
            <a:r>
              <a:rPr lang="en-US" dirty="0">
                <a:latin typeface="Courier New" panose="02070309020205020404" pitchFamily="49" charset="0"/>
                <a:cs typeface="Courier New" panose="02070309020205020404" pitchFamily="49" charset="0"/>
              </a:rPr>
              <a:t> in range(</a:t>
            </a:r>
            <a:r>
              <a:rPr lang="en-US" dirty="0" err="1">
                <a:latin typeface="Courier New" panose="02070309020205020404" pitchFamily="49" charset="0"/>
                <a:cs typeface="Courier New" panose="02070309020205020404" pitchFamily="49" charset="0"/>
              </a:rPr>
              <a:t>len</a:t>
            </a:r>
            <a:r>
              <a:rPr lang="en-US" dirty="0">
                <a:latin typeface="Courier New" panose="02070309020205020404" pitchFamily="49" charset="0"/>
                <a:cs typeface="Courier New" panose="02070309020205020404" pitchFamily="49" charset="0"/>
              </a:rPr>
              <a:t>(L))</a:t>
            </a:r>
            <a:br>
              <a:rPr lang="en-US" dirty="0"/>
            </a:br>
            <a:r>
              <a:rPr lang="en-US" dirty="0"/>
              <a:t>vs. </a:t>
            </a:r>
            <a:r>
              <a:rPr lang="en-US" dirty="0">
                <a:latin typeface="Courier New" panose="02070309020205020404" pitchFamily="49" charset="0"/>
                <a:cs typeface="Courier New" panose="02070309020205020404" pitchFamily="49" charset="0"/>
              </a:rPr>
              <a:t>for </a:t>
            </a:r>
            <a:r>
              <a:rPr lang="en-US" dirty="0" err="1">
                <a:latin typeface="Courier New" panose="02070309020205020404" pitchFamily="49" charset="0"/>
                <a:cs typeface="Courier New" panose="02070309020205020404" pitchFamily="49" charset="0"/>
              </a:rPr>
              <a:t>i</a:t>
            </a:r>
            <a:r>
              <a:rPr lang="en-US" dirty="0">
                <a:latin typeface="Courier New" panose="02070309020205020404" pitchFamily="49" charset="0"/>
                <a:cs typeface="Courier New" panose="02070309020205020404" pitchFamily="49" charset="0"/>
              </a:rPr>
              <a:t> in L</a:t>
            </a:r>
          </a:p>
          <a:p>
            <a:pPr marL="457200" indent="-457200">
              <a:buFont typeface="Arial" panose="020B0604020202020204" pitchFamily="34" charset="0"/>
              <a:buChar char="•"/>
            </a:pPr>
            <a:r>
              <a:rPr lang="en-US" dirty="0">
                <a:latin typeface="Courier New" panose="02070309020205020404" pitchFamily="49" charset="0"/>
                <a:cs typeface="Courier New" panose="02070309020205020404" pitchFamily="49" charset="0"/>
              </a:rPr>
              <a:t>try/except</a:t>
            </a:r>
          </a:p>
          <a:p>
            <a:pPr marL="457200" indent="-457200">
              <a:buFont typeface="Arial" panose="020B0604020202020204" pitchFamily="34" charset="0"/>
              <a:buChar char="•"/>
            </a:pPr>
            <a:r>
              <a:rPr lang="en-US" dirty="0"/>
              <a:t>Deep and shallow copy</a:t>
            </a:r>
          </a:p>
          <a:p>
            <a:pPr marL="0" indent="0"/>
            <a:r>
              <a:rPr lang="en-US" dirty="0"/>
              <a:t>What </a:t>
            </a:r>
            <a:r>
              <a:rPr lang="en-US" i="1" dirty="0"/>
              <a:t>NOT</a:t>
            </a:r>
            <a:r>
              <a:rPr lang="en-US" dirty="0"/>
              <a:t> to study:</a:t>
            </a:r>
          </a:p>
          <a:p>
            <a:pPr marL="457200" indent="-457200">
              <a:buFont typeface="Arial" panose="020B0604020202020204" pitchFamily="34" charset="0"/>
              <a:buChar char="•"/>
            </a:pPr>
            <a:r>
              <a:rPr lang="en-US" dirty="0"/>
              <a:t>Huffman coding</a:t>
            </a:r>
          </a:p>
        </p:txBody>
      </p:sp>
    </p:spTree>
    <p:extLst>
      <p:ext uri="{BB962C8B-B14F-4D97-AF65-F5344CB8AC3E}">
        <p14:creationId xmlns:p14="http://schemas.microsoft.com/office/powerpoint/2010/main" val="5374089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Loop Exercise</a:t>
            </a:r>
          </a:p>
        </p:txBody>
      </p:sp>
      <p:sp>
        <p:nvSpPr>
          <p:cNvPr id="3" name="Content Placeholder 2"/>
          <p:cNvSpPr>
            <a:spLocks noGrp="1"/>
          </p:cNvSpPr>
          <p:nvPr>
            <p:ph idx="1"/>
          </p:nvPr>
        </p:nvSpPr>
        <p:spPr>
          <a:xfrm>
            <a:off x="457200" y="1676400"/>
            <a:ext cx="8229600" cy="4419600"/>
          </a:xfrm>
        </p:spPr>
        <p:txBody>
          <a:bodyPr/>
          <a:lstStyle/>
          <a:p>
            <a:r>
              <a:rPr lang="en-US" dirty="0"/>
              <a:t>Consider a matrix (list of lists) </a:t>
            </a:r>
            <a:r>
              <a:rPr lang="en-US" dirty="0">
                <a:latin typeface="Courier New" panose="02070309020205020404" pitchFamily="49" charset="0"/>
                <a:cs typeface="Courier New" panose="02070309020205020404" pitchFamily="49" charset="0"/>
              </a:rPr>
              <a:t>M</a:t>
            </a:r>
            <a:r>
              <a:rPr lang="en-US" dirty="0"/>
              <a:t>, containing strings or integers.  For elements </a:t>
            </a:r>
            <a:r>
              <a:rPr lang="en-US" i="1" dirty="0"/>
              <a:t>not</a:t>
            </a:r>
            <a:r>
              <a:rPr lang="en-US" dirty="0"/>
              <a:t> on the diagonal, if they are numbers, convert them into their (floating-point) reciprocals.  All other elements stay the same.</a:t>
            </a:r>
          </a:p>
          <a:p>
            <a:r>
              <a:rPr lang="en-US" dirty="0"/>
              <a:t>Example: [[1, 2, “spam”],    [[1, 0.5, “spam”],</a:t>
            </a:r>
          </a:p>
          <a:p>
            <a:r>
              <a:rPr lang="en-US" dirty="0"/>
              <a:t>                 [3, “hi”, 5],     </a:t>
            </a:r>
            <a:r>
              <a:rPr lang="en-US" dirty="0">
                <a:sym typeface="Symbol"/>
              </a:rPr>
              <a:t>   [0.33, “hi”, 0.2],</a:t>
            </a:r>
            <a:endParaRPr lang="en-US" dirty="0"/>
          </a:p>
          <a:p>
            <a:r>
              <a:rPr lang="en-US" dirty="0"/>
              <a:t>                 [7, 4, 9]]               [0.14, 0.25, 9]]</a:t>
            </a:r>
          </a:p>
        </p:txBody>
      </p:sp>
    </p:spTree>
    <p:extLst>
      <p:ext uri="{BB962C8B-B14F-4D97-AF65-F5344CB8AC3E}">
        <p14:creationId xmlns:p14="http://schemas.microsoft.com/office/powerpoint/2010/main" val="6437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Loop Exercise</a:t>
            </a:r>
          </a:p>
        </p:txBody>
      </p:sp>
      <p:sp>
        <p:nvSpPr>
          <p:cNvPr id="3" name="Content Placeholder 2"/>
          <p:cNvSpPr>
            <a:spLocks noGrp="1"/>
          </p:cNvSpPr>
          <p:nvPr>
            <p:ph idx="1"/>
          </p:nvPr>
        </p:nvSpPr>
        <p:spPr/>
        <p:txBody>
          <a:bodyPr/>
          <a:lstStyle/>
          <a:p>
            <a:r>
              <a:rPr lang="en-US" dirty="0">
                <a:latin typeface="Courier New" panose="02070309020205020404" pitchFamily="49" charset="0"/>
                <a:cs typeface="Courier New" panose="02070309020205020404" pitchFamily="49" charset="0"/>
              </a:rPr>
              <a:t>for </a:t>
            </a:r>
            <a:r>
              <a:rPr lang="en-US" dirty="0" err="1">
                <a:latin typeface="Courier New" panose="02070309020205020404" pitchFamily="49" charset="0"/>
                <a:cs typeface="Courier New" panose="02070309020205020404" pitchFamily="49" charset="0"/>
              </a:rPr>
              <a:t>i</a:t>
            </a:r>
            <a:r>
              <a:rPr lang="en-US" dirty="0">
                <a:latin typeface="Courier New" panose="02070309020205020404" pitchFamily="49" charset="0"/>
                <a:cs typeface="Courier New" panose="02070309020205020404" pitchFamily="49" charset="0"/>
              </a:rPr>
              <a:t> in</a:t>
            </a:r>
          </a:p>
          <a:p>
            <a:r>
              <a:rPr lang="en-US" dirty="0">
                <a:latin typeface="Courier New" panose="02070309020205020404" pitchFamily="49" charset="0"/>
                <a:cs typeface="Courier New" panose="02070309020205020404" pitchFamily="49" charset="0"/>
              </a:rPr>
              <a:t>  for j in</a:t>
            </a:r>
          </a:p>
          <a:p>
            <a:endParaRPr lang="en-US"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3681401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Loop Exercise</a:t>
            </a:r>
          </a:p>
        </p:txBody>
      </p:sp>
      <p:sp>
        <p:nvSpPr>
          <p:cNvPr id="3" name="Content Placeholder 2"/>
          <p:cNvSpPr>
            <a:spLocks noGrp="1"/>
          </p:cNvSpPr>
          <p:nvPr>
            <p:ph idx="1"/>
          </p:nvPr>
        </p:nvSpPr>
        <p:spPr/>
        <p:txBody>
          <a:bodyPr/>
          <a:lstStyle/>
          <a:p>
            <a:r>
              <a:rPr lang="en-US" dirty="0">
                <a:latin typeface="Courier New" panose="02070309020205020404" pitchFamily="49" charset="0"/>
                <a:cs typeface="Courier New" panose="02070309020205020404" pitchFamily="49" charset="0"/>
              </a:rPr>
              <a:t>for </a:t>
            </a:r>
            <a:r>
              <a:rPr lang="en-US" dirty="0" err="1">
                <a:latin typeface="Courier New" panose="02070309020205020404" pitchFamily="49" charset="0"/>
                <a:cs typeface="Courier New" panose="02070309020205020404" pitchFamily="49" charset="0"/>
              </a:rPr>
              <a:t>i</a:t>
            </a:r>
            <a:r>
              <a:rPr lang="en-US" dirty="0">
                <a:latin typeface="Courier New" panose="02070309020205020404" pitchFamily="49" charset="0"/>
                <a:cs typeface="Courier New" panose="02070309020205020404" pitchFamily="49" charset="0"/>
              </a:rPr>
              <a:t> in range(</a:t>
            </a:r>
            <a:r>
              <a:rPr lang="en-US" dirty="0" err="1">
                <a:latin typeface="Courier New" panose="02070309020205020404" pitchFamily="49" charset="0"/>
                <a:cs typeface="Courier New" panose="02070309020205020404" pitchFamily="49" charset="0"/>
              </a:rPr>
              <a:t>len</a:t>
            </a:r>
            <a:r>
              <a:rPr lang="en-US" dirty="0">
                <a:latin typeface="Courier New" panose="02070309020205020404" pitchFamily="49" charset="0"/>
                <a:cs typeface="Courier New" panose="02070309020205020404" pitchFamily="49" charset="0"/>
              </a:rPr>
              <a:t>(M)):</a:t>
            </a:r>
          </a:p>
          <a:p>
            <a:r>
              <a:rPr lang="en-US" dirty="0">
                <a:latin typeface="Courier New" panose="02070309020205020404" pitchFamily="49" charset="0"/>
                <a:cs typeface="Courier New" panose="02070309020205020404" pitchFamily="49" charset="0"/>
              </a:rPr>
              <a:t>  for j in range(</a:t>
            </a:r>
            <a:r>
              <a:rPr lang="en-US" dirty="0" err="1">
                <a:latin typeface="Courier New" panose="02070309020205020404" pitchFamily="49" charset="0"/>
                <a:cs typeface="Courier New" panose="02070309020205020404" pitchFamily="49" charset="0"/>
              </a:rPr>
              <a:t>len</a:t>
            </a:r>
            <a:r>
              <a:rPr lang="en-US" dirty="0">
                <a:latin typeface="Courier New" panose="02070309020205020404" pitchFamily="49" charset="0"/>
                <a:cs typeface="Courier New" panose="02070309020205020404" pitchFamily="49" charset="0"/>
              </a:rPr>
              <a:t>(M[0])):</a:t>
            </a:r>
          </a:p>
          <a:p>
            <a:r>
              <a:rPr lang="en-US" dirty="0">
                <a:latin typeface="Courier New" panose="02070309020205020404" pitchFamily="49" charset="0"/>
                <a:cs typeface="Courier New" panose="02070309020205020404" pitchFamily="49" charset="0"/>
              </a:rPr>
              <a:t>    if </a:t>
            </a:r>
            <a:r>
              <a:rPr lang="en-US" dirty="0" err="1">
                <a:latin typeface="Courier New" panose="02070309020205020404" pitchFamily="49" charset="0"/>
                <a:cs typeface="Courier New" panose="02070309020205020404" pitchFamily="49" charset="0"/>
              </a:rPr>
              <a:t>i</a:t>
            </a:r>
            <a:r>
              <a:rPr lang="en-US" dirty="0">
                <a:latin typeface="Courier New" panose="02070309020205020404" pitchFamily="49" charset="0"/>
                <a:cs typeface="Courier New" panose="02070309020205020404" pitchFamily="49" charset="0"/>
              </a:rPr>
              <a:t> != j:</a:t>
            </a:r>
          </a:p>
          <a:p>
            <a:r>
              <a:rPr lang="en-US" dirty="0">
                <a:latin typeface="Courier New" panose="02070309020205020404" pitchFamily="49" charset="0"/>
                <a:cs typeface="Courier New" panose="02070309020205020404" pitchFamily="49" charset="0"/>
              </a:rPr>
              <a:t>      try:</a:t>
            </a:r>
          </a:p>
          <a:p>
            <a:r>
              <a:rPr lang="en-US" dirty="0">
                <a:latin typeface="Courier New" panose="02070309020205020404" pitchFamily="49" charset="0"/>
                <a:cs typeface="Courier New" panose="02070309020205020404" pitchFamily="49" charset="0"/>
              </a:rPr>
              <a:t>        M[</a:t>
            </a:r>
            <a:r>
              <a:rPr lang="en-US" dirty="0" err="1">
                <a:latin typeface="Courier New" panose="02070309020205020404" pitchFamily="49" charset="0"/>
                <a:cs typeface="Courier New" panose="02070309020205020404" pitchFamily="49" charset="0"/>
              </a:rPr>
              <a:t>i</a:t>
            </a:r>
            <a:r>
              <a:rPr lang="en-US" dirty="0">
                <a:latin typeface="Courier New" panose="02070309020205020404" pitchFamily="49" charset="0"/>
                <a:cs typeface="Courier New" panose="02070309020205020404" pitchFamily="49" charset="0"/>
              </a:rPr>
              <a:t>][j] = 1.0 / M[</a:t>
            </a:r>
            <a:r>
              <a:rPr lang="en-US" dirty="0" err="1">
                <a:latin typeface="Courier New" panose="02070309020205020404" pitchFamily="49" charset="0"/>
                <a:cs typeface="Courier New" panose="02070309020205020404" pitchFamily="49" charset="0"/>
              </a:rPr>
              <a:t>i</a:t>
            </a:r>
            <a:r>
              <a:rPr lang="en-US" dirty="0">
                <a:latin typeface="Courier New" panose="02070309020205020404" pitchFamily="49" charset="0"/>
                <a:cs typeface="Courier New" panose="02070309020205020404" pitchFamily="49" charset="0"/>
              </a:rPr>
              <a:t>][j]</a:t>
            </a:r>
          </a:p>
          <a:p>
            <a:r>
              <a:rPr lang="en-US" dirty="0">
                <a:latin typeface="Courier New" panose="02070309020205020404" pitchFamily="49" charset="0"/>
                <a:cs typeface="Courier New" panose="02070309020205020404" pitchFamily="49" charset="0"/>
              </a:rPr>
              <a:t>      except:</a:t>
            </a:r>
          </a:p>
          <a:p>
            <a:r>
              <a:rPr lang="en-US" dirty="0">
                <a:latin typeface="Courier New" panose="02070309020205020404" pitchFamily="49" charset="0"/>
                <a:cs typeface="Courier New" panose="02070309020205020404" pitchFamily="49" charset="0"/>
              </a:rPr>
              <a:t>        pass</a:t>
            </a:r>
          </a:p>
        </p:txBody>
      </p:sp>
    </p:spTree>
    <p:extLst>
      <p:ext uri="{BB962C8B-B14F-4D97-AF65-F5344CB8AC3E}">
        <p14:creationId xmlns:p14="http://schemas.microsoft.com/office/powerpoint/2010/main" val="18073210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Object-Oriented Programming</a:t>
            </a:r>
          </a:p>
        </p:txBody>
      </p:sp>
      <p:sp>
        <p:nvSpPr>
          <p:cNvPr id="3" name="Content Placeholder 2"/>
          <p:cNvSpPr>
            <a:spLocks noGrp="1"/>
          </p:cNvSpPr>
          <p:nvPr>
            <p:ph idx="1"/>
          </p:nvPr>
        </p:nvSpPr>
        <p:spPr/>
        <p:txBody>
          <a:bodyPr/>
          <a:lstStyle/>
          <a:p>
            <a:r>
              <a:rPr lang="en-US" dirty="0"/>
              <a:t>What to know:</a:t>
            </a:r>
          </a:p>
          <a:p>
            <a:pPr marL="457200" indent="-457200">
              <a:buFont typeface="Arial" panose="020B0604020202020204" pitchFamily="34" charset="0"/>
              <a:buChar char="•"/>
            </a:pPr>
            <a:r>
              <a:rPr lang="en-US" dirty="0">
                <a:latin typeface="Courier New" panose="02070309020205020404" pitchFamily="49" charset="0"/>
                <a:cs typeface="Courier New" panose="02070309020205020404" pitchFamily="49" charset="0"/>
              </a:rPr>
              <a:t>__</a:t>
            </a:r>
            <a:r>
              <a:rPr lang="en-US" dirty="0" err="1">
                <a:latin typeface="Courier New" panose="02070309020205020404" pitchFamily="49" charset="0"/>
                <a:cs typeface="Courier New" panose="02070309020205020404" pitchFamily="49" charset="0"/>
              </a:rPr>
              <a:t>init</a:t>
            </a:r>
            <a:r>
              <a:rPr lang="en-US" dirty="0">
                <a:latin typeface="Courier New" panose="02070309020205020404" pitchFamily="49" charset="0"/>
                <a:cs typeface="Courier New" panose="02070309020205020404" pitchFamily="49" charset="0"/>
              </a:rPr>
              <a:t>__, __</a:t>
            </a:r>
            <a:r>
              <a:rPr lang="en-US" dirty="0" err="1">
                <a:latin typeface="Courier New" panose="02070309020205020404" pitchFamily="49" charset="0"/>
                <a:cs typeface="Courier New" panose="02070309020205020404" pitchFamily="49" charset="0"/>
              </a:rPr>
              <a:t>str</a:t>
            </a:r>
            <a:r>
              <a:rPr lang="en-US" dirty="0">
                <a:latin typeface="Courier New" panose="02070309020205020404" pitchFamily="49" charset="0"/>
                <a:cs typeface="Courier New" panose="02070309020205020404" pitchFamily="49" charset="0"/>
              </a:rPr>
              <a:t>__, __</a:t>
            </a:r>
            <a:r>
              <a:rPr lang="en-US" dirty="0" err="1">
                <a:latin typeface="Courier New" panose="02070309020205020404" pitchFamily="49" charset="0"/>
                <a:cs typeface="Courier New" panose="02070309020205020404" pitchFamily="49" charset="0"/>
              </a:rPr>
              <a:t>repr</a:t>
            </a:r>
            <a:r>
              <a:rPr lang="en-US" dirty="0">
                <a:latin typeface="Courier New" panose="02070309020205020404" pitchFamily="49" charset="0"/>
                <a:cs typeface="Courier New" panose="02070309020205020404" pitchFamily="49" charset="0"/>
              </a:rPr>
              <a:t>__</a:t>
            </a:r>
          </a:p>
          <a:p>
            <a:pPr marL="457200" indent="-457200">
              <a:buFont typeface="Arial" panose="020B0604020202020204" pitchFamily="34" charset="0"/>
              <a:buChar char="•"/>
            </a:pPr>
            <a:r>
              <a:rPr lang="en-US" dirty="0">
                <a:latin typeface="Courier New" panose="02070309020205020404" pitchFamily="49" charset="0"/>
                <a:cs typeface="Courier New" panose="02070309020205020404" pitchFamily="49" charset="0"/>
              </a:rPr>
              <a:t>self</a:t>
            </a:r>
          </a:p>
          <a:p>
            <a:pPr marL="457200" indent="-457200">
              <a:buFont typeface="Arial" panose="020B0604020202020204" pitchFamily="34" charset="0"/>
              <a:buChar char="•"/>
            </a:pPr>
            <a:r>
              <a:rPr lang="en-US" dirty="0">
                <a:latin typeface="Courier New" panose="02070309020205020404" pitchFamily="49" charset="0"/>
                <a:cs typeface="Courier New" panose="02070309020205020404" pitchFamily="49" charset="0"/>
              </a:rPr>
              <a:t>__add__, __</a:t>
            </a:r>
            <a:r>
              <a:rPr lang="en-US" dirty="0" err="1">
                <a:latin typeface="Courier New" panose="02070309020205020404" pitchFamily="49" charset="0"/>
                <a:cs typeface="Courier New" panose="02070309020205020404" pitchFamily="49" charset="0"/>
              </a:rPr>
              <a:t>mul</a:t>
            </a:r>
            <a:r>
              <a:rPr lang="en-US" dirty="0">
                <a:latin typeface="Courier New" panose="02070309020205020404" pitchFamily="49" charset="0"/>
                <a:cs typeface="Courier New" panose="02070309020205020404" pitchFamily="49" charset="0"/>
              </a:rPr>
              <a:t>__, </a:t>
            </a:r>
            <a:r>
              <a:rPr lang="en-US" dirty="0">
                <a:cs typeface="Courier New" panose="02070309020205020404" pitchFamily="49" charset="0"/>
              </a:rPr>
              <a:t>etc.</a:t>
            </a:r>
          </a:p>
          <a:p>
            <a:pPr marL="457200" indent="-457200">
              <a:buFont typeface="Arial" panose="020B0604020202020204" pitchFamily="34" charset="0"/>
              <a:buChar char="•"/>
            </a:pPr>
            <a:r>
              <a:rPr lang="en-US" dirty="0"/>
              <a:t>Methods, getters, setters</a:t>
            </a:r>
          </a:p>
          <a:p>
            <a:pPr marL="457200" indent="-457200">
              <a:buFont typeface="Arial" panose="020B0604020202020204" pitchFamily="34" charset="0"/>
              <a:buChar char="•"/>
            </a:pPr>
            <a:r>
              <a:rPr lang="en-US" dirty="0"/>
              <a:t>Inheritance</a:t>
            </a:r>
          </a:p>
          <a:p>
            <a:pPr marL="457200" indent="-457200">
              <a:buFont typeface="Arial" panose="020B0604020202020204" pitchFamily="34" charset="0"/>
              <a:buChar char="•"/>
            </a:pPr>
            <a:endParaRPr lang="en-US" dirty="0"/>
          </a:p>
        </p:txBody>
      </p:sp>
    </p:spTree>
    <p:extLst>
      <p:ext uri="{BB962C8B-B14F-4D97-AF65-F5344CB8AC3E}">
        <p14:creationId xmlns:p14="http://schemas.microsoft.com/office/powerpoint/2010/main" val="2914403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Object-Oriented Exercise</a:t>
            </a:r>
          </a:p>
        </p:txBody>
      </p:sp>
      <p:sp>
        <p:nvSpPr>
          <p:cNvPr id="3" name="Content Placeholder 2"/>
          <p:cNvSpPr>
            <a:spLocks noGrp="1"/>
          </p:cNvSpPr>
          <p:nvPr>
            <p:ph idx="1"/>
          </p:nvPr>
        </p:nvSpPr>
        <p:spPr/>
        <p:txBody>
          <a:bodyPr/>
          <a:lstStyle/>
          <a:p>
            <a:r>
              <a:rPr lang="en-US" dirty="0"/>
              <a:t>Implement the </a:t>
            </a:r>
            <a:r>
              <a:rPr lang="en-US" dirty="0">
                <a:latin typeface="Courier New" panose="02070309020205020404" pitchFamily="49" charset="0"/>
                <a:cs typeface="Courier New" panose="02070309020205020404" pitchFamily="49" charset="0"/>
              </a:rPr>
              <a:t>__add__</a:t>
            </a:r>
            <a:r>
              <a:rPr lang="en-US" dirty="0"/>
              <a:t> function for a </a:t>
            </a:r>
            <a:r>
              <a:rPr lang="en-US" dirty="0">
                <a:latin typeface="Courier New" panose="02070309020205020404" pitchFamily="49" charset="0"/>
                <a:cs typeface="Courier New" panose="02070309020205020404" pitchFamily="49" charset="0"/>
              </a:rPr>
              <a:t>Rational</a:t>
            </a:r>
            <a:r>
              <a:rPr lang="en-US" dirty="0"/>
              <a:t> class.  The numerator is in </a:t>
            </a:r>
            <a:r>
              <a:rPr lang="en-US" dirty="0" err="1">
                <a:latin typeface="Courier New" panose="02070309020205020404" pitchFamily="49" charset="0"/>
                <a:cs typeface="Courier New" panose="02070309020205020404" pitchFamily="49" charset="0"/>
              </a:rPr>
              <a:t>self.n</a:t>
            </a:r>
            <a:r>
              <a:rPr lang="en-US" dirty="0"/>
              <a:t>, the denominator in </a:t>
            </a:r>
            <a:r>
              <a:rPr lang="en-US" dirty="0" err="1">
                <a:latin typeface="Courier New" panose="02070309020205020404" pitchFamily="49" charset="0"/>
                <a:cs typeface="Courier New" panose="02070309020205020404" pitchFamily="49" charset="0"/>
              </a:rPr>
              <a:t>self.d</a:t>
            </a:r>
            <a:r>
              <a:rPr lang="en-US" dirty="0"/>
              <a:t>.  Assume </a:t>
            </a:r>
            <a:r>
              <a:rPr lang="en-US" dirty="0" err="1">
                <a:latin typeface="Courier New" panose="02070309020205020404" pitchFamily="49" charset="0"/>
                <a:cs typeface="Courier New" panose="02070309020205020404" pitchFamily="49" charset="0"/>
              </a:rPr>
              <a:t>self.gcd</a:t>
            </a:r>
            <a:r>
              <a:rPr lang="en-US" dirty="0">
                <a:latin typeface="Courier New" panose="02070309020205020404" pitchFamily="49" charset="0"/>
                <a:cs typeface="Courier New" panose="02070309020205020404" pitchFamily="49" charset="0"/>
              </a:rPr>
              <a:t>(a, b)</a:t>
            </a:r>
            <a:r>
              <a:rPr lang="en-US" dirty="0"/>
              <a:t> will return the greatest common divisor of </a:t>
            </a:r>
            <a:r>
              <a:rPr lang="en-US" dirty="0">
                <a:latin typeface="Courier New" panose="02070309020205020404" pitchFamily="49" charset="0"/>
                <a:cs typeface="Courier New" panose="02070309020205020404" pitchFamily="49" charset="0"/>
              </a:rPr>
              <a:t>a</a:t>
            </a:r>
            <a:r>
              <a:rPr lang="en-US" dirty="0"/>
              <a:t> and </a:t>
            </a:r>
            <a:r>
              <a:rPr lang="en-US" dirty="0">
                <a:latin typeface="Courier New" panose="02070309020205020404" pitchFamily="49" charset="0"/>
                <a:cs typeface="Courier New" panose="02070309020205020404" pitchFamily="49" charset="0"/>
              </a:rPr>
              <a:t>b</a:t>
            </a:r>
            <a:r>
              <a:rPr lang="en-US" dirty="0"/>
              <a:t>.</a:t>
            </a:r>
          </a:p>
        </p:txBody>
      </p:sp>
    </p:spTree>
    <p:extLst>
      <p:ext uri="{BB962C8B-B14F-4D97-AF65-F5344CB8AC3E}">
        <p14:creationId xmlns:p14="http://schemas.microsoft.com/office/powerpoint/2010/main" val="10776133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Object-Oriented Exercise</a:t>
            </a:r>
          </a:p>
        </p:txBody>
      </p:sp>
      <p:sp>
        <p:nvSpPr>
          <p:cNvPr id="3" name="Content Placeholder 2"/>
          <p:cNvSpPr>
            <a:spLocks noGrp="1"/>
          </p:cNvSpPr>
          <p:nvPr>
            <p:ph idx="1"/>
          </p:nvPr>
        </p:nvSpPr>
        <p:spPr>
          <a:xfrm>
            <a:off x="457200" y="1676400"/>
            <a:ext cx="8229600" cy="4419600"/>
          </a:xfrm>
        </p:spPr>
        <p:txBody>
          <a:bodyPr/>
          <a:lstStyle/>
          <a:p>
            <a:r>
              <a:rPr lang="en-US" sz="2800" dirty="0">
                <a:latin typeface="Courier New" panose="02070309020205020404" pitchFamily="49" charset="0"/>
                <a:cs typeface="Courier New" panose="02070309020205020404" pitchFamily="49" charset="0"/>
              </a:rPr>
              <a:t>class Rational:</a:t>
            </a:r>
          </a:p>
          <a:p>
            <a:r>
              <a:rPr lang="en-US" sz="2800" dirty="0">
                <a:latin typeface="Courier New" panose="02070309020205020404" pitchFamily="49" charset="0"/>
                <a:cs typeface="Courier New" panose="02070309020205020404" pitchFamily="49" charset="0"/>
              </a:rPr>
              <a:t>  # ...</a:t>
            </a:r>
          </a:p>
          <a:p>
            <a:r>
              <a:rPr lang="en-US" sz="2800" dirty="0">
                <a:latin typeface="Courier New" panose="02070309020205020404" pitchFamily="49" charset="0"/>
                <a:cs typeface="Courier New" panose="02070309020205020404" pitchFamily="49" charset="0"/>
              </a:rPr>
              <a:t>  </a:t>
            </a:r>
            <a:r>
              <a:rPr lang="en-US" sz="2800" dirty="0" err="1">
                <a:latin typeface="Courier New" panose="02070309020205020404" pitchFamily="49" charset="0"/>
                <a:cs typeface="Courier New" panose="02070309020205020404" pitchFamily="49" charset="0"/>
              </a:rPr>
              <a:t>def</a:t>
            </a:r>
            <a:r>
              <a:rPr lang="en-US" sz="2800" dirty="0">
                <a:latin typeface="Courier New" panose="02070309020205020404" pitchFamily="49" charset="0"/>
                <a:cs typeface="Courier New" panose="02070309020205020404" pitchFamily="49" charset="0"/>
              </a:rPr>
              <a:t> __add__(</a:t>
            </a:r>
          </a:p>
        </p:txBody>
      </p:sp>
    </p:spTree>
    <p:extLst>
      <p:ext uri="{BB962C8B-B14F-4D97-AF65-F5344CB8AC3E}">
        <p14:creationId xmlns:p14="http://schemas.microsoft.com/office/powerpoint/2010/main" val="21071418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Object-Oriented Exercise</a:t>
            </a:r>
          </a:p>
        </p:txBody>
      </p:sp>
      <p:sp>
        <p:nvSpPr>
          <p:cNvPr id="3" name="Content Placeholder 2"/>
          <p:cNvSpPr>
            <a:spLocks noGrp="1"/>
          </p:cNvSpPr>
          <p:nvPr>
            <p:ph idx="1"/>
          </p:nvPr>
        </p:nvSpPr>
        <p:spPr>
          <a:xfrm>
            <a:off x="457200" y="1676400"/>
            <a:ext cx="8229600" cy="4419600"/>
          </a:xfrm>
        </p:spPr>
        <p:txBody>
          <a:bodyPr/>
          <a:lstStyle/>
          <a:p>
            <a:r>
              <a:rPr lang="en-US" sz="2400" dirty="0">
                <a:latin typeface="Courier New" panose="02070309020205020404" pitchFamily="49" charset="0"/>
                <a:cs typeface="Courier New" panose="02070309020205020404" pitchFamily="49" charset="0"/>
              </a:rPr>
              <a:t>class Rational:</a:t>
            </a:r>
          </a:p>
          <a:p>
            <a:r>
              <a:rPr lang="en-US" sz="2400" dirty="0">
                <a:latin typeface="Courier New" panose="02070309020205020404" pitchFamily="49" charset="0"/>
                <a:cs typeface="Courier New" panose="02070309020205020404" pitchFamily="49" charset="0"/>
              </a:rPr>
              <a:t>  # ...</a:t>
            </a:r>
          </a:p>
          <a:p>
            <a:r>
              <a:rPr lang="en-US" sz="2400" dirty="0">
                <a:latin typeface="Courier New" panose="02070309020205020404" pitchFamily="49" charset="0"/>
                <a:cs typeface="Courier New" panose="02070309020205020404" pitchFamily="49" charset="0"/>
              </a:rPr>
              <a:t>  </a:t>
            </a:r>
            <a:r>
              <a:rPr lang="en-US" sz="2400" dirty="0" err="1">
                <a:latin typeface="Courier New" panose="02070309020205020404" pitchFamily="49" charset="0"/>
                <a:cs typeface="Courier New" panose="02070309020205020404" pitchFamily="49" charset="0"/>
              </a:rPr>
              <a:t>def</a:t>
            </a:r>
            <a:r>
              <a:rPr lang="en-US" sz="2400" dirty="0">
                <a:latin typeface="Courier New" panose="02070309020205020404" pitchFamily="49" charset="0"/>
                <a:cs typeface="Courier New" panose="02070309020205020404" pitchFamily="49" charset="0"/>
              </a:rPr>
              <a:t> __add__(self, other):</a:t>
            </a:r>
          </a:p>
          <a:p>
            <a:r>
              <a:rPr lang="en-US" sz="2400" dirty="0">
                <a:latin typeface="Courier New" panose="02070309020205020404" pitchFamily="49" charset="0"/>
                <a:cs typeface="Courier New" panose="02070309020205020404" pitchFamily="49" charset="0"/>
              </a:rPr>
              <a:t>    n = </a:t>
            </a:r>
            <a:r>
              <a:rPr lang="en-US" sz="2400" dirty="0" err="1">
                <a:latin typeface="Courier New" panose="02070309020205020404" pitchFamily="49" charset="0"/>
                <a:cs typeface="Courier New" panose="02070309020205020404" pitchFamily="49" charset="0"/>
              </a:rPr>
              <a:t>self.n</a:t>
            </a:r>
            <a:r>
              <a:rPr lang="en-US" sz="2400" dirty="0">
                <a:latin typeface="Courier New" panose="02070309020205020404" pitchFamily="49" charset="0"/>
                <a:cs typeface="Courier New" panose="02070309020205020404" pitchFamily="49" charset="0"/>
              </a:rPr>
              <a:t> * </a:t>
            </a:r>
            <a:r>
              <a:rPr lang="en-US" sz="2400" dirty="0" err="1">
                <a:latin typeface="Courier New" panose="02070309020205020404" pitchFamily="49" charset="0"/>
                <a:cs typeface="Courier New" panose="02070309020205020404" pitchFamily="49" charset="0"/>
              </a:rPr>
              <a:t>other.d</a:t>
            </a:r>
            <a:r>
              <a:rPr lang="en-US" sz="2400" dirty="0">
                <a:latin typeface="Courier New" panose="02070309020205020404" pitchFamily="49" charset="0"/>
                <a:cs typeface="Courier New" panose="02070309020205020404" pitchFamily="49" charset="0"/>
              </a:rPr>
              <a:t> + </a:t>
            </a:r>
            <a:r>
              <a:rPr lang="en-US" sz="2400" dirty="0" err="1">
                <a:latin typeface="Courier New" panose="02070309020205020404" pitchFamily="49" charset="0"/>
                <a:cs typeface="Courier New" panose="02070309020205020404" pitchFamily="49" charset="0"/>
              </a:rPr>
              <a:t>other.n</a:t>
            </a:r>
            <a:r>
              <a:rPr lang="en-US" sz="2400" dirty="0">
                <a:latin typeface="Courier New" panose="02070309020205020404" pitchFamily="49" charset="0"/>
                <a:cs typeface="Courier New" panose="02070309020205020404" pitchFamily="49" charset="0"/>
              </a:rPr>
              <a:t> * </a:t>
            </a:r>
            <a:r>
              <a:rPr lang="en-US" sz="2400" dirty="0" err="1">
                <a:latin typeface="Courier New" panose="02070309020205020404" pitchFamily="49" charset="0"/>
                <a:cs typeface="Courier New" panose="02070309020205020404" pitchFamily="49" charset="0"/>
              </a:rPr>
              <a:t>self.d</a:t>
            </a:r>
            <a:endParaRPr lang="en-US" sz="2400" dirty="0">
              <a:latin typeface="Courier New" panose="02070309020205020404" pitchFamily="49" charset="0"/>
              <a:cs typeface="Courier New" panose="02070309020205020404" pitchFamily="49" charset="0"/>
            </a:endParaRPr>
          </a:p>
          <a:p>
            <a:r>
              <a:rPr lang="en-US" sz="2400" dirty="0">
                <a:latin typeface="Courier New" panose="02070309020205020404" pitchFamily="49" charset="0"/>
                <a:cs typeface="Courier New" panose="02070309020205020404" pitchFamily="49" charset="0"/>
              </a:rPr>
              <a:t>    d = </a:t>
            </a:r>
            <a:r>
              <a:rPr lang="en-US" sz="2400" dirty="0" err="1">
                <a:latin typeface="Courier New" panose="02070309020205020404" pitchFamily="49" charset="0"/>
                <a:cs typeface="Courier New" panose="02070309020205020404" pitchFamily="49" charset="0"/>
              </a:rPr>
              <a:t>self.d</a:t>
            </a:r>
            <a:r>
              <a:rPr lang="en-US" sz="2400" dirty="0">
                <a:latin typeface="Courier New" panose="02070309020205020404" pitchFamily="49" charset="0"/>
                <a:cs typeface="Courier New" panose="02070309020205020404" pitchFamily="49" charset="0"/>
              </a:rPr>
              <a:t> * </a:t>
            </a:r>
            <a:r>
              <a:rPr lang="en-US" sz="2400" dirty="0" err="1">
                <a:latin typeface="Courier New" panose="02070309020205020404" pitchFamily="49" charset="0"/>
                <a:cs typeface="Courier New" panose="02070309020205020404" pitchFamily="49" charset="0"/>
              </a:rPr>
              <a:t>other.d</a:t>
            </a:r>
            <a:endParaRPr lang="en-US" sz="2400" dirty="0">
              <a:latin typeface="Courier New" panose="02070309020205020404" pitchFamily="49" charset="0"/>
              <a:cs typeface="Courier New" panose="02070309020205020404" pitchFamily="49" charset="0"/>
            </a:endParaRPr>
          </a:p>
          <a:p>
            <a:r>
              <a:rPr lang="en-US" sz="2400" dirty="0">
                <a:latin typeface="Courier New" panose="02070309020205020404" pitchFamily="49" charset="0"/>
                <a:cs typeface="Courier New" panose="02070309020205020404" pitchFamily="49" charset="0"/>
              </a:rPr>
              <a:t>    </a:t>
            </a:r>
            <a:r>
              <a:rPr lang="en-US" sz="2400" dirty="0" err="1">
                <a:latin typeface="Courier New" panose="02070309020205020404" pitchFamily="49" charset="0"/>
                <a:cs typeface="Courier New" panose="02070309020205020404" pitchFamily="49" charset="0"/>
              </a:rPr>
              <a:t>gcd</a:t>
            </a:r>
            <a:r>
              <a:rPr lang="en-US" sz="2400" dirty="0">
                <a:latin typeface="Courier New" panose="02070309020205020404" pitchFamily="49" charset="0"/>
                <a:cs typeface="Courier New" panose="02070309020205020404" pitchFamily="49" charset="0"/>
              </a:rPr>
              <a:t> = </a:t>
            </a:r>
            <a:r>
              <a:rPr lang="en-US" sz="2400" dirty="0" err="1">
                <a:latin typeface="Courier New" panose="02070309020205020404" pitchFamily="49" charset="0"/>
                <a:cs typeface="Courier New" panose="02070309020205020404" pitchFamily="49" charset="0"/>
              </a:rPr>
              <a:t>self.gcd</a:t>
            </a:r>
            <a:r>
              <a:rPr lang="en-US" sz="2400" dirty="0">
                <a:latin typeface="Courier New" panose="02070309020205020404" pitchFamily="49" charset="0"/>
                <a:cs typeface="Courier New" panose="02070309020205020404" pitchFamily="49" charset="0"/>
              </a:rPr>
              <a:t>(n, d)</a:t>
            </a:r>
          </a:p>
          <a:p>
            <a:r>
              <a:rPr lang="en-US" sz="2400" dirty="0">
                <a:latin typeface="Courier New" panose="02070309020205020404" pitchFamily="49" charset="0"/>
                <a:cs typeface="Courier New" panose="02070309020205020404" pitchFamily="49" charset="0"/>
              </a:rPr>
              <a:t>    return Rational(n // </a:t>
            </a:r>
            <a:r>
              <a:rPr lang="en-US" sz="2400" dirty="0" err="1">
                <a:latin typeface="Courier New" panose="02070309020205020404" pitchFamily="49" charset="0"/>
                <a:cs typeface="Courier New" panose="02070309020205020404" pitchFamily="49" charset="0"/>
              </a:rPr>
              <a:t>gcd</a:t>
            </a:r>
            <a:r>
              <a:rPr lang="en-US" sz="2400" dirty="0">
                <a:latin typeface="Courier New" panose="02070309020205020404" pitchFamily="49" charset="0"/>
                <a:cs typeface="Courier New" panose="02070309020205020404" pitchFamily="49" charset="0"/>
              </a:rPr>
              <a:t>, d // </a:t>
            </a:r>
            <a:r>
              <a:rPr lang="en-US" sz="2400" dirty="0" err="1">
                <a:latin typeface="Courier New" panose="02070309020205020404" pitchFamily="49" charset="0"/>
                <a:cs typeface="Courier New" panose="02070309020205020404" pitchFamily="49" charset="0"/>
              </a:rPr>
              <a:t>gcd</a:t>
            </a:r>
            <a:r>
              <a:rPr lang="en-US" sz="2400"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41577265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Theory of Computation</a:t>
            </a:r>
          </a:p>
        </p:txBody>
      </p:sp>
      <p:sp>
        <p:nvSpPr>
          <p:cNvPr id="3" name="Content Placeholder 2"/>
          <p:cNvSpPr>
            <a:spLocks noGrp="1"/>
          </p:cNvSpPr>
          <p:nvPr>
            <p:ph idx="1"/>
          </p:nvPr>
        </p:nvSpPr>
        <p:spPr/>
        <p:txBody>
          <a:bodyPr/>
          <a:lstStyle/>
          <a:p>
            <a:r>
              <a:rPr lang="en-US" dirty="0"/>
              <a:t>What to know:</a:t>
            </a:r>
          </a:p>
          <a:p>
            <a:pPr marL="457200" indent="-457200">
              <a:buFont typeface="Arial" panose="020B0604020202020204" pitchFamily="34" charset="0"/>
              <a:buChar char="•"/>
            </a:pPr>
            <a:r>
              <a:rPr lang="en-US" dirty="0"/>
              <a:t>Finite state machines</a:t>
            </a:r>
          </a:p>
          <a:p>
            <a:pPr marL="457200" indent="-457200">
              <a:buFont typeface="Arial" panose="020B0604020202020204" pitchFamily="34" charset="0"/>
              <a:buChar char="•"/>
            </a:pPr>
            <a:r>
              <a:rPr lang="en-US" dirty="0"/>
              <a:t>FSMs can’t count arbitrarily high</a:t>
            </a:r>
          </a:p>
          <a:p>
            <a:pPr marL="457200" indent="-457200">
              <a:buFont typeface="Arial" panose="020B0604020202020204" pitchFamily="34" charset="0"/>
              <a:buChar char="•"/>
            </a:pPr>
            <a:r>
              <a:rPr lang="en-US" dirty="0"/>
              <a:t>Existence of </a:t>
            </a:r>
            <a:r>
              <a:rPr lang="en-US" dirty="0" err="1"/>
              <a:t>uncomputable</a:t>
            </a:r>
            <a:r>
              <a:rPr lang="en-US" dirty="0"/>
              <a:t> functions</a:t>
            </a:r>
          </a:p>
          <a:p>
            <a:pPr marL="457200" indent="-457200">
              <a:buFont typeface="Arial" panose="020B0604020202020204" pitchFamily="34" charset="0"/>
              <a:buChar char="•"/>
            </a:pPr>
            <a:r>
              <a:rPr lang="en-US" dirty="0" err="1"/>
              <a:t>Uncomputability</a:t>
            </a:r>
            <a:r>
              <a:rPr lang="en-US" dirty="0"/>
              <a:t> of halting problem</a:t>
            </a:r>
          </a:p>
          <a:p>
            <a:pPr marL="0" indent="0"/>
            <a:r>
              <a:rPr lang="en-US" dirty="0"/>
              <a:t>What </a:t>
            </a:r>
            <a:r>
              <a:rPr lang="en-US" i="1" dirty="0"/>
              <a:t>NOT</a:t>
            </a:r>
            <a:r>
              <a:rPr lang="en-US" dirty="0"/>
              <a:t> to study:</a:t>
            </a:r>
          </a:p>
          <a:p>
            <a:pPr marL="457200" indent="-457200">
              <a:buFont typeface="Arial" panose="020B0604020202020204" pitchFamily="34" charset="0"/>
              <a:buChar char="•"/>
            </a:pPr>
            <a:r>
              <a:rPr lang="en-US" dirty="0"/>
              <a:t>Turing machines</a:t>
            </a:r>
          </a:p>
          <a:p>
            <a:pPr marL="457200" indent="-457200">
              <a:buFont typeface="Arial" panose="020B0604020202020204" pitchFamily="34" charset="0"/>
              <a:buChar char="•"/>
            </a:pPr>
            <a:r>
              <a:rPr lang="en-US" dirty="0"/>
              <a:t>How to prove </a:t>
            </a:r>
            <a:r>
              <a:rPr lang="en-US" dirty="0" err="1"/>
              <a:t>uncomputability</a:t>
            </a:r>
            <a:endParaRPr lang="en-US" dirty="0"/>
          </a:p>
        </p:txBody>
      </p:sp>
    </p:spTree>
    <p:extLst>
      <p:ext uri="{BB962C8B-B14F-4D97-AF65-F5344CB8AC3E}">
        <p14:creationId xmlns:p14="http://schemas.microsoft.com/office/powerpoint/2010/main" val="32272989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FSM Exercise</a:t>
            </a:r>
          </a:p>
        </p:txBody>
      </p:sp>
      <p:sp>
        <p:nvSpPr>
          <p:cNvPr id="3" name="Content Placeholder 2"/>
          <p:cNvSpPr>
            <a:spLocks noGrp="1"/>
          </p:cNvSpPr>
          <p:nvPr>
            <p:ph idx="1"/>
          </p:nvPr>
        </p:nvSpPr>
        <p:spPr/>
        <p:txBody>
          <a:bodyPr/>
          <a:lstStyle/>
          <a:p>
            <a:r>
              <a:rPr lang="en-US" dirty="0"/>
              <a:t>Draw an FSM that accepts strings in which each 1 is immediately followed by two or more 0’s.</a:t>
            </a:r>
          </a:p>
          <a:p>
            <a:r>
              <a:rPr lang="en-US" dirty="0"/>
              <a:t>Extra challenge: draw an FSM that accepts strings in which each 1 is immediately followed by two or more 0’s, or strings in which each 0 is immediately followed by two or more 1’s.</a:t>
            </a:r>
          </a:p>
        </p:txBody>
      </p:sp>
    </p:spTree>
    <p:extLst>
      <p:ext uri="{BB962C8B-B14F-4D97-AF65-F5344CB8AC3E}">
        <p14:creationId xmlns:p14="http://schemas.microsoft.com/office/powerpoint/2010/main" val="2083165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a:t>What We Hope You’ve Learned</a:t>
            </a:r>
          </a:p>
        </p:txBody>
      </p:sp>
      <p:sp>
        <p:nvSpPr>
          <p:cNvPr id="3" name="Content Placeholder 2"/>
          <p:cNvSpPr>
            <a:spLocks noGrp="1"/>
          </p:cNvSpPr>
          <p:nvPr>
            <p:ph idx="1"/>
          </p:nvPr>
        </p:nvSpPr>
        <p:spPr/>
        <p:txBody>
          <a:bodyPr/>
          <a:lstStyle/>
          <a:p>
            <a:r>
              <a:rPr lang="en-US" dirty="0"/>
              <a:t>Big picture: CS is broad and rich</a:t>
            </a:r>
          </a:p>
          <a:p>
            <a:pPr marL="857250" lvl="1" indent="-457200">
              <a:buFont typeface="Arial" panose="020B0604020202020204" pitchFamily="34" charset="0"/>
              <a:buChar char="•"/>
            </a:pPr>
            <a:r>
              <a:rPr lang="en-US" dirty="0"/>
              <a:t>Artificial intelligence</a:t>
            </a:r>
          </a:p>
          <a:p>
            <a:pPr marL="857250" lvl="1" indent="-457200">
              <a:buFont typeface="Arial" panose="020B0604020202020204" pitchFamily="34" charset="0"/>
              <a:buChar char="•"/>
            </a:pPr>
            <a:r>
              <a:rPr lang="en-US" dirty="0"/>
              <a:t>Proofs of </a:t>
            </a:r>
            <a:r>
              <a:rPr lang="en-US" dirty="0" err="1"/>
              <a:t>uncomputability</a:t>
            </a:r>
            <a:endParaRPr lang="en-US" dirty="0"/>
          </a:p>
          <a:p>
            <a:pPr marL="857250" lvl="1" indent="-457200">
              <a:buFont typeface="Arial" panose="020B0604020202020204" pitchFamily="34" charset="0"/>
              <a:buChar char="•"/>
            </a:pPr>
            <a:r>
              <a:rPr lang="en-US" dirty="0"/>
              <a:t>Robotics</a:t>
            </a:r>
          </a:p>
          <a:p>
            <a:pPr marL="857250" lvl="1" indent="-457200">
              <a:buFont typeface="Arial" panose="020B0604020202020204" pitchFamily="34" charset="0"/>
              <a:buChar char="•"/>
            </a:pPr>
            <a:r>
              <a:rPr lang="en-US" dirty="0"/>
              <a:t>Graphics</a:t>
            </a:r>
          </a:p>
          <a:p>
            <a:pPr marL="857250" lvl="1" indent="-457200">
              <a:buFont typeface="Arial" panose="020B0604020202020204" pitchFamily="34" charset="0"/>
              <a:buChar char="•"/>
            </a:pPr>
            <a:r>
              <a:rPr lang="en-US" dirty="0"/>
              <a:t>Security</a:t>
            </a:r>
          </a:p>
          <a:p>
            <a:pPr marL="857250" lvl="1" indent="-457200">
              <a:buFont typeface="Arial" panose="020B0604020202020204" pitchFamily="34" charset="0"/>
              <a:buChar char="•"/>
            </a:pPr>
            <a:r>
              <a:rPr lang="en-US" dirty="0"/>
              <a:t>Usability</a:t>
            </a:r>
          </a:p>
          <a:p>
            <a:pPr marL="857250" lvl="1" indent="-457200">
              <a:buFont typeface="Arial" panose="020B0604020202020204" pitchFamily="34" charset="0"/>
              <a:buChar char="•"/>
            </a:pPr>
            <a:r>
              <a:rPr lang="en-US" dirty="0"/>
              <a:t>…and lots more!</a:t>
            </a:r>
          </a:p>
        </p:txBody>
      </p:sp>
    </p:spTree>
    <p:extLst>
      <p:ext uri="{BB962C8B-B14F-4D97-AF65-F5344CB8AC3E}">
        <p14:creationId xmlns:p14="http://schemas.microsoft.com/office/powerpoint/2010/main" val="10497539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FSM Exercise (1)</a:t>
            </a:r>
          </a:p>
        </p:txBody>
      </p:sp>
    </p:spTree>
    <p:extLst>
      <p:ext uri="{BB962C8B-B14F-4D97-AF65-F5344CB8AC3E}">
        <p14:creationId xmlns:p14="http://schemas.microsoft.com/office/powerpoint/2010/main" val="41151598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FSM Exercise (1)</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54539" y="2171857"/>
            <a:ext cx="5434921" cy="2514286"/>
          </a:xfrm>
          <a:prstGeom prst="rect">
            <a:avLst/>
          </a:prstGeom>
        </p:spPr>
      </p:pic>
    </p:spTree>
    <p:extLst>
      <p:ext uri="{BB962C8B-B14F-4D97-AF65-F5344CB8AC3E}">
        <p14:creationId xmlns:p14="http://schemas.microsoft.com/office/powerpoint/2010/main" val="32574196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FSM Exercise (2)</a:t>
            </a:r>
          </a:p>
        </p:txBody>
      </p:sp>
    </p:spTree>
    <p:extLst>
      <p:ext uri="{BB962C8B-B14F-4D97-AF65-F5344CB8AC3E}">
        <p14:creationId xmlns:p14="http://schemas.microsoft.com/office/powerpoint/2010/main" val="9135484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FSM Exercise (2)</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1206" y="1791266"/>
            <a:ext cx="8101588" cy="4533334"/>
          </a:xfrm>
          <a:prstGeom prst="rect">
            <a:avLst/>
          </a:prstGeom>
        </p:spPr>
      </p:pic>
    </p:spTree>
    <p:extLst>
      <p:ext uri="{BB962C8B-B14F-4D97-AF65-F5344CB8AC3E}">
        <p14:creationId xmlns:p14="http://schemas.microsoft.com/office/powerpoint/2010/main" val="1931764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All About the Final</a:t>
            </a:r>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a:t>3 hours long</a:t>
            </a:r>
          </a:p>
          <a:p>
            <a:pPr marL="457200" indent="-457200">
              <a:buFont typeface="Arial" panose="020B0604020202020204" pitchFamily="34" charset="0"/>
              <a:buChar char="•"/>
            </a:pPr>
            <a:r>
              <a:rPr lang="en-US" dirty="0"/>
              <a:t>Tuesday, December 14</a:t>
            </a:r>
            <a:r>
              <a:rPr lang="en-US" baseline="30000" dirty="0"/>
              <a:t>th</a:t>
            </a:r>
            <a:r>
              <a:rPr lang="en-US" dirty="0"/>
              <a:t>, 2-5 PM*</a:t>
            </a:r>
          </a:p>
          <a:p>
            <a:pPr marL="457200" indent="-457200">
              <a:buFont typeface="Arial" panose="020B0604020202020204" pitchFamily="34" charset="0"/>
              <a:buChar char="•"/>
            </a:pPr>
            <a:r>
              <a:rPr lang="en-US" dirty="0"/>
              <a:t>Here in Beckman B126</a:t>
            </a:r>
          </a:p>
          <a:p>
            <a:pPr marL="457200" indent="-457200">
              <a:buFont typeface="Arial" panose="020B0604020202020204" pitchFamily="34" charset="0"/>
              <a:buChar char="•"/>
            </a:pPr>
            <a:r>
              <a:rPr lang="en-US" dirty="0"/>
              <a:t>Bring </a:t>
            </a:r>
            <a:r>
              <a:rPr lang="en-US" i="1" dirty="0"/>
              <a:t>two</a:t>
            </a:r>
            <a:r>
              <a:rPr lang="en-US" dirty="0"/>
              <a:t> 8.5x11” sheets, double-sided</a:t>
            </a:r>
          </a:p>
          <a:p>
            <a:pPr marL="857250" lvl="1" indent="-457200">
              <a:buFont typeface="Arial" panose="020B0604020202020204" pitchFamily="34" charset="0"/>
              <a:buChar char="•"/>
            </a:pPr>
            <a:r>
              <a:rPr lang="en-US" dirty="0"/>
              <a:t>Contents are up to you</a:t>
            </a:r>
          </a:p>
          <a:p>
            <a:pPr marL="857250" lvl="1" indent="-457200">
              <a:buFont typeface="Arial" panose="020B0604020202020204" pitchFamily="34" charset="0"/>
              <a:buChar char="•"/>
            </a:pPr>
            <a:r>
              <a:rPr lang="en-US" dirty="0"/>
              <a:t>Hmmm reference will be provided</a:t>
            </a:r>
          </a:p>
          <a:p>
            <a:pPr marL="0" indent="0"/>
            <a:endParaRPr lang="en-US" dirty="0"/>
          </a:p>
          <a:p>
            <a:pPr marL="0" indent="0"/>
            <a:endParaRPr lang="en-US" sz="2400" dirty="0"/>
          </a:p>
          <a:p>
            <a:pPr marL="0" indent="0"/>
            <a:r>
              <a:rPr lang="en-US" sz="2000" dirty="0"/>
              <a:t>*Or see me about alternatives</a:t>
            </a:r>
          </a:p>
        </p:txBody>
      </p:sp>
    </p:spTree>
    <p:extLst>
      <p:ext uri="{BB962C8B-B14F-4D97-AF65-F5344CB8AC3E}">
        <p14:creationId xmlns:p14="http://schemas.microsoft.com/office/powerpoint/2010/main" val="3636815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Will Be Covered?</a:t>
            </a:r>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a:t>Comprehensive exam (entire semester)</a:t>
            </a:r>
          </a:p>
          <a:p>
            <a:pPr marL="457200" indent="-457200">
              <a:buFont typeface="Arial" panose="020B0604020202020204" pitchFamily="34" charset="0"/>
              <a:buChar char="•"/>
            </a:pPr>
            <a:r>
              <a:rPr lang="en-US" dirty="0"/>
              <a:t>Some things are more important than others</a:t>
            </a:r>
          </a:p>
          <a:p>
            <a:pPr marL="457200" indent="-457200">
              <a:buFont typeface="Arial" panose="020B0604020202020204" pitchFamily="34" charset="0"/>
              <a:buChar char="•"/>
            </a:pPr>
            <a:r>
              <a:rPr lang="en-US" dirty="0"/>
              <a:t>Want to be sure you understand basics of CS</a:t>
            </a:r>
          </a:p>
        </p:txBody>
      </p:sp>
    </p:spTree>
    <p:extLst>
      <p:ext uri="{BB962C8B-B14F-4D97-AF65-F5344CB8AC3E}">
        <p14:creationId xmlns:p14="http://schemas.microsoft.com/office/powerpoint/2010/main" val="1291740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 Coverage</a:t>
            </a:r>
          </a:p>
        </p:txBody>
      </p:sp>
      <p:sp>
        <p:nvSpPr>
          <p:cNvPr id="3" name="Content Placeholder 2"/>
          <p:cNvSpPr>
            <a:spLocks noGrp="1"/>
          </p:cNvSpPr>
          <p:nvPr>
            <p:ph idx="1"/>
          </p:nvPr>
        </p:nvSpPr>
        <p:spPr>
          <a:xfrm>
            <a:off x="685800" y="1676400"/>
            <a:ext cx="5105400" cy="4419600"/>
          </a:xfrm>
        </p:spPr>
        <p:txBody>
          <a:bodyPr/>
          <a:lstStyle/>
          <a:p>
            <a:r>
              <a:rPr lang="en-US" dirty="0"/>
              <a:t>The high-level view:</a:t>
            </a:r>
          </a:p>
          <a:p>
            <a:pPr marL="514350" indent="-514350">
              <a:buFont typeface="+mj-lt"/>
              <a:buAutoNum type="arabicPeriod"/>
            </a:pPr>
            <a:r>
              <a:rPr lang="en-US" dirty="0"/>
              <a:t>Functional programming</a:t>
            </a:r>
          </a:p>
          <a:p>
            <a:pPr marL="514350" indent="-514350">
              <a:buFont typeface="+mj-lt"/>
              <a:buAutoNum type="arabicPeriod"/>
            </a:pPr>
            <a:r>
              <a:rPr lang="en-US" dirty="0"/>
              <a:t>Computer organization</a:t>
            </a:r>
          </a:p>
          <a:p>
            <a:pPr marL="514350" indent="-514350">
              <a:buFont typeface="+mj-lt"/>
              <a:buAutoNum type="arabicPeriod"/>
            </a:pPr>
            <a:r>
              <a:rPr lang="en-US" dirty="0"/>
              <a:t>Imperative and object-oriented programming</a:t>
            </a:r>
          </a:p>
          <a:p>
            <a:pPr marL="514350" indent="-514350">
              <a:buFont typeface="+mj-lt"/>
              <a:buAutoNum type="arabicPeriod"/>
            </a:pPr>
            <a:r>
              <a:rPr lang="en-US" dirty="0"/>
              <a:t>Theory of computation</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91200" y="1828800"/>
            <a:ext cx="2857500" cy="2857500"/>
          </a:xfrm>
          <a:prstGeom prst="rect">
            <a:avLst/>
          </a:prstGeom>
        </p:spPr>
      </p:pic>
    </p:spTree>
    <p:extLst>
      <p:ext uri="{BB962C8B-B14F-4D97-AF65-F5344CB8AC3E}">
        <p14:creationId xmlns:p14="http://schemas.microsoft.com/office/powerpoint/2010/main" val="91555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Functional Programming</a:t>
            </a:r>
          </a:p>
        </p:txBody>
      </p:sp>
      <p:sp>
        <p:nvSpPr>
          <p:cNvPr id="3" name="Content Placeholder 2"/>
          <p:cNvSpPr>
            <a:spLocks noGrp="1"/>
          </p:cNvSpPr>
          <p:nvPr>
            <p:ph idx="1"/>
          </p:nvPr>
        </p:nvSpPr>
        <p:spPr/>
        <p:txBody>
          <a:bodyPr/>
          <a:lstStyle/>
          <a:p>
            <a:r>
              <a:rPr lang="en-US" dirty="0"/>
              <a:t>Be sure you know (and command):</a:t>
            </a:r>
          </a:p>
          <a:p>
            <a:pPr marL="457200" indent="-457200">
              <a:buFont typeface="Arial" panose="020B0604020202020204" pitchFamily="34" charset="0"/>
              <a:buChar char="•"/>
            </a:pPr>
            <a:r>
              <a:rPr lang="en-US" dirty="0"/>
              <a:t>List indexing and slicing (including ::-1)</a:t>
            </a:r>
          </a:p>
          <a:p>
            <a:pPr marL="457200" indent="-457200">
              <a:buFont typeface="Arial" panose="020B0604020202020204" pitchFamily="34" charset="0"/>
              <a:buChar char="•"/>
            </a:pPr>
            <a:r>
              <a:rPr lang="en-US" dirty="0"/>
              <a:t>Recursion (multiple base cases)</a:t>
            </a:r>
          </a:p>
          <a:p>
            <a:pPr marL="457200" indent="-457200">
              <a:buFont typeface="Arial" panose="020B0604020202020204" pitchFamily="34" charset="0"/>
              <a:buChar char="•"/>
            </a:pPr>
            <a:r>
              <a:rPr lang="en-US" dirty="0"/>
              <a:t>Functions that return functions</a:t>
            </a:r>
          </a:p>
          <a:p>
            <a:pPr marL="457200" indent="-457200">
              <a:buFont typeface="Arial" panose="020B0604020202020204" pitchFamily="34" charset="0"/>
              <a:buChar char="•"/>
            </a:pPr>
            <a:r>
              <a:rPr lang="en-US" dirty="0"/>
              <a:t>List comprehensions:</a:t>
            </a:r>
          </a:p>
          <a:p>
            <a:pPr marL="857250" lvl="1" indent="-457200">
              <a:buFont typeface="Arial" panose="020B0604020202020204" pitchFamily="34" charset="0"/>
              <a:buChar char="•"/>
            </a:pPr>
            <a:r>
              <a:rPr lang="en-US" b="1" dirty="0">
                <a:latin typeface="Courier New" panose="02070309020205020404" pitchFamily="49" charset="0"/>
                <a:cs typeface="Courier New" panose="02070309020205020404" pitchFamily="49" charset="0"/>
              </a:rPr>
              <a:t>[x**2 for x in L if x &lt; 100]</a:t>
            </a:r>
          </a:p>
          <a:p>
            <a:pPr marL="457200" indent="-457200">
              <a:buFont typeface="Arial" panose="020B0604020202020204" pitchFamily="34" charset="0"/>
              <a:buChar char="•"/>
            </a:pPr>
            <a:r>
              <a:rPr lang="en-US" b="1" dirty="0">
                <a:latin typeface="Courier New" panose="02070309020205020404" pitchFamily="49" charset="0"/>
                <a:cs typeface="Courier New" panose="02070309020205020404" pitchFamily="49" charset="0"/>
              </a:rPr>
              <a:t>map, reduce</a:t>
            </a:r>
            <a:r>
              <a:rPr lang="en-US" dirty="0"/>
              <a:t>, and </a:t>
            </a:r>
            <a:r>
              <a:rPr lang="en-US" b="1" dirty="0">
                <a:latin typeface="Courier New" panose="02070309020205020404" pitchFamily="49" charset="0"/>
                <a:cs typeface="Courier New" panose="02070309020205020404" pitchFamily="49" charset="0"/>
              </a:rPr>
              <a:t>filter</a:t>
            </a:r>
          </a:p>
          <a:p>
            <a:pPr marL="457200" indent="-457200">
              <a:buFont typeface="Arial" panose="020B0604020202020204" pitchFamily="34" charset="0"/>
              <a:buChar char="•"/>
            </a:pPr>
            <a:r>
              <a:rPr lang="en-US" b="1" dirty="0">
                <a:latin typeface="Courier New" panose="02070309020205020404" pitchFamily="49" charset="0"/>
                <a:cs typeface="Courier New" panose="02070309020205020404" pitchFamily="49" charset="0"/>
              </a:rPr>
              <a:t>lambda</a:t>
            </a:r>
          </a:p>
        </p:txBody>
      </p:sp>
      <p:pic>
        <p:nvPicPr>
          <p:cNvPr id="4" name="Picture 13"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60775" y="5638800"/>
            <a:ext cx="8350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ular Callout 4"/>
          <p:cNvSpPr/>
          <p:nvPr/>
        </p:nvSpPr>
        <p:spPr bwMode="auto">
          <a:xfrm>
            <a:off x="4953000" y="5867400"/>
            <a:ext cx="1600200" cy="685800"/>
          </a:xfrm>
          <a:prstGeom prst="wedgeRectCallout">
            <a:avLst>
              <a:gd name="adj1" fmla="val -80633"/>
              <a:gd name="adj2" fmla="val -11182"/>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kumimoji="0" lang="en-US" sz="2000" b="0" i="1" u="none" strike="noStrike" cap="none" normalizeH="0" baseline="0" dirty="0">
                <a:ln>
                  <a:noFill/>
                </a:ln>
                <a:solidFill>
                  <a:schemeClr val="tx1"/>
                </a:solidFill>
                <a:effectLst/>
                <a:latin typeface="Arial" charset="0"/>
              </a:rPr>
              <a:t>Especially </a:t>
            </a:r>
            <a:r>
              <a:rPr lang="en-US" sz="2000" b="1" dirty="0">
                <a:latin typeface="Courier New" panose="02070309020205020404" pitchFamily="49" charset="0"/>
                <a:cs typeface="Courier New" panose="02070309020205020404" pitchFamily="49" charset="0"/>
              </a:rPr>
              <a:t>lambda!</a:t>
            </a:r>
            <a:endParaRPr kumimoji="0" lang="en-US" sz="2000" b="0" u="none" strike="noStrike" cap="none" normalizeH="0" baseline="0" dirty="0">
              <a:ln>
                <a:noFill/>
              </a:ln>
              <a:solidFill>
                <a:schemeClr val="tx1"/>
              </a:solidFill>
              <a:effectLst/>
              <a:latin typeface="Arial" charset="0"/>
            </a:endParaRPr>
          </a:p>
        </p:txBody>
      </p:sp>
    </p:spTree>
    <p:extLst>
      <p:ext uri="{BB962C8B-B14F-4D97-AF65-F5344CB8AC3E}">
        <p14:creationId xmlns:p14="http://schemas.microsoft.com/office/powerpoint/2010/main" val="15468525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Functional Challenge</a:t>
            </a:r>
          </a:p>
        </p:txBody>
      </p:sp>
      <p:sp>
        <p:nvSpPr>
          <p:cNvPr id="3" name="Content Placeholder 2"/>
          <p:cNvSpPr>
            <a:spLocks noGrp="1"/>
          </p:cNvSpPr>
          <p:nvPr>
            <p:ph idx="1"/>
          </p:nvPr>
        </p:nvSpPr>
        <p:spPr>
          <a:xfrm>
            <a:off x="533400" y="1676400"/>
            <a:ext cx="8153400" cy="4419600"/>
          </a:xfrm>
        </p:spPr>
        <p:txBody>
          <a:bodyPr/>
          <a:lstStyle/>
          <a:p>
            <a:r>
              <a:rPr lang="en-US" sz="2400" dirty="0"/>
              <a:t>Write </a:t>
            </a:r>
            <a:r>
              <a:rPr lang="en-US" sz="2400" dirty="0">
                <a:latin typeface="Courier New" panose="02070309020205020404" pitchFamily="49" charset="0"/>
                <a:cs typeface="Courier New" panose="02070309020205020404" pitchFamily="49" charset="0"/>
              </a:rPr>
              <a:t>knapsack(target, L</a:t>
            </a:r>
            <a:r>
              <a:rPr lang="en-US" sz="2400" dirty="0"/>
              <a:t>), where </a:t>
            </a:r>
            <a:r>
              <a:rPr lang="en-US" sz="2400" dirty="0">
                <a:latin typeface="Courier New" panose="02070309020205020404" pitchFamily="49" charset="0"/>
                <a:cs typeface="Courier New" panose="02070309020205020404" pitchFamily="49" charset="0"/>
              </a:rPr>
              <a:t>target</a:t>
            </a:r>
            <a:r>
              <a:rPr lang="en-US" sz="2400" dirty="0"/>
              <a:t> is a number and </a:t>
            </a:r>
            <a:r>
              <a:rPr lang="en-US" sz="2400" dirty="0">
                <a:latin typeface="Courier New" panose="02070309020205020404" pitchFamily="49" charset="0"/>
                <a:cs typeface="Courier New" panose="02070309020205020404" pitchFamily="49" charset="0"/>
              </a:rPr>
              <a:t>L</a:t>
            </a:r>
            <a:r>
              <a:rPr lang="en-US" sz="2400" dirty="0"/>
              <a:t> is a list of pairs: </a:t>
            </a:r>
            <a:r>
              <a:rPr lang="en-US" sz="2400" dirty="0">
                <a:latin typeface="Courier New" panose="02070309020205020404" pitchFamily="49" charset="0"/>
                <a:cs typeface="Courier New" panose="02070309020205020404" pitchFamily="49" charset="0"/>
              </a:rPr>
              <a:t>(utility, weight). knapsack </a:t>
            </a:r>
            <a:r>
              <a:rPr lang="en-US" sz="2400" dirty="0">
                <a:cs typeface="Courier New" panose="02070309020205020404" pitchFamily="49" charset="0"/>
              </a:rPr>
              <a:t>returns the maximum utility that can be achieved without exceeding </a:t>
            </a:r>
            <a:r>
              <a:rPr lang="en-US" sz="2400" dirty="0">
                <a:latin typeface="Courier New" panose="02070309020205020404" pitchFamily="49" charset="0"/>
                <a:cs typeface="Courier New" panose="02070309020205020404" pitchFamily="49" charset="0"/>
              </a:rPr>
              <a:t>target</a:t>
            </a:r>
            <a:r>
              <a:rPr lang="en-US" sz="2400" dirty="0">
                <a:cs typeface="Courier New" panose="02070309020205020404" pitchFamily="49" charset="0"/>
              </a:rPr>
              <a:t>.</a:t>
            </a:r>
            <a:endParaRPr lang="en-US" sz="2400" dirty="0">
              <a:latin typeface="Courier New" panose="02070309020205020404" pitchFamily="49" charset="0"/>
              <a:cs typeface="Courier New" panose="02070309020205020404" pitchFamily="49" charset="0"/>
            </a:endParaRPr>
          </a:p>
          <a:p>
            <a:r>
              <a:rPr lang="en-US" sz="2400" dirty="0">
                <a:cs typeface="Courier New" panose="02070309020205020404" pitchFamily="49" charset="0"/>
              </a:rPr>
              <a:t>Example:</a:t>
            </a:r>
          </a:p>
          <a:p>
            <a:r>
              <a:rPr lang="en-US" sz="2400" dirty="0">
                <a:cs typeface="Courier New" panose="02070309020205020404" pitchFamily="49" charset="0"/>
              </a:rPr>
              <a:t>	</a:t>
            </a:r>
            <a:r>
              <a:rPr lang="en-US" sz="2400" dirty="0">
                <a:latin typeface="Courier New" panose="02070309020205020404" pitchFamily="49" charset="0"/>
                <a:cs typeface="Courier New" panose="02070309020205020404" pitchFamily="49" charset="0"/>
              </a:rPr>
              <a:t>knapsack(50, [(20,30), (30,20), (40,15)]) = 70</a:t>
            </a:r>
          </a:p>
        </p:txBody>
      </p:sp>
    </p:spTree>
    <p:extLst>
      <p:ext uri="{BB962C8B-B14F-4D97-AF65-F5344CB8AC3E}">
        <p14:creationId xmlns:p14="http://schemas.microsoft.com/office/powerpoint/2010/main" val="35986040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Functional Challenge</a:t>
            </a:r>
          </a:p>
        </p:txBody>
      </p:sp>
      <p:sp>
        <p:nvSpPr>
          <p:cNvPr id="3" name="Content Placeholder 2"/>
          <p:cNvSpPr>
            <a:spLocks noGrp="1"/>
          </p:cNvSpPr>
          <p:nvPr>
            <p:ph idx="1"/>
          </p:nvPr>
        </p:nvSpPr>
        <p:spPr/>
        <p:txBody>
          <a:bodyPr/>
          <a:lstStyle/>
          <a:p>
            <a:r>
              <a:rPr lang="en-US" b="1">
                <a:latin typeface="Courier New" panose="02070309020205020404" pitchFamily="49" charset="0"/>
                <a:cs typeface="Courier New" panose="02070309020205020404" pitchFamily="49" charset="0"/>
              </a:rPr>
              <a:t>def knapsack(target, L):</a:t>
            </a:r>
          </a:p>
          <a:p>
            <a:endParaRPr lang="en-US"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487760704"/>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80" charset="-128"/>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80"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20072</TotalTime>
  <Words>1608</Words>
  <Application>Microsoft Office PowerPoint</Application>
  <PresentationFormat>On-screen Show (4:3)</PresentationFormat>
  <Paragraphs>248</Paragraphs>
  <Slides>33</Slides>
  <Notes>33</Notes>
  <HiddenSlides>2</HiddenSlides>
  <MMClips>0</MMClips>
  <ScaleCrop>false</ScaleCrop>
  <HeadingPairs>
    <vt:vector size="8" baseType="variant">
      <vt:variant>
        <vt:lpstr>Fonts Used</vt:lpstr>
      </vt:variant>
      <vt:variant>
        <vt:i4>6</vt:i4>
      </vt:variant>
      <vt:variant>
        <vt:lpstr>Theme</vt:lpstr>
      </vt:variant>
      <vt:variant>
        <vt:i4>1</vt:i4>
      </vt:variant>
      <vt:variant>
        <vt:lpstr>Slide Titles</vt:lpstr>
      </vt:variant>
      <vt:variant>
        <vt:i4>33</vt:i4>
      </vt:variant>
      <vt:variant>
        <vt:lpstr>Custom Shows</vt:lpstr>
      </vt:variant>
      <vt:variant>
        <vt:i4>2</vt:i4>
      </vt:variant>
    </vt:vector>
  </HeadingPairs>
  <TitlesOfParts>
    <vt:vector size="42" baseType="lpstr">
      <vt:lpstr>Arial</vt:lpstr>
      <vt:lpstr>Courier New</vt:lpstr>
      <vt:lpstr>Goudy Stout</vt:lpstr>
      <vt:lpstr>High Tower Text</vt:lpstr>
      <vt:lpstr>Palatino Linotype</vt:lpstr>
      <vt:lpstr>Times New Roman</vt:lpstr>
      <vt:lpstr>Blank Presentation</vt:lpstr>
      <vt:lpstr>CS 5 Herald</vt:lpstr>
      <vt:lpstr>Late-in-Week Help</vt:lpstr>
      <vt:lpstr>What We Hope You’ve Learned</vt:lpstr>
      <vt:lpstr>All About the Final</vt:lpstr>
      <vt:lpstr>What Will Be Covered?</vt:lpstr>
      <vt:lpstr>Exam Coverage</vt:lpstr>
      <vt:lpstr>Functional Programming</vt:lpstr>
      <vt:lpstr>Functional Challenge</vt:lpstr>
      <vt:lpstr>Functional Challenge</vt:lpstr>
      <vt:lpstr>Functional Challenge</vt:lpstr>
      <vt:lpstr>Fancy Knapsack</vt:lpstr>
      <vt:lpstr>Fancy Knapsack</vt:lpstr>
      <vt:lpstr>Fancy Knapsack</vt:lpstr>
      <vt:lpstr>A Bit of Python Cuteness</vt:lpstr>
      <vt:lpstr>A Bit of Python Cuteness</vt:lpstr>
      <vt:lpstr>Computer Organization</vt:lpstr>
      <vt:lpstr>Minterm Expansion</vt:lpstr>
      <vt:lpstr>A Hmmm Problem</vt:lpstr>
      <vt:lpstr>The Alien’s Life Advice</vt:lpstr>
      <vt:lpstr>Imperative Programming</vt:lpstr>
      <vt:lpstr>Loop Exercise</vt:lpstr>
      <vt:lpstr>Loop Exercise</vt:lpstr>
      <vt:lpstr>Loop Exercise</vt:lpstr>
      <vt:lpstr>Object-Oriented Programming</vt:lpstr>
      <vt:lpstr>Object-Oriented Exercise</vt:lpstr>
      <vt:lpstr>Object-Oriented Exercise</vt:lpstr>
      <vt:lpstr>Object-Oriented Exercise</vt:lpstr>
      <vt:lpstr>Theory of Computation</vt:lpstr>
      <vt:lpstr>FSM Exercise</vt:lpstr>
      <vt:lpstr>FSM Exercise (1)</vt:lpstr>
      <vt:lpstr>FSM Exercise (1)</vt:lpstr>
      <vt:lpstr>FSM Exercise (2)</vt:lpstr>
      <vt:lpstr>FSM Exercise (2)</vt:lpstr>
      <vt:lpstr>For screen</vt:lpstr>
      <vt:lpstr>For printing</vt:lpstr>
    </vt:vector>
  </TitlesOfParts>
  <Company>Harvey Mudd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Uncomputability!</dc:title>
  <dc:creator>Geoff Kuenning</dc:creator>
  <cp:lastModifiedBy>Geoffrey Kuenning</cp:lastModifiedBy>
  <cp:revision>264</cp:revision>
  <cp:lastPrinted>2021-12-08T23:32:55Z</cp:lastPrinted>
  <dcterms:modified xsi:type="dcterms:W3CDTF">2021-12-09T01:03:02Z</dcterms:modified>
</cp:coreProperties>
</file>