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6" r:id="rId3"/>
    <p:sldMasterId id="2147483698" r:id="rId4"/>
    <p:sldMasterId id="2147483710" r:id="rId5"/>
  </p:sldMasterIdLst>
  <p:notesMasterIdLst>
    <p:notesMasterId r:id="rId129"/>
  </p:notesMasterIdLst>
  <p:sldIdLst>
    <p:sldId id="424" r:id="rId6"/>
    <p:sldId id="425" r:id="rId7"/>
    <p:sldId id="426" r:id="rId8"/>
    <p:sldId id="427" r:id="rId9"/>
    <p:sldId id="428" r:id="rId10"/>
    <p:sldId id="371" r:id="rId11"/>
    <p:sldId id="430" r:id="rId12"/>
    <p:sldId id="429" r:id="rId13"/>
    <p:sldId id="340" r:id="rId14"/>
    <p:sldId id="339" r:id="rId15"/>
    <p:sldId id="289" r:id="rId16"/>
    <p:sldId id="341" r:id="rId17"/>
    <p:sldId id="305" r:id="rId18"/>
    <p:sldId id="344" r:id="rId19"/>
    <p:sldId id="343" r:id="rId20"/>
    <p:sldId id="342" r:id="rId21"/>
    <p:sldId id="345" r:id="rId22"/>
    <p:sldId id="290" r:id="rId23"/>
    <p:sldId id="304" r:id="rId24"/>
    <p:sldId id="291" r:id="rId25"/>
    <p:sldId id="299" r:id="rId26"/>
    <p:sldId id="419" r:id="rId27"/>
    <p:sldId id="420" r:id="rId28"/>
    <p:sldId id="421" r:id="rId29"/>
    <p:sldId id="350" r:id="rId30"/>
    <p:sldId id="336" r:id="rId31"/>
    <p:sldId id="349" r:id="rId32"/>
    <p:sldId id="354" r:id="rId33"/>
    <p:sldId id="355" r:id="rId34"/>
    <p:sldId id="357" r:id="rId35"/>
    <p:sldId id="382" r:id="rId36"/>
    <p:sldId id="422" r:id="rId37"/>
    <p:sldId id="423" r:id="rId38"/>
    <p:sldId id="356" r:id="rId39"/>
    <p:sldId id="359" r:id="rId40"/>
    <p:sldId id="360" r:id="rId41"/>
    <p:sldId id="405" r:id="rId42"/>
    <p:sldId id="406" r:id="rId43"/>
    <p:sldId id="407" r:id="rId44"/>
    <p:sldId id="408" r:id="rId45"/>
    <p:sldId id="409" r:id="rId46"/>
    <p:sldId id="412" r:id="rId47"/>
    <p:sldId id="413" r:id="rId48"/>
    <p:sldId id="414" r:id="rId49"/>
    <p:sldId id="415" r:id="rId50"/>
    <p:sldId id="416" r:id="rId51"/>
    <p:sldId id="361" r:id="rId52"/>
    <p:sldId id="362" r:id="rId53"/>
    <p:sldId id="363" r:id="rId54"/>
    <p:sldId id="404" r:id="rId55"/>
    <p:sldId id="365" r:id="rId56"/>
    <p:sldId id="364" r:id="rId57"/>
    <p:sldId id="366" r:id="rId58"/>
    <p:sldId id="293" r:id="rId59"/>
    <p:sldId id="294" r:id="rId60"/>
    <p:sldId id="370" r:id="rId61"/>
    <p:sldId id="264" r:id="rId62"/>
    <p:sldId id="309" r:id="rId63"/>
    <p:sldId id="265" r:id="rId64"/>
    <p:sldId id="311" r:id="rId65"/>
    <p:sldId id="367" r:id="rId66"/>
    <p:sldId id="368" r:id="rId67"/>
    <p:sldId id="372" r:id="rId68"/>
    <p:sldId id="280" r:id="rId69"/>
    <p:sldId id="333" r:id="rId70"/>
    <p:sldId id="335" r:id="rId71"/>
    <p:sldId id="303" r:id="rId72"/>
    <p:sldId id="296" r:id="rId73"/>
    <p:sldId id="334" r:id="rId74"/>
    <p:sldId id="330" r:id="rId75"/>
    <p:sldId id="324" r:id="rId76"/>
    <p:sldId id="325" r:id="rId77"/>
    <p:sldId id="326" r:id="rId78"/>
    <p:sldId id="332" r:id="rId79"/>
    <p:sldId id="327" r:id="rId80"/>
    <p:sldId id="328" r:id="rId81"/>
    <p:sldId id="432" r:id="rId82"/>
    <p:sldId id="433" r:id="rId83"/>
    <p:sldId id="434" r:id="rId84"/>
    <p:sldId id="435" r:id="rId85"/>
    <p:sldId id="437" r:id="rId86"/>
    <p:sldId id="438" r:id="rId87"/>
    <p:sldId id="439" r:id="rId88"/>
    <p:sldId id="448" r:id="rId89"/>
    <p:sldId id="441" r:id="rId90"/>
    <p:sldId id="442" r:id="rId91"/>
    <p:sldId id="443" r:id="rId92"/>
    <p:sldId id="444" r:id="rId93"/>
    <p:sldId id="445" r:id="rId94"/>
    <p:sldId id="446" r:id="rId95"/>
    <p:sldId id="447" r:id="rId96"/>
    <p:sldId id="369" r:id="rId97"/>
    <p:sldId id="452" r:id="rId98"/>
    <p:sldId id="453" r:id="rId99"/>
    <p:sldId id="431" r:id="rId100"/>
    <p:sldId id="454" r:id="rId101"/>
    <p:sldId id="451" r:id="rId102"/>
    <p:sldId id="449" r:id="rId103"/>
    <p:sldId id="450" r:id="rId104"/>
    <p:sldId id="351" r:id="rId105"/>
    <p:sldId id="352" r:id="rId106"/>
    <p:sldId id="353" r:id="rId107"/>
    <p:sldId id="277" r:id="rId108"/>
    <p:sldId id="274" r:id="rId109"/>
    <p:sldId id="275" r:id="rId110"/>
    <p:sldId id="276" r:id="rId111"/>
    <p:sldId id="284" r:id="rId112"/>
    <p:sldId id="312" r:id="rId113"/>
    <p:sldId id="286" r:id="rId114"/>
    <p:sldId id="313" r:id="rId115"/>
    <p:sldId id="259" r:id="rId116"/>
    <p:sldId id="298" r:id="rId117"/>
    <p:sldId id="306" r:id="rId118"/>
    <p:sldId id="310" r:id="rId119"/>
    <p:sldId id="315" r:id="rId120"/>
    <p:sldId id="316" r:id="rId121"/>
    <p:sldId id="317" r:id="rId122"/>
    <p:sldId id="318" r:id="rId123"/>
    <p:sldId id="319" r:id="rId124"/>
    <p:sldId id="321" r:id="rId125"/>
    <p:sldId id="322" r:id="rId126"/>
    <p:sldId id="417" r:id="rId127"/>
    <p:sldId id="418" r:id="rId12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00FE"/>
    <a:srgbClr val="CCECFF"/>
    <a:srgbClr val="FFCCCC"/>
    <a:srgbClr val="CC9B00"/>
    <a:srgbClr val="FFE3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3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tableStyles" Target="tableStyles.xml"/><Relationship Id="rId16" Type="http://schemas.openxmlformats.org/officeDocument/2006/relationships/slide" Target="slides/slide11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28" Type="http://schemas.openxmlformats.org/officeDocument/2006/relationships/slide" Target="slides/slide123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13" Type="http://schemas.openxmlformats.org/officeDocument/2006/relationships/slide" Target="slides/slide108.xml"/><Relationship Id="rId118" Type="http://schemas.openxmlformats.org/officeDocument/2006/relationships/slide" Target="slides/slide113.xml"/><Relationship Id="rId126" Type="http://schemas.openxmlformats.org/officeDocument/2006/relationships/slide" Target="slides/slide12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16" Type="http://schemas.openxmlformats.org/officeDocument/2006/relationships/slide" Target="slides/slide111.xml"/><Relationship Id="rId124" Type="http://schemas.openxmlformats.org/officeDocument/2006/relationships/slide" Target="slides/slide119.xml"/><Relationship Id="rId129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11" Type="http://schemas.openxmlformats.org/officeDocument/2006/relationships/slide" Target="slides/slide106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14" Type="http://schemas.openxmlformats.org/officeDocument/2006/relationships/slide" Target="slides/slide109.xml"/><Relationship Id="rId119" Type="http://schemas.openxmlformats.org/officeDocument/2006/relationships/slide" Target="slides/slide114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3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1D96D91-A0D3-4D09-B835-9F9E4A659E32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4D9C1E6-9780-4CBB-9900-7581534433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7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85372" indent="-302066"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208265" indent="-241653"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91571" indent="-241653"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174878" indent="-241653"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658184" indent="-24165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3141490" indent="-24165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624796" indent="-24165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4108102" indent="-241653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fld id="{6C2D0B4D-EDC0-4B09-BEE7-4F322E732694}" type="slidenum">
              <a:rPr lang="en-US" sz="1300">
                <a:solidFill>
                  <a:prstClr val="black"/>
                </a:solidFill>
              </a:rPr>
              <a:pPr/>
              <a:t>4</a:t>
            </a:fld>
            <a:endParaRPr lang="en-US" sz="1300">
              <a:solidFill>
                <a:prstClr val="black"/>
              </a:solidFill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Useful skill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Important tool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mtClean="0">
                <a:latin typeface="Times" pitchFamily="-84" charset="0"/>
              </a:rPr>
              <a:t> Window into corners of everyday life</a:t>
            </a:r>
          </a:p>
          <a:p>
            <a:endParaRPr lang="en-US" smtClean="0">
              <a:latin typeface="Times" pitchFamily="-8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27695"/>
            <a:fld id="{84535B32-640C-44E1-9FF1-07275A8D4C0C}" type="slidenum">
              <a:rPr lang="en-US" smtClean="0"/>
              <a:pPr defTabSz="427695"/>
              <a:t>21</a:t>
            </a:fld>
            <a:endParaRPr lang="en-US" dirty="0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0624" y="4559662"/>
            <a:ext cx="5852459" cy="4320237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86722" algn="l"/>
                <a:tab pos="1373444" algn="l"/>
                <a:tab pos="2060165" algn="l"/>
                <a:tab pos="2746886" algn="l"/>
                <a:tab pos="3433608" algn="l"/>
                <a:tab pos="4120329" algn="l"/>
                <a:tab pos="4807051" algn="l"/>
                <a:tab pos="5493773" algn="l"/>
              </a:tabLst>
            </a:pPr>
            <a:endParaRPr lang="en-US" sz="1900" dirty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4143190" y="9119322"/>
            <a:ext cx="3169023" cy="48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5378" tIns="44396" rIns="85378" bIns="44396" anchor="b"/>
          <a:lstStyle/>
          <a:p>
            <a:pPr algn="r">
              <a:tabLst>
                <a:tab pos="686722" algn="l"/>
                <a:tab pos="1373444" algn="l"/>
                <a:tab pos="2060165" algn="l"/>
                <a:tab pos="2746886" algn="l"/>
              </a:tabLst>
            </a:pPr>
            <a:fld id="{BEE57F3E-8A5E-4C91-B5E6-A46F696FB7E1}" type="slidenum">
              <a:rPr lang="en-US" sz="12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86722" algn="l"/>
                  <a:tab pos="1373444" algn="l"/>
                  <a:tab pos="2060165" algn="l"/>
                  <a:tab pos="2746886" algn="l"/>
                </a:tabLst>
              </a:pPr>
              <a:t>21</a:t>
            </a:fld>
            <a:endParaRPr lang="en-US" sz="12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D21838-AA9E-452D-938B-BD3EB57CDAB6}" type="slidenum">
              <a:rPr lang="en-US"/>
              <a:pPr/>
              <a:t>57</a:t>
            </a:fld>
            <a:endParaRPr lang="en-US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3202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D21838-AA9E-452D-938B-BD3EB57CDAB6}" type="slidenum">
              <a:rPr lang="en-US"/>
              <a:pPr/>
              <a:t>58</a:t>
            </a:fld>
            <a:endParaRPr lang="en-US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3202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41861-8D31-4355-87B1-A8642A373AFA}" type="slidenum">
              <a:rPr lang="en-US"/>
              <a:pPr/>
              <a:t>59</a:t>
            </a:fld>
            <a:endParaRPr lang="en-US"/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3202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solidFill>
            <a:srgbClr val="FFFFFF"/>
          </a:solidFill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Helvetica" pitchFamily="-107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1550" cy="3586163"/>
          </a:xfrm>
          <a:solidFill>
            <a:srgbClr val="FFFFFF"/>
          </a:solidFill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dirty="0">
              <a:latin typeface="Helvetica" pitchFamily="-107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27695"/>
            <a:fld id="{84535B32-640C-44E1-9FF1-07275A8D4C0C}" type="slidenum">
              <a:rPr lang="en-US" smtClean="0"/>
              <a:pPr defTabSz="427695"/>
              <a:t>100</a:t>
            </a:fld>
            <a:endParaRPr lang="en-US" dirty="0" smtClean="0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0624" y="4559662"/>
            <a:ext cx="5852459" cy="4320237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86722" algn="l"/>
                <a:tab pos="1373444" algn="l"/>
                <a:tab pos="2060165" algn="l"/>
                <a:tab pos="2746886" algn="l"/>
                <a:tab pos="3433608" algn="l"/>
                <a:tab pos="4120329" algn="l"/>
                <a:tab pos="4807051" algn="l"/>
                <a:tab pos="5493773" algn="l"/>
              </a:tabLst>
            </a:pPr>
            <a:endParaRPr lang="en-US" sz="1900" dirty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4143190" y="9119322"/>
            <a:ext cx="3169023" cy="48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5378" tIns="44396" rIns="85378" bIns="44396" anchor="b"/>
          <a:lstStyle/>
          <a:p>
            <a:pPr algn="r">
              <a:tabLst>
                <a:tab pos="686722" algn="l"/>
                <a:tab pos="1373444" algn="l"/>
                <a:tab pos="2060165" algn="l"/>
                <a:tab pos="2746886" algn="l"/>
              </a:tabLst>
            </a:pPr>
            <a:fld id="{BEE57F3E-8A5E-4C91-B5E6-A46F696FB7E1}" type="slidenum">
              <a:rPr lang="en-US" sz="12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86722" algn="l"/>
                  <a:tab pos="1373444" algn="l"/>
                  <a:tab pos="2060165" algn="l"/>
                  <a:tab pos="2746886" algn="l"/>
                </a:tabLst>
              </a:pPr>
              <a:t>100</a:t>
            </a:fld>
            <a:endParaRPr lang="en-US" sz="12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C3B19-E877-4FFA-918F-5F04C91F44DB}" type="slidenum">
              <a:rPr lang="en-US" smtClean="0"/>
              <a:pPr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EB05B7E-9145-46A6-90E7-966A95662C9A}" type="slidenum">
              <a:rPr lang="en-US"/>
              <a:pPr/>
              <a:t>108</a:t>
            </a:fld>
            <a:endParaRPr lang="en-US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3202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23AEC5A-9354-4867-89A1-D0ABCADE1A6D}" type="slidenum">
              <a:rPr lang="en-US"/>
              <a:pPr/>
              <a:t>112</a:t>
            </a:fld>
            <a:endParaRPr lang="en-US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8006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32023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 defTabSz="427695"/>
            <a:fld id="{E776C8B7-05FF-4732-92FB-0E48EBC1745F}" type="slidenum">
              <a:rPr lang="en-US" smtClean="0"/>
              <a:pPr defTabSz="427695"/>
              <a:t>113</a:t>
            </a:fld>
            <a:endParaRPr lang="en-US" dirty="0" smtClean="0"/>
          </a:p>
        </p:txBody>
      </p:sp>
      <p:sp>
        <p:nvSpPr>
          <p:cNvPr id="645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645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30624" y="4559662"/>
            <a:ext cx="5852459" cy="4320237"/>
          </a:xfrm>
          <a:noFill/>
          <a:ln/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686722" algn="l"/>
                <a:tab pos="1373444" algn="l"/>
                <a:tab pos="2060165" algn="l"/>
                <a:tab pos="2746886" algn="l"/>
                <a:tab pos="3433608" algn="l"/>
                <a:tab pos="4120329" algn="l"/>
                <a:tab pos="4807051" algn="l"/>
                <a:tab pos="5493773" algn="l"/>
              </a:tabLst>
            </a:pPr>
            <a:endParaRPr lang="en-US" sz="1900" dirty="0">
              <a:latin typeface="Arial" charset="0"/>
              <a:ea typeface="DejaVu Sans" charset="0"/>
              <a:cs typeface="DejaVu Sans" charset="0"/>
            </a:endParaRPr>
          </a:p>
        </p:txBody>
      </p:sp>
      <p:sp>
        <p:nvSpPr>
          <p:cNvPr id="64517" name="Text Box 3"/>
          <p:cNvSpPr txBox="1">
            <a:spLocks noChangeArrowheads="1"/>
          </p:cNvSpPr>
          <p:nvPr/>
        </p:nvSpPr>
        <p:spPr bwMode="auto">
          <a:xfrm>
            <a:off x="4143190" y="9119322"/>
            <a:ext cx="3170517" cy="480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5378" tIns="44396" rIns="85378" bIns="44396" anchor="b"/>
          <a:lstStyle/>
          <a:p>
            <a:pPr algn="r">
              <a:tabLst>
                <a:tab pos="686722" algn="l"/>
                <a:tab pos="1373444" algn="l"/>
                <a:tab pos="2060165" algn="l"/>
                <a:tab pos="2746886" algn="l"/>
              </a:tabLst>
            </a:pPr>
            <a:fld id="{BF93EBC8-C5A2-47D4-88C2-2652065BA22D}" type="slidenum">
              <a:rPr lang="en-US" sz="1200">
                <a:solidFill>
                  <a:srgbClr val="000000"/>
                </a:solidFill>
                <a:ea typeface="DejaVu Sans" charset="0"/>
                <a:cs typeface="DejaVu Sans" charset="0"/>
              </a:rPr>
              <a:pPr algn="r">
                <a:tabLst>
                  <a:tab pos="686722" algn="l"/>
                  <a:tab pos="1373444" algn="l"/>
                  <a:tab pos="2060165" algn="l"/>
                  <a:tab pos="2746886" algn="l"/>
                </a:tabLst>
              </a:pPr>
              <a:t>113</a:t>
            </a:fld>
            <a:endParaRPr lang="en-US" sz="1200" dirty="0">
              <a:solidFill>
                <a:srgbClr val="000000"/>
              </a:solidFill>
              <a:ea typeface="DejaVu Sans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DE79AA9-3E6D-4320-B316-A0A13A4F34EC}" type="slidenum">
              <a:rPr lang="en-US"/>
              <a:pPr/>
              <a:t>115</a:t>
            </a:fld>
            <a:endParaRPr lang="en-US"/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799013" cy="35988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233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0B58B-15C4-43AE-9272-BADDCE6C8922}" type="slidenum">
              <a:rPr lang="en-US" smtClean="0"/>
              <a:pPr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69B5A3D-5555-4B5C-9CF8-9BA1CC23319F}" type="slidenum">
              <a:rPr lang="en-US"/>
              <a:pPr/>
              <a:t>117</a:t>
            </a:fld>
            <a:endParaRPr lang="en-US"/>
          </a:p>
        </p:txBody>
      </p:sp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799013" cy="35988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233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C31D154-936D-4AEC-88B2-DEE2FBBACAB4}" type="slidenum">
              <a:rPr lang="en-US"/>
              <a:pPr/>
              <a:t>118</a:t>
            </a:fld>
            <a:endParaRPr lang="en-US"/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799013" cy="35988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233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A790F62-F611-45AC-B6BD-DB1EDBA5868E}" type="slidenum">
              <a:rPr lang="en-US"/>
              <a:pPr/>
              <a:t>119</a:t>
            </a:fld>
            <a:endParaRPr lang="en-US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8663"/>
            <a:ext cx="4799013" cy="35988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2119" y="4559662"/>
            <a:ext cx="5850964" cy="4233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120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121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9C1E6-9780-4CBB-9900-7581534433C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80" y="273629"/>
            <a:ext cx="8225280" cy="1142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1" y="6247376"/>
            <a:ext cx="2895840" cy="469489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6880" cy="469489"/>
          </a:xfrm>
        </p:spPr>
        <p:txBody>
          <a:bodyPr/>
          <a:lstStyle>
            <a:lvl1pPr>
              <a:defRPr/>
            </a:lvl1pPr>
          </a:lstStyle>
          <a:p>
            <a:fld id="{01254CF5-1293-4CB7-84C2-C137736703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D83CB-CBEF-4B91-8C51-5F91CEC01620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5378-9468-4E38-8F96-CA855B6840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FA77F-8998-4DEB-9732-D06099163FC3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4020F-6C50-4E55-B7E2-940278E62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65CA4-B84E-443E-9A2B-2AEC51A58708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3EF22-AD53-4828-87BD-CF3F7E67F7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F7DE0-FD24-462D-8800-E9D9D5771D52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9B2FB-D3EB-4D50-8A4A-119070CD7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378E-62A1-4127-9D0E-4ACC2F414673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35CD3-C366-44C1-B311-49FED1B5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5CA46-BEB6-4E83-B0A1-F5C5D359EB7A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7DF1B-C49D-4C30-9333-9819451ABA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69424-F30F-420D-B199-18F862758149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7AD17-99BB-4485-BD60-EA301F8CF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D493A-864D-4633-B2CB-6168A6B3A7EB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9F235-817D-450D-BA0D-C8A63929CB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288DB-D884-434C-BB24-375AAD407178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A8AE-2DCC-46B3-B4E3-490805E52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8B91-9162-4D7E-AA8C-9EDA0DA5F21A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AA7C4-FDA1-4F69-BFD9-01867B9D6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0D009-817E-46E1-B309-FD98CC8F0E5E}" type="datetime1">
              <a:rPr lang="en-US"/>
              <a:pPr>
                <a:defRPr/>
              </a:pPr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D24FA-3439-4A44-B12B-D08B783C9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2424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2729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6966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523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46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70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9658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9314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0476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970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4274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0F6D4-012D-4F5C-955D-42B38691C92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03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EF5F-C1F2-482F-8E0C-3716FD54B6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68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37ED4-3F3A-4CFE-8A20-E7D034CE353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181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6C6D-76E3-41EF-929B-33DD2D27F99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650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BE78E-0DEB-4C29-8687-8CCFAA547BA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6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A08B-EC8F-4F67-9ED1-6EA5BEE238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860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37142-348B-4F68-A71A-FDD9F846E64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2957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D01CF-2630-426F-9DFF-F9A5C7366A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1887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C86D2-1D23-4465-924D-F910D25D7B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4111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E77FA-575E-4D3A-AA2C-24136ADE7D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7984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4E68-438E-43D2-BCB7-DF52ACCEF2E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1443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5385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263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40588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57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150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1204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6800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64608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99046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28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47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A675AE-1C4D-4449-958C-12D2C8AD5820}" type="datetimeFigureOut">
              <a:rPr lang="en-US" smtClean="0"/>
              <a:pPr/>
              <a:t>4/22/2013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5CD253-A0ED-410F-8F92-17467BEB21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9EC271B-01D4-4F2C-8A03-55C3D1DB18A0}" type="datetime1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4/22/2013</a:t>
            </a:fld>
            <a:endParaRPr lang="en-US"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C4C6434-4FE7-482D-8956-3630282B85C9}" type="slidenum">
              <a:rPr lang="en-US">
                <a:ea typeface="ＭＳ Ｐゴシック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BFE82A10-9139-2B48-81E0-D2CFB83B962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4/22/2013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F6EFEED6-21A4-D04B-982D-2E9943637C4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93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pitchFamily="-105" charset="0"/>
                <a:ea typeface="+mn-ea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86161E9-E26F-4D2E-92F7-B481C60F9E8F}" type="slidenum">
              <a:rPr lang="en-US">
                <a:solidFill>
                  <a:srgbClr val="000000"/>
                </a:solidFill>
                <a:ea typeface="MS PGothic" pitchFamily="34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729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  <a:ea typeface="MS PGothic" pitchFamily="34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22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  <a:ea typeface="ＭＳ Ｐゴシック" pitchFamily="-107" charset="-128"/>
          <a:cs typeface="ＭＳ Ｐゴシック" pitchFamily="-107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imes" pitchFamily="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pitchFamily="-107" charset="2"/>
        <a:buChar char="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Monotype Sorts" pitchFamily="-107" charset="2"/>
        <a:buChar char="l"/>
        <a:defRPr sz="2800">
          <a:solidFill>
            <a:schemeClr val="tx1"/>
          </a:solidFill>
          <a:latin typeface="Helvetica" pitchFamily="1" charset="0"/>
          <a:ea typeface="ＭＳ Ｐゴシック" pitchFamily="-107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Monotype Sorts" pitchFamily="-107" charset="2"/>
        <a:buChar char="l"/>
        <a:defRPr sz="2400">
          <a:solidFill>
            <a:schemeClr val="tx1"/>
          </a:solidFill>
          <a:latin typeface="Helvetica" pitchFamily="1" charset="0"/>
          <a:ea typeface="ＭＳ Ｐゴシック" pitchFamily="-107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Monotype Sorts" pitchFamily="-107" charset="2"/>
        <a:buChar char="l"/>
        <a:defRPr sz="2000">
          <a:solidFill>
            <a:schemeClr val="tx1"/>
          </a:solidFill>
          <a:latin typeface="Helvetica" pitchFamily="1" charset="0"/>
          <a:ea typeface="ＭＳ Ｐゴシック" pitchFamily="-107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1A21"/>
        </a:buClr>
        <a:buSzPct val="45000"/>
        <a:buFont typeface="Monotype Sorts" pitchFamily="-107" charset="2"/>
        <a:buChar char="l"/>
        <a:defRPr sz="2000">
          <a:solidFill>
            <a:schemeClr val="tx1"/>
          </a:solidFill>
          <a:latin typeface="Helvetica" pitchFamily="1" charset="0"/>
          <a:ea typeface="ＭＳ Ｐゴシック" pitchFamily="-107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1A21"/>
        </a:buClr>
        <a:buSzPct val="45000"/>
        <a:buFont typeface="Monotype Sorts" pitchFamily="1" charset="2"/>
        <a:buChar char="l"/>
        <a:defRPr sz="2000">
          <a:solidFill>
            <a:schemeClr val="tx1"/>
          </a:solidFill>
          <a:latin typeface="Helvetica" pitchFamily="1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1A21"/>
        </a:buClr>
        <a:buSzPct val="45000"/>
        <a:buFont typeface="Monotype Sorts" pitchFamily="1" charset="2"/>
        <a:buChar char="l"/>
        <a:defRPr sz="2000">
          <a:solidFill>
            <a:schemeClr val="tx1"/>
          </a:solidFill>
          <a:latin typeface="Helvetica" pitchFamily="1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1A21"/>
        </a:buClr>
        <a:buSzPct val="45000"/>
        <a:buFont typeface="Monotype Sorts" pitchFamily="1" charset="2"/>
        <a:buChar char="l"/>
        <a:defRPr sz="2000">
          <a:solidFill>
            <a:schemeClr val="tx1"/>
          </a:solidFill>
          <a:latin typeface="Helvetica" pitchFamily="1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1A21"/>
        </a:buClr>
        <a:buSzPct val="45000"/>
        <a:buFont typeface="Monotype Sorts" pitchFamily="1" charset="2"/>
        <a:buChar char="l"/>
        <a:defRPr sz="2000">
          <a:solidFill>
            <a:schemeClr val="tx1"/>
          </a:solidFill>
          <a:latin typeface="Helvetica" pitchFamily="1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3.png"/><Relationship Id="rId2" Type="http://schemas.openxmlformats.org/officeDocument/2006/relationships/tags" Target="../tags/tag2.xml"/><Relationship Id="rId16" Type="http://schemas.openxmlformats.org/officeDocument/2006/relationships/image" Target="../media/image2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41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dds\Desktop\output.avi" TargetMode="External"/><Relationship Id="rId5" Type="http://schemas.openxmlformats.org/officeDocument/2006/relationships/image" Target="../media/image75.png"/><Relationship Id="rId4" Type="http://schemas.openxmlformats.org/officeDocument/2006/relationships/image" Target="../media/image80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chael\Desktop\PixelLaser\Summer10\Presentation%2024%20June\Movies\mcl.avi" TargetMode="External"/><Relationship Id="rId4" Type="http://schemas.openxmlformats.org/officeDocument/2006/relationships/image" Target="../media/image77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ichael\Desktop\jumble%20314.AVI" TargetMode="External"/><Relationship Id="rId4" Type="http://schemas.openxmlformats.org/officeDocument/2006/relationships/image" Target="../media/image10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71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67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Owner\Desktop\fromOlderLaptop\spring_2012\toMove_2011\TePRA_presentation_2011\mattK_minority_Report.MO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../Chaparral_2011/movies_c/How%20Microsoft%20Kinect%20works%20with%20Infrared.mp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slideLayout" Target="../slideLayouts/slideLayout41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image" Target="../media/image4.png"/><Relationship Id="rId2" Type="http://schemas.openxmlformats.org/officeDocument/2006/relationships/tags" Target="../tags/tag30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slideLayout" Target="../slideLayouts/slideLayout41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file:///C:\Users\Owner\Desktop\fromOlderLaptop\spring_2012\toMove_2011\alreadyMovedToDesktopMac\misc\AAAI%202010%20Robot%20Workshop\segmentation.mp4" TargetMode="External"/><Relationship Id="rId1" Type="http://schemas.openxmlformats.org/officeDocument/2006/relationships/video" Target="file:///C:\Users\Owner\Desktop\fromOlderLaptop\spring_2012\toMove_2011\alreadyMovedToDesktopMac\misc\AAAI%202010%20Robot%20Workshop\classification.mp4" TargetMode="External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Owner\Desktop\fromOlderLaptop\spring_2012\toMove_2011\alreadyMovedToDesktopMac\misc\AAAI%202010%20Robot%20Workshop\mcl.avi" TargetMode="Externa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Owner\Desktop\fromOlderLaptop\spring_2012\toMove_2011\TePRA_presentation_2011\output.avi" TargetMode="Externa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Owner\Desktop\fromOlderLaptop\spring_2012\toMove_2011\alreadyMovedToDesktopMac\misc\moviesForTrusteesRobotics2010\aaaiExhibitionWandering2010.mp4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7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hyperlink" Target="../../../../images_and_media/success_no_way.mp4" TargetMode="External"/><Relationship Id="rId4" Type="http://schemas.openxmlformats.org/officeDocument/2006/relationships/image" Target="../media/image82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Today (week </a:t>
            </a: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11) </a:t>
            </a: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in IST 380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3075" name="Text Box 9"/>
          <p:cNvSpPr txBox="1">
            <a:spLocks noChangeArrowheads="1"/>
          </p:cNvSpPr>
          <p:nvPr/>
        </p:nvSpPr>
        <p:spPr bwMode="auto">
          <a:xfrm>
            <a:off x="6400800" y="971433"/>
            <a:ext cx="2584154" cy="1323439"/>
          </a:xfrm>
          <a:prstGeom prst="rect">
            <a:avLst/>
          </a:prstGeom>
          <a:solidFill>
            <a:srgbClr val="ADEBAA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i="1" dirty="0" smtClean="0">
                <a:solidFill>
                  <a:srgbClr val="000000"/>
                </a:solidFill>
                <a:latin typeface="Cambria" pitchFamily="18" charset="0"/>
              </a:rPr>
              <a:t>Example talk…</a:t>
            </a:r>
            <a:endParaRPr lang="en-US" sz="4000" b="1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082" name="Rectangle 2"/>
          <p:cNvSpPr>
            <a:spLocks noChangeArrowheads="1"/>
          </p:cNvSpPr>
          <p:nvPr/>
        </p:nvSpPr>
        <p:spPr bwMode="auto">
          <a:xfrm>
            <a:off x="6740193" y="2426267"/>
            <a:ext cx="21579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and snacks!</a:t>
            </a:r>
            <a:endParaRPr lang="en-US" sz="1500" i="1" dirty="0">
              <a:solidFill>
                <a:srgbClr val="008000"/>
              </a:solidFill>
              <a:latin typeface="Cambria" pitchFamily="18" charset="0"/>
              <a:ea typeface="MS PGothic" pitchFamily="34" charset="-128"/>
            </a:endParaRPr>
          </a:p>
        </p:txBody>
      </p:sp>
      <p:grpSp>
        <p:nvGrpSpPr>
          <p:cNvPr id="10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386694" y="2867280"/>
            <a:ext cx="452846" cy="485387"/>
            <a:chOff x="2928" y="1051"/>
            <a:chExt cx="840" cy="957"/>
          </a:xfrm>
        </p:grpSpPr>
        <p:sp>
          <p:nvSpPr>
            <p:cNvPr id="11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2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3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4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5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6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7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8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9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0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1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3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4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2133600" y="6305013"/>
            <a:ext cx="30249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US" sz="2700" i="1" dirty="0" smtClean="0">
                <a:solidFill>
                  <a:srgbClr val="000000"/>
                </a:solidFill>
                <a:latin typeface="Cambria" pitchFamily="18" charset="0"/>
              </a:rPr>
              <a:t>CS-themed tourism!</a:t>
            </a:r>
            <a:endParaRPr lang="en-US" sz="2700" dirty="0">
              <a:solidFill>
                <a:srgbClr val="0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92852" y="6228645"/>
            <a:ext cx="2551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i="1" dirty="0" smtClean="0">
                <a:solidFill>
                  <a:srgbClr val="000000"/>
                </a:solidFill>
                <a:latin typeface="Cambria" pitchFamily="18" charset="0"/>
              </a:rPr>
              <a:t>ask about Robespierre…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24000"/>
            <a:ext cx="6299200" cy="4724400"/>
          </a:xfrm>
          <a:prstGeom prst="rect">
            <a:avLst/>
          </a:prstGeom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4" t="39230" r="41567" b="42160"/>
          <a:stretch/>
        </p:blipFill>
        <p:spPr bwMode="auto">
          <a:xfrm>
            <a:off x="6808398" y="5215467"/>
            <a:ext cx="216373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90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249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024606"/>
            <a:ext cx="5501362" cy="361419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32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PixelLaser</a:t>
            </a:r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: 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 Evaluating range from texture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075" name="TextBox 11"/>
          <p:cNvSpPr txBox="1">
            <a:spLocks noChangeArrowheads="1"/>
          </p:cNvSpPr>
          <p:nvPr/>
        </p:nvSpPr>
        <p:spPr bwMode="auto">
          <a:xfrm>
            <a:off x="377825" y="990600"/>
            <a:ext cx="3100387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Nicole </a:t>
            </a:r>
            <a:r>
              <a:rPr lang="en-US" sz="2100" dirty="0" err="1">
                <a:solidFill>
                  <a:srgbClr val="000000"/>
                </a:solidFill>
                <a:latin typeface="Cambria" pitchFamily="18" charset="0"/>
                <a:cs typeface="Arial" charset="0"/>
              </a:rPr>
              <a:t>Lesperance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’11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076" name="TextBox 11"/>
          <p:cNvSpPr txBox="1">
            <a:spLocks noChangeArrowheads="1"/>
          </p:cNvSpPr>
          <p:nvPr/>
        </p:nvSpPr>
        <p:spPr bwMode="auto">
          <a:xfrm>
            <a:off x="1579563" y="1405189"/>
            <a:ext cx="3100387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Michael </a:t>
            </a:r>
            <a:r>
              <a:rPr lang="en-US" sz="2100" dirty="0" err="1">
                <a:solidFill>
                  <a:srgbClr val="000000"/>
                </a:solidFill>
                <a:latin typeface="Cambria" pitchFamily="18" charset="0"/>
                <a:cs typeface="Arial" charset="0"/>
              </a:rPr>
              <a:t>Leece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’11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077" name="TextBox 11"/>
          <p:cNvSpPr txBox="1">
            <a:spLocks noChangeArrowheads="1"/>
          </p:cNvSpPr>
          <p:nvPr/>
        </p:nvSpPr>
        <p:spPr bwMode="auto">
          <a:xfrm>
            <a:off x="3478212" y="990600"/>
            <a:ext cx="3100388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Steve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Matsumoto ’12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078" name="TextBox 11"/>
          <p:cNvSpPr txBox="1">
            <a:spLocks noChangeArrowheads="1"/>
          </p:cNvSpPr>
          <p:nvPr/>
        </p:nvSpPr>
        <p:spPr bwMode="auto">
          <a:xfrm>
            <a:off x="4821238" y="1405189"/>
            <a:ext cx="2646362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Max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Korbel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 ’13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079" name="TextBox 11"/>
          <p:cNvSpPr txBox="1">
            <a:spLocks noChangeArrowheads="1"/>
          </p:cNvSpPr>
          <p:nvPr/>
        </p:nvSpPr>
        <p:spPr bwMode="auto">
          <a:xfrm>
            <a:off x="6324600" y="990600"/>
            <a:ext cx="2644775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Kenny Lei 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080" name="TextBox 11"/>
          <p:cNvSpPr txBox="1">
            <a:spLocks noChangeArrowheads="1"/>
          </p:cNvSpPr>
          <p:nvPr/>
        </p:nvSpPr>
        <p:spPr bwMode="auto">
          <a:xfrm>
            <a:off x="3249612" y="5731566"/>
            <a:ext cx="2644775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algn="ctr" defTabSz="993775"/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Zach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Dodds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7515" y="5965825"/>
            <a:ext cx="7762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6" name="Rectangle 16"/>
          <p:cNvSpPr>
            <a:spLocks noChangeArrowheads="1"/>
          </p:cNvSpPr>
          <p:nvPr/>
        </p:nvSpPr>
        <p:spPr bwMode="auto">
          <a:xfrm>
            <a:off x="8233803" y="6155177"/>
            <a:ext cx="68159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REU</a:t>
            </a:r>
            <a:endParaRPr lang="en-US" sz="2100" dirty="0">
              <a:latin typeface="Cambria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17181" y="6281989"/>
            <a:ext cx="6019800" cy="42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Harvey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Mudd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College  –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TePRA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– 4/12/11</a:t>
            </a:r>
            <a:endParaRPr lang="en-US" sz="21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407068">
            <a:off x="368713" y="223535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Original title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8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4" name="Text Box 22"/>
          <p:cNvSpPr txBox="1">
            <a:spLocks noChangeArrowheads="1"/>
          </p:cNvSpPr>
          <p:nvPr/>
        </p:nvSpPr>
        <p:spPr bwMode="auto">
          <a:xfrm>
            <a:off x="685800" y="8692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(1) Train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groundplane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 vs. obstacle textures.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975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PixelLaser's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approach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685800" y="17836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(3) Segment new images to find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traversibility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hypotheses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4781550" y="1783610"/>
            <a:ext cx="34671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(4)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Unwarp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segmentations into range scans 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2" name="Text Box 22"/>
          <p:cNvSpPr txBox="1">
            <a:spLocks noChangeArrowheads="1"/>
          </p:cNvSpPr>
          <p:nvPr/>
        </p:nvSpPr>
        <p:spPr bwMode="auto">
          <a:xfrm>
            <a:off x="4724400" y="869210"/>
            <a:ext cx="3581400" cy="730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80597" tIns="41920" rIns="80597" bIns="41920">
            <a:spAutoFit/>
          </a:bodyPr>
          <a:lstStyle/>
          <a:p>
            <a:pPr algn="ctr">
              <a:tabLst>
                <a:tab pos="646570" algn="l"/>
              </a:tabLs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(2) Classify new images using </a:t>
            </a:r>
            <a:r>
              <a:rPr lang="en-US" sz="2100" dirty="0" err="1" smtClean="0">
                <a:solidFill>
                  <a:srgbClr val="000000"/>
                </a:solidFill>
                <a:latin typeface="Cambria" pitchFamily="18" charset="0"/>
              </a:rPr>
              <a:t>groundplane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/obstacle models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63489" name="Picture 1" descr="figur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618936"/>
            <a:ext cx="7391400" cy="410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" name="Straight Connector 56"/>
          <p:cNvCxnSpPr/>
          <p:nvPr/>
        </p:nvCxnSpPr>
        <p:spPr>
          <a:xfrm>
            <a:off x="838200" y="1704536"/>
            <a:ext cx="762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6200000">
            <a:off x="3681632" y="16863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4009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pic>
        <p:nvPicPr>
          <p:cNvPr id="6152" name="Picture 73" descr="filters.png"/>
          <p:cNvPicPr>
            <a:picLocks noChangeAspect="1"/>
          </p:cNvPicPr>
          <p:nvPr/>
        </p:nvPicPr>
        <p:blipFill>
          <a:blip r:embed="rId4" cstate="print"/>
          <a:srcRect t="5469" r="39926" b="44528"/>
          <a:stretch>
            <a:fillRect/>
          </a:stretch>
        </p:blipFill>
        <p:spPr bwMode="auto">
          <a:xfrm>
            <a:off x="5105400" y="1096963"/>
            <a:ext cx="33543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544763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195888" y="3257550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27713" y="3262313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59538" y="3252788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7239000" y="2697163"/>
            <a:ext cx="15240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texture and color filters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9600" y="4750475"/>
            <a:ext cx="8305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../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TrainingImages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/Playspacepswo13Patches/00029/</a:t>
            </a:r>
            <a:r>
              <a:rPr lang="en-US" dirty="0" err="1" smtClean="0">
                <a:solidFill>
                  <a:srgbClr val="1E00FE"/>
                </a:solidFill>
                <a:latin typeface="Cambria" pitchFamily="18" charset="0"/>
              </a:rPr>
              <a:t>randomBelow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/0009.png </a:t>
            </a:r>
            <a:r>
              <a:rPr lang="en-US" dirty="0" smtClean="0">
                <a:latin typeface="Cambria" pitchFamily="18" charset="0"/>
              </a:rPr>
              <a:t>194.2575 191.4525 211.4775 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195.0</a:t>
            </a:r>
            <a:r>
              <a:rPr lang="en-US" dirty="0" smtClean="0">
                <a:latin typeface="Cambria" pitchFamily="18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Cambria" pitchFamily="18" charset="0"/>
              </a:rPr>
              <a:t>192.0 </a:t>
            </a:r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212.0</a:t>
            </a:r>
            <a:r>
              <a:rPr lang="en-US" dirty="0" smtClean="0">
                <a:latin typeface="Cambria" pitchFamily="18" charset="0"/>
              </a:rPr>
              <a:t> 8.6707 8.7688 7.2910 211.4775 191.4525 194.2575 212.0 192.0 195.0 7.2910 8.7688 8.6707 3113.1847 2918.6196 194.70780 -8.295e-09 -2.9999 3.4887 -0.1821 1.0586 0.7981 0.1422 1.3764 1.5171 -3.2110 25.6053 4.0897 0.2096 3.4240 7.9828 0.6552 1.4017 1.2862 -0.0688 7.9768 3.3268 -0.8322...  (</a:t>
            </a:r>
            <a:r>
              <a:rPr lang="en-US" b="1" dirty="0" smtClean="0">
                <a:latin typeface="Cambria" pitchFamily="18" charset="0"/>
              </a:rPr>
              <a:t>Means , standard deviations, and higher-order statistics for </a:t>
            </a:r>
            <a:r>
              <a:rPr lang="en-US" b="1" dirty="0" err="1" smtClean="0">
                <a:latin typeface="Cambria" pitchFamily="18" charset="0"/>
              </a:rPr>
              <a:t>Laws's</a:t>
            </a:r>
            <a:r>
              <a:rPr lang="en-US" b="1" dirty="0" smtClean="0">
                <a:latin typeface="Cambria" pitchFamily="18" charset="0"/>
              </a:rPr>
              <a:t> texture filters and RGB/HSV color averages</a:t>
            </a:r>
            <a:r>
              <a:rPr lang="en-US" dirty="0" smtClean="0">
                <a:latin typeface="Cambria" pitchFamily="18" charset="0"/>
              </a:rPr>
              <a:t>)</a:t>
            </a:r>
            <a:endParaRPr lang="en-US" dirty="0">
              <a:latin typeface="Cambria" pitchFamily="18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6200000" flipH="1">
            <a:off x="190500" y="3848100"/>
            <a:ext cx="1752600" cy="1524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3962400" y="3886200"/>
            <a:ext cx="15240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4572000" y="3962400"/>
            <a:ext cx="1524000" cy="1143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5181600" y="3962400"/>
            <a:ext cx="1600200" cy="11430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8510" t="33068" r="7981" b="4446"/>
          <a:stretch>
            <a:fillRect/>
          </a:stretch>
        </p:blipFill>
        <p:spPr bwMode="auto">
          <a:xfrm>
            <a:off x="465406" y="1524000"/>
            <a:ext cx="8145194" cy="433284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5202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511175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Training and Classifying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1173163" y="4167188"/>
            <a:ext cx="29892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hand-segmented image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792788" y="4167188"/>
            <a:ext cx="29035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features, in </a:t>
            </a:r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kd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-trees</a:t>
            </a:r>
            <a:endParaRPr lang="en-US" sz="2100" dirty="0">
              <a:latin typeface="Calibri" pitchFamily="34" charset="0"/>
            </a:endParaRPr>
          </a:p>
        </p:txBody>
      </p:sp>
      <p:pic>
        <p:nvPicPr>
          <p:cNvPr id="6150" name="Picture 8" descr="0007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1975" y="2036763"/>
            <a:ext cx="86677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 descr="0009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1975" y="3162300"/>
            <a:ext cx="8667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5405438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748088" y="6118225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79913" y="6122988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11738" y="6113463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6642100" y="2100263"/>
            <a:ext cx="205422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 dirty="0">
                <a:latin typeface="Calibri" pitchFamily="34" charset="0"/>
              </a:rPr>
              <a:t>194  191  211      </a:t>
            </a:r>
          </a:p>
          <a:p>
            <a:r>
              <a:rPr lang="en-US" sz="2100" b="1" dirty="0">
                <a:latin typeface="Calibri" pitchFamily="34" charset="0"/>
              </a:rPr>
              <a:t>3.2  25.6   4.1 ...</a:t>
            </a:r>
            <a:endParaRPr lang="en-US" sz="2100" b="1" dirty="0"/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6557963" y="3225800"/>
            <a:ext cx="21383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>
                <a:latin typeface="Calibri" pitchFamily="34" charset="0"/>
              </a:rPr>
              <a:t>  138   87   53      </a:t>
            </a:r>
          </a:p>
          <a:p>
            <a:r>
              <a:rPr lang="en-US" sz="2100" b="1">
                <a:latin typeface="Calibri" pitchFamily="34" charset="0"/>
              </a:rPr>
              <a:t>-1.14  8.6   1.4 ...</a:t>
            </a:r>
            <a:endParaRPr lang="en-US" sz="2100" b="1"/>
          </a:p>
        </p:txBody>
      </p:sp>
      <p:sp>
        <p:nvSpPr>
          <p:cNvPr id="17" name="Right Arrow 16"/>
          <p:cNvSpPr>
            <a:spLocks noChangeArrowheads="1"/>
          </p:cNvSpPr>
          <p:nvPr/>
        </p:nvSpPr>
        <p:spPr bwMode="auto">
          <a:xfrm rot="3058014">
            <a:off x="3042444" y="4696619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ight Arrow 17"/>
          <p:cNvSpPr>
            <a:spLocks noChangeArrowheads="1"/>
          </p:cNvSpPr>
          <p:nvPr/>
        </p:nvSpPr>
        <p:spPr bwMode="auto">
          <a:xfrm rot="18644502">
            <a:off x="5774532" y="4696619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838200" y="5867400"/>
            <a:ext cx="28194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8 filters chosen: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715000" y="5715000"/>
            <a:ext cx="797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+ </a:t>
            </a:r>
            <a:r>
              <a:rPr lang="en-US" sz="3200" b="1" dirty="0" smtClean="0">
                <a:solidFill>
                  <a:srgbClr val="000000"/>
                </a:solidFill>
                <a:latin typeface="Symbol" pitchFamily="18" charset="2"/>
                <a:cs typeface="Arial" charset="0"/>
              </a:rPr>
              <a:t>s</a:t>
            </a:r>
            <a:endParaRPr lang="en-US" sz="3200" b="1" dirty="0">
              <a:latin typeface="Symbol" pitchFamily="18" charset="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638800" y="1143000"/>
            <a:ext cx="2580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20x20 texture patches, distilled into 8 values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rot="16200000">
            <a:off x="4883666" y="2279135"/>
            <a:ext cx="965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obstacle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rot="16200000">
            <a:off x="4937559" y="3416275"/>
            <a:ext cx="857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12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Scan Matching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Match two consecutive laser scans and find the corresponding transformation</a:t>
            </a:r>
          </a:p>
          <a:p>
            <a:r>
              <a:rPr lang="en-US" dirty="0" smtClean="0"/>
              <a:t>Can be used to correct poor </a:t>
            </a:r>
            <a:r>
              <a:rPr lang="en-US" dirty="0" err="1" smtClean="0"/>
              <a:t>odometry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7338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248400" y="35814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1700" y="3733800"/>
            <a:ext cx="2578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ight Arrow 7"/>
          <p:cNvSpPr/>
          <p:nvPr/>
        </p:nvSpPr>
        <p:spPr>
          <a:xfrm>
            <a:off x="2895600" y="4724400"/>
            <a:ext cx="381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flipH="1">
            <a:off x="6019800" y="4648200"/>
            <a:ext cx="3810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SLAM Map Building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Combine all laser scans to buildmaps using CoreSLAM (simultaneous localization and mapping)</a:t>
            </a:r>
          </a:p>
        </p:txBody>
      </p:sp>
      <p:pic>
        <p:nvPicPr>
          <p:cNvPr id="6" name="outp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828800" y="3124200"/>
            <a:ext cx="3533775" cy="3533775"/>
          </a:xfrm>
          <a:prstGeom prst="rect">
            <a:avLst/>
          </a:prstGeom>
        </p:spPr>
      </p:pic>
      <p:pic>
        <p:nvPicPr>
          <p:cNvPr id="7" name="Picture 61" descr="Segmented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656013"/>
            <a:ext cx="3149600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Monte Carlo Localization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random list of possible locations of robot</a:t>
            </a:r>
          </a:p>
          <a:p>
            <a:r>
              <a:rPr lang="en-US" dirty="0" smtClean="0"/>
              <a:t>Monte Carlo Localization Cycle:</a:t>
            </a:r>
          </a:p>
          <a:p>
            <a:pPr lvl="1"/>
            <a:r>
              <a:rPr lang="en-US" dirty="0" smtClean="0"/>
              <a:t>Move: Move all points based on change in </a:t>
            </a:r>
            <a:r>
              <a:rPr lang="en-US" dirty="0" err="1" smtClean="0"/>
              <a:t>odometry</a:t>
            </a:r>
            <a:endParaRPr lang="en-US" dirty="0" smtClean="0"/>
          </a:p>
          <a:p>
            <a:pPr lvl="1"/>
            <a:r>
              <a:rPr lang="en-US" dirty="0" smtClean="0"/>
              <a:t>Sense: Compare the laser scan from segmented image with laser scans at possible locations</a:t>
            </a:r>
          </a:p>
          <a:p>
            <a:pPr lvl="1"/>
            <a:r>
              <a:rPr lang="en-US" dirty="0" smtClean="0"/>
              <a:t>Resample: Redistribute points based on probability at each location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Monte Carlo Localization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mc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8600" y="2057400"/>
            <a:ext cx="8699226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Point and Click Navigation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Given a known map, we want to be able to click on a location in the map and have the robot navigate there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The current implementation works only if there is a straight, uninterrupted path between the current location and the destination (haven’t implemented a path planning algorithm)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ea typeface="+mn-ea"/>
              </a:rPr>
              <a:t>Things to think about include navigation around obstacles and </a:t>
            </a:r>
            <a:r>
              <a:rPr lang="en-US" dirty="0" err="1" smtClean="0">
                <a:ea typeface="+mn-ea"/>
              </a:rPr>
              <a:t>odometry</a:t>
            </a:r>
            <a:r>
              <a:rPr lang="en-US" dirty="0" smtClean="0">
                <a:ea typeface="+mn-ea"/>
              </a:rPr>
              <a:t> correction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2133600"/>
            <a:ext cx="5868119" cy="3505200"/>
          </a:xfrm>
          <a:ln/>
        </p:spPr>
        <p:txBody>
          <a:bodyPr>
            <a:normAutofit/>
          </a:bodyPr>
          <a:lstStyle/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>
                <a:latin typeface="Cambria" pitchFamily="18" charset="0"/>
              </a:rPr>
              <a:t>C++ </a:t>
            </a:r>
            <a:r>
              <a:rPr lang="en-US" dirty="0" err="1">
                <a:latin typeface="Cambria" pitchFamily="18" charset="0"/>
              </a:rPr>
              <a:t>knn</a:t>
            </a:r>
            <a:r>
              <a:rPr lang="en-US" dirty="0">
                <a:latin typeface="Cambria" pitchFamily="18" charset="0"/>
              </a:rPr>
              <a:t> implementation with variable precision levels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 smtClean="0">
                <a:latin typeface="Cambria" pitchFamily="18" charset="0"/>
              </a:rPr>
              <a:t>2 </a:t>
            </a:r>
            <a:r>
              <a:rPr lang="en-US" dirty="0">
                <a:latin typeface="Cambria" pitchFamily="18" charset="0"/>
              </a:rPr>
              <a:t>orders of </a:t>
            </a:r>
            <a:r>
              <a:rPr lang="en-US" dirty="0" smtClean="0">
                <a:latin typeface="Cambria" pitchFamily="18" charset="0"/>
              </a:rPr>
              <a:t>magnitude speedup</a:t>
            </a:r>
            <a:endParaRPr lang="en-US" dirty="0">
              <a:latin typeface="Cambria" pitchFamily="18" charset="0"/>
            </a:endParaRP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 smtClean="0">
                <a:latin typeface="Cambria" pitchFamily="18" charset="0"/>
              </a:rPr>
              <a:t>Allowed </a:t>
            </a:r>
            <a:r>
              <a:rPr lang="en-US" dirty="0">
                <a:latin typeface="Cambria" pitchFamily="18" charset="0"/>
              </a:rPr>
              <a:t>for more complex real-time segmentation algorithms 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dirty="0" smtClean="0">
                <a:latin typeface="Cambria" pitchFamily="18" charset="0"/>
              </a:rPr>
              <a:t>Made autonomous wandering feasible, using only the </a:t>
            </a:r>
            <a:r>
              <a:rPr lang="en-US" dirty="0" err="1" smtClean="0">
                <a:latin typeface="Cambria" pitchFamily="18" charset="0"/>
              </a:rPr>
              <a:t>segmenter</a:t>
            </a:r>
            <a:endParaRPr lang="en-US" dirty="0">
              <a:latin typeface="Cambria" pitchFamily="18" charset="0"/>
            </a:endParaRPr>
          </a:p>
        </p:txBody>
      </p:sp>
      <p:pic>
        <p:nvPicPr>
          <p:cNvPr id="63490" name="Picture 2" descr="http://www.cs.ubc.ca/~mariusm/uploads/Main/mari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057400"/>
            <a:ext cx="2057400" cy="35472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0" y="57150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Marius Muja:  </a:t>
            </a:r>
            <a:r>
              <a:rPr lang="en-US" b="1" i="1" dirty="0" smtClean="0">
                <a:solidFill>
                  <a:srgbClr val="C00000"/>
                </a:solidFill>
              </a:rPr>
              <a:t>thank you!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28600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rebuchet MS" pitchFamily="34" charset="0"/>
              </a:rPr>
              <a:t>FLANN</a:t>
            </a:r>
            <a:r>
              <a:rPr lang="en-US" sz="2400" dirty="0" smtClean="0">
                <a:latin typeface="Trebuchet MS" pitchFamily="34" charset="0"/>
              </a:rPr>
              <a:t> </a:t>
            </a:r>
          </a:p>
          <a:p>
            <a:r>
              <a:rPr lang="en-US" sz="2400" dirty="0" smtClean="0">
                <a:latin typeface="Trebuchet MS" pitchFamily="34" charset="0"/>
              </a:rPr>
              <a:t>Fast Library for Approximate Nearest Neighbors</a:t>
            </a:r>
            <a:endParaRPr lang="en-US" sz="2400" dirty="0">
              <a:latin typeface="Trebuchet MS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Future Work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Segmenting with a projected laser level line – possibly to be used for automated training as well</a:t>
            </a:r>
          </a:p>
          <a:p>
            <a:r>
              <a:rPr lang="en-US" dirty="0" smtClean="0"/>
              <a:t>Stabilizing the camera – keeping the horizon constant while moving is almost impossible</a:t>
            </a:r>
          </a:p>
          <a:p>
            <a:r>
              <a:rPr lang="en-US" dirty="0" smtClean="0"/>
              <a:t>Speeding up the wandering speed – a more stable camera would help with this</a:t>
            </a:r>
          </a:p>
          <a:p>
            <a:r>
              <a:rPr lang="en-US" dirty="0" smtClean="0"/>
              <a:t>Autonomous mapping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Max\Documents\robotics\Summer10\Presentation 24 June\Max's Screenshots\distance map viewer example 2.png"/>
          <p:cNvPicPr>
            <a:picLocks noChangeAspect="1" noChangeArrowheads="1"/>
          </p:cNvPicPr>
          <p:nvPr/>
        </p:nvPicPr>
        <p:blipFill>
          <a:blip r:embed="rId3" cstate="print"/>
          <a:srcRect l="1930" t="15627" r="4529" b="1755"/>
          <a:stretch>
            <a:fillRect/>
          </a:stretch>
        </p:blipFill>
        <p:spPr bwMode="auto">
          <a:xfrm>
            <a:off x="152400" y="1269151"/>
            <a:ext cx="871537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152400" y="1073888"/>
            <a:ext cx="8715375" cy="3865563"/>
          </a:xfrm>
          <a:prstGeom prst="roundRect">
            <a:avLst>
              <a:gd name="adj" fmla="val 7694"/>
            </a:avLst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Right Arrow 16"/>
          <p:cNvSpPr>
            <a:spLocks noChangeArrowheads="1"/>
          </p:cNvSpPr>
          <p:nvPr/>
        </p:nvSpPr>
        <p:spPr bwMode="auto">
          <a:xfrm>
            <a:off x="5257800" y="2540758"/>
            <a:ext cx="617538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600200" y="5141893"/>
            <a:ext cx="5867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Idea: </a:t>
            </a:r>
            <a:r>
              <a:rPr lang="en-US" sz="28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use monocular texture to create a traditional range scan</a:t>
            </a:r>
            <a:endParaRPr lang="en-US" sz="2800" dirty="0">
              <a:latin typeface="Cambria" pitchFamily="18" charset="0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990600" y="119070"/>
            <a:ext cx="7254436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Learning distance from </a:t>
            </a:r>
            <a:r>
              <a:rPr lang="en-US" sz="32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texture</a:t>
            </a:r>
            <a:endParaRPr lang="en-US" sz="32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57400" y="6324600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Zach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Dodds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    4/22/2013</a:t>
            </a:r>
            <a:r>
              <a:rPr lang="en-US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   IST380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Questions?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jumble 31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981200"/>
            <a:ext cx="6096000" cy="4572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00200" y="157371"/>
            <a:ext cx="75438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latin typeface="Calibri" pitchFamily="34" charset="0"/>
              </a:rPr>
              <a:t>../</a:t>
            </a:r>
            <a:r>
              <a:rPr lang="en-US" sz="900" dirty="0" err="1" smtClean="0">
                <a:latin typeface="Calibri" pitchFamily="34" charset="0"/>
              </a:rPr>
              <a:t>TrainingImages</a:t>
            </a:r>
            <a:r>
              <a:rPr lang="en-US" sz="900" dirty="0" smtClean="0">
                <a:latin typeface="Calibri" pitchFamily="34" charset="0"/>
              </a:rPr>
              <a:t>/Playspacepswo13Patches/00029/</a:t>
            </a:r>
            <a:r>
              <a:rPr lang="en-US" sz="900" dirty="0" err="1" smtClean="0">
                <a:latin typeface="Calibri" pitchFamily="34" charset="0"/>
              </a:rPr>
              <a:t>randomBelow</a:t>
            </a:r>
            <a:r>
              <a:rPr lang="en-US" sz="900" dirty="0" smtClean="0">
                <a:latin typeface="Calibri" pitchFamily="34" charset="0"/>
              </a:rPr>
              <a:t>/0009.png 194.2575 191.4525 211.4775 195.0 192.0 212.0 8.67070895314 8.76885076564 7.29105573631 211.4775 191.4525 194.2575 212.0 192.0 195.0 7.29105573631 8.76885076564 8.67070895314 3113.18473022 2918.61969259 194.707808243 -8.2951355554e-09 -2.99999999989 3.48871383089 -0.1821058002 1.05861940504 0.798119246226 0.142200402323 1.37643522494 1.51710154734 -3.21108530262 25.6053670274 4.08979546594 0.20963020652 3.42407524192 7.98287776033 0.655198704147 1.40172476457 1.2862398764 -0.068793854887 7.97682628048 3.32687477389 -0.83219461218 2.58844742173 1.83432937157 -0.239667915222 1.22096756236 3.56803311807 0.0253655120168 0.415881369811 7.11907142389 -0.829352050768 1.14166676605 4.1432245279 -0.33452013644 -0.0121915477333 6.30267114206 -0.714448599523 0.711384510758 3.38445323448 -0.566103623094 -0.00278409428233 5.92992221434 -0.932328715083 1.17018711051</a:t>
            </a:r>
            <a:endParaRPr lang="en-US" sz="9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914400"/>
            <a:ext cx="6477000" cy="564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1920" y="1294697"/>
            <a:ext cx="2285280" cy="228551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7600" y="1067152"/>
            <a:ext cx="2129760" cy="26671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1599841" y="3810641"/>
            <a:ext cx="1067040" cy="4248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</a:tabLst>
            </a:pPr>
            <a:r>
              <a:rPr lang="en-US" sz="2200" dirty="0">
                <a:solidFill>
                  <a:srgbClr val="000000"/>
                </a:solidFill>
              </a:rPr>
              <a:t>Cheap!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6019201" y="3961856"/>
            <a:ext cx="1599840" cy="4248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</a:tabLst>
            </a:pPr>
            <a:r>
              <a:rPr lang="en-US" sz="2200" dirty="0">
                <a:solidFill>
                  <a:srgbClr val="000000"/>
                </a:solidFill>
              </a:rPr>
              <a:t>Expensive!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5333760" y="4572480"/>
            <a:ext cx="2972160" cy="63865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</a:tabLst>
            </a:pPr>
            <a:r>
              <a:rPr lang="en-US" dirty="0">
                <a:solidFill>
                  <a:srgbClr val="000000"/>
                </a:solidFill>
              </a:rPr>
              <a:t>Less information: 180 rays of distances</a:t>
            </a:r>
          </a:p>
        </p:txBody>
      </p:sp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456480" y="4343496"/>
            <a:ext cx="3276000" cy="915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</a:tabLst>
            </a:pPr>
            <a:r>
              <a:rPr lang="en-US" dirty="0">
                <a:solidFill>
                  <a:srgbClr val="000000"/>
                </a:solidFill>
              </a:rPr>
              <a:t>More information: 640 columns of pixels, each of which we can get a range from</a:t>
            </a:r>
          </a:p>
        </p:txBody>
      </p:sp>
      <p:sp>
        <p:nvSpPr>
          <p:cNvPr id="25608" name="Text Box 7"/>
          <p:cNvSpPr txBox="1">
            <a:spLocks noChangeArrowheads="1"/>
          </p:cNvSpPr>
          <p:nvPr/>
        </p:nvSpPr>
        <p:spPr bwMode="auto">
          <a:xfrm>
            <a:off x="1752481" y="5715960"/>
            <a:ext cx="6095520" cy="9156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0597" tIns="41920" rIns="80597" bIns="41920">
            <a:spAutoFit/>
          </a:bodyPr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  <a:tab pos="3240048" algn="l"/>
                <a:tab pos="3889498" algn="l"/>
                <a:tab pos="4537507" algn="l"/>
                <a:tab pos="5185517" algn="l"/>
                <a:tab pos="5834966" algn="l"/>
              </a:tabLst>
            </a:pPr>
            <a:r>
              <a:rPr lang="en-US" dirty="0">
                <a:solidFill>
                  <a:srgbClr val="000000"/>
                </a:solidFill>
              </a:rPr>
              <a:t>But it’s harder (for a computer) to extract data from an image than from a laser range scan. Which is where we come in!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056320" y="990824"/>
            <a:ext cx="449280" cy="506933"/>
            <a:chOff x="1428" y="688"/>
            <a:chExt cx="312" cy="352"/>
          </a:xfrm>
        </p:grpSpPr>
        <p:sp>
          <p:nvSpPr>
            <p:cNvPr id="25611" name="AutoShape 9"/>
            <p:cNvSpPr>
              <a:spLocks noChangeArrowheads="1"/>
            </p:cNvSpPr>
            <p:nvPr/>
          </p:nvSpPr>
          <p:spPr bwMode="auto">
            <a:xfrm>
              <a:off x="1428" y="949"/>
              <a:ext cx="302" cy="92"/>
            </a:xfrm>
            <a:custGeom>
              <a:avLst/>
              <a:gdLst>
                <a:gd name="T0" fmla="*/ 3 w 1048"/>
                <a:gd name="T1" fmla="*/ 3 h 250"/>
                <a:gd name="T2" fmla="*/ 5 w 1048"/>
                <a:gd name="T3" fmla="*/ 11 h 250"/>
                <a:gd name="T4" fmla="*/ 5 w 1048"/>
                <a:gd name="T5" fmla="*/ 15 h 250"/>
                <a:gd name="T6" fmla="*/ 5 w 1048"/>
                <a:gd name="T7" fmla="*/ 17 h 250"/>
                <a:gd name="T8" fmla="*/ 5 w 1048"/>
                <a:gd name="T9" fmla="*/ 23 h 250"/>
                <a:gd name="T10" fmla="*/ 3 w 1048"/>
                <a:gd name="T11" fmla="*/ 32 h 250"/>
                <a:gd name="T12" fmla="*/ 0 w 1048"/>
                <a:gd name="T13" fmla="*/ 29 h 250"/>
                <a:gd name="T14" fmla="*/ 0 w 1048"/>
                <a:gd name="T15" fmla="*/ 26 h 250"/>
                <a:gd name="T16" fmla="*/ 0 w 1048"/>
                <a:gd name="T17" fmla="*/ 22 h 250"/>
                <a:gd name="T18" fmla="*/ 0 w 1048"/>
                <a:gd name="T19" fmla="*/ 17 h 250"/>
                <a:gd name="T20" fmla="*/ 1 w 1048"/>
                <a:gd name="T21" fmla="*/ 10 h 250"/>
                <a:gd name="T22" fmla="*/ 1 w 1048"/>
                <a:gd name="T23" fmla="*/ 7 h 250"/>
                <a:gd name="T24" fmla="*/ 1 w 1048"/>
                <a:gd name="T25" fmla="*/ 4 h 250"/>
                <a:gd name="T26" fmla="*/ 2 w 1048"/>
                <a:gd name="T27" fmla="*/ 2 h 250"/>
                <a:gd name="T28" fmla="*/ 2 w 1048"/>
                <a:gd name="T29" fmla="*/ 4 h 250"/>
                <a:gd name="T30" fmla="*/ 3 w 1048"/>
                <a:gd name="T31" fmla="*/ 3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360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2" name="Oval 10"/>
            <p:cNvSpPr>
              <a:spLocks noChangeArrowheads="1"/>
            </p:cNvSpPr>
            <p:nvPr/>
          </p:nvSpPr>
          <p:spPr bwMode="auto">
            <a:xfrm>
              <a:off x="1442" y="757"/>
              <a:ext cx="290" cy="248"/>
            </a:xfrm>
            <a:prstGeom prst="ellipse">
              <a:avLst/>
            </a:prstGeom>
            <a:solidFill>
              <a:srgbClr val="9ECC46"/>
            </a:solidFill>
            <a:ln w="9360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3" name="Oval 11"/>
            <p:cNvSpPr>
              <a:spLocks noChangeArrowheads="1"/>
            </p:cNvSpPr>
            <p:nvPr/>
          </p:nvSpPr>
          <p:spPr bwMode="auto">
            <a:xfrm rot="-1980000">
              <a:off x="1469" y="811"/>
              <a:ext cx="69" cy="7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4" name="Oval 12"/>
            <p:cNvSpPr>
              <a:spLocks noChangeArrowheads="1"/>
            </p:cNvSpPr>
            <p:nvPr/>
          </p:nvSpPr>
          <p:spPr bwMode="auto">
            <a:xfrm>
              <a:off x="1553" y="810"/>
              <a:ext cx="83" cy="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5" name="Oval 13"/>
            <p:cNvSpPr>
              <a:spLocks noChangeArrowheads="1"/>
            </p:cNvSpPr>
            <p:nvPr/>
          </p:nvSpPr>
          <p:spPr bwMode="auto">
            <a:xfrm rot="-2100000">
              <a:off x="1650" y="828"/>
              <a:ext cx="55" cy="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6" name="Oval 14"/>
            <p:cNvSpPr>
              <a:spLocks noChangeArrowheads="1"/>
            </p:cNvSpPr>
            <p:nvPr/>
          </p:nvSpPr>
          <p:spPr bwMode="auto">
            <a:xfrm>
              <a:off x="1499" y="846"/>
              <a:ext cx="21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7" name="Oval 15"/>
            <p:cNvSpPr>
              <a:spLocks noChangeArrowheads="1"/>
            </p:cNvSpPr>
            <p:nvPr/>
          </p:nvSpPr>
          <p:spPr bwMode="auto">
            <a:xfrm>
              <a:off x="1582" y="851"/>
              <a:ext cx="20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8" name="Oval 16"/>
            <p:cNvSpPr>
              <a:spLocks noChangeArrowheads="1"/>
            </p:cNvSpPr>
            <p:nvPr/>
          </p:nvSpPr>
          <p:spPr bwMode="auto">
            <a:xfrm>
              <a:off x="1658" y="871"/>
              <a:ext cx="20" cy="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9" name="AutoShape 17"/>
            <p:cNvSpPr>
              <a:spLocks noChangeArrowheads="1"/>
            </p:cNvSpPr>
            <p:nvPr/>
          </p:nvSpPr>
          <p:spPr bwMode="auto">
            <a:xfrm rot="-5400000">
              <a:off x="1563" y="867"/>
              <a:ext cx="28" cy="166"/>
            </a:xfrm>
            <a:prstGeom prst="moon">
              <a:avLst>
                <a:gd name="adj" fmla="val 50000"/>
              </a:avLst>
            </a:prstGeom>
            <a:solidFill>
              <a:srgbClr val="EEECE1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0" name="AutoShape 18"/>
            <p:cNvSpPr>
              <a:spLocks noChangeArrowheads="1"/>
            </p:cNvSpPr>
            <p:nvPr/>
          </p:nvSpPr>
          <p:spPr bwMode="auto">
            <a:xfrm>
              <a:off x="1500" y="716"/>
              <a:ext cx="241" cy="94"/>
            </a:xfrm>
            <a:custGeom>
              <a:avLst/>
              <a:gdLst>
                <a:gd name="T0" fmla="*/ 29 w 648"/>
                <a:gd name="T1" fmla="*/ 0 h 256"/>
                <a:gd name="T2" fmla="*/ 6 w 648"/>
                <a:gd name="T3" fmla="*/ 1 h 256"/>
                <a:gd name="T4" fmla="*/ 0 w 648"/>
                <a:gd name="T5" fmla="*/ 12 h 256"/>
                <a:gd name="T6" fmla="*/ 22 w 648"/>
                <a:gd name="T7" fmla="*/ 26 h 256"/>
                <a:gd name="T8" fmla="*/ 42 w 648"/>
                <a:gd name="T9" fmla="*/ 32 h 256"/>
                <a:gd name="T10" fmla="*/ 67 w 648"/>
                <a:gd name="T11" fmla="*/ 33 h 256"/>
                <a:gd name="T12" fmla="*/ 89 w 648"/>
                <a:gd name="T13" fmla="*/ 25 h 256"/>
                <a:gd name="T14" fmla="*/ 85 w 648"/>
                <a:gd name="T15" fmla="*/ 21 h 256"/>
                <a:gd name="T16" fmla="*/ 75 w 648"/>
                <a:gd name="T17" fmla="*/ 11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360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1" name="AutoShape 19"/>
            <p:cNvSpPr>
              <a:spLocks noChangeArrowheads="1"/>
            </p:cNvSpPr>
            <p:nvPr/>
          </p:nvSpPr>
          <p:spPr bwMode="auto">
            <a:xfrm>
              <a:off x="1550" y="688"/>
              <a:ext cx="165" cy="71"/>
            </a:xfrm>
            <a:custGeom>
              <a:avLst/>
              <a:gdLst>
                <a:gd name="T0" fmla="*/ 12 w 442"/>
                <a:gd name="T1" fmla="*/ 19 h 192"/>
                <a:gd name="T2" fmla="*/ 5 w 442"/>
                <a:gd name="T3" fmla="*/ 13 h 192"/>
                <a:gd name="T4" fmla="*/ 8 w 442"/>
                <a:gd name="T5" fmla="*/ 0 h 192"/>
                <a:gd name="T6" fmla="*/ 32 w 442"/>
                <a:gd name="T7" fmla="*/ 2 h 192"/>
                <a:gd name="T8" fmla="*/ 52 w 442"/>
                <a:gd name="T9" fmla="*/ 9 h 192"/>
                <a:gd name="T10" fmla="*/ 62 w 442"/>
                <a:gd name="T11" fmla="*/ 13 h 192"/>
                <a:gd name="T12" fmla="*/ 60 w 442"/>
                <a:gd name="T13" fmla="*/ 17 h 192"/>
                <a:gd name="T14" fmla="*/ 39 w 442"/>
                <a:gd name="T15" fmla="*/ 22 h 192"/>
                <a:gd name="T16" fmla="*/ 36 w 442"/>
                <a:gd name="T17" fmla="*/ 23 h 192"/>
                <a:gd name="T18" fmla="*/ 31 w 442"/>
                <a:gd name="T19" fmla="*/ 25 h 192"/>
                <a:gd name="T20" fmla="*/ 27 w 442"/>
                <a:gd name="T21" fmla="*/ 26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360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2" name="AutoShape 20"/>
            <p:cNvSpPr>
              <a:spLocks noChangeArrowheads="1"/>
            </p:cNvSpPr>
            <p:nvPr/>
          </p:nvSpPr>
          <p:spPr bwMode="auto">
            <a:xfrm>
              <a:off x="1464" y="965"/>
              <a:ext cx="80" cy="51"/>
            </a:xfrm>
            <a:custGeom>
              <a:avLst/>
              <a:gdLst>
                <a:gd name="T0" fmla="*/ 1 w 215"/>
                <a:gd name="T1" fmla="*/ 11 h 139"/>
                <a:gd name="T2" fmla="*/ 12 w 215"/>
                <a:gd name="T3" fmla="*/ 2 h 139"/>
                <a:gd name="T4" fmla="*/ 21 w 215"/>
                <a:gd name="T5" fmla="*/ 6 h 139"/>
                <a:gd name="T6" fmla="*/ 30 w 215"/>
                <a:gd name="T7" fmla="*/ 1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360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3" name="AutoShape 21"/>
            <p:cNvSpPr>
              <a:spLocks noChangeArrowheads="1"/>
            </p:cNvSpPr>
            <p:nvPr/>
          </p:nvSpPr>
          <p:spPr bwMode="auto">
            <a:xfrm flipH="1">
              <a:off x="1625" y="969"/>
              <a:ext cx="80" cy="51"/>
            </a:xfrm>
            <a:custGeom>
              <a:avLst/>
              <a:gdLst>
                <a:gd name="T0" fmla="*/ 1 w 215"/>
                <a:gd name="T1" fmla="*/ 11 h 139"/>
                <a:gd name="T2" fmla="*/ 12 w 215"/>
                <a:gd name="T3" fmla="*/ 2 h 139"/>
                <a:gd name="T4" fmla="*/ 21 w 215"/>
                <a:gd name="T5" fmla="*/ 6 h 139"/>
                <a:gd name="T6" fmla="*/ 30 w 215"/>
                <a:gd name="T7" fmla="*/ 1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360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610" name="Text Box 22"/>
          <p:cNvSpPr txBox="1">
            <a:spLocks noChangeArrowheads="1"/>
          </p:cNvSpPr>
          <p:nvPr/>
        </p:nvSpPr>
        <p:spPr bwMode="auto">
          <a:xfrm>
            <a:off x="424801" y="0"/>
            <a:ext cx="8228160" cy="11449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34771" rIns="0" bIns="0" anchor="ctr"/>
          <a:lstStyle/>
          <a:p>
            <a:pPr>
              <a:tabLst>
                <a:tab pos="646570" algn="l"/>
                <a:tab pos="1294580" algn="l"/>
                <a:tab pos="1944029" algn="l"/>
                <a:tab pos="2592038" algn="l"/>
                <a:tab pos="3240048" algn="l"/>
                <a:tab pos="3889498" algn="l"/>
                <a:tab pos="4537507" algn="l"/>
                <a:tab pos="5185517" algn="l"/>
                <a:tab pos="5834966" algn="l"/>
                <a:tab pos="6482976" algn="l"/>
                <a:tab pos="7130985" algn="l"/>
                <a:tab pos="7780435" algn="l"/>
              </a:tabLst>
            </a:pPr>
            <a:r>
              <a:rPr lang="en-US" sz="4000" b="1" dirty="0"/>
              <a:t>Motivation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 rot="5400000">
            <a:off x="-305353" y="3893560"/>
            <a:ext cx="365798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14519" y="5722552"/>
            <a:ext cx="678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3639" y="2064568"/>
            <a:ext cx="4877280" cy="3657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0839" y="2064568"/>
            <a:ext cx="6704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1943275" y="2408076"/>
            <a:ext cx="2361848" cy="609120"/>
          </a:xfrm>
          <a:prstGeom prst="line">
            <a:avLst/>
          </a:prstGeom>
          <a:ln w="127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1523639" y="2064568"/>
            <a:ext cx="1676160" cy="404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2257963" y="2457730"/>
            <a:ext cx="14487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2819639" y="2750080"/>
            <a:ext cx="305280" cy="15265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Arc 22"/>
          <p:cNvSpPr/>
          <p:nvPr/>
        </p:nvSpPr>
        <p:spPr>
          <a:xfrm>
            <a:off x="2134199" y="2064568"/>
            <a:ext cx="74880" cy="38164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Arc 23"/>
          <p:cNvSpPr/>
          <p:nvPr/>
        </p:nvSpPr>
        <p:spPr>
          <a:xfrm>
            <a:off x="1689239" y="1926313"/>
            <a:ext cx="381600" cy="685512"/>
          </a:xfrm>
          <a:prstGeom prst="arc">
            <a:avLst>
              <a:gd name="adj1" fmla="val 17926682"/>
              <a:gd name="adj2" fmla="val 30407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 flipH="1">
            <a:off x="5410200" y="5189696"/>
            <a:ext cx="609120" cy="761840"/>
          </a:xfrm>
          <a:prstGeom prst="arc">
            <a:avLst>
              <a:gd name="adj1" fmla="val 16382573"/>
              <a:gd name="adj2" fmla="val 17441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339454" y="1697337"/>
            <a:ext cx="483891" cy="15264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818863" y="2521833"/>
            <a:ext cx="1067152" cy="30528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0" name="TextBox 30"/>
          <p:cNvSpPr txBox="1">
            <a:spLocks noChangeArrowheads="1"/>
          </p:cNvSpPr>
          <p:nvPr/>
        </p:nvSpPr>
        <p:spPr bwMode="auto">
          <a:xfrm>
            <a:off x="3352439" y="2446209"/>
            <a:ext cx="45038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</a:p>
        </p:txBody>
      </p:sp>
      <p:sp>
        <p:nvSpPr>
          <p:cNvPr id="52241" name="Rectangle 31"/>
          <p:cNvSpPr>
            <a:spLocks noChangeArrowheads="1"/>
          </p:cNvSpPr>
          <p:nvPr/>
        </p:nvSpPr>
        <p:spPr bwMode="auto">
          <a:xfrm>
            <a:off x="3581399" y="1608041"/>
            <a:ext cx="381600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2" tIns="45628" rIns="91252" bIns="45628">
            <a:spAutoFit/>
          </a:bodyPr>
          <a:lstStyle/>
          <a:p>
            <a:pPr defTabSz="911534"/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  <a:r>
              <a:rPr lang="en-US" baseline="-25000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o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2" name="TextBox 32"/>
          <p:cNvSpPr txBox="1">
            <a:spLocks noChangeArrowheads="1"/>
          </p:cNvSpPr>
          <p:nvPr/>
        </p:nvSpPr>
        <p:spPr bwMode="auto">
          <a:xfrm>
            <a:off x="2157239" y="204008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3" name="Rectangle 33"/>
          <p:cNvSpPr>
            <a:spLocks noChangeArrowheads="1"/>
          </p:cNvSpPr>
          <p:nvPr/>
        </p:nvSpPr>
        <p:spPr bwMode="auto">
          <a:xfrm>
            <a:off x="5163959" y="5113369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4" name="TextBox 34"/>
          <p:cNvSpPr txBox="1">
            <a:spLocks noChangeArrowheads="1"/>
          </p:cNvSpPr>
          <p:nvPr/>
        </p:nvSpPr>
        <p:spPr bwMode="auto">
          <a:xfrm>
            <a:off x="2930520" y="252253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5" name="Rectangle 35"/>
          <p:cNvSpPr>
            <a:spLocks noChangeArrowheads="1"/>
          </p:cNvSpPr>
          <p:nvPr/>
        </p:nvSpPr>
        <p:spPr bwMode="auto">
          <a:xfrm>
            <a:off x="2031960" y="2191302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3542459" y="2636308"/>
            <a:ext cx="1143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7" name="TextBox 38"/>
          <p:cNvSpPr txBox="1">
            <a:spLocks noChangeArrowheads="1"/>
          </p:cNvSpPr>
          <p:nvPr/>
        </p:nvSpPr>
        <p:spPr bwMode="auto">
          <a:xfrm>
            <a:off x="4062359" y="2522536"/>
            <a:ext cx="923271" cy="30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</a:t>
            </a:r>
            <a:r>
              <a:rPr lang="en-US" sz="1400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48" name="TextBox 39"/>
          <p:cNvSpPr txBox="1">
            <a:spLocks noChangeArrowheads="1"/>
          </p:cNvSpPr>
          <p:nvPr/>
        </p:nvSpPr>
        <p:spPr bwMode="auto">
          <a:xfrm>
            <a:off x="2579159" y="2100573"/>
            <a:ext cx="24192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10800000">
            <a:off x="1523640" y="1760697"/>
            <a:ext cx="1752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0" name="Rectangle 44"/>
          <p:cNvSpPr>
            <a:spLocks noChangeArrowheads="1"/>
          </p:cNvSpPr>
          <p:nvPr/>
        </p:nvSpPr>
        <p:spPr bwMode="auto">
          <a:xfrm>
            <a:off x="1928279" y="1451064"/>
            <a:ext cx="1110822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 / </a:t>
            </a:r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cxnSp>
        <p:nvCxnSpPr>
          <p:cNvPr id="46" name="Straight Connector 45"/>
          <p:cNvCxnSpPr/>
          <p:nvPr/>
        </p:nvCxnSpPr>
        <p:spPr>
          <a:xfrm rot="10800000">
            <a:off x="2972279" y="1455384"/>
            <a:ext cx="30384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2" name="TextBox 48"/>
          <p:cNvSpPr txBox="1">
            <a:spLocks noChangeArrowheads="1"/>
          </p:cNvSpPr>
          <p:nvPr/>
        </p:nvSpPr>
        <p:spPr bwMode="auto">
          <a:xfrm>
            <a:off x="2743319" y="1219200"/>
            <a:ext cx="799839" cy="2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sin(</a:t>
            </a:r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53" name="Rectangle 2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4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9160" y="2675192"/>
            <a:ext cx="2514240" cy="55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5" name="TextBox 52"/>
          <p:cNvSpPr txBox="1">
            <a:spLocks noChangeArrowheads="1"/>
          </p:cNvSpPr>
          <p:nvPr/>
        </p:nvSpPr>
        <p:spPr bwMode="auto">
          <a:xfrm>
            <a:off x="3375480" y="5722552"/>
            <a:ext cx="35741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D</a:t>
            </a:r>
          </a:p>
        </p:txBody>
      </p:sp>
      <p:sp>
        <p:nvSpPr>
          <p:cNvPr id="52256" name="TextBox 53"/>
          <p:cNvSpPr txBox="1">
            <a:spLocks noChangeArrowheads="1"/>
          </p:cNvSpPr>
          <p:nvPr/>
        </p:nvSpPr>
        <p:spPr bwMode="auto">
          <a:xfrm>
            <a:off x="1067159" y="3664577"/>
            <a:ext cx="318939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h</a:t>
            </a:r>
          </a:p>
        </p:txBody>
      </p:sp>
      <p:sp>
        <p:nvSpPr>
          <p:cNvPr id="52257" name="Rectangle 4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8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479" y="3893560"/>
            <a:ext cx="2050560" cy="7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9" name="TextBox 56"/>
          <p:cNvSpPr txBox="1">
            <a:spLocks noChangeArrowheads="1"/>
          </p:cNvSpPr>
          <p:nvPr/>
        </p:nvSpPr>
        <p:spPr bwMode="auto">
          <a:xfrm>
            <a:off x="5562840" y="3588249"/>
            <a:ext cx="173808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For a fixed horizon:</a:t>
            </a:r>
          </a:p>
        </p:txBody>
      </p:sp>
      <p:sp>
        <p:nvSpPr>
          <p:cNvPr id="52260" name="Rectangle 6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6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680" y="6343867"/>
            <a:ext cx="4466880" cy="51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62" name="TextBox 59"/>
          <p:cNvSpPr txBox="1">
            <a:spLocks noChangeArrowheads="1"/>
          </p:cNvSpPr>
          <p:nvPr/>
        </p:nvSpPr>
        <p:spPr bwMode="auto">
          <a:xfrm>
            <a:off x="2972160" y="6401473"/>
            <a:ext cx="1596960" cy="26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1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For non-fixed horizon:</a:t>
            </a: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170960" y="147367"/>
            <a:ext cx="729664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Derived and empirically verified...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6720" cy="1061392"/>
          </a:xfrm>
          <a:ln/>
        </p:spPr>
        <p:txBody>
          <a:bodyPr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 dirty="0">
                <a:solidFill>
                  <a:schemeClr val="tx1"/>
                </a:solidFill>
              </a:rPr>
              <a:t>Edge Detection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512640" y="1659054"/>
            <a:ext cx="4561920" cy="4977163"/>
          </a:xfrm>
          <a:ln/>
        </p:spPr>
        <p:txBody>
          <a:bodyPr/>
          <a:lstStyle/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/>
              <a:t>Global image edge detection is not useful, but “snapping” to the nearest edge in the strongest transition area reduces segmentation error</a:t>
            </a:r>
          </a:p>
        </p:txBody>
      </p:sp>
      <p:pic>
        <p:nvPicPr>
          <p:cNvPr id="5" name="Picture 4" descr="00010line_transSeg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3962400"/>
            <a:ext cx="3530600" cy="26479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Transition Segmentation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4800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sz="3000" dirty="0" smtClean="0"/>
              <a:t>Uses transition strength rather than classification</a:t>
            </a:r>
          </a:p>
          <a:p>
            <a:pPr lvl="1"/>
            <a:r>
              <a:rPr lang="en-US" sz="2600" dirty="0" smtClean="0"/>
              <a:t>Assigns transition strength based on the certainty that the below patch is traversable and the top patch is not</a:t>
            </a:r>
          </a:p>
          <a:p>
            <a:pPr lvl="1"/>
            <a:r>
              <a:rPr lang="en-US" sz="2600" dirty="0" smtClean="0"/>
              <a:t>Takes the difference of the “above strength” of the top patch and the “below strength” of the bottom one</a:t>
            </a:r>
          </a:p>
          <a:p>
            <a:r>
              <a:rPr lang="en-US" sz="3000" dirty="0" smtClean="0"/>
              <a:t>Issues</a:t>
            </a:r>
          </a:p>
          <a:p>
            <a:pPr lvl="1"/>
            <a:r>
              <a:rPr lang="en-US" sz="2600" dirty="0" smtClean="0"/>
              <a:t>Misclassifications can result in incorrectly strong transitions</a:t>
            </a:r>
          </a:p>
          <a:p>
            <a:pPr lvl="1"/>
            <a:endParaRPr lang="en-US" sz="2600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057400"/>
            <a:ext cx="3758805" cy="2819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0"/>
            <a:ext cx="8226720" cy="1130519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 dirty="0" smtClean="0">
                <a:solidFill>
                  <a:schemeClr val="tx1"/>
                </a:solidFill>
              </a:rPr>
              <a:t>Transitions using </a:t>
            </a:r>
            <a:r>
              <a:rPr lang="en-US" dirty="0">
                <a:solidFill>
                  <a:schemeClr val="tx1"/>
                </a:solidFill>
              </a:rPr>
              <a:t>a Line Tree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82401" y="1659054"/>
            <a:ext cx="8226720" cy="1036909"/>
          </a:xfrm>
          <a:ln/>
        </p:spPr>
        <p:txBody>
          <a:bodyPr>
            <a:normAutofit/>
          </a:bodyPr>
          <a:lstStyle/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/>
              <a:t>The strongest transitions are found and the area closest matching the line category is chosen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721" y="2945110"/>
            <a:ext cx="3641760" cy="27319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4" descr="00010line_transSeg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971800"/>
            <a:ext cx="3657600" cy="2743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0083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2590800"/>
            <a:ext cx="4191000" cy="31432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456481" y="313953"/>
            <a:ext cx="8226720" cy="1061392"/>
          </a:xfrm>
          <a:ln/>
        </p:spPr>
        <p:txBody>
          <a:bodyPr/>
          <a:lstStyle/>
          <a:p>
            <a:pPr>
              <a:tabLst>
                <a:tab pos="0" algn="l"/>
                <a:tab pos="414726" algn="l"/>
                <a:tab pos="829452" algn="l"/>
                <a:tab pos="1244178" algn="l"/>
                <a:tab pos="1658904" algn="l"/>
                <a:tab pos="2073631" algn="l"/>
                <a:tab pos="2488357" algn="l"/>
                <a:tab pos="2903083" algn="l"/>
                <a:tab pos="3317809" algn="l"/>
                <a:tab pos="3732535" algn="l"/>
                <a:tab pos="4147261" algn="l"/>
                <a:tab pos="4561987" algn="l"/>
                <a:tab pos="4976713" algn="l"/>
                <a:tab pos="5391440" algn="l"/>
                <a:tab pos="5806166" algn="l"/>
                <a:tab pos="6220892" algn="l"/>
                <a:tab pos="6635618" algn="l"/>
                <a:tab pos="7050344" algn="l"/>
                <a:tab pos="7465070" algn="l"/>
                <a:tab pos="7879796" algn="l"/>
                <a:tab pos="8294522" algn="l"/>
              </a:tabLst>
            </a:pPr>
            <a:r>
              <a:rPr lang="en-US" dirty="0">
                <a:solidFill>
                  <a:schemeClr val="tx1"/>
                </a:solidFill>
              </a:rPr>
              <a:t>Smoothing Certainty Locally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456481" y="1604329"/>
            <a:ext cx="5791919" cy="4524955"/>
          </a:xfrm>
          <a:ln/>
        </p:spPr>
        <p:txBody>
          <a:bodyPr>
            <a:normAutofit/>
          </a:bodyPr>
          <a:lstStyle/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 err="1" smtClean="0"/>
              <a:t>Multiresolution</a:t>
            </a:r>
            <a:r>
              <a:rPr lang="en-US" dirty="0" smtClean="0"/>
              <a:t> search</a:t>
            </a:r>
          </a:p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 smtClean="0"/>
              <a:t>Calculate </a:t>
            </a:r>
            <a:r>
              <a:rPr lang="en-US" dirty="0"/>
              <a:t>certainties for all patches in the </a:t>
            </a:r>
            <a:r>
              <a:rPr lang="en-US" dirty="0" smtClean="0"/>
              <a:t>lowest resolution</a:t>
            </a:r>
            <a:endParaRPr lang="en-US" dirty="0"/>
          </a:p>
          <a:p>
            <a:pPr marL="620650" indent="-619209">
              <a:buFont typeface="Times New Roman" pitchFamily="16" charset="0"/>
              <a:buChar char="•"/>
              <a:tabLst>
                <a:tab pos="620650" algn="l"/>
                <a:tab pos="722891" algn="l"/>
                <a:tab pos="1137617" algn="l"/>
                <a:tab pos="1552343" algn="l"/>
                <a:tab pos="1967069" algn="l"/>
                <a:tab pos="2381795" algn="l"/>
                <a:tab pos="2796521" algn="l"/>
                <a:tab pos="3211247" algn="l"/>
                <a:tab pos="3625974" algn="l"/>
                <a:tab pos="4040700" algn="l"/>
                <a:tab pos="4455426" algn="l"/>
                <a:tab pos="4870152" algn="l"/>
                <a:tab pos="5284878" algn="l"/>
                <a:tab pos="5699604" algn="l"/>
                <a:tab pos="6114330" algn="l"/>
                <a:tab pos="6529056" algn="l"/>
                <a:tab pos="6943782" algn="l"/>
                <a:tab pos="7358509" algn="l"/>
                <a:tab pos="7773235" algn="l"/>
                <a:tab pos="8187961" algn="l"/>
                <a:tab pos="8602687" algn="l"/>
              </a:tabLst>
            </a:pPr>
            <a:r>
              <a:rPr lang="en-US" dirty="0" smtClean="0"/>
              <a:t>Spatially average or median-filter the </a:t>
            </a:r>
            <a:r>
              <a:rPr lang="en-US" dirty="0"/>
              <a:t>certainties to suppress rogue </a:t>
            </a:r>
            <a:r>
              <a:rPr lang="en-US" dirty="0" smtClean="0"/>
              <a:t>misclassifications</a:t>
            </a:r>
            <a:endParaRPr lang="en-US" dirty="0"/>
          </a:p>
        </p:txBody>
      </p:sp>
      <p:pic>
        <p:nvPicPr>
          <p:cNvPr id="4" name="Picture 3" descr="00010line_smoothSe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4267200"/>
            <a:ext cx="3200400" cy="24003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191000"/>
            <a:ext cx="3200400" cy="24008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19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"Title"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</a:t>
            </a:r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…</a:t>
            </a:r>
            <a:endParaRPr lang="en-US" sz="4200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mbria" pitchFamily="18" charset="0"/>
              </a:rPr>
              <a:t>Y</a:t>
            </a:r>
            <a:r>
              <a:rPr lang="en-US" sz="3200" dirty="0" smtClean="0">
                <a:latin typeface="Cambria" pitchFamily="18" charset="0"/>
              </a:rPr>
              <a:t>ou don't need a fancy title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3870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I'm a fan of explanatory pictures…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33776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I'm less a fan of using clip art…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4444425"/>
            <a:ext cx="548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Never hurts to have a short "big-picture" summary…</a:t>
            </a:r>
            <a:endParaRPr lang="en-US" sz="3200" dirty="0">
              <a:latin typeface="Cambria" pitchFamily="18" charset="0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7086600" y="3543412"/>
            <a:ext cx="753000" cy="837976"/>
            <a:chOff x="1428" y="688"/>
            <a:chExt cx="312" cy="352"/>
          </a:xfrm>
        </p:grpSpPr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1428" y="949"/>
              <a:ext cx="302" cy="92"/>
            </a:xfrm>
            <a:custGeom>
              <a:avLst/>
              <a:gdLst>
                <a:gd name="T0" fmla="*/ 3 w 1048"/>
                <a:gd name="T1" fmla="*/ 3 h 250"/>
                <a:gd name="T2" fmla="*/ 5 w 1048"/>
                <a:gd name="T3" fmla="*/ 11 h 250"/>
                <a:gd name="T4" fmla="*/ 5 w 1048"/>
                <a:gd name="T5" fmla="*/ 15 h 250"/>
                <a:gd name="T6" fmla="*/ 5 w 1048"/>
                <a:gd name="T7" fmla="*/ 17 h 250"/>
                <a:gd name="T8" fmla="*/ 5 w 1048"/>
                <a:gd name="T9" fmla="*/ 23 h 250"/>
                <a:gd name="T10" fmla="*/ 3 w 1048"/>
                <a:gd name="T11" fmla="*/ 32 h 250"/>
                <a:gd name="T12" fmla="*/ 0 w 1048"/>
                <a:gd name="T13" fmla="*/ 29 h 250"/>
                <a:gd name="T14" fmla="*/ 0 w 1048"/>
                <a:gd name="T15" fmla="*/ 26 h 250"/>
                <a:gd name="T16" fmla="*/ 0 w 1048"/>
                <a:gd name="T17" fmla="*/ 22 h 250"/>
                <a:gd name="T18" fmla="*/ 0 w 1048"/>
                <a:gd name="T19" fmla="*/ 17 h 250"/>
                <a:gd name="T20" fmla="*/ 1 w 1048"/>
                <a:gd name="T21" fmla="*/ 10 h 250"/>
                <a:gd name="T22" fmla="*/ 1 w 1048"/>
                <a:gd name="T23" fmla="*/ 7 h 250"/>
                <a:gd name="T24" fmla="*/ 1 w 1048"/>
                <a:gd name="T25" fmla="*/ 4 h 250"/>
                <a:gd name="T26" fmla="*/ 2 w 1048"/>
                <a:gd name="T27" fmla="*/ 2 h 250"/>
                <a:gd name="T28" fmla="*/ 2 w 1048"/>
                <a:gd name="T29" fmla="*/ 4 h 250"/>
                <a:gd name="T30" fmla="*/ 3 w 1048"/>
                <a:gd name="T31" fmla="*/ 3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360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1442" y="757"/>
              <a:ext cx="290" cy="248"/>
            </a:xfrm>
            <a:prstGeom prst="ellipse">
              <a:avLst/>
            </a:prstGeom>
            <a:solidFill>
              <a:srgbClr val="9ECC46"/>
            </a:solidFill>
            <a:ln w="9360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rot="-1980000">
              <a:off x="1469" y="811"/>
              <a:ext cx="69" cy="7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1553" y="810"/>
              <a:ext cx="83" cy="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 rot="-2100000">
              <a:off x="1650" y="828"/>
              <a:ext cx="55" cy="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1499" y="846"/>
              <a:ext cx="21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1582" y="851"/>
              <a:ext cx="20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1658" y="871"/>
              <a:ext cx="20" cy="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17"/>
            <p:cNvSpPr>
              <a:spLocks noChangeArrowheads="1"/>
            </p:cNvSpPr>
            <p:nvPr/>
          </p:nvSpPr>
          <p:spPr bwMode="auto">
            <a:xfrm rot="-5400000">
              <a:off x="1563" y="867"/>
              <a:ext cx="28" cy="166"/>
            </a:xfrm>
            <a:prstGeom prst="moon">
              <a:avLst>
                <a:gd name="adj" fmla="val 50000"/>
              </a:avLst>
            </a:prstGeom>
            <a:solidFill>
              <a:srgbClr val="EEECE1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18"/>
            <p:cNvSpPr>
              <a:spLocks noChangeArrowheads="1"/>
            </p:cNvSpPr>
            <p:nvPr/>
          </p:nvSpPr>
          <p:spPr bwMode="auto">
            <a:xfrm>
              <a:off x="1500" y="716"/>
              <a:ext cx="241" cy="94"/>
            </a:xfrm>
            <a:custGeom>
              <a:avLst/>
              <a:gdLst>
                <a:gd name="T0" fmla="*/ 29 w 648"/>
                <a:gd name="T1" fmla="*/ 0 h 256"/>
                <a:gd name="T2" fmla="*/ 6 w 648"/>
                <a:gd name="T3" fmla="*/ 1 h 256"/>
                <a:gd name="T4" fmla="*/ 0 w 648"/>
                <a:gd name="T5" fmla="*/ 12 h 256"/>
                <a:gd name="T6" fmla="*/ 22 w 648"/>
                <a:gd name="T7" fmla="*/ 26 h 256"/>
                <a:gd name="T8" fmla="*/ 42 w 648"/>
                <a:gd name="T9" fmla="*/ 32 h 256"/>
                <a:gd name="T10" fmla="*/ 67 w 648"/>
                <a:gd name="T11" fmla="*/ 33 h 256"/>
                <a:gd name="T12" fmla="*/ 89 w 648"/>
                <a:gd name="T13" fmla="*/ 25 h 256"/>
                <a:gd name="T14" fmla="*/ 85 w 648"/>
                <a:gd name="T15" fmla="*/ 21 h 256"/>
                <a:gd name="T16" fmla="*/ 75 w 648"/>
                <a:gd name="T17" fmla="*/ 11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360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19"/>
            <p:cNvSpPr>
              <a:spLocks noChangeArrowheads="1"/>
            </p:cNvSpPr>
            <p:nvPr/>
          </p:nvSpPr>
          <p:spPr bwMode="auto">
            <a:xfrm>
              <a:off x="1550" y="688"/>
              <a:ext cx="165" cy="71"/>
            </a:xfrm>
            <a:custGeom>
              <a:avLst/>
              <a:gdLst>
                <a:gd name="T0" fmla="*/ 12 w 442"/>
                <a:gd name="T1" fmla="*/ 19 h 192"/>
                <a:gd name="T2" fmla="*/ 5 w 442"/>
                <a:gd name="T3" fmla="*/ 13 h 192"/>
                <a:gd name="T4" fmla="*/ 8 w 442"/>
                <a:gd name="T5" fmla="*/ 0 h 192"/>
                <a:gd name="T6" fmla="*/ 32 w 442"/>
                <a:gd name="T7" fmla="*/ 2 h 192"/>
                <a:gd name="T8" fmla="*/ 52 w 442"/>
                <a:gd name="T9" fmla="*/ 9 h 192"/>
                <a:gd name="T10" fmla="*/ 62 w 442"/>
                <a:gd name="T11" fmla="*/ 13 h 192"/>
                <a:gd name="T12" fmla="*/ 60 w 442"/>
                <a:gd name="T13" fmla="*/ 17 h 192"/>
                <a:gd name="T14" fmla="*/ 39 w 442"/>
                <a:gd name="T15" fmla="*/ 22 h 192"/>
                <a:gd name="T16" fmla="*/ 36 w 442"/>
                <a:gd name="T17" fmla="*/ 23 h 192"/>
                <a:gd name="T18" fmla="*/ 31 w 442"/>
                <a:gd name="T19" fmla="*/ 25 h 192"/>
                <a:gd name="T20" fmla="*/ 27 w 442"/>
                <a:gd name="T21" fmla="*/ 26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360">
              <a:solidFill>
                <a:srgbClr val="FF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20"/>
            <p:cNvSpPr>
              <a:spLocks noChangeArrowheads="1"/>
            </p:cNvSpPr>
            <p:nvPr/>
          </p:nvSpPr>
          <p:spPr bwMode="auto">
            <a:xfrm>
              <a:off x="1464" y="965"/>
              <a:ext cx="80" cy="51"/>
            </a:xfrm>
            <a:custGeom>
              <a:avLst/>
              <a:gdLst>
                <a:gd name="T0" fmla="*/ 1 w 215"/>
                <a:gd name="T1" fmla="*/ 11 h 139"/>
                <a:gd name="T2" fmla="*/ 12 w 215"/>
                <a:gd name="T3" fmla="*/ 2 h 139"/>
                <a:gd name="T4" fmla="*/ 21 w 215"/>
                <a:gd name="T5" fmla="*/ 6 h 139"/>
                <a:gd name="T6" fmla="*/ 30 w 215"/>
                <a:gd name="T7" fmla="*/ 1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360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21"/>
            <p:cNvSpPr>
              <a:spLocks noChangeArrowheads="1"/>
            </p:cNvSpPr>
            <p:nvPr/>
          </p:nvSpPr>
          <p:spPr bwMode="auto">
            <a:xfrm flipH="1">
              <a:off x="1625" y="969"/>
              <a:ext cx="80" cy="51"/>
            </a:xfrm>
            <a:custGeom>
              <a:avLst/>
              <a:gdLst>
                <a:gd name="T0" fmla="*/ 1 w 215"/>
                <a:gd name="T1" fmla="*/ 11 h 139"/>
                <a:gd name="T2" fmla="*/ 12 w 215"/>
                <a:gd name="T3" fmla="*/ 2 h 139"/>
                <a:gd name="T4" fmla="*/ 21 w 215"/>
                <a:gd name="T5" fmla="*/ 6 h 139"/>
                <a:gd name="T6" fmla="*/ 30 w 215"/>
                <a:gd name="T7" fmla="*/ 1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360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842013" y="3425403"/>
            <a:ext cx="828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really?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b="47816"/>
          <a:stretch>
            <a:fillRect/>
          </a:stretch>
        </p:blipFill>
        <p:spPr bwMode="auto">
          <a:xfrm>
            <a:off x="4419600" y="1600200"/>
            <a:ext cx="4317888" cy="24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74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86600" y="3048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3200" y="68580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rot="16200000" flipH="1">
            <a:off x="6477000" y="1143000"/>
            <a:ext cx="6858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7886700" y="1638300"/>
            <a:ext cx="4572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828800" y="1600200"/>
            <a:ext cx="5008098" cy="35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600200" y="3924886"/>
            <a:ext cx="55626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343400" y="1752600"/>
            <a:ext cx="19050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68167" y="3810000"/>
            <a:ext cx="2985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152400" y="6090140"/>
            <a:ext cx="2362200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rgbClr val="C00000"/>
                </a:solidFill>
                <a:latin typeface="Cambria" pitchFamily="18" charset="0"/>
              </a:rPr>
              <a:t>median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 pixel error &lt;3 pixels everywhere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362200" y="304800"/>
            <a:ext cx="16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Stopping to take scans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0" y="990600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Computing scans while moving</a:t>
            </a:r>
            <a:endParaRPr lang="en-US" dirty="0"/>
          </a:p>
        </p:txBody>
      </p:sp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43796" y="798344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48000" y="1219200"/>
            <a:ext cx="1143000" cy="857250"/>
          </a:xfrm>
          <a:prstGeom prst="rect">
            <a:avLst/>
          </a:prstGeom>
        </p:spPr>
      </p:pic>
      <p:pic>
        <p:nvPicPr>
          <p:cNvPr id="37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56026" b="-1613"/>
          <a:stretch>
            <a:fillRect/>
          </a:stretch>
        </p:blipFill>
        <p:spPr bwMode="auto">
          <a:xfrm>
            <a:off x="4419600" y="4316224"/>
            <a:ext cx="4317888" cy="215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51293" t="14243" r="32835" b="79206"/>
          <a:stretch>
            <a:fillRect/>
          </a:stretch>
        </p:blipFill>
        <p:spPr bwMode="auto">
          <a:xfrm>
            <a:off x="4572000" y="4635837"/>
            <a:ext cx="1350498" cy="30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850888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15196" y="65358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9400" y="486214"/>
            <a:ext cx="1143000" cy="857250"/>
          </a:xfrm>
          <a:prstGeom prst="rect">
            <a:avLst/>
          </a:prstGeom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974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07200" y="4572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83200" y="68580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5694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2057400" y="1295400"/>
            <a:ext cx="3810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6477000" y="1143000"/>
            <a:ext cx="6858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7886700" y="1638300"/>
            <a:ext cx="4572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2400" y="7620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~ 60% drop in RMS error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81800" y="4611469"/>
            <a:ext cx="2133600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median error &lt;1 inch everywhere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28800" y="1600200"/>
            <a:ext cx="5008098" cy="355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600200" y="3924886"/>
            <a:ext cx="5562600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104336" y="3437208"/>
            <a:ext cx="4329332" cy="487679"/>
          </a:xfrm>
          <a:prstGeom prst="roundRect">
            <a:avLst/>
          </a:prstGeom>
          <a:solidFill>
            <a:srgbClr val="C00000">
              <a:alpha val="1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3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407" y="440032"/>
            <a:ext cx="6242242" cy="583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3028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3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011" y="320023"/>
            <a:ext cx="6381541" cy="60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82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Max\Documents\robotics\Summer10\Presentation 24 June\Max's Screenshots\distance map viewer example 2.png"/>
          <p:cNvPicPr>
            <a:picLocks noChangeAspect="1" noChangeArrowheads="1"/>
          </p:cNvPicPr>
          <p:nvPr/>
        </p:nvPicPr>
        <p:blipFill>
          <a:blip r:embed="rId3" cstate="print"/>
          <a:srcRect l="1930" t="15627" r="4529" b="1755"/>
          <a:stretch>
            <a:fillRect/>
          </a:stretch>
        </p:blipFill>
        <p:spPr bwMode="auto">
          <a:xfrm>
            <a:off x="152400" y="1471593"/>
            <a:ext cx="871537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>
            <a:spLocks noChangeArrowheads="1"/>
          </p:cNvSpPr>
          <p:nvPr/>
        </p:nvSpPr>
        <p:spPr bwMode="auto">
          <a:xfrm>
            <a:off x="5105400" y="3733800"/>
            <a:ext cx="617538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43000" y="5522892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Looking at this image, </a:t>
            </a:r>
            <a:r>
              <a:rPr lang="en-US" sz="24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we 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(humans) know how far away obstacles are from the camera, </a:t>
            </a:r>
            <a:r>
              <a:rPr lang="en-US" sz="24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relatively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…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241299" y="231775"/>
            <a:ext cx="8626475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Big picture</a:t>
            </a:r>
            <a:r>
              <a:rPr lang="en-US" sz="3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:  </a:t>
            </a: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obtain distances from an image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4419600" y="2438400"/>
            <a:ext cx="0" cy="2438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8489244" y="2175933"/>
            <a:ext cx="0" cy="2870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75338" y="5046133"/>
            <a:ext cx="281146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4543" y="4910667"/>
            <a:ext cx="490643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"Big picture"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What's the problem's overall goal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3870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Overall context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33776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Why it's interesting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6889" y="4299213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atin typeface="Cambria" pitchFamily="18" charset="0"/>
              </a:rPr>
              <a:t>You may have a lot to say, or just a little, but include at least one such slide…  I'll help you brainstorm.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50842" y="6172200"/>
            <a:ext cx="4242315" cy="36933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Cambria" pitchFamily="18" charset="0"/>
              </a:rPr>
              <a:t>You do </a:t>
            </a:r>
            <a:r>
              <a:rPr lang="en-US" b="1" i="1" dirty="0" smtClean="0">
                <a:latin typeface="Cambria" pitchFamily="18" charset="0"/>
              </a:rPr>
              <a:t>not</a:t>
            </a:r>
            <a:r>
              <a:rPr lang="en-US" dirty="0" smtClean="0">
                <a:latin typeface="Cambria" pitchFamily="18" charset="0"/>
              </a:rPr>
              <a:t> need "alternative approaches"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6693157" y="6356866"/>
            <a:ext cx="2194107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23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80645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Context:  </a:t>
            </a: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other approaches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03828" y="6096997"/>
            <a:ext cx="2330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active lighting</a:t>
            </a:r>
            <a:endParaRPr lang="en-US" sz="2800" dirty="0">
              <a:latin typeface="Cambria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 l="38402" t="21269" r="36072" b="16058"/>
          <a:stretch>
            <a:fillRect/>
          </a:stretch>
        </p:blipFill>
        <p:spPr bwMode="auto">
          <a:xfrm>
            <a:off x="1375904" y="1295400"/>
            <a:ext cx="2586496" cy="44958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 cstate="print"/>
          <a:srcRect l="9868" t="7506" r="9566" b="7768"/>
          <a:stretch>
            <a:fillRect/>
          </a:stretch>
        </p:blipFill>
        <p:spPr bwMode="auto">
          <a:xfrm>
            <a:off x="365760" y="914400"/>
            <a:ext cx="1225080" cy="1752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" name="Picture 2" descr="http://www.therobotreport.com/images/uploads/kinect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1524000"/>
            <a:ext cx="2190750" cy="857251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7326336" y="6458635"/>
            <a:ext cx="17273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depth, cost, weight</a:t>
            </a:r>
            <a:endParaRPr lang="en-US" sz="15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9" name="mattK_minority_Report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876800" y="2362200"/>
            <a:ext cx="4064000" cy="304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720580">
            <a:off x="5479694" y="40152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Context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12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35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80645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Context: 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directly detecting distances…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10309" y="6096997"/>
            <a:ext cx="3517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Zeke and the laser…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7326336" y="6458635"/>
            <a:ext cx="17273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depth, cost, weight</a:t>
            </a:r>
            <a:endParaRPr lang="en-US" sz="15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15646" y="1588339"/>
            <a:ext cx="4908430" cy="3681322"/>
          </a:xfrm>
          <a:prstGeom prst="rect">
            <a:avLst/>
          </a:prstGeom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/>
          <a:srcRect l="38402" t="21269" r="36072" b="16058"/>
          <a:stretch>
            <a:fillRect/>
          </a:stretch>
        </p:blipFill>
        <p:spPr bwMode="auto">
          <a:xfrm>
            <a:off x="1981200" y="980428"/>
            <a:ext cx="2830178" cy="4919364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 cstate="print"/>
          <a:srcRect l="6837" t="16145" r="7449" b="10677"/>
          <a:stretch>
            <a:fillRect/>
          </a:stretch>
        </p:blipFill>
        <p:spPr bwMode="auto">
          <a:xfrm>
            <a:off x="153422" y="5050571"/>
            <a:ext cx="2228534" cy="1665288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 rot="720580">
            <a:off x="5479694" y="40152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Context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8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200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80645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Context: 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directly detecting distances…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55556" y="6096997"/>
            <a:ext cx="40270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how the Kinect works…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7326336" y="6458635"/>
            <a:ext cx="17273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depth, cost, weight</a:t>
            </a:r>
            <a:endParaRPr lang="en-US" sz="1500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717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957666"/>
            <a:ext cx="6781800" cy="4942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 rot="720580">
            <a:off x="5479694" y="40152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Context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60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118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print"/>
          <a:srcRect l="6837" t="16145" r="7449" b="10677"/>
          <a:stretch>
            <a:fillRect/>
          </a:stretch>
        </p:blipFill>
        <p:spPr bwMode="auto">
          <a:xfrm>
            <a:off x="533400" y="1382712"/>
            <a:ext cx="4051300" cy="3027363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66167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i="1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lternatives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to learning?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5029200"/>
            <a:ext cx="3070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point-feature tracking</a:t>
            </a:r>
            <a:endParaRPr lang="en-US" sz="2800" dirty="0"/>
          </a:p>
        </p:txBody>
      </p:sp>
      <p:sp>
        <p:nvSpPr>
          <p:cNvPr id="30" name="Rectangle 3"/>
          <p:cNvSpPr>
            <a:spLocks/>
          </p:cNvSpPr>
          <p:nvPr/>
        </p:nvSpPr>
        <p:spPr bwMode="auto">
          <a:xfrm>
            <a:off x="5638800" y="4991100"/>
            <a:ext cx="2590800" cy="1028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2100" b="1" i="1" dirty="0" smtClean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to estimate: </a:t>
            </a:r>
            <a:r>
              <a:rPr lang="en-US" sz="2100" i="1" dirty="0" smtClean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how </a:t>
            </a:r>
            <a:r>
              <a:rPr lang="en-US" sz="2100" i="1" dirty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and how much</a:t>
            </a:r>
            <a:r>
              <a:rPr lang="en-US" sz="2100" dirty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 the </a:t>
            </a:r>
            <a:r>
              <a:rPr lang="en-US" sz="2100" dirty="0" smtClean="0">
                <a:solidFill>
                  <a:srgbClr val="CC9B00"/>
                </a:solidFill>
                <a:latin typeface="+mj-lt"/>
                <a:ea typeface="Gill Sans" charset="0"/>
                <a:cs typeface="Gill Sans" charset="0"/>
              </a:rPr>
              <a:t>camera (or robot) moved</a:t>
            </a:r>
            <a:endParaRPr lang="en-US" sz="2100" dirty="0">
              <a:solidFill>
                <a:srgbClr val="CC9B00"/>
              </a:solidFill>
              <a:latin typeface="+mj-lt"/>
              <a:ea typeface="Gill Sans" charset="0"/>
              <a:cs typeface="Gill Sans" charset="0"/>
            </a:endParaRPr>
          </a:p>
        </p:txBody>
      </p:sp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3" cstate="print"/>
          <a:srcRect l="13293" t="22185" r="13495" b="12663"/>
          <a:stretch>
            <a:fillRect/>
          </a:stretch>
        </p:blipFill>
        <p:spPr bwMode="auto">
          <a:xfrm>
            <a:off x="4748213" y="1371600"/>
            <a:ext cx="3913187" cy="3048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5" name="Rectangle 8"/>
          <p:cNvSpPr>
            <a:spLocks/>
          </p:cNvSpPr>
          <p:nvPr/>
        </p:nvSpPr>
        <p:spPr bwMode="auto">
          <a:xfrm>
            <a:off x="3390900" y="1560512"/>
            <a:ext cx="533400" cy="495300"/>
          </a:xfrm>
          <a:prstGeom prst="rect">
            <a:avLst/>
          </a:prstGeom>
          <a:noFill/>
          <a:ln w="635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Rectangle 9"/>
          <p:cNvSpPr>
            <a:spLocks/>
          </p:cNvSpPr>
          <p:nvPr/>
        </p:nvSpPr>
        <p:spPr bwMode="auto">
          <a:xfrm>
            <a:off x="7708900" y="1370012"/>
            <a:ext cx="533400" cy="495300"/>
          </a:xfrm>
          <a:prstGeom prst="rect">
            <a:avLst/>
          </a:prstGeom>
          <a:noFill/>
          <a:ln w="63500" cap="flat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10"/>
          <p:cNvSpPr>
            <a:spLocks/>
          </p:cNvSpPr>
          <p:nvPr/>
        </p:nvSpPr>
        <p:spPr bwMode="auto">
          <a:xfrm>
            <a:off x="762000" y="4038600"/>
            <a:ext cx="1504514" cy="27699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previous</a:t>
            </a:r>
            <a:r>
              <a:rPr lang="en-US" sz="1800" dirty="0" smtClean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 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image</a:t>
            </a:r>
          </a:p>
        </p:txBody>
      </p:sp>
      <p:sp>
        <p:nvSpPr>
          <p:cNvPr id="38" name="Rectangle 11"/>
          <p:cNvSpPr>
            <a:spLocks/>
          </p:cNvSpPr>
          <p:nvPr/>
        </p:nvSpPr>
        <p:spPr bwMode="auto">
          <a:xfrm>
            <a:off x="7293625" y="4038600"/>
            <a:ext cx="1088375" cy="27699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 dirty="0">
                <a:solidFill>
                  <a:schemeClr val="bg1">
                    <a:lumMod val="95000"/>
                  </a:schemeClr>
                </a:solidFill>
                <a:ea typeface="Gill Sans" charset="0"/>
                <a:cs typeface="Gill Sans" charset="0"/>
              </a:rPr>
              <a:t>next image</a:t>
            </a:r>
          </a:p>
        </p:txBody>
      </p:sp>
      <p:sp>
        <p:nvSpPr>
          <p:cNvPr id="39" name="Rectangle 12"/>
          <p:cNvSpPr>
            <a:spLocks/>
          </p:cNvSpPr>
          <p:nvPr/>
        </p:nvSpPr>
        <p:spPr bwMode="auto">
          <a:xfrm>
            <a:off x="5133536" y="4904936"/>
            <a:ext cx="251672" cy="49244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200" b="1" dirty="0" smtClean="0">
                <a:solidFill>
                  <a:srgbClr val="CC9B00"/>
                </a:solidFill>
                <a:latin typeface="Symbol" pitchFamily="18" charset="2"/>
                <a:ea typeface="Gill Sans" charset="0"/>
                <a:cs typeface="Gill Sans" charset="0"/>
              </a:rPr>
              <a:t>D</a:t>
            </a:r>
            <a:endParaRPr lang="en-US" sz="3200" b="1" dirty="0">
              <a:solidFill>
                <a:srgbClr val="CC9B00"/>
              </a:solidFill>
              <a:latin typeface="Symbol" pitchFamily="18" charset="2"/>
              <a:ea typeface="Gill Sans" charset="0"/>
              <a:cs typeface="Gill Sans" charset="0"/>
            </a:endParaRPr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rot="10800000" flipH="1">
            <a:off x="4052888" y="1651000"/>
            <a:ext cx="3578225" cy="127000"/>
          </a:xfrm>
          <a:prstGeom prst="line">
            <a:avLst/>
          </a:prstGeom>
          <a:noFill/>
          <a:ln w="50800" cap="flat">
            <a:solidFill>
              <a:schemeClr val="bg1">
                <a:lumMod val="85000"/>
              </a:schemeClr>
            </a:solidFill>
            <a:prstDash val="solid"/>
            <a:miter lim="800000"/>
            <a:headEnd type="stealth" w="med" len="med"/>
            <a:tailEnd type="stealth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>
            <a:off x="3733800" y="1828800"/>
            <a:ext cx="1084263" cy="4297362"/>
          </a:xfrm>
          <a:prstGeom prst="line">
            <a:avLst/>
          </a:prstGeom>
          <a:noFill/>
          <a:ln w="50800" cap="flat">
            <a:solidFill>
              <a:srgbClr val="FFE38B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Line 15"/>
          <p:cNvSpPr>
            <a:spLocks noChangeShapeType="1"/>
          </p:cNvSpPr>
          <p:nvPr/>
        </p:nvSpPr>
        <p:spPr bwMode="auto">
          <a:xfrm flipH="1">
            <a:off x="5181599" y="1642404"/>
            <a:ext cx="2827777" cy="3005796"/>
          </a:xfrm>
          <a:prstGeom prst="line">
            <a:avLst/>
          </a:prstGeom>
          <a:noFill/>
          <a:ln w="50800" cap="flat">
            <a:solidFill>
              <a:srgbClr val="FFE38B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Line 16"/>
          <p:cNvSpPr>
            <a:spLocks noChangeShapeType="1"/>
          </p:cNvSpPr>
          <p:nvPr/>
        </p:nvSpPr>
        <p:spPr bwMode="auto">
          <a:xfrm flipH="1">
            <a:off x="4867422" y="4670474"/>
            <a:ext cx="253217" cy="1378634"/>
          </a:xfrm>
          <a:prstGeom prst="line">
            <a:avLst/>
          </a:prstGeom>
          <a:noFill/>
          <a:ln w="50800" cap="flat">
            <a:solidFill>
              <a:srgbClr val="CC9B00"/>
            </a:solidFill>
            <a:prstDash val="solid"/>
            <a:miter lim="800000"/>
            <a:headEnd type="stealth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ectangle 3"/>
          <p:cNvSpPr>
            <a:spLocks/>
          </p:cNvSpPr>
          <p:nvPr/>
        </p:nvSpPr>
        <p:spPr bwMode="auto">
          <a:xfrm>
            <a:off x="4876800" y="1790700"/>
            <a:ext cx="2438400" cy="1028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2100" b="1" i="1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to estimate: </a:t>
            </a:r>
            <a:r>
              <a:rPr lang="en-US" sz="2100" i="1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how </a:t>
            </a:r>
            <a:r>
              <a:rPr lang="en-US" sz="2100" i="1" dirty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and how much</a:t>
            </a:r>
            <a:r>
              <a:rPr lang="en-US" sz="2100" dirty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 the </a:t>
            </a:r>
            <a:r>
              <a:rPr lang="en-US" sz="2100" dirty="0" smtClean="0">
                <a:solidFill>
                  <a:schemeClr val="bg1">
                    <a:lumMod val="95000"/>
                  </a:schemeClr>
                </a:solidFill>
                <a:latin typeface="+mj-lt"/>
                <a:ea typeface="Gill Sans" charset="0"/>
                <a:cs typeface="Gill Sans" charset="0"/>
              </a:rPr>
              <a:t>image feature moved</a:t>
            </a:r>
            <a:endParaRPr lang="en-US" sz="2100" dirty="0">
              <a:solidFill>
                <a:schemeClr val="bg1">
                  <a:lumMod val="95000"/>
                </a:schemeClr>
              </a:solidFill>
              <a:latin typeface="+mj-lt"/>
              <a:ea typeface="Gill Sans" charset="0"/>
              <a:cs typeface="Gill Sans" charset="0"/>
            </a:endParaRPr>
          </a:p>
        </p:txBody>
      </p:sp>
      <p:sp>
        <p:nvSpPr>
          <p:cNvPr id="45" name="Rectangle 12"/>
          <p:cNvSpPr>
            <a:spLocks/>
          </p:cNvSpPr>
          <p:nvPr/>
        </p:nvSpPr>
        <p:spPr bwMode="auto">
          <a:xfrm>
            <a:off x="4267200" y="1828800"/>
            <a:ext cx="203582" cy="492443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  <a:latin typeface="Symbol" pitchFamily="18" charset="2"/>
                <a:ea typeface="Gill Sans" charset="0"/>
                <a:cs typeface="Gill Sans" charset="0"/>
              </a:rPr>
              <a:t>d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Symbol" pitchFamily="18" charset="2"/>
              <a:ea typeface="Gill Sans" charset="0"/>
              <a:cs typeface="Gill Sans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505732" y="6458635"/>
            <a:ext cx="14518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texture vs. time</a:t>
            </a:r>
            <a:endParaRPr lang="en-US" sz="1500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720580">
            <a:off x="5479694" y="40152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Context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118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098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37973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Inspiration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4099" name="Picture 2" descr="Picture 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9563" y="4175125"/>
            <a:ext cx="33083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Picture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7600" y="4175125"/>
            <a:ext cx="329882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>
            <a:spLocks noChangeArrowheads="1"/>
          </p:cNvSpPr>
          <p:nvPr/>
        </p:nvSpPr>
        <p:spPr bwMode="auto">
          <a:xfrm>
            <a:off x="4605338" y="5172075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102" name="Picture 6" descr="carview-1.jpg"/>
          <p:cNvPicPr>
            <a:picLocks noChangeAspect="1"/>
          </p:cNvPicPr>
          <p:nvPr/>
        </p:nvPicPr>
        <p:blipFill>
          <a:blip r:embed="rId5" cstate="print"/>
          <a:srcRect b="49898"/>
          <a:stretch>
            <a:fillRect/>
          </a:stretch>
        </p:blipFill>
        <p:spPr bwMode="auto">
          <a:xfrm>
            <a:off x="1131888" y="1111250"/>
            <a:ext cx="3284537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arview-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9563" y="1111250"/>
            <a:ext cx="3308350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ight Arrow 8"/>
          <p:cNvSpPr>
            <a:spLocks noChangeArrowheads="1"/>
          </p:cNvSpPr>
          <p:nvPr/>
        </p:nvSpPr>
        <p:spPr bwMode="auto">
          <a:xfrm>
            <a:off x="4605338" y="2286000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105" name="Picture 11" descr="carview-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Rectangle 12"/>
          <p:cNvSpPr>
            <a:spLocks noChangeArrowheads="1"/>
          </p:cNvSpPr>
          <p:nvPr/>
        </p:nvSpPr>
        <p:spPr bwMode="auto">
          <a:xfrm rot="-5400000">
            <a:off x="-597693" y="5236369"/>
            <a:ext cx="248920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Horswill (polly) ’94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 rot="-5400000">
            <a:off x="-545306" y="2078832"/>
            <a:ext cx="23844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Saxena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(</a:t>
            </a:r>
            <a:r>
              <a:rPr lang="en-US" sz="2100" dirty="0" err="1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rccar</a:t>
            </a:r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) ’05</a:t>
            </a:r>
            <a:endParaRPr lang="en-US" sz="2100" dirty="0">
              <a:latin typeface="Calibri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781800" y="1600200"/>
            <a:ext cx="859228" cy="914400"/>
          </a:xfrm>
          <a:prstGeom prst="straightConnector1">
            <a:avLst/>
          </a:prstGeom>
          <a:ln w="57150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486400" y="1143000"/>
            <a:ext cx="2154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Could we improve resolution?</a:t>
            </a:r>
            <a:endParaRPr lang="en-US" dirty="0">
              <a:solidFill>
                <a:srgbClr val="CC9B00"/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1951" y="3719732"/>
            <a:ext cx="4874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Could we handle more general </a:t>
            </a:r>
            <a:r>
              <a:rPr lang="en-US" b="1" i="1" dirty="0" smtClean="0">
                <a:solidFill>
                  <a:srgbClr val="CC9B00"/>
                </a:solidFill>
                <a:latin typeface="Cambria" pitchFamily="18" charset="0"/>
              </a:rPr>
              <a:t>indoor</a:t>
            </a:r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 textures?</a:t>
            </a:r>
            <a:endParaRPr lang="en-US" dirty="0">
              <a:solidFill>
                <a:srgbClr val="CC9B00"/>
              </a:solidFill>
              <a:latin typeface="Cambria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16200000" flipH="1">
            <a:off x="1524000" y="4495800"/>
            <a:ext cx="1295400" cy="533400"/>
          </a:xfrm>
          <a:prstGeom prst="straightConnector1">
            <a:avLst/>
          </a:prstGeom>
          <a:ln w="57150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720580">
            <a:off x="5479694" y="40152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Context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1219200" y="1524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0000"/>
                </a:solidFill>
                <a:latin typeface="Cambria" pitchFamily="18" charset="0"/>
              </a:rPr>
              <a:t>Deliverable Schedule…</a:t>
            </a:r>
            <a:endParaRPr lang="en-US" sz="40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838200" y="1367361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Homework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#9 ~ updated project report ~ is graded…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838200" y="2434161"/>
            <a:ext cx="6629400" cy="415925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P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roject talks will be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next  </a:t>
            </a:r>
            <a:r>
              <a:rPr lang="en-US" sz="2100" b="1" dirty="0" smtClean="0">
                <a:solidFill>
                  <a:srgbClr val="000000"/>
                </a:solidFill>
                <a:latin typeface="Cambria" pitchFamily="18" charset="0"/>
              </a:rPr>
              <a:t>Monday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 (4/29)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 rot="1451277">
            <a:off x="7819960" y="5749768"/>
            <a:ext cx="1385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srgbClr val="008000"/>
                </a:solidFill>
                <a:latin typeface="Cambria" pitchFamily="18" charset="0"/>
                <a:ea typeface="MS PGothic" pitchFamily="34" charset="-128"/>
              </a:rPr>
              <a:t>Keeping with Saturdays…</a:t>
            </a:r>
            <a:endParaRPr lang="en-US" sz="900" i="1" dirty="0">
              <a:solidFill>
                <a:srgbClr val="008000"/>
              </a:solidFill>
              <a:latin typeface="Cambria" pitchFamily="18" charset="0"/>
              <a:ea typeface="MS PGothic" pitchFamily="34" charset="-128"/>
            </a:endParaRPr>
          </a:p>
        </p:txBody>
      </p:sp>
      <p:grpSp>
        <p:nvGrpSpPr>
          <p:cNvPr id="17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079756" y="6144013"/>
            <a:ext cx="452846" cy="485387"/>
            <a:chOff x="2928" y="1051"/>
            <a:chExt cx="840" cy="957"/>
          </a:xfrm>
        </p:grpSpPr>
        <p:sp>
          <p:nvSpPr>
            <p:cNvPr id="18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19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0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1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2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3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4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5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6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7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8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9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0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</p:grp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1510751" y="4437050"/>
            <a:ext cx="67056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i="1" dirty="0" smtClean="0">
                <a:solidFill>
                  <a:srgbClr val="006401"/>
                </a:solidFill>
                <a:latin typeface="Cambria" pitchFamily="18" charset="0"/>
              </a:rPr>
              <a:t>Extra</a:t>
            </a:r>
            <a:r>
              <a:rPr lang="en-US" sz="2100" dirty="0" smtClean="0">
                <a:solidFill>
                  <a:srgbClr val="006401"/>
                </a:solidFill>
                <a:latin typeface="Cambria" pitchFamily="18" charset="0"/>
              </a:rPr>
              <a:t>:  </a:t>
            </a:r>
            <a:r>
              <a:rPr lang="en-US" sz="2100" i="1" dirty="0" smtClean="0">
                <a:solidFill>
                  <a:srgbClr val="7F7F7F"/>
                </a:solidFill>
                <a:latin typeface="Cambria" pitchFamily="18" charset="0"/>
              </a:rPr>
              <a:t>“Green-screening” your image…</a:t>
            </a:r>
            <a:endParaRPr lang="en-US" sz="2100" i="1" dirty="0">
              <a:solidFill>
                <a:srgbClr val="7F7F7F"/>
              </a:solidFill>
              <a:latin typeface="Cambria" pitchFamily="18" charset="0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1590131" y="3049364"/>
            <a:ext cx="67056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Include model-selection and testing…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1590131" y="3522592"/>
            <a:ext cx="578876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fontAlgn="base" hangingPunct="0">
              <a:spcBef>
                <a:spcPct val="50000"/>
              </a:spcBef>
              <a:spcAft>
                <a:spcPct val="0"/>
              </a:spcAft>
              <a:buFont typeface="Arial"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Include initial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results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from a predictive 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</a:rPr>
              <a:t>model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510751" y="3960770"/>
            <a:ext cx="70846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10-15 minute talk 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(example 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this week</a:t>
            </a:r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</a:rPr>
              <a:t>…)</a:t>
            </a:r>
            <a:endParaRPr lang="en-US" sz="2100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838199" y="5405961"/>
            <a:ext cx="7093505" cy="415498"/>
          </a:xfrm>
          <a:prstGeom prst="rect">
            <a:avLst/>
          </a:prstGeom>
          <a:solidFill>
            <a:srgbClr val="AEED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</a:rPr>
              <a:t>Final project report, slides, and R code due Sat.,  5/11/2013</a:t>
            </a:r>
            <a:endParaRPr lang="en-US" sz="2100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83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118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553200" y="5181600"/>
            <a:ext cx="1905000" cy="381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32766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More recently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5123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1574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42888" y="5786438"/>
            <a:ext cx="86693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100" dirty="0">
                <a:latin typeface="Trebuchet MS" pitchFamily="34" charset="0"/>
              </a:rPr>
              <a:t>C. </a:t>
            </a:r>
            <a:r>
              <a:rPr lang="en-US" sz="2100" dirty="0" err="1">
                <a:latin typeface="Trebuchet MS" pitchFamily="34" charset="0"/>
              </a:rPr>
              <a:t>Plagemann</a:t>
            </a:r>
            <a:r>
              <a:rPr lang="en-US" sz="2100" dirty="0">
                <a:latin typeface="Trebuchet MS" pitchFamily="34" charset="0"/>
              </a:rPr>
              <a:t> et al., ICRA 2008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228600" y="4724400"/>
            <a:ext cx="3200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latin typeface="Trebuchet MS" pitchFamily="34" charset="0"/>
              </a:rPr>
              <a:t>platform</a:t>
            </a:r>
          </a:p>
        </p:txBody>
      </p:sp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4" cstate="print"/>
          <a:srcRect l="3345" t="3754" r="3717" b="3496"/>
          <a:stretch>
            <a:fillRect/>
          </a:stretch>
        </p:blipFill>
        <p:spPr bwMode="auto">
          <a:xfrm>
            <a:off x="3581400" y="2095500"/>
            <a:ext cx="2506663" cy="2476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2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1981200"/>
            <a:ext cx="2667000" cy="26844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28" name="Line 5"/>
          <p:cNvSpPr>
            <a:spLocks noChangeShapeType="1"/>
          </p:cNvSpPr>
          <p:nvPr/>
        </p:nvSpPr>
        <p:spPr bwMode="auto">
          <a:xfrm rot="10800000" flipH="1">
            <a:off x="4787900" y="1905000"/>
            <a:ext cx="1143000" cy="1471613"/>
          </a:xfrm>
          <a:prstGeom prst="line">
            <a:avLst/>
          </a:prstGeom>
          <a:noFill/>
          <a:ln w="50800">
            <a:solidFill>
              <a:srgbClr val="8C41FF"/>
            </a:solidFill>
            <a:miter lim="800000"/>
            <a:headEnd/>
            <a:tailEnd type="stealth" w="med" len="me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12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137" y="2032000"/>
            <a:ext cx="3344863" cy="2616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30" name="Rectangle 14"/>
          <p:cNvSpPr>
            <a:spLocks noChangeArrowheads="1"/>
          </p:cNvSpPr>
          <p:nvPr/>
        </p:nvSpPr>
        <p:spPr bwMode="auto">
          <a:xfrm>
            <a:off x="3213100" y="4724400"/>
            <a:ext cx="32004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latin typeface="Trebuchet MS" pitchFamily="34" charset="0"/>
              </a:rPr>
              <a:t>"omnicam" images</a:t>
            </a:r>
          </a:p>
        </p:txBody>
      </p:sp>
      <p:sp>
        <p:nvSpPr>
          <p:cNvPr id="5131" name="Rectangle 15"/>
          <p:cNvSpPr>
            <a:spLocks noChangeArrowheads="1"/>
          </p:cNvSpPr>
          <p:nvPr/>
        </p:nvSpPr>
        <p:spPr bwMode="auto">
          <a:xfrm>
            <a:off x="6400800" y="4724400"/>
            <a:ext cx="22860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chemeClr val="tx2"/>
                </a:solidFill>
                <a:latin typeface="Trebuchet MS" pitchFamily="34" charset="0"/>
              </a:rPr>
              <a:t>errors...</a:t>
            </a:r>
          </a:p>
        </p:txBody>
      </p:sp>
      <p:sp>
        <p:nvSpPr>
          <p:cNvPr id="5132" name="Line 5"/>
          <p:cNvSpPr>
            <a:spLocks noChangeShapeType="1"/>
          </p:cNvSpPr>
          <p:nvPr/>
        </p:nvSpPr>
        <p:spPr bwMode="auto">
          <a:xfrm rot="10800000" flipH="1">
            <a:off x="7270750" y="2630488"/>
            <a:ext cx="1758950" cy="1941512"/>
          </a:xfrm>
          <a:prstGeom prst="line">
            <a:avLst/>
          </a:prstGeom>
          <a:noFill/>
          <a:ln w="50800">
            <a:solidFill>
              <a:srgbClr val="8C41FF"/>
            </a:solidFill>
            <a:miter lim="800000"/>
            <a:headEnd/>
            <a:tailEnd type="stealth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629400" y="5193268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rebuchet MS" pitchFamily="34" charset="0"/>
              </a:rPr>
              <a:t>~1m RMS error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19300" y="742776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rgbClr val="CC9B00"/>
                </a:solidFill>
                <a:latin typeface="Cambria" pitchFamily="18" charset="0"/>
              </a:rPr>
              <a:t>Could we benefit from larger patches of image texture?</a:t>
            </a:r>
            <a:endParaRPr lang="en-US" dirty="0">
              <a:solidFill>
                <a:srgbClr val="CC9B00"/>
              </a:solidFill>
              <a:latin typeface="Cambria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163649" y="1219200"/>
            <a:ext cx="533400" cy="776068"/>
          </a:xfrm>
          <a:prstGeom prst="straightConnector1">
            <a:avLst/>
          </a:prstGeom>
          <a:ln w="57150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720580">
            <a:off x="5479694" y="401522"/>
            <a:ext cx="3580606" cy="58477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Context slide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 4" descr="Picture 2.png"/>
          <p:cNvPicPr>
            <a:picLocks noChangeAspect="1" noChangeArrowheads="1"/>
          </p:cNvPicPr>
          <p:nvPr/>
        </p:nvPicPr>
        <p:blipFill>
          <a:blip r:embed="rId3" cstate="print"/>
          <a:srcRect r="73327"/>
          <a:stretch>
            <a:fillRect/>
          </a:stretch>
        </p:blipFill>
        <p:spPr bwMode="auto">
          <a:xfrm>
            <a:off x="215900" y="152399"/>
            <a:ext cx="8775700" cy="669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213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d</a:t>
            </a:r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ataset</a:t>
            </a:r>
            <a:r>
              <a:rPr lang="en-US" sz="3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:  </a:t>
            </a: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lots of patches!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57400" y="6273969"/>
            <a:ext cx="5391989" cy="5078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7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indoor robot + webcam on netbook</a:t>
            </a:r>
            <a:endParaRPr lang="en-US" sz="2700" dirty="0">
              <a:latin typeface="Cambr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213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d</a:t>
            </a:r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ataset</a:t>
            </a:r>
            <a:r>
              <a:rPr lang="en-US" sz="3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:  </a:t>
            </a: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lots of patches!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35273" y="6273969"/>
            <a:ext cx="6236259" cy="5078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7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some significantly different</a:t>
            </a:r>
            <a:r>
              <a:rPr lang="en-US" sz="27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… some not</a:t>
            </a:r>
            <a:endParaRPr lang="en-US" sz="2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93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213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d</a:t>
            </a:r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ataset</a:t>
            </a:r>
            <a:r>
              <a:rPr lang="en-US" sz="3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:  </a:t>
            </a: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lots of patches!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9984" y="6273969"/>
            <a:ext cx="6006837" cy="5078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7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some significantly different… </a:t>
            </a:r>
            <a:r>
              <a:rPr lang="en-US" sz="27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some not</a:t>
            </a:r>
            <a:endParaRPr lang="en-US" sz="2700" b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34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02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41300" y="152400"/>
            <a:ext cx="53213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d</a:t>
            </a:r>
            <a:r>
              <a:rPr lang="en-US" sz="32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ataset</a:t>
            </a:r>
            <a:r>
              <a:rPr lang="en-US" sz="3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:  </a:t>
            </a: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lots of patches!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03574" y="6273969"/>
            <a:ext cx="3699667" cy="5078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7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not always interesting…</a:t>
            </a:r>
            <a:endParaRPr lang="en-US" sz="2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01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599" y="545152"/>
            <a:ext cx="7959725" cy="597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37973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Observations/Rows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6125879" y="6310810"/>
            <a:ext cx="2865721" cy="415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100" i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hand-segmented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image</a:t>
            </a:r>
            <a:endParaRPr lang="en-US" sz="2100" dirty="0">
              <a:latin typeface="Cambria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953155" y="533400"/>
            <a:ext cx="2989165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Each 20x20 pixel square is a single "observation"</a:t>
            </a:r>
            <a:endParaRPr lang="en-US" sz="21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89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599" y="545152"/>
            <a:ext cx="7959725" cy="597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40259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Variables/Columns…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6125879" y="6310810"/>
            <a:ext cx="2865721" cy="415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100" i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hand-segmented</a:t>
            </a:r>
            <a:r>
              <a:rPr lang="en-US" sz="21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image</a:t>
            </a:r>
            <a:endParaRPr lang="en-US" sz="2100" dirty="0"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20895" y="85999"/>
            <a:ext cx="117070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</a:t>
            </a:r>
            <a:r>
              <a:rPr lang="en-US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features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</a:t>
            </a:r>
            <a:endParaRPr lang="en-US" dirty="0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5953155" y="533400"/>
            <a:ext cx="2989165" cy="10618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Each 20x20 pixel square is a single "observation" </a:t>
            </a:r>
            <a:r>
              <a:rPr lang="en-US" sz="2100" b="1" i="1" dirty="0" smtClean="0">
                <a:solidFill>
                  <a:srgbClr val="CC9B00"/>
                </a:solidFill>
                <a:latin typeface="Cambria" pitchFamily="18" charset="0"/>
                <a:cs typeface="Arial" charset="0"/>
              </a:rPr>
              <a:t>~ 1200 numbers each!</a:t>
            </a:r>
            <a:endParaRPr lang="en-US" sz="2100" b="1" dirty="0">
              <a:solidFill>
                <a:srgbClr val="CC9B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1" descr="carview-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233613"/>
            <a:ext cx="26193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73" descr="filters.png"/>
          <p:cNvPicPr>
            <a:picLocks noChangeAspect="1"/>
          </p:cNvPicPr>
          <p:nvPr/>
        </p:nvPicPr>
        <p:blipFill>
          <a:blip r:embed="rId4" cstate="print"/>
          <a:srcRect t="5469" r="39926" b="44528"/>
          <a:stretch>
            <a:fillRect/>
          </a:stretch>
        </p:blipFill>
        <p:spPr bwMode="auto">
          <a:xfrm>
            <a:off x="5105400" y="1096963"/>
            <a:ext cx="33543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56" descr="00012boxe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075" y="893763"/>
            <a:ext cx="4370388" cy="327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73" descr="filter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544763"/>
            <a:ext cx="1871663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5195888" y="3254287"/>
            <a:ext cx="587375" cy="54768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827713" y="3254288"/>
            <a:ext cx="587375" cy="547687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59538" y="3254288"/>
            <a:ext cx="587375" cy="547687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62" name="Rectangle 5"/>
          <p:cNvSpPr>
            <a:spLocks noChangeArrowheads="1"/>
          </p:cNvSpPr>
          <p:nvPr/>
        </p:nvSpPr>
        <p:spPr bwMode="auto">
          <a:xfrm>
            <a:off x="5295901" y="616914"/>
            <a:ext cx="350202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texture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+ </a:t>
            </a:r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color filters</a:t>
            </a:r>
            <a:endParaRPr lang="en-US" sz="2100" dirty="0">
              <a:latin typeface="Cambria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3400" y="4750475"/>
            <a:ext cx="830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../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TrainingImages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/Playspacepswo13Patches/00029/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randomBelow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/0009.png </a:t>
            </a:r>
            <a:endParaRPr lang="en-US" dirty="0" smtClean="0">
              <a:solidFill>
                <a:schemeClr val="bg1">
                  <a:lumMod val="65000"/>
                </a:schemeClr>
              </a:solidFill>
              <a:latin typeface="+mj-lt"/>
            </a:endParaRPr>
          </a:p>
          <a:p>
            <a:pPr algn="ctr"/>
            <a:r>
              <a:rPr lang="en-US" dirty="0" smtClean="0">
                <a:latin typeface="+mj-lt"/>
              </a:rPr>
              <a:t>194.2575 </a:t>
            </a:r>
            <a:r>
              <a:rPr lang="en-US" dirty="0" smtClean="0">
                <a:latin typeface="+mj-lt"/>
              </a:rPr>
              <a:t>191.4525 211.4775 </a:t>
            </a:r>
            <a:r>
              <a:rPr lang="en-US" b="1" u="sng" dirty="0" smtClean="0">
                <a:solidFill>
                  <a:srgbClr val="C00000"/>
                </a:solidFill>
                <a:latin typeface="+mj-lt"/>
              </a:rPr>
              <a:t>195.0</a:t>
            </a:r>
            <a:r>
              <a:rPr lang="en-US" b="1" u="sng" dirty="0" smtClean="0">
                <a:latin typeface="+mj-lt"/>
              </a:rPr>
              <a:t> </a:t>
            </a:r>
            <a:r>
              <a:rPr lang="en-US" b="1" u="sng" dirty="0" smtClean="0">
                <a:solidFill>
                  <a:srgbClr val="00B050"/>
                </a:solidFill>
                <a:latin typeface="+mj-lt"/>
              </a:rPr>
              <a:t>192.0 </a:t>
            </a:r>
            <a:r>
              <a:rPr lang="en-US" b="1" u="sng" dirty="0" smtClean="0">
                <a:solidFill>
                  <a:srgbClr val="1E00FE"/>
                </a:solidFill>
                <a:latin typeface="+mj-lt"/>
              </a:rPr>
              <a:t>212.0</a:t>
            </a:r>
            <a:r>
              <a:rPr lang="en-US" b="1" u="sng" dirty="0" smtClean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8.6707 8.7688 7.2910 211.4775 191.4525 194.2575 212.0 192.0 195.0 7.2910 8.7688 8.6707 </a:t>
            </a:r>
            <a:r>
              <a:rPr lang="en-US" b="1" u="sng" dirty="0" smtClean="0">
                <a:latin typeface="+mj-lt"/>
              </a:rPr>
              <a:t>3113.1847</a:t>
            </a:r>
            <a:r>
              <a:rPr lang="en-US" dirty="0" smtClean="0">
                <a:latin typeface="+mj-lt"/>
              </a:rPr>
              <a:t> 2918.6196 194.70780 -8.295e-09 -2.9999 3.4887 -0.1821 1.0586 0.7981 0.1422 1.3764 1.5171 -3.2110 25.6053 4.0897 0.2096 3.4240 7.9828 0.6552 1.4017 1.2862 -0.0688 </a:t>
            </a:r>
            <a:r>
              <a:rPr lang="en-US" dirty="0" smtClean="0">
                <a:latin typeface="+mj-lt"/>
              </a:rPr>
              <a:t>7.9768...  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2057400" y="4223663"/>
            <a:ext cx="0" cy="576937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3962400" y="3886200"/>
            <a:ext cx="1524000" cy="12192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4572000" y="3962400"/>
            <a:ext cx="1524000" cy="114300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5181600" y="3962400"/>
            <a:ext cx="1600200" cy="1143000"/>
          </a:xfrm>
          <a:prstGeom prst="straightConnector1">
            <a:avLst/>
          </a:prstGeom>
          <a:ln w="28575"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782593" y="2544763"/>
            <a:ext cx="1291257" cy="28654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4025900" cy="592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Variables/Columns…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79751" y="6382435"/>
            <a:ext cx="5787849" cy="3231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latin typeface="+mj-lt"/>
              </a:rPr>
              <a:t>(</a:t>
            </a:r>
            <a:r>
              <a:rPr lang="en-US" sz="1500" b="1" dirty="0">
                <a:latin typeface="+mj-lt"/>
              </a:rPr>
              <a:t>Means, medians, </a:t>
            </a:r>
            <a:r>
              <a:rPr lang="en-US" sz="1500" b="1" dirty="0" err="1">
                <a:latin typeface="+mj-lt"/>
              </a:rPr>
              <a:t>stdev</a:t>
            </a:r>
            <a:r>
              <a:rPr lang="en-US" sz="1500" b="1" dirty="0" smtClean="0">
                <a:latin typeface="+mj-lt"/>
              </a:rPr>
              <a:t>.,… </a:t>
            </a:r>
            <a:r>
              <a:rPr lang="en-US" sz="1500" b="1" dirty="0">
                <a:latin typeface="+mj-lt"/>
              </a:rPr>
              <a:t>for </a:t>
            </a:r>
            <a:r>
              <a:rPr lang="en-US" sz="1500" b="1" dirty="0" smtClean="0">
                <a:latin typeface="+mj-lt"/>
              </a:rPr>
              <a:t>RGB/HSV colors and texture filters</a:t>
            </a:r>
            <a:r>
              <a:rPr lang="en-US" sz="1500" dirty="0" smtClean="0">
                <a:latin typeface="+mj-lt"/>
              </a:rPr>
              <a:t>)</a:t>
            </a:r>
            <a:endParaRPr lang="en-US" sz="15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58005" y="4000059"/>
            <a:ext cx="186884" cy="199408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820895" y="85999"/>
            <a:ext cx="117070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</a:t>
            </a:r>
            <a:r>
              <a:rPr lang="en-US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features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3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"Dataset"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slides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  <a:latin typeface="Cambria" pitchFamily="18" charset="0"/>
              </a:rPr>
              <a:t>What's the data!?!</a:t>
            </a:r>
            <a:endParaRPr lang="en-US" sz="32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3870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Explain the observations (rows)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33776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Explain the variables (columns)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41910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atin typeface="Cambria" pitchFamily="18" charset="0"/>
              </a:rPr>
              <a:t>Highlight your contributions, e.g., columns</a:t>
            </a:r>
          </a:p>
          <a:p>
            <a:pPr algn="r"/>
            <a:r>
              <a:rPr lang="en-US" sz="2400" dirty="0" smtClean="0">
                <a:latin typeface="Cambria" pitchFamily="18" charset="0"/>
              </a:rPr>
              <a:t>Is it labeled (how? by hand?)</a:t>
            </a:r>
          </a:p>
          <a:p>
            <a:pPr algn="r"/>
            <a:r>
              <a:rPr lang="en-US" sz="2400" dirty="0" smtClean="0">
                <a:latin typeface="Cambria" pitchFamily="18" charset="0"/>
              </a:rPr>
              <a:t>Are there NAs in the data?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61208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latin typeface="Cambria" pitchFamily="18" charset="0"/>
              </a:rPr>
              <a:t>Can we see some of it in R?</a:t>
            </a:r>
            <a:endParaRPr lang="en-US" sz="3200" dirty="0">
              <a:latin typeface="Cambria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7315200" y="6413212"/>
            <a:ext cx="14478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0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The data in R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00863"/>
            <a:ext cx="8721698" cy="572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1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sz="4200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schedule</a:t>
            </a:r>
            <a:endParaRPr lang="en-US" sz="4200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6140" y="1303416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8000"/>
                </a:solidFill>
                <a:latin typeface="Calibri"/>
              </a:rPr>
              <a:t>Due 4/13: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choosing the dataset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46458" y="818815"/>
            <a:ext cx="4157218" cy="1477328"/>
          </a:xfrm>
          <a:prstGeom prst="rect">
            <a:avLst/>
          </a:prstGeom>
          <a:solidFill>
            <a:srgbClr val="BFFFBC"/>
          </a:solidFill>
        </p:spPr>
        <p:txBody>
          <a:bodyPr wrap="square">
            <a:spAutoFit/>
          </a:bodyPr>
          <a:lstStyle/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Explain the dataset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Initial set of questions about it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A desired predictive model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Two initial visualizations (in R) </a:t>
            </a:r>
            <a:r>
              <a:rPr lang="en-US" sz="900" dirty="0" smtClean="0">
                <a:solidFill>
                  <a:srgbClr val="FF0000"/>
                </a:solidFill>
                <a:latin typeface="Cambria"/>
                <a:cs typeface="Cambria"/>
              </a:rPr>
              <a:t>(read the data!)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Run an initial SVM, NN, and k-NN classifier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Other systems OK, but only </a:t>
            </a:r>
            <a:r>
              <a:rPr lang="en-US" sz="1500" i="1" dirty="0" smtClean="0">
                <a:solidFill>
                  <a:srgbClr val="000000"/>
                </a:solidFill>
                <a:latin typeface="Calibri"/>
                <a:cs typeface="Calibri"/>
              </a:rPr>
              <a:t>in addition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696140" y="2533145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FF"/>
                </a:solidFill>
                <a:latin typeface="Calibri"/>
              </a:rPr>
              <a:t>Due 4/20: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feature selection and exploration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46458" y="3013446"/>
            <a:ext cx="4157218" cy="969496"/>
          </a:xfrm>
          <a:prstGeom prst="rect">
            <a:avLst/>
          </a:prstGeom>
          <a:solidFill>
            <a:srgbClr val="B7D9FF"/>
          </a:solidFill>
        </p:spPr>
        <p:txBody>
          <a:bodyPr wrap="square">
            <a:spAutoFit/>
          </a:bodyPr>
          <a:lstStyle/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Define features/subsets of your data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Try the unsupervised algorithms</a:t>
            </a:r>
          </a:p>
          <a:p>
            <a:pPr lvl="1" defTabSz="457200"/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hierarchical and k-means clustering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Visualize and summarize the results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96140" y="4182462"/>
            <a:ext cx="7409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800000"/>
                </a:solidFill>
                <a:latin typeface="Calibri"/>
              </a:rPr>
              <a:t>"</a:t>
            </a:r>
            <a:r>
              <a:rPr lang="en-US" sz="2400" i="1" dirty="0" smtClean="0">
                <a:solidFill>
                  <a:srgbClr val="800000"/>
                </a:solidFill>
                <a:latin typeface="Calibri"/>
              </a:rPr>
              <a:t>Due</a:t>
            </a:r>
            <a:r>
              <a:rPr lang="en-US" sz="2400" dirty="0" smtClean="0">
                <a:solidFill>
                  <a:srgbClr val="800000"/>
                </a:solidFill>
                <a:latin typeface="Calibri"/>
              </a:rPr>
              <a:t>" 4/27: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model selection / predictive modeling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46458" y="4662763"/>
            <a:ext cx="4157218" cy="1569660"/>
          </a:xfrm>
          <a:prstGeom prst="rect">
            <a:avLst/>
          </a:prstGeom>
          <a:solidFill>
            <a:srgbClr val="FFA4AB"/>
          </a:solidFill>
        </p:spPr>
        <p:txBody>
          <a:bodyPr wrap="square">
            <a:spAutoFit/>
          </a:bodyPr>
          <a:lstStyle/>
          <a:p>
            <a:pPr marL="342900" indent="-342900" defTabSz="457200">
              <a:buFont typeface="Arial"/>
              <a:buChar char="•"/>
            </a:pPr>
            <a:r>
              <a:rPr lang="en-US" sz="1500" dirty="0">
                <a:solidFill>
                  <a:srgbClr val="000000"/>
                </a:solidFill>
                <a:latin typeface="Calibri"/>
                <a:cs typeface="Calibri"/>
              </a:rPr>
              <a:t>Decide on a cross-validation </a:t>
            </a: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strategy</a:t>
            </a:r>
          </a:p>
          <a:p>
            <a:pPr marL="457200" lvl="2" defTabSz="457200"/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10-fold, models to check, parameters to test…</a:t>
            </a:r>
            <a:endParaRPr lang="en-US" sz="15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Try out appropriate algorithms</a:t>
            </a:r>
          </a:p>
          <a:p>
            <a:pPr lvl="1" defTabSz="457200"/>
            <a:r>
              <a:rPr lang="en-US" sz="1200" dirty="0" smtClean="0">
                <a:solidFill>
                  <a:srgbClr val="000000"/>
                </a:solidFill>
                <a:latin typeface="Calibri"/>
                <a:cs typeface="Calibri"/>
              </a:rPr>
              <a:t>linear and/or logistic regression, decision trees, random forests, SVMs, NNs, and k-NNs, time series, </a:t>
            </a:r>
            <a:r>
              <a:rPr lang="en-US" sz="1200" b="1" i="1" dirty="0" err="1" smtClean="0">
                <a:solidFill>
                  <a:srgbClr val="800000"/>
                </a:solidFill>
                <a:latin typeface="Calibri"/>
                <a:cs typeface="Calibri"/>
              </a:rPr>
              <a:t>TreeBoost</a:t>
            </a:r>
            <a:endParaRPr lang="en-US" sz="1200" b="1" i="1" dirty="0" smtClean="0">
              <a:solidFill>
                <a:srgbClr val="800000"/>
              </a:solidFill>
              <a:latin typeface="Calibri"/>
              <a:cs typeface="Calibri"/>
            </a:endParaRP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Run them and summarize the results</a:t>
            </a:r>
          </a:p>
          <a:p>
            <a:pPr marL="342900" indent="-342900" defTabSz="457200">
              <a:buFont typeface="Arial"/>
              <a:buChar char="•"/>
            </a:pPr>
            <a:r>
              <a:rPr lang="en-US" sz="1500" dirty="0" smtClean="0">
                <a:solidFill>
                  <a:srgbClr val="000000"/>
                </a:solidFill>
                <a:latin typeface="Calibri"/>
                <a:cs typeface="Calibri"/>
              </a:rPr>
              <a:t>Create a predictive model (or ensemble)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1120" y="6024558"/>
            <a:ext cx="3709999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pPr defTabSz="457200"/>
            <a:r>
              <a:rPr lang="en-US" sz="2400" b="1" dirty="0" smtClean="0">
                <a:solidFill>
                  <a:srgbClr val="000000"/>
                </a:solidFill>
                <a:latin typeface="Calibri"/>
              </a:rPr>
              <a:t>On 4/29:  </a:t>
            </a:r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final-project talks</a:t>
            </a:r>
            <a:endParaRPr lang="en-US" sz="2400" i="1" dirty="0" smtClean="0">
              <a:solidFill>
                <a:srgbClr val="071EFF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8592" y="1051994"/>
            <a:ext cx="17876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US" sz="1200" b="1" dirty="0" smtClean="0">
                <a:solidFill>
                  <a:srgbClr val="FFFFFF">
                    <a:lumMod val="50000"/>
                  </a:srgbClr>
                </a:solidFill>
                <a:latin typeface="Calibri"/>
              </a:rPr>
              <a:t>4/8: </a:t>
            </a:r>
            <a:r>
              <a:rPr lang="en-US" sz="1200" dirty="0" smtClean="0">
                <a:solidFill>
                  <a:srgbClr val="FFFFFF">
                    <a:lumMod val="50000"/>
                  </a:srgbClr>
                </a:solidFill>
                <a:latin typeface="Calibri"/>
              </a:rPr>
              <a:t>analyzing time series</a:t>
            </a:r>
            <a:endParaRPr lang="en-US" sz="1200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8592" y="2290166"/>
            <a:ext cx="3583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US" sz="1200" b="1" dirty="0" smtClean="0">
                <a:solidFill>
                  <a:srgbClr val="FFFFFF">
                    <a:lumMod val="50000"/>
                  </a:srgbClr>
                </a:solidFill>
                <a:latin typeface="Calibri"/>
              </a:rPr>
              <a:t>4/15: </a:t>
            </a:r>
            <a:r>
              <a:rPr lang="en-US" sz="1200" dirty="0" smtClean="0">
                <a:solidFill>
                  <a:srgbClr val="FFFFFF">
                    <a:lumMod val="50000"/>
                  </a:srgbClr>
                </a:solidFill>
                <a:latin typeface="Calibri"/>
              </a:rPr>
              <a:t>model selection and gradient-boosted classifiers</a:t>
            </a:r>
            <a:endParaRPr lang="en-US" sz="1200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78592" y="3909881"/>
            <a:ext cx="3147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US" sz="1200" b="1" dirty="0" smtClean="0">
                <a:solidFill>
                  <a:srgbClr val="FFFFFF">
                    <a:lumMod val="50000"/>
                  </a:srgbClr>
                </a:solidFill>
                <a:latin typeface="Calibri"/>
              </a:rPr>
              <a:t>4/22: </a:t>
            </a:r>
            <a:r>
              <a:rPr lang="en-US" sz="1200" dirty="0" smtClean="0">
                <a:solidFill>
                  <a:srgbClr val="FFFFFF">
                    <a:lumMod val="50000"/>
                  </a:srgbClr>
                </a:solidFill>
                <a:latin typeface="Calibri"/>
              </a:rPr>
              <a:t>example final project talk / short session</a:t>
            </a:r>
            <a:endParaRPr lang="en-US" sz="1200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46530" y="6481384"/>
            <a:ext cx="369844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457200"/>
            <a:r>
              <a:rPr lang="en-US" sz="1200" b="1" dirty="0" smtClean="0">
                <a:solidFill>
                  <a:srgbClr val="7F7F7F"/>
                </a:solidFill>
                <a:latin typeface="Calibri"/>
              </a:rPr>
              <a:t>Final project report due 5/11/2013 (No class 5/6/2013)</a:t>
            </a:r>
            <a:endParaRPr lang="en-US" sz="1200" b="1" dirty="0">
              <a:solidFill>
                <a:srgbClr val="7F7F7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5347" y="4675133"/>
            <a:ext cx="30181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500" dirty="0" smtClean="0">
                <a:solidFill>
                  <a:srgbClr val="800000"/>
                </a:solidFill>
                <a:latin typeface="Calibri"/>
              </a:rPr>
              <a:t>No need to submit a 3rd write-up until the final draft. Instead, include the results in your talk…</a:t>
            </a:r>
            <a:endParaRPr lang="en-US" sz="1500" dirty="0">
              <a:solidFill>
                <a:srgbClr val="8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05347" y="3013446"/>
            <a:ext cx="30181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500" dirty="0" smtClean="0">
                <a:solidFill>
                  <a:srgbClr val="0000FF"/>
                </a:solidFill>
                <a:latin typeface="Calibri"/>
              </a:rPr>
              <a:t>2</a:t>
            </a:r>
            <a:r>
              <a:rPr lang="en-US" sz="1500" baseline="30000" dirty="0" smtClean="0">
                <a:solidFill>
                  <a:srgbClr val="0000FF"/>
                </a:solidFill>
                <a:latin typeface="Calibri"/>
              </a:rPr>
              <a:t>nd</a:t>
            </a:r>
            <a:r>
              <a:rPr lang="en-US" sz="1500" dirty="0" smtClean="0">
                <a:solidFill>
                  <a:srgbClr val="0000FF"/>
                </a:solidFill>
                <a:latin typeface="Calibri"/>
              </a:rPr>
              <a:t> write-up due on 4/20</a:t>
            </a:r>
            <a:endParaRPr lang="en-US" sz="15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8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Initial plots and insights…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5943600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Will the data be separable into two categories – and will they be the correct two?</a:t>
            </a:r>
            <a:endParaRPr lang="en-US" sz="2400" dirty="0"/>
          </a:p>
        </p:txBody>
      </p:sp>
      <p:pic>
        <p:nvPicPr>
          <p:cNvPr id="4" name="Picture 3" descr="Screen Shot 2013-04-22 at 12.43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58" y="922391"/>
            <a:ext cx="5264042" cy="49450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6200000">
            <a:off x="268458" y="2913197"/>
            <a:ext cx="1901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texture strength</a:t>
            </a:r>
            <a:endParaRPr lang="en-US" b="1" dirty="0">
              <a:solidFill>
                <a:srgbClr val="1E00F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83895" y="5509357"/>
            <a:ext cx="582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hue</a:t>
            </a:r>
            <a:endParaRPr lang="en-US" b="1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9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3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40" y="765041"/>
            <a:ext cx="6328664" cy="6016759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Initial plots and insights…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 rot="16200000">
            <a:off x="73482" y="3156261"/>
            <a:ext cx="1952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texture strength</a:t>
            </a:r>
            <a:endParaRPr lang="en-US" b="1" dirty="0">
              <a:solidFill>
                <a:srgbClr val="1E00F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638800" y="6400800"/>
            <a:ext cx="1977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variance of hue…</a:t>
            </a:r>
            <a:endParaRPr lang="en-US" b="1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5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3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64" y="775947"/>
            <a:ext cx="6562443" cy="6067942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Initial plots and insights…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89460" y="4876800"/>
            <a:ext cx="28825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seems more separable… ?</a:t>
            </a:r>
            <a:endParaRPr lang="en-US" b="1" dirty="0">
              <a:solidFill>
                <a:srgbClr val="1E00F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19400" y="862758"/>
            <a:ext cx="2067041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Cambria" pitchFamily="18" charset="0"/>
                <a:cs typeface="Arial" charset="0"/>
              </a:rPr>
              <a:t>saturation vs. hue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7292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3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762000"/>
            <a:ext cx="6513674" cy="5983610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Initial plots and insights…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15000" y="1232090"/>
            <a:ext cx="268349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Cambria" pitchFamily="18" charset="0"/>
                <a:cs typeface="Arial" charset="0"/>
              </a:rPr>
              <a:t>saturation </a:t>
            </a:r>
            <a:r>
              <a:rPr lang="en-US" b="1" dirty="0" err="1" smtClean="0">
                <a:solidFill>
                  <a:srgbClr val="00B050"/>
                </a:solidFill>
                <a:latin typeface="Cambria" pitchFamily="18" charset="0"/>
                <a:cs typeface="Arial" charset="0"/>
              </a:rPr>
              <a:t>stdev</a:t>
            </a:r>
            <a:r>
              <a:rPr lang="en-US" b="1" dirty="0" smtClean="0">
                <a:solidFill>
                  <a:srgbClr val="00B050"/>
                </a:solidFill>
                <a:latin typeface="Cambria" pitchFamily="18" charset="0"/>
                <a:cs typeface="Arial" charset="0"/>
              </a:rPr>
              <a:t> vs. hue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1467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Initial plots and insights…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4" name="Picture 3" descr="Screen Shot 2013-04-22 at 12.42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98" y="824663"/>
            <a:ext cx="6237601" cy="56679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61503" y="4876800"/>
            <a:ext cx="331603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largely overlapping textures…</a:t>
            </a:r>
            <a:endParaRPr lang="en-US" b="1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8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"Dataset"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slides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400" y="172888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Initial plots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6400" y="2384202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two variables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76400" y="3039519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three variables    (</a:t>
            </a:r>
            <a:r>
              <a:rPr lang="en-US" sz="3200" dirty="0">
                <a:latin typeface="Cambria" pitchFamily="18" charset="0"/>
              </a:rPr>
              <a:t>showing </a:t>
            </a:r>
            <a:r>
              <a:rPr lang="en-US" sz="3200" dirty="0" smtClean="0">
                <a:latin typeface="Cambria" pitchFamily="18" charset="0"/>
              </a:rPr>
              <a:t>off!)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3694836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any apparent relationships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76400" y="4350154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any apparent difficulties…</a:t>
            </a:r>
            <a:endParaRPr lang="en-US" sz="3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08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Clustering analysis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19200" y="5791200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Will the data be separable into two categories – and </a:t>
            </a:r>
            <a:r>
              <a:rPr lang="en-US" sz="24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will they be the correct two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?</a:t>
            </a:r>
            <a:endParaRPr lang="en-US" sz="2400" dirty="0"/>
          </a:p>
        </p:txBody>
      </p:sp>
      <p:pic>
        <p:nvPicPr>
          <p:cNvPr id="4" name="Picture 3" descr="Screen Shot 2013-04-22 at 12.43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934" y="858529"/>
            <a:ext cx="5176559" cy="478648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85564" y="880265"/>
            <a:ext cx="2067041" cy="369332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itchFamily="18" charset="0"/>
                <a:cs typeface="Arial" charset="0"/>
              </a:rPr>
              <a:t>saturation vs. hue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163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2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75" y="813865"/>
            <a:ext cx="6466961" cy="5967935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(k=1)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9766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2.1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11" y="710373"/>
            <a:ext cx="6593625" cy="6115224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k=2)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4158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2.1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710373"/>
            <a:ext cx="6707463" cy="6147627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k=3)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61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5"/>
          <p:cNvSpPr txBox="1">
            <a:spLocks noChangeArrowheads="1"/>
          </p:cNvSpPr>
          <p:nvPr/>
        </p:nvSpPr>
        <p:spPr bwMode="auto">
          <a:xfrm>
            <a:off x="228600" y="152400"/>
            <a:ext cx="3276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>
                <a:solidFill>
                  <a:srgbClr val="000000"/>
                </a:solidFill>
                <a:latin typeface="Cambria" pitchFamily="18" charset="0"/>
              </a:rPr>
              <a:t>R path!</a:t>
            </a: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1930929" y="1096695"/>
            <a:ext cx="5189538" cy="4953000"/>
            <a:chOff x="3505200" y="1371600"/>
            <a:chExt cx="5189538" cy="4953000"/>
          </a:xfrm>
        </p:grpSpPr>
        <p:pic>
          <p:nvPicPr>
            <p:cNvPr id="6176" name="Picture 1" descr="Data_Science_VD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200" y="1371600"/>
              <a:ext cx="5189538" cy="49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7" name="TextBox 1"/>
            <p:cNvSpPr txBox="1">
              <a:spLocks noChangeArrowheads="1"/>
            </p:cNvSpPr>
            <p:nvPr/>
          </p:nvSpPr>
          <p:spPr bwMode="auto">
            <a:xfrm rot="-2587213">
              <a:off x="3621583" y="2296581"/>
              <a:ext cx="2059478" cy="738664"/>
            </a:xfrm>
            <a:prstGeom prst="rect">
              <a:avLst/>
            </a:prstGeom>
            <a:solidFill>
              <a:srgbClr val="FFAD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800000"/>
                  </a:solidFill>
                  <a:latin typeface="Arial" pitchFamily="34" charset="0"/>
                  <a:cs typeface="Arial" pitchFamily="34" charset="0"/>
                </a:rPr>
                <a:t>Programming Skills</a:t>
              </a:r>
            </a:p>
          </p:txBody>
        </p:sp>
        <p:sp>
          <p:nvSpPr>
            <p:cNvPr id="6178" name="TextBox 21"/>
            <p:cNvSpPr txBox="1">
              <a:spLocks noChangeArrowheads="1"/>
            </p:cNvSpPr>
            <p:nvPr/>
          </p:nvSpPr>
          <p:spPr bwMode="auto">
            <a:xfrm>
              <a:off x="5027122" y="4747736"/>
              <a:ext cx="2059478" cy="738664"/>
            </a:xfrm>
            <a:prstGeom prst="rect">
              <a:avLst/>
            </a:prstGeom>
            <a:solidFill>
              <a:srgbClr val="B2A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" pitchFamily="-84" charset="0"/>
                  <a:ea typeface="MS PGothic" pitchFamily="34" charset="-128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171767"/>
                  </a:solidFill>
                  <a:latin typeface="Arial" pitchFamily="34" charset="0"/>
                  <a:cs typeface="Arial" pitchFamily="34" charset="0"/>
                </a:rPr>
                <a:t>Subject Expertise</a:t>
              </a:r>
            </a:p>
          </p:txBody>
        </p:sp>
      </p:grpSp>
      <p:sp>
        <p:nvSpPr>
          <p:cNvPr id="6149" name="TextBox 55"/>
          <p:cNvSpPr txBox="1">
            <a:spLocks noChangeArrowheads="1"/>
          </p:cNvSpPr>
          <p:nvPr/>
        </p:nvSpPr>
        <p:spPr bwMode="auto">
          <a:xfrm>
            <a:off x="3612092" y="1325295"/>
            <a:ext cx="282575" cy="323850"/>
          </a:xfrm>
          <a:prstGeom prst="rect">
            <a:avLst/>
          </a:prstGeom>
          <a:solidFill>
            <a:srgbClr val="FFA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FFFFFF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6158" name="Oval 3"/>
          <p:cNvSpPr>
            <a:spLocks noChangeArrowheads="1"/>
          </p:cNvSpPr>
          <p:nvPr/>
        </p:nvSpPr>
        <p:spPr bwMode="auto">
          <a:xfrm>
            <a:off x="4226454" y="159517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6159" name="TextBox 55"/>
          <p:cNvSpPr txBox="1">
            <a:spLocks noChangeArrowheads="1"/>
          </p:cNvSpPr>
          <p:nvPr/>
        </p:nvSpPr>
        <p:spPr bwMode="auto">
          <a:xfrm>
            <a:off x="4105804" y="1699945"/>
            <a:ext cx="2825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008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6160" name="TextBox 55"/>
          <p:cNvSpPr txBox="1">
            <a:spLocks noChangeArrowheads="1"/>
          </p:cNvSpPr>
          <p:nvPr/>
        </p:nvSpPr>
        <p:spPr bwMode="auto">
          <a:xfrm>
            <a:off x="2915179" y="1325295"/>
            <a:ext cx="282575" cy="323850"/>
          </a:xfrm>
          <a:prstGeom prst="rect">
            <a:avLst/>
          </a:prstGeom>
          <a:solidFill>
            <a:srgbClr val="FFA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>
                <a:solidFill>
                  <a:srgbClr val="FFFFFF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6161" name="Oval 3"/>
          <p:cNvSpPr>
            <a:spLocks noChangeArrowheads="1"/>
          </p:cNvSpPr>
          <p:nvPr/>
        </p:nvSpPr>
        <p:spPr bwMode="auto">
          <a:xfrm>
            <a:off x="3864504" y="144912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6162" name="Oval 52"/>
          <p:cNvSpPr>
            <a:spLocks noChangeArrowheads="1"/>
          </p:cNvSpPr>
          <p:nvPr/>
        </p:nvSpPr>
        <p:spPr bwMode="auto">
          <a:xfrm>
            <a:off x="3178704" y="140149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35" name="Oval 3"/>
          <p:cNvSpPr>
            <a:spLocks noChangeArrowheads="1"/>
          </p:cNvSpPr>
          <p:nvPr/>
        </p:nvSpPr>
        <p:spPr bwMode="auto">
          <a:xfrm>
            <a:off x="4401747" y="182310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36" name="TextBox 55"/>
          <p:cNvSpPr txBox="1">
            <a:spLocks noChangeArrowheads="1"/>
          </p:cNvSpPr>
          <p:nvPr/>
        </p:nvSpPr>
        <p:spPr bwMode="auto">
          <a:xfrm>
            <a:off x="4461569" y="1581967"/>
            <a:ext cx="2825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8000"/>
                </a:solidFill>
                <a:latin typeface="Calibri" pitchFamily="34" charset="0"/>
              </a:rPr>
              <a:t>4</a:t>
            </a:r>
            <a:endParaRPr lang="en-US" sz="15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375766" y="5772696"/>
            <a:ext cx="1524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i="1" dirty="0" smtClean="0">
                <a:solidFill>
                  <a:srgbClr val="000090"/>
                </a:solidFill>
                <a:latin typeface="Cambria" pitchFamily="18" charset="0"/>
              </a:rPr>
              <a:t>We've been pulled in!</a:t>
            </a:r>
            <a:endParaRPr lang="en-US" sz="1500" i="1" dirty="0">
              <a:solidFill>
                <a:srgbClr val="000090"/>
              </a:solidFill>
              <a:latin typeface="Cambria" pitchFamily="18" charset="0"/>
            </a:endParaRPr>
          </a:p>
        </p:txBody>
      </p:sp>
      <p:grpSp>
        <p:nvGrpSpPr>
          <p:cNvPr id="25" name="Group 103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8565030" y="6219680"/>
            <a:ext cx="457200" cy="533400"/>
            <a:chOff x="2928" y="1051"/>
            <a:chExt cx="840" cy="957"/>
          </a:xfrm>
        </p:grpSpPr>
        <p:sp>
          <p:nvSpPr>
            <p:cNvPr id="26" name="Freeform 1035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113 w 1048"/>
                <a:gd name="T1" fmla="*/ 21 h 250"/>
                <a:gd name="T2" fmla="*/ 194 w 1048"/>
                <a:gd name="T3" fmla="*/ 83 h 250"/>
                <a:gd name="T4" fmla="*/ 203 w 1048"/>
                <a:gd name="T5" fmla="*/ 111 h 250"/>
                <a:gd name="T6" fmla="*/ 212 w 1048"/>
                <a:gd name="T7" fmla="*/ 132 h 250"/>
                <a:gd name="T8" fmla="*/ 223 w 1048"/>
                <a:gd name="T9" fmla="*/ 173 h 250"/>
                <a:gd name="T10" fmla="*/ 159 w 1048"/>
                <a:gd name="T11" fmla="*/ 242 h 250"/>
                <a:gd name="T12" fmla="*/ 17 w 1048"/>
                <a:gd name="T13" fmla="*/ 222 h 250"/>
                <a:gd name="T14" fmla="*/ 0 w 1048"/>
                <a:gd name="T15" fmla="*/ 201 h 250"/>
                <a:gd name="T16" fmla="*/ 2 w 1048"/>
                <a:gd name="T17" fmla="*/ 167 h 250"/>
                <a:gd name="T18" fmla="*/ 20 w 1048"/>
                <a:gd name="T19" fmla="*/ 125 h 250"/>
                <a:gd name="T20" fmla="*/ 44 w 1048"/>
                <a:gd name="T21" fmla="*/ 76 h 250"/>
                <a:gd name="T22" fmla="*/ 60 w 1048"/>
                <a:gd name="T23" fmla="*/ 55 h 250"/>
                <a:gd name="T24" fmla="*/ 69 w 1048"/>
                <a:gd name="T25" fmla="*/ 28 h 250"/>
                <a:gd name="T26" fmla="*/ 80 w 1048"/>
                <a:gd name="T27" fmla="*/ 14 h 250"/>
                <a:gd name="T28" fmla="*/ 107 w 1048"/>
                <a:gd name="T29" fmla="*/ 28 h 250"/>
                <a:gd name="T30" fmla="*/ 113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7" name="Oval 103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8" name="Oval 103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29" name="Oval 103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0" name="Oval 103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1" name="Oval 104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2" name="Oval 104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3" name="Oval 104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4" name="AutoShape 104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7" name="Freeform 1044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8" name="Freeform 1045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39" name="Freeform 1046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  <p:sp>
          <p:nvSpPr>
            <p:cNvPr id="40" name="Freeform 1047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ea typeface="MS PGothic" pitchFamily="34" charset="-128"/>
              </a:endParaRPr>
            </a:p>
          </p:txBody>
        </p:sp>
      </p:grpSp>
      <p:sp>
        <p:nvSpPr>
          <p:cNvPr id="41" name="Oval 3"/>
          <p:cNvSpPr>
            <a:spLocks noChangeArrowheads="1"/>
          </p:cNvSpPr>
          <p:nvPr/>
        </p:nvSpPr>
        <p:spPr bwMode="auto">
          <a:xfrm>
            <a:off x="4518537" y="214168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42" name="TextBox 55"/>
          <p:cNvSpPr txBox="1">
            <a:spLocks noChangeArrowheads="1"/>
          </p:cNvSpPr>
          <p:nvPr/>
        </p:nvSpPr>
        <p:spPr bwMode="auto">
          <a:xfrm>
            <a:off x="4578359" y="1900547"/>
            <a:ext cx="42924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8000"/>
                </a:solidFill>
                <a:latin typeface="Calibri" pitchFamily="34" charset="0"/>
              </a:rPr>
              <a:t>5,6</a:t>
            </a:r>
            <a:endParaRPr lang="en-US" sz="15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46" name="TextBox 55"/>
          <p:cNvSpPr txBox="1">
            <a:spLocks noChangeArrowheads="1"/>
          </p:cNvSpPr>
          <p:nvPr/>
        </p:nvSpPr>
        <p:spPr bwMode="auto">
          <a:xfrm>
            <a:off x="4630347" y="2540399"/>
            <a:ext cx="42924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8000"/>
                </a:solidFill>
                <a:latin typeface="Calibri" pitchFamily="34" charset="0"/>
              </a:rPr>
              <a:t>7,8</a:t>
            </a:r>
            <a:endParaRPr lang="en-US" sz="1500" b="1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47" name="Oval 52"/>
          <p:cNvSpPr>
            <a:spLocks noChangeArrowheads="1"/>
          </p:cNvSpPr>
          <p:nvPr/>
        </p:nvSpPr>
        <p:spPr bwMode="auto">
          <a:xfrm>
            <a:off x="4502159" y="2554678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48" name="Oval 52"/>
          <p:cNvSpPr>
            <a:spLocks noChangeArrowheads="1"/>
          </p:cNvSpPr>
          <p:nvPr/>
        </p:nvSpPr>
        <p:spPr bwMode="auto">
          <a:xfrm>
            <a:off x="4477947" y="2859478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49" name="TextBox 55"/>
          <p:cNvSpPr txBox="1">
            <a:spLocks noChangeArrowheads="1"/>
          </p:cNvSpPr>
          <p:nvPr/>
        </p:nvSpPr>
        <p:spPr bwMode="auto">
          <a:xfrm>
            <a:off x="4557718" y="2840884"/>
            <a:ext cx="7729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500" b="1" dirty="0" smtClean="0">
                <a:solidFill>
                  <a:srgbClr val="000090"/>
                </a:solidFill>
                <a:latin typeface="Calibri" pitchFamily="34" charset="0"/>
              </a:rPr>
              <a:t>9,10,11</a:t>
            </a:r>
            <a:endParaRPr lang="en-US" sz="1500" b="1" dirty="0">
              <a:solidFill>
                <a:srgbClr val="00009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02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2.0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994" y="914400"/>
            <a:ext cx="6303073" cy="5791200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k=4)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941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1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45" y="838200"/>
            <a:ext cx="6431343" cy="5864170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k=5)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256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1.4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694131"/>
            <a:ext cx="6659897" cy="6175158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k=6)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1165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1.3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812845"/>
            <a:ext cx="6481736" cy="6008466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6203" y="231775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3775"/>
            <a:r>
              <a:rPr lang="en-US" sz="2400" b="1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</a:t>
            </a:r>
            <a:r>
              <a:rPr lang="en-US" sz="2400" b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k=7)</a:t>
            </a:r>
            <a:endParaRPr lang="en-US" sz="2400" b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2990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41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95" y="990600"/>
            <a:ext cx="5947837" cy="5643308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k-means results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3429000" y="3200400"/>
            <a:ext cx="702113" cy="1219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4131113" y="2590800"/>
            <a:ext cx="419100" cy="838200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800600" y="2530122"/>
            <a:ext cx="76200" cy="838200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131113" y="4425244"/>
            <a:ext cx="2036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maybe two clusters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8609" y="3352800"/>
            <a:ext cx="2766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</a:rPr>
              <a:t>three may be even better…</a:t>
            </a:r>
            <a:endParaRPr lang="en-US" b="1" dirty="0">
              <a:solidFill>
                <a:srgbClr val="1E00FE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5715000" y="1864077"/>
            <a:ext cx="452376" cy="419100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6276622" y="1752601"/>
            <a:ext cx="124178" cy="516466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118578" y="2209800"/>
            <a:ext cx="977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</a:rPr>
              <a:t>or five…</a:t>
            </a:r>
            <a:endParaRPr lang="en-US" b="1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54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39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1447"/>
            <a:ext cx="6028552" cy="6330519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Clustering ("single" linkage)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1752600"/>
            <a:ext cx="2076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two clusters seems reasonable…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99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4-22 at 12.50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850689"/>
            <a:ext cx="5924452" cy="6007311"/>
          </a:xfrm>
          <a:prstGeom prst="rect">
            <a:avLst/>
          </a:prstGeom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Clustering ("ward" linkage)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4310" y="2362200"/>
            <a:ext cx="2076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two clusters seems EVEN MORE reasonable…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6439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81000" y="3429000"/>
            <a:ext cx="8382000" cy="15240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"Unsupervised"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slides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k-means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349787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Cambria" pitchFamily="18" charset="0"/>
              </a:rPr>
              <a:t>hclust</a:t>
            </a:r>
            <a:r>
              <a:rPr lang="en-US" sz="3200" dirty="0" smtClean="0">
                <a:latin typeface="Cambria" pitchFamily="18" charset="0"/>
              </a:rPr>
              <a:t>  (hierarchical clustering)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35814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" pitchFamily="18" charset="0"/>
              </a:rPr>
              <a:t>L</a:t>
            </a:r>
            <a:r>
              <a:rPr lang="en-US" sz="2400" dirty="0" smtClean="0">
                <a:latin typeface="Cambria" pitchFamily="18" charset="0"/>
              </a:rPr>
              <a:t>ots of pictures are great….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43434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atin typeface="Cambria" pitchFamily="18" charset="0"/>
              </a:rPr>
              <a:t>… Ideally they'll lead to an overall conclusion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64750" y="6248400"/>
            <a:ext cx="39388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latin typeface="Cambria" pitchFamily="18" charset="0"/>
              </a:rPr>
              <a:t>Can do this in R or in slides (or both)…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5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Modeling analysis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946667"/>
            <a:ext cx="3679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We consider two models: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267200" y="762000"/>
            <a:ext cx="449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 linear (logistic) model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 k-nearest neighbor model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30714" y="6320135"/>
            <a:ext cx="7238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We use 10-fold cross-validation to compare them…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8362244" y="1212758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k==5</a:t>
            </a:r>
            <a:endParaRPr lang="en-US" sz="1200" dirty="0"/>
          </a:p>
        </p:txBody>
      </p:sp>
      <p:pic>
        <p:nvPicPr>
          <p:cNvPr id="8" name="Picture 7" descr="Screen Shot 2013-04-22 at 12.43.1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159" y="1676400"/>
            <a:ext cx="4888109" cy="4490329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3079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Linear (logistic) regression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1143000"/>
            <a:ext cx="3679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10-fold CV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0714" y="6129867"/>
            <a:ext cx="7238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We use 10-fold cross-validation to compare each…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855014" y="1143000"/>
            <a:ext cx="3679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Overall mean error</a:t>
            </a:r>
            <a:endParaRPr lang="en-US" sz="2400" dirty="0">
              <a:solidFill>
                <a:srgbClr val="1E00FE"/>
              </a:solidFill>
            </a:endParaRPr>
          </a:p>
        </p:txBody>
      </p:sp>
      <p:pic>
        <p:nvPicPr>
          <p:cNvPr id="8" name="Picture 7" descr="Screen Shot 2013-04-22 at 1.11.4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673" y="1604665"/>
            <a:ext cx="5017591" cy="443618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978365" y="3244334"/>
            <a:ext cx="2348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Average error ~ .057</a:t>
            </a:r>
            <a:endParaRPr lang="en-US" b="1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6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2135" y="146011"/>
            <a:ext cx="7010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defTabSz="457200">
              <a:spcBef>
                <a:spcPct val="50000"/>
              </a:spcBef>
            </a:pPr>
            <a:r>
              <a:rPr lang="en-US" sz="4200" i="1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Project </a:t>
            </a:r>
            <a:r>
              <a:rPr lang="en-US" sz="4200" i="1" dirty="0" smtClean="0">
                <a:solidFill>
                  <a:prstClr val="black"/>
                </a:solidFill>
                <a:latin typeface="Cambria" charset="0"/>
                <a:cs typeface="Cambria" charset="0"/>
              </a:rPr>
              <a:t>datasets</a:t>
            </a:r>
            <a:endParaRPr lang="en-US" sz="4200" i="1" dirty="0">
              <a:solidFill>
                <a:prstClr val="black"/>
              </a:solidFill>
              <a:latin typeface="Cambria" charset="0"/>
              <a:cs typeface="Cambria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6951" y="1253176"/>
            <a:ext cx="11295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err="1" smtClean="0">
                <a:solidFill>
                  <a:srgbClr val="0000FF"/>
                </a:solidFill>
                <a:latin typeface="Cambria"/>
                <a:cs typeface="Cambria"/>
              </a:rPr>
              <a:t>Payal</a:t>
            </a:r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:  </a:t>
            </a:r>
            <a:endParaRPr lang="en-US" sz="2400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56951" y="5638800"/>
            <a:ext cx="1673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Lauren:  </a:t>
            </a:r>
            <a:endParaRPr lang="en-US" sz="2400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66995" y="1253175"/>
            <a:ext cx="4537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movie recommendation data</a:t>
            </a:r>
            <a:endParaRPr lang="en-US" sz="2400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866995" y="5638800"/>
            <a:ext cx="4537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NYC school performance data</a:t>
            </a:r>
            <a:endParaRPr lang="en-US" sz="2400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56951" y="2130301"/>
            <a:ext cx="18099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Joe/</a:t>
            </a:r>
            <a:r>
              <a:rPr lang="en-US" sz="2400" dirty="0" err="1" smtClean="0">
                <a:solidFill>
                  <a:srgbClr val="0000FF"/>
                </a:solidFill>
                <a:latin typeface="Cambria"/>
                <a:cs typeface="Cambria"/>
              </a:rPr>
              <a:t>Suleng</a:t>
            </a:r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:  </a:t>
            </a:r>
            <a:endParaRPr lang="en-US" sz="2400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866995" y="2130300"/>
            <a:ext cx="4537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stock </a:t>
            </a:r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data ~ yes!</a:t>
            </a:r>
            <a:endParaRPr lang="en-US" sz="2400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56951" y="4761676"/>
            <a:ext cx="1673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Jordan:  </a:t>
            </a:r>
            <a:endParaRPr lang="en-US" sz="2400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866995" y="4761675"/>
            <a:ext cx="4537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Yelp! dataset!</a:t>
            </a:r>
            <a:endParaRPr lang="en-US" sz="2400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56951" y="3884551"/>
            <a:ext cx="1673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err="1" smtClean="0">
                <a:solidFill>
                  <a:srgbClr val="0000FF"/>
                </a:solidFill>
                <a:latin typeface="Cambria"/>
                <a:cs typeface="Cambria"/>
              </a:rPr>
              <a:t>Obay</a:t>
            </a:r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:  </a:t>
            </a:r>
            <a:endParaRPr lang="en-US" sz="2400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66995" y="3884550"/>
            <a:ext cx="4537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Parallel medical texts</a:t>
            </a:r>
            <a:endParaRPr lang="en-US" sz="2400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56951" y="3007426"/>
            <a:ext cx="16738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FF"/>
                </a:solidFill>
                <a:latin typeface="Cambria"/>
                <a:cs typeface="Cambria"/>
              </a:rPr>
              <a:t>Kareem:  </a:t>
            </a:r>
            <a:endParaRPr lang="en-US" sz="2400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866995" y="3007425"/>
            <a:ext cx="45377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sz="2400" dirty="0" smtClean="0">
                <a:solidFill>
                  <a:srgbClr val="000000"/>
                </a:solidFill>
                <a:latin typeface="Cambria"/>
                <a:cs typeface="Cambria"/>
              </a:rPr>
              <a:t>Twitter data</a:t>
            </a:r>
            <a:endParaRPr lang="en-US" sz="2400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23656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Linear (logistic) regression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47800" y="1143000"/>
            <a:ext cx="624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Statistically significant variables</a:t>
            </a:r>
            <a:endParaRPr lang="en-US" sz="2400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7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k-nearest neighbors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000" y="1143000"/>
            <a:ext cx="3679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10-fold CV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6129867"/>
            <a:ext cx="760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</a:t>
            </a:r>
            <a:r>
              <a:rPr lang="en-US" sz="2400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nn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has much higher accuracy ~ </a:t>
            </a:r>
            <a:r>
              <a:rPr lang="en-US" sz="2400" b="1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why?</a:t>
            </a:r>
            <a:endParaRPr lang="en-US" sz="24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55014" y="1143000"/>
            <a:ext cx="3679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Overall mean error</a:t>
            </a:r>
            <a:endParaRPr lang="en-US" sz="2400" dirty="0">
              <a:solidFill>
                <a:srgbClr val="1E00FE"/>
              </a:solidFill>
            </a:endParaRPr>
          </a:p>
        </p:txBody>
      </p:sp>
      <p:pic>
        <p:nvPicPr>
          <p:cNvPr id="8" name="Picture 7" descr="Screen Shot 2013-04-22 at 1.11.3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030" y="1752600"/>
            <a:ext cx="4521125" cy="40058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8365" y="3244334"/>
            <a:ext cx="248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  <a:latin typeface="Cambria" pitchFamily="18" charset="0"/>
                <a:cs typeface="Arial" charset="0"/>
              </a:rPr>
              <a:t>Average error ~ .0075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8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k-nearest neighbors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6129867"/>
            <a:ext cx="76036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1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-nn has the best accuracy ~ </a:t>
            </a:r>
            <a:r>
              <a:rPr lang="en-US" sz="2400" i="1" dirty="0" smtClean="0">
                <a:solidFill>
                  <a:schemeClr val="bg1">
                    <a:lumMod val="50000"/>
                  </a:schemeClr>
                </a:solidFill>
                <a:latin typeface="Cambria" pitchFamily="18" charset="0"/>
                <a:cs typeface="Arial" charset="0"/>
              </a:rPr>
              <a:t>here, on only 1 image!</a:t>
            </a:r>
            <a:endParaRPr lang="en-US" sz="24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66800" y="1143000"/>
            <a:ext cx="693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  <a:cs typeface="Arial" charset="0"/>
              </a:rPr>
              <a:t>Overall mean CV errors for k in 1, 3, …, 15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10200" y="389719"/>
            <a:ext cx="17486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varying k from 1 to 15…</a:t>
            </a:r>
            <a:endParaRPr lang="en-US" sz="1200" dirty="0"/>
          </a:p>
        </p:txBody>
      </p:sp>
      <p:pic>
        <p:nvPicPr>
          <p:cNvPr id="9" name="Picture 8" descr="Screen Shot 2013-04-22 at 2.58.4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910" y="1803298"/>
            <a:ext cx="4639263" cy="4123790"/>
          </a:xfrm>
          <a:prstGeom prst="rect">
            <a:avLst/>
          </a:prstGeom>
        </p:spPr>
      </p:pic>
      <p:pic>
        <p:nvPicPr>
          <p:cNvPr id="10" name="Picture 9" descr="Screen Shot 2013-04-22 at 2.59.1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895600"/>
            <a:ext cx="2398393" cy="1502993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33926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"Model-choosing"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slides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can distinguish between models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349787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can choose parameters within a model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3377625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or both…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7000" y="5558736"/>
            <a:ext cx="4724400" cy="83099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mbria" pitchFamily="18" charset="0"/>
              </a:rPr>
              <a:t>There might be problem-specific comments on choosing a model…</a:t>
            </a:r>
            <a:endParaRPr lang="en-US" sz="2400" dirty="0">
              <a:latin typeface="Cambria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391400" y="5986646"/>
            <a:ext cx="14478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6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7170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Nearest-neighbor classification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1092200"/>
            <a:ext cx="9120187" cy="4344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3607928" y="5943600"/>
            <a:ext cx="43300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RGB alone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did not </a:t>
            </a: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work well…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7173" name="Picture 66" descr="cabine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022" y="4850221"/>
            <a:ext cx="243964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172200" y="381000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latin typeface="Trebuchet MS" pitchFamily="34" charset="0"/>
                <a:cs typeface="Arial" charset="0"/>
              </a:rPr>
              <a:t>obstacle</a:t>
            </a:r>
            <a:r>
              <a:rPr lang="en-US" dirty="0" smtClean="0">
                <a:latin typeface="Trebuchet MS" pitchFamily="34" charset="0"/>
                <a:cs typeface="Arial" charset="0"/>
              </a:rPr>
              <a:t> textures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24600" y="4001869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ground</a:t>
            </a:r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 textures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7734300" y="3695700"/>
            <a:ext cx="381000" cy="3048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6248400" y="762000"/>
            <a:ext cx="5334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738468" y="4447736"/>
            <a:ext cx="5334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20473016">
            <a:off x="6802152" y="4784407"/>
            <a:ext cx="2135303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model-choice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8194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43402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Nearest-neighbors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429000" y="5791200"/>
            <a:ext cx="4143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RGB + texture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produced </a:t>
            </a:r>
            <a:r>
              <a:rPr lang="en-US" sz="24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better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classifications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8" y="1117600"/>
            <a:ext cx="9096375" cy="434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72200" y="381000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latin typeface="Trebuchet MS" pitchFamily="34" charset="0"/>
                <a:cs typeface="Arial" charset="0"/>
              </a:rPr>
              <a:t>obstacle</a:t>
            </a:r>
            <a:r>
              <a:rPr lang="en-US" dirty="0" smtClean="0">
                <a:latin typeface="Trebuchet MS" pitchFamily="34" charset="0"/>
                <a:cs typeface="Arial" charset="0"/>
              </a:rPr>
              <a:t> textures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324600" y="4001869"/>
            <a:ext cx="2587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top 10 distances to </a:t>
            </a:r>
            <a:r>
              <a:rPr lang="en-US" b="1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ground</a:t>
            </a:r>
            <a:r>
              <a:rPr lang="en-US" dirty="0" smtClean="0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 textures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6452968" y="3766040"/>
            <a:ext cx="381000" cy="3048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7581900" y="11049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828800" y="4495800"/>
            <a:ext cx="33528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6" descr="cabine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022" y="4850221"/>
            <a:ext cx="243964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 rot="20473016">
            <a:off x="6802152" y="4784407"/>
            <a:ext cx="2135303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model-choice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8510" t="33068" r="7981" b="4446"/>
          <a:stretch/>
        </p:blipFill>
        <p:spPr bwMode="auto">
          <a:xfrm>
            <a:off x="274616" y="1371600"/>
            <a:ext cx="8594767" cy="4572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67691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our</a:t>
            </a:r>
            <a:r>
              <a:rPr lang="en-US" sz="32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en-US" sz="3200" b="1" i="1" u="sng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real</a:t>
            </a:r>
            <a:r>
              <a:rPr lang="en-US" sz="3200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decision-making process…</a:t>
            </a:r>
            <a:endParaRPr lang="en-US" sz="3200" i="1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473016">
            <a:off x="6600581" y="5039484"/>
            <a:ext cx="2135303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mbria" pitchFamily="18" charset="0"/>
              </a:rPr>
              <a:t>model-choice</a:t>
            </a:r>
            <a:endParaRPr lang="en-US" sz="3200" b="1" dirty="0"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3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8734"/>
          <a:stretch>
            <a:fillRect/>
          </a:stretch>
        </p:blipFill>
        <p:spPr bwMode="auto">
          <a:xfrm>
            <a:off x="34802" y="1219200"/>
            <a:ext cx="9081062" cy="502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Evaluating the classifier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228600"/>
            <a:ext cx="2587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mbria" pitchFamily="18" charset="0"/>
                <a:cs typeface="Arial" charset="0"/>
              </a:rPr>
              <a:t>Number of nearest neighbors used: 1,5,10,25,50,&amp;100</a:t>
            </a:r>
            <a:endParaRPr lang="en-US" dirty="0">
              <a:latin typeface="Cambria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8229600" y="1143000"/>
            <a:ext cx="381000" cy="381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1000" y="6059016"/>
            <a:ext cx="198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Training and testing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SAME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 data set.</a:t>
            </a:r>
            <a:endParaRPr lang="en-US" sz="1500" dirty="0"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4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non-overlapping 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data set.</a:t>
            </a:r>
            <a:endParaRPr lang="en-US" sz="1500" dirty="0">
              <a:latin typeface="Cambr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3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overlapping 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data set (same orientation)</a:t>
            </a:r>
            <a:endParaRPr lang="en-US" sz="1500" dirty="0">
              <a:latin typeface="Cambria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43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overlapping 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data set (novel orientation)</a:t>
            </a:r>
            <a:endParaRPr lang="en-US" sz="1500" dirty="0">
              <a:latin typeface="Cambr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8734"/>
          <a:stretch>
            <a:fillRect/>
          </a:stretch>
        </p:blipFill>
        <p:spPr bwMode="auto">
          <a:xfrm>
            <a:off x="34802" y="1219200"/>
            <a:ext cx="9081062" cy="502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41300" y="231775"/>
            <a:ext cx="7043738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Evaluating the classifier</a:t>
            </a:r>
            <a:endParaRPr lang="en-US" sz="3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228600"/>
            <a:ext cx="2587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mbria" pitchFamily="18" charset="0"/>
                <a:cs typeface="Arial" charset="0"/>
              </a:rPr>
              <a:t>Number of nearest neighbors used: 1,5,10,25,50,&amp;100</a:t>
            </a:r>
            <a:endParaRPr lang="en-US" dirty="0">
              <a:latin typeface="Cambria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8229600" y="1143000"/>
            <a:ext cx="381000" cy="381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381000" y="6059016"/>
            <a:ext cx="1981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Training and testing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SAME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 data set.</a:t>
            </a:r>
            <a:endParaRPr lang="en-US" sz="1500" dirty="0">
              <a:latin typeface="Cambr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4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non-overlapping 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data set.</a:t>
            </a:r>
            <a:endParaRPr lang="en-US" sz="1500" dirty="0"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38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overlapping 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data set (same orientation)</a:t>
            </a:r>
            <a:endParaRPr lang="en-US" sz="1500" dirty="0">
              <a:latin typeface="Cambria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43400" y="5943600"/>
            <a:ext cx="19812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Cambria" pitchFamily="18" charset="0"/>
                <a:cs typeface="Arial" charset="0"/>
              </a:rPr>
              <a:t>Train and test on </a:t>
            </a:r>
            <a:r>
              <a:rPr lang="en-US" sz="1500" b="1" dirty="0" smtClean="0">
                <a:latin typeface="Cambria" pitchFamily="18" charset="0"/>
                <a:cs typeface="Arial" charset="0"/>
              </a:rPr>
              <a:t>overlapping </a:t>
            </a:r>
            <a:r>
              <a:rPr lang="en-US" sz="1500" dirty="0" smtClean="0">
                <a:latin typeface="Cambria" pitchFamily="18" charset="0"/>
                <a:cs typeface="Arial" charset="0"/>
              </a:rPr>
              <a:t>data set (novel orientation)</a:t>
            </a:r>
            <a:endParaRPr lang="en-US" sz="1500" dirty="0">
              <a:latin typeface="Cambria" pitchFamily="18" charset="0"/>
            </a:endParaRPr>
          </a:p>
        </p:txBody>
      </p:sp>
      <p:pic>
        <p:nvPicPr>
          <p:cNvPr id="53249" name="P 4" descr="Picture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41" y="3276600"/>
            <a:ext cx="9144741" cy="1859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4880" y="316833"/>
            <a:ext cx="3594240" cy="26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4880" y="3110727"/>
            <a:ext cx="3594240" cy="269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080" y="316833"/>
            <a:ext cx="3525120" cy="26441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080" y="3164012"/>
            <a:ext cx="3525120" cy="264411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1524000" y="5867400"/>
            <a:ext cx="1274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Hallway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5135" y="6290102"/>
            <a:ext cx="291054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overall accuracy: 95.4%</a:t>
            </a:r>
            <a:endParaRPr lang="en-US" sz="2100" dirty="0">
              <a:latin typeface="Cambr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08514" y="5867400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Library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9534" y="6290102"/>
            <a:ext cx="291054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overall accuracy: 94.1%</a:t>
            </a:r>
            <a:endParaRPr lang="en-US" sz="2100" dirty="0">
              <a:latin typeface="Cambria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86200" y="5940865"/>
            <a:ext cx="13912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other locations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990600" y="119070"/>
            <a:ext cx="7254436" cy="469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10-15 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min. </a:t>
            </a:r>
            <a:r>
              <a:rPr lang="en-US" sz="24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alk guideline 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(feel free to alter to suit!)</a:t>
            </a:r>
            <a:endParaRPr lang="en-US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21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1"/>
          <p:cNvSpPr txBox="1">
            <a:spLocks noChangeArrowheads="1"/>
          </p:cNvSpPr>
          <p:nvPr/>
        </p:nvSpPr>
        <p:spPr bwMode="auto">
          <a:xfrm>
            <a:off x="241301" y="231775"/>
            <a:ext cx="394970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Cambria" pitchFamily="18" charset="0"/>
                <a:ea typeface="ＭＳ Ｐゴシック" charset="-128"/>
                <a:cs typeface="Arial" charset="0"/>
              </a:rPr>
              <a:t>Example predictions</a:t>
            </a:r>
            <a:endParaRPr lang="en-US" sz="3200" dirty="0" smtClean="0">
              <a:solidFill>
                <a:srgbClr val="0000FF"/>
              </a:solidFill>
              <a:latin typeface="Cambria" pitchFamily="18" charset="0"/>
              <a:ea typeface="ＭＳ Ｐゴシック" charset="-128"/>
              <a:cs typeface="Arial" charset="0"/>
            </a:endParaRP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514102" y="5405438"/>
            <a:ext cx="3629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000000"/>
                </a:solidFill>
                <a:latin typeface="Cambria" pitchFamily="18" charset="0"/>
                <a:ea typeface="ＭＳ Ｐゴシック" charset="-128"/>
                <a:cs typeface="Arial" charset="0"/>
              </a:rPr>
              <a:t>classification + confidence</a:t>
            </a:r>
            <a:endParaRPr lang="en-US" sz="2400" smtClean="0">
              <a:solidFill>
                <a:prstClr val="black"/>
              </a:solidFill>
              <a:latin typeface="Cambria" pitchFamily="18" charset="0"/>
              <a:ea typeface="ＭＳ Ｐゴシック" charset="-128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5810250" y="5405438"/>
            <a:ext cx="2174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ＭＳ Ｐゴシック" charset="-128"/>
                <a:cs typeface="Arial" charset="0"/>
              </a:rPr>
              <a:t>segmentations</a:t>
            </a:r>
            <a:endParaRPr lang="en-US" sz="2400" dirty="0" smtClean="0">
              <a:solidFill>
                <a:prstClr val="black"/>
              </a:solidFill>
              <a:latin typeface="Cambria" pitchFamily="18" charset="0"/>
              <a:ea typeface="ＭＳ Ｐゴシック" charset="-128"/>
            </a:endParaRPr>
          </a:p>
        </p:txBody>
      </p:sp>
      <p:pic>
        <p:nvPicPr>
          <p:cNvPr id="10" name="classificatio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5900" y="20574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segmentation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60900" y="20574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12800" y="1231900"/>
            <a:ext cx="7696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ea typeface="ＭＳ Ｐゴシック" charset="-128"/>
                <a:cs typeface="Arial" charset="0"/>
              </a:rPr>
              <a:t>after training on a small part of this lab environment…  </a:t>
            </a:r>
            <a:endParaRPr lang="en-US" sz="2400" dirty="0" smtClean="0">
              <a:solidFill>
                <a:prstClr val="black"/>
              </a:solidFill>
              <a:latin typeface="Cambria" pitchFamily="18" charset="0"/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"Evaluation"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slides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how well does the predictive model work?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5908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what are "typical" examples it gets </a:t>
            </a:r>
            <a:r>
              <a:rPr lang="en-US" sz="3200" b="1" i="1" dirty="0" smtClean="0">
                <a:latin typeface="Cambria" pitchFamily="18" charset="0"/>
              </a:rPr>
              <a:t>right</a:t>
            </a:r>
            <a:r>
              <a:rPr lang="en-US" sz="3200" dirty="0" smtClean="0">
                <a:latin typeface="Cambria" pitchFamily="18" charset="0"/>
              </a:rPr>
              <a:t>?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3618638"/>
            <a:ext cx="746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what are </a:t>
            </a:r>
            <a:r>
              <a:rPr lang="en-US" sz="3200" b="1" i="1" dirty="0" smtClean="0">
                <a:latin typeface="Cambria" pitchFamily="18" charset="0"/>
              </a:rPr>
              <a:t>incorrect</a:t>
            </a:r>
            <a:r>
              <a:rPr lang="en-US" sz="3200" dirty="0" smtClean="0">
                <a:latin typeface="Cambria" pitchFamily="18" charset="0"/>
              </a:rPr>
              <a:t> predictions it makes?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7000" y="5558736"/>
            <a:ext cx="4724400" cy="83099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ambria" pitchFamily="18" charset="0"/>
              </a:rPr>
              <a:t>What other things are you planning to analyze/investigate?</a:t>
            </a:r>
            <a:endParaRPr lang="en-US" sz="2400" dirty="0">
              <a:latin typeface="Cambria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7391400" y="5986646"/>
            <a:ext cx="14478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2114550" y="1980455"/>
            <a:ext cx="5829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  <a:latin typeface="Cambria" pitchFamily="18" charset="0"/>
              </a:rPr>
              <a:t>(note: this may just be the cross-validation answer!)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57400" y="4343400"/>
            <a:ext cx="5829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It's always nice to "drill down" to a few detailed examples.</a:t>
            </a:r>
            <a:endParaRPr lang="en-US" dirty="0">
              <a:solidFill>
                <a:srgbClr val="1E00FE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79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Still to investigate…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1999" y="1167825"/>
            <a:ext cx="8242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Cambria" pitchFamily="18" charset="0"/>
              </a:rPr>
              <a:t>G</a:t>
            </a:r>
            <a:r>
              <a:rPr lang="en-US" sz="3200" dirty="0" smtClean="0">
                <a:latin typeface="Cambria" pitchFamily="18" charset="0"/>
              </a:rPr>
              <a:t>o from classification to segmentation…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1999" y="4596825"/>
            <a:ext cx="8242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How accurate are the </a:t>
            </a:r>
            <a:r>
              <a:rPr lang="en-US" sz="3200" b="1" i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distances</a:t>
            </a:r>
            <a:r>
              <a:rPr lang="en-US" sz="3200" dirty="0" smtClean="0">
                <a:latin typeface="Cambria" pitchFamily="18" charset="0"/>
              </a:rPr>
              <a:t>?</a:t>
            </a:r>
            <a:endParaRPr lang="en-US" sz="3200" b="1" i="1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5587425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dirty="0">
                <a:latin typeface="Cambria" pitchFamily="18" charset="0"/>
              </a:rPr>
              <a:t>E</a:t>
            </a:r>
            <a:r>
              <a:rPr lang="en-US" sz="3200" dirty="0" smtClean="0">
                <a:latin typeface="Cambria" pitchFamily="18" charset="0"/>
              </a:rPr>
              <a:t>nough to control the robot?</a:t>
            </a:r>
            <a:endParaRPr lang="en-US" sz="3200" dirty="0">
              <a:latin typeface="Cambria" pitchFamily="18" charset="0"/>
            </a:endParaRPr>
          </a:p>
        </p:txBody>
      </p:sp>
      <p:pic>
        <p:nvPicPr>
          <p:cNvPr id="10" name="Picture 9" descr="00010line_transSegLine.png"/>
          <p:cNvPicPr>
            <a:picLocks noChangeAspect="1"/>
          </p:cNvPicPr>
          <p:nvPr/>
        </p:nvPicPr>
        <p:blipFill>
          <a:blip r:embed="rId3" cstate="print"/>
          <a:srcRect b="64197"/>
          <a:stretch>
            <a:fillRect/>
          </a:stretch>
        </p:blipFill>
        <p:spPr>
          <a:xfrm>
            <a:off x="609600" y="1905000"/>
            <a:ext cx="8229600" cy="22098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7467600" y="2998611"/>
            <a:ext cx="0" cy="110490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620000" y="3115270"/>
            <a:ext cx="9269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pixels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vs.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meters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9586" y="6400800"/>
            <a:ext cx="143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latin typeface="Cambria" pitchFamily="18" charset="0"/>
              </a:rPr>
              <a:t>Questions…?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93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"Still to go" 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slides</a:t>
            </a:r>
            <a:endParaRPr lang="en-US" sz="4200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What is left in your project?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5908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How could it be expanded/extended?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3618638"/>
            <a:ext cx="746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What would you do differently?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9400" y="1334124"/>
            <a:ext cx="1924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Perhaps nothing!?</a:t>
            </a:r>
            <a:endParaRPr lang="en-US" dirty="0">
              <a:solidFill>
                <a:srgbClr val="1E00FE"/>
              </a:solidFill>
              <a:latin typeface="Cambria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43450" y="4659530"/>
            <a:ext cx="381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1E00FE"/>
                </a:solidFill>
                <a:latin typeface="Cambria" pitchFamily="18" charset="0"/>
              </a:rPr>
              <a:t>Nice to tie in to any personal plans you might have relating to the data or the project …</a:t>
            </a:r>
            <a:endParaRPr lang="en-US" dirty="0">
              <a:solidFill>
                <a:srgbClr val="1E00FE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09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rebuchet MS" pitchFamily="34" charset="0"/>
              </a:rPr>
              <a:t>Segmentation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7404" y="324728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rebuchet MS" pitchFamily="34" charset="0"/>
              </a:rPr>
              <a:t>3 approaches tested</a:t>
            </a:r>
            <a:endParaRPr lang="en-US" sz="2400" dirty="0">
              <a:latin typeface="Trebuchet MS" pitchFamily="34" charset="0"/>
            </a:endParaRPr>
          </a:p>
        </p:txBody>
      </p:sp>
      <p:pic>
        <p:nvPicPr>
          <p:cNvPr id="5" name="Picture 4" descr="00010line_transSegLine.png"/>
          <p:cNvPicPr>
            <a:picLocks noChangeAspect="1"/>
          </p:cNvPicPr>
          <p:nvPr/>
        </p:nvPicPr>
        <p:blipFill>
          <a:blip r:embed="rId3" cstate="print"/>
          <a:srcRect b="64197"/>
          <a:stretch>
            <a:fillRect/>
          </a:stretch>
        </p:blipFill>
        <p:spPr>
          <a:xfrm>
            <a:off x="457200" y="4343400"/>
            <a:ext cx="8229600" cy="22098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b="48571"/>
          <a:stretch>
            <a:fillRect/>
          </a:stretch>
        </p:blipFill>
        <p:spPr bwMode="auto">
          <a:xfrm>
            <a:off x="5181600" y="1066800"/>
            <a:ext cx="3555627" cy="137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57200" y="16002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rebuchet MS" pitchFamily="34" charset="0"/>
              </a:rPr>
              <a:t>(1) basic </a:t>
            </a:r>
            <a:r>
              <a:rPr lang="en-US" sz="2400" dirty="0" err="1" smtClean="0">
                <a:latin typeface="Trebuchet MS" pitchFamily="34" charset="0"/>
              </a:rPr>
              <a:t>multiresolution</a:t>
            </a:r>
            <a:r>
              <a:rPr lang="en-US" sz="2400" dirty="0" smtClean="0">
                <a:latin typeface="Trebuchet MS" pitchFamily="34" charset="0"/>
              </a:rPr>
              <a:t> search (</a:t>
            </a:r>
            <a:r>
              <a:rPr lang="en-US" sz="2400" dirty="0" smtClean="0">
                <a:solidFill>
                  <a:srgbClr val="00B050"/>
                </a:solidFill>
                <a:latin typeface="Trebuchet MS" pitchFamily="34" charset="0"/>
              </a:rPr>
              <a:t>green</a:t>
            </a:r>
            <a:r>
              <a:rPr lang="en-US" sz="2400" dirty="0" smtClean="0">
                <a:latin typeface="Trebuchet MS" pitchFamily="34" charset="0"/>
              </a:rPr>
              <a:t>)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2598003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rebuchet MS" pitchFamily="34" charset="0"/>
              </a:rPr>
              <a:t>(2) </a:t>
            </a:r>
            <a:r>
              <a:rPr lang="en-US" sz="2400" b="1" dirty="0" smtClean="0">
                <a:latin typeface="Trebuchet MS" pitchFamily="34" charset="0"/>
              </a:rPr>
              <a:t>snap</a:t>
            </a:r>
            <a:r>
              <a:rPr lang="en-US" sz="2400" dirty="0" smtClean="0">
                <a:latin typeface="Trebuchet MS" pitchFamily="34" charset="0"/>
              </a:rPr>
              <a:t> to strong image edges + median filter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3200400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rebuchet MS" pitchFamily="34" charset="0"/>
              </a:rPr>
              <a:t>(3) use a </a:t>
            </a:r>
            <a:r>
              <a:rPr lang="en-US" sz="2400" b="1" i="1" dirty="0" smtClean="0">
                <a:latin typeface="Trebuchet MS" pitchFamily="34" charset="0"/>
              </a:rPr>
              <a:t>third texture </a:t>
            </a:r>
            <a:r>
              <a:rPr lang="en-US" sz="2400" dirty="0" smtClean="0">
                <a:latin typeface="Trebuchet MS" pitchFamily="34" charset="0"/>
              </a:rPr>
              <a:t>category</a:t>
            </a:r>
            <a:r>
              <a:rPr lang="en-US" sz="2400" b="1" i="1" dirty="0" smtClean="0">
                <a:latin typeface="Trebuchet MS" pitchFamily="34" charset="0"/>
              </a:rPr>
              <a:t> </a:t>
            </a:r>
            <a:r>
              <a:rPr lang="en-US" sz="2400" dirty="0" smtClean="0">
                <a:latin typeface="Trebuchet MS" pitchFamily="34" charset="0"/>
              </a:rPr>
              <a:t>for on-boundary patches (</a:t>
            </a: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</a:rPr>
              <a:t>blue</a:t>
            </a:r>
            <a:r>
              <a:rPr lang="en-US" sz="2400" dirty="0" smtClean="0">
                <a:latin typeface="Trebuchet MS" pitchFamily="34" charset="0"/>
              </a:rPr>
              <a:t>)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62600" y="6183868"/>
            <a:ext cx="3023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rebuchet MS" pitchFamily="34" charset="0"/>
              </a:rPr>
              <a:t>human segmentation in red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505200" y="2133600"/>
            <a:ext cx="16002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22860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rebuchet MS" pitchFamily="34" charset="0"/>
              </a:rPr>
              <a:t>Segmentation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1668" y="332936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rebuchet MS" pitchFamily="34" charset="0"/>
              </a:rPr>
              <a:t>approaches abandoned</a:t>
            </a:r>
            <a:endParaRPr lang="en-US" sz="2400" dirty="0">
              <a:latin typeface="Trebuchet MS" pitchFamily="34" charset="0"/>
            </a:endParaRPr>
          </a:p>
        </p:txBody>
      </p:sp>
      <p:pic>
        <p:nvPicPr>
          <p:cNvPr id="12" name="Picture 11" descr="00083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837844"/>
            <a:ext cx="4267200" cy="3200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809708"/>
            <a:ext cx="4292205" cy="321949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5105400" y="5181600"/>
            <a:ext cx="3657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latin typeface="Trebuchet MS" pitchFamily="34" charset="0"/>
              </a:rPr>
              <a:t>seam carving</a:t>
            </a:r>
            <a:endParaRPr lang="en-US" sz="2100" dirty="0">
              <a:latin typeface="Trebuchet MS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" y="5181600"/>
            <a:ext cx="3657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smtClean="0">
                <a:latin typeface="Trebuchet MS" pitchFamily="34" charset="0"/>
              </a:rPr>
              <a:t>largest </a:t>
            </a:r>
            <a:r>
              <a:rPr lang="en-US" sz="2100" i="1" dirty="0" smtClean="0">
                <a:solidFill>
                  <a:srgbClr val="C00000"/>
                </a:solidFill>
                <a:latin typeface="Trebuchet MS" pitchFamily="34" charset="0"/>
              </a:rPr>
              <a:t>transition</a:t>
            </a:r>
            <a:r>
              <a:rPr lang="en-US" sz="2100" i="1" dirty="0" smtClean="0">
                <a:latin typeface="Trebuchet MS" pitchFamily="34" charset="0"/>
              </a:rPr>
              <a:t> </a:t>
            </a:r>
            <a:r>
              <a:rPr lang="en-US" sz="2100" dirty="0" smtClean="0">
                <a:latin typeface="Trebuchet MS" pitchFamily="34" charset="0"/>
              </a:rPr>
              <a:t>probability</a:t>
            </a:r>
            <a:endParaRPr lang="en-US" sz="2100" dirty="0">
              <a:latin typeface="Trebuchet MS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38200" y="5943600"/>
            <a:ext cx="28639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</a:rPr>
              <a:t>(classification probabilities too uncertain near the boundary)</a:t>
            </a:r>
            <a:endParaRPr lang="en-US" sz="1500" dirty="0"/>
          </a:p>
        </p:txBody>
      </p:sp>
      <p:sp>
        <p:nvSpPr>
          <p:cNvPr id="20" name="Rectangle 19"/>
          <p:cNvSpPr/>
          <p:nvPr/>
        </p:nvSpPr>
        <p:spPr>
          <a:xfrm>
            <a:off x="5334000" y="5943600"/>
            <a:ext cx="2743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latin typeface="Trebuchet MS" pitchFamily="34" charset="0"/>
              </a:rPr>
              <a:t>(does not capture the inevitable discontinuities)</a:t>
            </a:r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7221" b="50794"/>
          <a:stretch>
            <a:fillRect/>
          </a:stretch>
        </p:blipFill>
        <p:spPr bwMode="auto">
          <a:xfrm>
            <a:off x="4419600" y="1941342"/>
            <a:ext cx="4317888" cy="198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1524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73800" y="98474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431785" y="2706469"/>
            <a:ext cx="3646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34" name="Rectangle 33"/>
          <p:cNvSpPr/>
          <p:nvPr/>
        </p:nvSpPr>
        <p:spPr>
          <a:xfrm>
            <a:off x="1066800" y="9906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Stopping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to take scans</a:t>
            </a:r>
            <a:endParaRPr lang="en-US" sz="2400" dirty="0"/>
          </a:p>
        </p:txBody>
      </p:sp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180536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4400" y="942536"/>
            <a:ext cx="1143000" cy="857250"/>
          </a:xfrm>
          <a:prstGeom prst="rect">
            <a:avLst/>
          </a:prstGeom>
        </p:spPr>
      </p:pic>
      <p:cxnSp>
        <p:nvCxnSpPr>
          <p:cNvPr id="42" name="Straight Arrow Connector 41"/>
          <p:cNvCxnSpPr/>
          <p:nvPr/>
        </p:nvCxnSpPr>
        <p:spPr>
          <a:xfrm rot="16200000" flipH="1">
            <a:off x="7010400" y="1676400"/>
            <a:ext cx="3810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>
            <a:off x="8115300" y="17907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410200" y="1676400"/>
            <a:ext cx="7620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90082" y="3392269"/>
            <a:ext cx="292959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median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 pixel error &lt;2 pixels in all environments</a:t>
            </a:r>
            <a:endParaRPr lang="en-US" dirty="0">
              <a:solidFill>
                <a:schemeClr val="bg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599025" y="3852204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pixels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1969403" y="5486400"/>
            <a:ext cx="54219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C00000"/>
                </a:solidFill>
                <a:latin typeface="Trebuchet MS" pitchFamily="34" charset="0"/>
                <a:cs typeface="Arial" charset="0"/>
              </a:rPr>
              <a:t>We don't want our distances in pixels!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47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096000" y="3429000"/>
            <a:ext cx="2743200" cy="1447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-305353" y="3893560"/>
            <a:ext cx="365798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14519" y="5722552"/>
            <a:ext cx="678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523639" y="2064568"/>
            <a:ext cx="4877280" cy="3657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0839" y="2064568"/>
            <a:ext cx="6704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1943275" y="2408076"/>
            <a:ext cx="2361848" cy="609120"/>
          </a:xfrm>
          <a:prstGeom prst="line">
            <a:avLst/>
          </a:prstGeom>
          <a:ln w="127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0800000">
            <a:off x="1523639" y="2064568"/>
            <a:ext cx="1676160" cy="4046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2257963" y="2457730"/>
            <a:ext cx="144879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2819639" y="2750080"/>
            <a:ext cx="305280" cy="15265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3" name="Arc 22"/>
          <p:cNvSpPr/>
          <p:nvPr/>
        </p:nvSpPr>
        <p:spPr>
          <a:xfrm>
            <a:off x="2134199" y="2064568"/>
            <a:ext cx="74880" cy="38164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4" name="Arc 23"/>
          <p:cNvSpPr/>
          <p:nvPr/>
        </p:nvSpPr>
        <p:spPr>
          <a:xfrm>
            <a:off x="1689239" y="1926313"/>
            <a:ext cx="381600" cy="685512"/>
          </a:xfrm>
          <a:prstGeom prst="arc">
            <a:avLst>
              <a:gd name="adj1" fmla="val 17926682"/>
              <a:gd name="adj2" fmla="val 304078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 flipH="1">
            <a:off x="5410200" y="5189696"/>
            <a:ext cx="609120" cy="761840"/>
          </a:xfrm>
          <a:prstGeom prst="arc">
            <a:avLst>
              <a:gd name="adj1" fmla="val 16382573"/>
              <a:gd name="adj2" fmla="val 17441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252" tIns="45628" rIns="91252" bIns="45628" anchor="ctr"/>
          <a:lstStyle/>
          <a:p>
            <a:pPr algn="ctr" defTabSz="912601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339454" y="1697337"/>
            <a:ext cx="483891" cy="15264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2818863" y="2521833"/>
            <a:ext cx="1067152" cy="30528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0" name="TextBox 30"/>
          <p:cNvSpPr txBox="1">
            <a:spLocks noChangeArrowheads="1"/>
          </p:cNvSpPr>
          <p:nvPr/>
        </p:nvSpPr>
        <p:spPr bwMode="auto">
          <a:xfrm>
            <a:off x="3352439" y="2446209"/>
            <a:ext cx="45038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</a:p>
        </p:txBody>
      </p:sp>
      <p:sp>
        <p:nvSpPr>
          <p:cNvPr id="52241" name="Rectangle 31"/>
          <p:cNvSpPr>
            <a:spLocks noChangeArrowheads="1"/>
          </p:cNvSpPr>
          <p:nvPr/>
        </p:nvSpPr>
        <p:spPr bwMode="auto">
          <a:xfrm>
            <a:off x="3581399" y="1608041"/>
            <a:ext cx="381600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2" tIns="45628" rIns="91252" bIns="45628">
            <a:spAutoFit/>
          </a:bodyPr>
          <a:lstStyle/>
          <a:p>
            <a:pPr defTabSz="911534"/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</a:t>
            </a:r>
            <a:r>
              <a:rPr lang="en-US" baseline="-25000" dirty="0" err="1" smtClean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o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2" name="TextBox 32"/>
          <p:cNvSpPr txBox="1">
            <a:spLocks noChangeArrowheads="1"/>
          </p:cNvSpPr>
          <p:nvPr/>
        </p:nvSpPr>
        <p:spPr bwMode="auto">
          <a:xfrm>
            <a:off x="2157239" y="204008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3" name="Rectangle 33"/>
          <p:cNvSpPr>
            <a:spLocks noChangeArrowheads="1"/>
          </p:cNvSpPr>
          <p:nvPr/>
        </p:nvSpPr>
        <p:spPr bwMode="auto">
          <a:xfrm>
            <a:off x="5163959" y="5113369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4" name="TextBox 34"/>
          <p:cNvSpPr txBox="1">
            <a:spLocks noChangeArrowheads="1"/>
          </p:cNvSpPr>
          <p:nvPr/>
        </p:nvSpPr>
        <p:spPr bwMode="auto">
          <a:xfrm>
            <a:off x="2930520" y="2522536"/>
            <a:ext cx="269280" cy="276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endParaRPr lang="en-US" sz="1200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52245" name="Rectangle 35"/>
          <p:cNvSpPr>
            <a:spLocks noChangeArrowheads="1"/>
          </p:cNvSpPr>
          <p:nvPr/>
        </p:nvSpPr>
        <p:spPr bwMode="auto">
          <a:xfrm>
            <a:off x="2031960" y="2191302"/>
            <a:ext cx="322145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α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5400000">
            <a:off x="3542459" y="2636308"/>
            <a:ext cx="1143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47" name="TextBox 38"/>
          <p:cNvSpPr txBox="1">
            <a:spLocks noChangeArrowheads="1"/>
          </p:cNvSpPr>
          <p:nvPr/>
        </p:nvSpPr>
        <p:spPr bwMode="auto">
          <a:xfrm>
            <a:off x="4062359" y="2522536"/>
            <a:ext cx="923271" cy="30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</a:t>
            </a:r>
            <a:r>
              <a:rPr lang="en-US" sz="1400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48" name="TextBox 39"/>
          <p:cNvSpPr txBox="1">
            <a:spLocks noChangeArrowheads="1"/>
          </p:cNvSpPr>
          <p:nvPr/>
        </p:nvSpPr>
        <p:spPr bwMode="auto">
          <a:xfrm>
            <a:off x="2579159" y="2100573"/>
            <a:ext cx="24192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</a:t>
            </a:r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10800000">
            <a:off x="1523640" y="1760697"/>
            <a:ext cx="175248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0" name="Rectangle 44"/>
          <p:cNvSpPr>
            <a:spLocks noChangeArrowheads="1"/>
          </p:cNvSpPr>
          <p:nvPr/>
        </p:nvSpPr>
        <p:spPr bwMode="auto">
          <a:xfrm>
            <a:off x="1928279" y="1451064"/>
            <a:ext cx="1110822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 / </a:t>
            </a:r>
            <a:r>
              <a:rPr lang="en-US" dirty="0" err="1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cos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(</a:t>
            </a:r>
            <a:r>
              <a:rPr lang="el-GR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cxnSp>
        <p:nvCxnSpPr>
          <p:cNvPr id="46" name="Straight Connector 45"/>
          <p:cNvCxnSpPr/>
          <p:nvPr/>
        </p:nvCxnSpPr>
        <p:spPr>
          <a:xfrm rot="10800000">
            <a:off x="2972279" y="1455384"/>
            <a:ext cx="303840" cy="0"/>
          </a:xfrm>
          <a:prstGeom prst="line">
            <a:avLst/>
          </a:prstGeom>
          <a:ln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52" name="TextBox 48"/>
          <p:cNvSpPr txBox="1">
            <a:spLocks noChangeArrowheads="1"/>
          </p:cNvSpPr>
          <p:nvPr/>
        </p:nvSpPr>
        <p:spPr bwMode="auto">
          <a:xfrm>
            <a:off x="2743319" y="1219200"/>
            <a:ext cx="799839" cy="2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Δ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y sin(</a:t>
            </a:r>
            <a:r>
              <a:rPr lang="el-GR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θ</a:t>
            </a:r>
            <a:r>
              <a:rPr lang="en-US" sz="12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)</a:t>
            </a:r>
          </a:p>
        </p:txBody>
      </p:sp>
      <p:sp>
        <p:nvSpPr>
          <p:cNvPr id="52253" name="Rectangle 2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4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9160" y="2675192"/>
            <a:ext cx="2514240" cy="55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5" name="TextBox 52"/>
          <p:cNvSpPr txBox="1">
            <a:spLocks noChangeArrowheads="1"/>
          </p:cNvSpPr>
          <p:nvPr/>
        </p:nvSpPr>
        <p:spPr bwMode="auto">
          <a:xfrm>
            <a:off x="3375480" y="5750688"/>
            <a:ext cx="35741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D</a:t>
            </a:r>
          </a:p>
        </p:txBody>
      </p:sp>
      <p:sp>
        <p:nvSpPr>
          <p:cNvPr id="52256" name="TextBox 53"/>
          <p:cNvSpPr txBox="1">
            <a:spLocks noChangeArrowheads="1"/>
          </p:cNvSpPr>
          <p:nvPr/>
        </p:nvSpPr>
        <p:spPr bwMode="auto">
          <a:xfrm>
            <a:off x="1067159" y="3664577"/>
            <a:ext cx="318939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h</a:t>
            </a:r>
          </a:p>
        </p:txBody>
      </p:sp>
      <p:sp>
        <p:nvSpPr>
          <p:cNvPr id="52257" name="Rectangle 4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pic>
        <p:nvPicPr>
          <p:cNvPr id="52258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479" y="3893560"/>
            <a:ext cx="2050560" cy="7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59" name="TextBox 56"/>
          <p:cNvSpPr txBox="1">
            <a:spLocks noChangeArrowheads="1"/>
          </p:cNvSpPr>
          <p:nvPr/>
        </p:nvSpPr>
        <p:spPr bwMode="auto">
          <a:xfrm>
            <a:off x="6324840" y="3588249"/>
            <a:ext cx="1738080" cy="3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sz="1400" dirty="0">
                <a:solidFill>
                  <a:srgbClr val="000000"/>
                </a:solidFill>
                <a:latin typeface="Georgia" pitchFamily="18" charset="0"/>
                <a:ea typeface="DejaVu Sans" charset="0"/>
                <a:cs typeface="DejaVu Sans" charset="0"/>
              </a:rPr>
              <a:t>For a fixed horizon:</a:t>
            </a:r>
          </a:p>
        </p:txBody>
      </p:sp>
      <p:sp>
        <p:nvSpPr>
          <p:cNvPr id="52260" name="Rectangle 6"/>
          <p:cNvSpPr>
            <a:spLocks noChangeArrowheads="1"/>
          </p:cNvSpPr>
          <p:nvPr/>
        </p:nvSpPr>
        <p:spPr bwMode="auto">
          <a:xfrm>
            <a:off x="0" y="-171379"/>
            <a:ext cx="184351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 anchor="ctr">
            <a:spAutoFit/>
          </a:bodyPr>
          <a:lstStyle/>
          <a:p>
            <a:pPr defTabSz="911534"/>
            <a:endParaRPr lang="en-US" dirty="0">
              <a:solidFill>
                <a:srgbClr val="000000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170960" y="147367"/>
            <a:ext cx="790624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From segmentation to scan (modeled)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38" name="TextBox 52"/>
          <p:cNvSpPr txBox="1">
            <a:spLocks noChangeArrowheads="1"/>
          </p:cNvSpPr>
          <p:nvPr/>
        </p:nvSpPr>
        <p:spPr bwMode="auto">
          <a:xfrm>
            <a:off x="1371600" y="6172200"/>
            <a:ext cx="5360383" cy="36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52" tIns="45628" rIns="91252" bIns="45628">
            <a:spAutoFit/>
          </a:bodyPr>
          <a:lstStyle/>
          <a:p>
            <a:pPr defTabSz="911534"/>
            <a:r>
              <a:rPr lang="en-US" dirty="0" smtClean="0">
                <a:solidFill>
                  <a:srgbClr val="1E00FE"/>
                </a:solidFill>
                <a:latin typeface="Georgia" pitchFamily="18" charset="0"/>
                <a:ea typeface="DejaVu Sans" charset="0"/>
                <a:cs typeface="DejaVu Sans" charset="0"/>
              </a:rPr>
              <a:t>desired distance to the ground/object transition, D</a:t>
            </a:r>
            <a:endParaRPr lang="en-US" dirty="0">
              <a:solidFill>
                <a:srgbClr val="1E00FE"/>
              </a:solidFill>
              <a:latin typeface="Georgia" pitchFamily="18" charset="0"/>
              <a:ea typeface="DejaVu Sans" charset="0"/>
              <a:cs typeface="DejaVu Sans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 rot="10800000">
            <a:off x="1600200" y="5943600"/>
            <a:ext cx="1676400" cy="1588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3810000" y="5945188"/>
            <a:ext cx="2576732" cy="1588"/>
          </a:xfrm>
          <a:prstGeom prst="straightConnector1">
            <a:avLst/>
          </a:prstGeom>
          <a:ln>
            <a:solidFill>
              <a:srgbClr val="1E00F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6200000" flipV="1">
            <a:off x="6705600" y="4800600"/>
            <a:ext cx="914400" cy="1524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7391400" y="4495800"/>
            <a:ext cx="1066800" cy="838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6589544" y="5334000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c,k</a:t>
            </a:r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 are known values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81000" y="4038600"/>
            <a:ext cx="9750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known height, h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114800" y="990600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known camera angle, </a:t>
            </a:r>
            <a:r>
              <a:rPr lang="en-US" dirty="0" smtClean="0">
                <a:solidFill>
                  <a:srgbClr val="C00000"/>
                </a:solidFill>
                <a:latin typeface="Symbol" pitchFamily="18" charset="2"/>
                <a:ea typeface="DejaVu Sans" charset="0"/>
                <a:cs typeface="DejaVu Sans" charset="0"/>
              </a:rPr>
              <a:t>q</a:t>
            </a:r>
            <a:endParaRPr lang="en-US" dirty="0">
              <a:solidFill>
                <a:srgbClr val="C00000"/>
              </a:solidFill>
              <a:latin typeface="Symbol" pitchFamily="18" charset="2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81000" y="838200"/>
            <a:ext cx="167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Georgia" pitchFamily="18" charset="0"/>
                <a:ea typeface="DejaVu Sans" charset="0"/>
                <a:cs typeface="DejaVu Sans" charset="0"/>
              </a:rPr>
              <a:t>known focal length, f</a:t>
            </a:r>
            <a:endParaRPr lang="en-US" dirty="0">
              <a:solidFill>
                <a:srgbClr val="C00000"/>
              </a:solidFill>
              <a:latin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74" descr="Nice laser sca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7613" y="88900"/>
            <a:ext cx="2809875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11"/>
          <p:cNvSpPr txBox="1">
            <a:spLocks noChangeArrowheads="1"/>
          </p:cNvSpPr>
          <p:nvPr/>
        </p:nvSpPr>
        <p:spPr bwMode="auto">
          <a:xfrm>
            <a:off x="170960" y="147367"/>
            <a:ext cx="6458440" cy="5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defTabSz="993775"/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Segmentation </a:t>
            </a:r>
            <a:r>
              <a:rPr lang="en-US" sz="32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to </a:t>
            </a:r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scan (empirical)</a:t>
            </a:r>
            <a:endParaRPr lang="en-US" sz="3200" dirty="0">
              <a:solidFill>
                <a:srgbClr val="0000FF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10244" name="Picture 3" descr="gnuplot cropped.png"/>
          <p:cNvPicPr>
            <a:picLocks noChangeAspect="1"/>
          </p:cNvPicPr>
          <p:nvPr/>
        </p:nvPicPr>
        <p:blipFill>
          <a:blip r:embed="rId5" cstate="print"/>
          <a:srcRect t="5354"/>
          <a:stretch>
            <a:fillRect/>
          </a:stretch>
        </p:blipFill>
        <p:spPr bwMode="auto">
          <a:xfrm>
            <a:off x="2159000" y="4002088"/>
            <a:ext cx="5041262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13"/>
          <p:cNvSpPr>
            <a:spLocks noChangeArrowheads="1"/>
          </p:cNvSpPr>
          <p:nvPr/>
        </p:nvSpPr>
        <p:spPr bwMode="auto">
          <a:xfrm rot="-5400000">
            <a:off x="1504830" y="5083268"/>
            <a:ext cx="130516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 </a:t>
            </a:r>
            <a:r>
              <a:rPr lang="en-US" sz="21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row</a:t>
            </a:r>
            <a:endParaRPr lang="en-US" sz="2100" dirty="0">
              <a:latin typeface="Calibri" pitchFamily="34" charset="0"/>
            </a:endParaRPr>
          </a:p>
        </p:txBody>
      </p:sp>
      <p:sp>
        <p:nvSpPr>
          <p:cNvPr id="10246" name="Rectangle 13"/>
          <p:cNvSpPr>
            <a:spLocks noChangeArrowheads="1"/>
          </p:cNvSpPr>
          <p:nvPr/>
        </p:nvSpPr>
        <p:spPr bwMode="auto">
          <a:xfrm>
            <a:off x="7292975" y="6367463"/>
            <a:ext cx="860425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range</a:t>
            </a:r>
            <a:endParaRPr lang="en-US" sz="2100" dirty="0">
              <a:latin typeface="Calibri" pitchFamily="34" charset="0"/>
            </a:endParaRPr>
          </a:p>
        </p:txBody>
      </p:sp>
      <p:pic>
        <p:nvPicPr>
          <p:cNvPr id="10247" name="Picture 61" descr="Segmented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4650" y="823913"/>
            <a:ext cx="3149600" cy="236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7"/>
          <p:cNvSpPr>
            <a:spLocks noChangeArrowheads="1"/>
          </p:cNvSpPr>
          <p:nvPr/>
        </p:nvSpPr>
        <p:spPr bwMode="auto">
          <a:xfrm>
            <a:off x="3422650" y="3402013"/>
            <a:ext cx="26320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row-to-range map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8" name="Right Arrow 7"/>
          <p:cNvSpPr>
            <a:spLocks noChangeArrowheads="1"/>
          </p:cNvSpPr>
          <p:nvPr/>
        </p:nvSpPr>
        <p:spPr bwMode="auto">
          <a:xfrm rot="3058014">
            <a:off x="2710657" y="3359944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9" name="Right Arrow 8"/>
          <p:cNvSpPr>
            <a:spLocks noChangeArrowheads="1"/>
          </p:cNvSpPr>
          <p:nvPr/>
        </p:nvSpPr>
        <p:spPr bwMode="auto">
          <a:xfrm rot="18644502">
            <a:off x="6195219" y="3359944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0251" name="Rectangle 13"/>
          <p:cNvSpPr>
            <a:spLocks noChangeArrowheads="1"/>
          </p:cNvSpPr>
          <p:nvPr/>
        </p:nvSpPr>
        <p:spPr bwMode="auto">
          <a:xfrm>
            <a:off x="8013700" y="3622675"/>
            <a:ext cx="7143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scan</a:t>
            </a:r>
            <a:endParaRPr lang="en-US" sz="2100">
              <a:latin typeface="Calibri" pitchFamily="34" charset="0"/>
            </a:endParaRPr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601663" y="3219450"/>
            <a:ext cx="18192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segmentation</a:t>
            </a:r>
            <a:endParaRPr lang="en-US" sz="21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7221" b="50794"/>
          <a:stretch>
            <a:fillRect/>
          </a:stretch>
        </p:blipFill>
        <p:spPr bwMode="auto">
          <a:xfrm>
            <a:off x="4419600" y="1941342"/>
            <a:ext cx="4317888" cy="198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0001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52400"/>
            <a:ext cx="1219200" cy="914400"/>
          </a:xfrm>
          <a:prstGeom prst="rect">
            <a:avLst/>
          </a:prstGeom>
        </p:spPr>
      </p:pic>
      <p:pic>
        <p:nvPicPr>
          <p:cNvPr id="16" name="Picture 15" descr="0000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3800" y="152400"/>
            <a:ext cx="1219200" cy="914400"/>
          </a:xfrm>
          <a:prstGeom prst="rect">
            <a:avLst/>
          </a:prstGeom>
        </p:spPr>
      </p:pic>
      <p:pic>
        <p:nvPicPr>
          <p:cNvPr id="18" name="Picture 17" descr="000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73800" y="984740"/>
            <a:ext cx="1117600" cy="838200"/>
          </a:xfrm>
          <a:prstGeom prst="rect">
            <a:avLst/>
          </a:prstGeom>
        </p:spPr>
      </p:pic>
      <p:pic>
        <p:nvPicPr>
          <p:cNvPr id="19" name="Picture 18" descr="00037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7800" y="990600"/>
            <a:ext cx="1117600" cy="8382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2400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431785" y="2706469"/>
            <a:ext cx="3646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616580" y="3849469"/>
            <a:ext cx="32766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rgbClr val="C00000"/>
                </a:solidFill>
                <a:latin typeface="Cambria" pitchFamily="18" charset="0"/>
              </a:rPr>
              <a:t>median</a:t>
            </a:r>
            <a:r>
              <a:rPr lang="en-US" dirty="0" smtClean="0">
                <a:solidFill>
                  <a:srgbClr val="C00000"/>
                </a:solidFill>
                <a:latin typeface="Cambria" pitchFamily="18" charset="0"/>
              </a:rPr>
              <a:t> metric error &lt;3 inches in all environments</a:t>
            </a:r>
            <a:endParaRPr lang="en-US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66800" y="9906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Stopping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to take scans</a:t>
            </a:r>
            <a:endParaRPr lang="en-US" sz="2400" dirty="0"/>
          </a:p>
        </p:txBody>
      </p:sp>
      <p:pic>
        <p:nvPicPr>
          <p:cNvPr id="17" name="Picture 16" descr="00027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180536"/>
            <a:ext cx="1219200" cy="914400"/>
          </a:xfrm>
          <a:prstGeom prst="rect">
            <a:avLst/>
          </a:prstGeom>
        </p:spPr>
      </p:pic>
      <p:pic>
        <p:nvPicPr>
          <p:cNvPr id="14" name="Picture 13" descr="00005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24400" y="942536"/>
            <a:ext cx="1143000" cy="857250"/>
          </a:xfrm>
          <a:prstGeom prst="rect">
            <a:avLst/>
          </a:prstGeom>
        </p:spPr>
      </p:pic>
      <p:pic>
        <p:nvPicPr>
          <p:cNvPr id="37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49254" t="56026" b="-1613"/>
          <a:stretch>
            <a:fillRect/>
          </a:stretch>
        </p:blipFill>
        <p:spPr bwMode="auto">
          <a:xfrm>
            <a:off x="4419600" y="4419600"/>
            <a:ext cx="4317888" cy="2153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l="51293" t="14243" r="32835" b="79206"/>
          <a:stretch>
            <a:fillRect/>
          </a:stretch>
        </p:blipFill>
        <p:spPr bwMode="auto">
          <a:xfrm>
            <a:off x="4572000" y="4739213"/>
            <a:ext cx="1350498" cy="30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2" name="Straight Arrow Connector 41"/>
          <p:cNvCxnSpPr/>
          <p:nvPr/>
        </p:nvCxnSpPr>
        <p:spPr>
          <a:xfrm rot="16200000" flipH="1">
            <a:off x="7010400" y="1676400"/>
            <a:ext cx="3810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5400000">
            <a:off x="8115300" y="1790700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410200" y="1676400"/>
            <a:ext cx="7620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321979" y="5253335"/>
            <a:ext cx="3865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metric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errors</a:t>
            </a:r>
            <a:endParaRPr lang="en-US" sz="2400" dirty="0"/>
          </a:p>
        </p:txBody>
      </p:sp>
      <p:sp>
        <p:nvSpPr>
          <p:cNvPr id="50" name="Rectangle 49"/>
          <p:cNvSpPr/>
          <p:nvPr/>
        </p:nvSpPr>
        <p:spPr>
          <a:xfrm>
            <a:off x="6599025" y="3852204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pixels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6587196" y="6336268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inches</a:t>
            </a:r>
            <a:endParaRPr lang="en-US" dirty="0"/>
          </a:p>
        </p:txBody>
      </p:sp>
      <p:sp>
        <p:nvSpPr>
          <p:cNvPr id="52" name="Rounded Rectangle 51"/>
          <p:cNvSpPr/>
          <p:nvPr/>
        </p:nvSpPr>
        <p:spPr>
          <a:xfrm>
            <a:off x="4419600" y="5917812"/>
            <a:ext cx="4329332" cy="487679"/>
          </a:xfrm>
          <a:prstGeom prst="roundRect">
            <a:avLst/>
          </a:prstGeom>
          <a:solidFill>
            <a:srgbClr val="C00000">
              <a:alpha val="18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8600" y="5957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~ 30-75% drop in RMS error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  <p:cxnSp>
        <p:nvCxnSpPr>
          <p:cNvPr id="54" name="Straight Arrow Connector 53"/>
          <p:cNvCxnSpPr>
            <a:endCxn id="52" idx="1"/>
          </p:cNvCxnSpPr>
          <p:nvPr/>
        </p:nvCxnSpPr>
        <p:spPr>
          <a:xfrm flipV="1">
            <a:off x="3657600" y="6161652"/>
            <a:ext cx="762000" cy="1054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228600" y="6231932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compared to </a:t>
            </a:r>
            <a:r>
              <a:rPr lang="en-US" b="1" dirty="0" err="1" smtClean="0">
                <a:solidFill>
                  <a:srgbClr val="C00000"/>
                </a:solidFill>
                <a:latin typeface="Cambria" pitchFamily="18" charset="0"/>
              </a:rPr>
              <a:t>Plagemann</a:t>
            </a:r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 et al.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990600" y="119070"/>
            <a:ext cx="7254436" cy="469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10-15 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min. </a:t>
            </a:r>
            <a:r>
              <a:rPr lang="en-US" sz="24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alk guideline 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(feel free to alter to suit!)</a:t>
            </a:r>
            <a:endParaRPr lang="en-US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 rot="20639697">
            <a:off x="2446118" y="2147089"/>
            <a:ext cx="4343400" cy="2677656"/>
          </a:xfrm>
          <a:prstGeom prst="rect">
            <a:avLst/>
          </a:prstGeom>
          <a:solidFill>
            <a:srgbClr val="FFCCCC"/>
          </a:solidFill>
        </p:spPr>
        <p:txBody>
          <a:bodyPr wrap="square">
            <a:spAutoFit/>
          </a:bodyPr>
          <a:lstStyle/>
          <a:p>
            <a:pPr algn="ctr"/>
            <a:r>
              <a:rPr lang="en-US" sz="4200" b="1" dirty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W</a:t>
            </a:r>
            <a:r>
              <a:rPr lang="en-US" sz="4200" b="1" dirty="0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arning</a:t>
            </a:r>
            <a:r>
              <a:rPr lang="en-US" sz="42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: this will take more than 10-15 minutes!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08177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30721" name="P 6" descr="Picture 1.png"/>
          <p:cNvPicPr>
            <a:picLocks noChangeAspect="1" noChangeArrowheads="1"/>
          </p:cNvPicPr>
          <p:nvPr/>
        </p:nvPicPr>
        <p:blipFill>
          <a:blip r:embed="rId3" cstate="print"/>
          <a:srcRect t="56055" r="50773"/>
          <a:stretch>
            <a:fillRect/>
          </a:stretch>
        </p:blipFill>
        <p:spPr bwMode="auto">
          <a:xfrm>
            <a:off x="4495800" y="4267200"/>
            <a:ext cx="4188655" cy="2076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25694" y="152400"/>
            <a:ext cx="1474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Results</a:t>
            </a:r>
            <a:endParaRPr lang="en-US" dirty="0"/>
          </a:p>
        </p:txBody>
      </p:sp>
      <p:grpSp>
        <p:nvGrpSpPr>
          <p:cNvPr id="2" name="Group 21"/>
          <p:cNvGrpSpPr/>
          <p:nvPr/>
        </p:nvGrpSpPr>
        <p:grpSpPr>
          <a:xfrm>
            <a:off x="4495800" y="1981200"/>
            <a:ext cx="4188655" cy="1980028"/>
            <a:chOff x="1981200" y="2057400"/>
            <a:chExt cx="4188655" cy="1980028"/>
          </a:xfrm>
        </p:grpSpPr>
        <p:pic>
          <p:nvPicPr>
            <p:cNvPr id="21" name="P 6" descr="Picture 1.png"/>
            <p:cNvPicPr>
              <a:picLocks noChangeAspect="1" noChangeArrowheads="1"/>
            </p:cNvPicPr>
            <p:nvPr/>
          </p:nvPicPr>
          <p:blipFill>
            <a:blip r:embed="rId3" cstate="print"/>
            <a:srcRect t="7519" r="50773" b="50570"/>
            <a:stretch>
              <a:fillRect/>
            </a:stretch>
          </p:blipFill>
          <p:spPr bwMode="auto">
            <a:xfrm>
              <a:off x="1981200" y="2057400"/>
              <a:ext cx="4188655" cy="1980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 6" descr="Picture 1.png"/>
            <p:cNvPicPr>
              <a:picLocks noChangeAspect="1" noChangeArrowheads="1"/>
            </p:cNvPicPr>
            <p:nvPr/>
          </p:nvPicPr>
          <p:blipFill>
            <a:blip r:embed="rId3" cstate="print"/>
            <a:srcRect l="50590" t="57643" r="33442" b="31773"/>
            <a:stretch>
              <a:fillRect/>
            </a:stretch>
          </p:blipFill>
          <p:spPr bwMode="auto">
            <a:xfrm>
              <a:off x="2077020" y="2120152"/>
              <a:ext cx="1358704" cy="5000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Rectangle 23"/>
          <p:cNvSpPr/>
          <p:nvPr/>
        </p:nvSpPr>
        <p:spPr>
          <a:xfrm>
            <a:off x="431785" y="2706469"/>
            <a:ext cx="3646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pixel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errors</a:t>
            </a:r>
            <a:endParaRPr lang="en-US" sz="2400" dirty="0"/>
          </a:p>
        </p:txBody>
      </p:sp>
      <p:sp>
        <p:nvSpPr>
          <p:cNvPr id="25" name="Rectangle 24"/>
          <p:cNvSpPr/>
          <p:nvPr/>
        </p:nvSpPr>
        <p:spPr>
          <a:xfrm>
            <a:off x="321979" y="5029200"/>
            <a:ext cx="38658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Average RMS </a:t>
            </a:r>
            <a:r>
              <a:rPr lang="en-US" sz="2400" b="1" i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metric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errors</a:t>
            </a:r>
            <a:endParaRPr lang="en-US" sz="2400" dirty="0"/>
          </a:p>
        </p:txBody>
      </p:sp>
      <p:sp>
        <p:nvSpPr>
          <p:cNvPr id="40" name="Rounded Rectangle 39"/>
          <p:cNvSpPr/>
          <p:nvPr/>
        </p:nvSpPr>
        <p:spPr>
          <a:xfrm>
            <a:off x="4419600" y="4876800"/>
            <a:ext cx="4329332" cy="1416147"/>
          </a:xfrm>
          <a:prstGeom prst="roundRect">
            <a:avLst/>
          </a:prstGeom>
          <a:solidFill>
            <a:srgbClr val="FFFF00">
              <a:alpha val="1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066800" y="990600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Moving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while taking scans</a:t>
            </a:r>
            <a:endParaRPr lang="en-US" sz="2400" dirty="0"/>
          </a:p>
        </p:txBody>
      </p:sp>
      <p:sp>
        <p:nvSpPr>
          <p:cNvPr id="42" name="TextBox 41"/>
          <p:cNvSpPr txBox="1"/>
          <p:nvPr/>
        </p:nvSpPr>
        <p:spPr>
          <a:xfrm>
            <a:off x="228600" y="58790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much worse!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2668" y="3539196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Cambria" pitchFamily="18" charset="0"/>
              </a:rPr>
              <a:t>as good as when stopped</a:t>
            </a:r>
            <a:endParaRPr lang="en-US" b="1" dirty="0">
              <a:solidFill>
                <a:srgbClr val="C00000"/>
              </a:solidFill>
              <a:latin typeface="Cambria" pitchFamily="18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2985868" y="6056730"/>
            <a:ext cx="1143000" cy="1582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3519268" y="3727643"/>
            <a:ext cx="900332" cy="7911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6599025" y="3894408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pixels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6587196" y="6294064"/>
            <a:ext cx="1686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units of inches</a:t>
            </a:r>
            <a:endParaRPr lang="en-US" dirty="0"/>
          </a:p>
        </p:txBody>
      </p:sp>
      <p:pic>
        <p:nvPicPr>
          <p:cNvPr id="52" name="P 4" descr="Picture 2.png"/>
          <p:cNvPicPr>
            <a:picLocks noChangeAspect="1" noChangeArrowheads="1"/>
          </p:cNvPicPr>
          <p:nvPr/>
        </p:nvPicPr>
        <p:blipFill>
          <a:blip r:embed="rId4" cstate="print"/>
          <a:srcRect r="73327"/>
          <a:stretch>
            <a:fillRect/>
          </a:stretch>
        </p:blipFill>
        <p:spPr bwMode="auto">
          <a:xfrm>
            <a:off x="6553200" y="76200"/>
            <a:ext cx="2438400" cy="185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52"/>
          <p:cNvSpPr txBox="1"/>
          <p:nvPr/>
        </p:nvSpPr>
        <p:spPr>
          <a:xfrm>
            <a:off x="4572000" y="228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rgbClr val="CC9B00"/>
                </a:solidFill>
                <a:latin typeface="Cambria" pitchFamily="18" charset="0"/>
              </a:rPr>
              <a:t>too shaky!</a:t>
            </a:r>
            <a:endParaRPr lang="en-US" b="1" dirty="0">
              <a:solidFill>
                <a:srgbClr val="CC9B00"/>
              </a:solidFill>
              <a:latin typeface="Cambria" pitchFamily="18" charset="0"/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6129996" y="436976"/>
            <a:ext cx="2023404" cy="629824"/>
          </a:xfrm>
          <a:prstGeom prst="straightConnector1">
            <a:avLst/>
          </a:prstGeom>
          <a:ln w="28575">
            <a:solidFill>
              <a:srgbClr val="CC9B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2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pic>
        <p:nvPicPr>
          <p:cNvPr id="1026" name="P 7" descr="Picture 1.png"/>
          <p:cNvPicPr>
            <a:picLocks noChangeAspect="1" noChangeArrowheads="1"/>
          </p:cNvPicPr>
          <p:nvPr/>
        </p:nvPicPr>
        <p:blipFill>
          <a:blip r:embed="rId4" cstate="print"/>
          <a:srcRect b="49936"/>
          <a:stretch>
            <a:fillRect/>
          </a:stretch>
        </p:blipFill>
        <p:spPr bwMode="auto">
          <a:xfrm>
            <a:off x="228600" y="1136920"/>
            <a:ext cx="4149811" cy="23743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" name="mc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3821113"/>
            <a:ext cx="9123362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 7" descr="Picture 1.png"/>
          <p:cNvPicPr>
            <a:picLocks noChangeAspect="1" noChangeArrowheads="1"/>
          </p:cNvPicPr>
          <p:nvPr/>
        </p:nvPicPr>
        <p:blipFill>
          <a:blip r:embed="rId4" cstate="print"/>
          <a:srcRect t="50192"/>
          <a:stretch>
            <a:fillRect/>
          </a:stretch>
        </p:blipFill>
        <p:spPr bwMode="auto">
          <a:xfrm>
            <a:off x="4648200" y="1143000"/>
            <a:ext cx="4149811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" name="Rectangle 25"/>
          <p:cNvSpPr/>
          <p:nvPr/>
        </p:nvSpPr>
        <p:spPr>
          <a:xfrm>
            <a:off x="3733800" y="300335"/>
            <a:ext cx="480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Monte Carlo Localization</a:t>
            </a:r>
            <a:endParaRPr lang="en-US" sz="2400" dirty="0">
              <a:solidFill>
                <a:srgbClr val="1E00F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Scan matching &amp; mapping (</a:t>
            </a:r>
            <a:r>
              <a:rPr lang="en-US" sz="2400" dirty="0" err="1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CoreSLAM</a:t>
            </a: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)</a:t>
            </a:r>
            <a:endParaRPr lang="en-US" sz="2400" dirty="0">
              <a:solidFill>
                <a:srgbClr val="1E00F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40673" t="23533" r="11442" b="11344"/>
          <a:stretch>
            <a:fillRect/>
          </a:stretch>
        </p:blipFill>
        <p:spPr bwMode="auto">
          <a:xfrm>
            <a:off x="355363" y="990600"/>
            <a:ext cx="2540237" cy="245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 l="46683" t="25909" r="16394" b="13838"/>
          <a:stretch>
            <a:fillRect/>
          </a:stretch>
        </p:blipFill>
        <p:spPr bwMode="auto">
          <a:xfrm>
            <a:off x="397445" y="3856172"/>
            <a:ext cx="2456073" cy="284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utpu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657600" y="1295400"/>
            <a:ext cx="5238750" cy="523875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371600" y="3395004"/>
            <a:ext cx="50045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200" b="1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+</a:t>
            </a:r>
            <a:endParaRPr lang="en-US" sz="4200" b="1" dirty="0"/>
          </a:p>
        </p:txBody>
      </p:sp>
      <p:sp>
        <p:nvSpPr>
          <p:cNvPr id="16" name="Right Arrow 15"/>
          <p:cNvSpPr>
            <a:spLocks noChangeArrowheads="1"/>
          </p:cNvSpPr>
          <p:nvPr/>
        </p:nvSpPr>
        <p:spPr bwMode="auto">
          <a:xfrm>
            <a:off x="2667000" y="3505200"/>
            <a:ext cx="617537" cy="536575"/>
          </a:xfrm>
          <a:prstGeom prst="rightArrow">
            <a:avLst>
              <a:gd name="adj1" fmla="val 50000"/>
              <a:gd name="adj2" fmla="val 49941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43000" y="914400"/>
            <a:ext cx="678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When arriving in Atlanta for AAAI 2010's exhibition: </a:t>
            </a:r>
            <a:r>
              <a:rPr lang="en-US" sz="2400" b="1" i="1" dirty="0" smtClean="0">
                <a:latin typeface="Trebuchet MS" pitchFamily="34" charset="0"/>
              </a:rPr>
              <a:t>10 seconds per frame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347004" y="1995268"/>
            <a:ext cx="8686800" cy="472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3886200"/>
            <a:ext cx="4724400" cy="2819400"/>
          </a:xfrm>
          <a:ln/>
        </p:spPr>
        <p:txBody>
          <a:bodyPr>
            <a:normAutofit/>
          </a:bodyPr>
          <a:lstStyle/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dirty="0">
                <a:latin typeface="Cambria" pitchFamily="18" charset="0"/>
              </a:rPr>
              <a:t>C++ </a:t>
            </a:r>
            <a:r>
              <a:rPr lang="en-US" sz="2100" dirty="0" err="1">
                <a:latin typeface="Cambria" pitchFamily="18" charset="0"/>
              </a:rPr>
              <a:t>knn</a:t>
            </a:r>
            <a:r>
              <a:rPr lang="en-US" sz="2100" dirty="0">
                <a:latin typeface="Cambria" pitchFamily="18" charset="0"/>
              </a:rPr>
              <a:t> implementation with variable precision levels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dirty="0" smtClean="0">
                <a:latin typeface="Cambria" pitchFamily="18" charset="0"/>
              </a:rPr>
              <a:t>Allowed </a:t>
            </a:r>
            <a:r>
              <a:rPr lang="en-US" sz="2100" dirty="0">
                <a:latin typeface="Cambria" pitchFamily="18" charset="0"/>
              </a:rPr>
              <a:t>for more complex real-time segmentation algorithms </a:t>
            </a: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dirty="0" smtClean="0">
                <a:latin typeface="Cambria" pitchFamily="18" charset="0"/>
              </a:rPr>
              <a:t>Made autonomous wandering feasible, using only the </a:t>
            </a:r>
            <a:r>
              <a:rPr lang="en-US" sz="2100" dirty="0" err="1" smtClean="0">
                <a:latin typeface="Cambria" pitchFamily="18" charset="0"/>
              </a:rPr>
              <a:t>segmenter</a:t>
            </a:r>
            <a:endParaRPr lang="en-US" sz="2100" dirty="0" smtClean="0">
              <a:latin typeface="Cambria" pitchFamily="18" charset="0"/>
            </a:endParaRPr>
          </a:p>
          <a:p>
            <a:pPr marL="390246" indent="-293764">
              <a:buSzPct val="45000"/>
              <a:buFont typeface="Wingdings" charset="2"/>
              <a:buChar char=""/>
              <a:tabLst>
                <a:tab pos="390246" algn="l"/>
                <a:tab pos="492487" algn="l"/>
                <a:tab pos="907213" algn="l"/>
                <a:tab pos="1321940" algn="l"/>
                <a:tab pos="1736666" algn="l"/>
                <a:tab pos="2151392" algn="l"/>
                <a:tab pos="2566118" algn="l"/>
                <a:tab pos="2980844" algn="l"/>
                <a:tab pos="3395570" algn="l"/>
                <a:tab pos="3810296" algn="l"/>
                <a:tab pos="4225022" algn="l"/>
                <a:tab pos="4639748" algn="l"/>
                <a:tab pos="5054475" algn="l"/>
                <a:tab pos="5469201" algn="l"/>
                <a:tab pos="5883927" algn="l"/>
                <a:tab pos="6298653" algn="l"/>
                <a:tab pos="6713379" algn="l"/>
                <a:tab pos="7128105" algn="l"/>
                <a:tab pos="7542831" algn="l"/>
                <a:tab pos="7957557" algn="l"/>
                <a:tab pos="8372284" algn="l"/>
              </a:tabLst>
            </a:pPr>
            <a:r>
              <a:rPr lang="en-US" sz="2100" b="1" i="1" dirty="0" smtClean="0">
                <a:solidFill>
                  <a:srgbClr val="1E00FE"/>
                </a:solidFill>
                <a:latin typeface="Cambria" pitchFamily="18" charset="0"/>
              </a:rPr>
              <a:t>2 orders of magnitude speedup</a:t>
            </a:r>
          </a:p>
        </p:txBody>
      </p:sp>
      <p:pic>
        <p:nvPicPr>
          <p:cNvPr id="11" name="Picture 2" descr="http://www.cs.ubc.ca/~mariusm/uploads/Main/mari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2450068"/>
            <a:ext cx="2057400" cy="354724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019800" y="61076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Marius Muja:  </a:t>
            </a:r>
            <a:r>
              <a:rPr lang="en-US" b="1" i="1" dirty="0" smtClean="0">
                <a:solidFill>
                  <a:srgbClr val="C00000"/>
                </a:solidFill>
              </a:rPr>
              <a:t>thank you!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2209800"/>
            <a:ext cx="464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rebuchet MS" pitchFamily="34" charset="0"/>
              </a:rPr>
              <a:t>FLANN </a:t>
            </a:r>
          </a:p>
          <a:p>
            <a:r>
              <a:rPr lang="en-US" sz="2400" dirty="0" smtClean="0">
                <a:latin typeface="Trebuchet MS" pitchFamily="34" charset="0"/>
              </a:rPr>
              <a:t>Fast Library for Approximate Nearest Neighbors</a:t>
            </a:r>
            <a:endParaRPr lang="en-US" sz="2400" dirty="0">
              <a:latin typeface="Trebuchet MS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43000" y="914400"/>
            <a:ext cx="678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When arriving in Atlanta for AAAI 2010's exhibition: </a:t>
            </a:r>
            <a:r>
              <a:rPr lang="en-US" sz="2400" b="1" i="1" dirty="0" smtClean="0">
                <a:latin typeface="Trebuchet MS" pitchFamily="34" charset="0"/>
              </a:rPr>
              <a:t>10 seconds per frame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Applications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0" y="300335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Texture-only navigation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96200" y="5791200"/>
            <a:ext cx="1040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10 hertz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696200" y="6096000"/>
            <a:ext cx="1048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4x video</a:t>
            </a:r>
            <a:endParaRPr lang="en-US" dirty="0"/>
          </a:p>
        </p:txBody>
      </p:sp>
      <p:pic>
        <p:nvPicPr>
          <p:cNvPr id="8" name="aaaiExhibitionWandering2010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04800" y="1066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228600"/>
            <a:ext cx="274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Conclusions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3400" y="1216828"/>
            <a:ext cx="350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Texture-based range is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1371600" y="1752600"/>
            <a:ext cx="2558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 feasible enough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1600" y="2207568"/>
            <a:ext cx="1992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 fast enough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1600" y="2662535"/>
            <a:ext cx="26773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E00FE"/>
                </a:solidFill>
                <a:latin typeface="Trebuchet MS" pitchFamily="34" charset="0"/>
                <a:cs typeface="Arial" charset="0"/>
              </a:rPr>
              <a:t> accurate enough</a:t>
            </a:r>
            <a:endParaRPr lang="en-US" sz="2400" dirty="0">
              <a:solidFill>
                <a:srgbClr val="1E00F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6800" y="1447800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to replace range scans when other sensors are unavailable.</a:t>
            </a:r>
            <a:endParaRPr lang="en-US" sz="2400" dirty="0"/>
          </a:p>
        </p:txBody>
      </p:sp>
      <p:pic>
        <p:nvPicPr>
          <p:cNvPr id="17" name="Picture 2" descr="http://www.ardronehelicopters.com/images/drone-h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4724400"/>
            <a:ext cx="3352800" cy="1722616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533400" y="4114800"/>
            <a:ext cx="6172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 Even so,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challenges </a:t>
            </a:r>
            <a:r>
              <a:rPr lang="en-US" sz="2400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remain! </a:t>
            </a:r>
            <a:endParaRPr lang="en-US" sz="2400" dirty="0"/>
          </a:p>
        </p:txBody>
      </p:sp>
      <p:sp>
        <p:nvSpPr>
          <p:cNvPr id="19" name="Rectangle 18"/>
          <p:cNvSpPr/>
          <p:nvPr/>
        </p:nvSpPr>
        <p:spPr>
          <a:xfrm>
            <a:off x="228600" y="6336268"/>
            <a:ext cx="26749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e.g., </a:t>
            </a:r>
            <a:r>
              <a:rPr lang="en-US" dirty="0" err="1" smtClean="0">
                <a:solidFill>
                  <a:srgbClr val="000000"/>
                </a:solidFill>
                <a:latin typeface="Trebuchet MS" pitchFamily="34" charset="0"/>
                <a:cs typeface="Arial" charset="0"/>
              </a:rPr>
              <a:t>ARDrones</a:t>
            </a:r>
            <a:endParaRPr lang="en-US" dirty="0"/>
          </a:p>
        </p:txBody>
      </p:sp>
      <p:pic>
        <p:nvPicPr>
          <p:cNvPr id="6147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91141"/>
            <a:ext cx="2854006" cy="281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icture 14"/>
          <p:cNvPicPr>
            <a:picLocks noChangeAspect="1" noChangeArrowheads="1"/>
          </p:cNvPicPr>
          <p:nvPr/>
        </p:nvPicPr>
        <p:blipFill>
          <a:blip r:embed="rId2" cstate="print"/>
          <a:srcRect b="51024"/>
          <a:stretch>
            <a:fillRect/>
          </a:stretch>
        </p:blipFill>
        <p:spPr bwMode="auto">
          <a:xfrm>
            <a:off x="454025" y="204788"/>
            <a:ext cx="6773863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725488" y="6186488"/>
            <a:ext cx="624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The problem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5929313" y="26289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original image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6721475" y="204788"/>
            <a:ext cx="21812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200" i="1" dirty="0" smtClean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Seam carving</a:t>
            </a:r>
            <a:endParaRPr lang="en-US" sz="3200" i="1" dirty="0">
              <a:solidFill>
                <a:srgbClr val="000000"/>
              </a:solidFill>
              <a:latin typeface="Times New Roman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2833688" y="3113088"/>
            <a:ext cx="2052637" cy="27559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Arial" pitchFamily="-107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4935538" y="553085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device size</a:t>
            </a: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5676900" y="3314700"/>
            <a:ext cx="1044575" cy="2098675"/>
          </a:xfrm>
          <a:prstGeom prst="line">
            <a:avLst/>
          </a:prstGeom>
          <a:noFill/>
          <a:ln w="28575">
            <a:solidFill>
              <a:srgbClr val="0C0AD8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6256338" y="4108450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?</a:t>
            </a:r>
            <a:endParaRPr lang="en-US" b="1">
              <a:solidFill>
                <a:srgbClr val="0C0AD8"/>
              </a:solidFill>
              <a:latin typeface="Times New Roman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543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204788"/>
            <a:ext cx="6773863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316038" y="6181725"/>
            <a:ext cx="5180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Three possible solutions…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975350" y="1360488"/>
            <a:ext cx="2057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original image</a:t>
            </a:r>
          </a:p>
        </p:txBody>
      </p:sp>
      <p:sp>
        <p:nvSpPr>
          <p:cNvPr id="60421" name="Text Box 6"/>
          <p:cNvSpPr txBox="1">
            <a:spLocks noChangeArrowheads="1"/>
          </p:cNvSpPr>
          <p:nvPr/>
        </p:nvSpPr>
        <p:spPr bwMode="auto">
          <a:xfrm>
            <a:off x="7229475" y="5264150"/>
            <a:ext cx="1670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What's happened in each case?</a:t>
            </a:r>
          </a:p>
        </p:txBody>
      </p:sp>
    </p:spTree>
    <p:extLst>
      <p:ext uri="{BB962C8B-B14F-4D97-AF65-F5344CB8AC3E}">
        <p14:creationId xmlns:p14="http://schemas.microsoft.com/office/powerpoint/2010/main" val="118609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303" y="762000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" y="814388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3709988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3938" y="3709988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68614" name="Freeform 6"/>
          <p:cNvSpPr>
            <a:spLocks/>
          </p:cNvSpPr>
          <p:nvPr/>
        </p:nvSpPr>
        <p:spPr bwMode="auto">
          <a:xfrm>
            <a:off x="6492875" y="750888"/>
            <a:ext cx="688975" cy="2657475"/>
          </a:xfrm>
          <a:custGeom>
            <a:avLst/>
            <a:gdLst>
              <a:gd name="T0" fmla="*/ 1093747813 w 434"/>
              <a:gd name="T1" fmla="*/ 0 h 1657"/>
              <a:gd name="T2" fmla="*/ 980341575 w 434"/>
              <a:gd name="T3" fmla="*/ 421829651 h 1657"/>
              <a:gd name="T4" fmla="*/ 995462513 w 434"/>
              <a:gd name="T5" fmla="*/ 797361180 h 1657"/>
              <a:gd name="T6" fmla="*/ 866933750 w 434"/>
              <a:gd name="T7" fmla="*/ 1000559385 h 1657"/>
              <a:gd name="T8" fmla="*/ 824091888 w 434"/>
              <a:gd name="T9" fmla="*/ 1144598700 h 1657"/>
              <a:gd name="T10" fmla="*/ 667842200 w 434"/>
              <a:gd name="T11" fmla="*/ 1334937740 h 1657"/>
              <a:gd name="T12" fmla="*/ 612397175 w 434"/>
              <a:gd name="T13" fmla="*/ 1463543813 h 1657"/>
              <a:gd name="T14" fmla="*/ 539313438 w 434"/>
              <a:gd name="T15" fmla="*/ 1579289119 h 1657"/>
              <a:gd name="T16" fmla="*/ 597276238 w 434"/>
              <a:gd name="T17" fmla="*/ 1754194917 h 1657"/>
              <a:gd name="T18" fmla="*/ 496471575 w 434"/>
              <a:gd name="T19" fmla="*/ 1841647817 h 1657"/>
              <a:gd name="T20" fmla="*/ 456149075 w 434"/>
              <a:gd name="T21" fmla="*/ 1970253890 h 1657"/>
              <a:gd name="T22" fmla="*/ 355342825 w 434"/>
              <a:gd name="T23" fmla="*/ 2129726446 h 1657"/>
              <a:gd name="T24" fmla="*/ 183972200 w 434"/>
              <a:gd name="T25" fmla="*/ 2147483647 h 1657"/>
              <a:gd name="T26" fmla="*/ 85685313 w 434"/>
              <a:gd name="T27" fmla="*/ 2147483647 h 1657"/>
              <a:gd name="T28" fmla="*/ 42843450 w 434"/>
              <a:gd name="T29" fmla="*/ 2147483647 h 1657"/>
              <a:gd name="T30" fmla="*/ 0 w 434"/>
              <a:gd name="T31" fmla="*/ 2147483647 h 1657"/>
              <a:gd name="T32" fmla="*/ 15120938 w 434"/>
              <a:gd name="T33" fmla="*/ 2147483647 h 1657"/>
              <a:gd name="T34" fmla="*/ 0 w 434"/>
              <a:gd name="T35" fmla="*/ 2147483647 h 1657"/>
              <a:gd name="T36" fmla="*/ 70564375 w 434"/>
              <a:gd name="T37" fmla="*/ 2147483647 h 1657"/>
              <a:gd name="T38" fmla="*/ 113407825 w 434"/>
              <a:gd name="T39" fmla="*/ 2147483647 h 1657"/>
              <a:gd name="T40" fmla="*/ 57964388 w 434"/>
              <a:gd name="T41" fmla="*/ 2147483647 h 1657"/>
              <a:gd name="T42" fmla="*/ 143648113 w 434"/>
              <a:gd name="T43" fmla="*/ 2147483647 h 16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4"/>
              <a:gd name="T67" fmla="*/ 0 h 1657"/>
              <a:gd name="T68" fmla="*/ 434 w 434"/>
              <a:gd name="T69" fmla="*/ 1657 h 16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4" h="1657">
                <a:moveTo>
                  <a:pt x="434" y="0"/>
                </a:moveTo>
                <a:cubicBezTo>
                  <a:pt x="409" y="51"/>
                  <a:pt x="429" y="119"/>
                  <a:pt x="389" y="164"/>
                </a:cubicBezTo>
                <a:cubicBezTo>
                  <a:pt x="375" y="217"/>
                  <a:pt x="380" y="258"/>
                  <a:pt x="395" y="310"/>
                </a:cubicBezTo>
                <a:cubicBezTo>
                  <a:pt x="388" y="361"/>
                  <a:pt x="384" y="363"/>
                  <a:pt x="344" y="389"/>
                </a:cubicBezTo>
                <a:cubicBezTo>
                  <a:pt x="337" y="407"/>
                  <a:pt x="337" y="428"/>
                  <a:pt x="327" y="445"/>
                </a:cubicBezTo>
                <a:cubicBezTo>
                  <a:pt x="310" y="470"/>
                  <a:pt x="286" y="497"/>
                  <a:pt x="265" y="519"/>
                </a:cubicBezTo>
                <a:cubicBezTo>
                  <a:pt x="258" y="537"/>
                  <a:pt x="253" y="552"/>
                  <a:pt x="243" y="569"/>
                </a:cubicBezTo>
                <a:cubicBezTo>
                  <a:pt x="236" y="593"/>
                  <a:pt x="239" y="606"/>
                  <a:pt x="214" y="614"/>
                </a:cubicBezTo>
                <a:cubicBezTo>
                  <a:pt x="204" y="647"/>
                  <a:pt x="220" y="656"/>
                  <a:pt x="237" y="682"/>
                </a:cubicBezTo>
                <a:cubicBezTo>
                  <a:pt x="224" y="701"/>
                  <a:pt x="218" y="708"/>
                  <a:pt x="197" y="716"/>
                </a:cubicBezTo>
                <a:cubicBezTo>
                  <a:pt x="192" y="730"/>
                  <a:pt x="189" y="752"/>
                  <a:pt x="181" y="766"/>
                </a:cubicBezTo>
                <a:cubicBezTo>
                  <a:pt x="168" y="786"/>
                  <a:pt x="152" y="805"/>
                  <a:pt x="141" y="828"/>
                </a:cubicBezTo>
                <a:cubicBezTo>
                  <a:pt x="119" y="870"/>
                  <a:pt x="109" y="924"/>
                  <a:pt x="73" y="958"/>
                </a:cubicBezTo>
                <a:cubicBezTo>
                  <a:pt x="65" y="994"/>
                  <a:pt x="74" y="976"/>
                  <a:pt x="34" y="1003"/>
                </a:cubicBezTo>
                <a:cubicBezTo>
                  <a:pt x="28" y="1006"/>
                  <a:pt x="17" y="1014"/>
                  <a:pt x="17" y="1014"/>
                </a:cubicBezTo>
                <a:cubicBezTo>
                  <a:pt x="9" y="1038"/>
                  <a:pt x="0" y="1088"/>
                  <a:pt x="0" y="1088"/>
                </a:cubicBezTo>
                <a:cubicBezTo>
                  <a:pt x="2" y="1134"/>
                  <a:pt x="6" y="1181"/>
                  <a:pt x="6" y="1228"/>
                </a:cubicBezTo>
                <a:cubicBezTo>
                  <a:pt x="6" y="1247"/>
                  <a:pt x="0" y="1265"/>
                  <a:pt x="0" y="1285"/>
                </a:cubicBezTo>
                <a:cubicBezTo>
                  <a:pt x="0" y="1307"/>
                  <a:pt x="28" y="1347"/>
                  <a:pt x="28" y="1347"/>
                </a:cubicBezTo>
                <a:cubicBezTo>
                  <a:pt x="20" y="1394"/>
                  <a:pt x="16" y="1462"/>
                  <a:pt x="45" y="1504"/>
                </a:cubicBezTo>
                <a:cubicBezTo>
                  <a:pt x="41" y="1551"/>
                  <a:pt x="35" y="1580"/>
                  <a:pt x="23" y="1623"/>
                </a:cubicBezTo>
                <a:cubicBezTo>
                  <a:pt x="53" y="1632"/>
                  <a:pt x="57" y="1621"/>
                  <a:pt x="57" y="1657"/>
                </a:cubicBezTo>
              </a:path>
            </a:pathLst>
          </a:cu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8615" name="Text Box 5"/>
          <p:cNvSpPr txBox="1">
            <a:spLocks noChangeArrowheads="1"/>
          </p:cNvSpPr>
          <p:nvPr/>
        </p:nvSpPr>
        <p:spPr bwMode="auto">
          <a:xfrm>
            <a:off x="381000" y="152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Algorithm?</a:t>
            </a:r>
          </a:p>
        </p:txBody>
      </p:sp>
      <p:sp>
        <p:nvSpPr>
          <p:cNvPr id="68616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1295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Original</a:t>
            </a:r>
          </a:p>
        </p:txBody>
      </p:sp>
      <p:sp>
        <p:nvSpPr>
          <p:cNvPr id="68617" name="Text Box 5"/>
          <p:cNvSpPr txBox="1">
            <a:spLocks noChangeArrowheads="1"/>
          </p:cNvSpPr>
          <p:nvPr/>
        </p:nvSpPr>
        <p:spPr bwMode="auto">
          <a:xfrm>
            <a:off x="2438400" y="200025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Consider the steps in choosing the best seam to carve:</a:t>
            </a:r>
          </a:p>
        </p:txBody>
      </p:sp>
      <p:sp>
        <p:nvSpPr>
          <p:cNvPr id="68618" name="Text Box 5"/>
          <p:cNvSpPr txBox="1">
            <a:spLocks noChangeArrowheads="1"/>
          </p:cNvSpPr>
          <p:nvPr/>
        </p:nvSpPr>
        <p:spPr bwMode="auto">
          <a:xfrm>
            <a:off x="542925" y="3886200"/>
            <a:ext cx="1295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Step 2</a:t>
            </a:r>
          </a:p>
        </p:txBody>
      </p:sp>
      <p:sp>
        <p:nvSpPr>
          <p:cNvPr id="68619" name="Text Box 5"/>
          <p:cNvSpPr txBox="1">
            <a:spLocks noChangeArrowheads="1"/>
          </p:cNvSpPr>
          <p:nvPr/>
        </p:nvSpPr>
        <p:spPr bwMode="auto">
          <a:xfrm>
            <a:off x="4648200" y="4876800"/>
            <a:ext cx="838200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Step 3 ?</a:t>
            </a:r>
          </a:p>
        </p:txBody>
      </p:sp>
      <p:sp>
        <p:nvSpPr>
          <p:cNvPr id="68620" name="Text Box 5"/>
          <p:cNvSpPr txBox="1">
            <a:spLocks noChangeArrowheads="1"/>
          </p:cNvSpPr>
          <p:nvPr/>
        </p:nvSpPr>
        <p:spPr bwMode="auto">
          <a:xfrm>
            <a:off x="5029200" y="990600"/>
            <a:ext cx="115438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Seam ?</a:t>
            </a:r>
          </a:p>
        </p:txBody>
      </p:sp>
      <p:sp>
        <p:nvSpPr>
          <p:cNvPr id="68621" name="AutoShape 13"/>
          <p:cNvSpPr>
            <a:spLocks noChangeArrowheads="1"/>
          </p:cNvSpPr>
          <p:nvPr/>
        </p:nvSpPr>
        <p:spPr bwMode="auto">
          <a:xfrm>
            <a:off x="1085850" y="3467100"/>
            <a:ext cx="242888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8622" name="AutoShape 14"/>
          <p:cNvSpPr>
            <a:spLocks noChangeArrowheads="1"/>
          </p:cNvSpPr>
          <p:nvPr/>
        </p:nvSpPr>
        <p:spPr bwMode="auto">
          <a:xfrm rot="-5400000">
            <a:off x="4395788" y="5140325"/>
            <a:ext cx="242887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8623" name="AutoShape 15"/>
          <p:cNvSpPr>
            <a:spLocks noChangeArrowheads="1"/>
          </p:cNvSpPr>
          <p:nvPr/>
        </p:nvSpPr>
        <p:spPr bwMode="auto">
          <a:xfrm rot="10800000">
            <a:off x="4994275" y="3432175"/>
            <a:ext cx="242888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 rot="5400000" flipH="1">
            <a:off x="4477849" y="2957489"/>
            <a:ext cx="242887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92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6172200" y="3980515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/>
          <p:cNvSpPr/>
          <p:nvPr/>
        </p:nvSpPr>
        <p:spPr>
          <a:xfrm>
            <a:off x="6115755" y="3935359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/>
          <p:cNvSpPr/>
          <p:nvPr/>
        </p:nvSpPr>
        <p:spPr>
          <a:xfrm>
            <a:off x="931333" y="3980515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/>
          <p:cNvSpPr/>
          <p:nvPr/>
        </p:nvSpPr>
        <p:spPr>
          <a:xfrm>
            <a:off x="874888" y="3935359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>
            <a:off x="3581399" y="2454154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>
            <a:off x="3524954" y="2408998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3482621" y="23622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6073421" y="23622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815621" y="38862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3482621" y="38862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6073421" y="38862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>
            <a:off x="815621" y="54864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3482621" y="54864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6073421" y="54864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787421" y="2410178"/>
            <a:ext cx="18288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Unsupervised / clustering results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6378221" y="2410178"/>
            <a:ext cx="18288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Models and/or model </a:t>
            </a:r>
            <a:r>
              <a:rPr lang="en-US" dirty="0" err="1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params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  considered</a:t>
            </a:r>
            <a:endParaRPr lang="en-US" dirty="0" smtClean="0"/>
          </a:p>
        </p:txBody>
      </p:sp>
      <p:sp>
        <p:nvSpPr>
          <p:cNvPr id="24" name="Rectangle 23"/>
          <p:cNvSpPr/>
          <p:nvPr/>
        </p:nvSpPr>
        <p:spPr>
          <a:xfrm>
            <a:off x="1120421" y="3934178"/>
            <a:ext cx="18288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Results of model / parameter comparisons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3787421" y="3934178"/>
            <a:ext cx="18288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Chosen predictive model(s)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6225821" y="3934178"/>
            <a:ext cx="21336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Example predictions ~ both good and bad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120421" y="5534378"/>
            <a:ext cx="18288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Other graphs and/or insights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3787421" y="5534378"/>
            <a:ext cx="182880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Things you're still planning to work on…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620933" y="6141156"/>
            <a:ext cx="1828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Cambria" pitchFamily="18" charset="0"/>
                <a:cs typeface="Arial" charset="0"/>
              </a:rPr>
              <a:t>anything else…?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25688" y="2460978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869243" y="2415822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815621" y="2362200"/>
            <a:ext cx="2438400" cy="10668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990600" y="119070"/>
            <a:ext cx="7254436" cy="4697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9467" tIns="49737" rIns="99467" bIns="49737">
            <a:spAutoFit/>
          </a:bodyPr>
          <a:lstStyle/>
          <a:p>
            <a:pPr algn="ctr" defTabSz="993775"/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10-15 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min. </a:t>
            </a:r>
            <a:r>
              <a:rPr lang="en-US" sz="2400" dirty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</a:t>
            </a:r>
            <a:r>
              <a:rPr lang="en-US" sz="2400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alk guideline </a:t>
            </a:r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(feel free to alter to suit!)</a:t>
            </a:r>
            <a:endParaRPr lang="en-US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20421" y="962378"/>
            <a:ext cx="182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Title + Intro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815621" y="914400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421" y="962378"/>
            <a:ext cx="182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"Big Picture" overall context + motivation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482621" y="914400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378221" y="962378"/>
            <a:ext cx="182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About your dataset(s)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6073421" y="914400"/>
            <a:ext cx="2438400" cy="10668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20421" y="2410178"/>
            <a:ext cx="182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Dataset details and initial graphics/images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17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303" y="762000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" y="814388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" y="3709988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3938" y="3709988"/>
            <a:ext cx="4000500" cy="26479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68614" name="Freeform 6"/>
          <p:cNvSpPr>
            <a:spLocks/>
          </p:cNvSpPr>
          <p:nvPr/>
        </p:nvSpPr>
        <p:spPr bwMode="auto">
          <a:xfrm>
            <a:off x="6492875" y="750888"/>
            <a:ext cx="688975" cy="2657475"/>
          </a:xfrm>
          <a:custGeom>
            <a:avLst/>
            <a:gdLst>
              <a:gd name="T0" fmla="*/ 1093747813 w 434"/>
              <a:gd name="T1" fmla="*/ 0 h 1657"/>
              <a:gd name="T2" fmla="*/ 980341575 w 434"/>
              <a:gd name="T3" fmla="*/ 421829651 h 1657"/>
              <a:gd name="T4" fmla="*/ 995462513 w 434"/>
              <a:gd name="T5" fmla="*/ 797361180 h 1657"/>
              <a:gd name="T6" fmla="*/ 866933750 w 434"/>
              <a:gd name="T7" fmla="*/ 1000559385 h 1657"/>
              <a:gd name="T8" fmla="*/ 824091888 w 434"/>
              <a:gd name="T9" fmla="*/ 1144598700 h 1657"/>
              <a:gd name="T10" fmla="*/ 667842200 w 434"/>
              <a:gd name="T11" fmla="*/ 1334937740 h 1657"/>
              <a:gd name="T12" fmla="*/ 612397175 w 434"/>
              <a:gd name="T13" fmla="*/ 1463543813 h 1657"/>
              <a:gd name="T14" fmla="*/ 539313438 w 434"/>
              <a:gd name="T15" fmla="*/ 1579289119 h 1657"/>
              <a:gd name="T16" fmla="*/ 597276238 w 434"/>
              <a:gd name="T17" fmla="*/ 1754194917 h 1657"/>
              <a:gd name="T18" fmla="*/ 496471575 w 434"/>
              <a:gd name="T19" fmla="*/ 1841647817 h 1657"/>
              <a:gd name="T20" fmla="*/ 456149075 w 434"/>
              <a:gd name="T21" fmla="*/ 1970253890 h 1657"/>
              <a:gd name="T22" fmla="*/ 355342825 w 434"/>
              <a:gd name="T23" fmla="*/ 2129726446 h 1657"/>
              <a:gd name="T24" fmla="*/ 183972200 w 434"/>
              <a:gd name="T25" fmla="*/ 2147483647 h 1657"/>
              <a:gd name="T26" fmla="*/ 85685313 w 434"/>
              <a:gd name="T27" fmla="*/ 2147483647 h 1657"/>
              <a:gd name="T28" fmla="*/ 42843450 w 434"/>
              <a:gd name="T29" fmla="*/ 2147483647 h 1657"/>
              <a:gd name="T30" fmla="*/ 0 w 434"/>
              <a:gd name="T31" fmla="*/ 2147483647 h 1657"/>
              <a:gd name="T32" fmla="*/ 15120938 w 434"/>
              <a:gd name="T33" fmla="*/ 2147483647 h 1657"/>
              <a:gd name="T34" fmla="*/ 0 w 434"/>
              <a:gd name="T35" fmla="*/ 2147483647 h 1657"/>
              <a:gd name="T36" fmla="*/ 70564375 w 434"/>
              <a:gd name="T37" fmla="*/ 2147483647 h 1657"/>
              <a:gd name="T38" fmla="*/ 113407825 w 434"/>
              <a:gd name="T39" fmla="*/ 2147483647 h 1657"/>
              <a:gd name="T40" fmla="*/ 57964388 w 434"/>
              <a:gd name="T41" fmla="*/ 2147483647 h 1657"/>
              <a:gd name="T42" fmla="*/ 143648113 w 434"/>
              <a:gd name="T43" fmla="*/ 2147483647 h 16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4"/>
              <a:gd name="T67" fmla="*/ 0 h 1657"/>
              <a:gd name="T68" fmla="*/ 434 w 434"/>
              <a:gd name="T69" fmla="*/ 1657 h 16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4" h="1657">
                <a:moveTo>
                  <a:pt x="434" y="0"/>
                </a:moveTo>
                <a:cubicBezTo>
                  <a:pt x="409" y="51"/>
                  <a:pt x="429" y="119"/>
                  <a:pt x="389" y="164"/>
                </a:cubicBezTo>
                <a:cubicBezTo>
                  <a:pt x="375" y="217"/>
                  <a:pt x="380" y="258"/>
                  <a:pt x="395" y="310"/>
                </a:cubicBezTo>
                <a:cubicBezTo>
                  <a:pt x="388" y="361"/>
                  <a:pt x="384" y="363"/>
                  <a:pt x="344" y="389"/>
                </a:cubicBezTo>
                <a:cubicBezTo>
                  <a:pt x="337" y="407"/>
                  <a:pt x="337" y="428"/>
                  <a:pt x="327" y="445"/>
                </a:cubicBezTo>
                <a:cubicBezTo>
                  <a:pt x="310" y="470"/>
                  <a:pt x="286" y="497"/>
                  <a:pt x="265" y="519"/>
                </a:cubicBezTo>
                <a:cubicBezTo>
                  <a:pt x="258" y="537"/>
                  <a:pt x="253" y="552"/>
                  <a:pt x="243" y="569"/>
                </a:cubicBezTo>
                <a:cubicBezTo>
                  <a:pt x="236" y="593"/>
                  <a:pt x="239" y="606"/>
                  <a:pt x="214" y="614"/>
                </a:cubicBezTo>
                <a:cubicBezTo>
                  <a:pt x="204" y="647"/>
                  <a:pt x="220" y="656"/>
                  <a:pt x="237" y="682"/>
                </a:cubicBezTo>
                <a:cubicBezTo>
                  <a:pt x="224" y="701"/>
                  <a:pt x="218" y="708"/>
                  <a:pt x="197" y="716"/>
                </a:cubicBezTo>
                <a:cubicBezTo>
                  <a:pt x="192" y="730"/>
                  <a:pt x="189" y="752"/>
                  <a:pt x="181" y="766"/>
                </a:cubicBezTo>
                <a:cubicBezTo>
                  <a:pt x="168" y="786"/>
                  <a:pt x="152" y="805"/>
                  <a:pt x="141" y="828"/>
                </a:cubicBezTo>
                <a:cubicBezTo>
                  <a:pt x="119" y="870"/>
                  <a:pt x="109" y="924"/>
                  <a:pt x="73" y="958"/>
                </a:cubicBezTo>
                <a:cubicBezTo>
                  <a:pt x="65" y="994"/>
                  <a:pt x="74" y="976"/>
                  <a:pt x="34" y="1003"/>
                </a:cubicBezTo>
                <a:cubicBezTo>
                  <a:pt x="28" y="1006"/>
                  <a:pt x="17" y="1014"/>
                  <a:pt x="17" y="1014"/>
                </a:cubicBezTo>
                <a:cubicBezTo>
                  <a:pt x="9" y="1038"/>
                  <a:pt x="0" y="1088"/>
                  <a:pt x="0" y="1088"/>
                </a:cubicBezTo>
                <a:cubicBezTo>
                  <a:pt x="2" y="1134"/>
                  <a:pt x="6" y="1181"/>
                  <a:pt x="6" y="1228"/>
                </a:cubicBezTo>
                <a:cubicBezTo>
                  <a:pt x="6" y="1247"/>
                  <a:pt x="0" y="1265"/>
                  <a:pt x="0" y="1285"/>
                </a:cubicBezTo>
                <a:cubicBezTo>
                  <a:pt x="0" y="1307"/>
                  <a:pt x="28" y="1347"/>
                  <a:pt x="28" y="1347"/>
                </a:cubicBezTo>
                <a:cubicBezTo>
                  <a:pt x="20" y="1394"/>
                  <a:pt x="16" y="1462"/>
                  <a:pt x="45" y="1504"/>
                </a:cubicBezTo>
                <a:cubicBezTo>
                  <a:pt x="41" y="1551"/>
                  <a:pt x="35" y="1580"/>
                  <a:pt x="23" y="1623"/>
                </a:cubicBezTo>
                <a:cubicBezTo>
                  <a:pt x="53" y="1632"/>
                  <a:pt x="57" y="1621"/>
                  <a:pt x="57" y="1657"/>
                </a:cubicBezTo>
              </a:path>
            </a:pathLst>
          </a:cu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8615" name="Text Box 5"/>
          <p:cNvSpPr txBox="1">
            <a:spLocks noChangeArrowheads="1"/>
          </p:cNvSpPr>
          <p:nvPr/>
        </p:nvSpPr>
        <p:spPr bwMode="auto">
          <a:xfrm>
            <a:off x="381000" y="152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FF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Algorithm?</a:t>
            </a:r>
          </a:p>
        </p:txBody>
      </p:sp>
      <p:sp>
        <p:nvSpPr>
          <p:cNvPr id="68616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1295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Original</a:t>
            </a:r>
          </a:p>
        </p:txBody>
      </p:sp>
      <p:sp>
        <p:nvSpPr>
          <p:cNvPr id="68617" name="Text Box 5"/>
          <p:cNvSpPr txBox="1">
            <a:spLocks noChangeArrowheads="1"/>
          </p:cNvSpPr>
          <p:nvPr/>
        </p:nvSpPr>
        <p:spPr bwMode="auto">
          <a:xfrm>
            <a:off x="2438400" y="200025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Consider the steps in choosing the best seam to carve:</a:t>
            </a:r>
          </a:p>
        </p:txBody>
      </p:sp>
      <p:sp>
        <p:nvSpPr>
          <p:cNvPr id="68618" name="Text Box 5"/>
          <p:cNvSpPr txBox="1">
            <a:spLocks noChangeArrowheads="1"/>
          </p:cNvSpPr>
          <p:nvPr/>
        </p:nvSpPr>
        <p:spPr bwMode="auto">
          <a:xfrm>
            <a:off x="542925" y="3886200"/>
            <a:ext cx="1295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Step 2</a:t>
            </a:r>
          </a:p>
        </p:txBody>
      </p:sp>
      <p:sp>
        <p:nvSpPr>
          <p:cNvPr id="68619" name="Text Box 5"/>
          <p:cNvSpPr txBox="1">
            <a:spLocks noChangeArrowheads="1"/>
          </p:cNvSpPr>
          <p:nvPr/>
        </p:nvSpPr>
        <p:spPr bwMode="auto">
          <a:xfrm>
            <a:off x="4648200" y="4876800"/>
            <a:ext cx="8382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Step 3</a:t>
            </a:r>
          </a:p>
        </p:txBody>
      </p:sp>
      <p:sp>
        <p:nvSpPr>
          <p:cNvPr id="68620" name="Text Box 5"/>
          <p:cNvSpPr txBox="1">
            <a:spLocks noChangeArrowheads="1"/>
          </p:cNvSpPr>
          <p:nvPr/>
        </p:nvSpPr>
        <p:spPr bwMode="auto">
          <a:xfrm>
            <a:off x="5029200" y="990600"/>
            <a:ext cx="990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Seam</a:t>
            </a:r>
          </a:p>
        </p:txBody>
      </p:sp>
      <p:sp>
        <p:nvSpPr>
          <p:cNvPr id="68621" name="AutoShape 13"/>
          <p:cNvSpPr>
            <a:spLocks noChangeArrowheads="1"/>
          </p:cNvSpPr>
          <p:nvPr/>
        </p:nvSpPr>
        <p:spPr bwMode="auto">
          <a:xfrm>
            <a:off x="1085850" y="3467100"/>
            <a:ext cx="242888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8622" name="AutoShape 14"/>
          <p:cNvSpPr>
            <a:spLocks noChangeArrowheads="1"/>
          </p:cNvSpPr>
          <p:nvPr/>
        </p:nvSpPr>
        <p:spPr bwMode="auto">
          <a:xfrm rot="-5400000">
            <a:off x="4395788" y="5140325"/>
            <a:ext cx="242887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8623" name="AutoShape 15"/>
          <p:cNvSpPr>
            <a:spLocks noChangeArrowheads="1"/>
          </p:cNvSpPr>
          <p:nvPr/>
        </p:nvSpPr>
        <p:spPr bwMode="auto">
          <a:xfrm rot="10800000">
            <a:off x="4994275" y="3432175"/>
            <a:ext cx="242888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6477000" y="3707523"/>
            <a:ext cx="688975" cy="2657475"/>
          </a:xfrm>
          <a:custGeom>
            <a:avLst/>
            <a:gdLst>
              <a:gd name="T0" fmla="*/ 1093747813 w 434"/>
              <a:gd name="T1" fmla="*/ 0 h 1657"/>
              <a:gd name="T2" fmla="*/ 980341575 w 434"/>
              <a:gd name="T3" fmla="*/ 421829651 h 1657"/>
              <a:gd name="T4" fmla="*/ 995462513 w 434"/>
              <a:gd name="T5" fmla="*/ 797361180 h 1657"/>
              <a:gd name="T6" fmla="*/ 866933750 w 434"/>
              <a:gd name="T7" fmla="*/ 1000559385 h 1657"/>
              <a:gd name="T8" fmla="*/ 824091888 w 434"/>
              <a:gd name="T9" fmla="*/ 1144598700 h 1657"/>
              <a:gd name="T10" fmla="*/ 667842200 w 434"/>
              <a:gd name="T11" fmla="*/ 1334937740 h 1657"/>
              <a:gd name="T12" fmla="*/ 612397175 w 434"/>
              <a:gd name="T13" fmla="*/ 1463543813 h 1657"/>
              <a:gd name="T14" fmla="*/ 539313438 w 434"/>
              <a:gd name="T15" fmla="*/ 1579289119 h 1657"/>
              <a:gd name="T16" fmla="*/ 597276238 w 434"/>
              <a:gd name="T17" fmla="*/ 1754194917 h 1657"/>
              <a:gd name="T18" fmla="*/ 496471575 w 434"/>
              <a:gd name="T19" fmla="*/ 1841647817 h 1657"/>
              <a:gd name="T20" fmla="*/ 456149075 w 434"/>
              <a:gd name="T21" fmla="*/ 1970253890 h 1657"/>
              <a:gd name="T22" fmla="*/ 355342825 w 434"/>
              <a:gd name="T23" fmla="*/ 2129726446 h 1657"/>
              <a:gd name="T24" fmla="*/ 183972200 w 434"/>
              <a:gd name="T25" fmla="*/ 2147483647 h 1657"/>
              <a:gd name="T26" fmla="*/ 85685313 w 434"/>
              <a:gd name="T27" fmla="*/ 2147483647 h 1657"/>
              <a:gd name="T28" fmla="*/ 42843450 w 434"/>
              <a:gd name="T29" fmla="*/ 2147483647 h 1657"/>
              <a:gd name="T30" fmla="*/ 0 w 434"/>
              <a:gd name="T31" fmla="*/ 2147483647 h 1657"/>
              <a:gd name="T32" fmla="*/ 15120938 w 434"/>
              <a:gd name="T33" fmla="*/ 2147483647 h 1657"/>
              <a:gd name="T34" fmla="*/ 0 w 434"/>
              <a:gd name="T35" fmla="*/ 2147483647 h 1657"/>
              <a:gd name="T36" fmla="*/ 70564375 w 434"/>
              <a:gd name="T37" fmla="*/ 2147483647 h 1657"/>
              <a:gd name="T38" fmla="*/ 113407825 w 434"/>
              <a:gd name="T39" fmla="*/ 2147483647 h 1657"/>
              <a:gd name="T40" fmla="*/ 57964388 w 434"/>
              <a:gd name="T41" fmla="*/ 2147483647 h 1657"/>
              <a:gd name="T42" fmla="*/ 143648113 w 434"/>
              <a:gd name="T43" fmla="*/ 2147483647 h 16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34"/>
              <a:gd name="T67" fmla="*/ 0 h 1657"/>
              <a:gd name="T68" fmla="*/ 434 w 434"/>
              <a:gd name="T69" fmla="*/ 1657 h 16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34" h="1657">
                <a:moveTo>
                  <a:pt x="434" y="0"/>
                </a:moveTo>
                <a:cubicBezTo>
                  <a:pt x="409" y="51"/>
                  <a:pt x="429" y="119"/>
                  <a:pt x="389" y="164"/>
                </a:cubicBezTo>
                <a:cubicBezTo>
                  <a:pt x="375" y="217"/>
                  <a:pt x="380" y="258"/>
                  <a:pt x="395" y="310"/>
                </a:cubicBezTo>
                <a:cubicBezTo>
                  <a:pt x="388" y="361"/>
                  <a:pt x="384" y="363"/>
                  <a:pt x="344" y="389"/>
                </a:cubicBezTo>
                <a:cubicBezTo>
                  <a:pt x="337" y="407"/>
                  <a:pt x="337" y="428"/>
                  <a:pt x="327" y="445"/>
                </a:cubicBezTo>
                <a:cubicBezTo>
                  <a:pt x="310" y="470"/>
                  <a:pt x="286" y="497"/>
                  <a:pt x="265" y="519"/>
                </a:cubicBezTo>
                <a:cubicBezTo>
                  <a:pt x="258" y="537"/>
                  <a:pt x="253" y="552"/>
                  <a:pt x="243" y="569"/>
                </a:cubicBezTo>
                <a:cubicBezTo>
                  <a:pt x="236" y="593"/>
                  <a:pt x="239" y="606"/>
                  <a:pt x="214" y="614"/>
                </a:cubicBezTo>
                <a:cubicBezTo>
                  <a:pt x="204" y="647"/>
                  <a:pt x="220" y="656"/>
                  <a:pt x="237" y="682"/>
                </a:cubicBezTo>
                <a:cubicBezTo>
                  <a:pt x="224" y="701"/>
                  <a:pt x="218" y="708"/>
                  <a:pt x="197" y="716"/>
                </a:cubicBezTo>
                <a:cubicBezTo>
                  <a:pt x="192" y="730"/>
                  <a:pt x="189" y="752"/>
                  <a:pt x="181" y="766"/>
                </a:cubicBezTo>
                <a:cubicBezTo>
                  <a:pt x="168" y="786"/>
                  <a:pt x="152" y="805"/>
                  <a:pt x="141" y="828"/>
                </a:cubicBezTo>
                <a:cubicBezTo>
                  <a:pt x="119" y="870"/>
                  <a:pt x="109" y="924"/>
                  <a:pt x="73" y="958"/>
                </a:cubicBezTo>
                <a:cubicBezTo>
                  <a:pt x="65" y="994"/>
                  <a:pt x="74" y="976"/>
                  <a:pt x="34" y="1003"/>
                </a:cubicBezTo>
                <a:cubicBezTo>
                  <a:pt x="28" y="1006"/>
                  <a:pt x="17" y="1014"/>
                  <a:pt x="17" y="1014"/>
                </a:cubicBezTo>
                <a:cubicBezTo>
                  <a:pt x="9" y="1038"/>
                  <a:pt x="0" y="1088"/>
                  <a:pt x="0" y="1088"/>
                </a:cubicBezTo>
                <a:cubicBezTo>
                  <a:pt x="2" y="1134"/>
                  <a:pt x="6" y="1181"/>
                  <a:pt x="6" y="1228"/>
                </a:cubicBezTo>
                <a:cubicBezTo>
                  <a:pt x="6" y="1247"/>
                  <a:pt x="0" y="1265"/>
                  <a:pt x="0" y="1285"/>
                </a:cubicBezTo>
                <a:cubicBezTo>
                  <a:pt x="0" y="1307"/>
                  <a:pt x="28" y="1347"/>
                  <a:pt x="28" y="1347"/>
                </a:cubicBezTo>
                <a:cubicBezTo>
                  <a:pt x="20" y="1394"/>
                  <a:pt x="16" y="1462"/>
                  <a:pt x="45" y="1504"/>
                </a:cubicBezTo>
                <a:cubicBezTo>
                  <a:pt x="41" y="1551"/>
                  <a:pt x="35" y="1580"/>
                  <a:pt x="23" y="1623"/>
                </a:cubicBezTo>
                <a:cubicBezTo>
                  <a:pt x="53" y="1632"/>
                  <a:pt x="57" y="1621"/>
                  <a:pt x="57" y="1657"/>
                </a:cubicBezTo>
              </a:path>
            </a:pathLst>
          </a:cu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15000" y="6400800"/>
            <a:ext cx="2095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i="1" dirty="0">
                <a:solidFill>
                  <a:srgbClr val="FF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"SHORTEST PATH!"</a:t>
            </a:r>
            <a:endParaRPr lang="en-US" i="1" dirty="0">
              <a:solidFill>
                <a:srgbClr val="FF0000"/>
              </a:solidFill>
              <a:latin typeface="Times New Roman" pitchFamily="-107" charset="0"/>
            </a:endParaRPr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 rot="5400000" flipH="1">
            <a:off x="4477849" y="2957489"/>
            <a:ext cx="242887" cy="366713"/>
          </a:xfrm>
          <a:prstGeom prst="downArrow">
            <a:avLst>
              <a:gd name="adj1" fmla="val 50000"/>
              <a:gd name="adj2" fmla="val 37745"/>
            </a:avLst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 bwMode="auto">
          <a:xfrm rot="5400000">
            <a:off x="7610622" y="4867421"/>
            <a:ext cx="1800665" cy="1588"/>
          </a:xfrm>
          <a:prstGeom prst="straightConnector1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76492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5" descr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6141" y="293077"/>
            <a:ext cx="487045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3699144" y="5580625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original image</a:t>
            </a:r>
          </a:p>
        </p:txBody>
      </p:sp>
      <p:pic>
        <p:nvPicPr>
          <p:cNvPr id="61445" name="Picture 8" descr="Picture 6"/>
          <p:cNvPicPr>
            <a:picLocks noChangeAspect="1" noChangeArrowheads="1"/>
          </p:cNvPicPr>
          <p:nvPr/>
        </p:nvPicPr>
        <p:blipFill>
          <a:blip r:embed="rId3" cstate="print"/>
          <a:srcRect r="25351"/>
          <a:stretch>
            <a:fillRect/>
          </a:stretch>
        </p:blipFill>
        <p:spPr bwMode="auto">
          <a:xfrm>
            <a:off x="1625869" y="1226113"/>
            <a:ext cx="63246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Text Box 9"/>
          <p:cNvSpPr txBox="1">
            <a:spLocks noChangeArrowheads="1"/>
          </p:cNvSpPr>
          <p:nvPr/>
        </p:nvSpPr>
        <p:spPr bwMode="auto">
          <a:xfrm>
            <a:off x="746394" y="5585388"/>
            <a:ext cx="2057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D80204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seams</a:t>
            </a:r>
          </a:p>
        </p:txBody>
      </p:sp>
      <p:sp>
        <p:nvSpPr>
          <p:cNvPr id="61447" name="Line 10"/>
          <p:cNvSpPr>
            <a:spLocks noChangeShapeType="1"/>
          </p:cNvSpPr>
          <p:nvPr/>
        </p:nvSpPr>
        <p:spPr bwMode="auto">
          <a:xfrm flipV="1">
            <a:off x="2152919" y="5475850"/>
            <a:ext cx="1393825" cy="293688"/>
          </a:xfrm>
          <a:prstGeom prst="line">
            <a:avLst/>
          </a:prstGeom>
          <a:noFill/>
          <a:ln w="9525">
            <a:solidFill>
              <a:srgbClr val="D80204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1448" name="Line 11"/>
          <p:cNvSpPr>
            <a:spLocks noChangeShapeType="1"/>
          </p:cNvSpPr>
          <p:nvPr/>
        </p:nvSpPr>
        <p:spPr bwMode="auto">
          <a:xfrm flipV="1">
            <a:off x="1513156" y="4651938"/>
            <a:ext cx="130175" cy="1036637"/>
          </a:xfrm>
          <a:prstGeom prst="line">
            <a:avLst/>
          </a:prstGeom>
          <a:noFill/>
          <a:ln w="9525">
            <a:solidFill>
              <a:srgbClr val="D80204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79828" y="412653"/>
            <a:ext cx="1392702" cy="584776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C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2007 !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78745" y="6206930"/>
            <a:ext cx="6248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latin typeface="Trebuchet MS" pitchFamily="-107" charset="0"/>
                <a:ea typeface="ＭＳ Ｐゴシック" pitchFamily="-107" charset="-128"/>
                <a:cs typeface="ＭＳ Ｐゴシック" pitchFamily="-107" charset="-128"/>
              </a:rPr>
              <a:t>you're encouraged to use the original paper as a guide...</a:t>
            </a:r>
            <a:endParaRPr lang="en-US" dirty="0">
              <a:solidFill>
                <a:srgbClr val="000000"/>
              </a:solidFill>
              <a:latin typeface="Trebuchet MS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69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Text Box 5"/>
          <p:cNvSpPr txBox="1">
            <a:spLocks noChangeArrowheads="1"/>
          </p:cNvSpPr>
          <p:nvPr/>
        </p:nvSpPr>
        <p:spPr bwMode="auto">
          <a:xfrm>
            <a:off x="638175" y="762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Applications:  </a:t>
            </a:r>
            <a:r>
              <a:rPr lang="en-US" sz="3600" i="1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Lost a shoe?</a:t>
            </a:r>
          </a:p>
        </p:txBody>
      </p:sp>
      <p:pic>
        <p:nvPicPr>
          <p:cNvPr id="62468" name="Picture 6" descr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6" y="838200"/>
            <a:ext cx="9135533" cy="597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37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638175" y="1524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Memory is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malleable</a:t>
            </a:r>
            <a:endParaRPr lang="en-US" sz="3600" dirty="0">
              <a:solidFill>
                <a:srgbClr val="000000"/>
              </a:solidFill>
              <a:latin typeface="Times New Roman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pic>
        <p:nvPicPr>
          <p:cNvPr id="63492" name="Picture 6" descr="Picture 18"/>
          <p:cNvPicPr>
            <a:picLocks noChangeAspect="1" noChangeArrowheads="1"/>
          </p:cNvPicPr>
          <p:nvPr/>
        </p:nvPicPr>
        <p:blipFill>
          <a:blip r:embed="rId2" cstate="print"/>
          <a:srcRect r="47519"/>
          <a:stretch>
            <a:fillRect/>
          </a:stretch>
        </p:blipFill>
        <p:spPr bwMode="auto">
          <a:xfrm>
            <a:off x="360363" y="859830"/>
            <a:ext cx="4059237" cy="585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Line 7"/>
          <p:cNvSpPr>
            <a:spLocks noChangeShapeType="1"/>
          </p:cNvSpPr>
          <p:nvPr/>
        </p:nvSpPr>
        <p:spPr bwMode="auto">
          <a:xfrm flipH="1" flipV="1">
            <a:off x="3762199" y="6035499"/>
            <a:ext cx="1719262" cy="201613"/>
          </a:xfrm>
          <a:prstGeom prst="line">
            <a:avLst/>
          </a:prstGeom>
          <a:noFill/>
          <a:ln w="28575">
            <a:solidFill>
              <a:srgbClr val="0AB008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3494" name="Text Box 8"/>
          <p:cNvSpPr txBox="1">
            <a:spLocks noChangeArrowheads="1"/>
          </p:cNvSpPr>
          <p:nvPr/>
        </p:nvSpPr>
        <p:spPr bwMode="auto">
          <a:xfrm>
            <a:off x="5284611" y="6045024"/>
            <a:ext cx="1785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b="1">
                <a:solidFill>
                  <a:srgbClr val="0AB00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pixels to remove (very low energy)</a:t>
            </a:r>
          </a:p>
        </p:txBody>
      </p:sp>
      <p:sp>
        <p:nvSpPr>
          <p:cNvPr id="63495" name="Text Box 9"/>
          <p:cNvSpPr txBox="1">
            <a:spLocks noChangeArrowheads="1"/>
          </p:cNvSpPr>
          <p:nvPr/>
        </p:nvSpPr>
        <p:spPr bwMode="auto">
          <a:xfrm>
            <a:off x="4462286" y="4316237"/>
            <a:ext cx="17859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b="1">
                <a:solidFill>
                  <a:srgbClr val="D80204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pixels to conserve (very high energy)</a:t>
            </a:r>
          </a:p>
        </p:txBody>
      </p:sp>
      <p:sp>
        <p:nvSpPr>
          <p:cNvPr id="63496" name="Line 10"/>
          <p:cNvSpPr>
            <a:spLocks noChangeShapeType="1"/>
          </p:cNvSpPr>
          <p:nvPr/>
        </p:nvSpPr>
        <p:spPr bwMode="auto">
          <a:xfrm flipH="1">
            <a:off x="3419299" y="4794074"/>
            <a:ext cx="1208087" cy="688975"/>
          </a:xfrm>
          <a:prstGeom prst="line">
            <a:avLst/>
          </a:prstGeom>
          <a:noFill/>
          <a:ln w="28575">
            <a:solidFill>
              <a:srgbClr val="D80204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41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638175" y="1524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Memory is </a:t>
            </a:r>
            <a:r>
              <a:rPr lang="en-US" sz="3600" dirty="0" smtClean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malleable</a:t>
            </a:r>
            <a:endParaRPr lang="en-US" sz="3600" dirty="0">
              <a:solidFill>
                <a:srgbClr val="000000"/>
              </a:solidFill>
              <a:latin typeface="Times New Roman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pic>
        <p:nvPicPr>
          <p:cNvPr id="63492" name="Picture 6" descr="Picture 18"/>
          <p:cNvPicPr>
            <a:picLocks noChangeAspect="1" noChangeArrowheads="1"/>
          </p:cNvPicPr>
          <p:nvPr/>
        </p:nvPicPr>
        <p:blipFill>
          <a:blip r:embed="rId2" cstate="print"/>
          <a:srcRect r="47519"/>
          <a:stretch>
            <a:fillRect/>
          </a:stretch>
        </p:blipFill>
        <p:spPr bwMode="auto">
          <a:xfrm>
            <a:off x="360363" y="859830"/>
            <a:ext cx="4059237" cy="5855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8180564" y="515898"/>
            <a:ext cx="355600" cy="381000"/>
            <a:chOff x="2928" y="1051"/>
            <a:chExt cx="840" cy="957"/>
          </a:xfrm>
        </p:grpSpPr>
        <p:sp>
          <p:nvSpPr>
            <p:cNvPr id="9" name="Freeform 50"/>
            <p:cNvSpPr>
              <a:spLocks/>
            </p:cNvSpPr>
            <p:nvPr/>
          </p:nvSpPr>
          <p:spPr bwMode="auto">
            <a:xfrm>
              <a:off x="2928" y="1759"/>
              <a:ext cx="810" cy="249"/>
            </a:xfrm>
            <a:custGeom>
              <a:avLst/>
              <a:gdLst>
                <a:gd name="T0" fmla="*/ 87 w 1048"/>
                <a:gd name="T1" fmla="*/ 21 h 250"/>
                <a:gd name="T2" fmla="*/ 150 w 1048"/>
                <a:gd name="T3" fmla="*/ 83 h 250"/>
                <a:gd name="T4" fmla="*/ 157 w 1048"/>
                <a:gd name="T5" fmla="*/ 111 h 250"/>
                <a:gd name="T6" fmla="*/ 164 w 1048"/>
                <a:gd name="T7" fmla="*/ 131 h 250"/>
                <a:gd name="T8" fmla="*/ 172 w 1048"/>
                <a:gd name="T9" fmla="*/ 172 h 250"/>
                <a:gd name="T10" fmla="*/ 123 w 1048"/>
                <a:gd name="T11" fmla="*/ 241 h 250"/>
                <a:gd name="T12" fmla="*/ 13 w 1048"/>
                <a:gd name="T13" fmla="*/ 221 h 250"/>
                <a:gd name="T14" fmla="*/ 0 w 1048"/>
                <a:gd name="T15" fmla="*/ 200 h 250"/>
                <a:gd name="T16" fmla="*/ 2 w 1048"/>
                <a:gd name="T17" fmla="*/ 166 h 250"/>
                <a:gd name="T18" fmla="*/ 15 w 1048"/>
                <a:gd name="T19" fmla="*/ 125 h 250"/>
                <a:gd name="T20" fmla="*/ 34 w 1048"/>
                <a:gd name="T21" fmla="*/ 76 h 250"/>
                <a:gd name="T22" fmla="*/ 46 w 1048"/>
                <a:gd name="T23" fmla="*/ 55 h 250"/>
                <a:gd name="T24" fmla="*/ 53 w 1048"/>
                <a:gd name="T25" fmla="*/ 28 h 250"/>
                <a:gd name="T26" fmla="*/ 62 w 1048"/>
                <a:gd name="T27" fmla="*/ 14 h 250"/>
                <a:gd name="T28" fmla="*/ 83 w 1048"/>
                <a:gd name="T29" fmla="*/ 28 h 250"/>
                <a:gd name="T30" fmla="*/ 87 w 1048"/>
                <a:gd name="T31" fmla="*/ 21 h 2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8"/>
                <a:gd name="T49" fmla="*/ 0 h 250"/>
                <a:gd name="T50" fmla="*/ 1048 w 1048"/>
                <a:gd name="T51" fmla="*/ 250 h 2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8" h="250">
                  <a:moveTo>
                    <a:pt x="531" y="21"/>
                  </a:moveTo>
                  <a:cubicBezTo>
                    <a:pt x="673" y="0"/>
                    <a:pt x="778" y="50"/>
                    <a:pt x="910" y="83"/>
                  </a:cubicBezTo>
                  <a:cubicBezTo>
                    <a:pt x="923" y="92"/>
                    <a:pt x="937" y="102"/>
                    <a:pt x="951" y="111"/>
                  </a:cubicBezTo>
                  <a:cubicBezTo>
                    <a:pt x="965" y="120"/>
                    <a:pt x="993" y="138"/>
                    <a:pt x="993" y="138"/>
                  </a:cubicBezTo>
                  <a:cubicBezTo>
                    <a:pt x="1009" y="162"/>
                    <a:pt x="1023" y="163"/>
                    <a:pt x="1048" y="179"/>
                  </a:cubicBezTo>
                  <a:cubicBezTo>
                    <a:pt x="943" y="250"/>
                    <a:pt x="887" y="238"/>
                    <a:pt x="751" y="248"/>
                  </a:cubicBezTo>
                  <a:cubicBezTo>
                    <a:pt x="201" y="233"/>
                    <a:pt x="424" y="241"/>
                    <a:pt x="82" y="228"/>
                  </a:cubicBezTo>
                  <a:cubicBezTo>
                    <a:pt x="54" y="218"/>
                    <a:pt x="27" y="216"/>
                    <a:pt x="0" y="207"/>
                  </a:cubicBezTo>
                  <a:cubicBezTo>
                    <a:pt x="2" y="195"/>
                    <a:pt x="1" y="183"/>
                    <a:pt x="7" y="173"/>
                  </a:cubicBezTo>
                  <a:cubicBezTo>
                    <a:pt x="19" y="151"/>
                    <a:pt x="75" y="138"/>
                    <a:pt x="96" y="131"/>
                  </a:cubicBezTo>
                  <a:cubicBezTo>
                    <a:pt x="134" y="116"/>
                    <a:pt x="169" y="92"/>
                    <a:pt x="207" y="76"/>
                  </a:cubicBezTo>
                  <a:cubicBezTo>
                    <a:pt x="239" y="61"/>
                    <a:pt x="238" y="77"/>
                    <a:pt x="275" y="55"/>
                  </a:cubicBezTo>
                  <a:cubicBezTo>
                    <a:pt x="288" y="46"/>
                    <a:pt x="309" y="33"/>
                    <a:pt x="324" y="28"/>
                  </a:cubicBezTo>
                  <a:cubicBezTo>
                    <a:pt x="341" y="21"/>
                    <a:pt x="379" y="14"/>
                    <a:pt x="379" y="14"/>
                  </a:cubicBezTo>
                  <a:cubicBezTo>
                    <a:pt x="420" y="18"/>
                    <a:pt x="461" y="22"/>
                    <a:pt x="503" y="28"/>
                  </a:cubicBezTo>
                  <a:cubicBezTo>
                    <a:pt x="531" y="32"/>
                    <a:pt x="519" y="44"/>
                    <a:pt x="531" y="21"/>
                  </a:cubicBezTo>
                  <a:close/>
                </a:path>
              </a:pathLst>
            </a:custGeom>
            <a:solidFill>
              <a:srgbClr val="FD9D0F"/>
            </a:solidFill>
            <a:ln w="9525">
              <a:solidFill>
                <a:srgbClr val="FD9D0F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i="1">
                <a:solidFill>
                  <a:srgbClr val="0000FF"/>
                </a:solidFill>
                <a:latin typeface="Times New Roman" pitchFamily="-107" charset="0"/>
              </a:endParaRPr>
            </a:p>
          </p:txBody>
        </p:sp>
        <p:sp>
          <p:nvSpPr>
            <p:cNvPr id="10" name="Oval 51"/>
            <p:cNvSpPr>
              <a:spLocks noChangeArrowheads="1"/>
            </p:cNvSpPr>
            <p:nvPr/>
          </p:nvSpPr>
          <p:spPr bwMode="auto">
            <a:xfrm>
              <a:off x="2965" y="1240"/>
              <a:ext cx="779" cy="672"/>
            </a:xfrm>
            <a:prstGeom prst="ellipse">
              <a:avLst/>
            </a:prstGeom>
            <a:solidFill>
              <a:srgbClr val="9ECC46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1" name="Oval 52"/>
            <p:cNvSpPr>
              <a:spLocks noChangeArrowheads="1"/>
            </p:cNvSpPr>
            <p:nvPr/>
          </p:nvSpPr>
          <p:spPr bwMode="auto">
            <a:xfrm rot="-1967255">
              <a:off x="3039" y="1383"/>
              <a:ext cx="186" cy="19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2" name="Oval 53"/>
            <p:cNvSpPr>
              <a:spLocks noChangeArrowheads="1"/>
            </p:cNvSpPr>
            <p:nvPr/>
          </p:nvSpPr>
          <p:spPr bwMode="auto">
            <a:xfrm>
              <a:off x="3262" y="1383"/>
              <a:ext cx="222" cy="23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3" name="Oval 54"/>
            <p:cNvSpPr>
              <a:spLocks noChangeArrowheads="1"/>
            </p:cNvSpPr>
            <p:nvPr/>
          </p:nvSpPr>
          <p:spPr bwMode="auto">
            <a:xfrm rot="-2071034">
              <a:off x="3521" y="1431"/>
              <a:ext cx="149" cy="23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4" name="Oval 55"/>
            <p:cNvSpPr>
              <a:spLocks noChangeArrowheads="1"/>
            </p:cNvSpPr>
            <p:nvPr/>
          </p:nvSpPr>
          <p:spPr bwMode="auto">
            <a:xfrm>
              <a:off x="3118" y="1479"/>
              <a:ext cx="56" cy="67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5" name="Oval 56"/>
            <p:cNvSpPr>
              <a:spLocks noChangeArrowheads="1"/>
            </p:cNvSpPr>
            <p:nvPr/>
          </p:nvSpPr>
          <p:spPr bwMode="auto">
            <a:xfrm>
              <a:off x="3341" y="1495"/>
              <a:ext cx="55" cy="64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6" name="Oval 57"/>
            <p:cNvSpPr>
              <a:spLocks noChangeArrowheads="1"/>
            </p:cNvSpPr>
            <p:nvPr/>
          </p:nvSpPr>
          <p:spPr bwMode="auto">
            <a:xfrm>
              <a:off x="3543" y="1549"/>
              <a:ext cx="54" cy="64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7" name="AutoShape 58"/>
            <p:cNvSpPr>
              <a:spLocks noChangeArrowheads="1"/>
            </p:cNvSpPr>
            <p:nvPr/>
          </p:nvSpPr>
          <p:spPr bwMode="auto">
            <a:xfrm rot="-5400000">
              <a:off x="3291" y="1540"/>
              <a:ext cx="77" cy="445"/>
            </a:xfrm>
            <a:prstGeom prst="moon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-107" charset="0"/>
              </a:endParaRPr>
            </a:p>
          </p:txBody>
        </p:sp>
        <p:sp>
          <p:nvSpPr>
            <p:cNvPr id="18" name="Freeform 59"/>
            <p:cNvSpPr>
              <a:spLocks/>
            </p:cNvSpPr>
            <p:nvPr/>
          </p:nvSpPr>
          <p:spPr bwMode="auto">
            <a:xfrm>
              <a:off x="3120" y="1128"/>
              <a:ext cx="648" cy="256"/>
            </a:xfrm>
            <a:custGeom>
              <a:avLst/>
              <a:gdLst>
                <a:gd name="T0" fmla="*/ 208 w 648"/>
                <a:gd name="T1" fmla="*/ 0 h 256"/>
                <a:gd name="T2" fmla="*/ 47 w 648"/>
                <a:gd name="T3" fmla="*/ 7 h 256"/>
                <a:gd name="T4" fmla="*/ 0 w 648"/>
                <a:gd name="T5" fmla="*/ 92 h 256"/>
                <a:gd name="T6" fmla="*/ 162 w 648"/>
                <a:gd name="T7" fmla="*/ 192 h 256"/>
                <a:gd name="T8" fmla="*/ 300 w 648"/>
                <a:gd name="T9" fmla="*/ 238 h 256"/>
                <a:gd name="T10" fmla="*/ 484 w 648"/>
                <a:gd name="T11" fmla="*/ 246 h 256"/>
                <a:gd name="T12" fmla="*/ 646 w 648"/>
                <a:gd name="T13" fmla="*/ 184 h 256"/>
                <a:gd name="T14" fmla="*/ 615 w 648"/>
                <a:gd name="T15" fmla="*/ 153 h 256"/>
                <a:gd name="T16" fmla="*/ 546 w 648"/>
                <a:gd name="T17" fmla="*/ 84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8"/>
                <a:gd name="T28" fmla="*/ 0 h 256"/>
                <a:gd name="T29" fmla="*/ 648 w 648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8" h="256">
                  <a:moveTo>
                    <a:pt x="208" y="0"/>
                  </a:moveTo>
                  <a:cubicBezTo>
                    <a:pt x="154" y="2"/>
                    <a:pt x="100" y="0"/>
                    <a:pt x="47" y="7"/>
                  </a:cubicBezTo>
                  <a:cubicBezTo>
                    <a:pt x="15" y="11"/>
                    <a:pt x="0" y="92"/>
                    <a:pt x="0" y="92"/>
                  </a:cubicBezTo>
                  <a:cubicBezTo>
                    <a:pt x="19" y="199"/>
                    <a:pt x="72" y="170"/>
                    <a:pt x="162" y="192"/>
                  </a:cubicBezTo>
                  <a:cubicBezTo>
                    <a:pt x="208" y="203"/>
                    <a:pt x="252" y="234"/>
                    <a:pt x="300" y="238"/>
                  </a:cubicBezTo>
                  <a:cubicBezTo>
                    <a:pt x="361" y="243"/>
                    <a:pt x="423" y="243"/>
                    <a:pt x="484" y="246"/>
                  </a:cubicBezTo>
                  <a:cubicBezTo>
                    <a:pt x="648" y="235"/>
                    <a:pt x="569" y="256"/>
                    <a:pt x="646" y="184"/>
                  </a:cubicBezTo>
                  <a:cubicBezTo>
                    <a:pt x="642" y="180"/>
                    <a:pt x="617" y="158"/>
                    <a:pt x="615" y="153"/>
                  </a:cubicBezTo>
                  <a:cubicBezTo>
                    <a:pt x="596" y="116"/>
                    <a:pt x="599" y="84"/>
                    <a:pt x="546" y="84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i="1">
                <a:solidFill>
                  <a:srgbClr val="0000FF"/>
                </a:solidFill>
                <a:latin typeface="Times New Roman" pitchFamily="-107" charset="0"/>
              </a:endParaRPr>
            </a:p>
          </p:txBody>
        </p:sp>
        <p:sp>
          <p:nvSpPr>
            <p:cNvPr id="19" name="Freeform 60"/>
            <p:cNvSpPr>
              <a:spLocks/>
            </p:cNvSpPr>
            <p:nvPr/>
          </p:nvSpPr>
          <p:spPr bwMode="auto">
            <a:xfrm>
              <a:off x="3254" y="1051"/>
              <a:ext cx="442" cy="192"/>
            </a:xfrm>
            <a:custGeom>
              <a:avLst/>
              <a:gdLst>
                <a:gd name="T0" fmla="*/ 88 w 442"/>
                <a:gd name="T1" fmla="*/ 138 h 192"/>
                <a:gd name="T2" fmla="*/ 34 w 442"/>
                <a:gd name="T3" fmla="*/ 92 h 192"/>
                <a:gd name="T4" fmla="*/ 57 w 442"/>
                <a:gd name="T5" fmla="*/ 0 h 192"/>
                <a:gd name="T6" fmla="*/ 234 w 442"/>
                <a:gd name="T7" fmla="*/ 15 h 192"/>
                <a:gd name="T8" fmla="*/ 372 w 442"/>
                <a:gd name="T9" fmla="*/ 61 h 192"/>
                <a:gd name="T10" fmla="*/ 441 w 442"/>
                <a:gd name="T11" fmla="*/ 92 h 192"/>
                <a:gd name="T12" fmla="*/ 434 w 442"/>
                <a:gd name="T13" fmla="*/ 122 h 192"/>
                <a:gd name="T14" fmla="*/ 280 w 442"/>
                <a:gd name="T15" fmla="*/ 161 h 192"/>
                <a:gd name="T16" fmla="*/ 257 w 442"/>
                <a:gd name="T17" fmla="*/ 169 h 192"/>
                <a:gd name="T18" fmla="*/ 226 w 442"/>
                <a:gd name="T19" fmla="*/ 184 h 192"/>
                <a:gd name="T20" fmla="*/ 196 w 442"/>
                <a:gd name="T21" fmla="*/ 192 h 1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2"/>
                <a:gd name="T34" fmla="*/ 0 h 192"/>
                <a:gd name="T35" fmla="*/ 442 w 442"/>
                <a:gd name="T36" fmla="*/ 192 h 1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2" h="192">
                  <a:moveTo>
                    <a:pt x="88" y="138"/>
                  </a:moveTo>
                  <a:cubicBezTo>
                    <a:pt x="71" y="119"/>
                    <a:pt x="55" y="106"/>
                    <a:pt x="34" y="92"/>
                  </a:cubicBezTo>
                  <a:cubicBezTo>
                    <a:pt x="22" y="52"/>
                    <a:pt x="0" y="17"/>
                    <a:pt x="57" y="0"/>
                  </a:cubicBezTo>
                  <a:cubicBezTo>
                    <a:pt x="75" y="1"/>
                    <a:pt x="202" y="8"/>
                    <a:pt x="234" y="15"/>
                  </a:cubicBezTo>
                  <a:cubicBezTo>
                    <a:pt x="275" y="24"/>
                    <a:pt x="331" y="47"/>
                    <a:pt x="372" y="61"/>
                  </a:cubicBezTo>
                  <a:cubicBezTo>
                    <a:pt x="394" y="81"/>
                    <a:pt x="412" y="84"/>
                    <a:pt x="441" y="92"/>
                  </a:cubicBezTo>
                  <a:cubicBezTo>
                    <a:pt x="439" y="102"/>
                    <a:pt x="442" y="115"/>
                    <a:pt x="434" y="122"/>
                  </a:cubicBezTo>
                  <a:cubicBezTo>
                    <a:pt x="411" y="142"/>
                    <a:pt x="306" y="158"/>
                    <a:pt x="280" y="161"/>
                  </a:cubicBezTo>
                  <a:cubicBezTo>
                    <a:pt x="272" y="164"/>
                    <a:pt x="264" y="166"/>
                    <a:pt x="257" y="169"/>
                  </a:cubicBezTo>
                  <a:cubicBezTo>
                    <a:pt x="246" y="173"/>
                    <a:pt x="237" y="180"/>
                    <a:pt x="226" y="184"/>
                  </a:cubicBezTo>
                  <a:cubicBezTo>
                    <a:pt x="216" y="188"/>
                    <a:pt x="196" y="192"/>
                    <a:pt x="196" y="192"/>
                  </a:cubicBezTo>
                </a:path>
              </a:pathLst>
            </a:custGeom>
            <a:solidFill>
              <a:srgbClr val="CC0099"/>
            </a:solidFill>
            <a:ln w="9525">
              <a:solidFill>
                <a:srgbClr val="FF99CC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i="1">
                <a:solidFill>
                  <a:srgbClr val="0000FF"/>
                </a:solidFill>
                <a:latin typeface="Times New Roman" pitchFamily="-107" charset="0"/>
              </a:endParaRPr>
            </a:p>
          </p:txBody>
        </p:sp>
        <p:sp>
          <p:nvSpPr>
            <p:cNvPr id="20" name="Freeform 61"/>
            <p:cNvSpPr>
              <a:spLocks/>
            </p:cNvSpPr>
            <p:nvPr/>
          </p:nvSpPr>
          <p:spPr bwMode="auto">
            <a:xfrm>
              <a:off x="3025" y="1802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i="1">
                <a:solidFill>
                  <a:srgbClr val="0000FF"/>
                </a:solidFill>
                <a:latin typeface="Times New Roman" pitchFamily="-107" charset="0"/>
              </a:endParaRPr>
            </a:p>
          </p:txBody>
        </p:sp>
        <p:sp>
          <p:nvSpPr>
            <p:cNvPr id="21" name="Freeform 62"/>
            <p:cNvSpPr>
              <a:spLocks/>
            </p:cNvSpPr>
            <p:nvPr/>
          </p:nvSpPr>
          <p:spPr bwMode="auto">
            <a:xfrm flipH="1">
              <a:off x="3456" y="1813"/>
              <a:ext cx="215" cy="139"/>
            </a:xfrm>
            <a:custGeom>
              <a:avLst/>
              <a:gdLst>
                <a:gd name="T0" fmla="*/ 8 w 215"/>
                <a:gd name="T1" fmla="*/ 78 h 139"/>
                <a:gd name="T2" fmla="*/ 84 w 215"/>
                <a:gd name="T3" fmla="*/ 17 h 139"/>
                <a:gd name="T4" fmla="*/ 154 w 215"/>
                <a:gd name="T5" fmla="*/ 40 h 139"/>
                <a:gd name="T6" fmla="*/ 215 w 215"/>
                <a:gd name="T7" fmla="*/ 139 h 1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139"/>
                <a:gd name="T14" fmla="*/ 215 w 215"/>
                <a:gd name="T15" fmla="*/ 139 h 1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139">
                  <a:moveTo>
                    <a:pt x="8" y="78"/>
                  </a:moveTo>
                  <a:cubicBezTo>
                    <a:pt x="20" y="0"/>
                    <a:pt x="0" y="6"/>
                    <a:pt x="84" y="17"/>
                  </a:cubicBezTo>
                  <a:cubicBezTo>
                    <a:pt x="108" y="24"/>
                    <a:pt x="154" y="40"/>
                    <a:pt x="154" y="40"/>
                  </a:cubicBezTo>
                  <a:cubicBezTo>
                    <a:pt x="162" y="81"/>
                    <a:pt x="162" y="139"/>
                    <a:pt x="215" y="139"/>
                  </a:cubicBezTo>
                </a:path>
              </a:pathLst>
            </a:custGeom>
            <a:solidFill>
              <a:srgbClr val="FD9D0F"/>
            </a:solidFill>
            <a:ln w="9525">
              <a:solidFill>
                <a:srgbClr val="FFCC99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endParaRPr lang="en-US" sz="2400" i="1">
                <a:solidFill>
                  <a:srgbClr val="0000FF"/>
                </a:solidFill>
                <a:latin typeface="Times New Roman" pitchFamily="-107" charset="0"/>
              </a:endParaRPr>
            </a:p>
          </p:txBody>
        </p:sp>
      </p:grp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7450931" y="152400"/>
            <a:ext cx="14049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500" dirty="0">
                <a:solidFill>
                  <a:srgbClr val="00B050"/>
                </a:solidFill>
                <a:latin typeface="Cambria" pitchFamily="18" charset="0"/>
                <a:ea typeface="ＭＳ Ｐゴシック" pitchFamily="-107" charset="-128"/>
                <a:cs typeface="ＭＳ Ｐゴシック" pitchFamily="-107" charset="-128"/>
              </a:rPr>
              <a:t>Look, ma! One hand!</a:t>
            </a:r>
          </a:p>
        </p:txBody>
      </p:sp>
      <p:pic>
        <p:nvPicPr>
          <p:cNvPr id="23" name="Picture 21" descr="Picture 18"/>
          <p:cNvPicPr>
            <a:picLocks noChangeAspect="1" noChangeArrowheads="1"/>
          </p:cNvPicPr>
          <p:nvPr/>
        </p:nvPicPr>
        <p:blipFill rotWithShape="1">
          <a:blip r:embed="rId2" cstate="print"/>
          <a:srcRect l="54445"/>
          <a:stretch/>
        </p:blipFill>
        <p:spPr bwMode="auto">
          <a:xfrm>
            <a:off x="4648200" y="859830"/>
            <a:ext cx="3505200" cy="582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5535612" y="5638800"/>
            <a:ext cx="1730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dirty="0">
                <a:solidFill>
                  <a:schemeClr val="bg1"/>
                </a:solidFill>
                <a:latin typeface="Comic Sans MS" pitchFamily="-107" charset="0"/>
                <a:ea typeface="ＭＳ Ｐゴシック" pitchFamily="-107" charset="-128"/>
                <a:cs typeface="ＭＳ Ｐゴシック" pitchFamily="-107" charset="-128"/>
              </a:rPr>
              <a:t>I was alone on that trip…</a:t>
            </a:r>
          </a:p>
        </p:txBody>
      </p:sp>
    </p:spTree>
    <p:extLst>
      <p:ext uri="{BB962C8B-B14F-4D97-AF65-F5344CB8AC3E}">
        <p14:creationId xmlns:p14="http://schemas.microsoft.com/office/powerpoint/2010/main" val="208950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655638" y="258763"/>
            <a:ext cx="777081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200" i="1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Not perfect…</a:t>
            </a:r>
          </a:p>
        </p:txBody>
      </p:sp>
      <p:pic>
        <p:nvPicPr>
          <p:cNvPr id="65540" name="Picture 6" descr="Picture 21"/>
          <p:cNvPicPr>
            <a:picLocks noChangeAspect="1" noChangeArrowheads="1"/>
          </p:cNvPicPr>
          <p:nvPr/>
        </p:nvPicPr>
        <p:blipFill>
          <a:blip r:embed="rId2" cstate="print"/>
          <a:srcRect r="33308"/>
          <a:stretch>
            <a:fillRect/>
          </a:stretch>
        </p:blipFill>
        <p:spPr bwMode="auto">
          <a:xfrm>
            <a:off x="381000" y="1524000"/>
            <a:ext cx="68167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 Box 7"/>
          <p:cNvSpPr txBox="1">
            <a:spLocks noChangeArrowheads="1"/>
          </p:cNvSpPr>
          <p:nvPr/>
        </p:nvSpPr>
        <p:spPr bwMode="auto">
          <a:xfrm>
            <a:off x="4513263" y="1604963"/>
            <a:ext cx="39893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i="1">
                <a:solidFill>
                  <a:srgbClr val="0000FF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Straightforward seam carving does not always work!</a:t>
            </a:r>
          </a:p>
        </p:txBody>
      </p:sp>
      <p:sp>
        <p:nvSpPr>
          <p:cNvPr id="65542" name="Rectangle 8"/>
          <p:cNvSpPr>
            <a:spLocks noChangeArrowheads="1"/>
          </p:cNvSpPr>
          <p:nvPr/>
        </p:nvSpPr>
        <p:spPr bwMode="auto">
          <a:xfrm>
            <a:off x="7146925" y="6086475"/>
            <a:ext cx="194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200" i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What's conspiring against the algorithm here?</a:t>
            </a:r>
          </a:p>
        </p:txBody>
      </p:sp>
      <p:sp>
        <p:nvSpPr>
          <p:cNvPr id="65543" name="Rectangle 11"/>
          <p:cNvSpPr>
            <a:spLocks noChangeArrowheads="1"/>
          </p:cNvSpPr>
          <p:nvPr/>
        </p:nvSpPr>
        <p:spPr bwMode="auto">
          <a:xfrm>
            <a:off x="3886200" y="3657600"/>
            <a:ext cx="3233738" cy="2898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5544" name="Rectangle 10"/>
          <p:cNvSpPr>
            <a:spLocks noChangeArrowheads="1"/>
          </p:cNvSpPr>
          <p:nvPr/>
        </p:nvSpPr>
        <p:spPr bwMode="auto">
          <a:xfrm>
            <a:off x="4705350" y="4854575"/>
            <a:ext cx="1530350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i="1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Target size</a:t>
            </a:r>
          </a:p>
        </p:txBody>
      </p:sp>
    </p:spTree>
    <p:extLst>
      <p:ext uri="{BB962C8B-B14F-4D97-AF65-F5344CB8AC3E}">
        <p14:creationId xmlns:p14="http://schemas.microsoft.com/office/powerpoint/2010/main" val="291689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5"/>
          <p:cNvSpPr txBox="1">
            <a:spLocks noChangeArrowheads="1"/>
          </p:cNvSpPr>
          <p:nvPr/>
        </p:nvSpPr>
        <p:spPr bwMode="auto">
          <a:xfrm>
            <a:off x="554038" y="330200"/>
            <a:ext cx="7770812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200" i="1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Problems?</a:t>
            </a:r>
          </a:p>
        </p:txBody>
      </p:sp>
      <p:pic>
        <p:nvPicPr>
          <p:cNvPr id="66564" name="Picture 6" descr="Picture 21"/>
          <p:cNvPicPr>
            <a:picLocks noChangeAspect="1" noChangeArrowheads="1"/>
          </p:cNvPicPr>
          <p:nvPr/>
        </p:nvPicPr>
        <p:blipFill>
          <a:blip r:embed="rId2" cstate="print"/>
          <a:srcRect r="33308"/>
          <a:stretch>
            <a:fillRect/>
          </a:stretch>
        </p:blipFill>
        <p:spPr bwMode="auto">
          <a:xfrm>
            <a:off x="381000" y="1524000"/>
            <a:ext cx="68167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Text Box 7"/>
          <p:cNvSpPr txBox="1">
            <a:spLocks noChangeArrowheads="1"/>
          </p:cNvSpPr>
          <p:nvPr/>
        </p:nvSpPr>
        <p:spPr bwMode="auto">
          <a:xfrm>
            <a:off x="4513263" y="1604963"/>
            <a:ext cx="39893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i="1">
                <a:solidFill>
                  <a:srgbClr val="0000FF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Straightforward seam carving does not always work!</a:t>
            </a:r>
          </a:p>
        </p:txBody>
      </p:sp>
      <p:sp>
        <p:nvSpPr>
          <p:cNvPr id="66566" name="Rectangle 8"/>
          <p:cNvSpPr>
            <a:spLocks noChangeArrowheads="1"/>
          </p:cNvSpPr>
          <p:nvPr/>
        </p:nvSpPr>
        <p:spPr bwMode="auto">
          <a:xfrm>
            <a:off x="7146925" y="6086475"/>
            <a:ext cx="194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200" i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What's conspiring against the algorithm here?</a:t>
            </a:r>
          </a:p>
        </p:txBody>
      </p:sp>
    </p:spTree>
    <p:extLst>
      <p:ext uri="{BB962C8B-B14F-4D97-AF65-F5344CB8AC3E}">
        <p14:creationId xmlns:p14="http://schemas.microsoft.com/office/powerpoint/2010/main" val="292211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Text Box 5"/>
          <p:cNvSpPr txBox="1">
            <a:spLocks noChangeArrowheads="1"/>
          </p:cNvSpPr>
          <p:nvPr/>
        </p:nvSpPr>
        <p:spPr bwMode="auto">
          <a:xfrm>
            <a:off x="638175" y="304800"/>
            <a:ext cx="7770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200" i="1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Not the face!</a:t>
            </a:r>
          </a:p>
        </p:txBody>
      </p:sp>
      <p:pic>
        <p:nvPicPr>
          <p:cNvPr id="67588" name="Picture 6" descr="Picture 21"/>
          <p:cNvPicPr>
            <a:picLocks noChangeAspect="1" noChangeArrowheads="1"/>
          </p:cNvPicPr>
          <p:nvPr/>
        </p:nvPicPr>
        <p:blipFill>
          <a:blip r:embed="rId2" cstate="print"/>
          <a:srcRect l="66304"/>
          <a:stretch>
            <a:fillRect/>
          </a:stretch>
        </p:blipFill>
        <p:spPr bwMode="auto">
          <a:xfrm>
            <a:off x="3876675" y="1535113"/>
            <a:ext cx="330993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7" descr="Picture 21"/>
          <p:cNvPicPr>
            <a:picLocks noChangeAspect="1" noChangeArrowheads="1"/>
          </p:cNvPicPr>
          <p:nvPr/>
        </p:nvPicPr>
        <p:blipFill>
          <a:blip r:embed="rId2" cstate="print"/>
          <a:srcRect r="65939"/>
          <a:stretch>
            <a:fillRect/>
          </a:stretch>
        </p:blipFill>
        <p:spPr bwMode="auto">
          <a:xfrm>
            <a:off x="381000" y="1524000"/>
            <a:ext cx="3344863" cy="495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Rectangle 8"/>
          <p:cNvSpPr>
            <a:spLocks noChangeArrowheads="1"/>
          </p:cNvSpPr>
          <p:nvPr/>
        </p:nvSpPr>
        <p:spPr bwMode="auto">
          <a:xfrm>
            <a:off x="2303463" y="2384425"/>
            <a:ext cx="465137" cy="519113"/>
          </a:xfrm>
          <a:prstGeom prst="rect">
            <a:avLst/>
          </a:prstGeom>
          <a:noFill/>
          <a:ln w="19050">
            <a:solidFill>
              <a:srgbClr val="0AB008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7591" name="Rectangle 9"/>
          <p:cNvSpPr>
            <a:spLocks noChangeArrowheads="1"/>
          </p:cNvSpPr>
          <p:nvPr/>
        </p:nvSpPr>
        <p:spPr bwMode="auto">
          <a:xfrm>
            <a:off x="2797175" y="3271838"/>
            <a:ext cx="379413" cy="409575"/>
          </a:xfrm>
          <a:prstGeom prst="rect">
            <a:avLst/>
          </a:prstGeom>
          <a:noFill/>
          <a:ln w="19050">
            <a:solidFill>
              <a:srgbClr val="0AB008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7592" name="Text Box 10"/>
          <p:cNvSpPr txBox="1">
            <a:spLocks noChangeArrowheads="1"/>
          </p:cNvSpPr>
          <p:nvPr/>
        </p:nvSpPr>
        <p:spPr bwMode="auto">
          <a:xfrm>
            <a:off x="4918075" y="1566863"/>
            <a:ext cx="36925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i="1">
                <a:solidFill>
                  <a:srgbClr val="0000FF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Protecting the results from a face-detector makes a huge difference…</a:t>
            </a:r>
          </a:p>
        </p:txBody>
      </p:sp>
      <p:sp>
        <p:nvSpPr>
          <p:cNvPr id="67593" name="Rectangle 11"/>
          <p:cNvSpPr>
            <a:spLocks noChangeArrowheads="1"/>
          </p:cNvSpPr>
          <p:nvPr/>
        </p:nvSpPr>
        <p:spPr bwMode="auto">
          <a:xfrm>
            <a:off x="6999288" y="3570288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200" i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What's been lost instead?</a:t>
            </a:r>
          </a:p>
        </p:txBody>
      </p:sp>
      <p:sp>
        <p:nvSpPr>
          <p:cNvPr id="67594" name="Line 12"/>
          <p:cNvSpPr>
            <a:spLocks noChangeShapeType="1"/>
          </p:cNvSpPr>
          <p:nvPr/>
        </p:nvSpPr>
        <p:spPr bwMode="auto">
          <a:xfrm flipH="1">
            <a:off x="2946400" y="2074863"/>
            <a:ext cx="1978025" cy="325437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2400" i="1">
              <a:solidFill>
                <a:srgbClr val="0000FF"/>
              </a:solidFill>
              <a:latin typeface="Times New Roman" pitchFamily="-107" charset="0"/>
            </a:endParaRP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7005638" y="6323013"/>
            <a:ext cx="1836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200" i="1">
                <a:solidFill>
                  <a:srgbClr val="C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Shai Avidan was quickly hired by Adobe…</a:t>
            </a:r>
          </a:p>
        </p:txBody>
      </p:sp>
    </p:spTree>
    <p:extLst>
      <p:ext uri="{BB962C8B-B14F-4D97-AF65-F5344CB8AC3E}">
        <p14:creationId xmlns:p14="http://schemas.microsoft.com/office/powerpoint/2010/main" val="307894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ext Box 19"/>
          <p:cNvSpPr txBox="1">
            <a:spLocks noChangeArrowheads="1"/>
          </p:cNvSpPr>
          <p:nvPr/>
        </p:nvSpPr>
        <p:spPr bwMode="auto">
          <a:xfrm>
            <a:off x="638175" y="3048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i="1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Expanding</a:t>
            </a:r>
            <a:r>
              <a:rPr lang="en-US" sz="3600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 the image?</a:t>
            </a:r>
          </a:p>
        </p:txBody>
      </p:sp>
      <p:pic>
        <p:nvPicPr>
          <p:cNvPr id="77830" name="Picture 21" descr="Picture 16"/>
          <p:cNvPicPr>
            <a:picLocks noChangeAspect="1" noChangeArrowheads="1"/>
          </p:cNvPicPr>
          <p:nvPr/>
        </p:nvPicPr>
        <p:blipFill>
          <a:blip r:embed="rId2" cstate="print"/>
          <a:srcRect l="1031" t="2625" r="80786" b="57739"/>
          <a:stretch>
            <a:fillRect/>
          </a:stretch>
        </p:blipFill>
        <p:spPr bwMode="auto">
          <a:xfrm>
            <a:off x="685800" y="1524000"/>
            <a:ext cx="291306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1" name="Text Box 22"/>
          <p:cNvSpPr txBox="1">
            <a:spLocks noChangeArrowheads="1"/>
          </p:cNvSpPr>
          <p:nvPr/>
        </p:nvSpPr>
        <p:spPr bwMode="auto">
          <a:xfrm>
            <a:off x="857250" y="3986213"/>
            <a:ext cx="259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original image</a:t>
            </a: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4293089" y="2264263"/>
            <a:ext cx="37958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Why will seam-carving-based </a:t>
            </a:r>
            <a:r>
              <a:rPr lang="en-US" b="1" dirty="0" smtClean="0">
                <a:solidFill>
                  <a:srgbClr val="C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expansion</a:t>
            </a:r>
            <a:r>
              <a:rPr lang="en-US" b="1" dirty="0" smtClean="0">
                <a:solidFill>
                  <a:srgbClr val="7030A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 </a:t>
            </a:r>
            <a:r>
              <a:rPr lang="en-US" b="1" dirty="0" smtClean="0"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cause a problem?</a:t>
            </a:r>
            <a:endParaRPr lang="en-US" b="1" dirty="0">
              <a:latin typeface="Times New Roman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08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Text Box 19"/>
          <p:cNvSpPr txBox="1">
            <a:spLocks noChangeArrowheads="1"/>
          </p:cNvSpPr>
          <p:nvPr/>
        </p:nvSpPr>
        <p:spPr bwMode="auto">
          <a:xfrm>
            <a:off x="638175" y="3048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i="1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Expanding</a:t>
            </a:r>
            <a:r>
              <a:rPr lang="en-US" sz="3600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 the image?</a:t>
            </a:r>
          </a:p>
        </p:txBody>
      </p:sp>
      <p:pic>
        <p:nvPicPr>
          <p:cNvPr id="78852" name="Picture 21" descr="Picture 16"/>
          <p:cNvPicPr>
            <a:picLocks noChangeAspect="1" noChangeArrowheads="1"/>
          </p:cNvPicPr>
          <p:nvPr/>
        </p:nvPicPr>
        <p:blipFill>
          <a:blip r:embed="rId2" cstate="print"/>
          <a:srcRect l="1031" t="2625" r="80786" b="57739"/>
          <a:stretch>
            <a:fillRect/>
          </a:stretch>
        </p:blipFill>
        <p:spPr bwMode="auto">
          <a:xfrm>
            <a:off x="685800" y="1524000"/>
            <a:ext cx="291306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22" descr="Picture 16"/>
          <p:cNvPicPr>
            <a:picLocks noChangeAspect="1" noChangeArrowheads="1"/>
          </p:cNvPicPr>
          <p:nvPr/>
        </p:nvPicPr>
        <p:blipFill>
          <a:blip r:embed="rId2" cstate="print"/>
          <a:srcRect l="19214" t="2625" r="53682" b="57739"/>
          <a:stretch>
            <a:fillRect/>
          </a:stretch>
        </p:blipFill>
        <p:spPr bwMode="auto">
          <a:xfrm>
            <a:off x="4114800" y="1524000"/>
            <a:ext cx="43434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Text Box 23"/>
          <p:cNvSpPr txBox="1">
            <a:spLocks noChangeArrowheads="1"/>
          </p:cNvSpPr>
          <p:nvPr/>
        </p:nvSpPr>
        <p:spPr bwMode="auto">
          <a:xfrm>
            <a:off x="857250" y="3986213"/>
            <a:ext cx="259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original image</a:t>
            </a:r>
          </a:p>
        </p:txBody>
      </p:sp>
      <p:sp>
        <p:nvSpPr>
          <p:cNvPr id="78855" name="Text Box 24"/>
          <p:cNvSpPr txBox="1">
            <a:spLocks noChangeArrowheads="1"/>
          </p:cNvSpPr>
          <p:nvPr/>
        </p:nvSpPr>
        <p:spPr bwMode="auto">
          <a:xfrm>
            <a:off x="4222750" y="4022725"/>
            <a:ext cx="421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 dirty="0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best-seam expansion</a:t>
            </a:r>
          </a:p>
        </p:txBody>
      </p:sp>
    </p:spTree>
    <p:extLst>
      <p:ext uri="{BB962C8B-B14F-4D97-AF65-F5344CB8AC3E}">
        <p14:creationId xmlns:p14="http://schemas.microsoft.com/office/powerpoint/2010/main" val="79875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118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074" name="TextBox 11"/>
          <p:cNvSpPr txBox="1">
            <a:spLocks noChangeArrowheads="1"/>
          </p:cNvSpPr>
          <p:nvPr/>
        </p:nvSpPr>
        <p:spPr bwMode="auto">
          <a:xfrm>
            <a:off x="213164" y="231775"/>
            <a:ext cx="8674100" cy="74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467" tIns="49737" rIns="99467" bIns="49737">
            <a:spAutoFit/>
          </a:bodyPr>
          <a:lstStyle/>
          <a:p>
            <a:pPr defTabSz="993775"/>
            <a:r>
              <a:rPr lang="en-US" sz="4200" i="1" dirty="0" smtClean="0">
                <a:solidFill>
                  <a:srgbClr val="000000"/>
                </a:solidFill>
                <a:latin typeface="Cambria" pitchFamily="18" charset="0"/>
                <a:cs typeface="Arial" charset="0"/>
              </a:rPr>
              <a:t>"Aside Slides"</a:t>
            </a:r>
            <a:endParaRPr lang="en-US" sz="4200" i="1" dirty="0">
              <a:solidFill>
                <a:srgbClr val="0000FF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Interlaced notes </a:t>
            </a:r>
            <a:r>
              <a:rPr lang="en-US" sz="3200" dirty="0">
                <a:latin typeface="Cambria" pitchFamily="18" charset="0"/>
              </a:rPr>
              <a:t>about the </a:t>
            </a:r>
            <a:r>
              <a:rPr lang="en-US" sz="3200" dirty="0" smtClean="0">
                <a:latin typeface="Cambria" pitchFamily="18" charset="0"/>
              </a:rPr>
              <a:t>slides… 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23870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Cambria" pitchFamily="18" charset="0"/>
              </a:rPr>
              <a:t>S</a:t>
            </a:r>
            <a:r>
              <a:rPr lang="en-US" sz="3200" dirty="0" smtClean="0">
                <a:latin typeface="Cambria" pitchFamily="18" charset="0"/>
              </a:rPr>
              <a:t>uggestions and ideas…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1600" y="3530025"/>
            <a:ext cx="624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ambria" pitchFamily="18" charset="0"/>
              </a:rPr>
              <a:t>Stuff to ignore…</a:t>
            </a:r>
            <a:endParaRPr lang="en-US" sz="3200" dirty="0">
              <a:latin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05000" y="5439190"/>
            <a:ext cx="624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>
                <a:latin typeface="Cambria" pitchFamily="18" charset="0"/>
              </a:rPr>
              <a:t>This is a talk that summarizes summer research from a couple summers ago…</a:t>
            </a:r>
            <a:endParaRPr lang="en-US" sz="2400" dirty="0">
              <a:latin typeface="Cambria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8382000" y="57150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96599" y="420497"/>
            <a:ext cx="728084" cy="369332"/>
          </a:xfrm>
          <a:prstGeom prst="rect">
            <a:avLst/>
          </a:prstGeom>
          <a:ln>
            <a:solidFill>
              <a:srgbClr val="1E00FE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1E00FE"/>
                </a:solidFill>
                <a:latin typeface="Cambria" pitchFamily="18" charset="0"/>
              </a:rPr>
              <a:t>blue!</a:t>
            </a:r>
            <a:endParaRPr lang="en-US" b="1" dirty="0">
              <a:solidFill>
                <a:srgbClr val="1E00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96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ext Box 19"/>
          <p:cNvSpPr txBox="1">
            <a:spLocks noChangeArrowheads="1"/>
          </p:cNvSpPr>
          <p:nvPr/>
        </p:nvSpPr>
        <p:spPr bwMode="auto">
          <a:xfrm>
            <a:off x="638175" y="3048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 i="1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Expanding</a:t>
            </a:r>
            <a:r>
              <a:rPr lang="en-US" sz="3600" dirty="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 the image?</a:t>
            </a:r>
          </a:p>
        </p:txBody>
      </p:sp>
      <p:pic>
        <p:nvPicPr>
          <p:cNvPr id="79876" name="Picture 21" descr="Picture 16"/>
          <p:cNvPicPr>
            <a:picLocks noChangeAspect="1" noChangeArrowheads="1"/>
          </p:cNvPicPr>
          <p:nvPr/>
        </p:nvPicPr>
        <p:blipFill>
          <a:blip r:embed="rId2" cstate="print"/>
          <a:srcRect l="1031" t="2625" r="80786" b="57739"/>
          <a:stretch>
            <a:fillRect/>
          </a:stretch>
        </p:blipFill>
        <p:spPr bwMode="auto">
          <a:xfrm>
            <a:off x="685800" y="1524000"/>
            <a:ext cx="2913063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22" descr="Picture 16"/>
          <p:cNvPicPr>
            <a:picLocks noChangeAspect="1" noChangeArrowheads="1"/>
          </p:cNvPicPr>
          <p:nvPr/>
        </p:nvPicPr>
        <p:blipFill>
          <a:blip r:embed="rId2" cstate="print"/>
          <a:srcRect l="19214" t="2625" r="53682" b="57739"/>
          <a:stretch>
            <a:fillRect/>
          </a:stretch>
        </p:blipFill>
        <p:spPr bwMode="auto">
          <a:xfrm>
            <a:off x="4114800" y="1524000"/>
            <a:ext cx="43434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23" descr="Picture 16"/>
          <p:cNvPicPr>
            <a:picLocks noChangeAspect="1" noChangeArrowheads="1"/>
          </p:cNvPicPr>
          <p:nvPr/>
        </p:nvPicPr>
        <p:blipFill>
          <a:blip r:embed="rId2" cstate="print"/>
          <a:srcRect l="46297" t="2625" r="610" b="57739"/>
          <a:stretch>
            <a:fillRect/>
          </a:stretch>
        </p:blipFill>
        <p:spPr bwMode="auto">
          <a:xfrm>
            <a:off x="609600" y="4381500"/>
            <a:ext cx="79248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9" name="Text Box 24"/>
          <p:cNvSpPr txBox="1">
            <a:spLocks noChangeArrowheads="1"/>
          </p:cNvSpPr>
          <p:nvPr/>
        </p:nvSpPr>
        <p:spPr bwMode="auto">
          <a:xfrm>
            <a:off x="857250" y="3986213"/>
            <a:ext cx="259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original image</a:t>
            </a:r>
          </a:p>
        </p:txBody>
      </p:sp>
      <p:sp>
        <p:nvSpPr>
          <p:cNvPr id="79880" name="Text Box 25"/>
          <p:cNvSpPr txBox="1">
            <a:spLocks noChangeArrowheads="1"/>
          </p:cNvSpPr>
          <p:nvPr/>
        </p:nvSpPr>
        <p:spPr bwMode="auto">
          <a:xfrm>
            <a:off x="4222750" y="4022725"/>
            <a:ext cx="421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best-seam (least-energy) expansion</a:t>
            </a:r>
          </a:p>
        </p:txBody>
      </p:sp>
      <p:sp>
        <p:nvSpPr>
          <p:cNvPr id="79881" name="Text Box 26"/>
          <p:cNvSpPr txBox="1">
            <a:spLocks noChangeArrowheads="1"/>
          </p:cNvSpPr>
          <p:nvPr/>
        </p:nvSpPr>
        <p:spPr bwMode="auto">
          <a:xfrm>
            <a:off x="1654175" y="6251575"/>
            <a:ext cx="576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FFFFFF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The best 50% of seams used for more uniform expansion</a:t>
            </a:r>
          </a:p>
        </p:txBody>
      </p:sp>
    </p:spTree>
    <p:extLst>
      <p:ext uri="{BB962C8B-B14F-4D97-AF65-F5344CB8AC3E}">
        <p14:creationId xmlns:p14="http://schemas.microsoft.com/office/powerpoint/2010/main" val="347092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Text Box 5"/>
          <p:cNvSpPr txBox="1">
            <a:spLocks noChangeArrowheads="1"/>
          </p:cNvSpPr>
          <p:nvPr/>
        </p:nvSpPr>
        <p:spPr bwMode="auto">
          <a:xfrm>
            <a:off x="638175" y="304800"/>
            <a:ext cx="777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3600">
                <a:solidFill>
                  <a:srgbClr val="000000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Expanding the image?</a:t>
            </a:r>
          </a:p>
        </p:txBody>
      </p:sp>
      <p:pic>
        <p:nvPicPr>
          <p:cNvPr id="80900" name="Picture 6" descr="Picture 16"/>
          <p:cNvPicPr>
            <a:picLocks noChangeAspect="1" noChangeArrowheads="1"/>
          </p:cNvPicPr>
          <p:nvPr/>
        </p:nvPicPr>
        <p:blipFill>
          <a:blip r:embed="rId2" cstate="print"/>
          <a:srcRect l="37852" t="51741" r="26494" b="9158"/>
          <a:stretch>
            <a:fillRect/>
          </a:stretch>
        </p:blipFill>
        <p:spPr bwMode="auto">
          <a:xfrm>
            <a:off x="496888" y="3962400"/>
            <a:ext cx="5545137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Picture 7" descr="Picture 16"/>
          <p:cNvPicPr>
            <a:picLocks noChangeAspect="1" noChangeArrowheads="1"/>
          </p:cNvPicPr>
          <p:nvPr/>
        </p:nvPicPr>
        <p:blipFill>
          <a:blip r:embed="rId2" cstate="print"/>
          <a:srcRect l="2063" t="51741" r="62161" b="9158"/>
          <a:stretch>
            <a:fillRect/>
          </a:stretch>
        </p:blipFill>
        <p:spPr bwMode="auto">
          <a:xfrm>
            <a:off x="457200" y="1447800"/>
            <a:ext cx="55626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Text Box 8"/>
          <p:cNvSpPr txBox="1">
            <a:spLocks noChangeArrowheads="1"/>
          </p:cNvSpPr>
          <p:nvPr/>
        </p:nvSpPr>
        <p:spPr bwMode="auto">
          <a:xfrm>
            <a:off x="6248400" y="2133600"/>
            <a:ext cx="17240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200% of original (scaling)</a:t>
            </a:r>
          </a:p>
        </p:txBody>
      </p:sp>
      <p:sp>
        <p:nvSpPr>
          <p:cNvPr id="80903" name="Text Box 9"/>
          <p:cNvSpPr txBox="1">
            <a:spLocks noChangeArrowheads="1"/>
          </p:cNvSpPr>
          <p:nvPr/>
        </p:nvSpPr>
        <p:spPr bwMode="auto">
          <a:xfrm>
            <a:off x="6286500" y="4694238"/>
            <a:ext cx="1887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C0AD8"/>
                </a:solidFill>
                <a:latin typeface="Times New Roman" pitchFamily="-107" charset="0"/>
                <a:ea typeface="ＭＳ Ｐゴシック" pitchFamily="-107" charset="-128"/>
                <a:cs typeface="ＭＳ Ｐゴシック" pitchFamily="-107" charset="-128"/>
              </a:rPr>
              <a:t>200% of original (seam-insertion)</a:t>
            </a:r>
          </a:p>
        </p:txBody>
      </p:sp>
    </p:spTree>
    <p:extLst>
      <p:ext uri="{BB962C8B-B14F-4D97-AF65-F5344CB8AC3E}">
        <p14:creationId xmlns:p14="http://schemas.microsoft.com/office/powerpoint/2010/main" val="112045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22860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Cambria" pitchFamily="18" charset="0"/>
              </a:rPr>
              <a:t>Segmentation</a:t>
            </a:r>
            <a:endParaRPr lang="en-US" sz="2400" dirty="0">
              <a:latin typeface="Cambria" pitchFamily="18" charset="0"/>
            </a:endParaRPr>
          </a:p>
        </p:txBody>
      </p:sp>
      <p:pic>
        <p:nvPicPr>
          <p:cNvPr id="4" name="Picture 3" descr="00083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5900" y="1080909"/>
            <a:ext cx="6515100" cy="48863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71600" y="6174432"/>
            <a:ext cx="678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1E00FE"/>
                </a:solidFill>
                <a:latin typeface="Cambria" pitchFamily="18" charset="0"/>
              </a:rPr>
              <a:t>Seam carving was wrong… It misses the jumps!</a:t>
            </a:r>
            <a:endParaRPr lang="en-US" sz="2400" dirty="0">
              <a:solidFill>
                <a:srgbClr val="1E00FE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09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Final word... </a:t>
            </a:r>
            <a:r>
              <a:rPr lang="en-US" sz="4000" i="1" dirty="0" err="1">
                <a:solidFill>
                  <a:srgbClr val="008000"/>
                </a:solidFill>
                <a:latin typeface="Calibri" pitchFamily="34" charset="0"/>
              </a:rPr>
              <a:t>R</a:t>
            </a:r>
            <a:r>
              <a:rPr lang="en-US" sz="4000" i="1" dirty="0" err="1" smtClean="0">
                <a:solidFill>
                  <a:srgbClr val="008000"/>
                </a:solidFill>
                <a:latin typeface="Calibri" pitchFamily="34" charset="0"/>
              </a:rPr>
              <a:t>obogames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09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Final word... </a:t>
            </a:r>
            <a:r>
              <a:rPr lang="en-US" sz="4000" i="1" dirty="0" err="1">
                <a:solidFill>
                  <a:srgbClr val="008000"/>
                </a:solidFill>
                <a:latin typeface="Calibri" pitchFamily="34" charset="0"/>
              </a:rPr>
              <a:t>R</a:t>
            </a:r>
            <a:r>
              <a:rPr lang="en-US" sz="4000" i="1" dirty="0" err="1" smtClean="0">
                <a:solidFill>
                  <a:srgbClr val="008000"/>
                </a:solidFill>
                <a:latin typeface="Calibri" pitchFamily="34" charset="0"/>
              </a:rPr>
              <a:t>obogames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13" y="1227667"/>
            <a:ext cx="7875373" cy="48768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9944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Final word... </a:t>
            </a:r>
            <a:r>
              <a:rPr lang="en-US" sz="4000" i="1" dirty="0" err="1">
                <a:solidFill>
                  <a:srgbClr val="008000"/>
                </a:solidFill>
                <a:latin typeface="Calibri" pitchFamily="34" charset="0"/>
              </a:rPr>
              <a:t>R</a:t>
            </a:r>
            <a:r>
              <a:rPr lang="en-US" sz="4000" i="1" dirty="0" err="1" smtClean="0">
                <a:solidFill>
                  <a:srgbClr val="008000"/>
                </a:solidFill>
                <a:latin typeface="Calibri" pitchFamily="34" charset="0"/>
              </a:rPr>
              <a:t>obogames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9" t="17681" r="4078" b="23550"/>
          <a:stretch/>
        </p:blipFill>
        <p:spPr bwMode="auto">
          <a:xfrm>
            <a:off x="0" y="1143000"/>
            <a:ext cx="908761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12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Final word... </a:t>
            </a:r>
            <a:r>
              <a:rPr lang="en-US" sz="4000" i="1" dirty="0" err="1">
                <a:solidFill>
                  <a:srgbClr val="008000"/>
                </a:solidFill>
                <a:latin typeface="Calibri" pitchFamily="34" charset="0"/>
              </a:rPr>
              <a:t>R</a:t>
            </a:r>
            <a:r>
              <a:rPr lang="en-US" sz="4000" i="1" dirty="0" err="1" smtClean="0">
                <a:solidFill>
                  <a:srgbClr val="008000"/>
                </a:solidFill>
                <a:latin typeface="Calibri" pitchFamily="34" charset="0"/>
              </a:rPr>
              <a:t>obogames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990600"/>
            <a:ext cx="7721600" cy="5791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24600" y="6248400"/>
            <a:ext cx="1988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The "CS graveyard"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62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9"/>
          <p:cNvSpPr txBox="1">
            <a:spLocks noChangeArrowheads="1"/>
          </p:cNvSpPr>
          <p:nvPr/>
        </p:nvSpPr>
        <p:spPr bwMode="auto">
          <a:xfrm>
            <a:off x="1219200" y="228600"/>
            <a:ext cx="6629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Final word... </a:t>
            </a:r>
            <a:r>
              <a:rPr lang="en-US" sz="4000" i="1" dirty="0" err="1">
                <a:solidFill>
                  <a:srgbClr val="008000"/>
                </a:solidFill>
                <a:latin typeface="Calibri" pitchFamily="34" charset="0"/>
              </a:rPr>
              <a:t>R</a:t>
            </a:r>
            <a:r>
              <a:rPr lang="en-US" sz="4000" i="1" dirty="0" err="1" smtClean="0">
                <a:solidFill>
                  <a:srgbClr val="008000"/>
                </a:solidFill>
                <a:latin typeface="Calibri" pitchFamily="34" charset="0"/>
              </a:rPr>
              <a:t>obogames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84" y="1066800"/>
            <a:ext cx="8499231" cy="558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62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2209800" y="2029328"/>
            <a:ext cx="6172200" cy="2367694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4800" y="206514"/>
            <a:ext cx="7086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84" charset="0"/>
                <a:ea typeface="MS PGothic" pitchFamily="34" charset="-128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4000" dirty="0" smtClean="0">
                <a:solidFill>
                  <a:srgbClr val="008000"/>
                </a:solidFill>
                <a:latin typeface="Calibri" pitchFamily="34" charset="0"/>
              </a:rPr>
              <a:t>Next week... </a:t>
            </a:r>
            <a:r>
              <a:rPr lang="en-US" sz="4000" i="1" dirty="0" smtClean="0">
                <a:solidFill>
                  <a:srgbClr val="008000"/>
                </a:solidFill>
                <a:latin typeface="Calibri" pitchFamily="34" charset="0"/>
              </a:rPr>
              <a:t>final presentations</a:t>
            </a:r>
            <a:endParaRPr lang="en-US" sz="4000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2376" y="1140766"/>
            <a:ext cx="40384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ambria" pitchFamily="18" charset="0"/>
              </a:rPr>
              <a:t>10-15 minutes each (flexible)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3356" y="2051907"/>
            <a:ext cx="11295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err="1" smtClean="0">
                <a:solidFill>
                  <a:srgbClr val="0000FF"/>
                </a:solidFill>
                <a:latin typeface="Cambria"/>
                <a:cs typeface="Cambria"/>
              </a:rPr>
              <a:t>Payal</a:t>
            </a:r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:  </a:t>
            </a:r>
            <a:endParaRPr lang="en-US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33356" y="3918466"/>
            <a:ext cx="1673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Lauren:  </a:t>
            </a:r>
            <a:endParaRPr lang="en-US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43400" y="2051906"/>
            <a:ext cx="4537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movie recommendation data</a:t>
            </a:r>
            <a:endParaRPr lang="en-US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43400" y="3918466"/>
            <a:ext cx="4537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NYC school performance data</a:t>
            </a:r>
            <a:endParaRPr lang="en-US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33356" y="2425219"/>
            <a:ext cx="18099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Joe/</a:t>
            </a:r>
            <a:r>
              <a:rPr lang="en-US" dirty="0" err="1" smtClean="0">
                <a:solidFill>
                  <a:srgbClr val="0000FF"/>
                </a:solidFill>
                <a:latin typeface="Cambria"/>
                <a:cs typeface="Cambria"/>
              </a:rPr>
              <a:t>Suleng</a:t>
            </a:r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:  </a:t>
            </a:r>
            <a:endParaRPr lang="en-US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43400" y="2425218"/>
            <a:ext cx="4537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stock </a:t>
            </a:r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data ~ yes!</a:t>
            </a:r>
            <a:endParaRPr lang="en-US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33356" y="3545155"/>
            <a:ext cx="1673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Jordan:  </a:t>
            </a:r>
            <a:endParaRPr lang="en-US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43400" y="3545154"/>
            <a:ext cx="4537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Yelp! dataset!</a:t>
            </a:r>
            <a:endParaRPr lang="en-US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33356" y="3171843"/>
            <a:ext cx="1673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err="1" smtClean="0">
                <a:solidFill>
                  <a:srgbClr val="0000FF"/>
                </a:solidFill>
                <a:latin typeface="Cambria"/>
                <a:cs typeface="Cambria"/>
              </a:rPr>
              <a:t>Obay</a:t>
            </a:r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:  </a:t>
            </a:r>
            <a:endParaRPr lang="en-US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43400" y="3171842"/>
            <a:ext cx="4537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Parallel medical texts</a:t>
            </a:r>
            <a:endParaRPr lang="en-US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33356" y="2798531"/>
            <a:ext cx="16738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FF"/>
                </a:solidFill>
                <a:latin typeface="Cambria"/>
                <a:cs typeface="Cambria"/>
              </a:rPr>
              <a:t>Kareem:  </a:t>
            </a:r>
            <a:endParaRPr lang="en-US" i="1" dirty="0" smtClean="0">
              <a:solidFill>
                <a:srgbClr val="0000FF"/>
              </a:solidFill>
              <a:latin typeface="Cambria"/>
              <a:cs typeface="Cambri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343400" y="2798530"/>
            <a:ext cx="45377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dirty="0" smtClean="0">
                <a:solidFill>
                  <a:srgbClr val="000000"/>
                </a:solidFill>
                <a:latin typeface="Cambria"/>
                <a:cs typeface="Cambria"/>
              </a:rPr>
              <a:t>Twitter data</a:t>
            </a:r>
            <a:endParaRPr lang="en-US" i="1" dirty="0" smtClean="0">
              <a:solidFill>
                <a:srgbClr val="000000"/>
              </a:solidFill>
              <a:latin typeface="Cambria"/>
              <a:cs typeface="Cambri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" y="2895601"/>
            <a:ext cx="1827552" cy="369332"/>
          </a:xfrm>
          <a:prstGeom prst="rect">
            <a:avLst/>
          </a:prstGeom>
          <a:solidFill>
            <a:srgbClr val="CCECFF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latin typeface="Cambria" pitchFamily="18" charset="0"/>
              </a:rPr>
              <a:t>Is this order OK?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142376" y="5172670"/>
            <a:ext cx="4214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ambria" pitchFamily="18" charset="0"/>
              </a:rPr>
              <a:t>Suggestions for a final "party"?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726004" y="5782270"/>
            <a:ext cx="4110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Cambria" pitchFamily="18" charset="0"/>
              </a:rPr>
              <a:t>NY-style pizza (as close as I can get)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Cambria" pitchFamily="18" charset="0"/>
              </a:rPr>
              <a:t>Beverages (Jordan is choosing)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Cambria" pitchFamily="18" charset="0"/>
              </a:rPr>
              <a:t>Anything else…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0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62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5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dbllinec.ppt - Double Lines">
  <a:themeElements>
    <a:clrScheme name="dbllinec.ppt - Double Lines 8">
      <a:dk1>
        <a:srgbClr val="000000"/>
      </a:dk1>
      <a:lt1>
        <a:srgbClr val="FFFFFF"/>
      </a:lt1>
      <a:dk2>
        <a:srgbClr val="1F0B61"/>
      </a:dk2>
      <a:lt2>
        <a:srgbClr val="C0C0C0"/>
      </a:lt2>
      <a:accent1>
        <a:srgbClr val="FF0000"/>
      </a:accent1>
      <a:accent2>
        <a:srgbClr val="6C5BE9"/>
      </a:accent2>
      <a:accent3>
        <a:srgbClr val="FFFFFF"/>
      </a:accent3>
      <a:accent4>
        <a:srgbClr val="000000"/>
      </a:accent4>
      <a:accent5>
        <a:srgbClr val="FFAAAA"/>
      </a:accent5>
      <a:accent6>
        <a:srgbClr val="6152D3"/>
      </a:accent6>
      <a:hlink>
        <a:srgbClr val="00C000"/>
      </a:hlink>
      <a:folHlink>
        <a:srgbClr val="800080"/>
      </a:folHlink>
    </a:clrScheme>
    <a:fontScheme name="dbllinec.ppt - Double Lines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" charset="0"/>
          </a:defRPr>
        </a:defPPr>
      </a:lstStyle>
    </a:lnDef>
  </a:objectDefaults>
  <a:extraClrSchemeLst>
    <a:extraClrScheme>
      <a:clrScheme name="dbllinec.ppt - Double Lin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c.ppt - Double Lin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bllinec.ppt - Double Lin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c.ppt - Double Lin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c.ppt - Double Lin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c.ppt - Double Lin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c.ppt - Double Lin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bllinec.ppt - Double Lines 8">
        <a:dk1>
          <a:srgbClr val="000000"/>
        </a:dk1>
        <a:lt1>
          <a:srgbClr val="FFFFFF"/>
        </a:lt1>
        <a:dk2>
          <a:srgbClr val="1F0B61"/>
        </a:dk2>
        <a:lt2>
          <a:srgbClr val="C0C0C0"/>
        </a:lt2>
        <a:accent1>
          <a:srgbClr val="FF0000"/>
        </a:accent1>
        <a:accent2>
          <a:srgbClr val="6C5BE9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6152D3"/>
        </a:accent6>
        <a:hlink>
          <a:srgbClr val="00C000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1935</TotalTime>
  <Words>3274</Words>
  <Application>Microsoft Office PowerPoint</Application>
  <PresentationFormat>On-screen Show (4:3)</PresentationFormat>
  <Paragraphs>661</Paragraphs>
  <Slides>123</Slides>
  <Notes>77</Notes>
  <HiddenSlides>0</HiddenSlides>
  <MMClips>9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123</vt:i4>
      </vt:variant>
    </vt:vector>
  </HeadingPairs>
  <TitlesOfParts>
    <vt:vector size="128" baseType="lpstr">
      <vt:lpstr>Flow</vt:lpstr>
      <vt:lpstr>Office Theme</vt:lpstr>
      <vt:lpstr>1_Office Theme</vt:lpstr>
      <vt:lpstr>Blank Presentation</vt:lpstr>
      <vt:lpstr>dbllinec.ppt - Double Lines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Scan Matching</vt:lpstr>
      <vt:lpstr>SLAM Map Building</vt:lpstr>
      <vt:lpstr>Monte Carlo Localization</vt:lpstr>
      <vt:lpstr>Monte Carlo Localization</vt:lpstr>
      <vt:lpstr>Point and Click Navigation</vt:lpstr>
      <vt:lpstr>PowerPoint Presentation</vt:lpstr>
      <vt:lpstr>Future Work</vt:lpstr>
      <vt:lpstr>PowerPoint Presentation</vt:lpstr>
      <vt:lpstr>Questions?</vt:lpstr>
      <vt:lpstr>PowerPoint Presentation</vt:lpstr>
      <vt:lpstr>PowerPoint Presentation</vt:lpstr>
      <vt:lpstr>PowerPoint Presentation</vt:lpstr>
      <vt:lpstr>Edge Detection</vt:lpstr>
      <vt:lpstr>Transition Segmentation</vt:lpstr>
      <vt:lpstr>Transitions using a Line Tree</vt:lpstr>
      <vt:lpstr>PowerPoint Presentation</vt:lpstr>
      <vt:lpstr>Smoothing Certainty Locally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Leece</dc:creator>
  <cp:lastModifiedBy>Owner</cp:lastModifiedBy>
  <cp:revision>100</cp:revision>
  <cp:lastPrinted>2013-04-22T23:21:48Z</cp:lastPrinted>
  <dcterms:created xsi:type="dcterms:W3CDTF">2010-08-06T18:27:39Z</dcterms:created>
  <dcterms:modified xsi:type="dcterms:W3CDTF">2013-04-22T23:30:26Z</dcterms:modified>
</cp:coreProperties>
</file>