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129"/>
  </p:notesMasterIdLst>
  <p:sldIdLst>
    <p:sldId id="327" r:id="rId3"/>
    <p:sldId id="328" r:id="rId4"/>
    <p:sldId id="331" r:id="rId5"/>
    <p:sldId id="329" r:id="rId6"/>
    <p:sldId id="351" r:id="rId7"/>
    <p:sldId id="353" r:id="rId8"/>
    <p:sldId id="354" r:id="rId9"/>
    <p:sldId id="355" r:id="rId10"/>
    <p:sldId id="330" r:id="rId11"/>
    <p:sldId id="333" r:id="rId12"/>
    <p:sldId id="384" r:id="rId13"/>
    <p:sldId id="385" r:id="rId14"/>
    <p:sldId id="334" r:id="rId15"/>
    <p:sldId id="335" r:id="rId16"/>
    <p:sldId id="336" r:id="rId17"/>
    <p:sldId id="337" r:id="rId18"/>
    <p:sldId id="338" r:id="rId19"/>
    <p:sldId id="339" r:id="rId20"/>
    <p:sldId id="340" r:id="rId21"/>
    <p:sldId id="341" r:id="rId22"/>
    <p:sldId id="342" r:id="rId23"/>
    <p:sldId id="343" r:id="rId24"/>
    <p:sldId id="344" r:id="rId25"/>
    <p:sldId id="345" r:id="rId26"/>
    <p:sldId id="368" r:id="rId27"/>
    <p:sldId id="346" r:id="rId28"/>
    <p:sldId id="369" r:id="rId29"/>
    <p:sldId id="347" r:id="rId30"/>
    <p:sldId id="370" r:id="rId31"/>
    <p:sldId id="348" r:id="rId32"/>
    <p:sldId id="371" r:id="rId33"/>
    <p:sldId id="349" r:id="rId34"/>
    <p:sldId id="350" r:id="rId35"/>
    <p:sldId id="357" r:id="rId36"/>
    <p:sldId id="390" r:id="rId37"/>
    <p:sldId id="358" r:id="rId38"/>
    <p:sldId id="359" r:id="rId39"/>
    <p:sldId id="360" r:id="rId40"/>
    <p:sldId id="361" r:id="rId41"/>
    <p:sldId id="362" r:id="rId42"/>
    <p:sldId id="363" r:id="rId43"/>
    <p:sldId id="364" r:id="rId44"/>
    <p:sldId id="365" r:id="rId45"/>
    <p:sldId id="366" r:id="rId46"/>
    <p:sldId id="367" r:id="rId47"/>
    <p:sldId id="372" r:id="rId48"/>
    <p:sldId id="373" r:id="rId49"/>
    <p:sldId id="374" r:id="rId50"/>
    <p:sldId id="375" r:id="rId51"/>
    <p:sldId id="376" r:id="rId52"/>
    <p:sldId id="377" r:id="rId53"/>
    <p:sldId id="378" r:id="rId54"/>
    <p:sldId id="379" r:id="rId55"/>
    <p:sldId id="386" r:id="rId56"/>
    <p:sldId id="380" r:id="rId57"/>
    <p:sldId id="356" r:id="rId58"/>
    <p:sldId id="259" r:id="rId59"/>
    <p:sldId id="402" r:id="rId60"/>
    <p:sldId id="412" r:id="rId61"/>
    <p:sldId id="416" r:id="rId62"/>
    <p:sldId id="413" r:id="rId63"/>
    <p:sldId id="414" r:id="rId64"/>
    <p:sldId id="403" r:id="rId65"/>
    <p:sldId id="404" r:id="rId66"/>
    <p:sldId id="406" r:id="rId67"/>
    <p:sldId id="415" r:id="rId68"/>
    <p:sldId id="407" r:id="rId69"/>
    <p:sldId id="408" r:id="rId70"/>
    <p:sldId id="409" r:id="rId71"/>
    <p:sldId id="417" r:id="rId72"/>
    <p:sldId id="263" r:id="rId73"/>
    <p:sldId id="264" r:id="rId74"/>
    <p:sldId id="265" r:id="rId75"/>
    <p:sldId id="332" r:id="rId76"/>
    <p:sldId id="266" r:id="rId77"/>
    <p:sldId id="270" r:id="rId78"/>
    <p:sldId id="271" r:id="rId79"/>
    <p:sldId id="267" r:id="rId80"/>
    <p:sldId id="268" r:id="rId81"/>
    <p:sldId id="272" r:id="rId82"/>
    <p:sldId id="273" r:id="rId83"/>
    <p:sldId id="274" r:id="rId84"/>
    <p:sldId id="275" r:id="rId85"/>
    <p:sldId id="276" r:id="rId86"/>
    <p:sldId id="303" r:id="rId87"/>
    <p:sldId id="277" r:id="rId88"/>
    <p:sldId id="278" r:id="rId89"/>
    <p:sldId id="269" r:id="rId90"/>
    <p:sldId id="279" r:id="rId91"/>
    <p:sldId id="280" r:id="rId92"/>
    <p:sldId id="281" r:id="rId93"/>
    <p:sldId id="282" r:id="rId94"/>
    <p:sldId id="283" r:id="rId95"/>
    <p:sldId id="284" r:id="rId96"/>
    <p:sldId id="285" r:id="rId97"/>
    <p:sldId id="286" r:id="rId98"/>
    <p:sldId id="291" r:id="rId99"/>
    <p:sldId id="292" r:id="rId100"/>
    <p:sldId id="287" r:id="rId101"/>
    <p:sldId id="288" r:id="rId102"/>
    <p:sldId id="289" r:id="rId103"/>
    <p:sldId id="290" r:id="rId104"/>
    <p:sldId id="293" r:id="rId105"/>
    <p:sldId id="294" r:id="rId106"/>
    <p:sldId id="295" r:id="rId107"/>
    <p:sldId id="296" r:id="rId108"/>
    <p:sldId id="297" r:id="rId109"/>
    <p:sldId id="302" r:id="rId110"/>
    <p:sldId id="299" r:id="rId111"/>
    <p:sldId id="300" r:id="rId112"/>
    <p:sldId id="418" r:id="rId113"/>
    <p:sldId id="397" r:id="rId114"/>
    <p:sldId id="419" r:id="rId115"/>
    <p:sldId id="398" r:id="rId116"/>
    <p:sldId id="399" r:id="rId117"/>
    <p:sldId id="392" r:id="rId118"/>
    <p:sldId id="393" r:id="rId119"/>
    <p:sldId id="394" r:id="rId120"/>
    <p:sldId id="395" r:id="rId121"/>
    <p:sldId id="324" r:id="rId122"/>
    <p:sldId id="325" r:id="rId123"/>
    <p:sldId id="387" r:id="rId124"/>
    <p:sldId id="388" r:id="rId125"/>
    <p:sldId id="389" r:id="rId126"/>
    <p:sldId id="326" r:id="rId127"/>
    <p:sldId id="256" r:id="rId1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CEFF"/>
    <a:srgbClr val="EDBE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7" d="100"/>
          <a:sy n="107" d="100"/>
        </p:scale>
        <p:origin x="-15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60" Type="http://schemas.openxmlformats.org/officeDocument/2006/relationships/slide" Target="slides/slide58.xml"/><Relationship Id="rId61" Type="http://schemas.openxmlformats.org/officeDocument/2006/relationships/slide" Target="slides/slide59.xml"/><Relationship Id="rId62" Type="http://schemas.openxmlformats.org/officeDocument/2006/relationships/slide" Target="slides/slide60.xml"/><Relationship Id="rId63" Type="http://schemas.openxmlformats.org/officeDocument/2006/relationships/slide" Target="slides/slide61.xml"/><Relationship Id="rId64" Type="http://schemas.openxmlformats.org/officeDocument/2006/relationships/slide" Target="slides/slide62.xml"/><Relationship Id="rId65" Type="http://schemas.openxmlformats.org/officeDocument/2006/relationships/slide" Target="slides/slide63.xml"/><Relationship Id="rId66" Type="http://schemas.openxmlformats.org/officeDocument/2006/relationships/slide" Target="slides/slide64.xml"/><Relationship Id="rId67" Type="http://schemas.openxmlformats.org/officeDocument/2006/relationships/slide" Target="slides/slide65.xml"/><Relationship Id="rId68" Type="http://schemas.openxmlformats.org/officeDocument/2006/relationships/slide" Target="slides/slide66.xml"/><Relationship Id="rId69" Type="http://schemas.openxmlformats.org/officeDocument/2006/relationships/slide" Target="slides/slide67.xml"/><Relationship Id="rId120" Type="http://schemas.openxmlformats.org/officeDocument/2006/relationships/slide" Target="slides/slide118.xml"/><Relationship Id="rId121" Type="http://schemas.openxmlformats.org/officeDocument/2006/relationships/slide" Target="slides/slide119.xml"/><Relationship Id="rId122" Type="http://schemas.openxmlformats.org/officeDocument/2006/relationships/slide" Target="slides/slide120.xml"/><Relationship Id="rId123" Type="http://schemas.openxmlformats.org/officeDocument/2006/relationships/slide" Target="slides/slide121.xml"/><Relationship Id="rId124" Type="http://schemas.openxmlformats.org/officeDocument/2006/relationships/slide" Target="slides/slide122.xml"/><Relationship Id="rId125" Type="http://schemas.openxmlformats.org/officeDocument/2006/relationships/slide" Target="slides/slide123.xml"/><Relationship Id="rId126" Type="http://schemas.openxmlformats.org/officeDocument/2006/relationships/slide" Target="slides/slide124.xml"/><Relationship Id="rId127" Type="http://schemas.openxmlformats.org/officeDocument/2006/relationships/slide" Target="slides/slide125.xml"/><Relationship Id="rId128" Type="http://schemas.openxmlformats.org/officeDocument/2006/relationships/slide" Target="slides/slide126.xml"/><Relationship Id="rId129" Type="http://schemas.openxmlformats.org/officeDocument/2006/relationships/notesMaster" Target="notesMasters/notesMaster1.xml"/><Relationship Id="rId40" Type="http://schemas.openxmlformats.org/officeDocument/2006/relationships/slide" Target="slides/slide38.xml"/><Relationship Id="rId41" Type="http://schemas.openxmlformats.org/officeDocument/2006/relationships/slide" Target="slides/slide39.xml"/><Relationship Id="rId42" Type="http://schemas.openxmlformats.org/officeDocument/2006/relationships/slide" Target="slides/slide40.xml"/><Relationship Id="rId90" Type="http://schemas.openxmlformats.org/officeDocument/2006/relationships/slide" Target="slides/slide88.xml"/><Relationship Id="rId91" Type="http://schemas.openxmlformats.org/officeDocument/2006/relationships/slide" Target="slides/slide89.xml"/><Relationship Id="rId92" Type="http://schemas.openxmlformats.org/officeDocument/2006/relationships/slide" Target="slides/slide90.xml"/><Relationship Id="rId93" Type="http://schemas.openxmlformats.org/officeDocument/2006/relationships/slide" Target="slides/slide91.xml"/><Relationship Id="rId94" Type="http://schemas.openxmlformats.org/officeDocument/2006/relationships/slide" Target="slides/slide92.xml"/><Relationship Id="rId95" Type="http://schemas.openxmlformats.org/officeDocument/2006/relationships/slide" Target="slides/slide93.xml"/><Relationship Id="rId96" Type="http://schemas.openxmlformats.org/officeDocument/2006/relationships/slide" Target="slides/slide94.xml"/><Relationship Id="rId101" Type="http://schemas.openxmlformats.org/officeDocument/2006/relationships/slide" Target="slides/slide99.xml"/><Relationship Id="rId102" Type="http://schemas.openxmlformats.org/officeDocument/2006/relationships/slide" Target="slides/slide100.xml"/><Relationship Id="rId103" Type="http://schemas.openxmlformats.org/officeDocument/2006/relationships/slide" Target="slides/slide101.xml"/><Relationship Id="rId104" Type="http://schemas.openxmlformats.org/officeDocument/2006/relationships/slide" Target="slides/slide102.xml"/><Relationship Id="rId105" Type="http://schemas.openxmlformats.org/officeDocument/2006/relationships/slide" Target="slides/slide103.xml"/><Relationship Id="rId106" Type="http://schemas.openxmlformats.org/officeDocument/2006/relationships/slide" Target="slides/slide104.xml"/><Relationship Id="rId107" Type="http://schemas.openxmlformats.org/officeDocument/2006/relationships/slide" Target="slides/slide105.xml"/><Relationship Id="rId108" Type="http://schemas.openxmlformats.org/officeDocument/2006/relationships/slide" Target="slides/slide106.xml"/><Relationship Id="rId109" Type="http://schemas.openxmlformats.org/officeDocument/2006/relationships/slide" Target="slides/slide107.xml"/><Relationship Id="rId97" Type="http://schemas.openxmlformats.org/officeDocument/2006/relationships/slide" Target="slides/slide95.xml"/><Relationship Id="rId98" Type="http://schemas.openxmlformats.org/officeDocument/2006/relationships/slide" Target="slides/slide96.xml"/><Relationship Id="rId99" Type="http://schemas.openxmlformats.org/officeDocument/2006/relationships/slide" Target="slides/slide97.xml"/><Relationship Id="rId43" Type="http://schemas.openxmlformats.org/officeDocument/2006/relationships/slide" Target="slides/slide41.xml"/><Relationship Id="rId44" Type="http://schemas.openxmlformats.org/officeDocument/2006/relationships/slide" Target="slides/slide42.xml"/><Relationship Id="rId45" Type="http://schemas.openxmlformats.org/officeDocument/2006/relationships/slide" Target="slides/slide43.xml"/><Relationship Id="rId46" Type="http://schemas.openxmlformats.org/officeDocument/2006/relationships/slide" Target="slides/slide44.xml"/><Relationship Id="rId47" Type="http://schemas.openxmlformats.org/officeDocument/2006/relationships/slide" Target="slides/slide45.xml"/><Relationship Id="rId48" Type="http://schemas.openxmlformats.org/officeDocument/2006/relationships/slide" Target="slides/slide46.xml"/><Relationship Id="rId49" Type="http://schemas.openxmlformats.org/officeDocument/2006/relationships/slide" Target="slides/slide47.xml"/><Relationship Id="rId100" Type="http://schemas.openxmlformats.org/officeDocument/2006/relationships/slide" Target="slides/slide98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70" Type="http://schemas.openxmlformats.org/officeDocument/2006/relationships/slide" Target="slides/slide68.xml"/><Relationship Id="rId71" Type="http://schemas.openxmlformats.org/officeDocument/2006/relationships/slide" Target="slides/slide69.xml"/><Relationship Id="rId72" Type="http://schemas.openxmlformats.org/officeDocument/2006/relationships/slide" Target="slides/slide70.xml"/><Relationship Id="rId73" Type="http://schemas.openxmlformats.org/officeDocument/2006/relationships/slide" Target="slides/slide71.xml"/><Relationship Id="rId74" Type="http://schemas.openxmlformats.org/officeDocument/2006/relationships/slide" Target="slides/slide72.xml"/><Relationship Id="rId75" Type="http://schemas.openxmlformats.org/officeDocument/2006/relationships/slide" Target="slides/slide73.xml"/><Relationship Id="rId76" Type="http://schemas.openxmlformats.org/officeDocument/2006/relationships/slide" Target="slides/slide74.xml"/><Relationship Id="rId77" Type="http://schemas.openxmlformats.org/officeDocument/2006/relationships/slide" Target="slides/slide75.xml"/><Relationship Id="rId78" Type="http://schemas.openxmlformats.org/officeDocument/2006/relationships/slide" Target="slides/slide76.xml"/><Relationship Id="rId79" Type="http://schemas.openxmlformats.org/officeDocument/2006/relationships/slide" Target="slides/slide77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130" Type="http://schemas.openxmlformats.org/officeDocument/2006/relationships/printerSettings" Target="printerSettings/printerSettings1.bin"/><Relationship Id="rId131" Type="http://schemas.openxmlformats.org/officeDocument/2006/relationships/presProps" Target="presProps.xml"/><Relationship Id="rId132" Type="http://schemas.openxmlformats.org/officeDocument/2006/relationships/viewProps" Target="viewProps.xml"/><Relationship Id="rId133" Type="http://schemas.openxmlformats.org/officeDocument/2006/relationships/theme" Target="theme/theme1.xml"/><Relationship Id="rId13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50" Type="http://schemas.openxmlformats.org/officeDocument/2006/relationships/slide" Target="slides/slide48.xml"/><Relationship Id="rId51" Type="http://schemas.openxmlformats.org/officeDocument/2006/relationships/slide" Target="slides/slide49.xml"/><Relationship Id="rId52" Type="http://schemas.openxmlformats.org/officeDocument/2006/relationships/slide" Target="slides/slide50.xml"/><Relationship Id="rId53" Type="http://schemas.openxmlformats.org/officeDocument/2006/relationships/slide" Target="slides/slide51.xml"/><Relationship Id="rId54" Type="http://schemas.openxmlformats.org/officeDocument/2006/relationships/slide" Target="slides/slide52.xml"/><Relationship Id="rId55" Type="http://schemas.openxmlformats.org/officeDocument/2006/relationships/slide" Target="slides/slide53.xml"/><Relationship Id="rId56" Type="http://schemas.openxmlformats.org/officeDocument/2006/relationships/slide" Target="slides/slide54.xml"/><Relationship Id="rId57" Type="http://schemas.openxmlformats.org/officeDocument/2006/relationships/slide" Target="slides/slide55.xml"/><Relationship Id="rId58" Type="http://schemas.openxmlformats.org/officeDocument/2006/relationships/slide" Target="slides/slide56.xml"/><Relationship Id="rId59" Type="http://schemas.openxmlformats.org/officeDocument/2006/relationships/slide" Target="slides/slide57.xml"/><Relationship Id="rId110" Type="http://schemas.openxmlformats.org/officeDocument/2006/relationships/slide" Target="slides/slide108.xml"/><Relationship Id="rId111" Type="http://schemas.openxmlformats.org/officeDocument/2006/relationships/slide" Target="slides/slide109.xml"/><Relationship Id="rId112" Type="http://schemas.openxmlformats.org/officeDocument/2006/relationships/slide" Target="slides/slide110.xml"/><Relationship Id="rId113" Type="http://schemas.openxmlformats.org/officeDocument/2006/relationships/slide" Target="slides/slide111.xml"/><Relationship Id="rId114" Type="http://schemas.openxmlformats.org/officeDocument/2006/relationships/slide" Target="slides/slide112.xml"/><Relationship Id="rId115" Type="http://schemas.openxmlformats.org/officeDocument/2006/relationships/slide" Target="slides/slide113.xml"/><Relationship Id="rId116" Type="http://schemas.openxmlformats.org/officeDocument/2006/relationships/slide" Target="slides/slide114.xml"/><Relationship Id="rId117" Type="http://schemas.openxmlformats.org/officeDocument/2006/relationships/slide" Target="slides/slide115.xml"/><Relationship Id="rId118" Type="http://schemas.openxmlformats.org/officeDocument/2006/relationships/slide" Target="slides/slide116.xml"/><Relationship Id="rId119" Type="http://schemas.openxmlformats.org/officeDocument/2006/relationships/slide" Target="slides/slide11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80" Type="http://schemas.openxmlformats.org/officeDocument/2006/relationships/slide" Target="slides/slide78.xml"/><Relationship Id="rId81" Type="http://schemas.openxmlformats.org/officeDocument/2006/relationships/slide" Target="slides/slide79.xml"/><Relationship Id="rId82" Type="http://schemas.openxmlformats.org/officeDocument/2006/relationships/slide" Target="slides/slide80.xml"/><Relationship Id="rId83" Type="http://schemas.openxmlformats.org/officeDocument/2006/relationships/slide" Target="slides/slide81.xml"/><Relationship Id="rId84" Type="http://schemas.openxmlformats.org/officeDocument/2006/relationships/slide" Target="slides/slide82.xml"/><Relationship Id="rId85" Type="http://schemas.openxmlformats.org/officeDocument/2006/relationships/slide" Target="slides/slide83.xml"/><Relationship Id="rId86" Type="http://schemas.openxmlformats.org/officeDocument/2006/relationships/slide" Target="slides/slide84.xml"/><Relationship Id="rId87" Type="http://schemas.openxmlformats.org/officeDocument/2006/relationships/slide" Target="slides/slide85.xml"/><Relationship Id="rId88" Type="http://schemas.openxmlformats.org/officeDocument/2006/relationships/slide" Target="slides/slide86.xml"/><Relationship Id="rId89" Type="http://schemas.openxmlformats.org/officeDocument/2006/relationships/slide" Target="slides/slide8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0680EF-8C2B-B64E-9B4F-396B4CE7DAC7}" type="datetimeFigureOut">
              <a:rPr lang="en-US" smtClean="0"/>
              <a:t>2/18/13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86ED0C-94F9-BF49-BA99-A61F866C7D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2386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6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7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6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fld id="{C95C08C9-0F03-4216-8097-4BF356EDD45D}" type="slidenum">
              <a:rPr lang="en-US" sz="1200">
                <a:solidFill>
                  <a:prstClr val="black"/>
                </a:solidFill>
              </a:rPr>
              <a:pPr/>
              <a:t>4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Useful skill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Important tool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Window into corners of everyday life</a:t>
            </a:r>
          </a:p>
          <a:p>
            <a:endParaRPr lang="en-US" smtClean="0">
              <a:latin typeface="Times" pitchFamily="-8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fld id="{850547E4-4D97-A445-BC7C-EC1A2185B07B}" type="slidenum">
              <a:rPr lang="en-US" sz="1200"/>
              <a:pPr/>
              <a:t>116</a:t>
            </a:fld>
            <a:endParaRPr lang="en-US" sz="1200"/>
          </a:p>
        </p:txBody>
      </p:sp>
      <p:sp>
        <p:nvSpPr>
          <p:cNvPr id="122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spcBef>
                <a:spcPct val="0"/>
              </a:spcBef>
              <a:buFontTx/>
              <a:buChar char="•"/>
            </a:pPr>
            <a:r>
              <a:rPr lang="en-US">
                <a:latin typeface="Times" charset="0"/>
                <a:ea typeface="ＭＳ Ｐゴシック" charset="0"/>
              </a:rPr>
              <a:t> Useful skill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>
                <a:latin typeface="Times" charset="0"/>
                <a:ea typeface="ＭＳ Ｐゴシック" charset="0"/>
              </a:rPr>
              <a:t> Important tool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>
                <a:latin typeface="Times" charset="0"/>
                <a:ea typeface="ＭＳ Ｐゴシック" charset="0"/>
              </a:rPr>
              <a:t> Window into corners of everyday life</a:t>
            </a:r>
          </a:p>
          <a:p>
            <a:endParaRPr lang="en-US">
              <a:latin typeface="Times" charset="0"/>
              <a:ea typeface="ＭＳ Ｐゴシック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fld id="{F9080663-AC2F-BF43-BEC4-E67D75575945}" type="slidenum">
              <a:rPr lang="en-US" sz="1200"/>
              <a:pPr/>
              <a:t>117</a:t>
            </a:fld>
            <a:endParaRPr lang="en-US" sz="1200"/>
          </a:p>
        </p:txBody>
      </p:sp>
      <p:sp>
        <p:nvSpPr>
          <p:cNvPr id="124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spcBef>
                <a:spcPct val="0"/>
              </a:spcBef>
              <a:buFontTx/>
              <a:buChar char="•"/>
            </a:pPr>
            <a:r>
              <a:rPr lang="en-US">
                <a:latin typeface="Times" charset="0"/>
                <a:ea typeface="ＭＳ Ｐゴシック" charset="0"/>
              </a:rPr>
              <a:t> Useful skill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>
                <a:latin typeface="Times" charset="0"/>
                <a:ea typeface="ＭＳ Ｐゴシック" charset="0"/>
              </a:rPr>
              <a:t> Important tool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>
                <a:latin typeface="Times" charset="0"/>
                <a:ea typeface="ＭＳ Ｐゴシック" charset="0"/>
              </a:rPr>
              <a:t> Window into corners of everyday life</a:t>
            </a:r>
          </a:p>
          <a:p>
            <a:endParaRPr lang="en-US">
              <a:latin typeface="Times" charset="0"/>
              <a:ea typeface="ＭＳ Ｐゴシック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fld id="{48C4F2FC-7024-B24F-81B1-427EBE6E7648}" type="slidenum">
              <a:rPr lang="en-US" sz="1200"/>
              <a:pPr/>
              <a:t>119</a:t>
            </a:fld>
            <a:endParaRPr lang="en-US" sz="1200"/>
          </a:p>
        </p:txBody>
      </p:sp>
      <p:sp>
        <p:nvSpPr>
          <p:cNvPr id="128002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28003" name="Rectangle 1027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Times" charset="0"/>
              <a:ea typeface="ＭＳ Ｐゴシック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fld id="{C95C08C9-0F03-4216-8097-4BF356EDD45D}" type="slidenum">
              <a:rPr lang="en-US" sz="1200">
                <a:solidFill>
                  <a:prstClr val="black"/>
                </a:solidFill>
              </a:rPr>
              <a:pPr/>
              <a:t>5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Useful skill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Important tool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Window into corners of everyday life</a:t>
            </a:r>
          </a:p>
          <a:p>
            <a:endParaRPr lang="en-US" smtClean="0">
              <a:latin typeface="Times" pitchFamily="-8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fld id="{C95C08C9-0F03-4216-8097-4BF356EDD45D}" type="slidenum">
              <a:rPr lang="en-US" sz="1200">
                <a:solidFill>
                  <a:prstClr val="black"/>
                </a:solidFill>
              </a:rPr>
              <a:pPr/>
              <a:t>6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Useful skill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Important tool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Window into corners of everyday life</a:t>
            </a:r>
          </a:p>
          <a:p>
            <a:endParaRPr lang="en-US" smtClean="0">
              <a:latin typeface="Times" pitchFamily="-8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fld id="{C95C08C9-0F03-4216-8097-4BF356EDD45D}" type="slidenum">
              <a:rPr lang="en-US" sz="1200">
                <a:solidFill>
                  <a:prstClr val="black"/>
                </a:solidFill>
              </a:rPr>
              <a:pPr/>
              <a:t>7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Useful skill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Important tool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Window into corners of everyday life</a:t>
            </a:r>
          </a:p>
          <a:p>
            <a:endParaRPr lang="en-US" smtClean="0">
              <a:latin typeface="Times" pitchFamily="-8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fld id="{C95C08C9-0F03-4216-8097-4BF356EDD45D}" type="slidenum">
              <a:rPr lang="en-US" sz="1200">
                <a:solidFill>
                  <a:prstClr val="black"/>
                </a:solidFill>
              </a:rPr>
              <a:pPr/>
              <a:t>8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spcBef>
                <a:spcPct val="0"/>
              </a:spcBef>
              <a:buFontTx/>
              <a:buChar char="•"/>
            </a:pPr>
            <a:r>
              <a:rPr lang="en-US" dirty="0" smtClean="0">
                <a:latin typeface="Times" pitchFamily="-84" charset="0"/>
              </a:rPr>
              <a:t> Useful skill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dirty="0" smtClean="0">
                <a:latin typeface="Times" pitchFamily="-84" charset="0"/>
              </a:rPr>
              <a:t> Important tool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dirty="0" smtClean="0">
                <a:latin typeface="Times" pitchFamily="-84" charset="0"/>
              </a:rPr>
              <a:t> Window into corners of everyday life</a:t>
            </a:r>
          </a:p>
          <a:p>
            <a:endParaRPr lang="en-US" dirty="0" smtClean="0">
              <a:latin typeface="Times" pitchFamily="-8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fld id="{6C2D0B4D-EDC0-4B09-BEE7-4F322E732694}" type="slidenum">
              <a:rPr lang="en-US" sz="1200">
                <a:solidFill>
                  <a:prstClr val="black"/>
                </a:solidFill>
              </a:rPr>
              <a:pPr/>
              <a:t>9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Useful skill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Important tool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Window into corners of everyday life</a:t>
            </a:r>
          </a:p>
          <a:p>
            <a:endParaRPr lang="en-US" smtClean="0">
              <a:latin typeface="Times" pitchFamily="-8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fld id="{C95C08C9-0F03-4216-8097-4BF356EDD45D}" type="slidenum">
              <a:rPr lang="en-US" sz="1200">
                <a:solidFill>
                  <a:prstClr val="black"/>
                </a:solidFill>
              </a:rPr>
              <a:pPr/>
              <a:t>56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Useful skill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Important tool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Window into corners of everyday life</a:t>
            </a:r>
          </a:p>
          <a:p>
            <a:endParaRPr lang="en-US" smtClean="0">
              <a:latin typeface="Times" pitchFamily="-8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AF5F8EA3-8924-574E-9BCB-667BFCA892B1}" type="slidenum">
              <a:rPr lang="en-US" sz="1200"/>
              <a:pPr/>
              <a:t>61</a:t>
            </a:fld>
            <a:endParaRPr lang="en-US" sz="1200"/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5C00A43D-4480-864F-86C3-DDD8F062E558}" type="slidenum">
              <a:rPr lang="en-US" sz="1200"/>
              <a:pPr/>
              <a:t>62</a:t>
            </a:fld>
            <a:endParaRPr lang="en-US" sz="1200"/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E0CAF-22AD-0444-8046-9CB440C752E4}" type="datetimeFigureOut">
              <a:rPr lang="en-US" smtClean="0"/>
              <a:t>2/18/13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6898-D3F2-6140-9527-CBB12C57E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0285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E0CAF-22AD-0444-8046-9CB440C752E4}" type="datetimeFigureOut">
              <a:rPr lang="en-US" smtClean="0"/>
              <a:t>2/18/13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6898-D3F2-6140-9527-CBB12C57E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076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E0CAF-22AD-0444-8046-9CB440C752E4}" type="datetimeFigureOut">
              <a:rPr lang="en-US" smtClean="0"/>
              <a:t>2/18/13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6898-D3F2-6140-9527-CBB12C57E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3397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F0F6D4-012D-4F5C-955D-42B38691C927}" type="slidenum">
              <a:rPr lang="en-US">
                <a:solidFill>
                  <a:srgbClr val="000000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18271670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1CEF5F-C1F2-482F-8E0C-3716FD54B689}" type="slidenum">
              <a:rPr lang="en-US">
                <a:solidFill>
                  <a:srgbClr val="000000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3631533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137ED4-3F3A-4CFE-8A20-E7D034CE3531}" type="slidenum">
              <a:rPr lang="en-US">
                <a:solidFill>
                  <a:srgbClr val="000000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16146026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BC6C6D-76E3-41EF-929B-33DD2D27F995}" type="slidenum">
              <a:rPr lang="en-US">
                <a:solidFill>
                  <a:srgbClr val="000000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35253644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6BE78E-0DEB-4C29-8687-8CCFAA547BAD}" type="slidenum">
              <a:rPr lang="en-US">
                <a:solidFill>
                  <a:srgbClr val="000000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6223591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DCA08B-EC8F-4F67-9ED1-6EA5BEE23823}" type="slidenum">
              <a:rPr lang="en-US">
                <a:solidFill>
                  <a:srgbClr val="000000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215336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D37142-348B-4F68-A71A-FDD9F846E649}" type="slidenum">
              <a:rPr lang="en-US">
                <a:solidFill>
                  <a:srgbClr val="000000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11539393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AD01CF-2630-426F-9DFF-F9A5C7366A11}" type="slidenum">
              <a:rPr lang="en-US">
                <a:solidFill>
                  <a:srgbClr val="000000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20364456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E0CAF-22AD-0444-8046-9CB440C752E4}" type="datetimeFigureOut">
              <a:rPr lang="en-US" smtClean="0"/>
              <a:t>2/18/13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6898-D3F2-6140-9527-CBB12C57E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5563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3C86D2-1D23-4465-924D-F910D25D7B9D}" type="slidenum">
              <a:rPr lang="en-US">
                <a:solidFill>
                  <a:srgbClr val="000000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24802546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8E77FA-575E-4D3A-AA2C-24136ADE7DA3}" type="slidenum">
              <a:rPr lang="en-US">
                <a:solidFill>
                  <a:srgbClr val="000000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23936626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84E68-438E-43D2-BCB7-DF52ACCEF2EA}" type="slidenum">
              <a:rPr lang="en-US">
                <a:solidFill>
                  <a:srgbClr val="000000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30269246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E0CAF-22AD-0444-8046-9CB440C752E4}" type="datetimeFigureOut">
              <a:rPr lang="en-US" smtClean="0"/>
              <a:t>2/18/13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6898-D3F2-6140-9527-CBB12C57E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297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E0CAF-22AD-0444-8046-9CB440C752E4}" type="datetimeFigureOut">
              <a:rPr lang="en-US" smtClean="0"/>
              <a:t>2/18/13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6898-D3F2-6140-9527-CBB12C57E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054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E0CAF-22AD-0444-8046-9CB440C752E4}" type="datetimeFigureOut">
              <a:rPr lang="en-US" smtClean="0"/>
              <a:t>2/18/13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6898-D3F2-6140-9527-CBB12C57E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496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E0CAF-22AD-0444-8046-9CB440C752E4}" type="datetimeFigureOut">
              <a:rPr lang="en-US" smtClean="0"/>
              <a:t>2/18/13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6898-D3F2-6140-9527-CBB12C57E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45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E0CAF-22AD-0444-8046-9CB440C752E4}" type="datetimeFigureOut">
              <a:rPr lang="en-US" smtClean="0"/>
              <a:t>2/18/13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6898-D3F2-6140-9527-CBB12C57E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389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E0CAF-22AD-0444-8046-9CB440C752E4}" type="datetimeFigureOut">
              <a:rPr lang="en-US" smtClean="0"/>
              <a:t>2/18/13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6898-D3F2-6140-9527-CBB12C57E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5339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E0CAF-22AD-0444-8046-9CB440C752E4}" type="datetimeFigureOut">
              <a:rPr lang="en-US" smtClean="0"/>
              <a:t>2/18/13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6898-D3F2-6140-9527-CBB12C57E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875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AE0CAF-22AD-0444-8046-9CB440C752E4}" type="datetimeFigureOut">
              <a:rPr lang="en-US" smtClean="0"/>
              <a:t>2/18/13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E6898-D3F2-6140-9527-CBB12C57E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302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" pitchFamily="-105" charset="0"/>
                <a:ea typeface="+mn-ea"/>
                <a:cs typeface="+mn-cs"/>
              </a:defRPr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" pitchFamily="-105" charset="0"/>
                <a:ea typeface="+mn-ea"/>
                <a:cs typeface="+mn-cs"/>
              </a:defRPr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786161E9-E26F-4D2E-92F7-B481C60F9E8F}" type="slidenum">
              <a:rPr lang="en-US">
                <a:solidFill>
                  <a:srgbClr val="000000"/>
                </a:solidFill>
                <a:latin typeface="Times"/>
                <a:ea typeface="MS PGothic" pitchFamily="34" charset="-128"/>
              </a:rPr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73735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MS PGothic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  <a:ea typeface="MS PGothic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  <a:ea typeface="MS PGothic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  <a:ea typeface="MS PGothic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  <a:ea typeface="MS PGothic" pitchFamily="34" charset="-128"/>
          <a:cs typeface="ＭＳ Ｐゴシック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MS PGothic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MS PGothic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MS PGothic" pitchFamily="34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5" charset="-128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5" charset="-128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5" charset="-128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5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" Type="http://schemas.openxmlformats.org/officeDocument/2006/relationships/tags" Target="../tags/tag11.xml"/><Relationship Id="rId12" Type="http://schemas.openxmlformats.org/officeDocument/2006/relationships/tags" Target="../tags/tag12.xml"/><Relationship Id="rId13" Type="http://schemas.openxmlformats.org/officeDocument/2006/relationships/tags" Target="../tags/tag13.xml"/><Relationship Id="rId14" Type="http://schemas.openxmlformats.org/officeDocument/2006/relationships/tags" Target="../tags/tag14.xml"/><Relationship Id="rId15" Type="http://schemas.openxmlformats.org/officeDocument/2006/relationships/slideLayout" Target="../slideLayouts/slideLayout18.xml"/><Relationship Id="rId16" Type="http://schemas.openxmlformats.org/officeDocument/2006/relationships/image" Target="../media/image1.jpg"/><Relationship Id="rId1" Type="http://schemas.openxmlformats.org/officeDocument/2006/relationships/tags" Target="../tags/tag1.xml"/><Relationship Id="rId2" Type="http://schemas.openxmlformats.org/officeDocument/2006/relationships/tags" Target="../tags/tag2.xml"/><Relationship Id="rId3" Type="http://schemas.openxmlformats.org/officeDocument/2006/relationships/tags" Target="../tags/tag3.xml"/><Relationship Id="rId4" Type="http://schemas.openxmlformats.org/officeDocument/2006/relationships/tags" Target="../tags/tag4.xml"/><Relationship Id="rId5" Type="http://schemas.openxmlformats.org/officeDocument/2006/relationships/tags" Target="../tags/tag5.xml"/><Relationship Id="rId6" Type="http://schemas.openxmlformats.org/officeDocument/2006/relationships/tags" Target="../tags/tag6.xml"/><Relationship Id="rId7" Type="http://schemas.openxmlformats.org/officeDocument/2006/relationships/tags" Target="../tags/tag7.xml"/><Relationship Id="rId8" Type="http://schemas.openxmlformats.org/officeDocument/2006/relationships/tags" Target="../tags/tag8.xml"/><Relationship Id="rId9" Type="http://schemas.openxmlformats.org/officeDocument/2006/relationships/tags" Target="../tags/tag9.xml"/><Relationship Id="rId10" Type="http://schemas.openxmlformats.org/officeDocument/2006/relationships/tags" Target="../tags/tag1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1.png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2.png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3.png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4.png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5.png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6.png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7.png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8.png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8.png"/><Relationship Id="rId3" Type="http://schemas.openxmlformats.org/officeDocument/2006/relationships/image" Target="../media/image99.png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1.png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2.png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3.png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3.png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4.png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png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3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3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3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8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0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1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2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3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4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5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11" Type="http://schemas.openxmlformats.org/officeDocument/2006/relationships/tags" Target="../tags/tag25.xml"/><Relationship Id="rId12" Type="http://schemas.openxmlformats.org/officeDocument/2006/relationships/tags" Target="../tags/tag26.xml"/><Relationship Id="rId13" Type="http://schemas.openxmlformats.org/officeDocument/2006/relationships/tags" Target="../tags/tag27.xml"/><Relationship Id="rId14" Type="http://schemas.openxmlformats.org/officeDocument/2006/relationships/tags" Target="../tags/tag28.xml"/><Relationship Id="rId15" Type="http://schemas.openxmlformats.org/officeDocument/2006/relationships/slideLayout" Target="../slideLayouts/slideLayout18.xml"/><Relationship Id="rId16" Type="http://schemas.openxmlformats.org/officeDocument/2006/relationships/notesSlide" Target="../notesSlides/notesSlide1.xml"/><Relationship Id="rId17" Type="http://schemas.openxmlformats.org/officeDocument/2006/relationships/image" Target="../media/image2.png"/><Relationship Id="rId1" Type="http://schemas.openxmlformats.org/officeDocument/2006/relationships/tags" Target="../tags/tag15.xml"/><Relationship Id="rId2" Type="http://schemas.openxmlformats.org/officeDocument/2006/relationships/tags" Target="../tags/tag16.xml"/><Relationship Id="rId3" Type="http://schemas.openxmlformats.org/officeDocument/2006/relationships/tags" Target="../tags/tag17.xml"/><Relationship Id="rId4" Type="http://schemas.openxmlformats.org/officeDocument/2006/relationships/tags" Target="../tags/tag18.xml"/><Relationship Id="rId5" Type="http://schemas.openxmlformats.org/officeDocument/2006/relationships/tags" Target="../tags/tag19.xml"/><Relationship Id="rId6" Type="http://schemas.openxmlformats.org/officeDocument/2006/relationships/tags" Target="../tags/tag20.xml"/><Relationship Id="rId7" Type="http://schemas.openxmlformats.org/officeDocument/2006/relationships/tags" Target="../tags/tag21.xml"/><Relationship Id="rId8" Type="http://schemas.openxmlformats.org/officeDocument/2006/relationships/tags" Target="../tags/tag22.xml"/><Relationship Id="rId9" Type="http://schemas.openxmlformats.org/officeDocument/2006/relationships/tags" Target="../tags/tag23.xml"/><Relationship Id="rId10" Type="http://schemas.openxmlformats.org/officeDocument/2006/relationships/tags" Target="../tags/tag2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7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8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9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0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1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2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3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4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5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7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8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9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0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3" Type="http://schemas.openxmlformats.org/officeDocument/2006/relationships/image" Target="../media/image50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2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3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4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4" Type="http://schemas.openxmlformats.org/officeDocument/2006/relationships/image" Target="../media/image57.png"/><Relationship Id="rId5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5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jpe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5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jpe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png"/><Relationship Id="rId3" Type="http://schemas.openxmlformats.org/officeDocument/2006/relationships/image" Target="../media/image61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8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4.pn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3.pn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4.pn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5.pn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6.png"/><Relationship Id="rId3" Type="http://schemas.openxmlformats.org/officeDocument/2006/relationships/image" Target="../media/image67.pn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6.png"/><Relationship Id="rId3" Type="http://schemas.openxmlformats.org/officeDocument/2006/relationships/image" Target="../media/image68.png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9.pn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9.png"/><Relationship Id="rId3" Type="http://schemas.openxmlformats.org/officeDocument/2006/relationships/image" Target="../media/image70.pn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2.pn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3.png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4.png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5.png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6.png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6.png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7.png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8.png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9.png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0.png"/></Relationships>
</file>

<file path=ppt/slides/_rels/slide9.xml.rels><?xml version="1.0" encoding="UTF-8" standalone="yes"?>
<Relationships xmlns="http://schemas.openxmlformats.org/package/2006/relationships"><Relationship Id="rId11" Type="http://schemas.openxmlformats.org/officeDocument/2006/relationships/tags" Target="../tags/tag39.xml"/><Relationship Id="rId12" Type="http://schemas.openxmlformats.org/officeDocument/2006/relationships/tags" Target="../tags/tag40.xml"/><Relationship Id="rId13" Type="http://schemas.openxmlformats.org/officeDocument/2006/relationships/tags" Target="../tags/tag41.xml"/><Relationship Id="rId14" Type="http://schemas.openxmlformats.org/officeDocument/2006/relationships/tags" Target="../tags/tag42.xml"/><Relationship Id="rId15" Type="http://schemas.openxmlformats.org/officeDocument/2006/relationships/slideLayout" Target="../slideLayouts/slideLayout18.xml"/><Relationship Id="rId16" Type="http://schemas.openxmlformats.org/officeDocument/2006/relationships/notesSlide" Target="../notesSlides/notesSlide6.xml"/><Relationship Id="rId17" Type="http://schemas.openxmlformats.org/officeDocument/2006/relationships/image" Target="../media/image8.png"/><Relationship Id="rId1" Type="http://schemas.openxmlformats.org/officeDocument/2006/relationships/tags" Target="../tags/tag29.xml"/><Relationship Id="rId2" Type="http://schemas.openxmlformats.org/officeDocument/2006/relationships/tags" Target="../tags/tag30.xml"/><Relationship Id="rId3" Type="http://schemas.openxmlformats.org/officeDocument/2006/relationships/tags" Target="../tags/tag31.xml"/><Relationship Id="rId4" Type="http://schemas.openxmlformats.org/officeDocument/2006/relationships/tags" Target="../tags/tag32.xml"/><Relationship Id="rId5" Type="http://schemas.openxmlformats.org/officeDocument/2006/relationships/tags" Target="../tags/tag33.xml"/><Relationship Id="rId6" Type="http://schemas.openxmlformats.org/officeDocument/2006/relationships/tags" Target="../tags/tag34.xml"/><Relationship Id="rId7" Type="http://schemas.openxmlformats.org/officeDocument/2006/relationships/tags" Target="../tags/tag35.xml"/><Relationship Id="rId8" Type="http://schemas.openxmlformats.org/officeDocument/2006/relationships/tags" Target="../tags/tag36.xml"/><Relationship Id="rId9" Type="http://schemas.openxmlformats.org/officeDocument/2006/relationships/tags" Target="../tags/tag37.xml"/><Relationship Id="rId10" Type="http://schemas.openxmlformats.org/officeDocument/2006/relationships/tags" Target="../tags/tag38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1.png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2.png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3.png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4.png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5.png"/><Relationship Id="rId3" Type="http://schemas.openxmlformats.org/officeDocument/2006/relationships/image" Target="../media/image86.png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7.png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8.png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8.png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8.png"/><Relationship Id="rId3" Type="http://schemas.openxmlformats.org/officeDocument/2006/relationships/image" Target="../media/image89.png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kyhigh_court-e1348928464887.jp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9265" y="3900721"/>
            <a:ext cx="5542388" cy="2771194"/>
          </a:xfrm>
          <a:prstGeom prst="rect">
            <a:avLst/>
          </a:prstGeom>
        </p:spPr>
      </p:pic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1219200" y="228600"/>
            <a:ext cx="66294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8000"/>
                </a:solidFill>
                <a:latin typeface="Calibri" pitchFamily="34" charset="0"/>
              </a:rPr>
              <a:t>Today (week 4) in IST 380</a:t>
            </a:r>
            <a:endParaRPr lang="en-US" sz="4000" dirty="0">
              <a:solidFill>
                <a:srgbClr val="008000"/>
              </a:solidFill>
              <a:latin typeface="Calibri" pitchFamily="34" charset="0"/>
            </a:endParaRPr>
          </a:p>
        </p:txBody>
      </p:sp>
      <p:sp>
        <p:nvSpPr>
          <p:cNvPr id="3075" name="Text Box 9"/>
          <p:cNvSpPr txBox="1">
            <a:spLocks noChangeArrowheads="1"/>
          </p:cNvSpPr>
          <p:nvPr/>
        </p:nvSpPr>
        <p:spPr bwMode="auto">
          <a:xfrm>
            <a:off x="381000" y="1600200"/>
            <a:ext cx="81534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Important:  </a:t>
            </a:r>
            <a:r>
              <a:rPr lang="en-US" sz="4000" b="1" i="1" dirty="0" smtClean="0">
                <a:solidFill>
                  <a:srgbClr val="000000"/>
                </a:solidFill>
                <a:latin typeface="Cambria" pitchFamily="18" charset="0"/>
              </a:rPr>
              <a:t>Factors</a:t>
            </a:r>
            <a:endParaRPr lang="en-US" sz="4000" b="1" i="1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3076" name="Text Box 9"/>
          <p:cNvSpPr txBox="1">
            <a:spLocks noChangeArrowheads="1"/>
          </p:cNvSpPr>
          <p:nvPr/>
        </p:nvSpPr>
        <p:spPr bwMode="auto">
          <a:xfrm>
            <a:off x="2819558" y="2670453"/>
            <a:ext cx="3733800" cy="830997"/>
          </a:xfrm>
          <a:prstGeom prst="rect">
            <a:avLst/>
          </a:prstGeom>
          <a:solidFill>
            <a:srgbClr val="AFFF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8000"/>
                </a:solidFill>
                <a:latin typeface="Cambria" pitchFamily="18" charset="0"/>
              </a:rPr>
              <a:t>variables with discrete values, called </a:t>
            </a:r>
            <a:r>
              <a:rPr lang="en-US" i="1" dirty="0" smtClean="0">
                <a:solidFill>
                  <a:srgbClr val="008000"/>
                </a:solidFill>
                <a:latin typeface="Cambria" pitchFamily="18" charset="0"/>
              </a:rPr>
              <a:t>levels</a:t>
            </a:r>
            <a:endParaRPr lang="en-US" i="1" dirty="0">
              <a:solidFill>
                <a:srgbClr val="008000"/>
              </a:solidFill>
              <a:latin typeface="Cambria" pitchFamily="18" charset="0"/>
            </a:endParaRPr>
          </a:p>
        </p:txBody>
      </p:sp>
      <p:cxnSp>
        <p:nvCxnSpPr>
          <p:cNvPr id="3078" name="Straight Arrow Connector 2"/>
          <p:cNvCxnSpPr>
            <a:cxnSpLocks noChangeShapeType="1"/>
            <a:stCxn id="3076" idx="0"/>
          </p:cNvCxnSpPr>
          <p:nvPr/>
        </p:nvCxnSpPr>
        <p:spPr bwMode="auto">
          <a:xfrm flipV="1">
            <a:off x="4686458" y="2219725"/>
            <a:ext cx="892228" cy="450728"/>
          </a:xfrm>
          <a:prstGeom prst="straightConnector1">
            <a:avLst/>
          </a:prstGeom>
          <a:noFill/>
          <a:ln w="9525">
            <a:solidFill>
              <a:srgbClr val="008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081" name="Group 1034"/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152400" y="5867400"/>
            <a:ext cx="609600" cy="609600"/>
            <a:chOff x="2928" y="1051"/>
            <a:chExt cx="840" cy="957"/>
          </a:xfrm>
        </p:grpSpPr>
        <p:sp>
          <p:nvSpPr>
            <p:cNvPr id="3083" name="Freeform 1035"/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>
              <a:off x="2928" y="1759"/>
              <a:ext cx="810" cy="249"/>
            </a:xfrm>
            <a:custGeom>
              <a:avLst/>
              <a:gdLst>
                <a:gd name="T0" fmla="*/ 113 w 1048"/>
                <a:gd name="T1" fmla="*/ 21 h 250"/>
                <a:gd name="T2" fmla="*/ 194 w 1048"/>
                <a:gd name="T3" fmla="*/ 83 h 250"/>
                <a:gd name="T4" fmla="*/ 203 w 1048"/>
                <a:gd name="T5" fmla="*/ 111 h 250"/>
                <a:gd name="T6" fmla="*/ 212 w 1048"/>
                <a:gd name="T7" fmla="*/ 132 h 250"/>
                <a:gd name="T8" fmla="*/ 223 w 1048"/>
                <a:gd name="T9" fmla="*/ 173 h 250"/>
                <a:gd name="T10" fmla="*/ 159 w 1048"/>
                <a:gd name="T11" fmla="*/ 242 h 250"/>
                <a:gd name="T12" fmla="*/ 17 w 1048"/>
                <a:gd name="T13" fmla="*/ 222 h 250"/>
                <a:gd name="T14" fmla="*/ 0 w 1048"/>
                <a:gd name="T15" fmla="*/ 201 h 250"/>
                <a:gd name="T16" fmla="*/ 2 w 1048"/>
                <a:gd name="T17" fmla="*/ 167 h 250"/>
                <a:gd name="T18" fmla="*/ 20 w 1048"/>
                <a:gd name="T19" fmla="*/ 125 h 250"/>
                <a:gd name="T20" fmla="*/ 44 w 1048"/>
                <a:gd name="T21" fmla="*/ 76 h 250"/>
                <a:gd name="T22" fmla="*/ 60 w 1048"/>
                <a:gd name="T23" fmla="*/ 55 h 250"/>
                <a:gd name="T24" fmla="*/ 69 w 1048"/>
                <a:gd name="T25" fmla="*/ 28 h 250"/>
                <a:gd name="T26" fmla="*/ 80 w 1048"/>
                <a:gd name="T27" fmla="*/ 14 h 250"/>
                <a:gd name="T28" fmla="*/ 107 w 1048"/>
                <a:gd name="T29" fmla="*/ 28 h 250"/>
                <a:gd name="T30" fmla="*/ 113 w 1048"/>
                <a:gd name="T31" fmla="*/ 21 h 25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048"/>
                <a:gd name="T49" fmla="*/ 0 h 250"/>
                <a:gd name="T50" fmla="*/ 1048 w 1048"/>
                <a:gd name="T51" fmla="*/ 250 h 25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048" h="250">
                  <a:moveTo>
                    <a:pt x="531" y="21"/>
                  </a:moveTo>
                  <a:cubicBezTo>
                    <a:pt x="673" y="0"/>
                    <a:pt x="778" y="50"/>
                    <a:pt x="910" y="83"/>
                  </a:cubicBezTo>
                  <a:cubicBezTo>
                    <a:pt x="923" y="92"/>
                    <a:pt x="937" y="102"/>
                    <a:pt x="951" y="111"/>
                  </a:cubicBezTo>
                  <a:cubicBezTo>
                    <a:pt x="965" y="120"/>
                    <a:pt x="993" y="138"/>
                    <a:pt x="993" y="138"/>
                  </a:cubicBezTo>
                  <a:cubicBezTo>
                    <a:pt x="1009" y="162"/>
                    <a:pt x="1023" y="163"/>
                    <a:pt x="1048" y="179"/>
                  </a:cubicBezTo>
                  <a:cubicBezTo>
                    <a:pt x="943" y="250"/>
                    <a:pt x="887" y="238"/>
                    <a:pt x="751" y="248"/>
                  </a:cubicBezTo>
                  <a:cubicBezTo>
                    <a:pt x="201" y="233"/>
                    <a:pt x="424" y="241"/>
                    <a:pt x="82" y="228"/>
                  </a:cubicBezTo>
                  <a:cubicBezTo>
                    <a:pt x="54" y="218"/>
                    <a:pt x="27" y="216"/>
                    <a:pt x="0" y="207"/>
                  </a:cubicBezTo>
                  <a:cubicBezTo>
                    <a:pt x="2" y="195"/>
                    <a:pt x="1" y="183"/>
                    <a:pt x="7" y="173"/>
                  </a:cubicBezTo>
                  <a:cubicBezTo>
                    <a:pt x="19" y="151"/>
                    <a:pt x="75" y="138"/>
                    <a:pt x="96" y="131"/>
                  </a:cubicBezTo>
                  <a:cubicBezTo>
                    <a:pt x="134" y="116"/>
                    <a:pt x="169" y="92"/>
                    <a:pt x="207" y="76"/>
                  </a:cubicBezTo>
                  <a:cubicBezTo>
                    <a:pt x="239" y="61"/>
                    <a:pt x="238" y="77"/>
                    <a:pt x="275" y="55"/>
                  </a:cubicBezTo>
                  <a:cubicBezTo>
                    <a:pt x="288" y="46"/>
                    <a:pt x="309" y="33"/>
                    <a:pt x="324" y="28"/>
                  </a:cubicBezTo>
                  <a:cubicBezTo>
                    <a:pt x="341" y="21"/>
                    <a:pt x="379" y="14"/>
                    <a:pt x="379" y="14"/>
                  </a:cubicBezTo>
                  <a:cubicBezTo>
                    <a:pt x="420" y="18"/>
                    <a:pt x="461" y="22"/>
                    <a:pt x="503" y="28"/>
                  </a:cubicBezTo>
                  <a:cubicBezTo>
                    <a:pt x="531" y="32"/>
                    <a:pt x="519" y="44"/>
                    <a:pt x="531" y="21"/>
                  </a:cubicBezTo>
                  <a:close/>
                </a:path>
              </a:pathLst>
            </a:custGeom>
            <a:solidFill>
              <a:srgbClr val="FD9D0F"/>
            </a:solidFill>
            <a:ln w="9525">
              <a:solidFill>
                <a:srgbClr val="FD9D0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3084" name="Oval 1036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965" y="1240"/>
              <a:ext cx="779" cy="672"/>
            </a:xfrm>
            <a:prstGeom prst="ellipse">
              <a:avLst/>
            </a:prstGeom>
            <a:solidFill>
              <a:srgbClr val="9ECC46"/>
            </a:solidFill>
            <a:ln w="9525">
              <a:solidFill>
                <a:srgbClr val="FFCC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3085" name="Oval 1037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 rot="-1967255">
              <a:off x="3039" y="1383"/>
              <a:ext cx="186" cy="1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3086" name="Oval 1038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3262" y="1383"/>
              <a:ext cx="222" cy="2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3087" name="Oval 1039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 rot="-2071034">
              <a:off x="3521" y="1431"/>
              <a:ext cx="149" cy="2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3088" name="Oval 1040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3118" y="1479"/>
              <a:ext cx="56" cy="6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3089" name="Oval 1041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3341" y="1495"/>
              <a:ext cx="55" cy="6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3090" name="Oval 1042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3543" y="1549"/>
              <a:ext cx="54" cy="6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3091" name="AutoShape 1043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 rot="-5400000">
              <a:off x="3291" y="1540"/>
              <a:ext cx="77" cy="445"/>
            </a:xfrm>
            <a:prstGeom prst="moon">
              <a:avLst>
                <a:gd name="adj" fmla="val 50000"/>
              </a:avLst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3092" name="Freeform 1044"/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>
              <a:off x="3120" y="1128"/>
              <a:ext cx="648" cy="256"/>
            </a:xfrm>
            <a:custGeom>
              <a:avLst/>
              <a:gdLst>
                <a:gd name="T0" fmla="*/ 208 w 648"/>
                <a:gd name="T1" fmla="*/ 0 h 256"/>
                <a:gd name="T2" fmla="*/ 47 w 648"/>
                <a:gd name="T3" fmla="*/ 7 h 256"/>
                <a:gd name="T4" fmla="*/ 0 w 648"/>
                <a:gd name="T5" fmla="*/ 92 h 256"/>
                <a:gd name="T6" fmla="*/ 162 w 648"/>
                <a:gd name="T7" fmla="*/ 192 h 256"/>
                <a:gd name="T8" fmla="*/ 300 w 648"/>
                <a:gd name="T9" fmla="*/ 238 h 256"/>
                <a:gd name="T10" fmla="*/ 484 w 648"/>
                <a:gd name="T11" fmla="*/ 246 h 256"/>
                <a:gd name="T12" fmla="*/ 646 w 648"/>
                <a:gd name="T13" fmla="*/ 184 h 256"/>
                <a:gd name="T14" fmla="*/ 615 w 648"/>
                <a:gd name="T15" fmla="*/ 153 h 256"/>
                <a:gd name="T16" fmla="*/ 546 w 648"/>
                <a:gd name="T17" fmla="*/ 84 h 2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8"/>
                <a:gd name="T28" fmla="*/ 0 h 256"/>
                <a:gd name="T29" fmla="*/ 648 w 648"/>
                <a:gd name="T30" fmla="*/ 256 h 2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8" h="256">
                  <a:moveTo>
                    <a:pt x="208" y="0"/>
                  </a:moveTo>
                  <a:cubicBezTo>
                    <a:pt x="154" y="2"/>
                    <a:pt x="100" y="0"/>
                    <a:pt x="47" y="7"/>
                  </a:cubicBezTo>
                  <a:cubicBezTo>
                    <a:pt x="15" y="11"/>
                    <a:pt x="0" y="92"/>
                    <a:pt x="0" y="92"/>
                  </a:cubicBezTo>
                  <a:cubicBezTo>
                    <a:pt x="19" y="199"/>
                    <a:pt x="72" y="170"/>
                    <a:pt x="162" y="192"/>
                  </a:cubicBezTo>
                  <a:cubicBezTo>
                    <a:pt x="208" y="203"/>
                    <a:pt x="252" y="234"/>
                    <a:pt x="300" y="238"/>
                  </a:cubicBezTo>
                  <a:cubicBezTo>
                    <a:pt x="361" y="243"/>
                    <a:pt x="423" y="243"/>
                    <a:pt x="484" y="246"/>
                  </a:cubicBezTo>
                  <a:cubicBezTo>
                    <a:pt x="648" y="235"/>
                    <a:pt x="569" y="256"/>
                    <a:pt x="646" y="184"/>
                  </a:cubicBezTo>
                  <a:cubicBezTo>
                    <a:pt x="642" y="180"/>
                    <a:pt x="617" y="158"/>
                    <a:pt x="615" y="153"/>
                  </a:cubicBezTo>
                  <a:cubicBezTo>
                    <a:pt x="596" y="116"/>
                    <a:pt x="599" y="84"/>
                    <a:pt x="546" y="84"/>
                  </a:cubicBezTo>
                </a:path>
              </a:pathLst>
            </a:custGeom>
            <a:solidFill>
              <a:srgbClr val="CC0099"/>
            </a:solidFill>
            <a:ln w="9525">
              <a:solidFill>
                <a:srgbClr val="FF99CC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3093" name="Freeform 1045"/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3254" y="1051"/>
              <a:ext cx="442" cy="192"/>
            </a:xfrm>
            <a:custGeom>
              <a:avLst/>
              <a:gdLst>
                <a:gd name="T0" fmla="*/ 88 w 442"/>
                <a:gd name="T1" fmla="*/ 138 h 192"/>
                <a:gd name="T2" fmla="*/ 34 w 442"/>
                <a:gd name="T3" fmla="*/ 92 h 192"/>
                <a:gd name="T4" fmla="*/ 57 w 442"/>
                <a:gd name="T5" fmla="*/ 0 h 192"/>
                <a:gd name="T6" fmla="*/ 234 w 442"/>
                <a:gd name="T7" fmla="*/ 15 h 192"/>
                <a:gd name="T8" fmla="*/ 372 w 442"/>
                <a:gd name="T9" fmla="*/ 61 h 192"/>
                <a:gd name="T10" fmla="*/ 441 w 442"/>
                <a:gd name="T11" fmla="*/ 92 h 192"/>
                <a:gd name="T12" fmla="*/ 434 w 442"/>
                <a:gd name="T13" fmla="*/ 122 h 192"/>
                <a:gd name="T14" fmla="*/ 280 w 442"/>
                <a:gd name="T15" fmla="*/ 161 h 192"/>
                <a:gd name="T16" fmla="*/ 257 w 442"/>
                <a:gd name="T17" fmla="*/ 169 h 192"/>
                <a:gd name="T18" fmla="*/ 226 w 442"/>
                <a:gd name="T19" fmla="*/ 184 h 192"/>
                <a:gd name="T20" fmla="*/ 196 w 442"/>
                <a:gd name="T21" fmla="*/ 192 h 19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42"/>
                <a:gd name="T34" fmla="*/ 0 h 192"/>
                <a:gd name="T35" fmla="*/ 442 w 442"/>
                <a:gd name="T36" fmla="*/ 192 h 19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42" h="192">
                  <a:moveTo>
                    <a:pt x="88" y="138"/>
                  </a:moveTo>
                  <a:cubicBezTo>
                    <a:pt x="71" y="119"/>
                    <a:pt x="55" y="106"/>
                    <a:pt x="34" y="92"/>
                  </a:cubicBezTo>
                  <a:cubicBezTo>
                    <a:pt x="22" y="52"/>
                    <a:pt x="0" y="17"/>
                    <a:pt x="57" y="0"/>
                  </a:cubicBezTo>
                  <a:cubicBezTo>
                    <a:pt x="75" y="1"/>
                    <a:pt x="202" y="8"/>
                    <a:pt x="234" y="15"/>
                  </a:cubicBezTo>
                  <a:cubicBezTo>
                    <a:pt x="275" y="24"/>
                    <a:pt x="331" y="47"/>
                    <a:pt x="372" y="61"/>
                  </a:cubicBezTo>
                  <a:cubicBezTo>
                    <a:pt x="394" y="81"/>
                    <a:pt x="412" y="84"/>
                    <a:pt x="441" y="92"/>
                  </a:cubicBezTo>
                  <a:cubicBezTo>
                    <a:pt x="439" y="102"/>
                    <a:pt x="442" y="115"/>
                    <a:pt x="434" y="122"/>
                  </a:cubicBezTo>
                  <a:cubicBezTo>
                    <a:pt x="411" y="142"/>
                    <a:pt x="306" y="158"/>
                    <a:pt x="280" y="161"/>
                  </a:cubicBezTo>
                  <a:cubicBezTo>
                    <a:pt x="272" y="164"/>
                    <a:pt x="264" y="166"/>
                    <a:pt x="257" y="169"/>
                  </a:cubicBezTo>
                  <a:cubicBezTo>
                    <a:pt x="246" y="173"/>
                    <a:pt x="237" y="180"/>
                    <a:pt x="226" y="184"/>
                  </a:cubicBezTo>
                  <a:cubicBezTo>
                    <a:pt x="216" y="188"/>
                    <a:pt x="196" y="192"/>
                    <a:pt x="196" y="192"/>
                  </a:cubicBezTo>
                </a:path>
              </a:pathLst>
            </a:custGeom>
            <a:solidFill>
              <a:srgbClr val="CC0099"/>
            </a:solidFill>
            <a:ln w="9525">
              <a:solidFill>
                <a:srgbClr val="FF99CC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3094" name="Freeform 1046"/>
            <p:cNvSpPr>
              <a:spLocks/>
            </p:cNvSpPr>
            <p:nvPr>
              <p:custDataLst>
                <p:tags r:id="rId13"/>
              </p:custDataLst>
            </p:nvPr>
          </p:nvSpPr>
          <p:spPr bwMode="auto">
            <a:xfrm>
              <a:off x="3025" y="1802"/>
              <a:ext cx="215" cy="139"/>
            </a:xfrm>
            <a:custGeom>
              <a:avLst/>
              <a:gdLst>
                <a:gd name="T0" fmla="*/ 8 w 215"/>
                <a:gd name="T1" fmla="*/ 78 h 139"/>
                <a:gd name="T2" fmla="*/ 84 w 215"/>
                <a:gd name="T3" fmla="*/ 17 h 139"/>
                <a:gd name="T4" fmla="*/ 154 w 215"/>
                <a:gd name="T5" fmla="*/ 40 h 139"/>
                <a:gd name="T6" fmla="*/ 215 w 215"/>
                <a:gd name="T7" fmla="*/ 139 h 13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5"/>
                <a:gd name="T13" fmla="*/ 0 h 139"/>
                <a:gd name="T14" fmla="*/ 215 w 215"/>
                <a:gd name="T15" fmla="*/ 139 h 13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" h="139">
                  <a:moveTo>
                    <a:pt x="8" y="78"/>
                  </a:moveTo>
                  <a:cubicBezTo>
                    <a:pt x="20" y="0"/>
                    <a:pt x="0" y="6"/>
                    <a:pt x="84" y="17"/>
                  </a:cubicBezTo>
                  <a:cubicBezTo>
                    <a:pt x="108" y="24"/>
                    <a:pt x="154" y="40"/>
                    <a:pt x="154" y="40"/>
                  </a:cubicBezTo>
                  <a:cubicBezTo>
                    <a:pt x="162" y="81"/>
                    <a:pt x="162" y="139"/>
                    <a:pt x="215" y="139"/>
                  </a:cubicBezTo>
                </a:path>
              </a:pathLst>
            </a:custGeom>
            <a:solidFill>
              <a:srgbClr val="FD9D0F"/>
            </a:solidFill>
            <a:ln w="9525">
              <a:solidFill>
                <a:srgbClr val="FFCC99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3095" name="Freeform 1047"/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 flipH="1">
              <a:off x="3456" y="1813"/>
              <a:ext cx="215" cy="139"/>
            </a:xfrm>
            <a:custGeom>
              <a:avLst/>
              <a:gdLst>
                <a:gd name="T0" fmla="*/ 8 w 215"/>
                <a:gd name="T1" fmla="*/ 78 h 139"/>
                <a:gd name="T2" fmla="*/ 84 w 215"/>
                <a:gd name="T3" fmla="*/ 17 h 139"/>
                <a:gd name="T4" fmla="*/ 154 w 215"/>
                <a:gd name="T5" fmla="*/ 40 h 139"/>
                <a:gd name="T6" fmla="*/ 215 w 215"/>
                <a:gd name="T7" fmla="*/ 139 h 13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5"/>
                <a:gd name="T13" fmla="*/ 0 h 139"/>
                <a:gd name="T14" fmla="*/ 215 w 215"/>
                <a:gd name="T15" fmla="*/ 139 h 13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" h="139">
                  <a:moveTo>
                    <a:pt x="8" y="78"/>
                  </a:moveTo>
                  <a:cubicBezTo>
                    <a:pt x="20" y="0"/>
                    <a:pt x="0" y="6"/>
                    <a:pt x="84" y="17"/>
                  </a:cubicBezTo>
                  <a:cubicBezTo>
                    <a:pt x="108" y="24"/>
                    <a:pt x="154" y="40"/>
                    <a:pt x="154" y="40"/>
                  </a:cubicBezTo>
                  <a:cubicBezTo>
                    <a:pt x="162" y="81"/>
                    <a:pt x="162" y="139"/>
                    <a:pt x="215" y="139"/>
                  </a:cubicBezTo>
                </a:path>
              </a:pathLst>
            </a:custGeom>
            <a:solidFill>
              <a:srgbClr val="FD9D0F"/>
            </a:solidFill>
            <a:ln w="9525">
              <a:solidFill>
                <a:srgbClr val="FFCC99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</p:grpSp>
      <p:sp>
        <p:nvSpPr>
          <p:cNvPr id="3082" name="Rectangle 2"/>
          <p:cNvSpPr>
            <a:spLocks noChangeArrowheads="1"/>
          </p:cNvSpPr>
          <p:nvPr/>
        </p:nvSpPr>
        <p:spPr bwMode="auto">
          <a:xfrm>
            <a:off x="555898" y="5286318"/>
            <a:ext cx="19050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500" dirty="0" smtClean="0">
                <a:solidFill>
                  <a:srgbClr val="008000"/>
                </a:solidFill>
                <a:latin typeface="Cambria" pitchFamily="18" charset="0"/>
                <a:ea typeface="MS PGothic" pitchFamily="34" charset="-128"/>
              </a:rPr>
              <a:t>Isn't determining  the important factors the </a:t>
            </a:r>
            <a:r>
              <a:rPr lang="en-US" sz="1500" b="1" i="1" dirty="0" smtClean="0">
                <a:solidFill>
                  <a:srgbClr val="008000"/>
                </a:solidFill>
                <a:latin typeface="Cambria" pitchFamily="18" charset="0"/>
                <a:ea typeface="MS PGothic" pitchFamily="34" charset="-128"/>
              </a:rPr>
              <a:t>goal</a:t>
            </a:r>
            <a:r>
              <a:rPr lang="en-US" sz="1500" dirty="0" smtClean="0">
                <a:solidFill>
                  <a:srgbClr val="008000"/>
                </a:solidFill>
                <a:latin typeface="Cambria" pitchFamily="18" charset="0"/>
                <a:ea typeface="MS PGothic" pitchFamily="34" charset="-128"/>
              </a:rPr>
              <a:t> of data analysis?!?</a:t>
            </a:r>
            <a:endParaRPr lang="en-US" sz="1500" i="1" dirty="0">
              <a:solidFill>
                <a:srgbClr val="000000"/>
              </a:solidFill>
              <a:latin typeface="Cambria" pitchFamily="18" charset="0"/>
              <a:ea typeface="MS PGothic" pitchFamily="34" charset="-12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457251" y="4015896"/>
            <a:ext cx="2227668" cy="36933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mbria" pitchFamily="18" charset="0"/>
                <a:ea typeface="MS PGothic" pitchFamily="34" charset="-128"/>
              </a:rPr>
              <a:t>recognize this place?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55048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8893" y="166570"/>
            <a:ext cx="869521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Last time: </a:t>
            </a:r>
            <a:r>
              <a:rPr lang="en-US" sz="3200" i="1" dirty="0" smtClean="0"/>
              <a:t>linear </a:t>
            </a:r>
            <a:r>
              <a:rPr lang="en-US" sz="3200" i="1" dirty="0"/>
              <a:t>r</a:t>
            </a:r>
            <a:r>
              <a:rPr lang="en-US" sz="3200" i="1" dirty="0" smtClean="0"/>
              <a:t>egression</a:t>
            </a:r>
            <a:r>
              <a:rPr lang="en-US" sz="3200" dirty="0" smtClean="0"/>
              <a:t>…</a:t>
            </a:r>
          </a:p>
          <a:p>
            <a:endParaRPr lang="en-US" sz="3200" dirty="0"/>
          </a:p>
        </p:txBody>
      </p:sp>
      <p:sp>
        <p:nvSpPr>
          <p:cNvPr id="5" name="Rectangle 4"/>
          <p:cNvSpPr/>
          <p:nvPr/>
        </p:nvSpPr>
        <p:spPr>
          <a:xfrm>
            <a:off x="4430831" y="838698"/>
            <a:ext cx="4176945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en-US" sz="3200" dirty="0">
                <a:solidFill>
                  <a:prstClr val="black"/>
                </a:solidFill>
              </a:rPr>
              <a:t>… </a:t>
            </a:r>
            <a:r>
              <a:rPr lang="en-US" sz="3200" dirty="0" smtClean="0">
                <a:solidFill>
                  <a:prstClr val="black"/>
                </a:solidFill>
              </a:rPr>
              <a:t>now, using </a:t>
            </a:r>
            <a:r>
              <a:rPr lang="en-US" sz="3200" b="1" dirty="0">
                <a:solidFill>
                  <a:prstClr val="black"/>
                </a:solidFill>
                <a:latin typeface="Courier New"/>
                <a:cs typeface="Courier New"/>
              </a:rPr>
              <a:t>predict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862" y="2241224"/>
            <a:ext cx="7215938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3366FF"/>
                </a:solidFill>
                <a:latin typeface="Courier New"/>
                <a:cs typeface="Courier New"/>
              </a:rPr>
              <a:t>y &lt;- </a:t>
            </a:r>
            <a:r>
              <a:rPr lang="en-US" sz="2400" b="1" dirty="0" err="1">
                <a:solidFill>
                  <a:srgbClr val="3366FF"/>
                </a:solidFill>
                <a:latin typeface="Courier New"/>
                <a:cs typeface="Courier New"/>
              </a:rPr>
              <a:t>seq</a:t>
            </a:r>
            <a:r>
              <a:rPr lang="en-US" sz="2400" b="1" dirty="0">
                <a:solidFill>
                  <a:srgbClr val="3366FF"/>
                </a:solidFill>
                <a:latin typeface="Courier New"/>
                <a:cs typeface="Courier New"/>
              </a:rPr>
              <a:t>(-6,6,1</a:t>
            </a:r>
            <a:r>
              <a:rPr lang="en-US" sz="2400" b="1" dirty="0" smtClean="0">
                <a:solidFill>
                  <a:srgbClr val="3366FF"/>
                </a:solidFill>
                <a:latin typeface="Courier New"/>
                <a:cs typeface="Courier New"/>
              </a:rPr>
              <a:t>)</a:t>
            </a:r>
          </a:p>
          <a:p>
            <a:r>
              <a:rPr lang="en-US" sz="2400" b="1" dirty="0">
                <a:solidFill>
                  <a:srgbClr val="3366FF"/>
                </a:solidFill>
                <a:latin typeface="Courier New"/>
                <a:cs typeface="Courier New"/>
              </a:rPr>
              <a:t>x &lt;- </a:t>
            </a:r>
            <a:r>
              <a:rPr lang="en-US" sz="2400" b="1" dirty="0" err="1">
                <a:solidFill>
                  <a:srgbClr val="3366FF"/>
                </a:solidFill>
                <a:latin typeface="Courier New"/>
                <a:cs typeface="Courier New"/>
              </a:rPr>
              <a:t>seq</a:t>
            </a:r>
            <a:r>
              <a:rPr lang="en-US" sz="2400" b="1" dirty="0">
                <a:solidFill>
                  <a:srgbClr val="3366FF"/>
                </a:solidFill>
                <a:latin typeface="Courier New"/>
                <a:cs typeface="Courier New"/>
              </a:rPr>
              <a:t>(-3,3,.5</a:t>
            </a:r>
            <a:r>
              <a:rPr lang="en-US" sz="2400" b="1" dirty="0" smtClean="0">
                <a:solidFill>
                  <a:srgbClr val="3366FF"/>
                </a:solidFill>
                <a:latin typeface="Courier New"/>
                <a:cs typeface="Courier New"/>
              </a:rPr>
              <a:t>)</a:t>
            </a:r>
          </a:p>
          <a:p>
            <a:r>
              <a:rPr lang="en-US" sz="2400" b="1" dirty="0">
                <a:solidFill>
                  <a:srgbClr val="3366FF"/>
                </a:solidFill>
                <a:latin typeface="Courier New"/>
                <a:cs typeface="Courier New"/>
              </a:rPr>
              <a:t>d &lt;- </a:t>
            </a:r>
            <a:r>
              <a:rPr lang="en-US" sz="2400" b="1" dirty="0" err="1">
                <a:solidFill>
                  <a:srgbClr val="3366FF"/>
                </a:solidFill>
                <a:latin typeface="Courier New"/>
                <a:cs typeface="Courier New"/>
              </a:rPr>
              <a:t>data.frame</a:t>
            </a:r>
            <a:r>
              <a:rPr lang="en-US" sz="2400" b="1" dirty="0">
                <a:solidFill>
                  <a:srgbClr val="3366FF"/>
                </a:solidFill>
                <a:latin typeface="Courier New"/>
                <a:cs typeface="Courier New"/>
              </a:rPr>
              <a:t>( y, x </a:t>
            </a:r>
            <a:r>
              <a:rPr lang="en-US" sz="2400" b="1" dirty="0" smtClean="0">
                <a:solidFill>
                  <a:srgbClr val="3366FF"/>
                </a:solidFill>
                <a:latin typeface="Courier New"/>
                <a:cs typeface="Courier New"/>
              </a:rPr>
              <a:t>)</a:t>
            </a:r>
          </a:p>
          <a:p>
            <a:r>
              <a:rPr lang="en-US" sz="2400" b="1" dirty="0" smtClean="0">
                <a:solidFill>
                  <a:srgbClr val="FF0000"/>
                </a:solidFill>
                <a:latin typeface="Courier New"/>
                <a:cs typeface="Courier New"/>
              </a:rPr>
              <a:t>attach(d)</a:t>
            </a:r>
          </a:p>
          <a:p>
            <a:r>
              <a:rPr lang="en-US" sz="2400" b="1" dirty="0">
                <a:solidFill>
                  <a:srgbClr val="FF0000"/>
                </a:solidFill>
                <a:latin typeface="Courier New"/>
                <a:cs typeface="Courier New"/>
              </a:rPr>
              <a:t>plot(</a:t>
            </a:r>
            <a:r>
              <a:rPr lang="en-US" sz="2400" b="1" dirty="0" err="1">
                <a:solidFill>
                  <a:srgbClr val="FF0000"/>
                </a:solidFill>
                <a:latin typeface="Courier New"/>
                <a:cs typeface="Courier New"/>
              </a:rPr>
              <a:t>x,y</a:t>
            </a:r>
            <a:r>
              <a:rPr lang="en-US" sz="2400" b="1" dirty="0" smtClean="0">
                <a:solidFill>
                  <a:srgbClr val="FF0000"/>
                </a:solidFill>
                <a:latin typeface="Courier New"/>
                <a:cs typeface="Courier New"/>
              </a:rPr>
              <a:t>)</a:t>
            </a:r>
          </a:p>
          <a:p>
            <a:r>
              <a:rPr lang="es-ES_tradnl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urier New"/>
                <a:cs typeface="Courier New"/>
              </a:rPr>
              <a:t>m &lt;- lm( y ~ x </a:t>
            </a:r>
            <a:r>
              <a:rPr lang="es-ES_tradnl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urier New"/>
                <a:cs typeface="Courier New"/>
              </a:rPr>
              <a:t>)</a:t>
            </a:r>
          </a:p>
          <a:p>
            <a:r>
              <a:rPr lang="es-ES_tradnl" sz="24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urier New"/>
                <a:cs typeface="Courier New"/>
              </a:rPr>
              <a:t>predict</a:t>
            </a:r>
            <a:r>
              <a:rPr lang="es-ES_tradnl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urier New"/>
                <a:cs typeface="Courier New"/>
              </a:rPr>
              <a:t>( m, </a:t>
            </a:r>
            <a:r>
              <a:rPr lang="es-ES_tradnl" sz="24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urier New"/>
                <a:cs typeface="Courier New"/>
              </a:rPr>
              <a:t>newdata</a:t>
            </a:r>
            <a:r>
              <a:rPr lang="es-ES_tradnl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urier New"/>
                <a:cs typeface="Courier New"/>
              </a:rPr>
              <a:t>=</a:t>
            </a:r>
            <a:r>
              <a:rPr lang="es-ES_tradnl" sz="24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urier New"/>
                <a:cs typeface="Courier New"/>
              </a:rPr>
              <a:t>data.frame</a:t>
            </a:r>
            <a:r>
              <a:rPr lang="es-ES_tradnl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urier New"/>
                <a:cs typeface="Courier New"/>
              </a:rPr>
              <a:t>(x=4.5</a:t>
            </a:r>
            <a:r>
              <a:rPr lang="es-ES_tradnl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urier New"/>
                <a:cs typeface="Courier New"/>
              </a:rPr>
              <a:t>))</a:t>
            </a:r>
          </a:p>
          <a:p>
            <a:r>
              <a:rPr lang="en-US" sz="2400" b="1" dirty="0" smtClean="0">
                <a:solidFill>
                  <a:srgbClr val="3366FF"/>
                </a:solidFill>
                <a:latin typeface="Courier New"/>
                <a:cs typeface="Courier New"/>
              </a:rPr>
              <a:t>summary(m)</a:t>
            </a:r>
          </a:p>
          <a:p>
            <a:r>
              <a:rPr lang="en-US" sz="2400" b="1" dirty="0" smtClean="0">
                <a:solidFill>
                  <a:srgbClr val="3366FF"/>
                </a:solidFill>
                <a:latin typeface="Courier New"/>
                <a:cs typeface="Courier New"/>
              </a:rPr>
              <a:t>detach()</a:t>
            </a:r>
            <a:endParaRPr 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Courier New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36102765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8.30.42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920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639332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8.30.48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83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639332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8.30.55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03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639332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8.31.01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71"/>
            <a:ext cx="9144000" cy="6351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359536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8.31.21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509"/>
            <a:ext cx="9144000" cy="5928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359536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8.31.27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1505"/>
            <a:ext cx="9144000" cy="5874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359536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8.31.32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6787"/>
            <a:ext cx="9144000" cy="5902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359536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8.31.39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488"/>
            <a:ext cx="9144000" cy="5922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359536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8.31.39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488"/>
            <a:ext cx="9144000" cy="5922483"/>
          </a:xfrm>
          <a:prstGeom prst="rect">
            <a:avLst/>
          </a:prstGeom>
        </p:spPr>
      </p:pic>
      <p:pic>
        <p:nvPicPr>
          <p:cNvPr id="3" name="Picture 2" descr="Screen Shot 2013-02-18 at 8.35.19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33" y="2442633"/>
            <a:ext cx="7670800" cy="458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191983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8.31.55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3952"/>
            <a:ext cx="9144000" cy="5961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3595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8893" y="166570"/>
            <a:ext cx="869521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Last time: </a:t>
            </a:r>
            <a:r>
              <a:rPr lang="en-US" sz="3200" i="1" dirty="0" smtClean="0"/>
              <a:t>linear </a:t>
            </a:r>
            <a:r>
              <a:rPr lang="en-US" sz="3200" i="1" dirty="0"/>
              <a:t>r</a:t>
            </a:r>
            <a:r>
              <a:rPr lang="en-US" sz="3200" i="1" dirty="0" smtClean="0"/>
              <a:t>egression</a:t>
            </a:r>
            <a:r>
              <a:rPr lang="en-US" sz="3200" dirty="0" smtClean="0"/>
              <a:t>…</a:t>
            </a:r>
          </a:p>
          <a:p>
            <a:endParaRPr lang="en-US" sz="3200" dirty="0"/>
          </a:p>
        </p:txBody>
      </p:sp>
      <p:sp>
        <p:nvSpPr>
          <p:cNvPr id="5" name="Rectangle 4"/>
          <p:cNvSpPr/>
          <p:nvPr/>
        </p:nvSpPr>
        <p:spPr>
          <a:xfrm>
            <a:off x="4430831" y="838698"/>
            <a:ext cx="4176945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en-US" sz="3200" dirty="0">
                <a:solidFill>
                  <a:prstClr val="black"/>
                </a:solidFill>
              </a:rPr>
              <a:t>… </a:t>
            </a:r>
            <a:r>
              <a:rPr lang="en-US" sz="3200" dirty="0" smtClean="0">
                <a:solidFill>
                  <a:prstClr val="black"/>
                </a:solidFill>
              </a:rPr>
              <a:t>now, using </a:t>
            </a:r>
            <a:r>
              <a:rPr lang="en-US" sz="3200" b="1" dirty="0">
                <a:solidFill>
                  <a:prstClr val="black"/>
                </a:solidFill>
                <a:latin typeface="Courier New"/>
                <a:cs typeface="Courier New"/>
              </a:rPr>
              <a:t>predict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862" y="1747336"/>
            <a:ext cx="7031242" cy="41549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3366FF"/>
                </a:solidFill>
                <a:latin typeface="Courier New"/>
                <a:cs typeface="Courier New"/>
              </a:rPr>
              <a:t>y &lt;- </a:t>
            </a:r>
            <a:r>
              <a:rPr lang="en-US" sz="2400" b="1" dirty="0" err="1">
                <a:solidFill>
                  <a:srgbClr val="3366FF"/>
                </a:solidFill>
                <a:latin typeface="Courier New"/>
                <a:cs typeface="Courier New"/>
              </a:rPr>
              <a:t>seq</a:t>
            </a:r>
            <a:r>
              <a:rPr lang="en-US" sz="2400" b="1" dirty="0">
                <a:solidFill>
                  <a:srgbClr val="3366FF"/>
                </a:solidFill>
                <a:latin typeface="Courier New"/>
                <a:cs typeface="Courier New"/>
              </a:rPr>
              <a:t>(-6,6,1</a:t>
            </a:r>
            <a:r>
              <a:rPr lang="en-US" sz="2400" b="1" dirty="0" smtClean="0">
                <a:solidFill>
                  <a:srgbClr val="3366FF"/>
                </a:solidFill>
                <a:latin typeface="Courier New"/>
                <a:cs typeface="Courier New"/>
              </a:rPr>
              <a:t>)</a:t>
            </a:r>
          </a:p>
          <a:p>
            <a:r>
              <a:rPr lang="en-US" sz="2400" b="1" dirty="0">
                <a:solidFill>
                  <a:srgbClr val="3366FF"/>
                </a:solidFill>
                <a:latin typeface="Courier New"/>
                <a:cs typeface="Courier New"/>
              </a:rPr>
              <a:t>x &lt;- </a:t>
            </a:r>
            <a:r>
              <a:rPr lang="en-US" sz="2400" b="1" dirty="0" err="1">
                <a:solidFill>
                  <a:srgbClr val="3366FF"/>
                </a:solidFill>
                <a:latin typeface="Courier New"/>
                <a:cs typeface="Courier New"/>
              </a:rPr>
              <a:t>seq</a:t>
            </a:r>
            <a:r>
              <a:rPr lang="en-US" sz="2400" b="1" dirty="0">
                <a:solidFill>
                  <a:srgbClr val="3366FF"/>
                </a:solidFill>
                <a:latin typeface="Courier New"/>
                <a:cs typeface="Courier New"/>
              </a:rPr>
              <a:t>(-3,3,.5</a:t>
            </a:r>
            <a:r>
              <a:rPr lang="en-US" sz="2400" b="1" dirty="0" smtClean="0">
                <a:solidFill>
                  <a:srgbClr val="3366FF"/>
                </a:solidFill>
                <a:latin typeface="Courier New"/>
                <a:cs typeface="Courier New"/>
              </a:rPr>
              <a:t>)</a:t>
            </a:r>
          </a:p>
          <a:p>
            <a:r>
              <a:rPr lang="en-US" sz="2400" b="1" dirty="0">
                <a:solidFill>
                  <a:srgbClr val="3366FF"/>
                </a:solidFill>
                <a:latin typeface="Courier New"/>
                <a:cs typeface="Courier New"/>
              </a:rPr>
              <a:t>d &lt;- </a:t>
            </a:r>
            <a:r>
              <a:rPr lang="en-US" sz="2400" b="1" dirty="0" err="1">
                <a:solidFill>
                  <a:srgbClr val="3366FF"/>
                </a:solidFill>
                <a:latin typeface="Courier New"/>
                <a:cs typeface="Courier New"/>
              </a:rPr>
              <a:t>data.frame</a:t>
            </a:r>
            <a:r>
              <a:rPr lang="en-US" sz="2400" b="1" dirty="0">
                <a:solidFill>
                  <a:srgbClr val="3366FF"/>
                </a:solidFill>
                <a:latin typeface="Courier New"/>
                <a:cs typeface="Courier New"/>
              </a:rPr>
              <a:t>( y, x </a:t>
            </a:r>
            <a:r>
              <a:rPr lang="en-US" sz="2400" b="1" dirty="0" smtClean="0">
                <a:solidFill>
                  <a:srgbClr val="3366FF"/>
                </a:solidFill>
                <a:latin typeface="Courier New"/>
                <a:cs typeface="Courier New"/>
              </a:rPr>
              <a:t>)</a:t>
            </a:r>
          </a:p>
          <a:p>
            <a:r>
              <a:rPr lang="en-US" sz="2400" b="1" dirty="0" smtClean="0">
                <a:solidFill>
                  <a:srgbClr val="008000"/>
                </a:solidFill>
                <a:latin typeface="Courier New"/>
                <a:cs typeface="Courier New"/>
              </a:rPr>
              <a:t>attach(d)</a:t>
            </a:r>
          </a:p>
          <a:p>
            <a:r>
              <a:rPr lang="en-US" sz="2400" b="1" dirty="0">
                <a:solidFill>
                  <a:srgbClr val="008000"/>
                </a:solidFill>
                <a:latin typeface="Courier New"/>
                <a:cs typeface="Courier New"/>
              </a:rPr>
              <a:t>plot(</a:t>
            </a:r>
            <a:r>
              <a:rPr lang="en-US" sz="2400" b="1" dirty="0" err="1">
                <a:solidFill>
                  <a:srgbClr val="008000"/>
                </a:solidFill>
                <a:latin typeface="Courier New"/>
                <a:cs typeface="Courier New"/>
              </a:rPr>
              <a:t>x,y</a:t>
            </a:r>
            <a:r>
              <a:rPr lang="en-US" sz="2400" b="1" dirty="0" smtClean="0">
                <a:solidFill>
                  <a:srgbClr val="008000"/>
                </a:solidFill>
                <a:latin typeface="Courier New"/>
                <a:cs typeface="Courier New"/>
              </a:rPr>
              <a:t>)</a:t>
            </a:r>
          </a:p>
          <a:p>
            <a:r>
              <a:rPr lang="es-ES_tradnl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urier New"/>
                <a:cs typeface="Courier New"/>
              </a:rPr>
              <a:t>m &lt;- lm( y ~ x </a:t>
            </a:r>
            <a:r>
              <a:rPr lang="es-ES_tradnl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urier New"/>
                <a:cs typeface="Courier New"/>
              </a:rPr>
              <a:t>)</a:t>
            </a:r>
          </a:p>
          <a:p>
            <a:r>
              <a:rPr lang="es-ES_tradnl" sz="2400" b="1" dirty="0" err="1">
                <a:solidFill>
                  <a:srgbClr val="800000"/>
                </a:solidFill>
                <a:latin typeface="Courier New"/>
                <a:cs typeface="Courier New"/>
              </a:rPr>
              <a:t>predict</a:t>
            </a:r>
            <a:r>
              <a:rPr lang="es-ES_tradnl" sz="2400" b="1" dirty="0">
                <a:solidFill>
                  <a:srgbClr val="800000"/>
                </a:solidFill>
                <a:latin typeface="Courier New"/>
                <a:cs typeface="Courier New"/>
              </a:rPr>
              <a:t>( m, </a:t>
            </a:r>
            <a:r>
              <a:rPr lang="es-ES_tradnl" sz="2400" b="1" dirty="0" err="1">
                <a:solidFill>
                  <a:srgbClr val="800000"/>
                </a:solidFill>
                <a:latin typeface="Courier New"/>
                <a:cs typeface="Courier New"/>
              </a:rPr>
              <a:t>newdata</a:t>
            </a:r>
            <a:r>
              <a:rPr lang="es-ES_tradnl" sz="2400" b="1" dirty="0">
                <a:solidFill>
                  <a:srgbClr val="800000"/>
                </a:solidFill>
                <a:latin typeface="Courier New"/>
                <a:cs typeface="Courier New"/>
              </a:rPr>
              <a:t>=</a:t>
            </a:r>
            <a:r>
              <a:rPr lang="es-ES_tradnl" sz="2400" b="1" dirty="0" err="1">
                <a:solidFill>
                  <a:srgbClr val="800000"/>
                </a:solidFill>
                <a:latin typeface="Courier New"/>
                <a:cs typeface="Courier New"/>
              </a:rPr>
              <a:t>data.frame</a:t>
            </a:r>
            <a:r>
              <a:rPr lang="es-ES_tradnl" sz="2400" b="1" dirty="0">
                <a:solidFill>
                  <a:srgbClr val="800000"/>
                </a:solidFill>
                <a:latin typeface="Courier New"/>
                <a:cs typeface="Courier New"/>
              </a:rPr>
              <a:t>(x=</a:t>
            </a:r>
            <a:r>
              <a:rPr lang="es-ES_tradnl" sz="2400" b="1" dirty="0" smtClean="0">
                <a:solidFill>
                  <a:srgbClr val="800000"/>
                </a:solidFill>
                <a:latin typeface="Courier New"/>
                <a:cs typeface="Courier New"/>
              </a:rPr>
              <a:t>42))</a:t>
            </a:r>
          </a:p>
          <a:p>
            <a:r>
              <a:rPr lang="es-ES_tradnl" sz="2400" b="1" dirty="0" err="1">
                <a:solidFill>
                  <a:srgbClr val="FF0000"/>
                </a:solidFill>
                <a:latin typeface="Courier New"/>
                <a:cs typeface="Courier New"/>
              </a:rPr>
              <a:t>predict</a:t>
            </a:r>
            <a:r>
              <a:rPr lang="es-ES_tradnl" sz="2400" b="1" dirty="0">
                <a:solidFill>
                  <a:srgbClr val="FF0000"/>
                </a:solidFill>
                <a:latin typeface="Courier New"/>
                <a:cs typeface="Courier New"/>
              </a:rPr>
              <a:t>( m, </a:t>
            </a:r>
            <a:r>
              <a:rPr lang="es-ES_tradnl" sz="2400" b="1" dirty="0" err="1">
                <a:solidFill>
                  <a:srgbClr val="FF0000"/>
                </a:solidFill>
                <a:latin typeface="Courier New"/>
                <a:cs typeface="Courier New"/>
              </a:rPr>
              <a:t>newdata</a:t>
            </a:r>
            <a:r>
              <a:rPr lang="es-ES_tradnl" sz="2400" b="1" dirty="0">
                <a:solidFill>
                  <a:srgbClr val="FF0000"/>
                </a:solidFill>
                <a:latin typeface="Courier New"/>
                <a:cs typeface="Courier New"/>
              </a:rPr>
              <a:t>=</a:t>
            </a:r>
            <a:r>
              <a:rPr lang="es-ES_tradnl" sz="2400" b="1" dirty="0" err="1">
                <a:solidFill>
                  <a:srgbClr val="FF0000"/>
                </a:solidFill>
                <a:latin typeface="Courier New"/>
                <a:cs typeface="Courier New"/>
              </a:rPr>
              <a:t>data.frame</a:t>
            </a:r>
            <a:r>
              <a:rPr lang="es-ES_tradnl" sz="2400" b="1" dirty="0">
                <a:solidFill>
                  <a:srgbClr val="FF0000"/>
                </a:solidFill>
                <a:latin typeface="Courier New"/>
                <a:cs typeface="Courier New"/>
              </a:rPr>
              <a:t>(x=</a:t>
            </a:r>
            <a:r>
              <a:rPr lang="es-ES_tradnl" sz="2400" b="1" dirty="0" smtClean="0">
                <a:solidFill>
                  <a:srgbClr val="FF0000"/>
                </a:solidFill>
                <a:latin typeface="Courier New"/>
                <a:cs typeface="Courier New"/>
              </a:rPr>
              <a:t>4</a:t>
            </a:r>
            <a:r>
              <a:rPr lang="es-ES_tradnl" sz="2400" b="1" dirty="0">
                <a:solidFill>
                  <a:srgbClr val="FF0000"/>
                </a:solidFill>
                <a:latin typeface="Courier New"/>
                <a:cs typeface="Courier New"/>
              </a:rPr>
              <a:t>2</a:t>
            </a:r>
            <a:r>
              <a:rPr lang="es-ES_tradnl" sz="2400" b="1" dirty="0" smtClean="0">
                <a:solidFill>
                  <a:srgbClr val="FF0000"/>
                </a:solidFill>
                <a:latin typeface="Courier New"/>
                <a:cs typeface="Courier New"/>
              </a:rPr>
              <a:t>),</a:t>
            </a:r>
          </a:p>
          <a:p>
            <a:r>
              <a:rPr lang="es-ES_tradnl" sz="2400" b="1" dirty="0">
                <a:solidFill>
                  <a:srgbClr val="FF0000"/>
                </a:solidFill>
                <a:latin typeface="Courier New"/>
                <a:cs typeface="Courier New"/>
              </a:rPr>
              <a:t> </a:t>
            </a:r>
            <a:r>
              <a:rPr lang="es-ES_tradnl" sz="2400" b="1" dirty="0" smtClean="0">
                <a:solidFill>
                  <a:srgbClr val="FF0000"/>
                </a:solidFill>
                <a:latin typeface="Courier New"/>
                <a:cs typeface="Courier New"/>
              </a:rPr>
              <a:t>           </a:t>
            </a:r>
            <a:r>
              <a:rPr lang="es-ES_tradnl" sz="2400" b="1" dirty="0" err="1" smtClean="0">
                <a:solidFill>
                  <a:srgbClr val="FF0000"/>
                </a:solidFill>
                <a:latin typeface="Courier New"/>
                <a:cs typeface="Courier New"/>
              </a:rPr>
              <a:t>interval</a:t>
            </a:r>
            <a:r>
              <a:rPr lang="es-ES_tradnl" sz="2400" b="1" dirty="0" smtClean="0">
                <a:solidFill>
                  <a:srgbClr val="FF0000"/>
                </a:solidFill>
                <a:latin typeface="Courier New"/>
                <a:cs typeface="Courier New"/>
              </a:rPr>
              <a:t>="</a:t>
            </a:r>
            <a:r>
              <a:rPr lang="es-ES_tradnl" sz="2400" b="1" dirty="0" err="1" smtClean="0">
                <a:solidFill>
                  <a:srgbClr val="FF0000"/>
                </a:solidFill>
                <a:latin typeface="Courier New"/>
                <a:cs typeface="Courier New"/>
              </a:rPr>
              <a:t>confidence</a:t>
            </a:r>
            <a:r>
              <a:rPr lang="es-ES_tradnl" sz="2400" b="1" dirty="0" smtClean="0">
                <a:solidFill>
                  <a:srgbClr val="FF0000"/>
                </a:solidFill>
                <a:latin typeface="Courier New"/>
                <a:cs typeface="Courier New"/>
              </a:rPr>
              <a:t>")</a:t>
            </a:r>
          </a:p>
          <a:p>
            <a:r>
              <a:rPr lang="en-US" sz="2400" b="1" dirty="0" smtClean="0">
                <a:solidFill>
                  <a:srgbClr val="3366FF"/>
                </a:solidFill>
                <a:latin typeface="Courier New"/>
                <a:cs typeface="Courier New"/>
              </a:rPr>
              <a:t>summary(m)</a:t>
            </a:r>
          </a:p>
          <a:p>
            <a:r>
              <a:rPr lang="en-US" sz="2400" b="1" dirty="0" smtClean="0">
                <a:solidFill>
                  <a:srgbClr val="3366FF"/>
                </a:solidFill>
                <a:latin typeface="Courier New"/>
                <a:cs typeface="Courier New"/>
              </a:rPr>
              <a:t>detach()</a:t>
            </a:r>
            <a:endParaRPr 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Courier New"/>
              <a:cs typeface="Courier New"/>
            </a:endParaRPr>
          </a:p>
        </p:txBody>
      </p:sp>
      <p:sp>
        <p:nvSpPr>
          <p:cNvPr id="2" name="TextBox 1"/>
          <p:cNvSpPr txBox="1"/>
          <p:nvPr/>
        </p:nvSpPr>
        <p:spPr>
          <a:xfrm rot="20924870">
            <a:off x="6444292" y="5052019"/>
            <a:ext cx="14252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95% interval by default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4390212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8.32.02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7490"/>
            <a:ext cx="9144000" cy="5797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948193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200354" y="356106"/>
            <a:ext cx="28130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Cambria"/>
                <a:cs typeface="Cambria"/>
              </a:rPr>
              <a:t>R Graph Gallery – all with source</a:t>
            </a:r>
            <a:endParaRPr lang="en-US" sz="3200" dirty="0">
              <a:latin typeface="Cambria"/>
              <a:cs typeface="Cambria"/>
            </a:endParaRPr>
          </a:p>
        </p:txBody>
      </p:sp>
      <p:pic>
        <p:nvPicPr>
          <p:cNvPr id="4" name="Picture 3" descr="Screen Shot 2013-02-18 at 5.40.1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20" y="112717"/>
            <a:ext cx="5835889" cy="6602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54038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364195" y="259411"/>
            <a:ext cx="7010400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5200" dirty="0" smtClean="0">
                <a:latin typeface="Cambria" charset="0"/>
                <a:cs typeface="Cambria" charset="0"/>
              </a:rPr>
              <a:t>This week's data:</a:t>
            </a:r>
            <a:endParaRPr lang="en-US" sz="5200" dirty="0">
              <a:latin typeface="Cambria" charset="0"/>
              <a:cs typeface="Cambri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9259598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364195" y="259411"/>
            <a:ext cx="7010400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5200" dirty="0" smtClean="0">
                <a:latin typeface="Cambria" charset="0"/>
                <a:cs typeface="Cambria" charset="0"/>
              </a:rPr>
              <a:t>This week's data:</a:t>
            </a:r>
            <a:endParaRPr lang="en-US" sz="5200" dirty="0">
              <a:latin typeface="Cambria" charset="0"/>
              <a:cs typeface="Cambria" charset="0"/>
            </a:endParaRPr>
          </a:p>
        </p:txBody>
      </p:sp>
      <p:pic>
        <p:nvPicPr>
          <p:cNvPr id="2" name="Picture 1" descr="Screen Shot 2013-02-18 at 5.03.3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195" y="1323978"/>
            <a:ext cx="8255701" cy="530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980963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5.03.3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972" y="1256428"/>
            <a:ext cx="8255701" cy="530843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97188" y="5545327"/>
            <a:ext cx="7715144" cy="1200328"/>
          </a:xfrm>
          <a:prstGeom prst="rect">
            <a:avLst/>
          </a:prstGeom>
          <a:solidFill>
            <a:schemeClr val="bg1"/>
          </a:solidFill>
          <a:ln w="38100" cmpd="sng">
            <a:solidFill>
              <a:schemeClr val="accent4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400" dirty="0" smtClean="0"/>
              <a:t>This week's </a:t>
            </a:r>
            <a:r>
              <a:rPr lang="en-US" sz="2400" dirty="0"/>
              <a:t>data </a:t>
            </a:r>
            <a:r>
              <a:rPr lang="en-US" sz="2400" dirty="0" smtClean="0"/>
              <a:t>consist </a:t>
            </a:r>
            <a:r>
              <a:rPr lang="en-US" sz="2400" dirty="0"/>
              <a:t>of a sample of </a:t>
            </a:r>
            <a:r>
              <a:rPr lang="en-US" sz="2400" dirty="0" smtClean="0"/>
              <a:t>2,400 </a:t>
            </a:r>
            <a:r>
              <a:rPr lang="en-US" sz="2400" dirty="0"/>
              <a:t>peer-to-peer loans issued through the Lending Club </a:t>
            </a:r>
            <a:endParaRPr lang="en-US" sz="2400" dirty="0" smtClean="0"/>
          </a:p>
          <a:p>
            <a:pPr algn="ctr"/>
            <a:r>
              <a:rPr lang="en-US" sz="2400" dirty="0" smtClean="0"/>
              <a:t>(</a:t>
            </a:r>
            <a:r>
              <a:rPr lang="en-US" sz="2400" dirty="0"/>
              <a:t>https://</a:t>
            </a:r>
            <a:r>
              <a:rPr lang="en-US" sz="2400" dirty="0" err="1"/>
              <a:t>www.lendingclub.com</a:t>
            </a:r>
            <a:r>
              <a:rPr lang="en-US" sz="2400" dirty="0"/>
              <a:t>/</a:t>
            </a:r>
            <a:r>
              <a:rPr lang="en-US" sz="2400" dirty="0" err="1"/>
              <a:t>home.action</a:t>
            </a:r>
            <a:r>
              <a:rPr lang="en-US" sz="2400" dirty="0"/>
              <a:t>). </a:t>
            </a:r>
            <a:endParaRPr lang="en-US" sz="2400" dirty="0" smtClean="0"/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364195" y="259411"/>
            <a:ext cx="7010400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5200" dirty="0" smtClean="0">
                <a:latin typeface="Cambria" charset="0"/>
                <a:cs typeface="Cambria" charset="0"/>
              </a:rPr>
              <a:t>This week's data:</a:t>
            </a:r>
            <a:endParaRPr lang="en-US" sz="5200" dirty="0">
              <a:latin typeface="Cambria" charset="0"/>
              <a:cs typeface="Cambri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6748422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364195" y="259411"/>
            <a:ext cx="7010400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5200" dirty="0" smtClean="0">
                <a:latin typeface="Cambria" charset="0"/>
                <a:cs typeface="Cambria" charset="0"/>
              </a:rPr>
              <a:t>This week's data:</a:t>
            </a:r>
            <a:endParaRPr lang="en-US" sz="5200" dirty="0">
              <a:latin typeface="Cambria" charset="0"/>
              <a:cs typeface="Cambria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27983" y="1739431"/>
            <a:ext cx="6711510" cy="4154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smtClean="0"/>
              <a:t>This week's </a:t>
            </a:r>
            <a:r>
              <a:rPr lang="en-US" sz="2400" dirty="0"/>
              <a:t>data </a:t>
            </a:r>
            <a:r>
              <a:rPr lang="en-US" sz="2400" dirty="0" smtClean="0"/>
              <a:t>consist </a:t>
            </a:r>
            <a:r>
              <a:rPr lang="en-US" sz="2400" dirty="0"/>
              <a:t>of a sample of </a:t>
            </a:r>
            <a:r>
              <a:rPr lang="en-US" sz="2400" dirty="0" smtClean="0"/>
              <a:t>2,400      peer</a:t>
            </a:r>
            <a:r>
              <a:rPr lang="en-US" sz="2400" dirty="0"/>
              <a:t>-to-peer loans issued through the Lending Club </a:t>
            </a:r>
            <a:endParaRPr lang="en-US" sz="2400" dirty="0" smtClean="0"/>
          </a:p>
          <a:p>
            <a:r>
              <a:rPr lang="en-US" sz="2400" dirty="0" smtClean="0"/>
              <a:t>(</a:t>
            </a:r>
            <a:r>
              <a:rPr lang="en-US" sz="2400" dirty="0"/>
              <a:t>https://</a:t>
            </a:r>
            <a:r>
              <a:rPr lang="en-US" sz="2400" dirty="0" err="1"/>
              <a:t>www.lendingclub.com</a:t>
            </a:r>
            <a:r>
              <a:rPr lang="en-US" sz="2400" dirty="0"/>
              <a:t>/</a:t>
            </a:r>
            <a:r>
              <a:rPr lang="en-US" sz="2400" dirty="0" err="1"/>
              <a:t>home.action</a:t>
            </a:r>
            <a:r>
              <a:rPr lang="en-US" sz="2400" dirty="0"/>
              <a:t>). </a:t>
            </a:r>
            <a:endParaRPr lang="en-US" sz="2400" dirty="0" smtClean="0"/>
          </a:p>
          <a:p>
            <a:endParaRPr lang="en-US" sz="2400" dirty="0"/>
          </a:p>
          <a:p>
            <a:r>
              <a:rPr lang="en-US" sz="2400" dirty="0" smtClean="0"/>
              <a:t>The </a:t>
            </a:r>
            <a:r>
              <a:rPr lang="en-US" sz="2400" b="1" dirty="0">
                <a:solidFill>
                  <a:srgbClr val="FF0000"/>
                </a:solidFill>
              </a:rPr>
              <a:t>interest rate </a:t>
            </a:r>
            <a:r>
              <a:rPr lang="en-US" sz="2400" dirty="0"/>
              <a:t>of these loans is determined by the Lending Club on the basis of characteristics of the person asking for the loan such as </a:t>
            </a:r>
            <a:r>
              <a:rPr lang="en-US" sz="2400" dirty="0" smtClean="0"/>
              <a:t>their</a:t>
            </a:r>
          </a:p>
          <a:p>
            <a:pPr marL="800100" lvl="1" indent="-342900">
              <a:buFont typeface="Arial"/>
              <a:buChar char="•"/>
            </a:pPr>
            <a:r>
              <a:rPr lang="en-US" sz="2400" dirty="0" smtClean="0"/>
              <a:t>employment history, </a:t>
            </a:r>
          </a:p>
          <a:p>
            <a:pPr marL="800100" lvl="1" indent="-342900">
              <a:buFont typeface="Arial"/>
              <a:buChar char="•"/>
            </a:pPr>
            <a:r>
              <a:rPr lang="en-US" sz="2400" dirty="0" smtClean="0"/>
              <a:t>credit history, and </a:t>
            </a:r>
          </a:p>
          <a:p>
            <a:pPr marL="800100" lvl="1" indent="-342900">
              <a:buFont typeface="Arial"/>
              <a:buChar char="•"/>
            </a:pPr>
            <a:r>
              <a:rPr lang="en-US" sz="2400" dirty="0" smtClean="0"/>
              <a:t>creditworthiness scores,</a:t>
            </a:r>
          </a:p>
          <a:p>
            <a:r>
              <a:rPr lang="en-US" sz="2400" dirty="0" smtClean="0"/>
              <a:t>among other things…</a:t>
            </a:r>
          </a:p>
        </p:txBody>
      </p:sp>
    </p:spTree>
    <p:extLst>
      <p:ext uri="{BB962C8B-B14F-4D97-AF65-F5344CB8AC3E}">
        <p14:creationId xmlns:p14="http://schemas.microsoft.com/office/powerpoint/2010/main" val="2185498778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TextBox 1"/>
          <p:cNvSpPr txBox="1">
            <a:spLocks noChangeArrowheads="1"/>
          </p:cNvSpPr>
          <p:nvPr/>
        </p:nvSpPr>
        <p:spPr bwMode="auto">
          <a:xfrm>
            <a:off x="381000" y="152400"/>
            <a:ext cx="69342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r>
              <a:rPr lang="en-US" sz="4200">
                <a:latin typeface="Cambria" charset="0"/>
                <a:cs typeface="Cambria" charset="0"/>
              </a:rPr>
              <a:t>The data…</a:t>
            </a:r>
            <a:endParaRPr lang="en-US" sz="4200" b="1">
              <a:latin typeface="Courier New" charset="0"/>
              <a:cs typeface="Courier New" charset="0"/>
            </a:endParaRPr>
          </a:p>
        </p:txBody>
      </p:sp>
      <p:pic>
        <p:nvPicPr>
          <p:cNvPr id="8" name="Picture 7" descr="Screen Shot 2013-02-18 at 5.05.44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60050"/>
            <a:ext cx="9144000" cy="5613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2542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TextBox 1"/>
          <p:cNvSpPr txBox="1">
            <a:spLocks noChangeArrowheads="1"/>
          </p:cNvSpPr>
          <p:nvPr/>
        </p:nvSpPr>
        <p:spPr bwMode="auto">
          <a:xfrm>
            <a:off x="381000" y="152400"/>
            <a:ext cx="69342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r>
              <a:rPr lang="en-US" sz="4200" dirty="0">
                <a:latin typeface="Cambria" charset="0"/>
                <a:cs typeface="Cambria" charset="0"/>
              </a:rPr>
              <a:t>Your </a:t>
            </a:r>
            <a:r>
              <a:rPr lang="en-US" sz="4200" dirty="0" smtClean="0">
                <a:latin typeface="Cambria" charset="0"/>
                <a:cs typeface="Cambria" charset="0"/>
              </a:rPr>
              <a:t>two-week task</a:t>
            </a:r>
            <a:r>
              <a:rPr lang="en-US" sz="4200" dirty="0">
                <a:latin typeface="Cambria" charset="0"/>
                <a:cs typeface="Cambria" charset="0"/>
              </a:rPr>
              <a:t>…</a:t>
            </a:r>
            <a:endParaRPr lang="en-US" sz="4200" b="1" dirty="0">
              <a:latin typeface="Courier New" charset="0"/>
              <a:cs typeface="Courier New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6032" y="1111120"/>
            <a:ext cx="7688740" cy="5355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/>
              <a:buChar char="•"/>
              <a:defRPr/>
            </a:pPr>
            <a:r>
              <a:rPr lang="en-US" dirty="0">
                <a:latin typeface="Cambria"/>
                <a:cs typeface="Cambria"/>
              </a:rPr>
              <a:t>follow an analysis plan similar to the </a:t>
            </a:r>
            <a:r>
              <a:rPr lang="en-US" dirty="0" smtClean="0">
                <a:latin typeface="Cambria"/>
                <a:cs typeface="Cambria"/>
              </a:rPr>
              <a:t>factor-based and linear-model regression-based analyses in these past two lectures…</a:t>
            </a:r>
          </a:p>
          <a:p>
            <a:pPr>
              <a:defRPr/>
            </a:pPr>
            <a:r>
              <a:rPr lang="en-US" dirty="0">
                <a:latin typeface="Cambria"/>
                <a:cs typeface="Cambria"/>
              </a:rPr>
              <a:t>	</a:t>
            </a:r>
            <a:r>
              <a:rPr lang="en-US" i="1" dirty="0" smtClean="0">
                <a:solidFill>
                  <a:srgbClr val="008000"/>
                </a:solidFill>
                <a:latin typeface="Cambria"/>
                <a:cs typeface="Cambria"/>
              </a:rPr>
              <a:t>(additional approaches are welcome, but not required)</a:t>
            </a:r>
            <a:endParaRPr lang="en-US" i="1" dirty="0">
              <a:solidFill>
                <a:srgbClr val="008000"/>
              </a:solidFill>
              <a:latin typeface="Cambria"/>
              <a:cs typeface="Cambria"/>
            </a:endParaRPr>
          </a:p>
          <a:p>
            <a:pPr marL="342900" indent="-342900">
              <a:buFont typeface="Arial"/>
              <a:buChar char="•"/>
              <a:defRPr/>
            </a:pPr>
            <a:endParaRPr lang="en-US" dirty="0">
              <a:latin typeface="Cambria"/>
              <a:cs typeface="Cambria"/>
            </a:endParaRPr>
          </a:p>
          <a:p>
            <a:pPr marL="342900" indent="-342900">
              <a:buFont typeface="Arial"/>
              <a:buChar char="•"/>
              <a:defRPr/>
            </a:pPr>
            <a:r>
              <a:rPr lang="en-US" dirty="0" smtClean="0">
                <a:latin typeface="Cambria"/>
                <a:cs typeface="Cambria"/>
              </a:rPr>
              <a:t>first (or second), you should create exploratory plots of the data – in which you create at least one of each type of plot (though more are welcome)</a:t>
            </a:r>
          </a:p>
          <a:p>
            <a:pPr marL="342900" indent="-342900">
              <a:buFont typeface="Arial"/>
              <a:buChar char="•"/>
              <a:defRPr/>
            </a:pPr>
            <a:endParaRPr lang="en-US" dirty="0">
              <a:latin typeface="Cambria"/>
              <a:cs typeface="Cambria"/>
            </a:endParaRPr>
          </a:p>
          <a:p>
            <a:pPr marL="342900" indent="-342900">
              <a:buFont typeface="Arial"/>
              <a:buChar char="•"/>
              <a:defRPr/>
            </a:pPr>
            <a:r>
              <a:rPr lang="en-US" dirty="0" smtClean="0">
                <a:latin typeface="Cambria"/>
                <a:cs typeface="Cambria"/>
              </a:rPr>
              <a:t>include some of your plots </a:t>
            </a:r>
            <a:r>
              <a:rPr lang="en-US" dirty="0">
                <a:latin typeface="Cambria"/>
                <a:cs typeface="Cambria"/>
              </a:rPr>
              <a:t>(at least 8; at most 15) </a:t>
            </a:r>
            <a:r>
              <a:rPr lang="en-US" dirty="0" smtClean="0">
                <a:latin typeface="Cambria"/>
                <a:cs typeface="Cambria"/>
              </a:rPr>
              <a:t> in a document (word, </a:t>
            </a:r>
            <a:r>
              <a:rPr lang="en-US" dirty="0" err="1" smtClean="0">
                <a:latin typeface="Cambria"/>
                <a:cs typeface="Cambria"/>
              </a:rPr>
              <a:t>pdf</a:t>
            </a:r>
            <a:r>
              <a:rPr lang="en-US" dirty="0" smtClean="0">
                <a:latin typeface="Cambria"/>
                <a:cs typeface="Cambria"/>
              </a:rPr>
              <a:t>, </a:t>
            </a:r>
            <a:r>
              <a:rPr lang="en-US" dirty="0" err="1" smtClean="0">
                <a:latin typeface="Cambria"/>
                <a:cs typeface="Cambria"/>
              </a:rPr>
              <a:t>ppt</a:t>
            </a:r>
            <a:r>
              <a:rPr lang="en-US" dirty="0">
                <a:latin typeface="Cambria"/>
                <a:cs typeface="Cambria"/>
              </a:rPr>
              <a:t> </a:t>
            </a:r>
            <a:r>
              <a:rPr lang="en-US" dirty="0" smtClean="0">
                <a:latin typeface="Cambria"/>
                <a:cs typeface="Cambria"/>
              </a:rPr>
              <a:t>-- you choose -- along with a brief (one-sentence) description of what you deduce from that plot. </a:t>
            </a:r>
            <a:r>
              <a:rPr lang="en-US" i="1" dirty="0" smtClean="0">
                <a:latin typeface="Cambria"/>
                <a:cs typeface="Cambria"/>
              </a:rPr>
              <a:t>Negative</a:t>
            </a:r>
            <a:r>
              <a:rPr lang="en-US" dirty="0" smtClean="0">
                <a:latin typeface="Cambria"/>
                <a:cs typeface="Cambria"/>
              </a:rPr>
              <a:t> take-away messages are useful – for instance, </a:t>
            </a:r>
            <a:r>
              <a:rPr lang="en-US" i="1" dirty="0" smtClean="0">
                <a:latin typeface="Cambria"/>
                <a:cs typeface="Cambria"/>
              </a:rPr>
              <a:t>"it's clear that the interest rate does not depend fundamentally on the U.S. state of the loan applicant."</a:t>
            </a:r>
          </a:p>
          <a:p>
            <a:pPr marL="342900" indent="-342900">
              <a:buFont typeface="Arial"/>
              <a:buChar char="•"/>
              <a:defRPr/>
            </a:pPr>
            <a:endParaRPr lang="en-US" dirty="0">
              <a:latin typeface="Cambria"/>
              <a:cs typeface="Cambria"/>
            </a:endParaRPr>
          </a:p>
          <a:p>
            <a:pPr marL="342900" indent="-342900">
              <a:buFont typeface="Arial"/>
              <a:buChar char="•"/>
              <a:defRPr/>
            </a:pPr>
            <a:r>
              <a:rPr lang="en-US" dirty="0" smtClean="0">
                <a:latin typeface="Cambria"/>
                <a:cs typeface="Cambria"/>
              </a:rPr>
              <a:t>determine a predictive model for the interest rate, based on the other characteristics of the loan application</a:t>
            </a:r>
            <a:endParaRPr lang="en-US" dirty="0">
              <a:latin typeface="Cambria"/>
              <a:cs typeface="Cambria"/>
            </a:endParaRPr>
          </a:p>
          <a:p>
            <a:pPr marL="342900" indent="-342900">
              <a:buFont typeface="Arial"/>
              <a:buChar char="•"/>
              <a:defRPr/>
            </a:pPr>
            <a:endParaRPr lang="en-US" dirty="0">
              <a:latin typeface="Cambria"/>
              <a:cs typeface="Cambria"/>
            </a:endParaRPr>
          </a:p>
          <a:p>
            <a:pPr marL="342900" indent="-342900">
              <a:buFont typeface="Arial"/>
              <a:buChar char="•"/>
              <a:defRPr/>
            </a:pPr>
            <a:r>
              <a:rPr lang="en-US" dirty="0" smtClean="0">
                <a:latin typeface="Cambria"/>
                <a:cs typeface="Cambria"/>
              </a:rPr>
              <a:t>we will run your predictive model on 100 more loans for which the rate is known…</a:t>
            </a:r>
            <a:endParaRPr lang="en-US" dirty="0">
              <a:latin typeface="Cambria"/>
              <a:cs typeface="Cambria"/>
            </a:endParaRPr>
          </a:p>
        </p:txBody>
      </p:sp>
    </p:spTree>
    <p:extLst>
      <p:ext uri="{BB962C8B-B14F-4D97-AF65-F5344CB8AC3E}">
        <p14:creationId xmlns:p14="http://schemas.microsoft.com/office/powerpoint/2010/main" val="2901286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Text Box 5"/>
          <p:cNvSpPr txBox="1">
            <a:spLocks noChangeArrowheads="1"/>
          </p:cNvSpPr>
          <p:nvPr/>
        </p:nvSpPr>
        <p:spPr bwMode="auto">
          <a:xfrm>
            <a:off x="1066800" y="381000"/>
            <a:ext cx="7010400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5200">
                <a:latin typeface="Cambria" charset="0"/>
                <a:cs typeface="Cambria" charset="0"/>
              </a:rPr>
              <a:t>Try it!</a:t>
            </a:r>
          </a:p>
        </p:txBody>
      </p:sp>
      <p:sp>
        <p:nvSpPr>
          <p:cNvPr id="125954" name="Text Box 5"/>
          <p:cNvSpPr txBox="1">
            <a:spLocks noChangeArrowheads="1"/>
          </p:cNvSpPr>
          <p:nvPr/>
        </p:nvSpPr>
        <p:spPr bwMode="auto">
          <a:xfrm>
            <a:off x="1143000" y="1935810"/>
            <a:ext cx="6858000" cy="2800350"/>
          </a:xfrm>
          <a:prstGeom prst="rect">
            <a:avLst/>
          </a:prstGeom>
          <a:solidFill>
            <a:srgbClr val="AFFFC1"/>
          </a:solidFill>
          <a:ln w="9525">
            <a:solidFill>
              <a:srgbClr val="008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3200" dirty="0">
                <a:latin typeface="Cambria" charset="0"/>
                <a:cs typeface="Cambria" charset="0"/>
              </a:rPr>
              <a:t>Help is available either with hw</a:t>
            </a:r>
            <a:r>
              <a:rPr lang="en-US" sz="3200" dirty="0" smtClean="0">
                <a:latin typeface="Cambria" charset="0"/>
                <a:cs typeface="Cambria" charset="0"/>
              </a:rPr>
              <a:t>#3 </a:t>
            </a:r>
            <a:r>
              <a:rPr lang="en-US" dirty="0" smtClean="0">
                <a:latin typeface="Cambria" charset="0"/>
                <a:cs typeface="Cambria" charset="0"/>
              </a:rPr>
              <a:t>(temperature prediction using </a:t>
            </a:r>
            <a:r>
              <a:rPr lang="en-US" dirty="0">
                <a:latin typeface="Cambria" charset="0"/>
                <a:cs typeface="Cambria" charset="0"/>
              </a:rPr>
              <a:t>R's functions)</a:t>
            </a:r>
          </a:p>
          <a:p>
            <a:pPr algn="ctr">
              <a:spcBef>
                <a:spcPct val="50000"/>
              </a:spcBef>
            </a:pPr>
            <a:r>
              <a:rPr lang="en-US" sz="3200" dirty="0">
                <a:latin typeface="Cambria" charset="0"/>
                <a:cs typeface="Cambria" charset="0"/>
              </a:rPr>
              <a:t>or hw</a:t>
            </a:r>
            <a:r>
              <a:rPr lang="en-US" sz="3200" dirty="0" smtClean="0">
                <a:latin typeface="Cambria" charset="0"/>
                <a:cs typeface="Cambria" charset="0"/>
              </a:rPr>
              <a:t>#4 </a:t>
            </a:r>
            <a:r>
              <a:rPr lang="en-US" sz="3200" dirty="0">
                <a:latin typeface="Cambria" charset="0"/>
                <a:cs typeface="Cambria" charset="0"/>
              </a:rPr>
              <a:t/>
            </a:r>
            <a:br>
              <a:rPr lang="en-US" sz="3200" dirty="0">
                <a:latin typeface="Cambria" charset="0"/>
                <a:cs typeface="Cambria" charset="0"/>
              </a:rPr>
            </a:br>
            <a:r>
              <a:rPr lang="en-US" dirty="0" smtClean="0">
                <a:latin typeface="Cambria" charset="0"/>
                <a:cs typeface="Cambria" charset="0"/>
              </a:rPr>
              <a:t>(lending club data) </a:t>
            </a:r>
            <a:endParaRPr lang="en-US" dirty="0">
              <a:latin typeface="Cambria" charset="0"/>
              <a:cs typeface="Cambria" charset="0"/>
            </a:endParaRPr>
          </a:p>
          <a:p>
            <a:pPr algn="ctr">
              <a:spcBef>
                <a:spcPct val="50000"/>
              </a:spcBef>
            </a:pPr>
            <a:r>
              <a:rPr lang="en-US" sz="3200" dirty="0">
                <a:latin typeface="Cambria" charset="0"/>
                <a:cs typeface="Cambria" charset="0"/>
              </a:rPr>
              <a:t>this evening during lab time…</a:t>
            </a:r>
          </a:p>
        </p:txBody>
      </p:sp>
      <p:sp>
        <p:nvSpPr>
          <p:cNvPr id="125955" name="Text Box 5"/>
          <p:cNvSpPr txBox="1">
            <a:spLocks noChangeArrowheads="1"/>
          </p:cNvSpPr>
          <p:nvPr/>
        </p:nvSpPr>
        <p:spPr bwMode="auto">
          <a:xfrm>
            <a:off x="1066800" y="5171611"/>
            <a:ext cx="70104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3200" i="1" dirty="0">
                <a:solidFill>
                  <a:srgbClr val="008000"/>
                </a:solidFill>
                <a:latin typeface="Cambria" charset="0"/>
                <a:cs typeface="Cambria" charset="0"/>
              </a:rPr>
              <a:t>Good luck with everything this week</a:t>
            </a:r>
            <a:r>
              <a:rPr lang="en-US" sz="3200" i="1" dirty="0" smtClean="0">
                <a:solidFill>
                  <a:srgbClr val="008000"/>
                </a:solidFill>
                <a:latin typeface="Cambria" charset="0"/>
                <a:cs typeface="Cambria" charset="0"/>
              </a:rPr>
              <a:t>!</a:t>
            </a:r>
          </a:p>
          <a:p>
            <a:pPr algn="ctr">
              <a:spcBef>
                <a:spcPct val="50000"/>
              </a:spcBef>
            </a:pPr>
            <a:r>
              <a:rPr lang="en-US" sz="3200" i="1" dirty="0" smtClean="0">
                <a:solidFill>
                  <a:srgbClr val="008000"/>
                </a:solidFill>
                <a:latin typeface="Cambria" charset="0"/>
                <a:cs typeface="Cambria" charset="0"/>
              </a:rPr>
              <a:t>See you in TWO weeks…</a:t>
            </a:r>
            <a:endParaRPr lang="en-US" sz="3200" i="1" dirty="0">
              <a:solidFill>
                <a:srgbClr val="008000"/>
              </a:solidFill>
              <a:latin typeface="Cambria" charset="0"/>
              <a:cs typeface="Cambri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55695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Rectangle 3"/>
          <p:cNvSpPr>
            <a:spLocks noChangeArrowheads="1"/>
          </p:cNvSpPr>
          <p:nvPr/>
        </p:nvSpPr>
        <p:spPr bwMode="auto">
          <a:xfrm>
            <a:off x="2743200" y="2362200"/>
            <a:ext cx="4132263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400">
                <a:solidFill>
                  <a:srgbClr val="008000"/>
                </a:solidFill>
              </a:rPr>
              <a:t>Lab ! </a:t>
            </a:r>
          </a:p>
        </p:txBody>
      </p:sp>
    </p:spTree>
    <p:extLst>
      <p:ext uri="{BB962C8B-B14F-4D97-AF65-F5344CB8AC3E}">
        <p14:creationId xmlns:p14="http://schemas.microsoft.com/office/powerpoint/2010/main" val="39614460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8893" y="166570"/>
            <a:ext cx="869521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Last time: </a:t>
            </a:r>
            <a:r>
              <a:rPr lang="en-US" sz="3200" i="1" dirty="0" smtClean="0"/>
              <a:t>linear </a:t>
            </a:r>
            <a:r>
              <a:rPr lang="en-US" sz="3200" i="1" dirty="0"/>
              <a:t>r</a:t>
            </a:r>
            <a:r>
              <a:rPr lang="en-US" sz="3200" i="1" dirty="0" smtClean="0"/>
              <a:t>egression</a:t>
            </a:r>
            <a:r>
              <a:rPr lang="en-US" sz="3200" dirty="0" smtClean="0"/>
              <a:t>…</a:t>
            </a:r>
          </a:p>
          <a:p>
            <a:endParaRPr lang="en-US" sz="3200" dirty="0"/>
          </a:p>
        </p:txBody>
      </p:sp>
      <p:sp>
        <p:nvSpPr>
          <p:cNvPr id="5" name="Rectangle 4"/>
          <p:cNvSpPr/>
          <p:nvPr/>
        </p:nvSpPr>
        <p:spPr>
          <a:xfrm>
            <a:off x="4430831" y="838698"/>
            <a:ext cx="4176945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en-US" sz="3200" dirty="0">
                <a:solidFill>
                  <a:prstClr val="black"/>
                </a:solidFill>
              </a:rPr>
              <a:t>… </a:t>
            </a:r>
            <a:r>
              <a:rPr lang="en-US" sz="3200" dirty="0" smtClean="0">
                <a:solidFill>
                  <a:prstClr val="black"/>
                </a:solidFill>
              </a:rPr>
              <a:t>now, using </a:t>
            </a:r>
            <a:r>
              <a:rPr lang="en-US" sz="3200" b="1" dirty="0">
                <a:solidFill>
                  <a:prstClr val="black"/>
                </a:solidFill>
                <a:latin typeface="Courier New"/>
                <a:cs typeface="Courier New"/>
              </a:rPr>
              <a:t>predict</a:t>
            </a:r>
          </a:p>
        </p:txBody>
      </p:sp>
      <p:pic>
        <p:nvPicPr>
          <p:cNvPr id="3" name="Picture 2" descr="Screen Shot 2013-02-18 at 4.48.3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781" y="2387600"/>
            <a:ext cx="7658100" cy="35941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37444" y="5517444"/>
            <a:ext cx="4868334" cy="4642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988072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1864431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1864431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953328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8718236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1923727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1864431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6561" y="166570"/>
            <a:ext cx="43618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Packages supporting data analyses:</a:t>
            </a:r>
            <a:endParaRPr 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1266283" y="1453729"/>
            <a:ext cx="4361845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3366FF"/>
                </a:solidFill>
              </a:rPr>
              <a:t>knitr</a:t>
            </a:r>
            <a:endParaRPr lang="en-US" sz="3200" dirty="0">
              <a:solidFill>
                <a:srgbClr val="3366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6971" y="2682186"/>
            <a:ext cx="403913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Packages supporting </a:t>
            </a:r>
            <a:r>
              <a:rPr lang="en-US" sz="3200" i="1" dirty="0" smtClean="0"/>
              <a:t>this</a:t>
            </a:r>
            <a:r>
              <a:rPr lang="en-US" sz="3200" dirty="0" smtClean="0"/>
              <a:t> data analysis: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1262533" y="4187973"/>
            <a:ext cx="43618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3366FF"/>
                </a:solidFill>
              </a:rPr>
              <a:t>Maps</a:t>
            </a:r>
          </a:p>
          <a:p>
            <a:r>
              <a:rPr lang="en-US" sz="3200" dirty="0" err="1" smtClean="0">
                <a:solidFill>
                  <a:srgbClr val="3366FF"/>
                </a:solidFill>
              </a:rPr>
              <a:t>Hmisc</a:t>
            </a:r>
            <a:endParaRPr lang="en-US" sz="3200" dirty="0" smtClean="0">
              <a:solidFill>
                <a:srgbClr val="3366FF"/>
              </a:solidFill>
            </a:endParaRPr>
          </a:p>
          <a:p>
            <a:r>
              <a:rPr lang="nl-NL" sz="3200" dirty="0" err="1" smtClean="0">
                <a:solidFill>
                  <a:srgbClr val="3366FF"/>
                </a:solidFill>
              </a:rPr>
              <a:t>RColorBrewer</a:t>
            </a:r>
            <a:endParaRPr lang="en-US" sz="3200" dirty="0">
              <a:solidFill>
                <a:srgbClr val="33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434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9.12.04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52710"/>
          </a:xfrm>
          <a:prstGeom prst="rect">
            <a:avLst/>
          </a:prstGeom>
        </p:spPr>
      </p:pic>
      <p:pic>
        <p:nvPicPr>
          <p:cNvPr id="3" name="Picture 2" descr="Screen Shot 2013-02-11 at 4.31.16 P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9" t="82743" r="15496"/>
          <a:stretch/>
        </p:blipFill>
        <p:spPr bwMode="auto">
          <a:xfrm>
            <a:off x="1234433" y="5484026"/>
            <a:ext cx="6468902" cy="1143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06895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9.12.10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682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6272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9.12.17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451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9089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9.12.24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376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5048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9.12.36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9717"/>
            <a:ext cx="9144000" cy="5858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4962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9.12.43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5357"/>
            <a:ext cx="9144000" cy="5738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8927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9.12.48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9960"/>
            <a:ext cx="9144000" cy="5834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9306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9"/>
          <p:cNvSpPr txBox="1">
            <a:spLocks noChangeArrowheads="1"/>
          </p:cNvSpPr>
          <p:nvPr/>
        </p:nvSpPr>
        <p:spPr bwMode="auto">
          <a:xfrm>
            <a:off x="1219200" y="152400"/>
            <a:ext cx="66294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Schedule…</a:t>
            </a:r>
            <a:endParaRPr lang="en-US" sz="4000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4099" name="Text Box 9"/>
          <p:cNvSpPr txBox="1">
            <a:spLocks noChangeArrowheads="1"/>
          </p:cNvSpPr>
          <p:nvPr/>
        </p:nvSpPr>
        <p:spPr bwMode="auto">
          <a:xfrm>
            <a:off x="838200" y="1219200"/>
            <a:ext cx="6629400" cy="415925"/>
          </a:xfrm>
          <a:prstGeom prst="rect">
            <a:avLst/>
          </a:prstGeom>
          <a:solidFill>
            <a:srgbClr val="AEED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100" dirty="0">
                <a:solidFill>
                  <a:srgbClr val="000000"/>
                </a:solidFill>
                <a:latin typeface="Cambria" pitchFamily="18" charset="0"/>
              </a:rPr>
              <a:t>Homework #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1 and #2 are graded… ! </a:t>
            </a:r>
            <a:endParaRPr lang="en-US" sz="2100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4101" name="Text Box 9"/>
          <p:cNvSpPr txBox="1">
            <a:spLocks noChangeArrowheads="1"/>
          </p:cNvSpPr>
          <p:nvPr/>
        </p:nvSpPr>
        <p:spPr bwMode="auto">
          <a:xfrm>
            <a:off x="1447800" y="2514600"/>
            <a:ext cx="662940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100" dirty="0" err="1">
                <a:solidFill>
                  <a:srgbClr val="000000"/>
                </a:solidFill>
                <a:latin typeface="Cambria" pitchFamily="18" charset="0"/>
              </a:rPr>
              <a:t>Pr</a:t>
            </a:r>
            <a:r>
              <a:rPr lang="en-US" sz="2100" dirty="0">
                <a:solidFill>
                  <a:srgbClr val="000000"/>
                </a:solidFill>
                <a:latin typeface="Cambria" pitchFamily="18" charset="0"/>
              </a:rPr>
              <a:t> #1:  text, 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Chapter 10</a:t>
            </a:r>
            <a:endParaRPr lang="en-US" sz="2100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4102" name="Text Box 9"/>
          <p:cNvSpPr txBox="1">
            <a:spLocks noChangeArrowheads="1"/>
          </p:cNvSpPr>
          <p:nvPr/>
        </p:nvSpPr>
        <p:spPr bwMode="auto">
          <a:xfrm>
            <a:off x="1447800" y="2913063"/>
            <a:ext cx="67056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100" dirty="0" err="1">
                <a:solidFill>
                  <a:srgbClr val="000000"/>
                </a:solidFill>
                <a:latin typeface="Cambria" pitchFamily="18" charset="0"/>
              </a:rPr>
              <a:t>Pr</a:t>
            </a:r>
            <a:r>
              <a:rPr lang="en-US" sz="2100" dirty="0">
                <a:solidFill>
                  <a:srgbClr val="000000"/>
                </a:solidFill>
                <a:latin typeface="Cambria" pitchFamily="18" charset="0"/>
              </a:rPr>
              <a:t> #2:  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The two-envelope experiment</a:t>
            </a:r>
            <a:endParaRPr lang="en-US" sz="2100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4103" name="Text Box 9"/>
          <p:cNvSpPr txBox="1">
            <a:spLocks noChangeArrowheads="1"/>
          </p:cNvSpPr>
          <p:nvPr/>
        </p:nvSpPr>
        <p:spPr bwMode="auto">
          <a:xfrm>
            <a:off x="1447800" y="3311525"/>
            <a:ext cx="662940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100" dirty="0" err="1">
                <a:solidFill>
                  <a:srgbClr val="000000"/>
                </a:solidFill>
                <a:latin typeface="Cambria" pitchFamily="18" charset="0"/>
              </a:rPr>
              <a:t>Pr</a:t>
            </a:r>
            <a:r>
              <a:rPr lang="en-US" sz="2100" dirty="0">
                <a:solidFill>
                  <a:srgbClr val="000000"/>
                </a:solidFill>
                <a:latin typeface="Cambria" pitchFamily="18" charset="0"/>
              </a:rPr>
              <a:t> #3:  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Linear models of temperature data</a:t>
            </a:r>
            <a:endParaRPr lang="en-US" sz="2100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4104" name="Text Box 9"/>
          <p:cNvSpPr txBox="1">
            <a:spLocks noChangeArrowheads="1"/>
          </p:cNvSpPr>
          <p:nvPr/>
        </p:nvSpPr>
        <p:spPr bwMode="auto">
          <a:xfrm>
            <a:off x="838200" y="4689475"/>
            <a:ext cx="6629400" cy="415925"/>
          </a:xfrm>
          <a:prstGeom prst="rect">
            <a:avLst/>
          </a:prstGeom>
          <a:solidFill>
            <a:srgbClr val="AEED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100" dirty="0">
                <a:solidFill>
                  <a:srgbClr val="000000"/>
                </a:solidFill>
                <a:latin typeface="Cambria" pitchFamily="18" charset="0"/>
              </a:rPr>
              <a:t>Homework 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#4 </a:t>
            </a:r>
            <a:r>
              <a:rPr lang="en-US" sz="2100" dirty="0">
                <a:solidFill>
                  <a:srgbClr val="000000"/>
                </a:solidFill>
                <a:latin typeface="Cambria" pitchFamily="18" charset="0"/>
              </a:rPr>
              <a:t>is due 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in TWO Tuesdays (</a:t>
            </a:r>
            <a:r>
              <a:rPr lang="en-US" sz="2100" dirty="0">
                <a:solidFill>
                  <a:srgbClr val="000000"/>
                </a:solidFill>
                <a:latin typeface="Cambria" pitchFamily="18" charset="0"/>
              </a:rPr>
              <a:t>3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/5)</a:t>
            </a:r>
            <a:endParaRPr lang="en-US" sz="2100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4108" name="Text Box 9"/>
          <p:cNvSpPr txBox="1">
            <a:spLocks noChangeArrowheads="1"/>
          </p:cNvSpPr>
          <p:nvPr/>
        </p:nvSpPr>
        <p:spPr bwMode="auto">
          <a:xfrm>
            <a:off x="838200" y="1981200"/>
            <a:ext cx="6629400" cy="415925"/>
          </a:xfrm>
          <a:prstGeom prst="rect">
            <a:avLst/>
          </a:prstGeom>
          <a:solidFill>
            <a:srgbClr val="AEED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100" dirty="0">
                <a:solidFill>
                  <a:srgbClr val="000000"/>
                </a:solidFill>
                <a:latin typeface="Cambria" pitchFamily="18" charset="0"/>
              </a:rPr>
              <a:t>Homework 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#3 </a:t>
            </a:r>
            <a:r>
              <a:rPr lang="en-US" sz="2100" dirty="0">
                <a:solidFill>
                  <a:srgbClr val="000000"/>
                </a:solidFill>
                <a:latin typeface="Cambria" pitchFamily="18" charset="0"/>
              </a:rPr>
              <a:t>is due </a:t>
            </a:r>
            <a:r>
              <a:rPr lang="en-US" sz="2100" dirty="0">
                <a:solidFill>
                  <a:srgbClr val="FF0000"/>
                </a:solidFill>
                <a:latin typeface="Cambria" pitchFamily="18" charset="0"/>
              </a:rPr>
              <a:t>tomorrow</a:t>
            </a:r>
            <a:r>
              <a:rPr lang="en-US" sz="2100" dirty="0">
                <a:solidFill>
                  <a:srgbClr val="000000"/>
                </a:solidFill>
                <a:latin typeface="Cambria" pitchFamily="18" charset="0"/>
              </a:rPr>
              <a:t> (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2/19)</a:t>
            </a:r>
            <a:endParaRPr lang="en-US" sz="2100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4109" name="Text Box 9"/>
          <p:cNvSpPr txBox="1">
            <a:spLocks noChangeArrowheads="1"/>
          </p:cNvSpPr>
          <p:nvPr/>
        </p:nvSpPr>
        <p:spPr bwMode="auto">
          <a:xfrm>
            <a:off x="1447800" y="5181600"/>
            <a:ext cx="662940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100" dirty="0" err="1">
                <a:solidFill>
                  <a:srgbClr val="000000"/>
                </a:solidFill>
                <a:latin typeface="Cambria" pitchFamily="18" charset="0"/>
              </a:rPr>
              <a:t>Pr</a:t>
            </a:r>
            <a:r>
              <a:rPr lang="en-US" sz="2100" dirty="0">
                <a:solidFill>
                  <a:srgbClr val="000000"/>
                </a:solidFill>
                <a:latin typeface="Cambria" pitchFamily="18" charset="0"/>
              </a:rPr>
              <a:t> #1:  text, Chapter 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11</a:t>
            </a:r>
            <a:endParaRPr lang="en-US" sz="2100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4110" name="Text Box 9"/>
          <p:cNvSpPr txBox="1">
            <a:spLocks noChangeArrowheads="1"/>
          </p:cNvSpPr>
          <p:nvPr/>
        </p:nvSpPr>
        <p:spPr bwMode="auto">
          <a:xfrm>
            <a:off x="1447800" y="5621338"/>
            <a:ext cx="50292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100" dirty="0" err="1">
                <a:solidFill>
                  <a:srgbClr val="000000"/>
                </a:solidFill>
                <a:latin typeface="Cambria" pitchFamily="18" charset="0"/>
              </a:rPr>
              <a:t>Pr</a:t>
            </a:r>
            <a:r>
              <a:rPr lang="en-US" sz="2100" dirty="0">
                <a:solidFill>
                  <a:srgbClr val="000000"/>
                </a:solidFill>
                <a:latin typeface="Cambria" pitchFamily="18" charset="0"/>
              </a:rPr>
              <a:t> #2:  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Data exploration: </a:t>
            </a:r>
            <a:r>
              <a:rPr lang="en-US" sz="2100" i="1" dirty="0" smtClean="0">
                <a:solidFill>
                  <a:srgbClr val="000000"/>
                </a:solidFill>
                <a:latin typeface="Cambria" pitchFamily="18" charset="0"/>
              </a:rPr>
              <a:t>graphs</a:t>
            </a:r>
            <a:endParaRPr lang="en-US" sz="2100" i="1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4111" name="Text Box 9"/>
          <p:cNvSpPr txBox="1">
            <a:spLocks noChangeArrowheads="1"/>
          </p:cNvSpPr>
          <p:nvPr/>
        </p:nvSpPr>
        <p:spPr bwMode="auto">
          <a:xfrm>
            <a:off x="1447800" y="6061075"/>
            <a:ext cx="457200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100" dirty="0" err="1">
                <a:solidFill>
                  <a:srgbClr val="000000"/>
                </a:solidFill>
                <a:latin typeface="Cambria" pitchFamily="18" charset="0"/>
              </a:rPr>
              <a:t>Pr</a:t>
            </a:r>
            <a:r>
              <a:rPr lang="en-US" sz="2100" dirty="0">
                <a:solidFill>
                  <a:srgbClr val="000000"/>
                </a:solidFill>
                <a:latin typeface="Cambria" pitchFamily="18" charset="0"/>
              </a:rPr>
              <a:t> #3:  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Data analysis: </a:t>
            </a:r>
            <a:r>
              <a:rPr lang="en-US" sz="2100" i="1" dirty="0" smtClean="0">
                <a:solidFill>
                  <a:srgbClr val="000000"/>
                </a:solidFill>
                <a:latin typeface="Cambria" pitchFamily="18" charset="0"/>
              </a:rPr>
              <a:t>factors</a:t>
            </a:r>
            <a:endParaRPr lang="en-US" sz="2100" i="1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848160" y="3939755"/>
            <a:ext cx="6629400" cy="415925"/>
          </a:xfrm>
          <a:prstGeom prst="rect">
            <a:avLst/>
          </a:prstGeom>
          <a:solidFill>
            <a:srgbClr val="EDBECB"/>
          </a:solidFill>
          <a:ln>
            <a:noFill/>
          </a:ln>
          <a:extLst/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100" b="1" i="1" dirty="0" smtClean="0">
                <a:solidFill>
                  <a:srgbClr val="800000"/>
                </a:solidFill>
                <a:latin typeface="Cambria" pitchFamily="18" charset="0"/>
              </a:rPr>
              <a:t>No class meeting next Monday</a:t>
            </a:r>
            <a:endParaRPr lang="en-US" sz="2100" b="1" i="1" dirty="0">
              <a:solidFill>
                <a:srgbClr val="80000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39175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9.12.57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079"/>
            <a:ext cx="9144000" cy="636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6663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9.13.12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27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8102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9.13.18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878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8579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9.13.31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761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4182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9.13.43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066"/>
            <a:ext cx="9144000" cy="41889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4600" y="4197046"/>
            <a:ext cx="42291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What will this histogram of p-values look like?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87379606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9.13.43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066"/>
            <a:ext cx="9144000" cy="4188980"/>
          </a:xfrm>
          <a:prstGeom prst="rect">
            <a:avLst/>
          </a:prstGeom>
        </p:spPr>
      </p:pic>
      <p:pic>
        <p:nvPicPr>
          <p:cNvPr id="4" name="Picture 3" descr="Screen Shot 2013-02-18 at 4.13.02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00" y="914400"/>
            <a:ext cx="7137400" cy="566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8105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9.13.49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88328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4600" y="4197046"/>
            <a:ext cx="42291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What will this histogram of p-values look like?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45091920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9.13.49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883285"/>
          </a:xfrm>
          <a:prstGeom prst="rect">
            <a:avLst/>
          </a:prstGeom>
        </p:spPr>
      </p:pic>
      <p:pic>
        <p:nvPicPr>
          <p:cNvPr id="6" name="Picture 5" descr="Screen Shot 2013-02-18 at 4.12.26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300" y="965200"/>
            <a:ext cx="7251700" cy="572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63523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3-02-18 at 9.13.55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2362"/>
            <a:ext cx="9144000" cy="400594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14600" y="4197046"/>
            <a:ext cx="42291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What will this histogram of p-values look like?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96476846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3-02-18 at 9.13.55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2362"/>
            <a:ext cx="9144000" cy="4005943"/>
          </a:xfrm>
          <a:prstGeom prst="rect">
            <a:avLst/>
          </a:prstGeom>
        </p:spPr>
      </p:pic>
      <p:pic>
        <p:nvPicPr>
          <p:cNvPr id="2" name="Picture 1" descr="Screen Shot 2013-02-18 at 4.13.52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012" y="1422400"/>
            <a:ext cx="6435987" cy="494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47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31005" y="634061"/>
            <a:ext cx="3542031" cy="584776"/>
          </a:xfrm>
          <a:prstGeom prst="rect">
            <a:avLst/>
          </a:prstGeom>
          <a:solidFill>
            <a:srgbClr val="EDBECB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No class next week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7185" y="3714713"/>
            <a:ext cx="7826936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The </a:t>
            </a:r>
            <a:r>
              <a:rPr lang="en-US" sz="3200" i="1" dirty="0" smtClean="0"/>
              <a:t>first</a:t>
            </a:r>
            <a:r>
              <a:rPr lang="en-US" sz="3200" dirty="0" smtClean="0"/>
              <a:t> linear-model HW is due tomorrow…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20897" y="1425249"/>
            <a:ext cx="717521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i="1" dirty="0" smtClean="0">
                <a:solidFill>
                  <a:srgbClr val="800000"/>
                </a:solidFill>
              </a:rPr>
              <a:t>… preparing for a workshop in Denver…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25275" y="4947305"/>
            <a:ext cx="68555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The </a:t>
            </a:r>
            <a:r>
              <a:rPr lang="en-US" sz="3200" i="1" dirty="0" smtClean="0"/>
              <a:t>second </a:t>
            </a:r>
            <a:r>
              <a:rPr lang="en-US" sz="3200" dirty="0" smtClean="0"/>
              <a:t>linear-model HW is due the 	</a:t>
            </a:r>
            <a:r>
              <a:rPr lang="en-US" sz="3200" i="1" dirty="0" smtClean="0"/>
              <a:t>day</a:t>
            </a:r>
            <a:r>
              <a:rPr lang="en-US" sz="3200" dirty="0" smtClean="0"/>
              <a:t> </a:t>
            </a:r>
            <a:r>
              <a:rPr lang="en-US" sz="3200" i="1" dirty="0" smtClean="0"/>
              <a:t>after</a:t>
            </a:r>
            <a:r>
              <a:rPr lang="en-US" sz="3200" dirty="0" smtClean="0"/>
              <a:t> our next class (3/5)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94560" y="2148124"/>
            <a:ext cx="598311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i="1" dirty="0" smtClean="0">
                <a:solidFill>
                  <a:srgbClr val="800000"/>
                </a:solidFill>
              </a:rPr>
              <a:t>demos + data next time (3/5):  vision + robots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13336" y="2581825"/>
            <a:ext cx="415118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i="1" dirty="0" smtClean="0">
                <a:solidFill>
                  <a:srgbClr val="800000"/>
                </a:solidFill>
              </a:rPr>
              <a:t>overlap this time:  (human) vision</a:t>
            </a:r>
          </a:p>
        </p:txBody>
      </p:sp>
    </p:spTree>
    <p:extLst>
      <p:ext uri="{BB962C8B-B14F-4D97-AF65-F5344CB8AC3E}">
        <p14:creationId xmlns:p14="http://schemas.microsoft.com/office/powerpoint/2010/main" val="422001043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3-02-18 at 4.15.1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4800"/>
            <a:ext cx="9144000" cy="4351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47156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9.14.17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21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42714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9.14.28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866" y="0"/>
            <a:ext cx="7065433" cy="666257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226299" y="190500"/>
            <a:ext cx="1778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 smtClean="0">
                <a:latin typeface="Cambria"/>
                <a:cs typeface="Cambria"/>
              </a:rPr>
              <a:t>XKCD!</a:t>
            </a:r>
            <a:endParaRPr lang="en-US" sz="4200" dirty="0">
              <a:latin typeface="Cambria"/>
              <a:cs typeface="Cambria"/>
            </a:endParaRPr>
          </a:p>
        </p:txBody>
      </p:sp>
    </p:spTree>
    <p:extLst>
      <p:ext uri="{BB962C8B-B14F-4D97-AF65-F5344CB8AC3E}">
        <p14:creationId xmlns:p14="http://schemas.microsoft.com/office/powerpoint/2010/main" val="358461086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9.14.35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1688" y="366888"/>
            <a:ext cx="5232400" cy="63627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rot="20019294">
            <a:off x="7167562" y="5955234"/>
            <a:ext cx="17037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8000"/>
                </a:solidFill>
              </a:rPr>
              <a:t>Jellybeans!</a:t>
            </a:r>
            <a:endParaRPr lang="en-US" sz="2400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256684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3-02-18 at 4.18.0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84509"/>
            <a:ext cx="9144000" cy="1591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47355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37423" y="211550"/>
            <a:ext cx="4361845" cy="73866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200" dirty="0" smtClean="0"/>
              <a:t>Factors</a:t>
            </a:r>
            <a:endParaRPr lang="en-US" sz="4200" dirty="0"/>
          </a:p>
        </p:txBody>
      </p:sp>
      <p:sp>
        <p:nvSpPr>
          <p:cNvPr id="5" name="TextBox 4"/>
          <p:cNvSpPr txBox="1"/>
          <p:nvPr/>
        </p:nvSpPr>
        <p:spPr>
          <a:xfrm>
            <a:off x="1315003" y="1210522"/>
            <a:ext cx="62602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… are variables with a finite, discrete set of possible values – called </a:t>
            </a:r>
            <a:r>
              <a:rPr lang="en-US" sz="3200" i="1" dirty="0" smtClean="0"/>
              <a:t>levels</a:t>
            </a:r>
            <a:endParaRPr lang="en-US" sz="32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256501" y="2909435"/>
            <a:ext cx="4361845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Examples </a:t>
            </a:r>
            <a:endParaRPr lang="en-U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1398284" y="3775544"/>
            <a:ext cx="681531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3366FF"/>
                </a:solidFill>
              </a:rPr>
              <a:t>Movie ratings, categories</a:t>
            </a:r>
            <a:endParaRPr lang="en-US" sz="3200" i="1" dirty="0">
              <a:solidFill>
                <a:srgbClr val="3366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87874" y="4665377"/>
            <a:ext cx="626024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3366FF"/>
                </a:solidFill>
              </a:rPr>
              <a:t>Numeric values with limited options</a:t>
            </a:r>
            <a:endParaRPr lang="en-US" sz="3200" i="1" dirty="0">
              <a:solidFill>
                <a:srgbClr val="3366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98284" y="5525687"/>
            <a:ext cx="626024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3366FF"/>
                </a:solidFill>
              </a:rPr>
              <a:t>Sometimes they’re </a:t>
            </a:r>
            <a:r>
              <a:rPr lang="en-US" sz="3200" i="1" dirty="0" smtClean="0">
                <a:solidFill>
                  <a:srgbClr val="3366FF"/>
                </a:solidFill>
              </a:rPr>
              <a:t>errors</a:t>
            </a:r>
            <a:endParaRPr lang="en-US" sz="3200" i="1" dirty="0">
              <a:solidFill>
                <a:srgbClr val="3366FF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095026" y="3889793"/>
            <a:ext cx="15530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“self-dressing”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132287" y="5250153"/>
            <a:ext cx="15379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“term of loan”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095712" y="6127503"/>
            <a:ext cx="19986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 smtClean="0">
                <a:solidFill>
                  <a:srgbClr val="3366FF"/>
                </a:solidFill>
              </a:rPr>
              <a:t>Need to reinterpret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996068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3-02-18 at 4.18.0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7889"/>
            <a:ext cx="9144000" cy="4345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36813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4.18.1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9387"/>
            <a:ext cx="9144000" cy="5940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36813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4.22.11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6704"/>
            <a:ext cx="9144000" cy="4305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36813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4.22.2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834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3681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5"/>
          <p:cNvSpPr txBox="1">
            <a:spLocks noChangeArrowheads="1"/>
          </p:cNvSpPr>
          <p:nvPr/>
        </p:nvSpPr>
        <p:spPr bwMode="auto">
          <a:xfrm>
            <a:off x="1602388" y="359172"/>
            <a:ext cx="626722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Getting   </a:t>
            </a:r>
            <a:r>
              <a:rPr lang="en-US" sz="4000" i="1" u="sng" dirty="0" smtClean="0">
                <a:solidFill>
                  <a:srgbClr val="000000"/>
                </a:solidFill>
                <a:latin typeface="Cambria" pitchFamily="18" charset="0"/>
              </a:rPr>
              <a:t>you</a:t>
            </a:r>
            <a:r>
              <a:rPr lang="en-US" sz="4000" i="1" dirty="0" smtClean="0">
                <a:solidFill>
                  <a:srgbClr val="000000"/>
                </a:solidFill>
                <a:latin typeface="Cambria" pitchFamily="18" charset="0"/>
              </a:rPr>
              <a:t>r  </a:t>
            </a: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data!</a:t>
            </a:r>
            <a:endParaRPr lang="en-US" sz="4000" i="1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5124" name="Text Box 10"/>
          <p:cNvSpPr txBox="1">
            <a:spLocks noChangeArrowheads="1"/>
          </p:cNvSpPr>
          <p:nvPr/>
        </p:nvSpPr>
        <p:spPr bwMode="auto">
          <a:xfrm>
            <a:off x="7315200" y="5638800"/>
            <a:ext cx="15240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1500" i="1" dirty="0" smtClean="0">
                <a:solidFill>
                  <a:srgbClr val="008000"/>
                </a:solidFill>
                <a:latin typeface="Cambria" pitchFamily="18" charset="0"/>
              </a:rPr>
              <a:t>Watch out for NA here, too!</a:t>
            </a:r>
            <a:endParaRPr lang="en-US" sz="1500" i="1" dirty="0">
              <a:solidFill>
                <a:srgbClr val="008000"/>
              </a:solidFill>
              <a:latin typeface="Cambria" pitchFamily="18" charset="0"/>
            </a:endParaRPr>
          </a:p>
        </p:txBody>
      </p:sp>
      <p:grpSp>
        <p:nvGrpSpPr>
          <p:cNvPr id="5125" name="Group 1034"/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8458200" y="6172200"/>
            <a:ext cx="457200" cy="533400"/>
            <a:chOff x="2928" y="1051"/>
            <a:chExt cx="840" cy="957"/>
          </a:xfrm>
        </p:grpSpPr>
        <p:sp>
          <p:nvSpPr>
            <p:cNvPr id="5127" name="Freeform 1035"/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>
              <a:off x="2928" y="1759"/>
              <a:ext cx="810" cy="249"/>
            </a:xfrm>
            <a:custGeom>
              <a:avLst/>
              <a:gdLst>
                <a:gd name="T0" fmla="*/ 113 w 1048"/>
                <a:gd name="T1" fmla="*/ 21 h 250"/>
                <a:gd name="T2" fmla="*/ 194 w 1048"/>
                <a:gd name="T3" fmla="*/ 83 h 250"/>
                <a:gd name="T4" fmla="*/ 203 w 1048"/>
                <a:gd name="T5" fmla="*/ 111 h 250"/>
                <a:gd name="T6" fmla="*/ 212 w 1048"/>
                <a:gd name="T7" fmla="*/ 132 h 250"/>
                <a:gd name="T8" fmla="*/ 223 w 1048"/>
                <a:gd name="T9" fmla="*/ 173 h 250"/>
                <a:gd name="T10" fmla="*/ 159 w 1048"/>
                <a:gd name="T11" fmla="*/ 242 h 250"/>
                <a:gd name="T12" fmla="*/ 17 w 1048"/>
                <a:gd name="T13" fmla="*/ 222 h 250"/>
                <a:gd name="T14" fmla="*/ 0 w 1048"/>
                <a:gd name="T15" fmla="*/ 201 h 250"/>
                <a:gd name="T16" fmla="*/ 2 w 1048"/>
                <a:gd name="T17" fmla="*/ 167 h 250"/>
                <a:gd name="T18" fmla="*/ 20 w 1048"/>
                <a:gd name="T19" fmla="*/ 125 h 250"/>
                <a:gd name="T20" fmla="*/ 44 w 1048"/>
                <a:gd name="T21" fmla="*/ 76 h 250"/>
                <a:gd name="T22" fmla="*/ 60 w 1048"/>
                <a:gd name="T23" fmla="*/ 55 h 250"/>
                <a:gd name="T24" fmla="*/ 69 w 1048"/>
                <a:gd name="T25" fmla="*/ 28 h 250"/>
                <a:gd name="T26" fmla="*/ 80 w 1048"/>
                <a:gd name="T27" fmla="*/ 14 h 250"/>
                <a:gd name="T28" fmla="*/ 107 w 1048"/>
                <a:gd name="T29" fmla="*/ 28 h 250"/>
                <a:gd name="T30" fmla="*/ 113 w 1048"/>
                <a:gd name="T31" fmla="*/ 21 h 25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048"/>
                <a:gd name="T49" fmla="*/ 0 h 250"/>
                <a:gd name="T50" fmla="*/ 1048 w 1048"/>
                <a:gd name="T51" fmla="*/ 250 h 25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048" h="250">
                  <a:moveTo>
                    <a:pt x="531" y="21"/>
                  </a:moveTo>
                  <a:cubicBezTo>
                    <a:pt x="673" y="0"/>
                    <a:pt x="778" y="50"/>
                    <a:pt x="910" y="83"/>
                  </a:cubicBezTo>
                  <a:cubicBezTo>
                    <a:pt x="923" y="92"/>
                    <a:pt x="937" y="102"/>
                    <a:pt x="951" y="111"/>
                  </a:cubicBezTo>
                  <a:cubicBezTo>
                    <a:pt x="965" y="120"/>
                    <a:pt x="993" y="138"/>
                    <a:pt x="993" y="138"/>
                  </a:cubicBezTo>
                  <a:cubicBezTo>
                    <a:pt x="1009" y="162"/>
                    <a:pt x="1023" y="163"/>
                    <a:pt x="1048" y="179"/>
                  </a:cubicBezTo>
                  <a:cubicBezTo>
                    <a:pt x="943" y="250"/>
                    <a:pt x="887" y="238"/>
                    <a:pt x="751" y="248"/>
                  </a:cubicBezTo>
                  <a:cubicBezTo>
                    <a:pt x="201" y="233"/>
                    <a:pt x="424" y="241"/>
                    <a:pt x="82" y="228"/>
                  </a:cubicBezTo>
                  <a:cubicBezTo>
                    <a:pt x="54" y="218"/>
                    <a:pt x="27" y="216"/>
                    <a:pt x="0" y="207"/>
                  </a:cubicBezTo>
                  <a:cubicBezTo>
                    <a:pt x="2" y="195"/>
                    <a:pt x="1" y="183"/>
                    <a:pt x="7" y="173"/>
                  </a:cubicBezTo>
                  <a:cubicBezTo>
                    <a:pt x="19" y="151"/>
                    <a:pt x="75" y="138"/>
                    <a:pt x="96" y="131"/>
                  </a:cubicBezTo>
                  <a:cubicBezTo>
                    <a:pt x="134" y="116"/>
                    <a:pt x="169" y="92"/>
                    <a:pt x="207" y="76"/>
                  </a:cubicBezTo>
                  <a:cubicBezTo>
                    <a:pt x="239" y="61"/>
                    <a:pt x="238" y="77"/>
                    <a:pt x="275" y="55"/>
                  </a:cubicBezTo>
                  <a:cubicBezTo>
                    <a:pt x="288" y="46"/>
                    <a:pt x="309" y="33"/>
                    <a:pt x="324" y="28"/>
                  </a:cubicBezTo>
                  <a:cubicBezTo>
                    <a:pt x="341" y="21"/>
                    <a:pt x="379" y="14"/>
                    <a:pt x="379" y="14"/>
                  </a:cubicBezTo>
                  <a:cubicBezTo>
                    <a:pt x="420" y="18"/>
                    <a:pt x="461" y="22"/>
                    <a:pt x="503" y="28"/>
                  </a:cubicBezTo>
                  <a:cubicBezTo>
                    <a:pt x="531" y="32"/>
                    <a:pt x="519" y="44"/>
                    <a:pt x="531" y="21"/>
                  </a:cubicBezTo>
                  <a:close/>
                </a:path>
              </a:pathLst>
            </a:custGeom>
            <a:solidFill>
              <a:srgbClr val="FD9D0F"/>
            </a:solidFill>
            <a:ln w="9525">
              <a:solidFill>
                <a:srgbClr val="FD9D0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5128" name="Oval 1036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965" y="1240"/>
              <a:ext cx="779" cy="672"/>
            </a:xfrm>
            <a:prstGeom prst="ellipse">
              <a:avLst/>
            </a:prstGeom>
            <a:solidFill>
              <a:srgbClr val="9ECC46"/>
            </a:solidFill>
            <a:ln w="9525">
              <a:solidFill>
                <a:srgbClr val="FFCC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5129" name="Oval 1037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 rot="-1967255">
              <a:off x="3039" y="1383"/>
              <a:ext cx="186" cy="1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5130" name="Oval 1038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3262" y="1383"/>
              <a:ext cx="222" cy="2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5131" name="Oval 1039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 rot="-2071034">
              <a:off x="3521" y="1431"/>
              <a:ext cx="149" cy="2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5132" name="Oval 1040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3118" y="1479"/>
              <a:ext cx="56" cy="6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5133" name="Oval 1041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3341" y="1495"/>
              <a:ext cx="55" cy="6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5134" name="Oval 1042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3543" y="1549"/>
              <a:ext cx="54" cy="6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5135" name="AutoShape 1043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 rot="-5400000">
              <a:off x="3291" y="1540"/>
              <a:ext cx="77" cy="445"/>
            </a:xfrm>
            <a:prstGeom prst="moon">
              <a:avLst>
                <a:gd name="adj" fmla="val 50000"/>
              </a:avLst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5136" name="Freeform 1044"/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>
              <a:off x="3120" y="1128"/>
              <a:ext cx="648" cy="256"/>
            </a:xfrm>
            <a:custGeom>
              <a:avLst/>
              <a:gdLst>
                <a:gd name="T0" fmla="*/ 208 w 648"/>
                <a:gd name="T1" fmla="*/ 0 h 256"/>
                <a:gd name="T2" fmla="*/ 47 w 648"/>
                <a:gd name="T3" fmla="*/ 7 h 256"/>
                <a:gd name="T4" fmla="*/ 0 w 648"/>
                <a:gd name="T5" fmla="*/ 92 h 256"/>
                <a:gd name="T6" fmla="*/ 162 w 648"/>
                <a:gd name="T7" fmla="*/ 192 h 256"/>
                <a:gd name="T8" fmla="*/ 300 w 648"/>
                <a:gd name="T9" fmla="*/ 238 h 256"/>
                <a:gd name="T10" fmla="*/ 484 w 648"/>
                <a:gd name="T11" fmla="*/ 246 h 256"/>
                <a:gd name="T12" fmla="*/ 646 w 648"/>
                <a:gd name="T13" fmla="*/ 184 h 256"/>
                <a:gd name="T14" fmla="*/ 615 w 648"/>
                <a:gd name="T15" fmla="*/ 153 h 256"/>
                <a:gd name="T16" fmla="*/ 546 w 648"/>
                <a:gd name="T17" fmla="*/ 84 h 2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8"/>
                <a:gd name="T28" fmla="*/ 0 h 256"/>
                <a:gd name="T29" fmla="*/ 648 w 648"/>
                <a:gd name="T30" fmla="*/ 256 h 2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8" h="256">
                  <a:moveTo>
                    <a:pt x="208" y="0"/>
                  </a:moveTo>
                  <a:cubicBezTo>
                    <a:pt x="154" y="2"/>
                    <a:pt x="100" y="0"/>
                    <a:pt x="47" y="7"/>
                  </a:cubicBezTo>
                  <a:cubicBezTo>
                    <a:pt x="15" y="11"/>
                    <a:pt x="0" y="92"/>
                    <a:pt x="0" y="92"/>
                  </a:cubicBezTo>
                  <a:cubicBezTo>
                    <a:pt x="19" y="199"/>
                    <a:pt x="72" y="170"/>
                    <a:pt x="162" y="192"/>
                  </a:cubicBezTo>
                  <a:cubicBezTo>
                    <a:pt x="208" y="203"/>
                    <a:pt x="252" y="234"/>
                    <a:pt x="300" y="238"/>
                  </a:cubicBezTo>
                  <a:cubicBezTo>
                    <a:pt x="361" y="243"/>
                    <a:pt x="423" y="243"/>
                    <a:pt x="484" y="246"/>
                  </a:cubicBezTo>
                  <a:cubicBezTo>
                    <a:pt x="648" y="235"/>
                    <a:pt x="569" y="256"/>
                    <a:pt x="646" y="184"/>
                  </a:cubicBezTo>
                  <a:cubicBezTo>
                    <a:pt x="642" y="180"/>
                    <a:pt x="617" y="158"/>
                    <a:pt x="615" y="153"/>
                  </a:cubicBezTo>
                  <a:cubicBezTo>
                    <a:pt x="596" y="116"/>
                    <a:pt x="599" y="84"/>
                    <a:pt x="546" y="84"/>
                  </a:cubicBezTo>
                </a:path>
              </a:pathLst>
            </a:custGeom>
            <a:solidFill>
              <a:srgbClr val="CC0099"/>
            </a:solidFill>
            <a:ln w="9525">
              <a:solidFill>
                <a:srgbClr val="FF99CC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5137" name="Freeform 1045"/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3254" y="1051"/>
              <a:ext cx="442" cy="192"/>
            </a:xfrm>
            <a:custGeom>
              <a:avLst/>
              <a:gdLst>
                <a:gd name="T0" fmla="*/ 88 w 442"/>
                <a:gd name="T1" fmla="*/ 138 h 192"/>
                <a:gd name="T2" fmla="*/ 34 w 442"/>
                <a:gd name="T3" fmla="*/ 92 h 192"/>
                <a:gd name="T4" fmla="*/ 57 w 442"/>
                <a:gd name="T5" fmla="*/ 0 h 192"/>
                <a:gd name="T6" fmla="*/ 234 w 442"/>
                <a:gd name="T7" fmla="*/ 15 h 192"/>
                <a:gd name="T8" fmla="*/ 372 w 442"/>
                <a:gd name="T9" fmla="*/ 61 h 192"/>
                <a:gd name="T10" fmla="*/ 441 w 442"/>
                <a:gd name="T11" fmla="*/ 92 h 192"/>
                <a:gd name="T12" fmla="*/ 434 w 442"/>
                <a:gd name="T13" fmla="*/ 122 h 192"/>
                <a:gd name="T14" fmla="*/ 280 w 442"/>
                <a:gd name="T15" fmla="*/ 161 h 192"/>
                <a:gd name="T16" fmla="*/ 257 w 442"/>
                <a:gd name="T17" fmla="*/ 169 h 192"/>
                <a:gd name="T18" fmla="*/ 226 w 442"/>
                <a:gd name="T19" fmla="*/ 184 h 192"/>
                <a:gd name="T20" fmla="*/ 196 w 442"/>
                <a:gd name="T21" fmla="*/ 192 h 19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42"/>
                <a:gd name="T34" fmla="*/ 0 h 192"/>
                <a:gd name="T35" fmla="*/ 442 w 442"/>
                <a:gd name="T36" fmla="*/ 192 h 19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42" h="192">
                  <a:moveTo>
                    <a:pt x="88" y="138"/>
                  </a:moveTo>
                  <a:cubicBezTo>
                    <a:pt x="71" y="119"/>
                    <a:pt x="55" y="106"/>
                    <a:pt x="34" y="92"/>
                  </a:cubicBezTo>
                  <a:cubicBezTo>
                    <a:pt x="22" y="52"/>
                    <a:pt x="0" y="17"/>
                    <a:pt x="57" y="0"/>
                  </a:cubicBezTo>
                  <a:cubicBezTo>
                    <a:pt x="75" y="1"/>
                    <a:pt x="202" y="8"/>
                    <a:pt x="234" y="15"/>
                  </a:cubicBezTo>
                  <a:cubicBezTo>
                    <a:pt x="275" y="24"/>
                    <a:pt x="331" y="47"/>
                    <a:pt x="372" y="61"/>
                  </a:cubicBezTo>
                  <a:cubicBezTo>
                    <a:pt x="394" y="81"/>
                    <a:pt x="412" y="84"/>
                    <a:pt x="441" y="92"/>
                  </a:cubicBezTo>
                  <a:cubicBezTo>
                    <a:pt x="439" y="102"/>
                    <a:pt x="442" y="115"/>
                    <a:pt x="434" y="122"/>
                  </a:cubicBezTo>
                  <a:cubicBezTo>
                    <a:pt x="411" y="142"/>
                    <a:pt x="306" y="158"/>
                    <a:pt x="280" y="161"/>
                  </a:cubicBezTo>
                  <a:cubicBezTo>
                    <a:pt x="272" y="164"/>
                    <a:pt x="264" y="166"/>
                    <a:pt x="257" y="169"/>
                  </a:cubicBezTo>
                  <a:cubicBezTo>
                    <a:pt x="246" y="173"/>
                    <a:pt x="237" y="180"/>
                    <a:pt x="226" y="184"/>
                  </a:cubicBezTo>
                  <a:cubicBezTo>
                    <a:pt x="216" y="188"/>
                    <a:pt x="196" y="192"/>
                    <a:pt x="196" y="192"/>
                  </a:cubicBezTo>
                </a:path>
              </a:pathLst>
            </a:custGeom>
            <a:solidFill>
              <a:srgbClr val="CC0099"/>
            </a:solidFill>
            <a:ln w="9525">
              <a:solidFill>
                <a:srgbClr val="FF99CC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5138" name="Freeform 1046"/>
            <p:cNvSpPr>
              <a:spLocks/>
            </p:cNvSpPr>
            <p:nvPr>
              <p:custDataLst>
                <p:tags r:id="rId13"/>
              </p:custDataLst>
            </p:nvPr>
          </p:nvSpPr>
          <p:spPr bwMode="auto">
            <a:xfrm>
              <a:off x="3025" y="1802"/>
              <a:ext cx="215" cy="139"/>
            </a:xfrm>
            <a:custGeom>
              <a:avLst/>
              <a:gdLst>
                <a:gd name="T0" fmla="*/ 8 w 215"/>
                <a:gd name="T1" fmla="*/ 78 h 139"/>
                <a:gd name="T2" fmla="*/ 84 w 215"/>
                <a:gd name="T3" fmla="*/ 17 h 139"/>
                <a:gd name="T4" fmla="*/ 154 w 215"/>
                <a:gd name="T5" fmla="*/ 40 h 139"/>
                <a:gd name="T6" fmla="*/ 215 w 215"/>
                <a:gd name="T7" fmla="*/ 139 h 13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5"/>
                <a:gd name="T13" fmla="*/ 0 h 139"/>
                <a:gd name="T14" fmla="*/ 215 w 215"/>
                <a:gd name="T15" fmla="*/ 139 h 13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" h="139">
                  <a:moveTo>
                    <a:pt x="8" y="78"/>
                  </a:moveTo>
                  <a:cubicBezTo>
                    <a:pt x="20" y="0"/>
                    <a:pt x="0" y="6"/>
                    <a:pt x="84" y="17"/>
                  </a:cubicBezTo>
                  <a:cubicBezTo>
                    <a:pt x="108" y="24"/>
                    <a:pt x="154" y="40"/>
                    <a:pt x="154" y="40"/>
                  </a:cubicBezTo>
                  <a:cubicBezTo>
                    <a:pt x="162" y="81"/>
                    <a:pt x="162" y="139"/>
                    <a:pt x="215" y="139"/>
                  </a:cubicBezTo>
                </a:path>
              </a:pathLst>
            </a:custGeom>
            <a:solidFill>
              <a:srgbClr val="FD9D0F"/>
            </a:solidFill>
            <a:ln w="9525">
              <a:solidFill>
                <a:srgbClr val="FFCC99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5139" name="Freeform 1047"/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 flipH="1">
              <a:off x="3456" y="1813"/>
              <a:ext cx="215" cy="139"/>
            </a:xfrm>
            <a:custGeom>
              <a:avLst/>
              <a:gdLst>
                <a:gd name="T0" fmla="*/ 8 w 215"/>
                <a:gd name="T1" fmla="*/ 78 h 139"/>
                <a:gd name="T2" fmla="*/ 84 w 215"/>
                <a:gd name="T3" fmla="*/ 17 h 139"/>
                <a:gd name="T4" fmla="*/ 154 w 215"/>
                <a:gd name="T5" fmla="*/ 40 h 139"/>
                <a:gd name="T6" fmla="*/ 215 w 215"/>
                <a:gd name="T7" fmla="*/ 139 h 13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5"/>
                <a:gd name="T13" fmla="*/ 0 h 139"/>
                <a:gd name="T14" fmla="*/ 215 w 215"/>
                <a:gd name="T15" fmla="*/ 139 h 13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" h="139">
                  <a:moveTo>
                    <a:pt x="8" y="78"/>
                  </a:moveTo>
                  <a:cubicBezTo>
                    <a:pt x="20" y="0"/>
                    <a:pt x="0" y="6"/>
                    <a:pt x="84" y="17"/>
                  </a:cubicBezTo>
                  <a:cubicBezTo>
                    <a:pt x="108" y="24"/>
                    <a:pt x="154" y="40"/>
                    <a:pt x="154" y="40"/>
                  </a:cubicBezTo>
                  <a:cubicBezTo>
                    <a:pt x="162" y="81"/>
                    <a:pt x="162" y="139"/>
                    <a:pt x="215" y="139"/>
                  </a:cubicBezTo>
                </a:path>
              </a:pathLst>
            </a:custGeom>
            <a:solidFill>
              <a:srgbClr val="FD9D0F"/>
            </a:solidFill>
            <a:ln w="9525">
              <a:solidFill>
                <a:srgbClr val="FFCC99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</p:grpSp>
      <p:pic>
        <p:nvPicPr>
          <p:cNvPr id="2" name="Picture 1" descr="Screen Shot 2013-02-18 at 2.49.22 PM.png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054" y="1572019"/>
            <a:ext cx="6223936" cy="4785784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 bwMode="auto">
          <a:xfrm>
            <a:off x="2053431" y="4178305"/>
            <a:ext cx="427304" cy="510418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pitchFamily="-105" charset="0"/>
            </a:endParaRPr>
          </a:p>
        </p:txBody>
      </p:sp>
      <p:sp>
        <p:nvSpPr>
          <p:cNvPr id="22" name="Rounded Rectangle 21"/>
          <p:cNvSpPr/>
          <p:nvPr/>
        </p:nvSpPr>
        <p:spPr bwMode="auto">
          <a:xfrm>
            <a:off x="2490711" y="4188265"/>
            <a:ext cx="427304" cy="510418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pitchFamily="-105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34355" y="3613666"/>
            <a:ext cx="4070345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Cambria" pitchFamily="18" charset="0"/>
              </a:rPr>
              <a:t>these are links to graded assignments…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6" name="Straight Arrow Connector 5"/>
          <p:cNvCxnSpPr>
            <a:stCxn id="4" idx="1"/>
            <a:endCxn id="22" idx="0"/>
          </p:cNvCxnSpPr>
          <p:nvPr/>
        </p:nvCxnSpPr>
        <p:spPr bwMode="auto">
          <a:xfrm flipH="1">
            <a:off x="2704363" y="3798332"/>
            <a:ext cx="1129992" cy="38993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15506156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4.23.3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872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36813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4.23.4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46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36813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4.23.5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350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36813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4.23.5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840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36813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4.24.0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235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36813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4.24.0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35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36813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4.24.1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4277"/>
            <a:ext cx="9144000" cy="399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49377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4.24.1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364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49377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4.25.1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55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49377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4.25.1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547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4937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5"/>
          <p:cNvSpPr txBox="1">
            <a:spLocks noChangeArrowheads="1"/>
          </p:cNvSpPr>
          <p:nvPr/>
        </p:nvSpPr>
        <p:spPr bwMode="auto">
          <a:xfrm>
            <a:off x="213651" y="216730"/>
            <a:ext cx="626722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Some highlights!</a:t>
            </a:r>
            <a:endParaRPr lang="en-US" sz="4000" i="1" dirty="0">
              <a:solidFill>
                <a:srgbClr val="000000"/>
              </a:solidFill>
              <a:latin typeface="Cambria" pitchFamily="18" charset="0"/>
            </a:endParaRPr>
          </a:p>
        </p:txBody>
      </p:sp>
      <p:pic>
        <p:nvPicPr>
          <p:cNvPr id="9" name="Picture 8" descr="helper function for MCMH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655" y="1248370"/>
            <a:ext cx="6358895" cy="3007585"/>
          </a:xfrm>
          <a:prstGeom prst="rect">
            <a:avLst/>
          </a:prstGeom>
          <a:ln>
            <a:solidFill>
              <a:srgbClr val="3366FF"/>
            </a:solidFill>
          </a:ln>
        </p:spPr>
      </p:pic>
      <p:sp>
        <p:nvSpPr>
          <p:cNvPr id="12" name="Rectangle 11"/>
          <p:cNvSpPr/>
          <p:nvPr/>
        </p:nvSpPr>
        <p:spPr bwMode="auto">
          <a:xfrm>
            <a:off x="1195338" y="4868775"/>
            <a:ext cx="1830356" cy="1606323"/>
          </a:xfrm>
          <a:prstGeom prst="rect">
            <a:avLst/>
          </a:prstGeom>
          <a:solidFill>
            <a:srgbClr val="3366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Times" pitchFamily="-105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44754" y="5279695"/>
            <a:ext cx="148171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00" b="1" dirty="0" smtClean="0">
                <a:solidFill>
                  <a:srgbClr val="FFFFFF"/>
                </a:solidFill>
              </a:rPr>
              <a:t>1</a:t>
            </a:r>
            <a:endParaRPr lang="en-US" sz="4200" b="1" dirty="0">
              <a:solidFill>
                <a:srgbClr val="FFFFFF"/>
              </a:solidFill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3514283" y="4868775"/>
            <a:ext cx="1830356" cy="1606323"/>
          </a:xfrm>
          <a:prstGeom prst="rect">
            <a:avLst/>
          </a:prstGeom>
          <a:solidFill>
            <a:srgbClr val="3366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Times" pitchFamily="-105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663699" y="5279695"/>
            <a:ext cx="148171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00" b="1" dirty="0" smtClean="0">
                <a:solidFill>
                  <a:srgbClr val="FFFFFF"/>
                </a:solidFill>
              </a:rPr>
              <a:t>2</a:t>
            </a:r>
            <a:endParaRPr lang="en-US" sz="4200" b="1" dirty="0">
              <a:solidFill>
                <a:srgbClr val="FFFFFF"/>
              </a:solidFill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5721162" y="4868775"/>
            <a:ext cx="1830356" cy="1606323"/>
          </a:xfrm>
          <a:prstGeom prst="rect">
            <a:avLst/>
          </a:prstGeom>
          <a:solidFill>
            <a:srgbClr val="3366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Times" pitchFamily="-105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870578" y="5279695"/>
            <a:ext cx="148171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00" b="1" dirty="0" smtClean="0">
                <a:solidFill>
                  <a:srgbClr val="FFFFFF"/>
                </a:solidFill>
              </a:rPr>
              <a:t>3</a:t>
            </a:r>
            <a:endParaRPr lang="en-US" sz="42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85420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4.25.2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0247"/>
            <a:ext cx="9144000" cy="3908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49377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4.26.4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53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49377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4.26.4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2747"/>
            <a:ext cx="9144000" cy="4548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49377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4.26.5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39162"/>
            <a:ext cx="9144000" cy="2952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74814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3-02-18 at 4.32.1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1028441"/>
            <a:ext cx="7226300" cy="5613400"/>
          </a:xfrm>
          <a:prstGeom prst="rect">
            <a:avLst/>
          </a:prstGeom>
        </p:spPr>
      </p:pic>
      <p:pic>
        <p:nvPicPr>
          <p:cNvPr id="4" name="Picture 3" descr="Screen Shot 2013-02-18 at 4.26.59 P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872"/>
          <a:stretch/>
        </p:blipFill>
        <p:spPr>
          <a:xfrm>
            <a:off x="0" y="117703"/>
            <a:ext cx="9144000" cy="80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27933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4.27.0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90569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rot="20019294">
            <a:off x="6867737" y="5511604"/>
            <a:ext cx="17037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All-pairs comparisons for differences!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674814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5"/>
          <p:cNvSpPr txBox="1">
            <a:spLocks noChangeArrowheads="1"/>
          </p:cNvSpPr>
          <p:nvPr/>
        </p:nvSpPr>
        <p:spPr bwMode="auto">
          <a:xfrm>
            <a:off x="213651" y="216730"/>
            <a:ext cx="626722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Break…</a:t>
            </a:r>
            <a:endParaRPr lang="en-US" sz="4000" i="1" dirty="0">
              <a:solidFill>
                <a:srgbClr val="000000"/>
              </a:solidFill>
              <a:latin typeface="Cambria" pitchFamily="18" charset="0"/>
            </a:endParaRPr>
          </a:p>
        </p:txBody>
      </p:sp>
      <p:pic>
        <p:nvPicPr>
          <p:cNvPr id="5" name="Picture 4" descr="preferences_for_foo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581" y="1357281"/>
            <a:ext cx="5928914" cy="513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8428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6561" y="166570"/>
            <a:ext cx="6714536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Graphs in R</a:t>
            </a:r>
            <a:endParaRPr 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2601287" y="166570"/>
            <a:ext cx="626024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 smtClean="0">
                <a:solidFill>
                  <a:srgbClr val="3366FF"/>
                </a:solidFill>
              </a:rPr>
              <a:t>... </a:t>
            </a:r>
            <a:r>
              <a:rPr lang="en-US" sz="3200" i="1" dirty="0" smtClean="0">
                <a:solidFill>
                  <a:srgbClr val="3366FF"/>
                </a:solidFill>
              </a:rPr>
              <a:t>exploratory</a:t>
            </a:r>
            <a:r>
              <a:rPr lang="en-US" sz="3200" dirty="0" smtClean="0">
                <a:solidFill>
                  <a:srgbClr val="3366FF"/>
                </a:solidFill>
              </a:rPr>
              <a:t> data analysis</a:t>
            </a:r>
            <a:endParaRPr lang="en-US" sz="3200" i="1" dirty="0">
              <a:solidFill>
                <a:srgbClr val="3366FF"/>
              </a:solidFill>
            </a:endParaRPr>
          </a:p>
        </p:txBody>
      </p:sp>
      <p:pic>
        <p:nvPicPr>
          <p:cNvPr id="6" name="Picture 5" descr="Screen Shot 2013-02-18 at 6.42.00 A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032"/>
          <a:stretch/>
        </p:blipFill>
        <p:spPr>
          <a:xfrm>
            <a:off x="0" y="2016408"/>
            <a:ext cx="9144000" cy="103270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950289" y="3724187"/>
            <a:ext cx="4930808" cy="1077218"/>
          </a:xfrm>
          <a:prstGeom prst="rect">
            <a:avLst/>
          </a:prstGeom>
          <a:solidFill>
            <a:srgbClr val="C8CE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i="1" dirty="0" smtClean="0">
                <a:solidFill>
                  <a:srgbClr val="3366FF"/>
                </a:solidFill>
              </a:rPr>
              <a:t>we people are remarkably good at seeing!</a:t>
            </a:r>
            <a:endParaRPr lang="en-US" sz="3200" i="1" dirty="0">
              <a:solidFill>
                <a:srgbClr val="33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347970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6763" y="990600"/>
            <a:ext cx="4137025" cy="270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3" name="Text Box 2"/>
          <p:cNvSpPr txBox="1">
            <a:spLocks noChangeArrowheads="1"/>
          </p:cNvSpPr>
          <p:nvPr/>
        </p:nvSpPr>
        <p:spPr bwMode="auto">
          <a:xfrm>
            <a:off x="239713" y="174625"/>
            <a:ext cx="120808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i="1">
                <a:latin typeface="Cambria" charset="0"/>
              </a:rPr>
              <a:t>Quiz</a:t>
            </a:r>
            <a:endParaRPr lang="en-US" sz="3200" b="1" i="1">
              <a:solidFill>
                <a:srgbClr val="C00000"/>
              </a:solidFill>
              <a:latin typeface="Cambria" charset="0"/>
            </a:endParaRPr>
          </a:p>
        </p:txBody>
      </p:sp>
      <p:sp>
        <p:nvSpPr>
          <p:cNvPr id="40964" name="Text Box 2"/>
          <p:cNvSpPr txBox="1">
            <a:spLocks noChangeArrowheads="1"/>
          </p:cNvSpPr>
          <p:nvPr/>
        </p:nvSpPr>
        <p:spPr bwMode="auto">
          <a:xfrm>
            <a:off x="1447800" y="282575"/>
            <a:ext cx="7162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800" i="1">
                <a:latin typeface="Cambria" charset="0"/>
              </a:rPr>
              <a:t>Illusions?  What computations is your brain doing to cause them?</a:t>
            </a:r>
            <a:endParaRPr lang="en-US" sz="1800" b="1" i="1">
              <a:solidFill>
                <a:srgbClr val="C00000"/>
              </a:solidFill>
              <a:latin typeface="Cambria" charset="0"/>
            </a:endParaRPr>
          </a:p>
        </p:txBody>
      </p:sp>
      <p:pic>
        <p:nvPicPr>
          <p:cNvPr id="40965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050" y="4495800"/>
            <a:ext cx="4108450" cy="162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6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295400"/>
            <a:ext cx="3124200" cy="208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7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1" t="3694" r="1645" b="3963"/>
          <a:stretch>
            <a:fillRect/>
          </a:stretch>
        </p:blipFill>
        <p:spPr bwMode="auto">
          <a:xfrm>
            <a:off x="469900" y="3979863"/>
            <a:ext cx="3449638" cy="235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250562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889000"/>
            <a:ext cx="7620000" cy="5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06267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5"/>
          <p:cNvSpPr txBox="1">
            <a:spLocks noChangeArrowheads="1"/>
          </p:cNvSpPr>
          <p:nvPr/>
        </p:nvSpPr>
        <p:spPr bwMode="auto">
          <a:xfrm>
            <a:off x="213651" y="216730"/>
            <a:ext cx="626722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Some highlights!</a:t>
            </a:r>
            <a:endParaRPr lang="en-US" sz="4000" i="1" dirty="0">
              <a:solidFill>
                <a:srgbClr val="000000"/>
              </a:solidFill>
              <a:latin typeface="Cambria" pitchFamily="18" charset="0"/>
            </a:endParaRPr>
          </a:p>
        </p:txBody>
      </p:sp>
      <p:pic>
        <p:nvPicPr>
          <p:cNvPr id="7" name="Picture 6" descr="Obay_form_commen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366" y="1213824"/>
            <a:ext cx="6284967" cy="513376"/>
          </a:xfrm>
          <a:prstGeom prst="rect">
            <a:avLst/>
          </a:prstGeom>
        </p:spPr>
      </p:pic>
      <p:pic>
        <p:nvPicPr>
          <p:cNvPr id="8" name="Picture 7" descr="Jordan - hah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366" y="4286005"/>
            <a:ext cx="6705004" cy="1586799"/>
          </a:xfrm>
          <a:prstGeom prst="rect">
            <a:avLst/>
          </a:prstGeom>
        </p:spPr>
      </p:pic>
      <p:pic>
        <p:nvPicPr>
          <p:cNvPr id="10" name="Picture 9" descr="poor_door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366" y="2447282"/>
            <a:ext cx="8540634" cy="1313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1560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6" name="Picture 5" descr="checkershadow_illusion4m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3027" y="619303"/>
            <a:ext cx="6989970" cy="5434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050910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Group 2"/>
          <p:cNvGrpSpPr>
            <a:grpSpLocks/>
          </p:cNvGrpSpPr>
          <p:nvPr/>
        </p:nvGrpSpPr>
        <p:grpSpPr bwMode="auto">
          <a:xfrm>
            <a:off x="4629150" y="990600"/>
            <a:ext cx="3384550" cy="5715000"/>
            <a:chOff x="3004" y="480"/>
            <a:chExt cx="2132" cy="3600"/>
          </a:xfrm>
        </p:grpSpPr>
        <p:sp>
          <p:nvSpPr>
            <p:cNvPr id="34971" name="Line 3"/>
            <p:cNvSpPr>
              <a:spLocks noChangeShapeType="1"/>
            </p:cNvSpPr>
            <p:nvPr/>
          </p:nvSpPr>
          <p:spPr bwMode="auto">
            <a:xfrm>
              <a:off x="300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72" name="Line 4"/>
            <p:cNvSpPr>
              <a:spLocks noChangeShapeType="1"/>
            </p:cNvSpPr>
            <p:nvPr/>
          </p:nvSpPr>
          <p:spPr bwMode="auto">
            <a:xfrm>
              <a:off x="305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73" name="Line 5"/>
            <p:cNvSpPr>
              <a:spLocks noChangeShapeType="1"/>
            </p:cNvSpPr>
            <p:nvPr/>
          </p:nvSpPr>
          <p:spPr bwMode="auto">
            <a:xfrm>
              <a:off x="309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74" name="Line 6"/>
            <p:cNvSpPr>
              <a:spLocks noChangeShapeType="1"/>
            </p:cNvSpPr>
            <p:nvPr/>
          </p:nvSpPr>
          <p:spPr bwMode="auto">
            <a:xfrm>
              <a:off x="314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75" name="Line 7"/>
            <p:cNvSpPr>
              <a:spLocks noChangeShapeType="1"/>
            </p:cNvSpPr>
            <p:nvPr/>
          </p:nvSpPr>
          <p:spPr bwMode="auto">
            <a:xfrm>
              <a:off x="3189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76" name="Line 8"/>
            <p:cNvSpPr>
              <a:spLocks noChangeShapeType="1"/>
            </p:cNvSpPr>
            <p:nvPr/>
          </p:nvSpPr>
          <p:spPr bwMode="auto">
            <a:xfrm>
              <a:off x="323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77" name="Line 9"/>
            <p:cNvSpPr>
              <a:spLocks noChangeShapeType="1"/>
            </p:cNvSpPr>
            <p:nvPr/>
          </p:nvSpPr>
          <p:spPr bwMode="auto">
            <a:xfrm>
              <a:off x="3283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78" name="Line 10"/>
            <p:cNvSpPr>
              <a:spLocks noChangeShapeType="1"/>
            </p:cNvSpPr>
            <p:nvPr/>
          </p:nvSpPr>
          <p:spPr bwMode="auto">
            <a:xfrm>
              <a:off x="333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79" name="Line 11"/>
            <p:cNvSpPr>
              <a:spLocks noChangeShapeType="1"/>
            </p:cNvSpPr>
            <p:nvPr/>
          </p:nvSpPr>
          <p:spPr bwMode="auto">
            <a:xfrm>
              <a:off x="337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80" name="Line 12"/>
            <p:cNvSpPr>
              <a:spLocks noChangeShapeType="1"/>
            </p:cNvSpPr>
            <p:nvPr/>
          </p:nvSpPr>
          <p:spPr bwMode="auto">
            <a:xfrm>
              <a:off x="342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81" name="Line 13"/>
            <p:cNvSpPr>
              <a:spLocks noChangeShapeType="1"/>
            </p:cNvSpPr>
            <p:nvPr/>
          </p:nvSpPr>
          <p:spPr bwMode="auto">
            <a:xfrm>
              <a:off x="346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82" name="Line 14"/>
            <p:cNvSpPr>
              <a:spLocks noChangeShapeType="1"/>
            </p:cNvSpPr>
            <p:nvPr/>
          </p:nvSpPr>
          <p:spPr bwMode="auto">
            <a:xfrm>
              <a:off x="351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83" name="Line 15"/>
            <p:cNvSpPr>
              <a:spLocks noChangeShapeType="1"/>
            </p:cNvSpPr>
            <p:nvPr/>
          </p:nvSpPr>
          <p:spPr bwMode="auto">
            <a:xfrm>
              <a:off x="356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84" name="Line 16"/>
            <p:cNvSpPr>
              <a:spLocks noChangeShapeType="1"/>
            </p:cNvSpPr>
            <p:nvPr/>
          </p:nvSpPr>
          <p:spPr bwMode="auto">
            <a:xfrm>
              <a:off x="360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85" name="Line 17"/>
            <p:cNvSpPr>
              <a:spLocks noChangeShapeType="1"/>
            </p:cNvSpPr>
            <p:nvPr/>
          </p:nvSpPr>
          <p:spPr bwMode="auto">
            <a:xfrm>
              <a:off x="365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86" name="Line 18"/>
            <p:cNvSpPr>
              <a:spLocks noChangeShapeType="1"/>
            </p:cNvSpPr>
            <p:nvPr/>
          </p:nvSpPr>
          <p:spPr bwMode="auto">
            <a:xfrm>
              <a:off x="369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87" name="Line 19"/>
            <p:cNvSpPr>
              <a:spLocks noChangeShapeType="1"/>
            </p:cNvSpPr>
            <p:nvPr/>
          </p:nvSpPr>
          <p:spPr bwMode="auto">
            <a:xfrm>
              <a:off x="3745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88" name="Line 20"/>
            <p:cNvSpPr>
              <a:spLocks noChangeShapeType="1"/>
            </p:cNvSpPr>
            <p:nvPr/>
          </p:nvSpPr>
          <p:spPr bwMode="auto">
            <a:xfrm>
              <a:off x="379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89" name="Line 21"/>
            <p:cNvSpPr>
              <a:spLocks noChangeShapeType="1"/>
            </p:cNvSpPr>
            <p:nvPr/>
          </p:nvSpPr>
          <p:spPr bwMode="auto">
            <a:xfrm>
              <a:off x="3839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90" name="Line 22"/>
            <p:cNvSpPr>
              <a:spLocks noChangeShapeType="1"/>
            </p:cNvSpPr>
            <p:nvPr/>
          </p:nvSpPr>
          <p:spPr bwMode="auto">
            <a:xfrm>
              <a:off x="388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91" name="Line 23"/>
            <p:cNvSpPr>
              <a:spLocks noChangeShapeType="1"/>
            </p:cNvSpPr>
            <p:nvPr/>
          </p:nvSpPr>
          <p:spPr bwMode="auto">
            <a:xfrm>
              <a:off x="393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92" name="Line 24"/>
            <p:cNvSpPr>
              <a:spLocks noChangeShapeType="1"/>
            </p:cNvSpPr>
            <p:nvPr/>
          </p:nvSpPr>
          <p:spPr bwMode="auto">
            <a:xfrm>
              <a:off x="397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93" name="Line 25"/>
            <p:cNvSpPr>
              <a:spLocks noChangeShapeType="1"/>
            </p:cNvSpPr>
            <p:nvPr/>
          </p:nvSpPr>
          <p:spPr bwMode="auto">
            <a:xfrm>
              <a:off x="402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94" name="Line 26"/>
            <p:cNvSpPr>
              <a:spLocks noChangeShapeType="1"/>
            </p:cNvSpPr>
            <p:nvPr/>
          </p:nvSpPr>
          <p:spPr bwMode="auto">
            <a:xfrm>
              <a:off x="407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95" name="Line 27"/>
            <p:cNvSpPr>
              <a:spLocks noChangeShapeType="1"/>
            </p:cNvSpPr>
            <p:nvPr/>
          </p:nvSpPr>
          <p:spPr bwMode="auto">
            <a:xfrm>
              <a:off x="411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96" name="Line 28"/>
            <p:cNvSpPr>
              <a:spLocks noChangeShapeType="1"/>
            </p:cNvSpPr>
            <p:nvPr/>
          </p:nvSpPr>
          <p:spPr bwMode="auto">
            <a:xfrm>
              <a:off x="416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97" name="Line 29"/>
            <p:cNvSpPr>
              <a:spLocks noChangeShapeType="1"/>
            </p:cNvSpPr>
            <p:nvPr/>
          </p:nvSpPr>
          <p:spPr bwMode="auto">
            <a:xfrm>
              <a:off x="420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98" name="Line 30"/>
            <p:cNvSpPr>
              <a:spLocks noChangeShapeType="1"/>
            </p:cNvSpPr>
            <p:nvPr/>
          </p:nvSpPr>
          <p:spPr bwMode="auto">
            <a:xfrm>
              <a:off x="425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99" name="Line 31"/>
            <p:cNvSpPr>
              <a:spLocks noChangeShapeType="1"/>
            </p:cNvSpPr>
            <p:nvPr/>
          </p:nvSpPr>
          <p:spPr bwMode="auto">
            <a:xfrm>
              <a:off x="4301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000" name="Line 32"/>
            <p:cNvSpPr>
              <a:spLocks noChangeShapeType="1"/>
            </p:cNvSpPr>
            <p:nvPr/>
          </p:nvSpPr>
          <p:spPr bwMode="auto">
            <a:xfrm>
              <a:off x="434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001" name="Line 33"/>
            <p:cNvSpPr>
              <a:spLocks noChangeShapeType="1"/>
            </p:cNvSpPr>
            <p:nvPr/>
          </p:nvSpPr>
          <p:spPr bwMode="auto">
            <a:xfrm>
              <a:off x="4395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002" name="Line 34"/>
            <p:cNvSpPr>
              <a:spLocks noChangeShapeType="1"/>
            </p:cNvSpPr>
            <p:nvPr/>
          </p:nvSpPr>
          <p:spPr bwMode="auto">
            <a:xfrm>
              <a:off x="444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003" name="Line 35"/>
            <p:cNvSpPr>
              <a:spLocks noChangeShapeType="1"/>
            </p:cNvSpPr>
            <p:nvPr/>
          </p:nvSpPr>
          <p:spPr bwMode="auto">
            <a:xfrm>
              <a:off x="448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004" name="Line 36"/>
            <p:cNvSpPr>
              <a:spLocks noChangeShapeType="1"/>
            </p:cNvSpPr>
            <p:nvPr/>
          </p:nvSpPr>
          <p:spPr bwMode="auto">
            <a:xfrm>
              <a:off x="453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005" name="Line 37"/>
            <p:cNvSpPr>
              <a:spLocks noChangeShapeType="1"/>
            </p:cNvSpPr>
            <p:nvPr/>
          </p:nvSpPr>
          <p:spPr bwMode="auto">
            <a:xfrm>
              <a:off x="458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006" name="Line 38"/>
            <p:cNvSpPr>
              <a:spLocks noChangeShapeType="1"/>
            </p:cNvSpPr>
            <p:nvPr/>
          </p:nvSpPr>
          <p:spPr bwMode="auto">
            <a:xfrm>
              <a:off x="462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007" name="Line 39"/>
            <p:cNvSpPr>
              <a:spLocks noChangeShapeType="1"/>
            </p:cNvSpPr>
            <p:nvPr/>
          </p:nvSpPr>
          <p:spPr bwMode="auto">
            <a:xfrm>
              <a:off x="467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008" name="Line 40"/>
            <p:cNvSpPr>
              <a:spLocks noChangeShapeType="1"/>
            </p:cNvSpPr>
            <p:nvPr/>
          </p:nvSpPr>
          <p:spPr bwMode="auto">
            <a:xfrm>
              <a:off x="471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009" name="Line 41"/>
            <p:cNvSpPr>
              <a:spLocks noChangeShapeType="1"/>
            </p:cNvSpPr>
            <p:nvPr/>
          </p:nvSpPr>
          <p:spPr bwMode="auto">
            <a:xfrm>
              <a:off x="476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010" name="Line 42"/>
            <p:cNvSpPr>
              <a:spLocks noChangeShapeType="1"/>
            </p:cNvSpPr>
            <p:nvPr/>
          </p:nvSpPr>
          <p:spPr bwMode="auto">
            <a:xfrm>
              <a:off x="481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011" name="Line 43"/>
            <p:cNvSpPr>
              <a:spLocks noChangeShapeType="1"/>
            </p:cNvSpPr>
            <p:nvPr/>
          </p:nvSpPr>
          <p:spPr bwMode="auto">
            <a:xfrm>
              <a:off x="4857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012" name="Line 44"/>
            <p:cNvSpPr>
              <a:spLocks noChangeShapeType="1"/>
            </p:cNvSpPr>
            <p:nvPr/>
          </p:nvSpPr>
          <p:spPr bwMode="auto">
            <a:xfrm>
              <a:off x="490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013" name="Line 45"/>
            <p:cNvSpPr>
              <a:spLocks noChangeShapeType="1"/>
            </p:cNvSpPr>
            <p:nvPr/>
          </p:nvSpPr>
          <p:spPr bwMode="auto">
            <a:xfrm>
              <a:off x="4951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014" name="Line 46"/>
            <p:cNvSpPr>
              <a:spLocks noChangeShapeType="1"/>
            </p:cNvSpPr>
            <p:nvPr/>
          </p:nvSpPr>
          <p:spPr bwMode="auto">
            <a:xfrm>
              <a:off x="499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015" name="Line 47"/>
            <p:cNvSpPr>
              <a:spLocks noChangeShapeType="1"/>
            </p:cNvSpPr>
            <p:nvPr/>
          </p:nvSpPr>
          <p:spPr bwMode="auto">
            <a:xfrm>
              <a:off x="504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016" name="Line 48"/>
            <p:cNvSpPr>
              <a:spLocks noChangeShapeType="1"/>
            </p:cNvSpPr>
            <p:nvPr/>
          </p:nvSpPr>
          <p:spPr bwMode="auto">
            <a:xfrm>
              <a:off x="509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017" name="Line 49"/>
            <p:cNvSpPr>
              <a:spLocks noChangeShapeType="1"/>
            </p:cNvSpPr>
            <p:nvPr/>
          </p:nvSpPr>
          <p:spPr bwMode="auto">
            <a:xfrm>
              <a:off x="513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4819" name="Group 50"/>
          <p:cNvGrpSpPr>
            <a:grpSpLocks/>
          </p:cNvGrpSpPr>
          <p:nvPr/>
        </p:nvGrpSpPr>
        <p:grpSpPr bwMode="auto">
          <a:xfrm>
            <a:off x="990600" y="685800"/>
            <a:ext cx="3530600" cy="5715000"/>
            <a:chOff x="712" y="288"/>
            <a:chExt cx="2224" cy="3600"/>
          </a:xfrm>
        </p:grpSpPr>
        <p:sp>
          <p:nvSpPr>
            <p:cNvPr id="34922" name="Line 51"/>
            <p:cNvSpPr>
              <a:spLocks noChangeShapeType="1"/>
            </p:cNvSpPr>
            <p:nvPr/>
          </p:nvSpPr>
          <p:spPr bwMode="auto">
            <a:xfrm>
              <a:off x="71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23" name="Line 52"/>
            <p:cNvSpPr>
              <a:spLocks noChangeShapeType="1"/>
            </p:cNvSpPr>
            <p:nvPr/>
          </p:nvSpPr>
          <p:spPr bwMode="auto">
            <a:xfrm>
              <a:off x="757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24" name="Line 53"/>
            <p:cNvSpPr>
              <a:spLocks noChangeShapeType="1"/>
            </p:cNvSpPr>
            <p:nvPr/>
          </p:nvSpPr>
          <p:spPr bwMode="auto">
            <a:xfrm>
              <a:off x="80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25" name="Line 54"/>
            <p:cNvSpPr>
              <a:spLocks noChangeShapeType="1"/>
            </p:cNvSpPr>
            <p:nvPr/>
          </p:nvSpPr>
          <p:spPr bwMode="auto">
            <a:xfrm>
              <a:off x="849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26" name="Line 55"/>
            <p:cNvSpPr>
              <a:spLocks noChangeShapeType="1"/>
            </p:cNvSpPr>
            <p:nvPr/>
          </p:nvSpPr>
          <p:spPr bwMode="auto">
            <a:xfrm>
              <a:off x="89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27" name="Line 56"/>
            <p:cNvSpPr>
              <a:spLocks noChangeShapeType="1"/>
            </p:cNvSpPr>
            <p:nvPr/>
          </p:nvSpPr>
          <p:spPr bwMode="auto">
            <a:xfrm>
              <a:off x="94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28" name="Line 57"/>
            <p:cNvSpPr>
              <a:spLocks noChangeShapeType="1"/>
            </p:cNvSpPr>
            <p:nvPr/>
          </p:nvSpPr>
          <p:spPr bwMode="auto">
            <a:xfrm>
              <a:off x="99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29" name="Line 58"/>
            <p:cNvSpPr>
              <a:spLocks noChangeShapeType="1"/>
            </p:cNvSpPr>
            <p:nvPr/>
          </p:nvSpPr>
          <p:spPr bwMode="auto">
            <a:xfrm>
              <a:off x="103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30" name="Line 59"/>
            <p:cNvSpPr>
              <a:spLocks noChangeShapeType="1"/>
            </p:cNvSpPr>
            <p:nvPr/>
          </p:nvSpPr>
          <p:spPr bwMode="auto">
            <a:xfrm>
              <a:off x="108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31" name="Line 60"/>
            <p:cNvSpPr>
              <a:spLocks noChangeShapeType="1"/>
            </p:cNvSpPr>
            <p:nvPr/>
          </p:nvSpPr>
          <p:spPr bwMode="auto">
            <a:xfrm>
              <a:off x="1129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32" name="Line 61"/>
            <p:cNvSpPr>
              <a:spLocks noChangeShapeType="1"/>
            </p:cNvSpPr>
            <p:nvPr/>
          </p:nvSpPr>
          <p:spPr bwMode="auto">
            <a:xfrm>
              <a:off x="117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33" name="Line 62"/>
            <p:cNvSpPr>
              <a:spLocks noChangeShapeType="1"/>
            </p:cNvSpPr>
            <p:nvPr/>
          </p:nvSpPr>
          <p:spPr bwMode="auto">
            <a:xfrm>
              <a:off x="1221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34" name="Line 63"/>
            <p:cNvSpPr>
              <a:spLocks noChangeShapeType="1"/>
            </p:cNvSpPr>
            <p:nvPr/>
          </p:nvSpPr>
          <p:spPr bwMode="auto">
            <a:xfrm>
              <a:off x="126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35" name="Line 64"/>
            <p:cNvSpPr>
              <a:spLocks noChangeShapeType="1"/>
            </p:cNvSpPr>
            <p:nvPr/>
          </p:nvSpPr>
          <p:spPr bwMode="auto">
            <a:xfrm>
              <a:off x="1313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36" name="Line 65"/>
            <p:cNvSpPr>
              <a:spLocks noChangeShapeType="1"/>
            </p:cNvSpPr>
            <p:nvPr/>
          </p:nvSpPr>
          <p:spPr bwMode="auto">
            <a:xfrm>
              <a:off x="136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37" name="Line 66"/>
            <p:cNvSpPr>
              <a:spLocks noChangeShapeType="1"/>
            </p:cNvSpPr>
            <p:nvPr/>
          </p:nvSpPr>
          <p:spPr bwMode="auto">
            <a:xfrm>
              <a:off x="1405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38" name="Line 67"/>
            <p:cNvSpPr>
              <a:spLocks noChangeShapeType="1"/>
            </p:cNvSpPr>
            <p:nvPr/>
          </p:nvSpPr>
          <p:spPr bwMode="auto">
            <a:xfrm>
              <a:off x="145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39" name="Line 68"/>
            <p:cNvSpPr>
              <a:spLocks noChangeShapeType="1"/>
            </p:cNvSpPr>
            <p:nvPr/>
          </p:nvSpPr>
          <p:spPr bwMode="auto">
            <a:xfrm>
              <a:off x="149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40" name="Line 69"/>
            <p:cNvSpPr>
              <a:spLocks noChangeShapeType="1"/>
            </p:cNvSpPr>
            <p:nvPr/>
          </p:nvSpPr>
          <p:spPr bwMode="auto">
            <a:xfrm>
              <a:off x="154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41" name="Line 70"/>
            <p:cNvSpPr>
              <a:spLocks noChangeShapeType="1"/>
            </p:cNvSpPr>
            <p:nvPr/>
          </p:nvSpPr>
          <p:spPr bwMode="auto">
            <a:xfrm>
              <a:off x="159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42" name="Line 71"/>
            <p:cNvSpPr>
              <a:spLocks noChangeShapeType="1"/>
            </p:cNvSpPr>
            <p:nvPr/>
          </p:nvSpPr>
          <p:spPr bwMode="auto">
            <a:xfrm>
              <a:off x="164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43" name="Line 72"/>
            <p:cNvSpPr>
              <a:spLocks noChangeShapeType="1"/>
            </p:cNvSpPr>
            <p:nvPr/>
          </p:nvSpPr>
          <p:spPr bwMode="auto">
            <a:xfrm>
              <a:off x="1685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44" name="Line 73"/>
            <p:cNvSpPr>
              <a:spLocks noChangeShapeType="1"/>
            </p:cNvSpPr>
            <p:nvPr/>
          </p:nvSpPr>
          <p:spPr bwMode="auto">
            <a:xfrm>
              <a:off x="173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45" name="Line 74"/>
            <p:cNvSpPr>
              <a:spLocks noChangeShapeType="1"/>
            </p:cNvSpPr>
            <p:nvPr/>
          </p:nvSpPr>
          <p:spPr bwMode="auto">
            <a:xfrm>
              <a:off x="1777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46" name="Line 75"/>
            <p:cNvSpPr>
              <a:spLocks noChangeShapeType="1"/>
            </p:cNvSpPr>
            <p:nvPr/>
          </p:nvSpPr>
          <p:spPr bwMode="auto">
            <a:xfrm>
              <a:off x="182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47" name="Line 76"/>
            <p:cNvSpPr>
              <a:spLocks noChangeShapeType="1"/>
            </p:cNvSpPr>
            <p:nvPr/>
          </p:nvSpPr>
          <p:spPr bwMode="auto">
            <a:xfrm>
              <a:off x="1869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48" name="Line 77"/>
            <p:cNvSpPr>
              <a:spLocks noChangeShapeType="1"/>
            </p:cNvSpPr>
            <p:nvPr/>
          </p:nvSpPr>
          <p:spPr bwMode="auto">
            <a:xfrm>
              <a:off x="191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49" name="Line 78"/>
            <p:cNvSpPr>
              <a:spLocks noChangeShapeType="1"/>
            </p:cNvSpPr>
            <p:nvPr/>
          </p:nvSpPr>
          <p:spPr bwMode="auto">
            <a:xfrm>
              <a:off x="1961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50" name="Line 79"/>
            <p:cNvSpPr>
              <a:spLocks noChangeShapeType="1"/>
            </p:cNvSpPr>
            <p:nvPr/>
          </p:nvSpPr>
          <p:spPr bwMode="auto">
            <a:xfrm>
              <a:off x="200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51" name="Line 80"/>
            <p:cNvSpPr>
              <a:spLocks noChangeShapeType="1"/>
            </p:cNvSpPr>
            <p:nvPr/>
          </p:nvSpPr>
          <p:spPr bwMode="auto">
            <a:xfrm>
              <a:off x="205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52" name="Line 81"/>
            <p:cNvSpPr>
              <a:spLocks noChangeShapeType="1"/>
            </p:cNvSpPr>
            <p:nvPr/>
          </p:nvSpPr>
          <p:spPr bwMode="auto">
            <a:xfrm>
              <a:off x="210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53" name="Line 82"/>
            <p:cNvSpPr>
              <a:spLocks noChangeShapeType="1"/>
            </p:cNvSpPr>
            <p:nvPr/>
          </p:nvSpPr>
          <p:spPr bwMode="auto">
            <a:xfrm>
              <a:off x="214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54" name="Line 83"/>
            <p:cNvSpPr>
              <a:spLocks noChangeShapeType="1"/>
            </p:cNvSpPr>
            <p:nvPr/>
          </p:nvSpPr>
          <p:spPr bwMode="auto">
            <a:xfrm>
              <a:off x="219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55" name="Line 84"/>
            <p:cNvSpPr>
              <a:spLocks noChangeShapeType="1"/>
            </p:cNvSpPr>
            <p:nvPr/>
          </p:nvSpPr>
          <p:spPr bwMode="auto">
            <a:xfrm>
              <a:off x="2241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56" name="Line 85"/>
            <p:cNvSpPr>
              <a:spLocks noChangeShapeType="1"/>
            </p:cNvSpPr>
            <p:nvPr/>
          </p:nvSpPr>
          <p:spPr bwMode="auto">
            <a:xfrm>
              <a:off x="228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57" name="Line 86"/>
            <p:cNvSpPr>
              <a:spLocks noChangeShapeType="1"/>
            </p:cNvSpPr>
            <p:nvPr/>
          </p:nvSpPr>
          <p:spPr bwMode="auto">
            <a:xfrm>
              <a:off x="2333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58" name="Line 87"/>
            <p:cNvSpPr>
              <a:spLocks noChangeShapeType="1"/>
            </p:cNvSpPr>
            <p:nvPr/>
          </p:nvSpPr>
          <p:spPr bwMode="auto">
            <a:xfrm>
              <a:off x="238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59" name="Line 88"/>
            <p:cNvSpPr>
              <a:spLocks noChangeShapeType="1"/>
            </p:cNvSpPr>
            <p:nvPr/>
          </p:nvSpPr>
          <p:spPr bwMode="auto">
            <a:xfrm>
              <a:off x="2425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60" name="Line 89"/>
            <p:cNvSpPr>
              <a:spLocks noChangeShapeType="1"/>
            </p:cNvSpPr>
            <p:nvPr/>
          </p:nvSpPr>
          <p:spPr bwMode="auto">
            <a:xfrm>
              <a:off x="247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61" name="Line 90"/>
            <p:cNvSpPr>
              <a:spLocks noChangeShapeType="1"/>
            </p:cNvSpPr>
            <p:nvPr/>
          </p:nvSpPr>
          <p:spPr bwMode="auto">
            <a:xfrm>
              <a:off x="2517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62" name="Line 91"/>
            <p:cNvSpPr>
              <a:spLocks noChangeShapeType="1"/>
            </p:cNvSpPr>
            <p:nvPr/>
          </p:nvSpPr>
          <p:spPr bwMode="auto">
            <a:xfrm>
              <a:off x="256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63" name="Line 92"/>
            <p:cNvSpPr>
              <a:spLocks noChangeShapeType="1"/>
            </p:cNvSpPr>
            <p:nvPr/>
          </p:nvSpPr>
          <p:spPr bwMode="auto">
            <a:xfrm>
              <a:off x="261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64" name="Line 93"/>
            <p:cNvSpPr>
              <a:spLocks noChangeShapeType="1"/>
            </p:cNvSpPr>
            <p:nvPr/>
          </p:nvSpPr>
          <p:spPr bwMode="auto">
            <a:xfrm>
              <a:off x="265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65" name="Line 94"/>
            <p:cNvSpPr>
              <a:spLocks noChangeShapeType="1"/>
            </p:cNvSpPr>
            <p:nvPr/>
          </p:nvSpPr>
          <p:spPr bwMode="auto">
            <a:xfrm>
              <a:off x="270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66" name="Line 95"/>
            <p:cNvSpPr>
              <a:spLocks noChangeShapeType="1"/>
            </p:cNvSpPr>
            <p:nvPr/>
          </p:nvSpPr>
          <p:spPr bwMode="auto">
            <a:xfrm>
              <a:off x="275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67" name="Line 96"/>
            <p:cNvSpPr>
              <a:spLocks noChangeShapeType="1"/>
            </p:cNvSpPr>
            <p:nvPr/>
          </p:nvSpPr>
          <p:spPr bwMode="auto">
            <a:xfrm>
              <a:off x="2797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68" name="Line 97"/>
            <p:cNvSpPr>
              <a:spLocks noChangeShapeType="1"/>
            </p:cNvSpPr>
            <p:nvPr/>
          </p:nvSpPr>
          <p:spPr bwMode="auto">
            <a:xfrm>
              <a:off x="284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69" name="Line 98"/>
            <p:cNvSpPr>
              <a:spLocks noChangeShapeType="1"/>
            </p:cNvSpPr>
            <p:nvPr/>
          </p:nvSpPr>
          <p:spPr bwMode="auto">
            <a:xfrm>
              <a:off x="2889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70" name="Line 99"/>
            <p:cNvSpPr>
              <a:spLocks noChangeShapeType="1"/>
            </p:cNvSpPr>
            <p:nvPr/>
          </p:nvSpPr>
          <p:spPr bwMode="auto">
            <a:xfrm>
              <a:off x="293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4820" name="AutoShape 100"/>
          <p:cNvSpPr>
            <a:spLocks noChangeArrowheads="1"/>
          </p:cNvSpPr>
          <p:nvPr/>
        </p:nvSpPr>
        <p:spPr bwMode="auto">
          <a:xfrm>
            <a:off x="1500188" y="1760538"/>
            <a:ext cx="1905000" cy="380206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7074" y="10800"/>
                </a:moveTo>
                <a:cubicBezTo>
                  <a:pt x="7074" y="12858"/>
                  <a:pt x="8742" y="14526"/>
                  <a:pt x="10800" y="14526"/>
                </a:cubicBezTo>
                <a:cubicBezTo>
                  <a:pt x="12858" y="14526"/>
                  <a:pt x="14526" y="12858"/>
                  <a:pt x="14526" y="10800"/>
                </a:cubicBezTo>
                <a:cubicBezTo>
                  <a:pt x="14526" y="8742"/>
                  <a:pt x="12858" y="7074"/>
                  <a:pt x="10800" y="7074"/>
                </a:cubicBezTo>
                <a:cubicBezTo>
                  <a:pt x="8742" y="7074"/>
                  <a:pt x="7074" y="8742"/>
                  <a:pt x="7074" y="10800"/>
                </a:cubicBezTo>
                <a:close/>
              </a:path>
            </a:pathLst>
          </a:custGeom>
          <a:solidFill>
            <a:srgbClr val="00FF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821" name="AutoShape 101"/>
          <p:cNvSpPr>
            <a:spLocks noChangeArrowheads="1"/>
          </p:cNvSpPr>
          <p:nvPr/>
        </p:nvSpPr>
        <p:spPr bwMode="auto">
          <a:xfrm>
            <a:off x="3622675" y="1776413"/>
            <a:ext cx="1905000" cy="380206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7074" y="10800"/>
                </a:moveTo>
                <a:cubicBezTo>
                  <a:pt x="7074" y="12858"/>
                  <a:pt x="8742" y="14526"/>
                  <a:pt x="10800" y="14526"/>
                </a:cubicBezTo>
                <a:cubicBezTo>
                  <a:pt x="12858" y="14526"/>
                  <a:pt x="14526" y="12858"/>
                  <a:pt x="14526" y="10800"/>
                </a:cubicBezTo>
                <a:cubicBezTo>
                  <a:pt x="14526" y="8742"/>
                  <a:pt x="12858" y="7074"/>
                  <a:pt x="10800" y="7074"/>
                </a:cubicBezTo>
                <a:cubicBezTo>
                  <a:pt x="8742" y="7074"/>
                  <a:pt x="7074" y="8742"/>
                  <a:pt x="7074" y="10800"/>
                </a:cubicBezTo>
                <a:close/>
              </a:path>
            </a:pathLst>
          </a:custGeom>
          <a:solidFill>
            <a:srgbClr val="00FF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4822" name="Group 102"/>
          <p:cNvGrpSpPr>
            <a:grpSpLocks/>
          </p:cNvGrpSpPr>
          <p:nvPr/>
        </p:nvGrpSpPr>
        <p:grpSpPr bwMode="auto">
          <a:xfrm>
            <a:off x="1025525" y="990600"/>
            <a:ext cx="3530600" cy="5715000"/>
            <a:chOff x="734" y="480"/>
            <a:chExt cx="2224" cy="3600"/>
          </a:xfrm>
        </p:grpSpPr>
        <p:sp>
          <p:nvSpPr>
            <p:cNvPr id="34873" name="Line 103"/>
            <p:cNvSpPr>
              <a:spLocks noChangeShapeType="1"/>
            </p:cNvSpPr>
            <p:nvPr/>
          </p:nvSpPr>
          <p:spPr bwMode="auto">
            <a:xfrm>
              <a:off x="73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74" name="Line 104"/>
            <p:cNvSpPr>
              <a:spLocks noChangeShapeType="1"/>
            </p:cNvSpPr>
            <p:nvPr/>
          </p:nvSpPr>
          <p:spPr bwMode="auto">
            <a:xfrm>
              <a:off x="78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75" name="Line 105"/>
            <p:cNvSpPr>
              <a:spLocks noChangeShapeType="1"/>
            </p:cNvSpPr>
            <p:nvPr/>
          </p:nvSpPr>
          <p:spPr bwMode="auto">
            <a:xfrm>
              <a:off x="82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76" name="Line 106"/>
            <p:cNvSpPr>
              <a:spLocks noChangeShapeType="1"/>
            </p:cNvSpPr>
            <p:nvPr/>
          </p:nvSpPr>
          <p:spPr bwMode="auto">
            <a:xfrm>
              <a:off x="87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77" name="Line 107"/>
            <p:cNvSpPr>
              <a:spLocks noChangeShapeType="1"/>
            </p:cNvSpPr>
            <p:nvPr/>
          </p:nvSpPr>
          <p:spPr bwMode="auto">
            <a:xfrm>
              <a:off x="91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78" name="Line 108"/>
            <p:cNvSpPr>
              <a:spLocks noChangeShapeType="1"/>
            </p:cNvSpPr>
            <p:nvPr/>
          </p:nvSpPr>
          <p:spPr bwMode="auto">
            <a:xfrm>
              <a:off x="965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79" name="Line 109"/>
            <p:cNvSpPr>
              <a:spLocks noChangeShapeType="1"/>
            </p:cNvSpPr>
            <p:nvPr/>
          </p:nvSpPr>
          <p:spPr bwMode="auto">
            <a:xfrm>
              <a:off x="101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80" name="Line 110"/>
            <p:cNvSpPr>
              <a:spLocks noChangeShapeType="1"/>
            </p:cNvSpPr>
            <p:nvPr/>
          </p:nvSpPr>
          <p:spPr bwMode="auto">
            <a:xfrm>
              <a:off x="1059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81" name="Line 111"/>
            <p:cNvSpPr>
              <a:spLocks noChangeShapeType="1"/>
            </p:cNvSpPr>
            <p:nvPr/>
          </p:nvSpPr>
          <p:spPr bwMode="auto">
            <a:xfrm>
              <a:off x="110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82" name="Line 112"/>
            <p:cNvSpPr>
              <a:spLocks noChangeShapeType="1"/>
            </p:cNvSpPr>
            <p:nvPr/>
          </p:nvSpPr>
          <p:spPr bwMode="auto">
            <a:xfrm>
              <a:off x="115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83" name="Line 113"/>
            <p:cNvSpPr>
              <a:spLocks noChangeShapeType="1"/>
            </p:cNvSpPr>
            <p:nvPr/>
          </p:nvSpPr>
          <p:spPr bwMode="auto">
            <a:xfrm>
              <a:off x="119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84" name="Line 114"/>
            <p:cNvSpPr>
              <a:spLocks noChangeShapeType="1"/>
            </p:cNvSpPr>
            <p:nvPr/>
          </p:nvSpPr>
          <p:spPr bwMode="auto">
            <a:xfrm>
              <a:off x="124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85" name="Line 115"/>
            <p:cNvSpPr>
              <a:spLocks noChangeShapeType="1"/>
            </p:cNvSpPr>
            <p:nvPr/>
          </p:nvSpPr>
          <p:spPr bwMode="auto">
            <a:xfrm>
              <a:off x="129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86" name="Line 116"/>
            <p:cNvSpPr>
              <a:spLocks noChangeShapeType="1"/>
            </p:cNvSpPr>
            <p:nvPr/>
          </p:nvSpPr>
          <p:spPr bwMode="auto">
            <a:xfrm>
              <a:off x="133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87" name="Line 117"/>
            <p:cNvSpPr>
              <a:spLocks noChangeShapeType="1"/>
            </p:cNvSpPr>
            <p:nvPr/>
          </p:nvSpPr>
          <p:spPr bwMode="auto">
            <a:xfrm>
              <a:off x="138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88" name="Line 118"/>
            <p:cNvSpPr>
              <a:spLocks noChangeShapeType="1"/>
            </p:cNvSpPr>
            <p:nvPr/>
          </p:nvSpPr>
          <p:spPr bwMode="auto">
            <a:xfrm>
              <a:off x="142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89" name="Line 119"/>
            <p:cNvSpPr>
              <a:spLocks noChangeShapeType="1"/>
            </p:cNvSpPr>
            <p:nvPr/>
          </p:nvSpPr>
          <p:spPr bwMode="auto">
            <a:xfrm>
              <a:off x="147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90" name="Line 120"/>
            <p:cNvSpPr>
              <a:spLocks noChangeShapeType="1"/>
            </p:cNvSpPr>
            <p:nvPr/>
          </p:nvSpPr>
          <p:spPr bwMode="auto">
            <a:xfrm>
              <a:off x="1521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91" name="Line 121"/>
            <p:cNvSpPr>
              <a:spLocks noChangeShapeType="1"/>
            </p:cNvSpPr>
            <p:nvPr/>
          </p:nvSpPr>
          <p:spPr bwMode="auto">
            <a:xfrm>
              <a:off x="156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92" name="Line 122"/>
            <p:cNvSpPr>
              <a:spLocks noChangeShapeType="1"/>
            </p:cNvSpPr>
            <p:nvPr/>
          </p:nvSpPr>
          <p:spPr bwMode="auto">
            <a:xfrm>
              <a:off x="1615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93" name="Line 123"/>
            <p:cNvSpPr>
              <a:spLocks noChangeShapeType="1"/>
            </p:cNvSpPr>
            <p:nvPr/>
          </p:nvSpPr>
          <p:spPr bwMode="auto">
            <a:xfrm>
              <a:off x="166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94" name="Line 124"/>
            <p:cNvSpPr>
              <a:spLocks noChangeShapeType="1"/>
            </p:cNvSpPr>
            <p:nvPr/>
          </p:nvSpPr>
          <p:spPr bwMode="auto">
            <a:xfrm>
              <a:off x="170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95" name="Line 125"/>
            <p:cNvSpPr>
              <a:spLocks noChangeShapeType="1"/>
            </p:cNvSpPr>
            <p:nvPr/>
          </p:nvSpPr>
          <p:spPr bwMode="auto">
            <a:xfrm>
              <a:off x="175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96" name="Line 126"/>
            <p:cNvSpPr>
              <a:spLocks noChangeShapeType="1"/>
            </p:cNvSpPr>
            <p:nvPr/>
          </p:nvSpPr>
          <p:spPr bwMode="auto">
            <a:xfrm>
              <a:off x="180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97" name="Line 127"/>
            <p:cNvSpPr>
              <a:spLocks noChangeShapeType="1"/>
            </p:cNvSpPr>
            <p:nvPr/>
          </p:nvSpPr>
          <p:spPr bwMode="auto">
            <a:xfrm>
              <a:off x="184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98" name="Line 128"/>
            <p:cNvSpPr>
              <a:spLocks noChangeShapeType="1"/>
            </p:cNvSpPr>
            <p:nvPr/>
          </p:nvSpPr>
          <p:spPr bwMode="auto">
            <a:xfrm>
              <a:off x="189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99" name="Line 129"/>
            <p:cNvSpPr>
              <a:spLocks noChangeShapeType="1"/>
            </p:cNvSpPr>
            <p:nvPr/>
          </p:nvSpPr>
          <p:spPr bwMode="auto">
            <a:xfrm>
              <a:off x="193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00" name="Line 130"/>
            <p:cNvSpPr>
              <a:spLocks noChangeShapeType="1"/>
            </p:cNvSpPr>
            <p:nvPr/>
          </p:nvSpPr>
          <p:spPr bwMode="auto">
            <a:xfrm>
              <a:off x="198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01" name="Line 131"/>
            <p:cNvSpPr>
              <a:spLocks noChangeShapeType="1"/>
            </p:cNvSpPr>
            <p:nvPr/>
          </p:nvSpPr>
          <p:spPr bwMode="auto">
            <a:xfrm>
              <a:off x="203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02" name="Line 132"/>
            <p:cNvSpPr>
              <a:spLocks noChangeShapeType="1"/>
            </p:cNvSpPr>
            <p:nvPr/>
          </p:nvSpPr>
          <p:spPr bwMode="auto">
            <a:xfrm>
              <a:off x="2077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03" name="Line 133"/>
            <p:cNvSpPr>
              <a:spLocks noChangeShapeType="1"/>
            </p:cNvSpPr>
            <p:nvPr/>
          </p:nvSpPr>
          <p:spPr bwMode="auto">
            <a:xfrm>
              <a:off x="212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04" name="Line 134"/>
            <p:cNvSpPr>
              <a:spLocks noChangeShapeType="1"/>
            </p:cNvSpPr>
            <p:nvPr/>
          </p:nvSpPr>
          <p:spPr bwMode="auto">
            <a:xfrm>
              <a:off x="2171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05" name="Line 135"/>
            <p:cNvSpPr>
              <a:spLocks noChangeShapeType="1"/>
            </p:cNvSpPr>
            <p:nvPr/>
          </p:nvSpPr>
          <p:spPr bwMode="auto">
            <a:xfrm>
              <a:off x="221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06" name="Line 136"/>
            <p:cNvSpPr>
              <a:spLocks noChangeShapeType="1"/>
            </p:cNvSpPr>
            <p:nvPr/>
          </p:nvSpPr>
          <p:spPr bwMode="auto">
            <a:xfrm>
              <a:off x="226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07" name="Line 137"/>
            <p:cNvSpPr>
              <a:spLocks noChangeShapeType="1"/>
            </p:cNvSpPr>
            <p:nvPr/>
          </p:nvSpPr>
          <p:spPr bwMode="auto">
            <a:xfrm>
              <a:off x="231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08" name="Line 138"/>
            <p:cNvSpPr>
              <a:spLocks noChangeShapeType="1"/>
            </p:cNvSpPr>
            <p:nvPr/>
          </p:nvSpPr>
          <p:spPr bwMode="auto">
            <a:xfrm>
              <a:off x="235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09" name="Line 139"/>
            <p:cNvSpPr>
              <a:spLocks noChangeShapeType="1"/>
            </p:cNvSpPr>
            <p:nvPr/>
          </p:nvSpPr>
          <p:spPr bwMode="auto">
            <a:xfrm>
              <a:off x="240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10" name="Line 140"/>
            <p:cNvSpPr>
              <a:spLocks noChangeShapeType="1"/>
            </p:cNvSpPr>
            <p:nvPr/>
          </p:nvSpPr>
          <p:spPr bwMode="auto">
            <a:xfrm>
              <a:off x="244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11" name="Line 141"/>
            <p:cNvSpPr>
              <a:spLocks noChangeShapeType="1"/>
            </p:cNvSpPr>
            <p:nvPr/>
          </p:nvSpPr>
          <p:spPr bwMode="auto">
            <a:xfrm>
              <a:off x="249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12" name="Line 142"/>
            <p:cNvSpPr>
              <a:spLocks noChangeShapeType="1"/>
            </p:cNvSpPr>
            <p:nvPr/>
          </p:nvSpPr>
          <p:spPr bwMode="auto">
            <a:xfrm>
              <a:off x="254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13" name="Line 143"/>
            <p:cNvSpPr>
              <a:spLocks noChangeShapeType="1"/>
            </p:cNvSpPr>
            <p:nvPr/>
          </p:nvSpPr>
          <p:spPr bwMode="auto">
            <a:xfrm>
              <a:off x="258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14" name="Line 144"/>
            <p:cNvSpPr>
              <a:spLocks noChangeShapeType="1"/>
            </p:cNvSpPr>
            <p:nvPr/>
          </p:nvSpPr>
          <p:spPr bwMode="auto">
            <a:xfrm>
              <a:off x="2633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15" name="Line 145"/>
            <p:cNvSpPr>
              <a:spLocks noChangeShapeType="1"/>
            </p:cNvSpPr>
            <p:nvPr/>
          </p:nvSpPr>
          <p:spPr bwMode="auto">
            <a:xfrm>
              <a:off x="268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16" name="Line 146"/>
            <p:cNvSpPr>
              <a:spLocks noChangeShapeType="1"/>
            </p:cNvSpPr>
            <p:nvPr/>
          </p:nvSpPr>
          <p:spPr bwMode="auto">
            <a:xfrm>
              <a:off x="2727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17" name="Line 147"/>
            <p:cNvSpPr>
              <a:spLocks noChangeShapeType="1"/>
            </p:cNvSpPr>
            <p:nvPr/>
          </p:nvSpPr>
          <p:spPr bwMode="auto">
            <a:xfrm>
              <a:off x="277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18" name="Line 148"/>
            <p:cNvSpPr>
              <a:spLocks noChangeShapeType="1"/>
            </p:cNvSpPr>
            <p:nvPr/>
          </p:nvSpPr>
          <p:spPr bwMode="auto">
            <a:xfrm>
              <a:off x="282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19" name="Line 149"/>
            <p:cNvSpPr>
              <a:spLocks noChangeShapeType="1"/>
            </p:cNvSpPr>
            <p:nvPr/>
          </p:nvSpPr>
          <p:spPr bwMode="auto">
            <a:xfrm>
              <a:off x="286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20" name="Line 150"/>
            <p:cNvSpPr>
              <a:spLocks noChangeShapeType="1"/>
            </p:cNvSpPr>
            <p:nvPr/>
          </p:nvSpPr>
          <p:spPr bwMode="auto">
            <a:xfrm>
              <a:off x="291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21" name="Line 151"/>
            <p:cNvSpPr>
              <a:spLocks noChangeShapeType="1"/>
            </p:cNvSpPr>
            <p:nvPr/>
          </p:nvSpPr>
          <p:spPr bwMode="auto">
            <a:xfrm>
              <a:off x="295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4823" name="AutoShape 152"/>
          <p:cNvSpPr>
            <a:spLocks noChangeArrowheads="1"/>
          </p:cNvSpPr>
          <p:nvPr/>
        </p:nvSpPr>
        <p:spPr bwMode="auto">
          <a:xfrm>
            <a:off x="5727700" y="1760538"/>
            <a:ext cx="1905000" cy="380206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7074" y="10800"/>
                </a:moveTo>
                <a:cubicBezTo>
                  <a:pt x="7074" y="12858"/>
                  <a:pt x="8742" y="14526"/>
                  <a:pt x="10800" y="14526"/>
                </a:cubicBezTo>
                <a:cubicBezTo>
                  <a:pt x="12858" y="14526"/>
                  <a:pt x="14526" y="12858"/>
                  <a:pt x="14526" y="10800"/>
                </a:cubicBezTo>
                <a:cubicBezTo>
                  <a:pt x="14526" y="8742"/>
                  <a:pt x="12858" y="7074"/>
                  <a:pt x="10800" y="7074"/>
                </a:cubicBezTo>
                <a:cubicBezTo>
                  <a:pt x="8742" y="7074"/>
                  <a:pt x="7074" y="8742"/>
                  <a:pt x="7074" y="10800"/>
                </a:cubicBezTo>
                <a:close/>
              </a:path>
            </a:pathLst>
          </a:custGeom>
          <a:solidFill>
            <a:srgbClr val="00FF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4824" name="Group 153"/>
          <p:cNvGrpSpPr>
            <a:grpSpLocks/>
          </p:cNvGrpSpPr>
          <p:nvPr/>
        </p:nvGrpSpPr>
        <p:grpSpPr bwMode="auto">
          <a:xfrm>
            <a:off x="4592638" y="685800"/>
            <a:ext cx="3384550" cy="5715000"/>
            <a:chOff x="2981" y="288"/>
            <a:chExt cx="2132" cy="3600"/>
          </a:xfrm>
        </p:grpSpPr>
        <p:sp>
          <p:nvSpPr>
            <p:cNvPr id="34826" name="Line 154"/>
            <p:cNvSpPr>
              <a:spLocks noChangeShapeType="1"/>
            </p:cNvSpPr>
            <p:nvPr/>
          </p:nvSpPr>
          <p:spPr bwMode="auto">
            <a:xfrm>
              <a:off x="2981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27" name="Line 155"/>
            <p:cNvSpPr>
              <a:spLocks noChangeShapeType="1"/>
            </p:cNvSpPr>
            <p:nvPr/>
          </p:nvSpPr>
          <p:spPr bwMode="auto">
            <a:xfrm>
              <a:off x="302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28" name="Line 156"/>
            <p:cNvSpPr>
              <a:spLocks noChangeShapeType="1"/>
            </p:cNvSpPr>
            <p:nvPr/>
          </p:nvSpPr>
          <p:spPr bwMode="auto">
            <a:xfrm>
              <a:off x="3073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29" name="Line 157"/>
            <p:cNvSpPr>
              <a:spLocks noChangeShapeType="1"/>
            </p:cNvSpPr>
            <p:nvPr/>
          </p:nvSpPr>
          <p:spPr bwMode="auto">
            <a:xfrm>
              <a:off x="312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30" name="Line 158"/>
            <p:cNvSpPr>
              <a:spLocks noChangeShapeType="1"/>
            </p:cNvSpPr>
            <p:nvPr/>
          </p:nvSpPr>
          <p:spPr bwMode="auto">
            <a:xfrm>
              <a:off x="316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31" name="Line 159"/>
            <p:cNvSpPr>
              <a:spLocks noChangeShapeType="1"/>
            </p:cNvSpPr>
            <p:nvPr/>
          </p:nvSpPr>
          <p:spPr bwMode="auto">
            <a:xfrm>
              <a:off x="321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32" name="Line 160"/>
            <p:cNvSpPr>
              <a:spLocks noChangeShapeType="1"/>
            </p:cNvSpPr>
            <p:nvPr/>
          </p:nvSpPr>
          <p:spPr bwMode="auto">
            <a:xfrm>
              <a:off x="326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33" name="Line 161"/>
            <p:cNvSpPr>
              <a:spLocks noChangeShapeType="1"/>
            </p:cNvSpPr>
            <p:nvPr/>
          </p:nvSpPr>
          <p:spPr bwMode="auto">
            <a:xfrm>
              <a:off x="330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34" name="Line 162"/>
            <p:cNvSpPr>
              <a:spLocks noChangeShapeType="1"/>
            </p:cNvSpPr>
            <p:nvPr/>
          </p:nvSpPr>
          <p:spPr bwMode="auto">
            <a:xfrm>
              <a:off x="3353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35" name="Line 163"/>
            <p:cNvSpPr>
              <a:spLocks noChangeShapeType="1"/>
            </p:cNvSpPr>
            <p:nvPr/>
          </p:nvSpPr>
          <p:spPr bwMode="auto">
            <a:xfrm>
              <a:off x="340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36" name="Line 164"/>
            <p:cNvSpPr>
              <a:spLocks noChangeShapeType="1"/>
            </p:cNvSpPr>
            <p:nvPr/>
          </p:nvSpPr>
          <p:spPr bwMode="auto">
            <a:xfrm>
              <a:off x="3445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37" name="Line 165"/>
            <p:cNvSpPr>
              <a:spLocks noChangeShapeType="1"/>
            </p:cNvSpPr>
            <p:nvPr/>
          </p:nvSpPr>
          <p:spPr bwMode="auto">
            <a:xfrm>
              <a:off x="349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38" name="Line 166"/>
            <p:cNvSpPr>
              <a:spLocks noChangeShapeType="1"/>
            </p:cNvSpPr>
            <p:nvPr/>
          </p:nvSpPr>
          <p:spPr bwMode="auto">
            <a:xfrm>
              <a:off x="3537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39" name="Line 167"/>
            <p:cNvSpPr>
              <a:spLocks noChangeShapeType="1"/>
            </p:cNvSpPr>
            <p:nvPr/>
          </p:nvSpPr>
          <p:spPr bwMode="auto">
            <a:xfrm>
              <a:off x="358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40" name="Line 168"/>
            <p:cNvSpPr>
              <a:spLocks noChangeShapeType="1"/>
            </p:cNvSpPr>
            <p:nvPr/>
          </p:nvSpPr>
          <p:spPr bwMode="auto">
            <a:xfrm>
              <a:off x="3629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41" name="Line 169"/>
            <p:cNvSpPr>
              <a:spLocks noChangeShapeType="1"/>
            </p:cNvSpPr>
            <p:nvPr/>
          </p:nvSpPr>
          <p:spPr bwMode="auto">
            <a:xfrm>
              <a:off x="367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42" name="Line 170"/>
            <p:cNvSpPr>
              <a:spLocks noChangeShapeType="1"/>
            </p:cNvSpPr>
            <p:nvPr/>
          </p:nvSpPr>
          <p:spPr bwMode="auto">
            <a:xfrm>
              <a:off x="372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43" name="Line 171"/>
            <p:cNvSpPr>
              <a:spLocks noChangeShapeType="1"/>
            </p:cNvSpPr>
            <p:nvPr/>
          </p:nvSpPr>
          <p:spPr bwMode="auto">
            <a:xfrm>
              <a:off x="377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44" name="Line 172"/>
            <p:cNvSpPr>
              <a:spLocks noChangeShapeType="1"/>
            </p:cNvSpPr>
            <p:nvPr/>
          </p:nvSpPr>
          <p:spPr bwMode="auto">
            <a:xfrm>
              <a:off x="381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45" name="Line 173"/>
            <p:cNvSpPr>
              <a:spLocks noChangeShapeType="1"/>
            </p:cNvSpPr>
            <p:nvPr/>
          </p:nvSpPr>
          <p:spPr bwMode="auto">
            <a:xfrm>
              <a:off x="386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46" name="Line 174"/>
            <p:cNvSpPr>
              <a:spLocks noChangeShapeType="1"/>
            </p:cNvSpPr>
            <p:nvPr/>
          </p:nvSpPr>
          <p:spPr bwMode="auto">
            <a:xfrm>
              <a:off x="3909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47" name="Line 175"/>
            <p:cNvSpPr>
              <a:spLocks noChangeShapeType="1"/>
            </p:cNvSpPr>
            <p:nvPr/>
          </p:nvSpPr>
          <p:spPr bwMode="auto">
            <a:xfrm>
              <a:off x="395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48" name="Line 176"/>
            <p:cNvSpPr>
              <a:spLocks noChangeShapeType="1"/>
            </p:cNvSpPr>
            <p:nvPr/>
          </p:nvSpPr>
          <p:spPr bwMode="auto">
            <a:xfrm>
              <a:off x="4001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49" name="Line 177"/>
            <p:cNvSpPr>
              <a:spLocks noChangeShapeType="1"/>
            </p:cNvSpPr>
            <p:nvPr/>
          </p:nvSpPr>
          <p:spPr bwMode="auto">
            <a:xfrm>
              <a:off x="404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50" name="Line 178"/>
            <p:cNvSpPr>
              <a:spLocks noChangeShapeType="1"/>
            </p:cNvSpPr>
            <p:nvPr/>
          </p:nvSpPr>
          <p:spPr bwMode="auto">
            <a:xfrm>
              <a:off x="4093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51" name="Line 179"/>
            <p:cNvSpPr>
              <a:spLocks noChangeShapeType="1"/>
            </p:cNvSpPr>
            <p:nvPr/>
          </p:nvSpPr>
          <p:spPr bwMode="auto">
            <a:xfrm>
              <a:off x="414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52" name="Line 180"/>
            <p:cNvSpPr>
              <a:spLocks noChangeShapeType="1"/>
            </p:cNvSpPr>
            <p:nvPr/>
          </p:nvSpPr>
          <p:spPr bwMode="auto">
            <a:xfrm>
              <a:off x="4185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53" name="Line 181"/>
            <p:cNvSpPr>
              <a:spLocks noChangeShapeType="1"/>
            </p:cNvSpPr>
            <p:nvPr/>
          </p:nvSpPr>
          <p:spPr bwMode="auto">
            <a:xfrm>
              <a:off x="423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54" name="Line 182"/>
            <p:cNvSpPr>
              <a:spLocks noChangeShapeType="1"/>
            </p:cNvSpPr>
            <p:nvPr/>
          </p:nvSpPr>
          <p:spPr bwMode="auto">
            <a:xfrm>
              <a:off x="427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55" name="Line 183"/>
            <p:cNvSpPr>
              <a:spLocks noChangeShapeType="1"/>
            </p:cNvSpPr>
            <p:nvPr/>
          </p:nvSpPr>
          <p:spPr bwMode="auto">
            <a:xfrm>
              <a:off x="432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56" name="Line 184"/>
            <p:cNvSpPr>
              <a:spLocks noChangeShapeType="1"/>
            </p:cNvSpPr>
            <p:nvPr/>
          </p:nvSpPr>
          <p:spPr bwMode="auto">
            <a:xfrm>
              <a:off x="437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57" name="Line 185"/>
            <p:cNvSpPr>
              <a:spLocks noChangeShapeType="1"/>
            </p:cNvSpPr>
            <p:nvPr/>
          </p:nvSpPr>
          <p:spPr bwMode="auto">
            <a:xfrm>
              <a:off x="442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58" name="Line 186"/>
            <p:cNvSpPr>
              <a:spLocks noChangeShapeType="1"/>
            </p:cNvSpPr>
            <p:nvPr/>
          </p:nvSpPr>
          <p:spPr bwMode="auto">
            <a:xfrm>
              <a:off x="4465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59" name="Line 187"/>
            <p:cNvSpPr>
              <a:spLocks noChangeShapeType="1"/>
            </p:cNvSpPr>
            <p:nvPr/>
          </p:nvSpPr>
          <p:spPr bwMode="auto">
            <a:xfrm>
              <a:off x="451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60" name="Line 188"/>
            <p:cNvSpPr>
              <a:spLocks noChangeShapeType="1"/>
            </p:cNvSpPr>
            <p:nvPr/>
          </p:nvSpPr>
          <p:spPr bwMode="auto">
            <a:xfrm>
              <a:off x="4557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61" name="Line 189"/>
            <p:cNvSpPr>
              <a:spLocks noChangeShapeType="1"/>
            </p:cNvSpPr>
            <p:nvPr/>
          </p:nvSpPr>
          <p:spPr bwMode="auto">
            <a:xfrm>
              <a:off x="460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62" name="Line 190"/>
            <p:cNvSpPr>
              <a:spLocks noChangeShapeType="1"/>
            </p:cNvSpPr>
            <p:nvPr/>
          </p:nvSpPr>
          <p:spPr bwMode="auto">
            <a:xfrm>
              <a:off x="4649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63" name="Line 191"/>
            <p:cNvSpPr>
              <a:spLocks noChangeShapeType="1"/>
            </p:cNvSpPr>
            <p:nvPr/>
          </p:nvSpPr>
          <p:spPr bwMode="auto">
            <a:xfrm>
              <a:off x="469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64" name="Line 192"/>
            <p:cNvSpPr>
              <a:spLocks noChangeShapeType="1"/>
            </p:cNvSpPr>
            <p:nvPr/>
          </p:nvSpPr>
          <p:spPr bwMode="auto">
            <a:xfrm>
              <a:off x="4741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65" name="Line 193"/>
            <p:cNvSpPr>
              <a:spLocks noChangeShapeType="1"/>
            </p:cNvSpPr>
            <p:nvPr/>
          </p:nvSpPr>
          <p:spPr bwMode="auto">
            <a:xfrm>
              <a:off x="478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66" name="Line 194"/>
            <p:cNvSpPr>
              <a:spLocks noChangeShapeType="1"/>
            </p:cNvSpPr>
            <p:nvPr/>
          </p:nvSpPr>
          <p:spPr bwMode="auto">
            <a:xfrm>
              <a:off x="483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67" name="Line 195"/>
            <p:cNvSpPr>
              <a:spLocks noChangeShapeType="1"/>
            </p:cNvSpPr>
            <p:nvPr/>
          </p:nvSpPr>
          <p:spPr bwMode="auto">
            <a:xfrm>
              <a:off x="488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68" name="Line 196"/>
            <p:cNvSpPr>
              <a:spLocks noChangeShapeType="1"/>
            </p:cNvSpPr>
            <p:nvPr/>
          </p:nvSpPr>
          <p:spPr bwMode="auto">
            <a:xfrm>
              <a:off x="492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69" name="Line 197"/>
            <p:cNvSpPr>
              <a:spLocks noChangeShapeType="1"/>
            </p:cNvSpPr>
            <p:nvPr/>
          </p:nvSpPr>
          <p:spPr bwMode="auto">
            <a:xfrm>
              <a:off x="497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70" name="Line 198"/>
            <p:cNvSpPr>
              <a:spLocks noChangeShapeType="1"/>
            </p:cNvSpPr>
            <p:nvPr/>
          </p:nvSpPr>
          <p:spPr bwMode="auto">
            <a:xfrm>
              <a:off x="5021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71" name="Line 199"/>
            <p:cNvSpPr>
              <a:spLocks noChangeShapeType="1"/>
            </p:cNvSpPr>
            <p:nvPr/>
          </p:nvSpPr>
          <p:spPr bwMode="auto">
            <a:xfrm>
              <a:off x="506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72" name="Line 200"/>
            <p:cNvSpPr>
              <a:spLocks noChangeShapeType="1"/>
            </p:cNvSpPr>
            <p:nvPr/>
          </p:nvSpPr>
          <p:spPr bwMode="auto">
            <a:xfrm>
              <a:off x="5113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4825" name="Text Box 3"/>
          <p:cNvSpPr txBox="1">
            <a:spLocks noChangeArrowheads="1"/>
          </p:cNvSpPr>
          <p:nvPr/>
        </p:nvSpPr>
        <p:spPr bwMode="auto">
          <a:xfrm>
            <a:off x="279400" y="152400"/>
            <a:ext cx="8686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000">
                <a:latin typeface="Cambria" charset="0"/>
              </a:rPr>
              <a:t>we don't always give our own vision system credit for everything it's doing…</a:t>
            </a:r>
          </a:p>
        </p:txBody>
      </p:sp>
    </p:spTree>
    <p:extLst>
      <p:ext uri="{BB962C8B-B14F-4D97-AF65-F5344CB8AC3E}">
        <p14:creationId xmlns:p14="http://schemas.microsoft.com/office/powerpoint/2010/main" val="12086324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Group 2"/>
          <p:cNvGrpSpPr>
            <a:grpSpLocks/>
          </p:cNvGrpSpPr>
          <p:nvPr/>
        </p:nvGrpSpPr>
        <p:grpSpPr bwMode="auto">
          <a:xfrm>
            <a:off x="4629150" y="990600"/>
            <a:ext cx="3384550" cy="5715000"/>
            <a:chOff x="3004" y="480"/>
            <a:chExt cx="2132" cy="3600"/>
          </a:xfrm>
        </p:grpSpPr>
        <p:sp>
          <p:nvSpPr>
            <p:cNvPr id="35995" name="Line 3"/>
            <p:cNvSpPr>
              <a:spLocks noChangeShapeType="1"/>
            </p:cNvSpPr>
            <p:nvPr/>
          </p:nvSpPr>
          <p:spPr bwMode="auto">
            <a:xfrm>
              <a:off x="300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96" name="Line 4"/>
            <p:cNvSpPr>
              <a:spLocks noChangeShapeType="1"/>
            </p:cNvSpPr>
            <p:nvPr/>
          </p:nvSpPr>
          <p:spPr bwMode="auto">
            <a:xfrm>
              <a:off x="305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97" name="Line 5"/>
            <p:cNvSpPr>
              <a:spLocks noChangeShapeType="1"/>
            </p:cNvSpPr>
            <p:nvPr/>
          </p:nvSpPr>
          <p:spPr bwMode="auto">
            <a:xfrm>
              <a:off x="309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98" name="Line 6"/>
            <p:cNvSpPr>
              <a:spLocks noChangeShapeType="1"/>
            </p:cNvSpPr>
            <p:nvPr/>
          </p:nvSpPr>
          <p:spPr bwMode="auto">
            <a:xfrm>
              <a:off x="314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99" name="Line 7"/>
            <p:cNvSpPr>
              <a:spLocks noChangeShapeType="1"/>
            </p:cNvSpPr>
            <p:nvPr/>
          </p:nvSpPr>
          <p:spPr bwMode="auto">
            <a:xfrm>
              <a:off x="3189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00" name="Line 8"/>
            <p:cNvSpPr>
              <a:spLocks noChangeShapeType="1"/>
            </p:cNvSpPr>
            <p:nvPr/>
          </p:nvSpPr>
          <p:spPr bwMode="auto">
            <a:xfrm>
              <a:off x="323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01" name="Line 9"/>
            <p:cNvSpPr>
              <a:spLocks noChangeShapeType="1"/>
            </p:cNvSpPr>
            <p:nvPr/>
          </p:nvSpPr>
          <p:spPr bwMode="auto">
            <a:xfrm>
              <a:off x="3283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02" name="Line 10"/>
            <p:cNvSpPr>
              <a:spLocks noChangeShapeType="1"/>
            </p:cNvSpPr>
            <p:nvPr/>
          </p:nvSpPr>
          <p:spPr bwMode="auto">
            <a:xfrm>
              <a:off x="333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03" name="Line 11"/>
            <p:cNvSpPr>
              <a:spLocks noChangeShapeType="1"/>
            </p:cNvSpPr>
            <p:nvPr/>
          </p:nvSpPr>
          <p:spPr bwMode="auto">
            <a:xfrm>
              <a:off x="337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04" name="Line 12"/>
            <p:cNvSpPr>
              <a:spLocks noChangeShapeType="1"/>
            </p:cNvSpPr>
            <p:nvPr/>
          </p:nvSpPr>
          <p:spPr bwMode="auto">
            <a:xfrm>
              <a:off x="342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05" name="Line 13"/>
            <p:cNvSpPr>
              <a:spLocks noChangeShapeType="1"/>
            </p:cNvSpPr>
            <p:nvPr/>
          </p:nvSpPr>
          <p:spPr bwMode="auto">
            <a:xfrm>
              <a:off x="346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06" name="Line 14"/>
            <p:cNvSpPr>
              <a:spLocks noChangeShapeType="1"/>
            </p:cNvSpPr>
            <p:nvPr/>
          </p:nvSpPr>
          <p:spPr bwMode="auto">
            <a:xfrm>
              <a:off x="351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07" name="Line 15"/>
            <p:cNvSpPr>
              <a:spLocks noChangeShapeType="1"/>
            </p:cNvSpPr>
            <p:nvPr/>
          </p:nvSpPr>
          <p:spPr bwMode="auto">
            <a:xfrm>
              <a:off x="356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08" name="Line 16"/>
            <p:cNvSpPr>
              <a:spLocks noChangeShapeType="1"/>
            </p:cNvSpPr>
            <p:nvPr/>
          </p:nvSpPr>
          <p:spPr bwMode="auto">
            <a:xfrm>
              <a:off x="360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09" name="Line 17"/>
            <p:cNvSpPr>
              <a:spLocks noChangeShapeType="1"/>
            </p:cNvSpPr>
            <p:nvPr/>
          </p:nvSpPr>
          <p:spPr bwMode="auto">
            <a:xfrm>
              <a:off x="365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10" name="Line 18"/>
            <p:cNvSpPr>
              <a:spLocks noChangeShapeType="1"/>
            </p:cNvSpPr>
            <p:nvPr/>
          </p:nvSpPr>
          <p:spPr bwMode="auto">
            <a:xfrm>
              <a:off x="369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11" name="Line 19"/>
            <p:cNvSpPr>
              <a:spLocks noChangeShapeType="1"/>
            </p:cNvSpPr>
            <p:nvPr/>
          </p:nvSpPr>
          <p:spPr bwMode="auto">
            <a:xfrm>
              <a:off x="3745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12" name="Line 20"/>
            <p:cNvSpPr>
              <a:spLocks noChangeShapeType="1"/>
            </p:cNvSpPr>
            <p:nvPr/>
          </p:nvSpPr>
          <p:spPr bwMode="auto">
            <a:xfrm>
              <a:off x="379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13" name="Line 21"/>
            <p:cNvSpPr>
              <a:spLocks noChangeShapeType="1"/>
            </p:cNvSpPr>
            <p:nvPr/>
          </p:nvSpPr>
          <p:spPr bwMode="auto">
            <a:xfrm>
              <a:off x="3839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14" name="Line 22"/>
            <p:cNvSpPr>
              <a:spLocks noChangeShapeType="1"/>
            </p:cNvSpPr>
            <p:nvPr/>
          </p:nvSpPr>
          <p:spPr bwMode="auto">
            <a:xfrm>
              <a:off x="388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15" name="Line 23"/>
            <p:cNvSpPr>
              <a:spLocks noChangeShapeType="1"/>
            </p:cNvSpPr>
            <p:nvPr/>
          </p:nvSpPr>
          <p:spPr bwMode="auto">
            <a:xfrm>
              <a:off x="393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16" name="Line 24"/>
            <p:cNvSpPr>
              <a:spLocks noChangeShapeType="1"/>
            </p:cNvSpPr>
            <p:nvPr/>
          </p:nvSpPr>
          <p:spPr bwMode="auto">
            <a:xfrm>
              <a:off x="397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17" name="Line 25"/>
            <p:cNvSpPr>
              <a:spLocks noChangeShapeType="1"/>
            </p:cNvSpPr>
            <p:nvPr/>
          </p:nvSpPr>
          <p:spPr bwMode="auto">
            <a:xfrm>
              <a:off x="402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18" name="Line 26"/>
            <p:cNvSpPr>
              <a:spLocks noChangeShapeType="1"/>
            </p:cNvSpPr>
            <p:nvPr/>
          </p:nvSpPr>
          <p:spPr bwMode="auto">
            <a:xfrm>
              <a:off x="407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19" name="Line 27"/>
            <p:cNvSpPr>
              <a:spLocks noChangeShapeType="1"/>
            </p:cNvSpPr>
            <p:nvPr/>
          </p:nvSpPr>
          <p:spPr bwMode="auto">
            <a:xfrm>
              <a:off x="411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20" name="Line 28"/>
            <p:cNvSpPr>
              <a:spLocks noChangeShapeType="1"/>
            </p:cNvSpPr>
            <p:nvPr/>
          </p:nvSpPr>
          <p:spPr bwMode="auto">
            <a:xfrm>
              <a:off x="416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21" name="Line 29"/>
            <p:cNvSpPr>
              <a:spLocks noChangeShapeType="1"/>
            </p:cNvSpPr>
            <p:nvPr/>
          </p:nvSpPr>
          <p:spPr bwMode="auto">
            <a:xfrm>
              <a:off x="420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22" name="Line 30"/>
            <p:cNvSpPr>
              <a:spLocks noChangeShapeType="1"/>
            </p:cNvSpPr>
            <p:nvPr/>
          </p:nvSpPr>
          <p:spPr bwMode="auto">
            <a:xfrm>
              <a:off x="425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23" name="Line 31"/>
            <p:cNvSpPr>
              <a:spLocks noChangeShapeType="1"/>
            </p:cNvSpPr>
            <p:nvPr/>
          </p:nvSpPr>
          <p:spPr bwMode="auto">
            <a:xfrm>
              <a:off x="4301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24" name="Line 32"/>
            <p:cNvSpPr>
              <a:spLocks noChangeShapeType="1"/>
            </p:cNvSpPr>
            <p:nvPr/>
          </p:nvSpPr>
          <p:spPr bwMode="auto">
            <a:xfrm>
              <a:off x="434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25" name="Line 33"/>
            <p:cNvSpPr>
              <a:spLocks noChangeShapeType="1"/>
            </p:cNvSpPr>
            <p:nvPr/>
          </p:nvSpPr>
          <p:spPr bwMode="auto">
            <a:xfrm>
              <a:off x="4395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26" name="Line 34"/>
            <p:cNvSpPr>
              <a:spLocks noChangeShapeType="1"/>
            </p:cNvSpPr>
            <p:nvPr/>
          </p:nvSpPr>
          <p:spPr bwMode="auto">
            <a:xfrm>
              <a:off x="444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27" name="Line 35"/>
            <p:cNvSpPr>
              <a:spLocks noChangeShapeType="1"/>
            </p:cNvSpPr>
            <p:nvPr/>
          </p:nvSpPr>
          <p:spPr bwMode="auto">
            <a:xfrm>
              <a:off x="448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28" name="Line 36"/>
            <p:cNvSpPr>
              <a:spLocks noChangeShapeType="1"/>
            </p:cNvSpPr>
            <p:nvPr/>
          </p:nvSpPr>
          <p:spPr bwMode="auto">
            <a:xfrm>
              <a:off x="453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29" name="Line 37"/>
            <p:cNvSpPr>
              <a:spLocks noChangeShapeType="1"/>
            </p:cNvSpPr>
            <p:nvPr/>
          </p:nvSpPr>
          <p:spPr bwMode="auto">
            <a:xfrm>
              <a:off x="458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30" name="Line 38"/>
            <p:cNvSpPr>
              <a:spLocks noChangeShapeType="1"/>
            </p:cNvSpPr>
            <p:nvPr/>
          </p:nvSpPr>
          <p:spPr bwMode="auto">
            <a:xfrm>
              <a:off x="462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31" name="Line 39"/>
            <p:cNvSpPr>
              <a:spLocks noChangeShapeType="1"/>
            </p:cNvSpPr>
            <p:nvPr/>
          </p:nvSpPr>
          <p:spPr bwMode="auto">
            <a:xfrm>
              <a:off x="467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32" name="Line 40"/>
            <p:cNvSpPr>
              <a:spLocks noChangeShapeType="1"/>
            </p:cNvSpPr>
            <p:nvPr/>
          </p:nvSpPr>
          <p:spPr bwMode="auto">
            <a:xfrm>
              <a:off x="471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33" name="Line 41"/>
            <p:cNvSpPr>
              <a:spLocks noChangeShapeType="1"/>
            </p:cNvSpPr>
            <p:nvPr/>
          </p:nvSpPr>
          <p:spPr bwMode="auto">
            <a:xfrm>
              <a:off x="476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34" name="Line 42"/>
            <p:cNvSpPr>
              <a:spLocks noChangeShapeType="1"/>
            </p:cNvSpPr>
            <p:nvPr/>
          </p:nvSpPr>
          <p:spPr bwMode="auto">
            <a:xfrm>
              <a:off x="481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35" name="Line 43"/>
            <p:cNvSpPr>
              <a:spLocks noChangeShapeType="1"/>
            </p:cNvSpPr>
            <p:nvPr/>
          </p:nvSpPr>
          <p:spPr bwMode="auto">
            <a:xfrm>
              <a:off x="4857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36" name="Line 44"/>
            <p:cNvSpPr>
              <a:spLocks noChangeShapeType="1"/>
            </p:cNvSpPr>
            <p:nvPr/>
          </p:nvSpPr>
          <p:spPr bwMode="auto">
            <a:xfrm>
              <a:off x="490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37" name="Line 45"/>
            <p:cNvSpPr>
              <a:spLocks noChangeShapeType="1"/>
            </p:cNvSpPr>
            <p:nvPr/>
          </p:nvSpPr>
          <p:spPr bwMode="auto">
            <a:xfrm>
              <a:off x="4951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38" name="Line 46"/>
            <p:cNvSpPr>
              <a:spLocks noChangeShapeType="1"/>
            </p:cNvSpPr>
            <p:nvPr/>
          </p:nvSpPr>
          <p:spPr bwMode="auto">
            <a:xfrm>
              <a:off x="499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39" name="Line 47"/>
            <p:cNvSpPr>
              <a:spLocks noChangeShapeType="1"/>
            </p:cNvSpPr>
            <p:nvPr/>
          </p:nvSpPr>
          <p:spPr bwMode="auto">
            <a:xfrm>
              <a:off x="504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40" name="Line 48"/>
            <p:cNvSpPr>
              <a:spLocks noChangeShapeType="1"/>
            </p:cNvSpPr>
            <p:nvPr/>
          </p:nvSpPr>
          <p:spPr bwMode="auto">
            <a:xfrm>
              <a:off x="509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041" name="Line 49"/>
            <p:cNvSpPr>
              <a:spLocks noChangeShapeType="1"/>
            </p:cNvSpPr>
            <p:nvPr/>
          </p:nvSpPr>
          <p:spPr bwMode="auto">
            <a:xfrm>
              <a:off x="513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5843" name="Group 50"/>
          <p:cNvGrpSpPr>
            <a:grpSpLocks/>
          </p:cNvGrpSpPr>
          <p:nvPr/>
        </p:nvGrpSpPr>
        <p:grpSpPr bwMode="auto">
          <a:xfrm>
            <a:off x="990600" y="685800"/>
            <a:ext cx="3530600" cy="5715000"/>
            <a:chOff x="712" y="288"/>
            <a:chExt cx="2224" cy="3600"/>
          </a:xfrm>
        </p:grpSpPr>
        <p:sp>
          <p:nvSpPr>
            <p:cNvPr id="35946" name="Line 51"/>
            <p:cNvSpPr>
              <a:spLocks noChangeShapeType="1"/>
            </p:cNvSpPr>
            <p:nvPr/>
          </p:nvSpPr>
          <p:spPr bwMode="auto">
            <a:xfrm>
              <a:off x="71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47" name="Line 52"/>
            <p:cNvSpPr>
              <a:spLocks noChangeShapeType="1"/>
            </p:cNvSpPr>
            <p:nvPr/>
          </p:nvSpPr>
          <p:spPr bwMode="auto">
            <a:xfrm>
              <a:off x="757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48" name="Line 53"/>
            <p:cNvSpPr>
              <a:spLocks noChangeShapeType="1"/>
            </p:cNvSpPr>
            <p:nvPr/>
          </p:nvSpPr>
          <p:spPr bwMode="auto">
            <a:xfrm>
              <a:off x="80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49" name="Line 54"/>
            <p:cNvSpPr>
              <a:spLocks noChangeShapeType="1"/>
            </p:cNvSpPr>
            <p:nvPr/>
          </p:nvSpPr>
          <p:spPr bwMode="auto">
            <a:xfrm>
              <a:off x="849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50" name="Line 55"/>
            <p:cNvSpPr>
              <a:spLocks noChangeShapeType="1"/>
            </p:cNvSpPr>
            <p:nvPr/>
          </p:nvSpPr>
          <p:spPr bwMode="auto">
            <a:xfrm>
              <a:off x="89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51" name="Line 56"/>
            <p:cNvSpPr>
              <a:spLocks noChangeShapeType="1"/>
            </p:cNvSpPr>
            <p:nvPr/>
          </p:nvSpPr>
          <p:spPr bwMode="auto">
            <a:xfrm>
              <a:off x="94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52" name="Line 57"/>
            <p:cNvSpPr>
              <a:spLocks noChangeShapeType="1"/>
            </p:cNvSpPr>
            <p:nvPr/>
          </p:nvSpPr>
          <p:spPr bwMode="auto">
            <a:xfrm>
              <a:off x="99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53" name="Line 58"/>
            <p:cNvSpPr>
              <a:spLocks noChangeShapeType="1"/>
            </p:cNvSpPr>
            <p:nvPr/>
          </p:nvSpPr>
          <p:spPr bwMode="auto">
            <a:xfrm>
              <a:off x="103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54" name="Line 59"/>
            <p:cNvSpPr>
              <a:spLocks noChangeShapeType="1"/>
            </p:cNvSpPr>
            <p:nvPr/>
          </p:nvSpPr>
          <p:spPr bwMode="auto">
            <a:xfrm>
              <a:off x="108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55" name="Line 60"/>
            <p:cNvSpPr>
              <a:spLocks noChangeShapeType="1"/>
            </p:cNvSpPr>
            <p:nvPr/>
          </p:nvSpPr>
          <p:spPr bwMode="auto">
            <a:xfrm>
              <a:off x="1129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56" name="Line 61"/>
            <p:cNvSpPr>
              <a:spLocks noChangeShapeType="1"/>
            </p:cNvSpPr>
            <p:nvPr/>
          </p:nvSpPr>
          <p:spPr bwMode="auto">
            <a:xfrm>
              <a:off x="117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57" name="Line 62"/>
            <p:cNvSpPr>
              <a:spLocks noChangeShapeType="1"/>
            </p:cNvSpPr>
            <p:nvPr/>
          </p:nvSpPr>
          <p:spPr bwMode="auto">
            <a:xfrm>
              <a:off x="1221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58" name="Line 63"/>
            <p:cNvSpPr>
              <a:spLocks noChangeShapeType="1"/>
            </p:cNvSpPr>
            <p:nvPr/>
          </p:nvSpPr>
          <p:spPr bwMode="auto">
            <a:xfrm>
              <a:off x="126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59" name="Line 64"/>
            <p:cNvSpPr>
              <a:spLocks noChangeShapeType="1"/>
            </p:cNvSpPr>
            <p:nvPr/>
          </p:nvSpPr>
          <p:spPr bwMode="auto">
            <a:xfrm>
              <a:off x="1313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60" name="Line 65"/>
            <p:cNvSpPr>
              <a:spLocks noChangeShapeType="1"/>
            </p:cNvSpPr>
            <p:nvPr/>
          </p:nvSpPr>
          <p:spPr bwMode="auto">
            <a:xfrm>
              <a:off x="136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61" name="Line 66"/>
            <p:cNvSpPr>
              <a:spLocks noChangeShapeType="1"/>
            </p:cNvSpPr>
            <p:nvPr/>
          </p:nvSpPr>
          <p:spPr bwMode="auto">
            <a:xfrm>
              <a:off x="1405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62" name="Line 67"/>
            <p:cNvSpPr>
              <a:spLocks noChangeShapeType="1"/>
            </p:cNvSpPr>
            <p:nvPr/>
          </p:nvSpPr>
          <p:spPr bwMode="auto">
            <a:xfrm>
              <a:off x="145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63" name="Line 68"/>
            <p:cNvSpPr>
              <a:spLocks noChangeShapeType="1"/>
            </p:cNvSpPr>
            <p:nvPr/>
          </p:nvSpPr>
          <p:spPr bwMode="auto">
            <a:xfrm>
              <a:off x="149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64" name="Line 69"/>
            <p:cNvSpPr>
              <a:spLocks noChangeShapeType="1"/>
            </p:cNvSpPr>
            <p:nvPr/>
          </p:nvSpPr>
          <p:spPr bwMode="auto">
            <a:xfrm>
              <a:off x="154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65" name="Line 70"/>
            <p:cNvSpPr>
              <a:spLocks noChangeShapeType="1"/>
            </p:cNvSpPr>
            <p:nvPr/>
          </p:nvSpPr>
          <p:spPr bwMode="auto">
            <a:xfrm>
              <a:off x="159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66" name="Line 71"/>
            <p:cNvSpPr>
              <a:spLocks noChangeShapeType="1"/>
            </p:cNvSpPr>
            <p:nvPr/>
          </p:nvSpPr>
          <p:spPr bwMode="auto">
            <a:xfrm>
              <a:off x="164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67" name="Line 72"/>
            <p:cNvSpPr>
              <a:spLocks noChangeShapeType="1"/>
            </p:cNvSpPr>
            <p:nvPr/>
          </p:nvSpPr>
          <p:spPr bwMode="auto">
            <a:xfrm>
              <a:off x="1685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68" name="Line 73"/>
            <p:cNvSpPr>
              <a:spLocks noChangeShapeType="1"/>
            </p:cNvSpPr>
            <p:nvPr/>
          </p:nvSpPr>
          <p:spPr bwMode="auto">
            <a:xfrm>
              <a:off x="173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69" name="Line 74"/>
            <p:cNvSpPr>
              <a:spLocks noChangeShapeType="1"/>
            </p:cNvSpPr>
            <p:nvPr/>
          </p:nvSpPr>
          <p:spPr bwMode="auto">
            <a:xfrm>
              <a:off x="1777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70" name="Line 75"/>
            <p:cNvSpPr>
              <a:spLocks noChangeShapeType="1"/>
            </p:cNvSpPr>
            <p:nvPr/>
          </p:nvSpPr>
          <p:spPr bwMode="auto">
            <a:xfrm>
              <a:off x="182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71" name="Line 76"/>
            <p:cNvSpPr>
              <a:spLocks noChangeShapeType="1"/>
            </p:cNvSpPr>
            <p:nvPr/>
          </p:nvSpPr>
          <p:spPr bwMode="auto">
            <a:xfrm>
              <a:off x="1869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72" name="Line 77"/>
            <p:cNvSpPr>
              <a:spLocks noChangeShapeType="1"/>
            </p:cNvSpPr>
            <p:nvPr/>
          </p:nvSpPr>
          <p:spPr bwMode="auto">
            <a:xfrm>
              <a:off x="191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73" name="Line 78"/>
            <p:cNvSpPr>
              <a:spLocks noChangeShapeType="1"/>
            </p:cNvSpPr>
            <p:nvPr/>
          </p:nvSpPr>
          <p:spPr bwMode="auto">
            <a:xfrm>
              <a:off x="1961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74" name="Line 79"/>
            <p:cNvSpPr>
              <a:spLocks noChangeShapeType="1"/>
            </p:cNvSpPr>
            <p:nvPr/>
          </p:nvSpPr>
          <p:spPr bwMode="auto">
            <a:xfrm>
              <a:off x="200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75" name="Line 80"/>
            <p:cNvSpPr>
              <a:spLocks noChangeShapeType="1"/>
            </p:cNvSpPr>
            <p:nvPr/>
          </p:nvSpPr>
          <p:spPr bwMode="auto">
            <a:xfrm>
              <a:off x="205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76" name="Line 81"/>
            <p:cNvSpPr>
              <a:spLocks noChangeShapeType="1"/>
            </p:cNvSpPr>
            <p:nvPr/>
          </p:nvSpPr>
          <p:spPr bwMode="auto">
            <a:xfrm>
              <a:off x="210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77" name="Line 82"/>
            <p:cNvSpPr>
              <a:spLocks noChangeShapeType="1"/>
            </p:cNvSpPr>
            <p:nvPr/>
          </p:nvSpPr>
          <p:spPr bwMode="auto">
            <a:xfrm>
              <a:off x="214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78" name="Line 83"/>
            <p:cNvSpPr>
              <a:spLocks noChangeShapeType="1"/>
            </p:cNvSpPr>
            <p:nvPr/>
          </p:nvSpPr>
          <p:spPr bwMode="auto">
            <a:xfrm>
              <a:off x="219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79" name="Line 84"/>
            <p:cNvSpPr>
              <a:spLocks noChangeShapeType="1"/>
            </p:cNvSpPr>
            <p:nvPr/>
          </p:nvSpPr>
          <p:spPr bwMode="auto">
            <a:xfrm>
              <a:off x="2241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80" name="Line 85"/>
            <p:cNvSpPr>
              <a:spLocks noChangeShapeType="1"/>
            </p:cNvSpPr>
            <p:nvPr/>
          </p:nvSpPr>
          <p:spPr bwMode="auto">
            <a:xfrm>
              <a:off x="228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81" name="Line 86"/>
            <p:cNvSpPr>
              <a:spLocks noChangeShapeType="1"/>
            </p:cNvSpPr>
            <p:nvPr/>
          </p:nvSpPr>
          <p:spPr bwMode="auto">
            <a:xfrm>
              <a:off x="2333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82" name="Line 87"/>
            <p:cNvSpPr>
              <a:spLocks noChangeShapeType="1"/>
            </p:cNvSpPr>
            <p:nvPr/>
          </p:nvSpPr>
          <p:spPr bwMode="auto">
            <a:xfrm>
              <a:off x="238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83" name="Line 88"/>
            <p:cNvSpPr>
              <a:spLocks noChangeShapeType="1"/>
            </p:cNvSpPr>
            <p:nvPr/>
          </p:nvSpPr>
          <p:spPr bwMode="auto">
            <a:xfrm>
              <a:off x="2425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84" name="Line 89"/>
            <p:cNvSpPr>
              <a:spLocks noChangeShapeType="1"/>
            </p:cNvSpPr>
            <p:nvPr/>
          </p:nvSpPr>
          <p:spPr bwMode="auto">
            <a:xfrm>
              <a:off x="247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85" name="Line 90"/>
            <p:cNvSpPr>
              <a:spLocks noChangeShapeType="1"/>
            </p:cNvSpPr>
            <p:nvPr/>
          </p:nvSpPr>
          <p:spPr bwMode="auto">
            <a:xfrm>
              <a:off x="2517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86" name="Line 91"/>
            <p:cNvSpPr>
              <a:spLocks noChangeShapeType="1"/>
            </p:cNvSpPr>
            <p:nvPr/>
          </p:nvSpPr>
          <p:spPr bwMode="auto">
            <a:xfrm>
              <a:off x="256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87" name="Line 92"/>
            <p:cNvSpPr>
              <a:spLocks noChangeShapeType="1"/>
            </p:cNvSpPr>
            <p:nvPr/>
          </p:nvSpPr>
          <p:spPr bwMode="auto">
            <a:xfrm>
              <a:off x="261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88" name="Line 93"/>
            <p:cNvSpPr>
              <a:spLocks noChangeShapeType="1"/>
            </p:cNvSpPr>
            <p:nvPr/>
          </p:nvSpPr>
          <p:spPr bwMode="auto">
            <a:xfrm>
              <a:off x="265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89" name="Line 94"/>
            <p:cNvSpPr>
              <a:spLocks noChangeShapeType="1"/>
            </p:cNvSpPr>
            <p:nvPr/>
          </p:nvSpPr>
          <p:spPr bwMode="auto">
            <a:xfrm>
              <a:off x="270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90" name="Line 95"/>
            <p:cNvSpPr>
              <a:spLocks noChangeShapeType="1"/>
            </p:cNvSpPr>
            <p:nvPr/>
          </p:nvSpPr>
          <p:spPr bwMode="auto">
            <a:xfrm>
              <a:off x="275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91" name="Line 96"/>
            <p:cNvSpPr>
              <a:spLocks noChangeShapeType="1"/>
            </p:cNvSpPr>
            <p:nvPr/>
          </p:nvSpPr>
          <p:spPr bwMode="auto">
            <a:xfrm>
              <a:off x="2797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92" name="Line 97"/>
            <p:cNvSpPr>
              <a:spLocks noChangeShapeType="1"/>
            </p:cNvSpPr>
            <p:nvPr/>
          </p:nvSpPr>
          <p:spPr bwMode="auto">
            <a:xfrm>
              <a:off x="284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93" name="Line 98"/>
            <p:cNvSpPr>
              <a:spLocks noChangeShapeType="1"/>
            </p:cNvSpPr>
            <p:nvPr/>
          </p:nvSpPr>
          <p:spPr bwMode="auto">
            <a:xfrm>
              <a:off x="2889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94" name="Line 99"/>
            <p:cNvSpPr>
              <a:spLocks noChangeShapeType="1"/>
            </p:cNvSpPr>
            <p:nvPr/>
          </p:nvSpPr>
          <p:spPr bwMode="auto">
            <a:xfrm>
              <a:off x="293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5844" name="AutoShape 100"/>
          <p:cNvSpPr>
            <a:spLocks noChangeArrowheads="1"/>
          </p:cNvSpPr>
          <p:nvPr/>
        </p:nvSpPr>
        <p:spPr bwMode="auto">
          <a:xfrm>
            <a:off x="1500188" y="1760538"/>
            <a:ext cx="1905000" cy="380206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7074" y="10800"/>
                </a:moveTo>
                <a:cubicBezTo>
                  <a:pt x="7074" y="12858"/>
                  <a:pt x="8742" y="14526"/>
                  <a:pt x="10800" y="14526"/>
                </a:cubicBezTo>
                <a:cubicBezTo>
                  <a:pt x="12858" y="14526"/>
                  <a:pt x="14526" y="12858"/>
                  <a:pt x="14526" y="10800"/>
                </a:cubicBezTo>
                <a:cubicBezTo>
                  <a:pt x="14526" y="8742"/>
                  <a:pt x="12858" y="7074"/>
                  <a:pt x="10800" y="7074"/>
                </a:cubicBezTo>
                <a:cubicBezTo>
                  <a:pt x="8742" y="7074"/>
                  <a:pt x="7074" y="8742"/>
                  <a:pt x="7074" y="10800"/>
                </a:cubicBezTo>
                <a:close/>
              </a:path>
            </a:pathLst>
          </a:custGeom>
          <a:solidFill>
            <a:srgbClr val="00FF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5845" name="AutoShape 101"/>
          <p:cNvSpPr>
            <a:spLocks noChangeArrowheads="1"/>
          </p:cNvSpPr>
          <p:nvPr/>
        </p:nvSpPr>
        <p:spPr bwMode="auto">
          <a:xfrm>
            <a:off x="3622675" y="1776413"/>
            <a:ext cx="1905000" cy="380206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7074" y="10800"/>
                </a:moveTo>
                <a:cubicBezTo>
                  <a:pt x="7074" y="12858"/>
                  <a:pt x="8742" y="14526"/>
                  <a:pt x="10800" y="14526"/>
                </a:cubicBezTo>
                <a:cubicBezTo>
                  <a:pt x="12858" y="14526"/>
                  <a:pt x="14526" y="12858"/>
                  <a:pt x="14526" y="10800"/>
                </a:cubicBezTo>
                <a:cubicBezTo>
                  <a:pt x="14526" y="8742"/>
                  <a:pt x="12858" y="7074"/>
                  <a:pt x="10800" y="7074"/>
                </a:cubicBezTo>
                <a:cubicBezTo>
                  <a:pt x="8742" y="7074"/>
                  <a:pt x="7074" y="8742"/>
                  <a:pt x="7074" y="10800"/>
                </a:cubicBezTo>
                <a:close/>
              </a:path>
            </a:pathLst>
          </a:custGeom>
          <a:solidFill>
            <a:srgbClr val="00FF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5846" name="Group 102"/>
          <p:cNvGrpSpPr>
            <a:grpSpLocks/>
          </p:cNvGrpSpPr>
          <p:nvPr/>
        </p:nvGrpSpPr>
        <p:grpSpPr bwMode="auto">
          <a:xfrm>
            <a:off x="1025525" y="990600"/>
            <a:ext cx="3530600" cy="5715000"/>
            <a:chOff x="734" y="480"/>
            <a:chExt cx="2224" cy="3600"/>
          </a:xfrm>
        </p:grpSpPr>
        <p:sp>
          <p:nvSpPr>
            <p:cNvPr id="35897" name="Line 103"/>
            <p:cNvSpPr>
              <a:spLocks noChangeShapeType="1"/>
            </p:cNvSpPr>
            <p:nvPr/>
          </p:nvSpPr>
          <p:spPr bwMode="auto">
            <a:xfrm>
              <a:off x="73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98" name="Line 104"/>
            <p:cNvSpPr>
              <a:spLocks noChangeShapeType="1"/>
            </p:cNvSpPr>
            <p:nvPr/>
          </p:nvSpPr>
          <p:spPr bwMode="auto">
            <a:xfrm>
              <a:off x="78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99" name="Line 105"/>
            <p:cNvSpPr>
              <a:spLocks noChangeShapeType="1"/>
            </p:cNvSpPr>
            <p:nvPr/>
          </p:nvSpPr>
          <p:spPr bwMode="auto">
            <a:xfrm>
              <a:off x="82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00" name="Line 106"/>
            <p:cNvSpPr>
              <a:spLocks noChangeShapeType="1"/>
            </p:cNvSpPr>
            <p:nvPr/>
          </p:nvSpPr>
          <p:spPr bwMode="auto">
            <a:xfrm>
              <a:off x="87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01" name="Line 107"/>
            <p:cNvSpPr>
              <a:spLocks noChangeShapeType="1"/>
            </p:cNvSpPr>
            <p:nvPr/>
          </p:nvSpPr>
          <p:spPr bwMode="auto">
            <a:xfrm>
              <a:off x="91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02" name="Line 108"/>
            <p:cNvSpPr>
              <a:spLocks noChangeShapeType="1"/>
            </p:cNvSpPr>
            <p:nvPr/>
          </p:nvSpPr>
          <p:spPr bwMode="auto">
            <a:xfrm>
              <a:off x="965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03" name="Line 109"/>
            <p:cNvSpPr>
              <a:spLocks noChangeShapeType="1"/>
            </p:cNvSpPr>
            <p:nvPr/>
          </p:nvSpPr>
          <p:spPr bwMode="auto">
            <a:xfrm>
              <a:off x="101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04" name="Line 110"/>
            <p:cNvSpPr>
              <a:spLocks noChangeShapeType="1"/>
            </p:cNvSpPr>
            <p:nvPr/>
          </p:nvSpPr>
          <p:spPr bwMode="auto">
            <a:xfrm>
              <a:off x="1059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05" name="Line 111"/>
            <p:cNvSpPr>
              <a:spLocks noChangeShapeType="1"/>
            </p:cNvSpPr>
            <p:nvPr/>
          </p:nvSpPr>
          <p:spPr bwMode="auto">
            <a:xfrm>
              <a:off x="110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06" name="Line 112"/>
            <p:cNvSpPr>
              <a:spLocks noChangeShapeType="1"/>
            </p:cNvSpPr>
            <p:nvPr/>
          </p:nvSpPr>
          <p:spPr bwMode="auto">
            <a:xfrm>
              <a:off x="115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07" name="Line 113"/>
            <p:cNvSpPr>
              <a:spLocks noChangeShapeType="1"/>
            </p:cNvSpPr>
            <p:nvPr/>
          </p:nvSpPr>
          <p:spPr bwMode="auto">
            <a:xfrm>
              <a:off x="119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08" name="Line 114"/>
            <p:cNvSpPr>
              <a:spLocks noChangeShapeType="1"/>
            </p:cNvSpPr>
            <p:nvPr/>
          </p:nvSpPr>
          <p:spPr bwMode="auto">
            <a:xfrm>
              <a:off x="124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09" name="Line 115"/>
            <p:cNvSpPr>
              <a:spLocks noChangeShapeType="1"/>
            </p:cNvSpPr>
            <p:nvPr/>
          </p:nvSpPr>
          <p:spPr bwMode="auto">
            <a:xfrm>
              <a:off x="129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10" name="Line 116"/>
            <p:cNvSpPr>
              <a:spLocks noChangeShapeType="1"/>
            </p:cNvSpPr>
            <p:nvPr/>
          </p:nvSpPr>
          <p:spPr bwMode="auto">
            <a:xfrm>
              <a:off x="133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11" name="Line 117"/>
            <p:cNvSpPr>
              <a:spLocks noChangeShapeType="1"/>
            </p:cNvSpPr>
            <p:nvPr/>
          </p:nvSpPr>
          <p:spPr bwMode="auto">
            <a:xfrm>
              <a:off x="138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12" name="Line 118"/>
            <p:cNvSpPr>
              <a:spLocks noChangeShapeType="1"/>
            </p:cNvSpPr>
            <p:nvPr/>
          </p:nvSpPr>
          <p:spPr bwMode="auto">
            <a:xfrm>
              <a:off x="142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13" name="Line 119"/>
            <p:cNvSpPr>
              <a:spLocks noChangeShapeType="1"/>
            </p:cNvSpPr>
            <p:nvPr/>
          </p:nvSpPr>
          <p:spPr bwMode="auto">
            <a:xfrm>
              <a:off x="147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14" name="Line 120"/>
            <p:cNvSpPr>
              <a:spLocks noChangeShapeType="1"/>
            </p:cNvSpPr>
            <p:nvPr/>
          </p:nvSpPr>
          <p:spPr bwMode="auto">
            <a:xfrm>
              <a:off x="1521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15" name="Line 121"/>
            <p:cNvSpPr>
              <a:spLocks noChangeShapeType="1"/>
            </p:cNvSpPr>
            <p:nvPr/>
          </p:nvSpPr>
          <p:spPr bwMode="auto">
            <a:xfrm>
              <a:off x="156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16" name="Line 122"/>
            <p:cNvSpPr>
              <a:spLocks noChangeShapeType="1"/>
            </p:cNvSpPr>
            <p:nvPr/>
          </p:nvSpPr>
          <p:spPr bwMode="auto">
            <a:xfrm>
              <a:off x="1615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17" name="Line 123"/>
            <p:cNvSpPr>
              <a:spLocks noChangeShapeType="1"/>
            </p:cNvSpPr>
            <p:nvPr/>
          </p:nvSpPr>
          <p:spPr bwMode="auto">
            <a:xfrm>
              <a:off x="166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18" name="Line 124"/>
            <p:cNvSpPr>
              <a:spLocks noChangeShapeType="1"/>
            </p:cNvSpPr>
            <p:nvPr/>
          </p:nvSpPr>
          <p:spPr bwMode="auto">
            <a:xfrm>
              <a:off x="170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19" name="Line 125"/>
            <p:cNvSpPr>
              <a:spLocks noChangeShapeType="1"/>
            </p:cNvSpPr>
            <p:nvPr/>
          </p:nvSpPr>
          <p:spPr bwMode="auto">
            <a:xfrm>
              <a:off x="175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20" name="Line 126"/>
            <p:cNvSpPr>
              <a:spLocks noChangeShapeType="1"/>
            </p:cNvSpPr>
            <p:nvPr/>
          </p:nvSpPr>
          <p:spPr bwMode="auto">
            <a:xfrm>
              <a:off x="180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21" name="Line 127"/>
            <p:cNvSpPr>
              <a:spLocks noChangeShapeType="1"/>
            </p:cNvSpPr>
            <p:nvPr/>
          </p:nvSpPr>
          <p:spPr bwMode="auto">
            <a:xfrm>
              <a:off x="184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22" name="Line 128"/>
            <p:cNvSpPr>
              <a:spLocks noChangeShapeType="1"/>
            </p:cNvSpPr>
            <p:nvPr/>
          </p:nvSpPr>
          <p:spPr bwMode="auto">
            <a:xfrm>
              <a:off x="189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23" name="Line 129"/>
            <p:cNvSpPr>
              <a:spLocks noChangeShapeType="1"/>
            </p:cNvSpPr>
            <p:nvPr/>
          </p:nvSpPr>
          <p:spPr bwMode="auto">
            <a:xfrm>
              <a:off x="193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24" name="Line 130"/>
            <p:cNvSpPr>
              <a:spLocks noChangeShapeType="1"/>
            </p:cNvSpPr>
            <p:nvPr/>
          </p:nvSpPr>
          <p:spPr bwMode="auto">
            <a:xfrm>
              <a:off x="198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25" name="Line 131"/>
            <p:cNvSpPr>
              <a:spLocks noChangeShapeType="1"/>
            </p:cNvSpPr>
            <p:nvPr/>
          </p:nvSpPr>
          <p:spPr bwMode="auto">
            <a:xfrm>
              <a:off x="203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26" name="Line 132"/>
            <p:cNvSpPr>
              <a:spLocks noChangeShapeType="1"/>
            </p:cNvSpPr>
            <p:nvPr/>
          </p:nvSpPr>
          <p:spPr bwMode="auto">
            <a:xfrm>
              <a:off x="2077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27" name="Line 133"/>
            <p:cNvSpPr>
              <a:spLocks noChangeShapeType="1"/>
            </p:cNvSpPr>
            <p:nvPr/>
          </p:nvSpPr>
          <p:spPr bwMode="auto">
            <a:xfrm>
              <a:off x="212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28" name="Line 134"/>
            <p:cNvSpPr>
              <a:spLocks noChangeShapeType="1"/>
            </p:cNvSpPr>
            <p:nvPr/>
          </p:nvSpPr>
          <p:spPr bwMode="auto">
            <a:xfrm>
              <a:off x="2171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29" name="Line 135"/>
            <p:cNvSpPr>
              <a:spLocks noChangeShapeType="1"/>
            </p:cNvSpPr>
            <p:nvPr/>
          </p:nvSpPr>
          <p:spPr bwMode="auto">
            <a:xfrm>
              <a:off x="221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30" name="Line 136"/>
            <p:cNvSpPr>
              <a:spLocks noChangeShapeType="1"/>
            </p:cNvSpPr>
            <p:nvPr/>
          </p:nvSpPr>
          <p:spPr bwMode="auto">
            <a:xfrm>
              <a:off x="226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31" name="Line 137"/>
            <p:cNvSpPr>
              <a:spLocks noChangeShapeType="1"/>
            </p:cNvSpPr>
            <p:nvPr/>
          </p:nvSpPr>
          <p:spPr bwMode="auto">
            <a:xfrm>
              <a:off x="231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32" name="Line 138"/>
            <p:cNvSpPr>
              <a:spLocks noChangeShapeType="1"/>
            </p:cNvSpPr>
            <p:nvPr/>
          </p:nvSpPr>
          <p:spPr bwMode="auto">
            <a:xfrm>
              <a:off x="235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33" name="Line 139"/>
            <p:cNvSpPr>
              <a:spLocks noChangeShapeType="1"/>
            </p:cNvSpPr>
            <p:nvPr/>
          </p:nvSpPr>
          <p:spPr bwMode="auto">
            <a:xfrm>
              <a:off x="240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34" name="Line 140"/>
            <p:cNvSpPr>
              <a:spLocks noChangeShapeType="1"/>
            </p:cNvSpPr>
            <p:nvPr/>
          </p:nvSpPr>
          <p:spPr bwMode="auto">
            <a:xfrm>
              <a:off x="244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35" name="Line 141"/>
            <p:cNvSpPr>
              <a:spLocks noChangeShapeType="1"/>
            </p:cNvSpPr>
            <p:nvPr/>
          </p:nvSpPr>
          <p:spPr bwMode="auto">
            <a:xfrm>
              <a:off x="249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36" name="Line 142"/>
            <p:cNvSpPr>
              <a:spLocks noChangeShapeType="1"/>
            </p:cNvSpPr>
            <p:nvPr/>
          </p:nvSpPr>
          <p:spPr bwMode="auto">
            <a:xfrm>
              <a:off x="254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37" name="Line 143"/>
            <p:cNvSpPr>
              <a:spLocks noChangeShapeType="1"/>
            </p:cNvSpPr>
            <p:nvPr/>
          </p:nvSpPr>
          <p:spPr bwMode="auto">
            <a:xfrm>
              <a:off x="258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38" name="Line 144"/>
            <p:cNvSpPr>
              <a:spLocks noChangeShapeType="1"/>
            </p:cNvSpPr>
            <p:nvPr/>
          </p:nvSpPr>
          <p:spPr bwMode="auto">
            <a:xfrm>
              <a:off x="2633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39" name="Line 145"/>
            <p:cNvSpPr>
              <a:spLocks noChangeShapeType="1"/>
            </p:cNvSpPr>
            <p:nvPr/>
          </p:nvSpPr>
          <p:spPr bwMode="auto">
            <a:xfrm>
              <a:off x="268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40" name="Line 146"/>
            <p:cNvSpPr>
              <a:spLocks noChangeShapeType="1"/>
            </p:cNvSpPr>
            <p:nvPr/>
          </p:nvSpPr>
          <p:spPr bwMode="auto">
            <a:xfrm>
              <a:off x="2727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41" name="Line 147"/>
            <p:cNvSpPr>
              <a:spLocks noChangeShapeType="1"/>
            </p:cNvSpPr>
            <p:nvPr/>
          </p:nvSpPr>
          <p:spPr bwMode="auto">
            <a:xfrm>
              <a:off x="2774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42" name="Line 148"/>
            <p:cNvSpPr>
              <a:spLocks noChangeShapeType="1"/>
            </p:cNvSpPr>
            <p:nvPr/>
          </p:nvSpPr>
          <p:spPr bwMode="auto">
            <a:xfrm>
              <a:off x="2820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43" name="Line 149"/>
            <p:cNvSpPr>
              <a:spLocks noChangeShapeType="1"/>
            </p:cNvSpPr>
            <p:nvPr/>
          </p:nvSpPr>
          <p:spPr bwMode="auto">
            <a:xfrm>
              <a:off x="2866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44" name="Line 150"/>
            <p:cNvSpPr>
              <a:spLocks noChangeShapeType="1"/>
            </p:cNvSpPr>
            <p:nvPr/>
          </p:nvSpPr>
          <p:spPr bwMode="auto">
            <a:xfrm>
              <a:off x="2912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45" name="Line 151"/>
            <p:cNvSpPr>
              <a:spLocks noChangeShapeType="1"/>
            </p:cNvSpPr>
            <p:nvPr/>
          </p:nvSpPr>
          <p:spPr bwMode="auto">
            <a:xfrm>
              <a:off x="2958" y="480"/>
              <a:ext cx="0" cy="3600"/>
            </a:xfrm>
            <a:prstGeom prst="line">
              <a:avLst/>
            </a:prstGeom>
            <a:noFill/>
            <a:ln w="38100">
              <a:solidFill>
                <a:srgbClr val="FF00F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5847" name="AutoShape 152"/>
          <p:cNvSpPr>
            <a:spLocks noChangeArrowheads="1"/>
          </p:cNvSpPr>
          <p:nvPr/>
        </p:nvSpPr>
        <p:spPr bwMode="auto">
          <a:xfrm>
            <a:off x="5727700" y="1760538"/>
            <a:ext cx="1905000" cy="380206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7074" y="10800"/>
                </a:moveTo>
                <a:cubicBezTo>
                  <a:pt x="7074" y="12858"/>
                  <a:pt x="8742" y="14526"/>
                  <a:pt x="10800" y="14526"/>
                </a:cubicBezTo>
                <a:cubicBezTo>
                  <a:pt x="12858" y="14526"/>
                  <a:pt x="14526" y="12858"/>
                  <a:pt x="14526" y="10800"/>
                </a:cubicBezTo>
                <a:cubicBezTo>
                  <a:pt x="14526" y="8742"/>
                  <a:pt x="12858" y="7074"/>
                  <a:pt x="10800" y="7074"/>
                </a:cubicBezTo>
                <a:cubicBezTo>
                  <a:pt x="8742" y="7074"/>
                  <a:pt x="7074" y="8742"/>
                  <a:pt x="7074" y="10800"/>
                </a:cubicBezTo>
                <a:close/>
              </a:path>
            </a:pathLst>
          </a:custGeom>
          <a:solidFill>
            <a:srgbClr val="00FF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5848" name="Group 153"/>
          <p:cNvGrpSpPr>
            <a:grpSpLocks/>
          </p:cNvGrpSpPr>
          <p:nvPr/>
        </p:nvGrpSpPr>
        <p:grpSpPr bwMode="auto">
          <a:xfrm>
            <a:off x="4592638" y="685800"/>
            <a:ext cx="3384550" cy="5715000"/>
            <a:chOff x="2981" y="288"/>
            <a:chExt cx="2132" cy="3600"/>
          </a:xfrm>
        </p:grpSpPr>
        <p:sp>
          <p:nvSpPr>
            <p:cNvPr id="35850" name="Line 154"/>
            <p:cNvSpPr>
              <a:spLocks noChangeShapeType="1"/>
            </p:cNvSpPr>
            <p:nvPr/>
          </p:nvSpPr>
          <p:spPr bwMode="auto">
            <a:xfrm>
              <a:off x="2981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51" name="Line 155"/>
            <p:cNvSpPr>
              <a:spLocks noChangeShapeType="1"/>
            </p:cNvSpPr>
            <p:nvPr/>
          </p:nvSpPr>
          <p:spPr bwMode="auto">
            <a:xfrm>
              <a:off x="302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52" name="Line 156"/>
            <p:cNvSpPr>
              <a:spLocks noChangeShapeType="1"/>
            </p:cNvSpPr>
            <p:nvPr/>
          </p:nvSpPr>
          <p:spPr bwMode="auto">
            <a:xfrm>
              <a:off x="3073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53" name="Line 157"/>
            <p:cNvSpPr>
              <a:spLocks noChangeShapeType="1"/>
            </p:cNvSpPr>
            <p:nvPr/>
          </p:nvSpPr>
          <p:spPr bwMode="auto">
            <a:xfrm>
              <a:off x="312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54" name="Line 158"/>
            <p:cNvSpPr>
              <a:spLocks noChangeShapeType="1"/>
            </p:cNvSpPr>
            <p:nvPr/>
          </p:nvSpPr>
          <p:spPr bwMode="auto">
            <a:xfrm>
              <a:off x="316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55" name="Line 159"/>
            <p:cNvSpPr>
              <a:spLocks noChangeShapeType="1"/>
            </p:cNvSpPr>
            <p:nvPr/>
          </p:nvSpPr>
          <p:spPr bwMode="auto">
            <a:xfrm>
              <a:off x="321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56" name="Line 160"/>
            <p:cNvSpPr>
              <a:spLocks noChangeShapeType="1"/>
            </p:cNvSpPr>
            <p:nvPr/>
          </p:nvSpPr>
          <p:spPr bwMode="auto">
            <a:xfrm>
              <a:off x="326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57" name="Line 161"/>
            <p:cNvSpPr>
              <a:spLocks noChangeShapeType="1"/>
            </p:cNvSpPr>
            <p:nvPr/>
          </p:nvSpPr>
          <p:spPr bwMode="auto">
            <a:xfrm>
              <a:off x="330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58" name="Line 162"/>
            <p:cNvSpPr>
              <a:spLocks noChangeShapeType="1"/>
            </p:cNvSpPr>
            <p:nvPr/>
          </p:nvSpPr>
          <p:spPr bwMode="auto">
            <a:xfrm>
              <a:off x="3353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59" name="Line 163"/>
            <p:cNvSpPr>
              <a:spLocks noChangeShapeType="1"/>
            </p:cNvSpPr>
            <p:nvPr/>
          </p:nvSpPr>
          <p:spPr bwMode="auto">
            <a:xfrm>
              <a:off x="340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60" name="Line 164"/>
            <p:cNvSpPr>
              <a:spLocks noChangeShapeType="1"/>
            </p:cNvSpPr>
            <p:nvPr/>
          </p:nvSpPr>
          <p:spPr bwMode="auto">
            <a:xfrm>
              <a:off x="3445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61" name="Line 165"/>
            <p:cNvSpPr>
              <a:spLocks noChangeShapeType="1"/>
            </p:cNvSpPr>
            <p:nvPr/>
          </p:nvSpPr>
          <p:spPr bwMode="auto">
            <a:xfrm>
              <a:off x="349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62" name="Line 166"/>
            <p:cNvSpPr>
              <a:spLocks noChangeShapeType="1"/>
            </p:cNvSpPr>
            <p:nvPr/>
          </p:nvSpPr>
          <p:spPr bwMode="auto">
            <a:xfrm>
              <a:off x="3537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63" name="Line 167"/>
            <p:cNvSpPr>
              <a:spLocks noChangeShapeType="1"/>
            </p:cNvSpPr>
            <p:nvPr/>
          </p:nvSpPr>
          <p:spPr bwMode="auto">
            <a:xfrm>
              <a:off x="358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64" name="Line 168"/>
            <p:cNvSpPr>
              <a:spLocks noChangeShapeType="1"/>
            </p:cNvSpPr>
            <p:nvPr/>
          </p:nvSpPr>
          <p:spPr bwMode="auto">
            <a:xfrm>
              <a:off x="3629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65" name="Line 169"/>
            <p:cNvSpPr>
              <a:spLocks noChangeShapeType="1"/>
            </p:cNvSpPr>
            <p:nvPr/>
          </p:nvSpPr>
          <p:spPr bwMode="auto">
            <a:xfrm>
              <a:off x="367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66" name="Line 170"/>
            <p:cNvSpPr>
              <a:spLocks noChangeShapeType="1"/>
            </p:cNvSpPr>
            <p:nvPr/>
          </p:nvSpPr>
          <p:spPr bwMode="auto">
            <a:xfrm>
              <a:off x="372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67" name="Line 171"/>
            <p:cNvSpPr>
              <a:spLocks noChangeShapeType="1"/>
            </p:cNvSpPr>
            <p:nvPr/>
          </p:nvSpPr>
          <p:spPr bwMode="auto">
            <a:xfrm>
              <a:off x="377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68" name="Line 172"/>
            <p:cNvSpPr>
              <a:spLocks noChangeShapeType="1"/>
            </p:cNvSpPr>
            <p:nvPr/>
          </p:nvSpPr>
          <p:spPr bwMode="auto">
            <a:xfrm>
              <a:off x="381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69" name="Line 173"/>
            <p:cNvSpPr>
              <a:spLocks noChangeShapeType="1"/>
            </p:cNvSpPr>
            <p:nvPr/>
          </p:nvSpPr>
          <p:spPr bwMode="auto">
            <a:xfrm>
              <a:off x="386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70" name="Line 174"/>
            <p:cNvSpPr>
              <a:spLocks noChangeShapeType="1"/>
            </p:cNvSpPr>
            <p:nvPr/>
          </p:nvSpPr>
          <p:spPr bwMode="auto">
            <a:xfrm>
              <a:off x="3909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71" name="Line 175"/>
            <p:cNvSpPr>
              <a:spLocks noChangeShapeType="1"/>
            </p:cNvSpPr>
            <p:nvPr/>
          </p:nvSpPr>
          <p:spPr bwMode="auto">
            <a:xfrm>
              <a:off x="395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72" name="Line 176"/>
            <p:cNvSpPr>
              <a:spLocks noChangeShapeType="1"/>
            </p:cNvSpPr>
            <p:nvPr/>
          </p:nvSpPr>
          <p:spPr bwMode="auto">
            <a:xfrm>
              <a:off x="4001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73" name="Line 177"/>
            <p:cNvSpPr>
              <a:spLocks noChangeShapeType="1"/>
            </p:cNvSpPr>
            <p:nvPr/>
          </p:nvSpPr>
          <p:spPr bwMode="auto">
            <a:xfrm>
              <a:off x="404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74" name="Line 178"/>
            <p:cNvSpPr>
              <a:spLocks noChangeShapeType="1"/>
            </p:cNvSpPr>
            <p:nvPr/>
          </p:nvSpPr>
          <p:spPr bwMode="auto">
            <a:xfrm>
              <a:off x="4093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75" name="Line 179"/>
            <p:cNvSpPr>
              <a:spLocks noChangeShapeType="1"/>
            </p:cNvSpPr>
            <p:nvPr/>
          </p:nvSpPr>
          <p:spPr bwMode="auto">
            <a:xfrm>
              <a:off x="414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76" name="Line 180"/>
            <p:cNvSpPr>
              <a:spLocks noChangeShapeType="1"/>
            </p:cNvSpPr>
            <p:nvPr/>
          </p:nvSpPr>
          <p:spPr bwMode="auto">
            <a:xfrm>
              <a:off x="4185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77" name="Line 181"/>
            <p:cNvSpPr>
              <a:spLocks noChangeShapeType="1"/>
            </p:cNvSpPr>
            <p:nvPr/>
          </p:nvSpPr>
          <p:spPr bwMode="auto">
            <a:xfrm>
              <a:off x="423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78" name="Line 182"/>
            <p:cNvSpPr>
              <a:spLocks noChangeShapeType="1"/>
            </p:cNvSpPr>
            <p:nvPr/>
          </p:nvSpPr>
          <p:spPr bwMode="auto">
            <a:xfrm>
              <a:off x="427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79" name="Line 183"/>
            <p:cNvSpPr>
              <a:spLocks noChangeShapeType="1"/>
            </p:cNvSpPr>
            <p:nvPr/>
          </p:nvSpPr>
          <p:spPr bwMode="auto">
            <a:xfrm>
              <a:off x="432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80" name="Line 184"/>
            <p:cNvSpPr>
              <a:spLocks noChangeShapeType="1"/>
            </p:cNvSpPr>
            <p:nvPr/>
          </p:nvSpPr>
          <p:spPr bwMode="auto">
            <a:xfrm>
              <a:off x="437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81" name="Line 185"/>
            <p:cNvSpPr>
              <a:spLocks noChangeShapeType="1"/>
            </p:cNvSpPr>
            <p:nvPr/>
          </p:nvSpPr>
          <p:spPr bwMode="auto">
            <a:xfrm>
              <a:off x="4420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82" name="Line 186"/>
            <p:cNvSpPr>
              <a:spLocks noChangeShapeType="1"/>
            </p:cNvSpPr>
            <p:nvPr/>
          </p:nvSpPr>
          <p:spPr bwMode="auto">
            <a:xfrm>
              <a:off x="4465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83" name="Line 187"/>
            <p:cNvSpPr>
              <a:spLocks noChangeShapeType="1"/>
            </p:cNvSpPr>
            <p:nvPr/>
          </p:nvSpPr>
          <p:spPr bwMode="auto">
            <a:xfrm>
              <a:off x="451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84" name="Line 188"/>
            <p:cNvSpPr>
              <a:spLocks noChangeShapeType="1"/>
            </p:cNvSpPr>
            <p:nvPr/>
          </p:nvSpPr>
          <p:spPr bwMode="auto">
            <a:xfrm>
              <a:off x="4557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85" name="Line 189"/>
            <p:cNvSpPr>
              <a:spLocks noChangeShapeType="1"/>
            </p:cNvSpPr>
            <p:nvPr/>
          </p:nvSpPr>
          <p:spPr bwMode="auto">
            <a:xfrm>
              <a:off x="460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86" name="Line 190"/>
            <p:cNvSpPr>
              <a:spLocks noChangeShapeType="1"/>
            </p:cNvSpPr>
            <p:nvPr/>
          </p:nvSpPr>
          <p:spPr bwMode="auto">
            <a:xfrm>
              <a:off x="4649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87" name="Line 191"/>
            <p:cNvSpPr>
              <a:spLocks noChangeShapeType="1"/>
            </p:cNvSpPr>
            <p:nvPr/>
          </p:nvSpPr>
          <p:spPr bwMode="auto">
            <a:xfrm>
              <a:off x="469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88" name="Line 192"/>
            <p:cNvSpPr>
              <a:spLocks noChangeShapeType="1"/>
            </p:cNvSpPr>
            <p:nvPr/>
          </p:nvSpPr>
          <p:spPr bwMode="auto">
            <a:xfrm>
              <a:off x="4741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89" name="Line 193"/>
            <p:cNvSpPr>
              <a:spLocks noChangeShapeType="1"/>
            </p:cNvSpPr>
            <p:nvPr/>
          </p:nvSpPr>
          <p:spPr bwMode="auto">
            <a:xfrm>
              <a:off x="478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90" name="Line 194"/>
            <p:cNvSpPr>
              <a:spLocks noChangeShapeType="1"/>
            </p:cNvSpPr>
            <p:nvPr/>
          </p:nvSpPr>
          <p:spPr bwMode="auto">
            <a:xfrm>
              <a:off x="4834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91" name="Line 195"/>
            <p:cNvSpPr>
              <a:spLocks noChangeShapeType="1"/>
            </p:cNvSpPr>
            <p:nvPr/>
          </p:nvSpPr>
          <p:spPr bwMode="auto">
            <a:xfrm>
              <a:off x="4882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92" name="Line 196"/>
            <p:cNvSpPr>
              <a:spLocks noChangeShapeType="1"/>
            </p:cNvSpPr>
            <p:nvPr/>
          </p:nvSpPr>
          <p:spPr bwMode="auto">
            <a:xfrm>
              <a:off x="492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93" name="Line 197"/>
            <p:cNvSpPr>
              <a:spLocks noChangeShapeType="1"/>
            </p:cNvSpPr>
            <p:nvPr/>
          </p:nvSpPr>
          <p:spPr bwMode="auto">
            <a:xfrm>
              <a:off x="4976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94" name="Line 198"/>
            <p:cNvSpPr>
              <a:spLocks noChangeShapeType="1"/>
            </p:cNvSpPr>
            <p:nvPr/>
          </p:nvSpPr>
          <p:spPr bwMode="auto">
            <a:xfrm>
              <a:off x="5021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95" name="Line 199"/>
            <p:cNvSpPr>
              <a:spLocks noChangeShapeType="1"/>
            </p:cNvSpPr>
            <p:nvPr/>
          </p:nvSpPr>
          <p:spPr bwMode="auto">
            <a:xfrm>
              <a:off x="5068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96" name="Line 200"/>
            <p:cNvSpPr>
              <a:spLocks noChangeShapeType="1"/>
            </p:cNvSpPr>
            <p:nvPr/>
          </p:nvSpPr>
          <p:spPr bwMode="auto">
            <a:xfrm>
              <a:off x="5113" y="288"/>
              <a:ext cx="0" cy="3600"/>
            </a:xfrm>
            <a:prstGeom prst="line">
              <a:avLst/>
            </a:prstGeom>
            <a:noFill/>
            <a:ln w="38100">
              <a:solidFill>
                <a:srgbClr val="FF950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5849" name="Text Box 3"/>
          <p:cNvSpPr txBox="1">
            <a:spLocks noChangeArrowheads="1"/>
          </p:cNvSpPr>
          <p:nvPr/>
        </p:nvSpPr>
        <p:spPr bwMode="auto">
          <a:xfrm>
            <a:off x="279400" y="152400"/>
            <a:ext cx="8686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000">
                <a:latin typeface="Cambria" charset="0"/>
              </a:rPr>
              <a:t>we don't always give our own vision system credit for everything it's doing…</a:t>
            </a:r>
          </a:p>
        </p:txBody>
      </p:sp>
    </p:spTree>
    <p:extLst>
      <p:ext uri="{BB962C8B-B14F-4D97-AF65-F5344CB8AC3E}">
        <p14:creationId xmlns:p14="http://schemas.microsoft.com/office/powerpoint/2010/main" val="42380765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" y="741363"/>
            <a:ext cx="7866063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Connector 6"/>
          <p:cNvCxnSpPr>
            <a:cxnSpLocks noChangeShapeType="1"/>
          </p:cNvCxnSpPr>
          <p:nvPr/>
        </p:nvCxnSpPr>
        <p:spPr bwMode="auto">
          <a:xfrm flipH="1">
            <a:off x="2384425" y="465138"/>
            <a:ext cx="552450" cy="5972175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Straight Connector 8"/>
          <p:cNvCxnSpPr>
            <a:cxnSpLocks noChangeShapeType="1"/>
          </p:cNvCxnSpPr>
          <p:nvPr/>
        </p:nvCxnSpPr>
        <p:spPr bwMode="auto">
          <a:xfrm flipH="1">
            <a:off x="6386513" y="365125"/>
            <a:ext cx="552450" cy="5972175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49205045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>
            <a:cxnSpLocks noChangeShapeType="1"/>
          </p:cNvCxnSpPr>
          <p:nvPr/>
        </p:nvCxnSpPr>
        <p:spPr bwMode="auto">
          <a:xfrm flipH="1">
            <a:off x="2384425" y="465138"/>
            <a:ext cx="552450" cy="5972175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Straight Connector 8"/>
          <p:cNvCxnSpPr>
            <a:cxnSpLocks noChangeShapeType="1"/>
          </p:cNvCxnSpPr>
          <p:nvPr/>
        </p:nvCxnSpPr>
        <p:spPr bwMode="auto">
          <a:xfrm flipH="1">
            <a:off x="6386513" y="365125"/>
            <a:ext cx="552450" cy="5972175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96054317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3" descr="track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" y="417513"/>
            <a:ext cx="8258175" cy="619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541599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0664" y="514710"/>
            <a:ext cx="5067300" cy="200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5143" y="3396023"/>
            <a:ext cx="3855716" cy="3189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674616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538" y="787400"/>
            <a:ext cx="7226300" cy="5097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6083" name="Group 16"/>
          <p:cNvGrpSpPr>
            <a:grpSpLocks/>
          </p:cNvGrpSpPr>
          <p:nvPr/>
        </p:nvGrpSpPr>
        <p:grpSpPr bwMode="auto">
          <a:xfrm rot="4422920">
            <a:off x="4715669" y="1386682"/>
            <a:ext cx="2571750" cy="3255962"/>
            <a:chOff x="762000" y="1361905"/>
            <a:chExt cx="2572785" cy="3257210"/>
          </a:xfrm>
        </p:grpSpPr>
        <p:cxnSp>
          <p:nvCxnSpPr>
            <p:cNvPr id="18" name="Straight Connector 17"/>
            <p:cNvCxnSpPr>
              <a:cxnSpLocks noChangeShapeType="1"/>
            </p:cNvCxnSpPr>
            <p:nvPr/>
          </p:nvCxnSpPr>
          <p:spPr bwMode="auto">
            <a:xfrm flipH="1">
              <a:off x="762000" y="1371600"/>
              <a:ext cx="990600" cy="3124200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" name="Straight Connector 18"/>
            <p:cNvCxnSpPr>
              <a:cxnSpLocks noChangeShapeType="1"/>
            </p:cNvCxnSpPr>
            <p:nvPr/>
          </p:nvCxnSpPr>
          <p:spPr bwMode="auto">
            <a:xfrm flipH="1" flipV="1">
              <a:off x="762000" y="4466715"/>
              <a:ext cx="1651842" cy="152400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" name="Straight Connector 19"/>
            <p:cNvCxnSpPr>
              <a:cxnSpLocks noChangeShapeType="1"/>
            </p:cNvCxnSpPr>
            <p:nvPr/>
          </p:nvCxnSpPr>
          <p:spPr bwMode="auto">
            <a:xfrm flipH="1">
              <a:off x="2413842" y="1371600"/>
              <a:ext cx="920943" cy="3247515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" name="Straight Connector 20"/>
            <p:cNvCxnSpPr>
              <a:cxnSpLocks noChangeShapeType="1"/>
            </p:cNvCxnSpPr>
            <p:nvPr/>
          </p:nvCxnSpPr>
          <p:spPr bwMode="auto">
            <a:xfrm flipH="1" flipV="1">
              <a:off x="1763627" y="1361905"/>
              <a:ext cx="1571158" cy="9695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6084" name="Group 21"/>
          <p:cNvGrpSpPr>
            <a:grpSpLocks/>
          </p:cNvGrpSpPr>
          <p:nvPr/>
        </p:nvGrpSpPr>
        <p:grpSpPr bwMode="auto">
          <a:xfrm>
            <a:off x="1039813" y="1128713"/>
            <a:ext cx="2573337" cy="3257550"/>
            <a:chOff x="762000" y="1361905"/>
            <a:chExt cx="2572785" cy="3257210"/>
          </a:xfrm>
        </p:grpSpPr>
        <p:cxnSp>
          <p:nvCxnSpPr>
            <p:cNvPr id="23" name="Straight Connector 22"/>
            <p:cNvCxnSpPr>
              <a:cxnSpLocks noChangeShapeType="1"/>
            </p:cNvCxnSpPr>
            <p:nvPr/>
          </p:nvCxnSpPr>
          <p:spPr bwMode="auto">
            <a:xfrm flipH="1">
              <a:off x="762000" y="1371600"/>
              <a:ext cx="990600" cy="3124200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4" name="Straight Connector 23"/>
            <p:cNvCxnSpPr>
              <a:cxnSpLocks noChangeShapeType="1"/>
            </p:cNvCxnSpPr>
            <p:nvPr/>
          </p:nvCxnSpPr>
          <p:spPr bwMode="auto">
            <a:xfrm flipH="1" flipV="1">
              <a:off x="762000" y="4466715"/>
              <a:ext cx="1651842" cy="152400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" name="Straight Connector 24"/>
            <p:cNvCxnSpPr>
              <a:cxnSpLocks noChangeShapeType="1"/>
            </p:cNvCxnSpPr>
            <p:nvPr/>
          </p:nvCxnSpPr>
          <p:spPr bwMode="auto">
            <a:xfrm flipH="1">
              <a:off x="2413842" y="1371600"/>
              <a:ext cx="920943" cy="3247515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" name="Straight Connector 25"/>
            <p:cNvCxnSpPr>
              <a:cxnSpLocks noChangeShapeType="1"/>
            </p:cNvCxnSpPr>
            <p:nvPr/>
          </p:nvCxnSpPr>
          <p:spPr bwMode="auto">
            <a:xfrm flipH="1" flipV="1">
              <a:off x="1763627" y="1361905"/>
              <a:ext cx="1571158" cy="9695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403928845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106" name="Group 16"/>
          <p:cNvGrpSpPr>
            <a:grpSpLocks/>
          </p:cNvGrpSpPr>
          <p:nvPr/>
        </p:nvGrpSpPr>
        <p:grpSpPr bwMode="auto">
          <a:xfrm rot="4422920">
            <a:off x="4715669" y="1386682"/>
            <a:ext cx="2571750" cy="3255962"/>
            <a:chOff x="762000" y="1361905"/>
            <a:chExt cx="2572785" cy="3257210"/>
          </a:xfrm>
        </p:grpSpPr>
        <p:cxnSp>
          <p:nvCxnSpPr>
            <p:cNvPr id="18" name="Straight Connector 17"/>
            <p:cNvCxnSpPr>
              <a:cxnSpLocks noChangeShapeType="1"/>
            </p:cNvCxnSpPr>
            <p:nvPr/>
          </p:nvCxnSpPr>
          <p:spPr bwMode="auto">
            <a:xfrm flipH="1">
              <a:off x="762000" y="1371600"/>
              <a:ext cx="990600" cy="3124200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" name="Straight Connector 18"/>
            <p:cNvCxnSpPr>
              <a:cxnSpLocks noChangeShapeType="1"/>
            </p:cNvCxnSpPr>
            <p:nvPr/>
          </p:nvCxnSpPr>
          <p:spPr bwMode="auto">
            <a:xfrm flipH="1" flipV="1">
              <a:off x="762000" y="4466715"/>
              <a:ext cx="1651842" cy="152400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" name="Straight Connector 19"/>
            <p:cNvCxnSpPr>
              <a:cxnSpLocks noChangeShapeType="1"/>
            </p:cNvCxnSpPr>
            <p:nvPr/>
          </p:nvCxnSpPr>
          <p:spPr bwMode="auto">
            <a:xfrm flipH="1">
              <a:off x="2413842" y="1371600"/>
              <a:ext cx="920943" cy="3247515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" name="Straight Connector 20"/>
            <p:cNvCxnSpPr>
              <a:cxnSpLocks noChangeShapeType="1"/>
            </p:cNvCxnSpPr>
            <p:nvPr/>
          </p:nvCxnSpPr>
          <p:spPr bwMode="auto">
            <a:xfrm flipH="1" flipV="1">
              <a:off x="1763627" y="1361905"/>
              <a:ext cx="1571158" cy="9695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7107" name="Group 21"/>
          <p:cNvGrpSpPr>
            <a:grpSpLocks/>
          </p:cNvGrpSpPr>
          <p:nvPr/>
        </p:nvGrpSpPr>
        <p:grpSpPr bwMode="auto">
          <a:xfrm>
            <a:off x="1039813" y="1128713"/>
            <a:ext cx="2573337" cy="3257550"/>
            <a:chOff x="762000" y="1361905"/>
            <a:chExt cx="2572785" cy="3257210"/>
          </a:xfrm>
        </p:grpSpPr>
        <p:cxnSp>
          <p:nvCxnSpPr>
            <p:cNvPr id="23" name="Straight Connector 22"/>
            <p:cNvCxnSpPr>
              <a:cxnSpLocks noChangeShapeType="1"/>
            </p:cNvCxnSpPr>
            <p:nvPr/>
          </p:nvCxnSpPr>
          <p:spPr bwMode="auto">
            <a:xfrm flipH="1">
              <a:off x="762000" y="1371600"/>
              <a:ext cx="990600" cy="3124200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4" name="Straight Connector 23"/>
            <p:cNvCxnSpPr>
              <a:cxnSpLocks noChangeShapeType="1"/>
            </p:cNvCxnSpPr>
            <p:nvPr/>
          </p:nvCxnSpPr>
          <p:spPr bwMode="auto">
            <a:xfrm flipH="1" flipV="1">
              <a:off x="762000" y="4466715"/>
              <a:ext cx="1651842" cy="152400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" name="Straight Connector 24"/>
            <p:cNvCxnSpPr>
              <a:cxnSpLocks noChangeShapeType="1"/>
            </p:cNvCxnSpPr>
            <p:nvPr/>
          </p:nvCxnSpPr>
          <p:spPr bwMode="auto">
            <a:xfrm flipH="1">
              <a:off x="2413842" y="1371600"/>
              <a:ext cx="920943" cy="3247515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" name="Straight Connector 25"/>
            <p:cNvCxnSpPr>
              <a:cxnSpLocks noChangeShapeType="1"/>
            </p:cNvCxnSpPr>
            <p:nvPr/>
          </p:nvCxnSpPr>
          <p:spPr bwMode="auto">
            <a:xfrm flipH="1" flipV="1">
              <a:off x="1763627" y="1361905"/>
              <a:ext cx="1571158" cy="9695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306457320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25712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5"/>
          <p:cNvSpPr txBox="1">
            <a:spLocks noChangeArrowheads="1"/>
          </p:cNvSpPr>
          <p:nvPr/>
        </p:nvSpPr>
        <p:spPr bwMode="auto">
          <a:xfrm>
            <a:off x="213651" y="216730"/>
            <a:ext cx="626722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Wow!</a:t>
            </a:r>
            <a:endParaRPr lang="en-US" sz="4000" i="1" dirty="0">
              <a:solidFill>
                <a:srgbClr val="000000"/>
              </a:solidFill>
              <a:latin typeface="Cambria" pitchFamily="18" charset="0"/>
            </a:endParaRPr>
          </a:p>
        </p:txBody>
      </p:sp>
      <p:pic>
        <p:nvPicPr>
          <p:cNvPr id="11" name="Picture 10" descr="titanic_result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777" y="2457204"/>
            <a:ext cx="7727788" cy="2673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1654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6561" y="166570"/>
            <a:ext cx="6714536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Graphs in R</a:t>
            </a:r>
            <a:endParaRPr 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2601287" y="166570"/>
            <a:ext cx="626024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 smtClean="0">
                <a:solidFill>
                  <a:srgbClr val="3366FF"/>
                </a:solidFill>
              </a:rPr>
              <a:t>... </a:t>
            </a:r>
            <a:r>
              <a:rPr lang="en-US" sz="3200" i="1" dirty="0" smtClean="0">
                <a:solidFill>
                  <a:srgbClr val="3366FF"/>
                </a:solidFill>
              </a:rPr>
              <a:t>exploratory</a:t>
            </a:r>
            <a:r>
              <a:rPr lang="en-US" sz="3200" dirty="0" smtClean="0">
                <a:solidFill>
                  <a:srgbClr val="3366FF"/>
                </a:solidFill>
              </a:rPr>
              <a:t> data analysis</a:t>
            </a:r>
            <a:endParaRPr lang="en-US" sz="3200" i="1" dirty="0">
              <a:solidFill>
                <a:srgbClr val="3366FF"/>
              </a:solidFill>
            </a:endParaRPr>
          </a:p>
        </p:txBody>
      </p:sp>
      <p:pic>
        <p:nvPicPr>
          <p:cNvPr id="6" name="Picture 5" descr="Screen Shot 2013-02-18 at 6.42.00 A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032"/>
          <a:stretch/>
        </p:blipFill>
        <p:spPr>
          <a:xfrm>
            <a:off x="0" y="2016408"/>
            <a:ext cx="9144000" cy="103270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950289" y="3724187"/>
            <a:ext cx="4930808" cy="1077218"/>
          </a:xfrm>
          <a:prstGeom prst="rect">
            <a:avLst/>
          </a:prstGeom>
          <a:solidFill>
            <a:srgbClr val="C8CE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i="1" dirty="0" smtClean="0">
                <a:solidFill>
                  <a:srgbClr val="3366FF"/>
                </a:solidFill>
              </a:rPr>
              <a:t>we people are remarkably good at seeing!</a:t>
            </a:r>
            <a:endParaRPr lang="en-US" sz="3200" i="1" dirty="0">
              <a:solidFill>
                <a:srgbClr val="3366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50289" y="5395971"/>
            <a:ext cx="4930808" cy="1077218"/>
          </a:xfrm>
          <a:prstGeom prst="rect">
            <a:avLst/>
          </a:prstGeom>
          <a:solidFill>
            <a:srgbClr val="EDBECB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i="1" dirty="0" smtClean="0">
                <a:solidFill>
                  <a:srgbClr val="FF0000"/>
                </a:solidFill>
              </a:rPr>
              <a:t>and don't always know HOW good they are!</a:t>
            </a:r>
            <a:endParaRPr lang="en-US" sz="3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656057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6.42.14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37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514570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7.28.19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261"/>
            <a:ext cx="9144000" cy="6075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514570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7.28.28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2368"/>
            <a:ext cx="9144000" cy="6493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514570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6561" y="166570"/>
            <a:ext cx="6714536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Seeing is believing?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61559865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7.28.42 A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003"/>
          <a:stretch/>
        </p:blipFill>
        <p:spPr>
          <a:xfrm>
            <a:off x="0" y="0"/>
            <a:ext cx="9144000" cy="3684555"/>
          </a:xfrm>
          <a:prstGeom prst="rect">
            <a:avLst/>
          </a:prstGeom>
        </p:spPr>
      </p:pic>
      <p:pic>
        <p:nvPicPr>
          <p:cNvPr id="4" name="Picture 3" descr="Screen Shot 2013-02-18 at 6.45.48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943" y="4486703"/>
            <a:ext cx="7236191" cy="1603228"/>
          </a:xfrm>
          <a:prstGeom prst="rect">
            <a:avLst/>
          </a:prstGeom>
          <a:ln>
            <a:solidFill>
              <a:srgbClr val="4F81BD"/>
            </a:solidFill>
          </a:ln>
        </p:spPr>
      </p:pic>
    </p:spTree>
    <p:extLst>
      <p:ext uri="{BB962C8B-B14F-4D97-AF65-F5344CB8AC3E}">
        <p14:creationId xmlns:p14="http://schemas.microsoft.com/office/powerpoint/2010/main" val="135651457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7.28.42 A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003"/>
          <a:stretch/>
        </p:blipFill>
        <p:spPr>
          <a:xfrm>
            <a:off x="0" y="0"/>
            <a:ext cx="9144000" cy="3684555"/>
          </a:xfrm>
          <a:prstGeom prst="rect">
            <a:avLst/>
          </a:prstGeom>
        </p:spPr>
      </p:pic>
      <p:pic>
        <p:nvPicPr>
          <p:cNvPr id="3" name="Picture 2" descr="Screen Shot 2013-02-18 at 7.28.54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089" y="3273744"/>
            <a:ext cx="7674673" cy="3512573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>
            <a:off x="3442168" y="6671045"/>
            <a:ext cx="437986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4307656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7.29.02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01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098773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7.29.02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017975"/>
          </a:xfrm>
          <a:prstGeom prst="rect">
            <a:avLst/>
          </a:prstGeom>
        </p:spPr>
      </p:pic>
      <p:pic>
        <p:nvPicPr>
          <p:cNvPr id="3" name="Picture 2" descr="Screen Shot 2013-02-18 at 7.29.08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155" y="4017975"/>
            <a:ext cx="6936945" cy="2625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514570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7.32.13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81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5145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5"/>
          <p:cNvSpPr txBox="1">
            <a:spLocks noChangeArrowheads="1"/>
          </p:cNvSpPr>
          <p:nvPr/>
        </p:nvSpPr>
        <p:spPr bwMode="auto">
          <a:xfrm>
            <a:off x="2740951" y="217560"/>
            <a:ext cx="626722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Wow?!?</a:t>
            </a:r>
            <a:endParaRPr lang="en-US" sz="4000" i="1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4300" y="240476"/>
            <a:ext cx="5130800" cy="6340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b="1" dirty="0">
                <a:latin typeface="Courier New"/>
                <a:cs typeface="Courier New"/>
              </a:rPr>
              <a:t># Jordan's Titanic predictor...</a:t>
            </a:r>
          </a:p>
          <a:p>
            <a:endParaRPr lang="en-US" sz="700" b="1" dirty="0">
              <a:latin typeface="Courier New"/>
              <a:cs typeface="Courier New"/>
            </a:endParaRPr>
          </a:p>
          <a:p>
            <a:r>
              <a:rPr lang="en-US" sz="700" b="1" dirty="0" err="1">
                <a:latin typeface="Courier New"/>
                <a:cs typeface="Courier New"/>
              </a:rPr>
              <a:t>pr_jordan</a:t>
            </a:r>
            <a:r>
              <a:rPr lang="en-US" sz="700" b="1" dirty="0">
                <a:latin typeface="Courier New"/>
                <a:cs typeface="Courier New"/>
              </a:rPr>
              <a:t> &lt;- function(t)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</a:t>
            </a:r>
          </a:p>
          <a:p>
            <a:r>
              <a:rPr lang="en-US" sz="700" b="1" dirty="0">
                <a:latin typeface="Courier New"/>
                <a:cs typeface="Courier New"/>
              </a:rPr>
              <a:t>  x&lt;-10</a:t>
            </a:r>
          </a:p>
          <a:p>
            <a:r>
              <a:rPr lang="en-US" sz="700" b="1" dirty="0">
                <a:latin typeface="Courier New"/>
                <a:cs typeface="Courier New"/>
              </a:rPr>
              <a:t>  </a:t>
            </a:r>
          </a:p>
          <a:p>
            <a:r>
              <a:rPr lang="en-US" sz="700" b="1" dirty="0">
                <a:latin typeface="Courier New"/>
                <a:cs typeface="Courier New"/>
              </a:rPr>
              <a:t>  #cases of certain survival/death</a:t>
            </a:r>
          </a:p>
          <a:p>
            <a:r>
              <a:rPr lang="en-US" sz="700" b="1" dirty="0">
                <a:latin typeface="Courier New"/>
                <a:cs typeface="Courier New"/>
              </a:rPr>
              <a:t>  if (!</a:t>
            </a:r>
            <a:r>
              <a:rPr lang="en-US" sz="700" b="1" dirty="0" err="1">
                <a:latin typeface="Courier New"/>
                <a:cs typeface="Courier New"/>
              </a:rPr>
              <a:t>is.na</a:t>
            </a:r>
            <a:r>
              <a:rPr lang="en-US" sz="700" b="1" dirty="0">
                <a:latin typeface="Courier New"/>
                <a:cs typeface="Courier New"/>
              </a:rPr>
              <a:t>(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)) {  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if ((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&lt;1) | 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==5 | 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==6 | 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==12 | 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==13 | 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==32.5 | 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==53 | 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==63 | 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==80)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  return(1)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}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if (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==10 | 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==11 | 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==43 | 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==46 | 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==47 | 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==51 | 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==57 | 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==59 | 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==61 | (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&gt;63 &amp; 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&lt;72))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  return(0)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}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if ((</a:t>
            </a:r>
            <a:r>
              <a:rPr lang="en-US" sz="700" b="1" dirty="0" err="1">
                <a:latin typeface="Courier New"/>
                <a:cs typeface="Courier New"/>
              </a:rPr>
              <a:t>grepl</a:t>
            </a:r>
            <a:r>
              <a:rPr lang="en-US" sz="700" b="1" dirty="0">
                <a:latin typeface="Courier New"/>
                <a:cs typeface="Courier New"/>
              </a:rPr>
              <a:t>('\\.5',t$age)) &amp; (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!=32.5))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  return(0)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}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if ((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&gt;52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&lt;=53) | (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&gt;54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&lt;=55) | (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&gt;57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&lt;=58) | 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      (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&gt;59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&lt;=60) | (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&gt;63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&lt;=65) | (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&gt;70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&lt;=72) | 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      (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&gt;75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&lt;=77) | (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&gt;81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&lt;=82) | (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&gt;86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&lt;=87) | 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      (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&gt;91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&lt;=92) | (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&gt;119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&lt;=135) | (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&gt;146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&lt;=147) | (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&gt;164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&lt;=165))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  return(1)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}</a:t>
            </a:r>
          </a:p>
          <a:p>
            <a:r>
              <a:rPr lang="en-US" sz="700" b="1" dirty="0">
                <a:latin typeface="Courier New"/>
                <a:cs typeface="Courier New"/>
              </a:rPr>
              <a:t>  }</a:t>
            </a:r>
          </a:p>
          <a:p>
            <a:r>
              <a:rPr lang="en-US" sz="700" b="1" dirty="0">
                <a:latin typeface="Courier New"/>
                <a:cs typeface="Courier New"/>
              </a:rPr>
              <a:t>  if ((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&gt;4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&lt;=7) | (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&gt;21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&lt;=22) | (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&gt;33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&lt;=35) | 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    (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&gt;40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&lt;=41) | (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&gt;42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&lt;=43) | (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&gt;46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&lt;=48) | 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    (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&gt;73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&lt;=74) | (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&gt;57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&lt;=58) | (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&gt;221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&lt;=222) | (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&gt;264))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return(0)</a:t>
            </a:r>
          </a:p>
          <a:p>
            <a:r>
              <a:rPr lang="en-US" sz="700" b="1" dirty="0">
                <a:latin typeface="Courier New"/>
                <a:cs typeface="Courier New"/>
              </a:rPr>
              <a:t>  }</a:t>
            </a:r>
          </a:p>
          <a:p>
            <a:r>
              <a:rPr lang="en-US" sz="700" b="1" dirty="0">
                <a:latin typeface="Courier New"/>
                <a:cs typeface="Courier New"/>
              </a:rPr>
              <a:t>  if (</a:t>
            </a:r>
            <a:r>
              <a:rPr lang="en-US" sz="700" b="1" dirty="0" err="1">
                <a:latin typeface="Courier New"/>
                <a:cs typeface="Courier New"/>
              </a:rPr>
              <a:t>t$sibsp</a:t>
            </a:r>
            <a:r>
              <a:rPr lang="en-US" sz="700" b="1" dirty="0">
                <a:latin typeface="Courier New"/>
                <a:cs typeface="Courier New"/>
              </a:rPr>
              <a:t>&gt;4 | </a:t>
            </a:r>
            <a:r>
              <a:rPr lang="en-US" sz="700" b="1" dirty="0" err="1">
                <a:latin typeface="Courier New"/>
                <a:cs typeface="Courier New"/>
              </a:rPr>
              <a:t>t$parch</a:t>
            </a:r>
            <a:r>
              <a:rPr lang="en-US" sz="700" b="1" dirty="0">
                <a:latin typeface="Courier New"/>
                <a:cs typeface="Courier New"/>
              </a:rPr>
              <a:t>==4 | </a:t>
            </a:r>
            <a:r>
              <a:rPr lang="en-US" sz="700" b="1" dirty="0" err="1">
                <a:latin typeface="Courier New"/>
                <a:cs typeface="Courier New"/>
              </a:rPr>
              <a:t>t$parch</a:t>
            </a:r>
            <a:r>
              <a:rPr lang="en-US" sz="700" b="1" dirty="0">
                <a:latin typeface="Courier New"/>
                <a:cs typeface="Courier New"/>
              </a:rPr>
              <a:t>&gt;5)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return(0)</a:t>
            </a:r>
          </a:p>
          <a:p>
            <a:r>
              <a:rPr lang="en-US" sz="700" b="1" dirty="0">
                <a:latin typeface="Courier New"/>
                <a:cs typeface="Courier New"/>
              </a:rPr>
              <a:t>  }</a:t>
            </a:r>
          </a:p>
          <a:p>
            <a:r>
              <a:rPr lang="en-US" sz="700" b="1" dirty="0">
                <a:latin typeface="Courier New"/>
                <a:cs typeface="Courier New"/>
              </a:rPr>
              <a:t>  if (</a:t>
            </a:r>
            <a:r>
              <a:rPr lang="en-US" sz="700" b="1" dirty="0" err="1">
                <a:latin typeface="Courier New"/>
                <a:cs typeface="Courier New"/>
              </a:rPr>
              <a:t>grepl</a:t>
            </a:r>
            <a:r>
              <a:rPr lang="en-US" sz="700" b="1" dirty="0">
                <a:latin typeface="Courier New"/>
                <a:cs typeface="Courier New"/>
              </a:rPr>
              <a:t>('</a:t>
            </a:r>
            <a:r>
              <a:rPr lang="en-US" sz="700" b="1" dirty="0" err="1">
                <a:latin typeface="Courier New"/>
                <a:cs typeface="Courier New"/>
              </a:rPr>
              <a:t>Ms</a:t>
            </a:r>
            <a:r>
              <a:rPr lang="en-US" sz="700" b="1" dirty="0">
                <a:latin typeface="Courier New"/>
                <a:cs typeface="Courier New"/>
              </a:rPr>
              <a:t>.',</a:t>
            </a:r>
            <a:r>
              <a:rPr lang="en-US" sz="700" b="1" dirty="0" err="1">
                <a:latin typeface="Courier New"/>
                <a:cs typeface="Courier New"/>
              </a:rPr>
              <a:t>t$name</a:t>
            </a:r>
            <a:r>
              <a:rPr lang="en-US" sz="700" b="1" dirty="0">
                <a:latin typeface="Courier New"/>
                <a:cs typeface="Courier New"/>
              </a:rPr>
              <a:t>))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return(1)</a:t>
            </a:r>
          </a:p>
          <a:p>
            <a:r>
              <a:rPr lang="en-US" sz="700" b="1" dirty="0">
                <a:latin typeface="Courier New"/>
                <a:cs typeface="Courier New"/>
              </a:rPr>
              <a:t>  </a:t>
            </a:r>
            <a:r>
              <a:rPr lang="en-US" sz="700" b="1" dirty="0" smtClean="0">
                <a:latin typeface="Courier New"/>
                <a:cs typeface="Courier New"/>
              </a:rPr>
              <a:t>}</a:t>
            </a:r>
          </a:p>
          <a:p>
            <a:endParaRPr lang="en-US" sz="700" b="1" dirty="0">
              <a:latin typeface="Courier New"/>
              <a:cs typeface="Courier New"/>
            </a:endParaRPr>
          </a:p>
          <a:p>
            <a:r>
              <a:rPr lang="en-US" sz="700" b="1" dirty="0">
                <a:latin typeface="Courier New"/>
                <a:cs typeface="Courier New"/>
              </a:rPr>
              <a:t> #near certainty</a:t>
            </a:r>
          </a:p>
          <a:p>
            <a:r>
              <a:rPr lang="en-US" sz="700" b="1" dirty="0">
                <a:latin typeface="Courier New"/>
                <a:cs typeface="Courier New"/>
              </a:rPr>
              <a:t>  if (</a:t>
            </a:r>
            <a:r>
              <a:rPr lang="en-US" sz="700" b="1" dirty="0" err="1">
                <a:latin typeface="Courier New"/>
                <a:cs typeface="Courier New"/>
              </a:rPr>
              <a:t>t$sex</a:t>
            </a:r>
            <a:r>
              <a:rPr lang="en-US" sz="700" b="1" dirty="0">
                <a:latin typeface="Courier New"/>
                <a:cs typeface="Courier New"/>
              </a:rPr>
              <a:t>=="female" &amp; </a:t>
            </a:r>
            <a:r>
              <a:rPr lang="en-US" sz="700" b="1" dirty="0" err="1">
                <a:latin typeface="Courier New"/>
                <a:cs typeface="Courier New"/>
              </a:rPr>
              <a:t>t$pclass</a:t>
            </a:r>
            <a:r>
              <a:rPr lang="en-US" sz="700" b="1" dirty="0">
                <a:latin typeface="Courier New"/>
                <a:cs typeface="Courier New"/>
              </a:rPr>
              <a:t>!=3)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return(1)</a:t>
            </a:r>
          </a:p>
          <a:p>
            <a:r>
              <a:rPr lang="en-US" sz="700" b="1" dirty="0">
                <a:latin typeface="Courier New"/>
                <a:cs typeface="Courier New"/>
              </a:rPr>
              <a:t>  }</a:t>
            </a:r>
          </a:p>
          <a:p>
            <a:r>
              <a:rPr lang="en-US" sz="700" b="1" dirty="0">
                <a:latin typeface="Courier New"/>
                <a:cs typeface="Courier New"/>
              </a:rPr>
              <a:t>  </a:t>
            </a:r>
          </a:p>
          <a:p>
            <a:r>
              <a:rPr lang="en-US" sz="700" b="1" dirty="0">
                <a:latin typeface="Courier New"/>
                <a:cs typeface="Courier New"/>
              </a:rPr>
              <a:t>  #probabilistic algorithm</a:t>
            </a:r>
          </a:p>
          <a:p>
            <a:r>
              <a:rPr lang="en-US" sz="700" b="1" dirty="0">
                <a:latin typeface="Courier New"/>
                <a:cs typeface="Courier New"/>
              </a:rPr>
              <a:t>  if (!</a:t>
            </a:r>
            <a:r>
              <a:rPr lang="en-US" sz="700" b="1" dirty="0" err="1">
                <a:latin typeface="Courier New"/>
                <a:cs typeface="Courier New"/>
              </a:rPr>
              <a:t>is.na</a:t>
            </a:r>
            <a:r>
              <a:rPr lang="en-US" sz="700" b="1" dirty="0">
                <a:latin typeface="Courier New"/>
                <a:cs typeface="Courier New"/>
              </a:rPr>
              <a:t>(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))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if (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==3)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  x&lt;-x+(10*5)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}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if (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==21)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  x&lt;-x-(10*4) 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}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if (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==20 | 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==37)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  x&lt;-x-(10*5)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}</a:t>
            </a:r>
          </a:p>
          <a:p>
            <a:endParaRPr lang="en-US" sz="700" b="1" dirty="0">
              <a:latin typeface="Courier New"/>
              <a:cs typeface="Courier New"/>
            </a:endParaRPr>
          </a:p>
          <a:p>
            <a:r>
              <a:rPr lang="en-US" sz="700" b="1" dirty="0">
                <a:latin typeface="Courier New"/>
                <a:cs typeface="Courier New"/>
              </a:rPr>
              <a:t>  </a:t>
            </a:r>
          </a:p>
        </p:txBody>
      </p:sp>
      <p:sp>
        <p:nvSpPr>
          <p:cNvPr id="3" name="Rectangle 2"/>
          <p:cNvSpPr/>
          <p:nvPr/>
        </p:nvSpPr>
        <p:spPr>
          <a:xfrm>
            <a:off x="5511800" y="240476"/>
            <a:ext cx="4572000" cy="64479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b="1" dirty="0" smtClean="0">
                <a:latin typeface="Courier New"/>
                <a:cs typeface="Courier New"/>
              </a:rPr>
              <a:t>}</a:t>
            </a:r>
            <a:endParaRPr lang="en-US" sz="700" b="1" dirty="0">
              <a:latin typeface="Courier New"/>
              <a:cs typeface="Courier New"/>
            </a:endParaRPr>
          </a:p>
          <a:p>
            <a:r>
              <a:rPr lang="en-US" sz="700" b="1" dirty="0">
                <a:latin typeface="Courier New"/>
                <a:cs typeface="Courier New"/>
              </a:rPr>
              <a:t>  if (</a:t>
            </a:r>
            <a:r>
              <a:rPr lang="en-US" sz="700" b="1" dirty="0" err="1">
                <a:latin typeface="Courier New"/>
                <a:cs typeface="Courier New"/>
              </a:rPr>
              <a:t>is.na</a:t>
            </a:r>
            <a:r>
              <a:rPr lang="en-US" sz="700" b="1" dirty="0">
                <a:latin typeface="Courier New"/>
                <a:cs typeface="Courier New"/>
              </a:rPr>
              <a:t>(</a:t>
            </a:r>
            <a:r>
              <a:rPr lang="en-US" sz="700" b="1" dirty="0" err="1">
                <a:latin typeface="Courier New"/>
                <a:cs typeface="Courier New"/>
              </a:rPr>
              <a:t>t$age</a:t>
            </a:r>
            <a:r>
              <a:rPr lang="en-US" sz="700" b="1" dirty="0">
                <a:latin typeface="Courier New"/>
                <a:cs typeface="Courier New"/>
              </a:rPr>
              <a:t>))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x&lt;-x-(10*2.12244898)</a:t>
            </a:r>
          </a:p>
          <a:p>
            <a:r>
              <a:rPr lang="en-US" sz="700" b="1" dirty="0">
                <a:latin typeface="Courier New"/>
                <a:cs typeface="Courier New"/>
              </a:rPr>
              <a:t>  }</a:t>
            </a:r>
          </a:p>
          <a:p>
            <a:r>
              <a:rPr lang="en-US" sz="700" b="1" dirty="0">
                <a:latin typeface="Courier New"/>
                <a:cs typeface="Courier New"/>
              </a:rPr>
              <a:t>  if (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&gt;89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&lt;=90)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x&lt;-x+(10*4)</a:t>
            </a:r>
          </a:p>
          <a:p>
            <a:r>
              <a:rPr lang="en-US" sz="700" b="1" dirty="0">
                <a:latin typeface="Courier New"/>
                <a:cs typeface="Courier New"/>
              </a:rPr>
              <a:t>  }</a:t>
            </a:r>
          </a:p>
          <a:p>
            <a:r>
              <a:rPr lang="en-US" sz="700" b="1" dirty="0">
                <a:latin typeface="Courier New"/>
                <a:cs typeface="Courier New"/>
              </a:rPr>
              <a:t>  if (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&gt;22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&lt;=23)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x&lt;-x+(10*5)</a:t>
            </a:r>
          </a:p>
          <a:p>
            <a:r>
              <a:rPr lang="en-US" sz="700" b="1" dirty="0">
                <a:latin typeface="Courier New"/>
                <a:cs typeface="Courier New"/>
              </a:rPr>
              <a:t>  }</a:t>
            </a:r>
          </a:p>
          <a:p>
            <a:r>
              <a:rPr lang="en-US" sz="700" b="1" dirty="0">
                <a:latin typeface="Courier New"/>
                <a:cs typeface="Courier New"/>
              </a:rPr>
              <a:t>  if (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&gt;24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&lt;=25){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x&lt;-x-(10*4)</a:t>
            </a:r>
          </a:p>
          <a:p>
            <a:r>
              <a:rPr lang="en-US" sz="700" b="1" dirty="0">
                <a:latin typeface="Courier New"/>
                <a:cs typeface="Courier New"/>
              </a:rPr>
              <a:t>  } </a:t>
            </a:r>
          </a:p>
          <a:p>
            <a:r>
              <a:rPr lang="en-US" sz="700" b="1" dirty="0">
                <a:latin typeface="Courier New"/>
                <a:cs typeface="Courier New"/>
              </a:rPr>
              <a:t>  if ((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&gt;17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&lt;=18) | (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&gt;39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&lt;=40))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x&lt;-x-(10*5)</a:t>
            </a:r>
          </a:p>
          <a:p>
            <a:r>
              <a:rPr lang="en-US" sz="700" b="1" dirty="0">
                <a:latin typeface="Courier New"/>
                <a:cs typeface="Courier New"/>
              </a:rPr>
              <a:t>  }</a:t>
            </a:r>
          </a:p>
          <a:p>
            <a:r>
              <a:rPr lang="en-US" sz="700" b="1" dirty="0">
                <a:latin typeface="Courier New"/>
                <a:cs typeface="Courier New"/>
              </a:rPr>
              <a:t>  if (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&gt;8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&lt;=9)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x&lt;-x-(10*7) </a:t>
            </a:r>
          </a:p>
          <a:p>
            <a:r>
              <a:rPr lang="en-US" sz="700" b="1" dirty="0">
                <a:latin typeface="Courier New"/>
                <a:cs typeface="Courier New"/>
              </a:rPr>
              <a:t>  }</a:t>
            </a:r>
          </a:p>
          <a:p>
            <a:r>
              <a:rPr lang="en-US" sz="700" b="1" dirty="0">
                <a:latin typeface="Courier New"/>
                <a:cs typeface="Courier New"/>
              </a:rPr>
              <a:t>  if (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&gt;14 &amp; </a:t>
            </a:r>
            <a:r>
              <a:rPr lang="en-US" sz="700" b="1" dirty="0" err="1">
                <a:latin typeface="Courier New"/>
                <a:cs typeface="Courier New"/>
              </a:rPr>
              <a:t>t$fare</a:t>
            </a:r>
            <a:r>
              <a:rPr lang="en-US" sz="700" b="1" dirty="0">
                <a:latin typeface="Courier New"/>
                <a:cs typeface="Courier New"/>
              </a:rPr>
              <a:t>&lt;=15)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x&lt;-x-(10*16)</a:t>
            </a:r>
          </a:p>
          <a:p>
            <a:r>
              <a:rPr lang="en-US" sz="700" b="1" dirty="0">
                <a:latin typeface="Courier New"/>
                <a:cs typeface="Courier New"/>
              </a:rPr>
              <a:t>  }</a:t>
            </a:r>
          </a:p>
          <a:p>
            <a:r>
              <a:rPr lang="en-US" sz="700" b="1" dirty="0">
                <a:latin typeface="Courier New"/>
                <a:cs typeface="Courier New"/>
              </a:rPr>
              <a:t>  if (</a:t>
            </a:r>
            <a:r>
              <a:rPr lang="en-US" sz="700" b="1" dirty="0" err="1">
                <a:latin typeface="Courier New"/>
                <a:cs typeface="Courier New"/>
              </a:rPr>
              <a:t>t$pclass</a:t>
            </a:r>
            <a:r>
              <a:rPr lang="en-US" sz="700" b="1" dirty="0">
                <a:latin typeface="Courier New"/>
                <a:cs typeface="Courier New"/>
              </a:rPr>
              <a:t>==3)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x&lt;-x-(10*3)</a:t>
            </a:r>
          </a:p>
          <a:p>
            <a:r>
              <a:rPr lang="en-US" sz="700" b="1" dirty="0">
                <a:latin typeface="Courier New"/>
                <a:cs typeface="Courier New"/>
              </a:rPr>
              <a:t>  }</a:t>
            </a:r>
          </a:p>
          <a:p>
            <a:r>
              <a:rPr lang="en-US" sz="700" b="1" dirty="0">
                <a:latin typeface="Courier New"/>
                <a:cs typeface="Courier New"/>
              </a:rPr>
              <a:t>  if (</a:t>
            </a:r>
            <a:r>
              <a:rPr lang="en-US" sz="700" b="1" dirty="0" err="1">
                <a:latin typeface="Courier New"/>
                <a:cs typeface="Courier New"/>
              </a:rPr>
              <a:t>t$sex</a:t>
            </a:r>
            <a:r>
              <a:rPr lang="en-US" sz="700" b="1" dirty="0">
                <a:latin typeface="Courier New"/>
                <a:cs typeface="Courier New"/>
              </a:rPr>
              <a:t>=="female")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x&lt;-x+(10*10)</a:t>
            </a:r>
          </a:p>
          <a:p>
            <a:r>
              <a:rPr lang="en-US" sz="700" b="1" dirty="0">
                <a:latin typeface="Courier New"/>
                <a:cs typeface="Courier New"/>
              </a:rPr>
              <a:t>  }</a:t>
            </a:r>
          </a:p>
          <a:p>
            <a:r>
              <a:rPr lang="en-US" sz="700" b="1" dirty="0">
                <a:latin typeface="Courier New"/>
                <a:cs typeface="Courier New"/>
              </a:rPr>
              <a:t>  if (</a:t>
            </a:r>
            <a:r>
              <a:rPr lang="en-US" sz="700" b="1" dirty="0" err="1">
                <a:latin typeface="Courier New"/>
                <a:cs typeface="Courier New"/>
              </a:rPr>
              <a:t>t$sex</a:t>
            </a:r>
            <a:r>
              <a:rPr lang="en-US" sz="700" b="1" dirty="0">
                <a:latin typeface="Courier New"/>
                <a:cs typeface="Courier New"/>
              </a:rPr>
              <a:t>=="male")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x&lt;-x-(10*1)</a:t>
            </a:r>
          </a:p>
          <a:p>
            <a:r>
              <a:rPr lang="en-US" sz="700" b="1" dirty="0">
                <a:latin typeface="Courier New"/>
                <a:cs typeface="Courier New"/>
              </a:rPr>
              <a:t>  }</a:t>
            </a:r>
          </a:p>
          <a:p>
            <a:r>
              <a:rPr lang="en-US" sz="700" b="1" dirty="0">
                <a:latin typeface="Courier New"/>
                <a:cs typeface="Courier New"/>
              </a:rPr>
              <a:t>  if (</a:t>
            </a:r>
            <a:r>
              <a:rPr lang="en-US" sz="700" b="1" dirty="0" err="1">
                <a:latin typeface="Courier New"/>
                <a:cs typeface="Courier New"/>
              </a:rPr>
              <a:t>grepl</a:t>
            </a:r>
            <a:r>
              <a:rPr lang="en-US" sz="700" b="1" dirty="0">
                <a:latin typeface="Courier New"/>
                <a:cs typeface="Courier New"/>
              </a:rPr>
              <a:t>('</a:t>
            </a:r>
            <a:r>
              <a:rPr lang="en-US" sz="700" b="1" dirty="0" err="1">
                <a:latin typeface="Courier New"/>
                <a:cs typeface="Courier New"/>
              </a:rPr>
              <a:t>Mrs</a:t>
            </a:r>
            <a:r>
              <a:rPr lang="en-US" sz="700" b="1" dirty="0">
                <a:latin typeface="Courier New"/>
                <a:cs typeface="Courier New"/>
              </a:rPr>
              <a:t>.',</a:t>
            </a:r>
            <a:r>
              <a:rPr lang="en-US" sz="700" b="1" dirty="0" err="1">
                <a:latin typeface="Courier New"/>
                <a:cs typeface="Courier New"/>
              </a:rPr>
              <a:t>t$name</a:t>
            </a:r>
            <a:r>
              <a:rPr lang="en-US" sz="700" b="1" dirty="0">
                <a:latin typeface="Courier New"/>
                <a:cs typeface="Courier New"/>
              </a:rPr>
              <a:t>)){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x&lt;-x+(10*3) </a:t>
            </a:r>
          </a:p>
          <a:p>
            <a:r>
              <a:rPr lang="en-US" sz="700" b="1" dirty="0">
                <a:latin typeface="Courier New"/>
                <a:cs typeface="Courier New"/>
              </a:rPr>
              <a:t>  }</a:t>
            </a:r>
          </a:p>
          <a:p>
            <a:r>
              <a:rPr lang="en-US" sz="700" b="1" dirty="0">
                <a:latin typeface="Courier New"/>
                <a:cs typeface="Courier New"/>
              </a:rPr>
              <a:t>  if (</a:t>
            </a:r>
            <a:r>
              <a:rPr lang="en-US" sz="700" b="1" dirty="0" err="1">
                <a:latin typeface="Courier New"/>
                <a:cs typeface="Courier New"/>
              </a:rPr>
              <a:t>grepl</a:t>
            </a:r>
            <a:r>
              <a:rPr lang="en-US" sz="700" b="1" dirty="0">
                <a:latin typeface="Courier New"/>
                <a:cs typeface="Courier New"/>
              </a:rPr>
              <a:t>('\\(',</a:t>
            </a:r>
            <a:r>
              <a:rPr lang="en-US" sz="700" b="1" dirty="0" err="1">
                <a:latin typeface="Courier New"/>
                <a:cs typeface="Courier New"/>
              </a:rPr>
              <a:t>t$name</a:t>
            </a:r>
            <a:r>
              <a:rPr lang="en-US" sz="700" b="1" dirty="0">
                <a:latin typeface="Courier New"/>
                <a:cs typeface="Courier New"/>
              </a:rPr>
              <a:t>))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x&lt;-x+(10*3)</a:t>
            </a:r>
          </a:p>
          <a:p>
            <a:r>
              <a:rPr lang="en-US" sz="700" b="1" dirty="0">
                <a:latin typeface="Courier New"/>
                <a:cs typeface="Courier New"/>
              </a:rPr>
              <a:t>  }</a:t>
            </a:r>
          </a:p>
          <a:p>
            <a:r>
              <a:rPr lang="en-US" sz="700" b="1" dirty="0">
                <a:latin typeface="Courier New"/>
                <a:cs typeface="Courier New"/>
              </a:rPr>
              <a:t>  if (</a:t>
            </a:r>
            <a:r>
              <a:rPr lang="en-US" sz="700" b="1" dirty="0" err="1">
                <a:latin typeface="Courier New"/>
                <a:cs typeface="Courier New"/>
              </a:rPr>
              <a:t>t$embarked</a:t>
            </a:r>
            <a:r>
              <a:rPr lang="en-US" sz="700" b="1" dirty="0">
                <a:latin typeface="Courier New"/>
                <a:cs typeface="Courier New"/>
              </a:rPr>
              <a:t>=="S")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x&lt;-x-(10*3) </a:t>
            </a:r>
          </a:p>
          <a:p>
            <a:r>
              <a:rPr lang="en-US" sz="700" b="1" dirty="0">
                <a:latin typeface="Courier New"/>
                <a:cs typeface="Courier New"/>
              </a:rPr>
              <a:t>  }</a:t>
            </a:r>
          </a:p>
          <a:p>
            <a:r>
              <a:rPr lang="en-US" sz="700" b="1" dirty="0">
                <a:latin typeface="Courier New"/>
                <a:cs typeface="Courier New"/>
              </a:rPr>
              <a:t>  if (</a:t>
            </a:r>
            <a:r>
              <a:rPr lang="en-US" sz="700" b="1" dirty="0" err="1">
                <a:latin typeface="Courier New"/>
                <a:cs typeface="Courier New"/>
              </a:rPr>
              <a:t>t$pclass</a:t>
            </a:r>
            <a:r>
              <a:rPr lang="en-US" sz="700" b="1" dirty="0">
                <a:latin typeface="Courier New"/>
                <a:cs typeface="Courier New"/>
              </a:rPr>
              <a:t>==1)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x&lt;-x+(10*1.637681159) </a:t>
            </a:r>
          </a:p>
          <a:p>
            <a:r>
              <a:rPr lang="en-US" sz="700" b="1" dirty="0">
                <a:latin typeface="Courier New"/>
                <a:cs typeface="Courier New"/>
              </a:rPr>
              <a:t>  }</a:t>
            </a:r>
          </a:p>
          <a:p>
            <a:r>
              <a:rPr lang="en-US" sz="700" b="1" dirty="0">
                <a:latin typeface="Courier New"/>
                <a:cs typeface="Courier New"/>
              </a:rPr>
              <a:t>  if (</a:t>
            </a:r>
            <a:r>
              <a:rPr lang="en-US" sz="700" b="1" dirty="0" err="1">
                <a:latin typeface="Courier New"/>
                <a:cs typeface="Courier New"/>
              </a:rPr>
              <a:t>t$pclass</a:t>
            </a:r>
            <a:r>
              <a:rPr lang="en-US" sz="700" b="1" dirty="0">
                <a:latin typeface="Courier New"/>
                <a:cs typeface="Courier New"/>
              </a:rPr>
              <a:t>==3)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x&lt;-x-(10*2)</a:t>
            </a:r>
          </a:p>
          <a:p>
            <a:r>
              <a:rPr lang="en-US" sz="700" b="1" dirty="0">
                <a:latin typeface="Courier New"/>
                <a:cs typeface="Courier New"/>
              </a:rPr>
              <a:t>  }</a:t>
            </a:r>
          </a:p>
          <a:p>
            <a:r>
              <a:rPr lang="en-US" sz="700" b="1" dirty="0">
                <a:latin typeface="Courier New"/>
                <a:cs typeface="Courier New"/>
              </a:rPr>
              <a:t>  </a:t>
            </a:r>
          </a:p>
          <a:p>
            <a:r>
              <a:rPr lang="en-US" sz="700" b="1" dirty="0">
                <a:latin typeface="Courier New"/>
                <a:cs typeface="Courier New"/>
              </a:rPr>
              <a:t>  if (x&gt;10)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return(1)</a:t>
            </a:r>
          </a:p>
          <a:p>
            <a:r>
              <a:rPr lang="en-US" sz="700" b="1" dirty="0">
                <a:latin typeface="Courier New"/>
                <a:cs typeface="Courier New"/>
              </a:rPr>
              <a:t>  }</a:t>
            </a:r>
          </a:p>
          <a:p>
            <a:r>
              <a:rPr lang="en-US" sz="700" b="1" dirty="0">
                <a:latin typeface="Courier New"/>
                <a:cs typeface="Courier New"/>
              </a:rPr>
              <a:t>  if (x&lt;10)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return(0)</a:t>
            </a:r>
          </a:p>
          <a:p>
            <a:r>
              <a:rPr lang="en-US" sz="700" b="1" dirty="0">
                <a:latin typeface="Courier New"/>
                <a:cs typeface="Courier New"/>
              </a:rPr>
              <a:t>  }</a:t>
            </a:r>
          </a:p>
          <a:p>
            <a:r>
              <a:rPr lang="en-US" sz="700" b="1" dirty="0">
                <a:latin typeface="Courier New"/>
                <a:cs typeface="Courier New"/>
              </a:rPr>
              <a:t>  if (x==10) {</a:t>
            </a:r>
          </a:p>
          <a:p>
            <a:r>
              <a:rPr lang="en-US" sz="700" b="1" dirty="0">
                <a:latin typeface="Courier New"/>
                <a:cs typeface="Courier New"/>
              </a:rPr>
              <a:t>    return(sample(0:1,1))</a:t>
            </a:r>
          </a:p>
          <a:p>
            <a:r>
              <a:rPr lang="en-US" sz="700" b="1" dirty="0">
                <a:latin typeface="Courier New"/>
                <a:cs typeface="Courier New"/>
              </a:rPr>
              <a:t>  }</a:t>
            </a:r>
          </a:p>
          <a:p>
            <a:r>
              <a:rPr lang="en-US" sz="700" b="1" dirty="0">
                <a:latin typeface="Courier New"/>
                <a:cs typeface="Courier New"/>
              </a:rPr>
              <a:t>}</a:t>
            </a:r>
            <a:endParaRPr lang="en-US" sz="700" dirty="0"/>
          </a:p>
        </p:txBody>
      </p:sp>
    </p:spTree>
    <p:extLst>
      <p:ext uri="{BB962C8B-B14F-4D97-AF65-F5344CB8AC3E}">
        <p14:creationId xmlns:p14="http://schemas.microsoft.com/office/powerpoint/2010/main" val="4332254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7.32.28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429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743493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6560" y="166570"/>
            <a:ext cx="775357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American Community Survey Data (Census)</a:t>
            </a:r>
            <a:endParaRPr lang="en-US" sz="3200" dirty="0"/>
          </a:p>
        </p:txBody>
      </p:sp>
      <p:pic>
        <p:nvPicPr>
          <p:cNvPr id="5" name="Picture 4" descr="Screen Shot 2013-02-18 at 5.02.13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77"/>
          <a:stretch/>
        </p:blipFill>
        <p:spPr>
          <a:xfrm>
            <a:off x="0" y="1207340"/>
            <a:ext cx="9144000" cy="463727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840471" y="5862014"/>
            <a:ext cx="52168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See "code book" for explanations of the many fields…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127608" y="6344366"/>
            <a:ext cx="6804396" cy="369332"/>
          </a:xfrm>
          <a:prstGeom prst="rect">
            <a:avLst/>
          </a:prstGeom>
          <a:solidFill>
            <a:srgbClr val="EDBECB"/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Read th</a:t>
            </a:r>
            <a:r>
              <a:rPr lang="en-US" dirty="0" smtClean="0"/>
              <a:t>e </a:t>
            </a:r>
            <a:r>
              <a:rPr lang="en-US" dirty="0" smtClean="0"/>
              <a:t>dat</a:t>
            </a:r>
            <a:r>
              <a:rPr lang="en-US" dirty="0" smtClean="0"/>
              <a:t>a with      </a:t>
            </a:r>
            <a:r>
              <a:rPr lang="en-US" b="1" dirty="0" err="1" smtClean="0">
                <a:latin typeface="Courier New"/>
                <a:cs typeface="Courier New"/>
              </a:rPr>
              <a:t>pData</a:t>
            </a:r>
            <a:r>
              <a:rPr lang="en-US" b="1" dirty="0">
                <a:latin typeface="Courier New"/>
                <a:cs typeface="Courier New"/>
              </a:rPr>
              <a:t> &lt;- </a:t>
            </a:r>
            <a:r>
              <a:rPr lang="en-US" b="1" dirty="0" err="1" smtClean="0">
                <a:latin typeface="Courier New"/>
                <a:cs typeface="Courier New"/>
              </a:rPr>
              <a:t>read.csv</a:t>
            </a:r>
            <a:r>
              <a:rPr lang="en-US" b="1" dirty="0" smtClean="0">
                <a:latin typeface="Courier New"/>
                <a:cs typeface="Courier New"/>
              </a:rPr>
              <a:t>("ss06pid.csv") </a:t>
            </a:r>
            <a:endParaRPr lang="en-US" b="1" dirty="0">
              <a:latin typeface="Courier New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396743493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7.32.51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46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743493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7.32.58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580"/>
            <a:ext cx="9144000" cy="5939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743493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7.33.05 A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228"/>
          <a:stretch/>
        </p:blipFill>
        <p:spPr>
          <a:xfrm>
            <a:off x="0" y="1133707"/>
            <a:ext cx="9144000" cy="158973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01634" y="330424"/>
            <a:ext cx="4216825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Using similar scales…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214861" y="4518688"/>
            <a:ext cx="4216825" cy="584776"/>
          </a:xfrm>
          <a:prstGeom prst="rect">
            <a:avLst/>
          </a:prstGeom>
          <a:solidFill>
            <a:srgbClr val="C8CE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T</a:t>
            </a:r>
            <a:r>
              <a:rPr lang="en-US" sz="3200" dirty="0" smtClean="0"/>
              <a:t>ry it!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396743493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7.33.05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33707"/>
            <a:ext cx="9144000" cy="572429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01634" y="330424"/>
            <a:ext cx="4216825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Using similar scales…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780293717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7.33.13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5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743493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7.33.20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854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743493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7.37.44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95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51457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7.37.52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826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8846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5"/>
          <p:cNvSpPr txBox="1">
            <a:spLocks noChangeArrowheads="1"/>
          </p:cNvSpPr>
          <p:nvPr/>
        </p:nvSpPr>
        <p:spPr bwMode="auto">
          <a:xfrm>
            <a:off x="228600" y="152400"/>
            <a:ext cx="3276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>
                <a:solidFill>
                  <a:srgbClr val="000000"/>
                </a:solidFill>
                <a:latin typeface="Cambria" pitchFamily="18" charset="0"/>
              </a:rPr>
              <a:t>R path!</a:t>
            </a:r>
          </a:p>
        </p:txBody>
      </p:sp>
      <p:grpSp>
        <p:nvGrpSpPr>
          <p:cNvPr id="6147" name="Group 2"/>
          <p:cNvGrpSpPr>
            <a:grpSpLocks/>
          </p:cNvGrpSpPr>
          <p:nvPr/>
        </p:nvGrpSpPr>
        <p:grpSpPr bwMode="auto">
          <a:xfrm>
            <a:off x="3505200" y="1091290"/>
            <a:ext cx="5189538" cy="4953000"/>
            <a:chOff x="3505200" y="1371600"/>
            <a:chExt cx="5189538" cy="4953000"/>
          </a:xfrm>
        </p:grpSpPr>
        <p:pic>
          <p:nvPicPr>
            <p:cNvPr id="6176" name="Picture 1" descr="Data_Science_VD.png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05200" y="1371600"/>
              <a:ext cx="5189538" cy="4953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77" name="TextBox 1"/>
            <p:cNvSpPr txBox="1">
              <a:spLocks noChangeArrowheads="1"/>
            </p:cNvSpPr>
            <p:nvPr/>
          </p:nvSpPr>
          <p:spPr bwMode="auto">
            <a:xfrm rot="-2587213">
              <a:off x="3621583" y="2296581"/>
              <a:ext cx="2059478" cy="738664"/>
            </a:xfrm>
            <a:prstGeom prst="rect">
              <a:avLst/>
            </a:prstGeom>
            <a:solidFill>
              <a:srgbClr val="FFAD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" pitchFamily="-84" charset="0"/>
                  <a:ea typeface="MS PGothic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" pitchFamily="-84" charset="0"/>
                  <a:ea typeface="MS PGothic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" pitchFamily="-84" charset="0"/>
                  <a:ea typeface="MS PGothic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" pitchFamily="-84" charset="0"/>
                  <a:ea typeface="MS PGothic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" pitchFamily="-8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8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8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8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84" charset="0"/>
                  <a:ea typeface="MS PGothic" pitchFamily="34" charset="-128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2100" b="1">
                  <a:solidFill>
                    <a:srgbClr val="800000"/>
                  </a:solidFill>
                  <a:latin typeface="Arial" pitchFamily="34" charset="0"/>
                  <a:cs typeface="Arial" pitchFamily="34" charset="0"/>
                </a:rPr>
                <a:t>Programming Skills</a:t>
              </a:r>
            </a:p>
          </p:txBody>
        </p:sp>
        <p:sp>
          <p:nvSpPr>
            <p:cNvPr id="6178" name="TextBox 21"/>
            <p:cNvSpPr txBox="1">
              <a:spLocks noChangeArrowheads="1"/>
            </p:cNvSpPr>
            <p:nvPr/>
          </p:nvSpPr>
          <p:spPr bwMode="auto">
            <a:xfrm>
              <a:off x="5027122" y="4747736"/>
              <a:ext cx="2059478" cy="738664"/>
            </a:xfrm>
            <a:prstGeom prst="rect">
              <a:avLst/>
            </a:prstGeom>
            <a:solidFill>
              <a:srgbClr val="B2A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" pitchFamily="-84" charset="0"/>
                  <a:ea typeface="MS PGothic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" pitchFamily="-84" charset="0"/>
                  <a:ea typeface="MS PGothic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" pitchFamily="-84" charset="0"/>
                  <a:ea typeface="MS PGothic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" pitchFamily="-84" charset="0"/>
                  <a:ea typeface="MS PGothic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" pitchFamily="-8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8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8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8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84" charset="0"/>
                  <a:ea typeface="MS PGothic" pitchFamily="34" charset="-128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2100" b="1">
                  <a:solidFill>
                    <a:srgbClr val="171767"/>
                  </a:solidFill>
                  <a:latin typeface="Arial" pitchFamily="34" charset="0"/>
                  <a:cs typeface="Arial" pitchFamily="34" charset="0"/>
                </a:rPr>
                <a:t>Subject Expertise</a:t>
              </a:r>
            </a:p>
          </p:txBody>
        </p:sp>
      </p:grpSp>
      <p:sp>
        <p:nvSpPr>
          <p:cNvPr id="6149" name="TextBox 55"/>
          <p:cNvSpPr txBox="1">
            <a:spLocks noChangeArrowheads="1"/>
          </p:cNvSpPr>
          <p:nvPr/>
        </p:nvSpPr>
        <p:spPr bwMode="auto">
          <a:xfrm>
            <a:off x="5186363" y="1319890"/>
            <a:ext cx="282575" cy="323850"/>
          </a:xfrm>
          <a:prstGeom prst="rect">
            <a:avLst/>
          </a:prstGeom>
          <a:solidFill>
            <a:srgbClr val="FFAD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500" b="1">
                <a:solidFill>
                  <a:srgbClr val="FFFFFF"/>
                </a:solidFill>
                <a:latin typeface="Calibri" pitchFamily="34" charset="0"/>
              </a:rPr>
              <a:t>2</a:t>
            </a:r>
          </a:p>
        </p:txBody>
      </p:sp>
      <p:sp>
        <p:nvSpPr>
          <p:cNvPr id="6150" name="Rectangle 2"/>
          <p:cNvSpPr>
            <a:spLocks noChangeArrowheads="1"/>
          </p:cNvSpPr>
          <p:nvPr/>
        </p:nvSpPr>
        <p:spPr bwMode="auto">
          <a:xfrm>
            <a:off x="457200" y="1328198"/>
            <a:ext cx="2514600" cy="830262"/>
          </a:xfrm>
          <a:prstGeom prst="rect">
            <a:avLst/>
          </a:prstGeom>
          <a:solidFill>
            <a:srgbClr val="B2AA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000000"/>
                </a:solidFill>
                <a:latin typeface="Cambria" pitchFamily="18" charset="0"/>
                <a:ea typeface="MS PGothic" pitchFamily="34" charset="-128"/>
              </a:rPr>
              <a:t>… R's toolset and its capabilities…</a:t>
            </a:r>
            <a:endParaRPr lang="en-US" sz="2400" i="1" dirty="0">
              <a:solidFill>
                <a:srgbClr val="000000"/>
              </a:solidFill>
              <a:latin typeface="Cambria" pitchFamily="18" charset="0"/>
              <a:ea typeface="MS PGothic" pitchFamily="34" charset="-128"/>
            </a:endParaRPr>
          </a:p>
        </p:txBody>
      </p:sp>
      <p:sp>
        <p:nvSpPr>
          <p:cNvPr id="6151" name="Rectangle 2"/>
          <p:cNvSpPr>
            <a:spLocks noChangeArrowheads="1"/>
          </p:cNvSpPr>
          <p:nvPr/>
        </p:nvSpPr>
        <p:spPr bwMode="auto">
          <a:xfrm>
            <a:off x="685800" y="5888331"/>
            <a:ext cx="2057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00"/>
                </a:solidFill>
                <a:latin typeface="Cambria" pitchFamily="18" charset="0"/>
                <a:ea typeface="MS PGothic" pitchFamily="34" charset="-128"/>
              </a:rPr>
              <a:t>graphs and plots</a:t>
            </a:r>
            <a:endParaRPr lang="en-US" sz="2400" i="1" dirty="0">
              <a:solidFill>
                <a:srgbClr val="000000"/>
              </a:solidFill>
              <a:latin typeface="Cambria" pitchFamily="18" charset="0"/>
              <a:ea typeface="MS PGothic" pitchFamily="34" charset="-128"/>
            </a:endParaRPr>
          </a:p>
        </p:txBody>
      </p:sp>
      <p:sp>
        <p:nvSpPr>
          <p:cNvPr id="6152" name="Rectangle 2"/>
          <p:cNvSpPr>
            <a:spLocks noChangeArrowheads="1"/>
          </p:cNvSpPr>
          <p:nvPr/>
        </p:nvSpPr>
        <p:spPr bwMode="auto">
          <a:xfrm>
            <a:off x="304800" y="4737375"/>
            <a:ext cx="2819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00"/>
                </a:solidFill>
                <a:latin typeface="Cambria" pitchFamily="18" charset="0"/>
                <a:ea typeface="MS PGothic" pitchFamily="34" charset="-128"/>
              </a:rPr>
              <a:t>data exploration</a:t>
            </a:r>
            <a:endParaRPr lang="en-US" sz="2400" i="1" dirty="0">
              <a:solidFill>
                <a:srgbClr val="000000"/>
              </a:solidFill>
              <a:latin typeface="Cambria" pitchFamily="18" charset="0"/>
              <a:ea typeface="MS PGothic" pitchFamily="34" charset="-128"/>
            </a:endParaRPr>
          </a:p>
        </p:txBody>
      </p:sp>
      <p:sp>
        <p:nvSpPr>
          <p:cNvPr id="6153" name="Down Arrow 6"/>
          <p:cNvSpPr>
            <a:spLocks noChangeArrowheads="1"/>
          </p:cNvSpPr>
          <p:nvPr/>
        </p:nvSpPr>
        <p:spPr bwMode="auto">
          <a:xfrm>
            <a:off x="1524000" y="2396873"/>
            <a:ext cx="381000" cy="3048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B2AA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"/>
              <a:ea typeface="MS PGothic" pitchFamily="34" charset="-128"/>
            </a:endParaRPr>
          </a:p>
        </p:txBody>
      </p:sp>
      <p:sp>
        <p:nvSpPr>
          <p:cNvPr id="6154" name="Down Arrow 63"/>
          <p:cNvSpPr>
            <a:spLocks noChangeArrowheads="1"/>
          </p:cNvSpPr>
          <p:nvPr/>
        </p:nvSpPr>
        <p:spPr bwMode="auto">
          <a:xfrm>
            <a:off x="1524000" y="4194162"/>
            <a:ext cx="381000" cy="3048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B2AA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"/>
              <a:ea typeface="MS PGothic" pitchFamily="34" charset="-128"/>
            </a:endParaRPr>
          </a:p>
        </p:txBody>
      </p:sp>
      <p:sp>
        <p:nvSpPr>
          <p:cNvPr id="6158" name="Oval 3"/>
          <p:cNvSpPr>
            <a:spLocks noChangeArrowheads="1"/>
          </p:cNvSpPr>
          <p:nvPr/>
        </p:nvSpPr>
        <p:spPr bwMode="auto">
          <a:xfrm>
            <a:off x="5800725" y="1589765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"/>
              <a:ea typeface="MS PGothic" pitchFamily="34" charset="-128"/>
            </a:endParaRPr>
          </a:p>
        </p:txBody>
      </p:sp>
      <p:sp>
        <p:nvSpPr>
          <p:cNvPr id="6159" name="TextBox 55"/>
          <p:cNvSpPr txBox="1">
            <a:spLocks noChangeArrowheads="1"/>
          </p:cNvSpPr>
          <p:nvPr/>
        </p:nvSpPr>
        <p:spPr bwMode="auto">
          <a:xfrm>
            <a:off x="5680075" y="1694540"/>
            <a:ext cx="282575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500" b="1">
                <a:solidFill>
                  <a:srgbClr val="008000"/>
                </a:solidFill>
                <a:latin typeface="Calibri" pitchFamily="34" charset="0"/>
              </a:rPr>
              <a:t>3</a:t>
            </a:r>
          </a:p>
        </p:txBody>
      </p:sp>
      <p:sp>
        <p:nvSpPr>
          <p:cNvPr id="6160" name="TextBox 55"/>
          <p:cNvSpPr txBox="1">
            <a:spLocks noChangeArrowheads="1"/>
          </p:cNvSpPr>
          <p:nvPr/>
        </p:nvSpPr>
        <p:spPr bwMode="auto">
          <a:xfrm>
            <a:off x="4489450" y="1319890"/>
            <a:ext cx="282575" cy="323850"/>
          </a:xfrm>
          <a:prstGeom prst="rect">
            <a:avLst/>
          </a:prstGeom>
          <a:solidFill>
            <a:srgbClr val="FFAD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500" b="1">
                <a:solidFill>
                  <a:srgbClr val="FFFFFF"/>
                </a:solidFill>
                <a:latin typeface="Calibri" pitchFamily="34" charset="0"/>
              </a:rPr>
              <a:t>1</a:t>
            </a:r>
          </a:p>
        </p:txBody>
      </p:sp>
      <p:sp>
        <p:nvSpPr>
          <p:cNvPr id="6161" name="Oval 3"/>
          <p:cNvSpPr>
            <a:spLocks noChangeArrowheads="1"/>
          </p:cNvSpPr>
          <p:nvPr/>
        </p:nvSpPr>
        <p:spPr bwMode="auto">
          <a:xfrm>
            <a:off x="5438775" y="1443715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"/>
              <a:ea typeface="MS PGothic" pitchFamily="34" charset="-128"/>
            </a:endParaRPr>
          </a:p>
        </p:txBody>
      </p:sp>
      <p:sp>
        <p:nvSpPr>
          <p:cNvPr id="6162" name="Oval 52"/>
          <p:cNvSpPr>
            <a:spLocks noChangeArrowheads="1"/>
          </p:cNvSpPr>
          <p:nvPr/>
        </p:nvSpPr>
        <p:spPr bwMode="auto">
          <a:xfrm>
            <a:off x="4752975" y="139609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"/>
              <a:ea typeface="MS PGothic" pitchFamily="34" charset="-128"/>
            </a:endParaRPr>
          </a:p>
        </p:txBody>
      </p:sp>
      <p:sp>
        <p:nvSpPr>
          <p:cNvPr id="35" name="Oval 3"/>
          <p:cNvSpPr>
            <a:spLocks noChangeArrowheads="1"/>
          </p:cNvSpPr>
          <p:nvPr/>
        </p:nvSpPr>
        <p:spPr bwMode="auto">
          <a:xfrm>
            <a:off x="5976018" y="1817697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"/>
              <a:ea typeface="MS PGothic" pitchFamily="34" charset="-128"/>
            </a:endParaRPr>
          </a:p>
        </p:txBody>
      </p:sp>
      <p:sp>
        <p:nvSpPr>
          <p:cNvPr id="36" name="TextBox 55"/>
          <p:cNvSpPr txBox="1">
            <a:spLocks noChangeArrowheads="1"/>
          </p:cNvSpPr>
          <p:nvPr/>
        </p:nvSpPr>
        <p:spPr bwMode="auto">
          <a:xfrm>
            <a:off x="6035840" y="1576562"/>
            <a:ext cx="282575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500" b="1" dirty="0" smtClean="0">
                <a:solidFill>
                  <a:srgbClr val="008000"/>
                </a:solidFill>
                <a:latin typeface="Calibri" pitchFamily="34" charset="0"/>
              </a:rPr>
              <a:t>4</a:t>
            </a:r>
            <a:endParaRPr lang="en-US" sz="1500" b="1" dirty="0">
              <a:solidFill>
                <a:srgbClr val="008000"/>
              </a:solidFill>
              <a:latin typeface="Calibri" pitchFamily="34" charset="0"/>
            </a:endParaRPr>
          </a:p>
        </p:txBody>
      </p:sp>
      <p:sp>
        <p:nvSpPr>
          <p:cNvPr id="22" name="Down Arrow 64"/>
          <p:cNvSpPr>
            <a:spLocks noChangeArrowheads="1"/>
          </p:cNvSpPr>
          <p:nvPr/>
        </p:nvSpPr>
        <p:spPr bwMode="auto">
          <a:xfrm>
            <a:off x="1524000" y="5345120"/>
            <a:ext cx="381000" cy="3048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B2AA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"/>
              <a:ea typeface="MS PGothic" pitchFamily="34" charset="-128"/>
            </a:endParaRPr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685800" y="2940086"/>
            <a:ext cx="20574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00"/>
                </a:solidFill>
                <a:latin typeface="Cambria" pitchFamily="18" charset="0"/>
                <a:ea typeface="MS PGothic" pitchFamily="34" charset="-128"/>
              </a:rPr>
              <a:t>data analysis </a:t>
            </a:r>
            <a:r>
              <a:rPr lang="en-US" dirty="0" smtClean="0">
                <a:solidFill>
                  <a:srgbClr val="000000"/>
                </a:solidFill>
                <a:latin typeface="Cambria" pitchFamily="18" charset="0"/>
                <a:ea typeface="MS PGothic" pitchFamily="34" charset="-128"/>
              </a:rPr>
              <a:t>(linear models with factors)</a:t>
            </a:r>
            <a:endParaRPr lang="en-US" i="1" dirty="0">
              <a:solidFill>
                <a:srgbClr val="000000"/>
              </a:solidFill>
              <a:latin typeface="Cambria" pitchFamily="18" charset="0"/>
              <a:ea typeface="MS PGothic" pitchFamily="34" charset="-128"/>
            </a:endParaRPr>
          </a:p>
        </p:txBody>
      </p:sp>
      <p:sp>
        <p:nvSpPr>
          <p:cNvPr id="24" name="Text Box 10"/>
          <p:cNvSpPr txBox="1">
            <a:spLocks noChangeArrowheads="1"/>
          </p:cNvSpPr>
          <p:nvPr/>
        </p:nvSpPr>
        <p:spPr bwMode="auto">
          <a:xfrm>
            <a:off x="7315200" y="5638800"/>
            <a:ext cx="15240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1500" i="1" dirty="0" smtClean="0">
                <a:solidFill>
                  <a:srgbClr val="008000"/>
                </a:solidFill>
                <a:latin typeface="Cambria" pitchFamily="18" charset="0"/>
              </a:rPr>
              <a:t>Still overlapping 2 circles!</a:t>
            </a:r>
            <a:endParaRPr lang="en-US" sz="1500" i="1" dirty="0">
              <a:solidFill>
                <a:srgbClr val="008000"/>
              </a:solidFill>
              <a:latin typeface="Cambria" pitchFamily="18" charset="0"/>
            </a:endParaRPr>
          </a:p>
        </p:txBody>
      </p:sp>
      <p:grpSp>
        <p:nvGrpSpPr>
          <p:cNvPr id="25" name="Group 1034"/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8458200" y="6172200"/>
            <a:ext cx="457200" cy="533400"/>
            <a:chOff x="2928" y="1051"/>
            <a:chExt cx="840" cy="957"/>
          </a:xfrm>
        </p:grpSpPr>
        <p:sp>
          <p:nvSpPr>
            <p:cNvPr id="26" name="Freeform 1035"/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>
              <a:off x="2928" y="1759"/>
              <a:ext cx="810" cy="249"/>
            </a:xfrm>
            <a:custGeom>
              <a:avLst/>
              <a:gdLst>
                <a:gd name="T0" fmla="*/ 113 w 1048"/>
                <a:gd name="T1" fmla="*/ 21 h 250"/>
                <a:gd name="T2" fmla="*/ 194 w 1048"/>
                <a:gd name="T3" fmla="*/ 83 h 250"/>
                <a:gd name="T4" fmla="*/ 203 w 1048"/>
                <a:gd name="T5" fmla="*/ 111 h 250"/>
                <a:gd name="T6" fmla="*/ 212 w 1048"/>
                <a:gd name="T7" fmla="*/ 132 h 250"/>
                <a:gd name="T8" fmla="*/ 223 w 1048"/>
                <a:gd name="T9" fmla="*/ 173 h 250"/>
                <a:gd name="T10" fmla="*/ 159 w 1048"/>
                <a:gd name="T11" fmla="*/ 242 h 250"/>
                <a:gd name="T12" fmla="*/ 17 w 1048"/>
                <a:gd name="T13" fmla="*/ 222 h 250"/>
                <a:gd name="T14" fmla="*/ 0 w 1048"/>
                <a:gd name="T15" fmla="*/ 201 h 250"/>
                <a:gd name="T16" fmla="*/ 2 w 1048"/>
                <a:gd name="T17" fmla="*/ 167 h 250"/>
                <a:gd name="T18" fmla="*/ 20 w 1048"/>
                <a:gd name="T19" fmla="*/ 125 h 250"/>
                <a:gd name="T20" fmla="*/ 44 w 1048"/>
                <a:gd name="T21" fmla="*/ 76 h 250"/>
                <a:gd name="T22" fmla="*/ 60 w 1048"/>
                <a:gd name="T23" fmla="*/ 55 h 250"/>
                <a:gd name="T24" fmla="*/ 69 w 1048"/>
                <a:gd name="T25" fmla="*/ 28 h 250"/>
                <a:gd name="T26" fmla="*/ 80 w 1048"/>
                <a:gd name="T27" fmla="*/ 14 h 250"/>
                <a:gd name="T28" fmla="*/ 107 w 1048"/>
                <a:gd name="T29" fmla="*/ 28 h 250"/>
                <a:gd name="T30" fmla="*/ 113 w 1048"/>
                <a:gd name="T31" fmla="*/ 21 h 25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048"/>
                <a:gd name="T49" fmla="*/ 0 h 250"/>
                <a:gd name="T50" fmla="*/ 1048 w 1048"/>
                <a:gd name="T51" fmla="*/ 250 h 25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048" h="250">
                  <a:moveTo>
                    <a:pt x="531" y="21"/>
                  </a:moveTo>
                  <a:cubicBezTo>
                    <a:pt x="673" y="0"/>
                    <a:pt x="778" y="50"/>
                    <a:pt x="910" y="83"/>
                  </a:cubicBezTo>
                  <a:cubicBezTo>
                    <a:pt x="923" y="92"/>
                    <a:pt x="937" y="102"/>
                    <a:pt x="951" y="111"/>
                  </a:cubicBezTo>
                  <a:cubicBezTo>
                    <a:pt x="965" y="120"/>
                    <a:pt x="993" y="138"/>
                    <a:pt x="993" y="138"/>
                  </a:cubicBezTo>
                  <a:cubicBezTo>
                    <a:pt x="1009" y="162"/>
                    <a:pt x="1023" y="163"/>
                    <a:pt x="1048" y="179"/>
                  </a:cubicBezTo>
                  <a:cubicBezTo>
                    <a:pt x="943" y="250"/>
                    <a:pt x="887" y="238"/>
                    <a:pt x="751" y="248"/>
                  </a:cubicBezTo>
                  <a:cubicBezTo>
                    <a:pt x="201" y="233"/>
                    <a:pt x="424" y="241"/>
                    <a:pt x="82" y="228"/>
                  </a:cubicBezTo>
                  <a:cubicBezTo>
                    <a:pt x="54" y="218"/>
                    <a:pt x="27" y="216"/>
                    <a:pt x="0" y="207"/>
                  </a:cubicBezTo>
                  <a:cubicBezTo>
                    <a:pt x="2" y="195"/>
                    <a:pt x="1" y="183"/>
                    <a:pt x="7" y="173"/>
                  </a:cubicBezTo>
                  <a:cubicBezTo>
                    <a:pt x="19" y="151"/>
                    <a:pt x="75" y="138"/>
                    <a:pt x="96" y="131"/>
                  </a:cubicBezTo>
                  <a:cubicBezTo>
                    <a:pt x="134" y="116"/>
                    <a:pt x="169" y="92"/>
                    <a:pt x="207" y="76"/>
                  </a:cubicBezTo>
                  <a:cubicBezTo>
                    <a:pt x="239" y="61"/>
                    <a:pt x="238" y="77"/>
                    <a:pt x="275" y="55"/>
                  </a:cubicBezTo>
                  <a:cubicBezTo>
                    <a:pt x="288" y="46"/>
                    <a:pt x="309" y="33"/>
                    <a:pt x="324" y="28"/>
                  </a:cubicBezTo>
                  <a:cubicBezTo>
                    <a:pt x="341" y="21"/>
                    <a:pt x="379" y="14"/>
                    <a:pt x="379" y="14"/>
                  </a:cubicBezTo>
                  <a:cubicBezTo>
                    <a:pt x="420" y="18"/>
                    <a:pt x="461" y="22"/>
                    <a:pt x="503" y="28"/>
                  </a:cubicBezTo>
                  <a:cubicBezTo>
                    <a:pt x="531" y="32"/>
                    <a:pt x="519" y="44"/>
                    <a:pt x="531" y="21"/>
                  </a:cubicBezTo>
                  <a:close/>
                </a:path>
              </a:pathLst>
            </a:custGeom>
            <a:solidFill>
              <a:srgbClr val="FD9D0F"/>
            </a:solidFill>
            <a:ln w="9525">
              <a:solidFill>
                <a:srgbClr val="FD9D0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27" name="Oval 1036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965" y="1240"/>
              <a:ext cx="779" cy="672"/>
            </a:xfrm>
            <a:prstGeom prst="ellipse">
              <a:avLst/>
            </a:prstGeom>
            <a:solidFill>
              <a:srgbClr val="9ECC46"/>
            </a:solidFill>
            <a:ln w="9525">
              <a:solidFill>
                <a:srgbClr val="FFCC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28" name="Oval 1037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 rot="-1967255">
              <a:off x="3039" y="1383"/>
              <a:ext cx="186" cy="1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29" name="Oval 1038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3262" y="1383"/>
              <a:ext cx="222" cy="2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30" name="Oval 1039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 rot="-2071034">
              <a:off x="3521" y="1431"/>
              <a:ext cx="149" cy="2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31" name="Oval 1040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3118" y="1479"/>
              <a:ext cx="56" cy="6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32" name="Oval 1041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3341" y="1495"/>
              <a:ext cx="55" cy="6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33" name="Oval 1042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3543" y="1549"/>
              <a:ext cx="54" cy="6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34" name="AutoShape 1043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 rot="-5400000">
              <a:off x="3291" y="1540"/>
              <a:ext cx="77" cy="445"/>
            </a:xfrm>
            <a:prstGeom prst="moon">
              <a:avLst>
                <a:gd name="adj" fmla="val 50000"/>
              </a:avLst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37" name="Freeform 1044"/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>
              <a:off x="3120" y="1128"/>
              <a:ext cx="648" cy="256"/>
            </a:xfrm>
            <a:custGeom>
              <a:avLst/>
              <a:gdLst>
                <a:gd name="T0" fmla="*/ 208 w 648"/>
                <a:gd name="T1" fmla="*/ 0 h 256"/>
                <a:gd name="T2" fmla="*/ 47 w 648"/>
                <a:gd name="T3" fmla="*/ 7 h 256"/>
                <a:gd name="T4" fmla="*/ 0 w 648"/>
                <a:gd name="T5" fmla="*/ 92 h 256"/>
                <a:gd name="T6" fmla="*/ 162 w 648"/>
                <a:gd name="T7" fmla="*/ 192 h 256"/>
                <a:gd name="T8" fmla="*/ 300 w 648"/>
                <a:gd name="T9" fmla="*/ 238 h 256"/>
                <a:gd name="T10" fmla="*/ 484 w 648"/>
                <a:gd name="T11" fmla="*/ 246 h 256"/>
                <a:gd name="T12" fmla="*/ 646 w 648"/>
                <a:gd name="T13" fmla="*/ 184 h 256"/>
                <a:gd name="T14" fmla="*/ 615 w 648"/>
                <a:gd name="T15" fmla="*/ 153 h 256"/>
                <a:gd name="T16" fmla="*/ 546 w 648"/>
                <a:gd name="T17" fmla="*/ 84 h 2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8"/>
                <a:gd name="T28" fmla="*/ 0 h 256"/>
                <a:gd name="T29" fmla="*/ 648 w 648"/>
                <a:gd name="T30" fmla="*/ 256 h 2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8" h="256">
                  <a:moveTo>
                    <a:pt x="208" y="0"/>
                  </a:moveTo>
                  <a:cubicBezTo>
                    <a:pt x="154" y="2"/>
                    <a:pt x="100" y="0"/>
                    <a:pt x="47" y="7"/>
                  </a:cubicBezTo>
                  <a:cubicBezTo>
                    <a:pt x="15" y="11"/>
                    <a:pt x="0" y="92"/>
                    <a:pt x="0" y="92"/>
                  </a:cubicBezTo>
                  <a:cubicBezTo>
                    <a:pt x="19" y="199"/>
                    <a:pt x="72" y="170"/>
                    <a:pt x="162" y="192"/>
                  </a:cubicBezTo>
                  <a:cubicBezTo>
                    <a:pt x="208" y="203"/>
                    <a:pt x="252" y="234"/>
                    <a:pt x="300" y="238"/>
                  </a:cubicBezTo>
                  <a:cubicBezTo>
                    <a:pt x="361" y="243"/>
                    <a:pt x="423" y="243"/>
                    <a:pt x="484" y="246"/>
                  </a:cubicBezTo>
                  <a:cubicBezTo>
                    <a:pt x="648" y="235"/>
                    <a:pt x="569" y="256"/>
                    <a:pt x="646" y="184"/>
                  </a:cubicBezTo>
                  <a:cubicBezTo>
                    <a:pt x="642" y="180"/>
                    <a:pt x="617" y="158"/>
                    <a:pt x="615" y="153"/>
                  </a:cubicBezTo>
                  <a:cubicBezTo>
                    <a:pt x="596" y="116"/>
                    <a:pt x="599" y="84"/>
                    <a:pt x="546" y="84"/>
                  </a:cubicBezTo>
                </a:path>
              </a:pathLst>
            </a:custGeom>
            <a:solidFill>
              <a:srgbClr val="CC0099"/>
            </a:solidFill>
            <a:ln w="9525">
              <a:solidFill>
                <a:srgbClr val="FF99CC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38" name="Freeform 1045"/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3254" y="1051"/>
              <a:ext cx="442" cy="192"/>
            </a:xfrm>
            <a:custGeom>
              <a:avLst/>
              <a:gdLst>
                <a:gd name="T0" fmla="*/ 88 w 442"/>
                <a:gd name="T1" fmla="*/ 138 h 192"/>
                <a:gd name="T2" fmla="*/ 34 w 442"/>
                <a:gd name="T3" fmla="*/ 92 h 192"/>
                <a:gd name="T4" fmla="*/ 57 w 442"/>
                <a:gd name="T5" fmla="*/ 0 h 192"/>
                <a:gd name="T6" fmla="*/ 234 w 442"/>
                <a:gd name="T7" fmla="*/ 15 h 192"/>
                <a:gd name="T8" fmla="*/ 372 w 442"/>
                <a:gd name="T9" fmla="*/ 61 h 192"/>
                <a:gd name="T10" fmla="*/ 441 w 442"/>
                <a:gd name="T11" fmla="*/ 92 h 192"/>
                <a:gd name="T12" fmla="*/ 434 w 442"/>
                <a:gd name="T13" fmla="*/ 122 h 192"/>
                <a:gd name="T14" fmla="*/ 280 w 442"/>
                <a:gd name="T15" fmla="*/ 161 h 192"/>
                <a:gd name="T16" fmla="*/ 257 w 442"/>
                <a:gd name="T17" fmla="*/ 169 h 192"/>
                <a:gd name="T18" fmla="*/ 226 w 442"/>
                <a:gd name="T19" fmla="*/ 184 h 192"/>
                <a:gd name="T20" fmla="*/ 196 w 442"/>
                <a:gd name="T21" fmla="*/ 192 h 19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42"/>
                <a:gd name="T34" fmla="*/ 0 h 192"/>
                <a:gd name="T35" fmla="*/ 442 w 442"/>
                <a:gd name="T36" fmla="*/ 192 h 19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42" h="192">
                  <a:moveTo>
                    <a:pt x="88" y="138"/>
                  </a:moveTo>
                  <a:cubicBezTo>
                    <a:pt x="71" y="119"/>
                    <a:pt x="55" y="106"/>
                    <a:pt x="34" y="92"/>
                  </a:cubicBezTo>
                  <a:cubicBezTo>
                    <a:pt x="22" y="52"/>
                    <a:pt x="0" y="17"/>
                    <a:pt x="57" y="0"/>
                  </a:cubicBezTo>
                  <a:cubicBezTo>
                    <a:pt x="75" y="1"/>
                    <a:pt x="202" y="8"/>
                    <a:pt x="234" y="15"/>
                  </a:cubicBezTo>
                  <a:cubicBezTo>
                    <a:pt x="275" y="24"/>
                    <a:pt x="331" y="47"/>
                    <a:pt x="372" y="61"/>
                  </a:cubicBezTo>
                  <a:cubicBezTo>
                    <a:pt x="394" y="81"/>
                    <a:pt x="412" y="84"/>
                    <a:pt x="441" y="92"/>
                  </a:cubicBezTo>
                  <a:cubicBezTo>
                    <a:pt x="439" y="102"/>
                    <a:pt x="442" y="115"/>
                    <a:pt x="434" y="122"/>
                  </a:cubicBezTo>
                  <a:cubicBezTo>
                    <a:pt x="411" y="142"/>
                    <a:pt x="306" y="158"/>
                    <a:pt x="280" y="161"/>
                  </a:cubicBezTo>
                  <a:cubicBezTo>
                    <a:pt x="272" y="164"/>
                    <a:pt x="264" y="166"/>
                    <a:pt x="257" y="169"/>
                  </a:cubicBezTo>
                  <a:cubicBezTo>
                    <a:pt x="246" y="173"/>
                    <a:pt x="237" y="180"/>
                    <a:pt x="226" y="184"/>
                  </a:cubicBezTo>
                  <a:cubicBezTo>
                    <a:pt x="216" y="188"/>
                    <a:pt x="196" y="192"/>
                    <a:pt x="196" y="192"/>
                  </a:cubicBezTo>
                </a:path>
              </a:pathLst>
            </a:custGeom>
            <a:solidFill>
              <a:srgbClr val="CC0099"/>
            </a:solidFill>
            <a:ln w="9525">
              <a:solidFill>
                <a:srgbClr val="FF99CC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39" name="Freeform 1046"/>
            <p:cNvSpPr>
              <a:spLocks/>
            </p:cNvSpPr>
            <p:nvPr>
              <p:custDataLst>
                <p:tags r:id="rId13"/>
              </p:custDataLst>
            </p:nvPr>
          </p:nvSpPr>
          <p:spPr bwMode="auto">
            <a:xfrm>
              <a:off x="3025" y="1802"/>
              <a:ext cx="215" cy="139"/>
            </a:xfrm>
            <a:custGeom>
              <a:avLst/>
              <a:gdLst>
                <a:gd name="T0" fmla="*/ 8 w 215"/>
                <a:gd name="T1" fmla="*/ 78 h 139"/>
                <a:gd name="T2" fmla="*/ 84 w 215"/>
                <a:gd name="T3" fmla="*/ 17 h 139"/>
                <a:gd name="T4" fmla="*/ 154 w 215"/>
                <a:gd name="T5" fmla="*/ 40 h 139"/>
                <a:gd name="T6" fmla="*/ 215 w 215"/>
                <a:gd name="T7" fmla="*/ 139 h 13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5"/>
                <a:gd name="T13" fmla="*/ 0 h 139"/>
                <a:gd name="T14" fmla="*/ 215 w 215"/>
                <a:gd name="T15" fmla="*/ 139 h 13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" h="139">
                  <a:moveTo>
                    <a:pt x="8" y="78"/>
                  </a:moveTo>
                  <a:cubicBezTo>
                    <a:pt x="20" y="0"/>
                    <a:pt x="0" y="6"/>
                    <a:pt x="84" y="17"/>
                  </a:cubicBezTo>
                  <a:cubicBezTo>
                    <a:pt x="108" y="24"/>
                    <a:pt x="154" y="40"/>
                    <a:pt x="154" y="40"/>
                  </a:cubicBezTo>
                  <a:cubicBezTo>
                    <a:pt x="162" y="81"/>
                    <a:pt x="162" y="139"/>
                    <a:pt x="215" y="139"/>
                  </a:cubicBezTo>
                </a:path>
              </a:pathLst>
            </a:custGeom>
            <a:solidFill>
              <a:srgbClr val="FD9D0F"/>
            </a:solidFill>
            <a:ln w="9525">
              <a:solidFill>
                <a:srgbClr val="FFCC99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  <p:sp>
          <p:nvSpPr>
            <p:cNvPr id="40" name="Freeform 1047"/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 flipH="1">
              <a:off x="3456" y="1813"/>
              <a:ext cx="215" cy="139"/>
            </a:xfrm>
            <a:custGeom>
              <a:avLst/>
              <a:gdLst>
                <a:gd name="T0" fmla="*/ 8 w 215"/>
                <a:gd name="T1" fmla="*/ 78 h 139"/>
                <a:gd name="T2" fmla="*/ 84 w 215"/>
                <a:gd name="T3" fmla="*/ 17 h 139"/>
                <a:gd name="T4" fmla="*/ 154 w 215"/>
                <a:gd name="T5" fmla="*/ 40 h 139"/>
                <a:gd name="T6" fmla="*/ 215 w 215"/>
                <a:gd name="T7" fmla="*/ 139 h 13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5"/>
                <a:gd name="T13" fmla="*/ 0 h 139"/>
                <a:gd name="T14" fmla="*/ 215 w 215"/>
                <a:gd name="T15" fmla="*/ 139 h 13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" h="139">
                  <a:moveTo>
                    <a:pt x="8" y="78"/>
                  </a:moveTo>
                  <a:cubicBezTo>
                    <a:pt x="20" y="0"/>
                    <a:pt x="0" y="6"/>
                    <a:pt x="84" y="17"/>
                  </a:cubicBezTo>
                  <a:cubicBezTo>
                    <a:pt x="108" y="24"/>
                    <a:pt x="154" y="40"/>
                    <a:pt x="154" y="40"/>
                  </a:cubicBezTo>
                  <a:cubicBezTo>
                    <a:pt x="162" y="81"/>
                    <a:pt x="162" y="139"/>
                    <a:pt x="215" y="139"/>
                  </a:cubicBezTo>
                </a:path>
              </a:pathLst>
            </a:custGeom>
            <a:solidFill>
              <a:srgbClr val="FD9D0F"/>
            </a:solidFill>
            <a:ln w="9525">
              <a:solidFill>
                <a:srgbClr val="FFCC99"/>
              </a:solidFill>
              <a:round/>
              <a:headEnd/>
              <a:tailEnd/>
            </a:ln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"/>
                <a:ea typeface="MS PGothic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16064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7.37.58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927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884689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3-02-18 at 7.43.08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16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884689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7.43.23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954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884689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7.43.31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43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884689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7.43.41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47093"/>
          </a:xfrm>
          <a:prstGeom prst="rect">
            <a:avLst/>
          </a:prstGeom>
        </p:spPr>
      </p:pic>
      <p:pic>
        <p:nvPicPr>
          <p:cNvPr id="3" name="Picture 2" descr="t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67" b="16199"/>
          <a:stretch/>
        </p:blipFill>
        <p:spPr>
          <a:xfrm>
            <a:off x="1867542" y="2034528"/>
            <a:ext cx="5304794" cy="3712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884689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7.43.46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299"/>
            <a:ext cx="9144000" cy="5701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884689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7.43.52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656"/>
            <a:ext cx="9144000" cy="5792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639332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7.43.52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656"/>
            <a:ext cx="9144000" cy="57921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92390" y="4908206"/>
            <a:ext cx="4216825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Try it!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947108" y="2902050"/>
            <a:ext cx="160645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Courier New"/>
                <a:cs typeface="Courier New"/>
              </a:rPr>
              <a:t>cut2</a:t>
            </a:r>
            <a:endParaRPr lang="en-US" sz="3200" b="1" dirty="0">
              <a:latin typeface="Courier New"/>
              <a:cs typeface="Courier Ne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3977" y="3486826"/>
            <a:ext cx="31025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 (in library </a:t>
            </a:r>
            <a:r>
              <a:rPr lang="en-US" sz="2400" dirty="0" err="1" smtClean="0"/>
              <a:t>Hmisc</a:t>
            </a:r>
            <a:r>
              <a:rPr lang="en-US" sz="2400" dirty="0" smtClean="0"/>
              <a:t>)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4587619" y="3071327"/>
            <a:ext cx="35373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c</a:t>
            </a:r>
            <a:r>
              <a:rPr lang="en-US" sz="2400" dirty="0" smtClean="0"/>
              <a:t>onverts a numeric value into a set of </a:t>
            </a:r>
            <a:r>
              <a:rPr lang="en-US" sz="2400" b="1" dirty="0" smtClean="0">
                <a:latin typeface="Courier New"/>
                <a:cs typeface="Courier New"/>
              </a:rPr>
              <a:t>g</a:t>
            </a:r>
            <a:r>
              <a:rPr lang="en-US" sz="2400" dirty="0" smtClean="0"/>
              <a:t> factors</a:t>
            </a:r>
            <a:endParaRPr lang="en-US" sz="2400" dirty="0"/>
          </a:p>
        </p:txBody>
      </p:sp>
      <p:sp>
        <p:nvSpPr>
          <p:cNvPr id="7" name="Right Brace 6"/>
          <p:cNvSpPr/>
          <p:nvPr/>
        </p:nvSpPr>
        <p:spPr>
          <a:xfrm>
            <a:off x="3864479" y="2771875"/>
            <a:ext cx="450629" cy="1379110"/>
          </a:xfrm>
          <a:prstGeom prst="rightBrac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392390" y="5645382"/>
            <a:ext cx="42168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Try it with different numbers of groups…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16512865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7.43.52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656"/>
            <a:ext cx="9144000" cy="5792180"/>
          </a:xfrm>
          <a:prstGeom prst="rect">
            <a:avLst/>
          </a:prstGeom>
        </p:spPr>
      </p:pic>
      <p:pic>
        <p:nvPicPr>
          <p:cNvPr id="9" name="Picture 8" descr="Screen Shot 2013-02-18 at 8.29.30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2416" y="2444794"/>
            <a:ext cx="6350000" cy="379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613141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2-18 at 8.30.36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862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63933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pitchFamily="-105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pitchFamily="-105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407</TotalTime>
  <Words>2299</Words>
  <Application>Microsoft Macintosh PowerPoint</Application>
  <PresentationFormat>On-screen Show (4:3)</PresentationFormat>
  <Paragraphs>300</Paragraphs>
  <Slides>126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126</vt:i4>
      </vt:variant>
    </vt:vector>
  </HeadingPairs>
  <TitlesOfParts>
    <vt:vector size="128" baseType="lpstr">
      <vt:lpstr>Office Theme</vt:lpstr>
      <vt:lpstr>Blank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Harveyt Mudd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Zachary Dodds</dc:creator>
  <cp:lastModifiedBy>Zach Dodds</cp:lastModifiedBy>
  <cp:revision>26</cp:revision>
  <dcterms:created xsi:type="dcterms:W3CDTF">2013-02-18T13:51:35Z</dcterms:created>
  <dcterms:modified xsi:type="dcterms:W3CDTF">2013-02-19T01:41:33Z</dcterms:modified>
</cp:coreProperties>
</file>