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24"/>
  </p:notesMasterIdLst>
  <p:sldIdLst>
    <p:sldId id="327" r:id="rId5"/>
    <p:sldId id="328" r:id="rId6"/>
    <p:sldId id="524" r:id="rId7"/>
    <p:sldId id="497" r:id="rId8"/>
    <p:sldId id="351" r:id="rId9"/>
    <p:sldId id="353" r:id="rId10"/>
    <p:sldId id="330" r:id="rId11"/>
    <p:sldId id="421" r:id="rId12"/>
    <p:sldId id="422" r:id="rId13"/>
    <p:sldId id="423" r:id="rId14"/>
    <p:sldId id="427" r:id="rId15"/>
    <p:sldId id="499" r:id="rId16"/>
    <p:sldId id="526" r:id="rId17"/>
    <p:sldId id="527" r:id="rId18"/>
    <p:sldId id="428" r:id="rId19"/>
    <p:sldId id="525" r:id="rId20"/>
    <p:sldId id="528" r:id="rId21"/>
    <p:sldId id="429" r:id="rId22"/>
    <p:sldId id="431" r:id="rId23"/>
    <p:sldId id="432" r:id="rId24"/>
    <p:sldId id="433" r:id="rId25"/>
    <p:sldId id="454" r:id="rId26"/>
    <p:sldId id="455" r:id="rId27"/>
    <p:sldId id="529" r:id="rId28"/>
    <p:sldId id="434" r:id="rId29"/>
    <p:sldId id="442" r:id="rId30"/>
    <p:sldId id="443" r:id="rId31"/>
    <p:sldId id="435" r:id="rId32"/>
    <p:sldId id="444" r:id="rId33"/>
    <p:sldId id="436" r:id="rId34"/>
    <p:sldId id="437" r:id="rId35"/>
    <p:sldId id="438" r:id="rId36"/>
    <p:sldId id="439" r:id="rId37"/>
    <p:sldId id="440" r:id="rId38"/>
    <p:sldId id="456" r:id="rId39"/>
    <p:sldId id="458" r:id="rId40"/>
    <p:sldId id="501" r:id="rId41"/>
    <p:sldId id="502" r:id="rId42"/>
    <p:sldId id="503" r:id="rId43"/>
    <p:sldId id="505" r:id="rId44"/>
    <p:sldId id="504" r:id="rId45"/>
    <p:sldId id="507" r:id="rId46"/>
    <p:sldId id="508" r:id="rId47"/>
    <p:sldId id="509" r:id="rId48"/>
    <p:sldId id="530" r:id="rId49"/>
    <p:sldId id="510" r:id="rId50"/>
    <p:sldId id="445" r:id="rId51"/>
    <p:sldId id="459" r:id="rId52"/>
    <p:sldId id="460" r:id="rId53"/>
    <p:sldId id="461" r:id="rId54"/>
    <p:sldId id="465" r:id="rId55"/>
    <p:sldId id="466" r:id="rId56"/>
    <p:sldId id="462" r:id="rId57"/>
    <p:sldId id="467" r:id="rId58"/>
    <p:sldId id="463" r:id="rId59"/>
    <p:sldId id="441" r:id="rId60"/>
    <p:sldId id="446" r:id="rId61"/>
    <p:sldId id="453" r:id="rId62"/>
    <p:sldId id="464" r:id="rId63"/>
    <p:sldId id="452" r:id="rId64"/>
    <p:sldId id="449" r:id="rId65"/>
    <p:sldId id="447" r:id="rId66"/>
    <p:sldId id="468" r:id="rId67"/>
    <p:sldId id="450" r:id="rId68"/>
    <p:sldId id="469" r:id="rId69"/>
    <p:sldId id="470" r:id="rId70"/>
    <p:sldId id="471" r:id="rId71"/>
    <p:sldId id="511" r:id="rId72"/>
    <p:sldId id="512" r:id="rId73"/>
    <p:sldId id="513" r:id="rId74"/>
    <p:sldId id="514" r:id="rId75"/>
    <p:sldId id="515" r:id="rId76"/>
    <p:sldId id="519" r:id="rId77"/>
    <p:sldId id="518" r:id="rId78"/>
    <p:sldId id="516" r:id="rId79"/>
    <p:sldId id="517" r:id="rId80"/>
    <p:sldId id="520" r:id="rId81"/>
    <p:sldId id="522" r:id="rId82"/>
    <p:sldId id="523" r:id="rId83"/>
    <p:sldId id="472" r:id="rId84"/>
    <p:sldId id="531" r:id="rId85"/>
    <p:sldId id="532" r:id="rId86"/>
    <p:sldId id="533" r:id="rId87"/>
    <p:sldId id="534" r:id="rId88"/>
    <p:sldId id="535" r:id="rId89"/>
    <p:sldId id="492" r:id="rId90"/>
    <p:sldId id="493" r:id="rId91"/>
    <p:sldId id="394" r:id="rId92"/>
    <p:sldId id="395" r:id="rId93"/>
    <p:sldId id="324" r:id="rId94"/>
    <p:sldId id="494" r:id="rId95"/>
    <p:sldId id="495" r:id="rId96"/>
    <p:sldId id="496" r:id="rId97"/>
    <p:sldId id="473" r:id="rId98"/>
    <p:sldId id="474" r:id="rId99"/>
    <p:sldId id="475" r:id="rId100"/>
    <p:sldId id="476" r:id="rId101"/>
    <p:sldId id="477" r:id="rId102"/>
    <p:sldId id="478" r:id="rId103"/>
    <p:sldId id="479" r:id="rId104"/>
    <p:sldId id="480" r:id="rId105"/>
    <p:sldId id="481" r:id="rId106"/>
    <p:sldId id="482" r:id="rId107"/>
    <p:sldId id="483" r:id="rId108"/>
    <p:sldId id="484" r:id="rId109"/>
    <p:sldId id="485" r:id="rId110"/>
    <p:sldId id="486" r:id="rId111"/>
    <p:sldId id="487" r:id="rId112"/>
    <p:sldId id="488" r:id="rId113"/>
    <p:sldId id="489" r:id="rId114"/>
    <p:sldId id="490" r:id="rId115"/>
    <p:sldId id="491" r:id="rId116"/>
    <p:sldId id="325" r:id="rId117"/>
    <p:sldId id="387" r:id="rId118"/>
    <p:sldId id="388" r:id="rId119"/>
    <p:sldId id="389" r:id="rId120"/>
    <p:sldId id="326" r:id="rId121"/>
    <p:sldId id="256" r:id="rId122"/>
    <p:sldId id="420" r:id="rId1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CD77569-A6AC-2448-9435-AFF774A0F172}">
          <p14:sldIdLst>
            <p14:sldId id="327"/>
            <p14:sldId id="328"/>
            <p14:sldId id="524"/>
            <p14:sldId id="497"/>
            <p14:sldId id="351"/>
            <p14:sldId id="353"/>
            <p14:sldId id="330"/>
            <p14:sldId id="421"/>
            <p14:sldId id="422"/>
            <p14:sldId id="423"/>
            <p14:sldId id="427"/>
            <p14:sldId id="499"/>
            <p14:sldId id="526"/>
            <p14:sldId id="527"/>
            <p14:sldId id="428"/>
            <p14:sldId id="525"/>
            <p14:sldId id="528"/>
            <p14:sldId id="429"/>
            <p14:sldId id="431"/>
            <p14:sldId id="432"/>
            <p14:sldId id="433"/>
            <p14:sldId id="454"/>
            <p14:sldId id="455"/>
            <p14:sldId id="529"/>
            <p14:sldId id="434"/>
            <p14:sldId id="442"/>
            <p14:sldId id="443"/>
            <p14:sldId id="435"/>
            <p14:sldId id="444"/>
            <p14:sldId id="436"/>
            <p14:sldId id="437"/>
            <p14:sldId id="438"/>
            <p14:sldId id="439"/>
            <p14:sldId id="440"/>
            <p14:sldId id="456"/>
            <p14:sldId id="458"/>
            <p14:sldId id="501"/>
            <p14:sldId id="502"/>
            <p14:sldId id="503"/>
            <p14:sldId id="505"/>
            <p14:sldId id="504"/>
            <p14:sldId id="507"/>
            <p14:sldId id="508"/>
            <p14:sldId id="509"/>
            <p14:sldId id="530"/>
            <p14:sldId id="510"/>
            <p14:sldId id="445"/>
            <p14:sldId id="459"/>
            <p14:sldId id="460"/>
            <p14:sldId id="461"/>
            <p14:sldId id="465"/>
            <p14:sldId id="466"/>
            <p14:sldId id="462"/>
            <p14:sldId id="467"/>
            <p14:sldId id="463"/>
            <p14:sldId id="441"/>
            <p14:sldId id="446"/>
            <p14:sldId id="453"/>
            <p14:sldId id="464"/>
            <p14:sldId id="452"/>
            <p14:sldId id="449"/>
            <p14:sldId id="447"/>
            <p14:sldId id="468"/>
            <p14:sldId id="450"/>
            <p14:sldId id="469"/>
            <p14:sldId id="470"/>
            <p14:sldId id="471"/>
            <p14:sldId id="511"/>
            <p14:sldId id="512"/>
            <p14:sldId id="513"/>
            <p14:sldId id="514"/>
            <p14:sldId id="515"/>
            <p14:sldId id="519"/>
            <p14:sldId id="518"/>
            <p14:sldId id="516"/>
            <p14:sldId id="517"/>
            <p14:sldId id="520"/>
            <p14:sldId id="522"/>
            <p14:sldId id="523"/>
            <p14:sldId id="472"/>
            <p14:sldId id="531"/>
            <p14:sldId id="532"/>
            <p14:sldId id="533"/>
            <p14:sldId id="534"/>
            <p14:sldId id="535"/>
            <p14:sldId id="492"/>
            <p14:sldId id="493"/>
            <p14:sldId id="394"/>
            <p14:sldId id="395"/>
            <p14:sldId id="324"/>
            <p14:sldId id="494"/>
            <p14:sldId id="495"/>
            <p14:sldId id="496"/>
            <p14:sldId id="473"/>
            <p14:sldId id="474"/>
            <p14:sldId id="475"/>
            <p14:sldId id="476"/>
            <p14:sldId id="477"/>
            <p14:sldId id="478"/>
            <p14:sldId id="479"/>
            <p14:sldId id="480"/>
            <p14:sldId id="481"/>
            <p14:sldId id="482"/>
            <p14:sldId id="483"/>
            <p14:sldId id="484"/>
            <p14:sldId id="485"/>
            <p14:sldId id="486"/>
            <p14:sldId id="487"/>
            <p14:sldId id="488"/>
            <p14:sldId id="489"/>
            <p14:sldId id="490"/>
            <p14:sldId id="491"/>
            <p14:sldId id="325"/>
            <p14:sldId id="387"/>
            <p14:sldId id="388"/>
            <p14:sldId id="389"/>
            <p14:sldId id="326"/>
            <p14:sldId id="256"/>
            <p14:sldId id="42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BBDA"/>
    <a:srgbClr val="B7BEFF"/>
    <a:srgbClr val="BFFFBC"/>
    <a:srgbClr val="D1DFFF"/>
    <a:srgbClr val="FF02E0"/>
    <a:srgbClr val="05FFFF"/>
    <a:srgbClr val="071EFF"/>
    <a:srgbClr val="06FF12"/>
    <a:srgbClr val="C8CEFF"/>
    <a:srgbClr val="EDB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-16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120" Type="http://schemas.openxmlformats.org/officeDocument/2006/relationships/slide" Target="slides/slide116.xml"/><Relationship Id="rId121" Type="http://schemas.openxmlformats.org/officeDocument/2006/relationships/slide" Target="slides/slide117.xml"/><Relationship Id="rId122" Type="http://schemas.openxmlformats.org/officeDocument/2006/relationships/slide" Target="slides/slide118.xml"/><Relationship Id="rId123" Type="http://schemas.openxmlformats.org/officeDocument/2006/relationships/slide" Target="slides/slide119.xml"/><Relationship Id="rId124" Type="http://schemas.openxmlformats.org/officeDocument/2006/relationships/notesMaster" Target="notesMasters/notesMaster1.xml"/><Relationship Id="rId125" Type="http://schemas.openxmlformats.org/officeDocument/2006/relationships/printerSettings" Target="printerSettings/printerSettings1.bin"/><Relationship Id="rId126" Type="http://schemas.openxmlformats.org/officeDocument/2006/relationships/presProps" Target="presProps.xml"/><Relationship Id="rId127" Type="http://schemas.openxmlformats.org/officeDocument/2006/relationships/viewProps" Target="viewProps.xml"/><Relationship Id="rId128" Type="http://schemas.openxmlformats.org/officeDocument/2006/relationships/theme" Target="theme/theme1.xml"/><Relationship Id="rId129" Type="http://schemas.openxmlformats.org/officeDocument/2006/relationships/tableStyles" Target="tableStyles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90" Type="http://schemas.openxmlformats.org/officeDocument/2006/relationships/slide" Target="slides/slide86.xml"/><Relationship Id="rId91" Type="http://schemas.openxmlformats.org/officeDocument/2006/relationships/slide" Target="slides/slide87.xml"/><Relationship Id="rId92" Type="http://schemas.openxmlformats.org/officeDocument/2006/relationships/slide" Target="slides/slide88.xml"/><Relationship Id="rId93" Type="http://schemas.openxmlformats.org/officeDocument/2006/relationships/slide" Target="slides/slide89.xml"/><Relationship Id="rId94" Type="http://schemas.openxmlformats.org/officeDocument/2006/relationships/slide" Target="slides/slide90.xml"/><Relationship Id="rId95" Type="http://schemas.openxmlformats.org/officeDocument/2006/relationships/slide" Target="slides/slide91.xml"/><Relationship Id="rId96" Type="http://schemas.openxmlformats.org/officeDocument/2006/relationships/slide" Target="slides/slide92.xml"/><Relationship Id="rId101" Type="http://schemas.openxmlformats.org/officeDocument/2006/relationships/slide" Target="slides/slide97.xml"/><Relationship Id="rId102" Type="http://schemas.openxmlformats.org/officeDocument/2006/relationships/slide" Target="slides/slide98.xml"/><Relationship Id="rId103" Type="http://schemas.openxmlformats.org/officeDocument/2006/relationships/slide" Target="slides/slide99.xml"/><Relationship Id="rId104" Type="http://schemas.openxmlformats.org/officeDocument/2006/relationships/slide" Target="slides/slide100.xml"/><Relationship Id="rId105" Type="http://schemas.openxmlformats.org/officeDocument/2006/relationships/slide" Target="slides/slide101.xml"/><Relationship Id="rId106" Type="http://schemas.openxmlformats.org/officeDocument/2006/relationships/slide" Target="slides/slide102.xml"/><Relationship Id="rId107" Type="http://schemas.openxmlformats.org/officeDocument/2006/relationships/slide" Target="slides/slide103.xml"/><Relationship Id="rId108" Type="http://schemas.openxmlformats.org/officeDocument/2006/relationships/slide" Target="slides/slide104.xml"/><Relationship Id="rId109" Type="http://schemas.openxmlformats.org/officeDocument/2006/relationships/slide" Target="slides/slide105.xml"/><Relationship Id="rId97" Type="http://schemas.openxmlformats.org/officeDocument/2006/relationships/slide" Target="slides/slide93.xml"/><Relationship Id="rId98" Type="http://schemas.openxmlformats.org/officeDocument/2006/relationships/slide" Target="slides/slide94.xml"/><Relationship Id="rId99" Type="http://schemas.openxmlformats.org/officeDocument/2006/relationships/slide" Target="slides/slide95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00" Type="http://schemas.openxmlformats.org/officeDocument/2006/relationships/slide" Target="slides/slide96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110" Type="http://schemas.openxmlformats.org/officeDocument/2006/relationships/slide" Target="slides/slide106.xml"/><Relationship Id="rId111" Type="http://schemas.openxmlformats.org/officeDocument/2006/relationships/slide" Target="slides/slide107.xml"/><Relationship Id="rId112" Type="http://schemas.openxmlformats.org/officeDocument/2006/relationships/slide" Target="slides/slide108.xml"/><Relationship Id="rId113" Type="http://schemas.openxmlformats.org/officeDocument/2006/relationships/slide" Target="slides/slide109.xml"/><Relationship Id="rId114" Type="http://schemas.openxmlformats.org/officeDocument/2006/relationships/slide" Target="slides/slide110.xml"/><Relationship Id="rId115" Type="http://schemas.openxmlformats.org/officeDocument/2006/relationships/slide" Target="slides/slide111.xml"/><Relationship Id="rId116" Type="http://schemas.openxmlformats.org/officeDocument/2006/relationships/slide" Target="slides/slide112.xml"/><Relationship Id="rId117" Type="http://schemas.openxmlformats.org/officeDocument/2006/relationships/slide" Target="slides/slide113.xml"/><Relationship Id="rId118" Type="http://schemas.openxmlformats.org/officeDocument/2006/relationships/slide" Target="slides/slide114.xml"/><Relationship Id="rId119" Type="http://schemas.openxmlformats.org/officeDocument/2006/relationships/slide" Target="slides/slide11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slide" Target="slides/slide78.xml"/><Relationship Id="rId83" Type="http://schemas.openxmlformats.org/officeDocument/2006/relationships/slide" Target="slides/slide79.xml"/><Relationship Id="rId84" Type="http://schemas.openxmlformats.org/officeDocument/2006/relationships/slide" Target="slides/slide80.xml"/><Relationship Id="rId85" Type="http://schemas.openxmlformats.org/officeDocument/2006/relationships/slide" Target="slides/slide81.xml"/><Relationship Id="rId86" Type="http://schemas.openxmlformats.org/officeDocument/2006/relationships/slide" Target="slides/slide82.xml"/><Relationship Id="rId87" Type="http://schemas.openxmlformats.org/officeDocument/2006/relationships/slide" Target="slides/slide83.xml"/><Relationship Id="rId88" Type="http://schemas.openxmlformats.org/officeDocument/2006/relationships/slide" Target="slides/slide84.xml"/><Relationship Id="rId89" Type="http://schemas.openxmlformats.org/officeDocument/2006/relationships/slide" Target="slides/slide8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680EF-8C2B-B64E-9B4F-396B4CE7DAC7}" type="datetimeFigureOut">
              <a:rPr lang="en-US" smtClean="0"/>
              <a:t>3/4/13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6ED0C-94F9-BF49-BA99-A61F866C7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38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12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29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63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>
                <a:latin typeface="Times" pitchFamily="-84" charset="0"/>
              </a:rPr>
              <a:t> Window into corners of everyday life</a:t>
            </a:r>
          </a:p>
          <a:p>
            <a:endParaRPr lang="en-US" dirty="0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48C4F2FC-7024-B24F-81B1-427EBE6E7648}" type="slidenum">
              <a:rPr lang="en-US" sz="1200"/>
              <a:pPr/>
              <a:t>89</a:t>
            </a:fld>
            <a:endParaRPr lang="en-US" sz="1200"/>
          </a:p>
        </p:txBody>
      </p:sp>
      <p:sp>
        <p:nvSpPr>
          <p:cNvPr id="1280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8003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" charset="0"/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F5F8EA3-8924-574E-9BCB-667BFCA892B1}" type="slidenum">
              <a:rPr lang="en-US" sz="1200"/>
              <a:pPr/>
              <a:t>99</a:t>
            </a:fld>
            <a:endParaRPr lang="en-US" sz="120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C00A43D-4480-864F-86C3-DDD8F062E558}" type="slidenum">
              <a:rPr lang="en-US" sz="1200"/>
              <a:pPr/>
              <a:t>100</a:t>
            </a:fld>
            <a:endParaRPr lang="en-US" sz="120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9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10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11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28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76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39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0F6D4-012D-4F5C-955D-42B38691C927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827167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EF5F-C1F2-482F-8E0C-3716FD54B68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3153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37ED4-3F3A-4CFE-8A20-E7D034CE353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614602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6C6D-76E3-41EF-929B-33DD2D27F995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25364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BE78E-0DEB-4C29-8687-8CCFAA547BA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22359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A08B-EC8F-4F67-9ED1-6EA5BEE2382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15336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37142-348B-4F68-A71A-FDD9F846E64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153939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D01CF-2630-426F-9DFF-F9A5C7366A1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03644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563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C86D2-1D23-4465-924D-F910D25D7B9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480254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E77FA-575E-4D3A-AA2C-24136ADE7DA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3936626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4E68-438E-43D2-BCB7-DF52ACCEF2EA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26924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D677A-05BA-824D-B99E-F1A5465771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377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ADD9D-4FC7-AD43-B7EE-B0F8F8F935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3777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BB880-28F6-7C48-BAF1-9EC981A5BAE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062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F591F-3B17-614A-81A5-2B7969844D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239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049CD-0E8F-CD45-824C-28F2FE85EF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2742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B1CA7-24C8-0C49-A771-8BF66E4948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357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997E-1658-C143-8F3B-F3D7C273DA6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52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970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1D48A-BB0D-EB46-AEE2-7D6097D881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5126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A86CA-EF82-9E46-B0DB-806858CB34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99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5EA8E-A73A-BC4C-8B12-83863644CB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4730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16FB8-C966-EF45-96ED-F984CC3520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688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FEB8C-2EE0-AA42-861B-5310E02E4A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844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B1F10-30E7-8342-9BBC-54A93C31A1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202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6F0A8-29A0-354D-BC97-7808BC90C6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6122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1CC45-21D8-C44E-9826-4995227674F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6942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994D4-FC8A-1A47-A4F4-563ED5DD92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5611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C0F95-22B4-EC45-9196-22ACF5BE7E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021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547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EE81D-077D-C941-A019-C765BBDEBFD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089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B5D57-2B59-A941-8C40-602C366CF96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2481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228B6-A491-A147-AADD-3123F279EDB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6087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9DB87-539E-AF49-B151-366E3EA3333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0650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D3AA8-110F-3946-88D9-4449F7092E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263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5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89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33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7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E0CAF-22AD-0444-8046-9CB440C752E4}" type="datetimeFigureOut">
              <a:rPr lang="en-US" smtClean="0"/>
              <a:t>3/4/13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0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86161E9-E26F-4D2E-92F7-B481C60F9E8F}" type="slidenum">
              <a:rPr lang="en-US">
                <a:solidFill>
                  <a:srgbClr val="000000"/>
                </a:solidFill>
                <a:latin typeface="Times"/>
                <a:ea typeface="MS PGothic" pitchFamily="34" charset="-128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373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F02403A-B9D7-1D4D-840C-66A60D525104}" type="slidenum">
              <a:rPr lang="en-US">
                <a:solidFill>
                  <a:srgbClr val="000000"/>
                </a:solidFill>
                <a:latin typeface="Times" charset="0"/>
                <a:ea typeface="ＭＳ Ｐゴシック" charset="0"/>
                <a:cs typeface="ＭＳ Ｐゴシック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97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5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5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AE699B8-0BFF-AF4D-AC35-86D213A0F193}" type="slidenum">
              <a:rPr lang="en-US">
                <a:solidFill>
                  <a:srgbClr val="000000"/>
                </a:solidFill>
                <a:latin typeface="Times" charset="0"/>
                <a:ea typeface="ＭＳ Ｐゴシック" charset="0"/>
                <a:cs typeface="ＭＳ Ｐゴシック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114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5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pitchFamily="-105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5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tags" Target="../tags/tag11.xml"/><Relationship Id="rId12" Type="http://schemas.openxmlformats.org/officeDocument/2006/relationships/tags" Target="../tags/tag12.xml"/><Relationship Id="rId13" Type="http://schemas.openxmlformats.org/officeDocument/2006/relationships/tags" Target="../tags/tag13.xml"/><Relationship Id="rId14" Type="http://schemas.openxmlformats.org/officeDocument/2006/relationships/tags" Target="../tags/tag14.xml"/><Relationship Id="rId15" Type="http://schemas.openxmlformats.org/officeDocument/2006/relationships/slideLayout" Target="../slideLayouts/slideLayout18.xml"/><Relationship Id="rId16" Type="http://schemas.openxmlformats.org/officeDocument/2006/relationships/image" Target="../media/image1.jp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tags" Target="../tags/tag9.xml"/><Relationship Id="rId10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e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4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1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5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6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tags" Target="../tags/tag39.xml"/><Relationship Id="rId12" Type="http://schemas.openxmlformats.org/officeDocument/2006/relationships/tags" Target="../tags/tag40.xml"/><Relationship Id="rId13" Type="http://schemas.openxmlformats.org/officeDocument/2006/relationships/tags" Target="../tags/tag41.xml"/><Relationship Id="rId14" Type="http://schemas.openxmlformats.org/officeDocument/2006/relationships/tags" Target="../tags/tag42.xml"/><Relationship Id="rId15" Type="http://schemas.openxmlformats.org/officeDocument/2006/relationships/slideLayout" Target="../slideLayouts/slideLayout18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tags" Target="../tags/tag35.xml"/><Relationship Id="rId8" Type="http://schemas.openxmlformats.org/officeDocument/2006/relationships/tags" Target="../tags/tag36.xml"/><Relationship Id="rId9" Type="http://schemas.openxmlformats.org/officeDocument/2006/relationships/tags" Target="../tags/tag37.xml"/><Relationship Id="rId10" Type="http://schemas.openxmlformats.org/officeDocument/2006/relationships/tags" Target="../tags/tag38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8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9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0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tags" Target="../tags/tag53.xml"/><Relationship Id="rId12" Type="http://schemas.openxmlformats.org/officeDocument/2006/relationships/tags" Target="../tags/tag54.xml"/><Relationship Id="rId13" Type="http://schemas.openxmlformats.org/officeDocument/2006/relationships/tags" Target="../tags/tag55.xml"/><Relationship Id="rId14" Type="http://schemas.openxmlformats.org/officeDocument/2006/relationships/tags" Target="../tags/tag56.xml"/><Relationship Id="rId15" Type="http://schemas.openxmlformats.org/officeDocument/2006/relationships/slideLayout" Target="../slideLayouts/slideLayout18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tags" Target="../tags/tag48.xml"/><Relationship Id="rId7" Type="http://schemas.openxmlformats.org/officeDocument/2006/relationships/tags" Target="../tags/tag49.xml"/><Relationship Id="rId8" Type="http://schemas.openxmlformats.org/officeDocument/2006/relationships/tags" Target="../tags/tag50.xml"/><Relationship Id="rId9" Type="http://schemas.openxmlformats.org/officeDocument/2006/relationships/tags" Target="../tags/tag51.xml"/><Relationship Id="rId10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tags" Target="../tags/tag67.xml"/><Relationship Id="rId12" Type="http://schemas.openxmlformats.org/officeDocument/2006/relationships/tags" Target="../tags/tag68.xml"/><Relationship Id="rId13" Type="http://schemas.openxmlformats.org/officeDocument/2006/relationships/tags" Target="../tags/tag69.xml"/><Relationship Id="rId14" Type="http://schemas.openxmlformats.org/officeDocument/2006/relationships/tags" Target="../tags/tag70.xml"/><Relationship Id="rId15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1" Type="http://schemas.openxmlformats.org/officeDocument/2006/relationships/tags" Target="../tags/tag57.xml"/><Relationship Id="rId2" Type="http://schemas.openxmlformats.org/officeDocument/2006/relationships/tags" Target="../tags/tag58.xml"/><Relationship Id="rId3" Type="http://schemas.openxmlformats.org/officeDocument/2006/relationships/tags" Target="../tags/tag59.xml"/><Relationship Id="rId4" Type="http://schemas.openxmlformats.org/officeDocument/2006/relationships/tags" Target="../tags/tag60.xml"/><Relationship Id="rId5" Type="http://schemas.openxmlformats.org/officeDocument/2006/relationships/tags" Target="../tags/tag61.xml"/><Relationship Id="rId6" Type="http://schemas.openxmlformats.org/officeDocument/2006/relationships/tags" Target="../tags/tag62.xml"/><Relationship Id="rId7" Type="http://schemas.openxmlformats.org/officeDocument/2006/relationships/tags" Target="../tags/tag63.xml"/><Relationship Id="rId8" Type="http://schemas.openxmlformats.org/officeDocument/2006/relationships/tags" Target="../tags/tag64.xml"/><Relationship Id="rId9" Type="http://schemas.openxmlformats.org/officeDocument/2006/relationships/tags" Target="../tags/tag65.xml"/><Relationship Id="rId10" Type="http://schemas.openxmlformats.org/officeDocument/2006/relationships/tags" Target="../tags/tag6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tags" Target="../tags/tag81.xml"/><Relationship Id="rId12" Type="http://schemas.openxmlformats.org/officeDocument/2006/relationships/tags" Target="../tags/tag82.xml"/><Relationship Id="rId13" Type="http://schemas.openxmlformats.org/officeDocument/2006/relationships/tags" Target="../tags/tag83.xml"/><Relationship Id="rId14" Type="http://schemas.openxmlformats.org/officeDocument/2006/relationships/tags" Target="../tags/tag84.xml"/><Relationship Id="rId15" Type="http://schemas.openxmlformats.org/officeDocument/2006/relationships/slideLayout" Target="../slideLayouts/slideLayout29.xml"/><Relationship Id="rId16" Type="http://schemas.openxmlformats.org/officeDocument/2006/relationships/image" Target="../media/image22.png"/><Relationship Id="rId17" Type="http://schemas.openxmlformats.org/officeDocument/2006/relationships/image" Target="../media/image23.jpeg"/><Relationship Id="rId18" Type="http://schemas.openxmlformats.org/officeDocument/2006/relationships/image" Target="../media/image24.jpg"/><Relationship Id="rId1" Type="http://schemas.openxmlformats.org/officeDocument/2006/relationships/tags" Target="../tags/tag71.xml"/><Relationship Id="rId2" Type="http://schemas.openxmlformats.org/officeDocument/2006/relationships/tags" Target="../tags/tag72.xml"/><Relationship Id="rId3" Type="http://schemas.openxmlformats.org/officeDocument/2006/relationships/tags" Target="../tags/tag73.xml"/><Relationship Id="rId4" Type="http://schemas.openxmlformats.org/officeDocument/2006/relationships/tags" Target="../tags/tag74.xml"/><Relationship Id="rId5" Type="http://schemas.openxmlformats.org/officeDocument/2006/relationships/tags" Target="../tags/tag75.xml"/><Relationship Id="rId6" Type="http://schemas.openxmlformats.org/officeDocument/2006/relationships/tags" Target="../tags/tag76.xml"/><Relationship Id="rId7" Type="http://schemas.openxmlformats.org/officeDocument/2006/relationships/tags" Target="../tags/tag77.xml"/><Relationship Id="rId8" Type="http://schemas.openxmlformats.org/officeDocument/2006/relationships/tags" Target="../tags/tag78.xml"/><Relationship Id="rId9" Type="http://schemas.openxmlformats.org/officeDocument/2006/relationships/tags" Target="../tags/tag79.xml"/><Relationship Id="rId10" Type="http://schemas.openxmlformats.org/officeDocument/2006/relationships/tags" Target="../tags/tag8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3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3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tags" Target="../tags/tag25.xml"/><Relationship Id="rId12" Type="http://schemas.openxmlformats.org/officeDocument/2006/relationships/tags" Target="../tags/tag26.xml"/><Relationship Id="rId13" Type="http://schemas.openxmlformats.org/officeDocument/2006/relationships/tags" Target="../tags/tag27.xml"/><Relationship Id="rId14" Type="http://schemas.openxmlformats.org/officeDocument/2006/relationships/tags" Target="../tags/tag28.xml"/><Relationship Id="rId15" Type="http://schemas.openxmlformats.org/officeDocument/2006/relationships/slideLayout" Target="../slideLayouts/slideLayout18.xml"/><Relationship Id="rId16" Type="http://schemas.openxmlformats.org/officeDocument/2006/relationships/notesSlide" Target="../notesSlides/notesSlide5.xml"/><Relationship Id="rId17" Type="http://schemas.openxmlformats.org/officeDocument/2006/relationships/image" Target="../media/image7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tags" Target="../tags/tag2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4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6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4" Type="http://schemas.openxmlformats.org/officeDocument/2006/relationships/image" Target="../media/image80.png"/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8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1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2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3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4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3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6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jpe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ack-the-giant-slayer-finally-hits-theaters-after-a-series-of-issues-delayed-its-long-running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512" y="3062507"/>
            <a:ext cx="5999488" cy="3617873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Today (week </a:t>
            </a: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5) </a:t>
            </a: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in IST 380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3075" name="Text Box 9"/>
          <p:cNvSpPr txBox="1">
            <a:spLocks noChangeArrowheads="1"/>
          </p:cNvSpPr>
          <p:nvPr/>
        </p:nvSpPr>
        <p:spPr bwMode="auto">
          <a:xfrm>
            <a:off x="492034" y="1291575"/>
            <a:ext cx="815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Strings and trees…</a:t>
            </a:r>
            <a:endParaRPr lang="en-US" sz="4000" b="1" i="1" dirty="0">
              <a:solidFill>
                <a:srgbClr val="000000"/>
              </a:solidFill>
              <a:latin typeface="Cambria" pitchFamily="18" charset="0"/>
            </a:endParaRPr>
          </a:p>
        </p:txBody>
      </p:sp>
      <p:grpSp>
        <p:nvGrpSpPr>
          <p:cNvPr id="3081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762000" y="5926322"/>
            <a:ext cx="609600" cy="609600"/>
            <a:chOff x="2928" y="1051"/>
            <a:chExt cx="840" cy="957"/>
          </a:xfrm>
        </p:grpSpPr>
        <p:sp>
          <p:nvSpPr>
            <p:cNvPr id="3083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4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5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6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7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8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9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0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1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2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3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4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5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3082" name="Rectangle 2"/>
          <p:cNvSpPr>
            <a:spLocks noChangeArrowheads="1"/>
          </p:cNvSpPr>
          <p:nvPr/>
        </p:nvSpPr>
        <p:spPr bwMode="auto">
          <a:xfrm>
            <a:off x="282302" y="5286318"/>
            <a:ext cx="217859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These two weeks will be about not only trees, but forests…</a:t>
            </a:r>
            <a:endParaRPr lang="en-US" sz="15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16292" y="3125633"/>
            <a:ext cx="189591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latin typeface="Cambria" pitchFamily="18" charset="0"/>
                <a:ea typeface="MS PGothic" pitchFamily="34" charset="-128"/>
              </a:rPr>
              <a:t>Trees are </a:t>
            </a:r>
            <a:r>
              <a:rPr lang="en-US" sz="1500" i="1" dirty="0" smtClean="0">
                <a:solidFill>
                  <a:schemeClr val="bg1"/>
                </a:solidFill>
                <a:latin typeface="Cambria" pitchFamily="18" charset="0"/>
                <a:ea typeface="MS PGothic" pitchFamily="34" charset="-128"/>
              </a:rPr>
              <a:t>giant </a:t>
            </a:r>
            <a:r>
              <a:rPr lang="en-US" sz="1500" dirty="0" smtClean="0">
                <a:solidFill>
                  <a:schemeClr val="bg1"/>
                </a:solidFill>
                <a:latin typeface="Cambria" pitchFamily="18" charset="0"/>
                <a:ea typeface="MS PGothic" pitchFamily="34" charset="-128"/>
              </a:rPr>
              <a:t>in</a:t>
            </a:r>
            <a:r>
              <a:rPr lang="en-US" sz="1500" dirty="0" smtClean="0">
                <a:solidFill>
                  <a:schemeClr val="bg1"/>
                </a:solidFill>
                <a:latin typeface="Cambria" pitchFamily="18" charset="0"/>
                <a:ea typeface="MS PGothic" pitchFamily="34" charset="-128"/>
              </a:rPr>
              <a:t> predictive modeling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 rot="20650903">
            <a:off x="6594998" y="658468"/>
            <a:ext cx="164247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  <a:latin typeface="Calibri" pitchFamily="34" charset="0"/>
              </a:rPr>
              <a:t>Welcome Back!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504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599" y="152400"/>
            <a:ext cx="48515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through R and back…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for_week_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4"/>
          <a:stretch/>
        </p:blipFill>
        <p:spPr>
          <a:xfrm>
            <a:off x="688431" y="879075"/>
            <a:ext cx="7771872" cy="5708879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61265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4629150" y="990600"/>
            <a:ext cx="3384550" cy="5715000"/>
            <a:chOff x="3004" y="480"/>
            <a:chExt cx="2132" cy="3600"/>
          </a:xfrm>
        </p:grpSpPr>
        <p:sp>
          <p:nvSpPr>
            <p:cNvPr id="35995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6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7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8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9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0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1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2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3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4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5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6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7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8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9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0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1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2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3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4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5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6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7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8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9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0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1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2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3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4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5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6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7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8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9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0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1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2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3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4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5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6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7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8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9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40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41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5843" name="Group 50"/>
          <p:cNvGrpSpPr>
            <a:grpSpLocks/>
          </p:cNvGrpSpPr>
          <p:nvPr/>
        </p:nvGrpSpPr>
        <p:grpSpPr bwMode="auto">
          <a:xfrm>
            <a:off x="990600" y="685800"/>
            <a:ext cx="3530600" cy="5715000"/>
            <a:chOff x="712" y="288"/>
            <a:chExt cx="2224" cy="3600"/>
          </a:xfrm>
        </p:grpSpPr>
        <p:sp>
          <p:nvSpPr>
            <p:cNvPr id="35946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7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8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9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0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1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2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3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4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5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6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7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8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9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0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1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2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3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4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5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6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7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8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9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0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1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2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3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4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5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6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7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8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9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0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1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2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3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4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5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6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7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8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9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0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1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2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3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4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44" name="AutoShape 100"/>
          <p:cNvSpPr>
            <a:spLocks noChangeArrowheads="1"/>
          </p:cNvSpPr>
          <p:nvPr/>
        </p:nvSpPr>
        <p:spPr bwMode="auto">
          <a:xfrm>
            <a:off x="1500188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AutoShape 101"/>
          <p:cNvSpPr>
            <a:spLocks noChangeArrowheads="1"/>
          </p:cNvSpPr>
          <p:nvPr/>
        </p:nvSpPr>
        <p:spPr bwMode="auto">
          <a:xfrm>
            <a:off x="3622675" y="17764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46" name="Group 102"/>
          <p:cNvGrpSpPr>
            <a:grpSpLocks/>
          </p:cNvGrpSpPr>
          <p:nvPr/>
        </p:nvGrpSpPr>
        <p:grpSpPr bwMode="auto">
          <a:xfrm>
            <a:off x="1025525" y="990600"/>
            <a:ext cx="3530600" cy="5715000"/>
            <a:chOff x="734" y="480"/>
            <a:chExt cx="2224" cy="3600"/>
          </a:xfrm>
        </p:grpSpPr>
        <p:sp>
          <p:nvSpPr>
            <p:cNvPr id="35897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8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9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0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1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2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3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4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5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6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7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8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9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0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1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2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3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4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5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6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7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8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9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0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1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2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3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4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5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6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7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8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9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0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1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2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3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4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5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6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7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8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9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0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1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2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3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4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5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47" name="AutoShape 152"/>
          <p:cNvSpPr>
            <a:spLocks noChangeArrowheads="1"/>
          </p:cNvSpPr>
          <p:nvPr/>
        </p:nvSpPr>
        <p:spPr bwMode="auto">
          <a:xfrm>
            <a:off x="5727700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48" name="Group 153"/>
          <p:cNvGrpSpPr>
            <a:grpSpLocks/>
          </p:cNvGrpSpPr>
          <p:nvPr/>
        </p:nvGrpSpPr>
        <p:grpSpPr bwMode="auto">
          <a:xfrm>
            <a:off x="4592638" y="685800"/>
            <a:ext cx="3384550" cy="5715000"/>
            <a:chOff x="2981" y="288"/>
            <a:chExt cx="2132" cy="3600"/>
          </a:xfrm>
        </p:grpSpPr>
        <p:sp>
          <p:nvSpPr>
            <p:cNvPr id="35850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1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2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3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5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6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8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9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0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1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2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3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4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5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6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7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8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9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0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2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3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4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5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6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7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8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9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0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1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2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3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4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5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6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7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8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9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0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1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2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3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4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5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6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49" name="Text Box 3"/>
          <p:cNvSpPr txBox="1">
            <a:spLocks noChangeArrowheads="1"/>
          </p:cNvSpPr>
          <p:nvPr/>
        </p:nvSpPr>
        <p:spPr bwMode="auto">
          <a:xfrm>
            <a:off x="279400" y="152400"/>
            <a:ext cx="868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latin typeface="Cambria" charset="0"/>
              </a:rPr>
              <a:t>we don't always give our own vision system credit for everything it's doing…</a:t>
            </a:r>
          </a:p>
        </p:txBody>
      </p:sp>
    </p:spTree>
    <p:extLst>
      <p:ext uri="{BB962C8B-B14F-4D97-AF65-F5344CB8AC3E}">
        <p14:creationId xmlns:p14="http://schemas.microsoft.com/office/powerpoint/2010/main" val="1955109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741363"/>
            <a:ext cx="7866063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flipH="1">
            <a:off x="2384425" y="465138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H="1">
            <a:off x="6386513" y="365125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0954040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flipH="1">
            <a:off x="2384425" y="465138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H="1">
            <a:off x="6386513" y="365125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7678677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track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417513"/>
            <a:ext cx="8258175" cy="619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05609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664" y="514710"/>
            <a:ext cx="50673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143" y="3396023"/>
            <a:ext cx="3855716" cy="318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49781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787400"/>
            <a:ext cx="7226300" cy="509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3" name="Group 16"/>
          <p:cNvGrpSpPr>
            <a:grpSpLocks/>
          </p:cNvGrpSpPr>
          <p:nvPr/>
        </p:nvGrpSpPr>
        <p:grpSpPr bwMode="auto">
          <a:xfrm rot="4422920">
            <a:off x="4715669" y="1386682"/>
            <a:ext cx="2571750" cy="3255962"/>
            <a:chOff x="762000" y="1361905"/>
            <a:chExt cx="2572785" cy="3257210"/>
          </a:xfrm>
        </p:grpSpPr>
        <p:cxnSp>
          <p:nvCxnSpPr>
            <p:cNvPr id="18" name="Straight Connector 17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Connector 18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6084" name="Group 21"/>
          <p:cNvGrpSpPr>
            <a:grpSpLocks/>
          </p:cNvGrpSpPr>
          <p:nvPr/>
        </p:nvGrpSpPr>
        <p:grpSpPr bwMode="auto">
          <a:xfrm>
            <a:off x="1039813" y="1128713"/>
            <a:ext cx="2573337" cy="3257550"/>
            <a:chOff x="762000" y="1361905"/>
            <a:chExt cx="2572785" cy="3257210"/>
          </a:xfrm>
        </p:grpSpPr>
        <p:cxnSp>
          <p:nvCxnSpPr>
            <p:cNvPr id="23" name="Straight Connector 22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Connector 23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24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Connector 25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56183877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16"/>
          <p:cNvGrpSpPr>
            <a:grpSpLocks/>
          </p:cNvGrpSpPr>
          <p:nvPr/>
        </p:nvGrpSpPr>
        <p:grpSpPr bwMode="auto">
          <a:xfrm rot="4422920">
            <a:off x="4715669" y="1386682"/>
            <a:ext cx="2571750" cy="3255962"/>
            <a:chOff x="762000" y="1361905"/>
            <a:chExt cx="2572785" cy="3257210"/>
          </a:xfrm>
        </p:grpSpPr>
        <p:cxnSp>
          <p:nvCxnSpPr>
            <p:cNvPr id="18" name="Straight Connector 17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Connector 18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7107" name="Group 21"/>
          <p:cNvGrpSpPr>
            <a:grpSpLocks/>
          </p:cNvGrpSpPr>
          <p:nvPr/>
        </p:nvGrpSpPr>
        <p:grpSpPr bwMode="auto">
          <a:xfrm>
            <a:off x="1039813" y="1128713"/>
            <a:ext cx="2573337" cy="3257550"/>
            <a:chOff x="762000" y="1361905"/>
            <a:chExt cx="2572785" cy="3257210"/>
          </a:xfrm>
        </p:grpSpPr>
        <p:cxnSp>
          <p:nvCxnSpPr>
            <p:cNvPr id="23" name="Straight Connector 22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Connector 23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24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Connector 25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04651756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23913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88"/>
            <a:ext cx="9144000" cy="592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4653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88"/>
            <a:ext cx="9144000" cy="5922483"/>
          </a:xfrm>
          <a:prstGeom prst="rect">
            <a:avLst/>
          </a:prstGeom>
        </p:spPr>
      </p:pic>
      <p:pic>
        <p:nvPicPr>
          <p:cNvPr id="3" name="Picture 2" descr="Screen Shot 2013-02-18 at 8.35.1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2442633"/>
            <a:ext cx="76708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72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599" y="152400"/>
            <a:ext cx="48515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R's </a:t>
            </a:r>
            <a:r>
              <a:rPr lang="en-US" sz="4000" b="1" dirty="0" smtClean="0">
                <a:solidFill>
                  <a:srgbClr val="000000"/>
                </a:solidFill>
                <a:latin typeface="Courier New"/>
                <a:cs typeface="Courier New"/>
              </a:rPr>
              <a:t>strings</a:t>
            </a:r>
            <a:endParaRPr lang="en-US" sz="40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5862" y="1250700"/>
            <a:ext cx="2733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urier New"/>
                <a:cs typeface="Courier New"/>
              </a:rPr>
              <a:t>stringr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</a:rPr>
              <a:t>package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111242" y="270758"/>
            <a:ext cx="152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This chapter is so tweet!</a:t>
            </a:r>
            <a:endParaRPr lang="en-US" sz="1500" i="1" dirty="0">
              <a:solidFill>
                <a:srgbClr val="008000"/>
              </a:solidFill>
              <a:latin typeface="Cambria" pitchFamily="18" charset="0"/>
            </a:endParaRPr>
          </a:p>
        </p:txBody>
      </p:sp>
      <p:grpSp>
        <p:nvGrpSpPr>
          <p:cNvPr id="6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332620" y="719414"/>
            <a:ext cx="457200" cy="533400"/>
            <a:chOff x="2928" y="1051"/>
            <a:chExt cx="840" cy="957"/>
          </a:xfrm>
        </p:grpSpPr>
        <p:sp>
          <p:nvSpPr>
            <p:cNvPr id="7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8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9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0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1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2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095862" y="1880964"/>
            <a:ext cx="6863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</a:rPr>
              <a:t>exploring why some tweets are &gt;140 characters…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95862" y="2554510"/>
            <a:ext cx="6960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</a:rPr>
              <a:t>some of the string-processing functions introduced: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20657" y="3291814"/>
            <a:ext cx="3301411" cy="30008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 err="1" smtClean="0">
                <a:latin typeface="Courier New"/>
                <a:cs typeface="Courier New"/>
              </a:rPr>
              <a:t>str_length</a:t>
            </a:r>
            <a:endParaRPr lang="en-US" sz="2700" b="1" dirty="0" smtClean="0">
              <a:latin typeface="Courier New"/>
              <a:cs typeface="Courier New"/>
            </a:endParaRPr>
          </a:p>
          <a:p>
            <a:endParaRPr lang="en-US" sz="2700" b="1" dirty="0" smtClean="0">
              <a:latin typeface="Courier New"/>
              <a:cs typeface="Courier New"/>
            </a:endParaRPr>
          </a:p>
          <a:p>
            <a:r>
              <a:rPr lang="en-US" sz="2700" b="1" dirty="0" err="1" smtClean="0">
                <a:latin typeface="Courier New"/>
                <a:cs typeface="Courier New"/>
              </a:rPr>
              <a:t>str_count</a:t>
            </a:r>
            <a:endParaRPr lang="en-US" sz="2700" b="1" dirty="0" smtClean="0">
              <a:latin typeface="Courier New"/>
              <a:cs typeface="Courier New"/>
            </a:endParaRPr>
          </a:p>
          <a:p>
            <a:endParaRPr lang="en-US" sz="2700" b="1" dirty="0">
              <a:latin typeface="Courier New"/>
              <a:cs typeface="Courier New"/>
            </a:endParaRPr>
          </a:p>
          <a:p>
            <a:r>
              <a:rPr lang="en-US" sz="2700" b="1" dirty="0" err="1" smtClean="0">
                <a:latin typeface="Courier New"/>
                <a:cs typeface="Courier New"/>
              </a:rPr>
              <a:t>str_replace_all</a:t>
            </a:r>
            <a:endParaRPr lang="en-US" sz="2700" b="1" dirty="0" smtClean="0">
              <a:latin typeface="Courier New"/>
              <a:cs typeface="Courier New"/>
            </a:endParaRPr>
          </a:p>
          <a:p>
            <a:endParaRPr lang="en-US" sz="2700" b="1" dirty="0">
              <a:latin typeface="Courier New"/>
              <a:cs typeface="Courier New"/>
            </a:endParaRPr>
          </a:p>
          <a:p>
            <a:r>
              <a:rPr lang="en-US" sz="2700" b="1" dirty="0" err="1" smtClean="0">
                <a:latin typeface="Courier New"/>
                <a:cs typeface="Courier New"/>
              </a:rPr>
              <a:t>str_match</a:t>
            </a:r>
            <a:endParaRPr lang="en-US" sz="2700" dirty="0"/>
          </a:p>
        </p:txBody>
      </p:sp>
      <p:sp>
        <p:nvSpPr>
          <p:cNvPr id="22" name="Rectangle 21"/>
          <p:cNvSpPr/>
          <p:nvPr/>
        </p:nvSpPr>
        <p:spPr>
          <a:xfrm>
            <a:off x="4312053" y="5850348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8000"/>
                </a:solidFill>
                <a:latin typeface="Cambria" pitchFamily="18" charset="0"/>
              </a:rPr>
              <a:t>regular-expression matching</a:t>
            </a:r>
            <a:endParaRPr lang="en-US" i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040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52"/>
            <a:ext cx="9144000" cy="596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200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2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490"/>
            <a:ext cx="9144000" cy="579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02722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00354" y="356106"/>
            <a:ext cx="2813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ambria"/>
                <a:cs typeface="Cambria"/>
              </a:rPr>
              <a:t>R Graph Gallery – all with source</a:t>
            </a:r>
            <a:endParaRPr lang="en-US" sz="3200" dirty="0">
              <a:latin typeface="Cambria"/>
              <a:cs typeface="Cambria"/>
            </a:endParaRPr>
          </a:p>
        </p:txBody>
      </p:sp>
      <p:pic>
        <p:nvPicPr>
          <p:cNvPr id="4" name="Picture 3" descr="Screen Shot 2013-02-18 at 5.40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0" y="112717"/>
            <a:ext cx="5835889" cy="660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5056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86443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5332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71823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92372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86443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561" y="166570"/>
            <a:ext cx="43618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Packages supporting data analyses: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66283" y="1453729"/>
            <a:ext cx="436184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3366FF"/>
                </a:solidFill>
              </a:rPr>
              <a:t>knitr</a:t>
            </a:r>
            <a:endParaRPr lang="en-US" sz="3200" dirty="0">
              <a:solidFill>
                <a:srgbClr val="33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971" y="2682186"/>
            <a:ext cx="40391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Packages supporting </a:t>
            </a:r>
            <a:r>
              <a:rPr lang="en-US" sz="3200" i="1" dirty="0" smtClean="0"/>
              <a:t>this</a:t>
            </a:r>
            <a:r>
              <a:rPr lang="en-US" sz="3200" dirty="0" smtClean="0"/>
              <a:t> data analysis: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262533" y="4187973"/>
            <a:ext cx="4361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Maps</a:t>
            </a:r>
          </a:p>
          <a:p>
            <a:r>
              <a:rPr lang="en-US" sz="3200" dirty="0" err="1" smtClean="0">
                <a:solidFill>
                  <a:srgbClr val="3366FF"/>
                </a:solidFill>
              </a:rPr>
              <a:t>Hmisc</a:t>
            </a:r>
            <a:endParaRPr lang="en-US" sz="3200" dirty="0" smtClean="0">
              <a:solidFill>
                <a:srgbClr val="3366FF"/>
              </a:solidFill>
            </a:endParaRPr>
          </a:p>
          <a:p>
            <a:r>
              <a:rPr lang="nl-NL" sz="3200" dirty="0" err="1" smtClean="0">
                <a:solidFill>
                  <a:srgbClr val="3366FF"/>
                </a:solidFill>
              </a:rPr>
              <a:t>RColorBrewer</a:t>
            </a:r>
            <a:endParaRPr lang="en-US" sz="32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342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005" y="634061"/>
            <a:ext cx="3542031" cy="584776"/>
          </a:xfrm>
          <a:prstGeom prst="rect">
            <a:avLst/>
          </a:prstGeom>
          <a:solidFill>
            <a:srgbClr val="EDBE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No class next week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185" y="3714713"/>
            <a:ext cx="78269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</a:t>
            </a:r>
            <a:r>
              <a:rPr lang="en-US" sz="3200" i="1" dirty="0" smtClean="0"/>
              <a:t>first</a:t>
            </a:r>
            <a:r>
              <a:rPr lang="en-US" sz="3200" dirty="0" smtClean="0"/>
              <a:t> linear-model HW is due tomorrow…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0897" y="1425249"/>
            <a:ext cx="717521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800000"/>
                </a:solidFill>
              </a:rPr>
              <a:t>… preparing for a workshop in Denver…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5275" y="4947305"/>
            <a:ext cx="6855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</a:t>
            </a:r>
            <a:r>
              <a:rPr lang="en-US" sz="3200" i="1" dirty="0" smtClean="0"/>
              <a:t>second </a:t>
            </a:r>
            <a:r>
              <a:rPr lang="en-US" sz="3200" dirty="0" smtClean="0"/>
              <a:t>linear-model HW is due the 	</a:t>
            </a:r>
            <a:r>
              <a:rPr lang="en-US" sz="3200" i="1" dirty="0" smtClean="0"/>
              <a:t>day</a:t>
            </a:r>
            <a:r>
              <a:rPr lang="en-US" sz="3200" dirty="0" smtClean="0"/>
              <a:t> </a:t>
            </a:r>
            <a:r>
              <a:rPr lang="en-US" sz="3200" i="1" dirty="0" smtClean="0"/>
              <a:t>after</a:t>
            </a:r>
            <a:r>
              <a:rPr lang="en-US" sz="3200" dirty="0" smtClean="0"/>
              <a:t> our next class (3/5)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94560" y="2148124"/>
            <a:ext cx="59831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 smtClean="0">
                <a:solidFill>
                  <a:srgbClr val="800000"/>
                </a:solidFill>
              </a:rPr>
              <a:t>demos + data next time (3/5):  vision + robots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3336" y="2581825"/>
            <a:ext cx="41511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 smtClean="0">
                <a:solidFill>
                  <a:srgbClr val="800000"/>
                </a:solidFill>
              </a:rPr>
              <a:t>overlap this time:  (human) vision</a:t>
            </a:r>
          </a:p>
        </p:txBody>
      </p:sp>
    </p:spTree>
    <p:extLst>
      <p:ext uri="{BB962C8B-B14F-4D97-AF65-F5344CB8AC3E}">
        <p14:creationId xmlns:p14="http://schemas.microsoft.com/office/powerpoint/2010/main" val="333253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599" y="152400"/>
            <a:ext cx="63827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R for </a:t>
            </a:r>
            <a:r>
              <a:rPr lang="en-US" sz="4000" b="1" u="sng" dirty="0" smtClean="0">
                <a:solidFill>
                  <a:srgbClr val="000000"/>
                </a:solidFill>
                <a:latin typeface="Cambria" pitchFamily="18" charset="0"/>
              </a:rPr>
              <a:t>R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egular expressions</a:t>
            </a:r>
            <a:endParaRPr lang="en-US" sz="40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111242" y="270758"/>
            <a:ext cx="152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This chapter is so tweet!</a:t>
            </a:r>
            <a:endParaRPr lang="en-US" sz="1500" i="1" dirty="0">
              <a:solidFill>
                <a:srgbClr val="008000"/>
              </a:solidFill>
              <a:latin typeface="Cambria" pitchFamily="18" charset="0"/>
            </a:endParaRPr>
          </a:p>
        </p:txBody>
      </p:sp>
      <p:grpSp>
        <p:nvGrpSpPr>
          <p:cNvPr id="6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332620" y="719414"/>
            <a:ext cx="457200" cy="533400"/>
            <a:chOff x="2928" y="1051"/>
            <a:chExt cx="840" cy="957"/>
          </a:xfrm>
        </p:grpSpPr>
        <p:sp>
          <p:nvSpPr>
            <p:cNvPr id="7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8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9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0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1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2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15512" y="1616836"/>
            <a:ext cx="7941898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strings &lt;- c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(	" 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219 733 8965", "329-293-8753 ", </a:t>
            </a:r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	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			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banana", 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595 794 7569", "387 287 6718", </a:t>
            </a:r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	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			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apple", "233.398.9187 ", 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482 952 3315", </a:t>
            </a:r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	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			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239 923 8115", "842 566 4692", </a:t>
            </a:r>
            <a:endParaRPr lang="en-US" b="1" dirty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				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Work: 579-499-7527", "$1000", </a:t>
            </a:r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	</a:t>
            </a:r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			"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Home: 543.355.3679") </a:t>
            </a:r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 smtClean="0">
                <a:solidFill>
                  <a:srgbClr val="008000"/>
                </a:solidFill>
                <a:latin typeface="Courier New"/>
                <a:cs typeface="Courier New"/>
              </a:rPr>
              <a:t>phone </a:t>
            </a:r>
            <a:r>
              <a:rPr lang="en-US" b="1" dirty="0">
                <a:solidFill>
                  <a:srgbClr val="008000"/>
                </a:solidFill>
                <a:latin typeface="Courier New"/>
                <a:cs typeface="Courier New"/>
              </a:rPr>
              <a:t>&lt;- "([2-9][0-9]{2})[- .]([0-9]{3})[- .]([0-9]{4})</a:t>
            </a:r>
            <a:r>
              <a:rPr lang="en-US" b="1" dirty="0" smtClean="0">
                <a:solidFill>
                  <a:srgbClr val="008000"/>
                </a:solidFill>
                <a:latin typeface="Courier New"/>
                <a:cs typeface="Courier New"/>
              </a:rPr>
              <a:t>"</a:t>
            </a:r>
          </a:p>
          <a:p>
            <a:endParaRPr lang="en-US" b="1" dirty="0">
              <a:solidFill>
                <a:srgbClr val="008000"/>
              </a:solidFill>
              <a:latin typeface="Courier New"/>
              <a:cs typeface="Courier New"/>
            </a:endParaRPr>
          </a:p>
          <a:p>
            <a:r>
              <a:rPr lang="en-US" b="1" dirty="0" err="1" smtClean="0">
                <a:latin typeface="Courier New"/>
                <a:cs typeface="Courier New"/>
              </a:rPr>
              <a:t>str_match</a:t>
            </a:r>
            <a:r>
              <a:rPr lang="en-US" b="1" dirty="0" smtClean="0">
                <a:latin typeface="Courier New"/>
                <a:cs typeface="Courier New"/>
              </a:rPr>
              <a:t>( strings, phone )</a:t>
            </a:r>
          </a:p>
          <a:p>
            <a:r>
              <a:rPr lang="en-US" b="1" dirty="0" err="1" smtClean="0">
                <a:latin typeface="Courier New"/>
                <a:cs typeface="Courier New"/>
              </a:rPr>
              <a:t>str_extract</a:t>
            </a:r>
            <a:r>
              <a:rPr lang="en-US" b="1" dirty="0" smtClean="0">
                <a:latin typeface="Courier New"/>
                <a:cs typeface="Courier New"/>
              </a:rPr>
              <a:t>( strings, phone 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223740" y="5238077"/>
            <a:ext cx="52373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</a:rPr>
              <a:t>regular-expression matching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4146558" y="6344435"/>
            <a:ext cx="4929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…how to extract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Retweets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, URLs, and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hashtags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974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599" y="152400"/>
            <a:ext cx="63827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R for </a:t>
            </a:r>
            <a:r>
              <a:rPr lang="en-US" sz="4000" b="1" u="sng" dirty="0" smtClean="0">
                <a:solidFill>
                  <a:srgbClr val="000000"/>
                </a:solidFill>
                <a:latin typeface="Cambria" pitchFamily="18" charset="0"/>
              </a:rPr>
              <a:t>R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egular expressions</a:t>
            </a:r>
            <a:endParaRPr lang="en-US" sz="40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pic>
        <p:nvPicPr>
          <p:cNvPr id="3" name="Picture 2" descr="regular_expression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031" y="856022"/>
            <a:ext cx="5932762" cy="600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65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599" y="152400"/>
            <a:ext cx="80147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Not always so encouraging…</a:t>
            </a:r>
            <a:endParaRPr lang="en-US" sz="40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pic>
        <p:nvPicPr>
          <p:cNvPr id="2" name="Picture 1" descr="perl_problem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1485929"/>
            <a:ext cx="6959600" cy="260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33954" y="4721864"/>
            <a:ext cx="4775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although this may be more a comment about </a:t>
            </a:r>
            <a:r>
              <a:rPr lang="en-US" i="1" dirty="0" smtClean="0">
                <a:solidFill>
                  <a:srgbClr val="000000"/>
                </a:solidFill>
                <a:latin typeface="Cambria" pitchFamily="18" charset="0"/>
              </a:rPr>
              <a:t>Perl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 than about regular expressions…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57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599" y="152400"/>
            <a:ext cx="48515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Hw5, problem 1</a:t>
            </a:r>
            <a:endParaRPr lang="en-US" sz="40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73033" y="3625881"/>
            <a:ext cx="2031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urier New"/>
                <a:cs typeface="Courier New"/>
              </a:rPr>
              <a:t>retweeters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9010" y="1419299"/>
            <a:ext cx="5890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</a:rPr>
              <a:t>Work through the "string theory" chapter…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9010" y="2199675"/>
            <a:ext cx="8293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</a:rPr>
              <a:t>Put that experience together to create one or two functions: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8231" y="3441215"/>
            <a:ext cx="2949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outputs a list of unique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retweet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screennames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457902" y="4706955"/>
            <a:ext cx="1292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urier New"/>
                <a:cs typeface="Courier New"/>
              </a:rPr>
              <a:t>hashes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9010" y="4087546"/>
            <a:ext cx="218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take as input a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dataframe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 of Tweets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751241" y="4653619"/>
            <a:ext cx="223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outputs a list of unique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hashtags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rot="20692690">
            <a:off x="7346120" y="5150893"/>
            <a:ext cx="781246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Extra!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67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75934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Today:  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when correlation fails…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6" name="Picture 5" descr="Screen Shot 2013-03-04 at 2.46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56" y="1263248"/>
            <a:ext cx="7295981" cy="51191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52288" y="6382445"/>
            <a:ext cx="3664512" cy="369332"/>
          </a:xfrm>
          <a:prstGeom prst="rect">
            <a:avLst/>
          </a:prstGeom>
          <a:solidFill>
            <a:srgbClr val="B7BEFF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"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Anscombe's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 quartet"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20302338">
            <a:off x="7309571" y="5688719"/>
            <a:ext cx="1830812" cy="369332"/>
          </a:xfrm>
          <a:prstGeom prst="rect">
            <a:avLst/>
          </a:prstGeom>
          <a:solidFill>
            <a:srgbClr val="FFBBDA"/>
          </a:solidFill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Cambria" pitchFamily="18" charset="0"/>
              </a:rPr>
              <a:t>what to do here?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01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75934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Today:  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when correlation fails…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Screen Shot 2013-03-04 at 2.46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643" y="984177"/>
            <a:ext cx="4426079" cy="3105541"/>
          </a:xfrm>
          <a:prstGeom prst="rect">
            <a:avLst/>
          </a:prstGeom>
        </p:spPr>
      </p:pic>
      <p:pic>
        <p:nvPicPr>
          <p:cNvPr id="3" name="Picture 2" descr="Screen Shot 2013-03-04 at 2.46.5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674" y="4156435"/>
            <a:ext cx="7022877" cy="24441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1846" y="2048508"/>
            <a:ext cx="1754414" cy="646331"/>
          </a:xfrm>
          <a:prstGeom prst="rect">
            <a:avLst/>
          </a:prstGeom>
          <a:solidFill>
            <a:srgbClr val="B7BEFF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"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Anscombe's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 quartet"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27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36.4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2" y="273014"/>
            <a:ext cx="6202218" cy="1139538"/>
          </a:xfrm>
          <a:prstGeom prst="rect">
            <a:avLst/>
          </a:prstGeom>
        </p:spPr>
      </p:pic>
      <p:pic>
        <p:nvPicPr>
          <p:cNvPr id="4" name="Picture 3" descr="Screen Shot 2013-02-11 at 4.31.1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9" t="82743" r="15496"/>
          <a:stretch/>
        </p:blipFill>
        <p:spPr bwMode="auto">
          <a:xfrm>
            <a:off x="1364998" y="5460285"/>
            <a:ext cx="6468902" cy="114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9906" y="1365071"/>
            <a:ext cx="73895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i="1" dirty="0" smtClean="0">
              <a:solidFill>
                <a:srgbClr val="0000FF"/>
              </a:solidFill>
            </a:endParaRPr>
          </a:p>
          <a:p>
            <a:r>
              <a:rPr lang="en-US" sz="3200" i="1" dirty="0">
                <a:solidFill>
                  <a:srgbClr val="000000"/>
                </a:solidFill>
              </a:rPr>
              <a:t>	</a:t>
            </a:r>
            <a:r>
              <a:rPr lang="en-US" sz="3200" i="1" dirty="0" smtClean="0">
                <a:solidFill>
                  <a:srgbClr val="000000"/>
                </a:solidFill>
              </a:rPr>
              <a:t>	From linear regression to </a:t>
            </a:r>
            <a:r>
              <a:rPr lang="en-US" sz="3200" b="1" i="1" u="sng" dirty="0" smtClean="0">
                <a:solidFill>
                  <a:srgbClr val="000000"/>
                </a:solidFill>
              </a:rPr>
              <a:t>trees</a:t>
            </a:r>
            <a:endParaRPr lang="en-US" sz="3200" b="1" i="1" u="sng" dirty="0" smtClean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70347" y="3315555"/>
            <a:ext cx="4419032" cy="1077218"/>
          </a:xfrm>
          <a:prstGeom prst="rect">
            <a:avLst/>
          </a:prstGeom>
          <a:solidFill>
            <a:srgbClr val="B7BE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Cambria"/>
                <a:cs typeface="Cambria"/>
              </a:rPr>
              <a:t>"CART":  classification and regression trees</a:t>
            </a:r>
            <a:endParaRPr lang="en-US" sz="32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346712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37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00"/>
            <a:ext cx="9144000" cy="67392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5521" y="6215824"/>
            <a:ext cx="7869508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dirty="0"/>
              <a:t>http://graphics8.nytimes.com/images/2008/04/16/us/0416-nat-subOBAMA.jpg</a:t>
            </a:r>
          </a:p>
        </p:txBody>
      </p:sp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1219200" y="1524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Schedule…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838200" y="1219200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3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will be (!)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graded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…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1" name="Text Box 9"/>
          <p:cNvSpPr txBox="1">
            <a:spLocks noChangeArrowheads="1"/>
          </p:cNvSpPr>
          <p:nvPr/>
        </p:nvSpPr>
        <p:spPr bwMode="auto">
          <a:xfrm>
            <a:off x="1447800" y="2823220"/>
            <a:ext cx="6629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Chapter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11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2" name="Text Box 9"/>
          <p:cNvSpPr txBox="1">
            <a:spLocks noChangeArrowheads="1"/>
          </p:cNvSpPr>
          <p:nvPr/>
        </p:nvSpPr>
        <p:spPr bwMode="auto">
          <a:xfrm>
            <a:off x="1447800" y="3221683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Data exploration: </a:t>
            </a:r>
            <a:r>
              <a:rPr lang="en-US" sz="2100" i="1" dirty="0">
                <a:solidFill>
                  <a:srgbClr val="000000"/>
                </a:solidFill>
                <a:latin typeface="Cambria" pitchFamily="18" charset="0"/>
              </a:rPr>
              <a:t>graphs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3" name="Text Box 9"/>
          <p:cNvSpPr txBox="1">
            <a:spLocks noChangeArrowheads="1"/>
          </p:cNvSpPr>
          <p:nvPr/>
        </p:nvSpPr>
        <p:spPr bwMode="auto">
          <a:xfrm>
            <a:off x="1447800" y="3620145"/>
            <a:ext cx="6629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#3:  Data analysis: </a:t>
            </a:r>
            <a:r>
              <a:rPr lang="en-US" sz="2100" i="1" dirty="0">
                <a:solidFill>
                  <a:srgbClr val="000000"/>
                </a:solidFill>
                <a:latin typeface="Cambria" pitchFamily="18" charset="0"/>
              </a:rPr>
              <a:t>factors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838200" y="4689475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#5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next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Tuesday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3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/12)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8" name="Text Box 9"/>
          <p:cNvSpPr txBox="1">
            <a:spLocks noChangeArrowheads="1"/>
          </p:cNvSpPr>
          <p:nvPr/>
        </p:nvSpPr>
        <p:spPr bwMode="auto">
          <a:xfrm>
            <a:off x="838200" y="2289820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4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>
                <a:solidFill>
                  <a:srgbClr val="FF0000"/>
                </a:solidFill>
                <a:latin typeface="Cambria" pitchFamily="18" charset="0"/>
              </a:rPr>
              <a:t>tomorrow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3/5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9" name="Text Box 9"/>
          <p:cNvSpPr txBox="1">
            <a:spLocks noChangeArrowheads="1"/>
          </p:cNvSpPr>
          <p:nvPr/>
        </p:nvSpPr>
        <p:spPr bwMode="auto">
          <a:xfrm>
            <a:off x="1447800" y="5181600"/>
            <a:ext cx="6629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Chapter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12 ~ </a:t>
            </a:r>
            <a:r>
              <a:rPr lang="en-US" sz="2100" b="1" i="1" dirty="0" smtClean="0">
                <a:solidFill>
                  <a:srgbClr val="800000"/>
                </a:solidFill>
                <a:latin typeface="Cambria" pitchFamily="18" charset="0"/>
              </a:rPr>
              <a:t>Strings</a:t>
            </a:r>
            <a:endParaRPr lang="en-US" sz="2100" b="1" i="1" dirty="0">
              <a:solidFill>
                <a:srgbClr val="800000"/>
              </a:solidFill>
              <a:latin typeface="Cambria" pitchFamily="18" charset="0"/>
            </a:endParaRPr>
          </a:p>
        </p:txBody>
      </p:sp>
      <p:sp>
        <p:nvSpPr>
          <p:cNvPr id="4110" name="Text Box 9"/>
          <p:cNvSpPr txBox="1">
            <a:spLocks noChangeArrowheads="1"/>
          </p:cNvSpPr>
          <p:nvPr/>
        </p:nvSpPr>
        <p:spPr bwMode="auto">
          <a:xfrm>
            <a:off x="1447800" y="5621338"/>
            <a:ext cx="6528534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M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odels via </a:t>
            </a:r>
            <a:r>
              <a:rPr lang="en-US" sz="2100" b="1" i="1" dirty="0" smtClean="0">
                <a:solidFill>
                  <a:srgbClr val="800000"/>
                </a:solidFill>
                <a:latin typeface="Cambria" pitchFamily="18" charset="0"/>
              </a:rPr>
              <a:t>trees</a:t>
            </a:r>
            <a:r>
              <a:rPr lang="en-US" sz="2100" dirty="0" smtClean="0">
                <a:solidFill>
                  <a:srgbClr val="800000"/>
                </a:solidFill>
                <a:latin typeface="Cambria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and cross-validation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917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37.08 AM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7400"/>
            <a:ext cx="9144000" cy="527901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>
            <a:off x="5578686" y="1746668"/>
            <a:ext cx="1258172" cy="5561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034711" y="1377336"/>
            <a:ext cx="2102813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Exhaustive search!</a:t>
            </a:r>
            <a:endParaRPr lang="en-US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003031" y="5660694"/>
            <a:ext cx="186462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You know what </a:t>
            </a:r>
            <a:r>
              <a:rPr lang="en-US" sz="1500" i="1" dirty="0" err="1" smtClean="0">
                <a:solidFill>
                  <a:srgbClr val="008000"/>
                </a:solidFill>
                <a:latin typeface="Cambria" pitchFamily="18" charset="0"/>
              </a:rPr>
              <a:t>CSers</a:t>
            </a: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 say about brute force…?</a:t>
            </a:r>
            <a:endParaRPr lang="en-US" sz="1500" i="1" dirty="0">
              <a:solidFill>
                <a:srgbClr val="008000"/>
              </a:solidFill>
              <a:latin typeface="Cambria" pitchFamily="18" charset="0"/>
            </a:endParaRPr>
          </a:p>
        </p:txBody>
      </p:sp>
      <p:grpSp>
        <p:nvGrpSpPr>
          <p:cNvPr id="8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565030" y="6219680"/>
            <a:ext cx="457200" cy="533400"/>
            <a:chOff x="2928" y="1051"/>
            <a:chExt cx="840" cy="957"/>
          </a:xfrm>
        </p:grpSpPr>
        <p:sp>
          <p:nvSpPr>
            <p:cNvPr id="9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0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1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2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0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1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cxnSp>
        <p:nvCxnSpPr>
          <p:cNvPr id="22" name="Straight Arrow Connector 21"/>
          <p:cNvCxnSpPr/>
          <p:nvPr/>
        </p:nvCxnSpPr>
        <p:spPr>
          <a:xfrm>
            <a:off x="6836858" y="1746668"/>
            <a:ext cx="522259" cy="14108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37.1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1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92580" y="380241"/>
            <a:ext cx="2102813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proportion correctly classified as "k"</a:t>
            </a:r>
            <a:endParaRPr lang="en-US" dirty="0"/>
          </a:p>
        </p:txBody>
      </p:sp>
      <p:cxnSp>
        <p:nvCxnSpPr>
          <p:cNvPr id="4" name="Straight Arrow Connector 3"/>
          <p:cNvCxnSpPr>
            <a:stCxn id="3" idx="1"/>
          </p:cNvCxnSpPr>
          <p:nvPr/>
        </p:nvCxnSpPr>
        <p:spPr>
          <a:xfrm flipH="1">
            <a:off x="6184032" y="703407"/>
            <a:ext cx="408548" cy="5785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329546" y="2360650"/>
            <a:ext cx="2102813" cy="9233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proportion </a:t>
            </a:r>
            <a:r>
              <a:rPr lang="en-US" b="1" i="1" dirty="0" smtClean="0">
                <a:solidFill>
                  <a:srgbClr val="FF0000"/>
                </a:solidFill>
              </a:rPr>
              <a:t>in</a:t>
            </a:r>
            <a:r>
              <a:rPr lang="en-US" dirty="0" smtClean="0"/>
              <a:t>correctly classified as "k"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922902" y="2563960"/>
            <a:ext cx="822078" cy="2374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79292" y="4614073"/>
            <a:ext cx="1799188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proportion </a:t>
            </a:r>
            <a:r>
              <a:rPr lang="en-US" sz="1200" b="1" i="1" dirty="0" smtClean="0">
                <a:solidFill>
                  <a:srgbClr val="FF0000"/>
                </a:solidFill>
              </a:rPr>
              <a:t>in</a:t>
            </a:r>
            <a:r>
              <a:rPr lang="en-US" sz="1200" dirty="0" smtClean="0"/>
              <a:t>correctly classified as "k" </a:t>
            </a:r>
            <a:r>
              <a:rPr lang="en-US" sz="1200" i="1" dirty="0" smtClean="0"/>
              <a:t>weighted by the proportion correctly classified</a:t>
            </a:r>
            <a:endParaRPr lang="en-US" sz="1200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6744980" y="4403839"/>
            <a:ext cx="851528" cy="21023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592580" y="5906011"/>
            <a:ext cx="1799188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consider each leaf a distribution; this is the information-uniformity of that distribution</a:t>
            </a:r>
            <a:endParaRPr lang="en-US" sz="1200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6329546" y="5768910"/>
            <a:ext cx="415434" cy="3442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1532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GB" dirty="0"/>
              <a:t> </a:t>
            </a: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3924300" y="1186732"/>
            <a:ext cx="1584325" cy="15128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140200" y="1618532"/>
            <a:ext cx="1223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400 </a:t>
            </a:r>
            <a:r>
              <a:rPr lang="en-GB" dirty="0" smtClean="0"/>
              <a:t>HC </a:t>
            </a:r>
            <a:r>
              <a:rPr lang="en-GB" dirty="0"/>
              <a:t>400 </a:t>
            </a:r>
            <a:r>
              <a:rPr lang="en-GB" dirty="0" smtClean="0"/>
              <a:t>BO</a:t>
            </a:r>
            <a:endParaRPr lang="en-GB" dirty="0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2771775" y="3634657"/>
            <a:ext cx="1439863" cy="14398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916238" y="3923582"/>
            <a:ext cx="1223962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300 of </a:t>
            </a:r>
            <a:r>
              <a:rPr lang="en-GB" dirty="0" smtClean="0"/>
              <a:t>HC</a:t>
            </a:r>
            <a:endParaRPr lang="en-GB" dirty="0"/>
          </a:p>
          <a:p>
            <a:pPr>
              <a:spcBef>
                <a:spcPct val="50000"/>
              </a:spcBef>
            </a:pPr>
            <a:r>
              <a:rPr lang="en-GB" dirty="0"/>
              <a:t>100 of </a:t>
            </a:r>
            <a:r>
              <a:rPr lang="en-GB" dirty="0" smtClean="0"/>
              <a:t>B0 </a:t>
            </a:r>
            <a:endParaRPr lang="en-GB" dirty="0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5148263" y="3707682"/>
            <a:ext cx="1512887" cy="14398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5292725" y="3995020"/>
            <a:ext cx="123552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5</a:t>
            </a:r>
            <a:r>
              <a:rPr lang="en-GB" dirty="0" smtClean="0"/>
              <a:t>0 </a:t>
            </a:r>
            <a:r>
              <a:rPr lang="en-GB" dirty="0"/>
              <a:t>of </a:t>
            </a:r>
            <a:r>
              <a:rPr lang="en-GB" dirty="0" smtClean="0"/>
              <a:t>HC</a:t>
            </a:r>
          </a:p>
          <a:p>
            <a:pPr>
              <a:spcBef>
                <a:spcPct val="50000"/>
              </a:spcBef>
            </a:pPr>
            <a:r>
              <a:rPr lang="en-GB" dirty="0" smtClean="0"/>
              <a:t>350 </a:t>
            </a:r>
            <a:r>
              <a:rPr lang="en-GB" dirty="0"/>
              <a:t>of </a:t>
            </a:r>
            <a:r>
              <a:rPr lang="en-GB" dirty="0" smtClean="0"/>
              <a:t>B0</a:t>
            </a:r>
            <a:endParaRPr lang="en-GB" dirty="0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H="1">
            <a:off x="3779838" y="2626595"/>
            <a:ext cx="576262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5148263" y="2555157"/>
            <a:ext cx="576262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3808" y="241177"/>
            <a:ext cx="441858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dirty="0"/>
              <a:t>Impurity </a:t>
            </a:r>
            <a:r>
              <a:rPr lang="en-US" sz="4200" i="1" dirty="0"/>
              <a:t>Intuition</a:t>
            </a:r>
            <a:r>
              <a:rPr lang="en-US" sz="4200" dirty="0"/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1470" y="2465945"/>
            <a:ext cx="2195866" cy="175432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(1) Take the largest value as the "correct" classification</a:t>
            </a:r>
          </a:p>
          <a:p>
            <a:endParaRPr lang="en-US" dirty="0"/>
          </a:p>
          <a:p>
            <a:r>
              <a:rPr lang="en-US" dirty="0" smtClean="0"/>
              <a:t>(2) Then, find the amount </a:t>
            </a:r>
            <a:r>
              <a:rPr lang="en-US" i="1" dirty="0" smtClean="0"/>
              <a:t>incorrect…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417336" y="5328268"/>
            <a:ext cx="2195866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correct% = 0.75</a:t>
            </a:r>
          </a:p>
          <a:p>
            <a:pPr algn="ctr"/>
            <a:r>
              <a:rPr lang="en-US" dirty="0" smtClean="0"/>
              <a:t>incorrect% = 0.25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887110" y="5328268"/>
            <a:ext cx="2195866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correct% = ?</a:t>
            </a:r>
          </a:p>
          <a:p>
            <a:pPr algn="ctr"/>
            <a:r>
              <a:rPr lang="en-US" dirty="0" smtClean="0"/>
              <a:t>incorrect% = 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508625" y="1130654"/>
            <a:ext cx="805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Cambria"/>
                <a:cs typeface="Cambria"/>
              </a:rPr>
              <a:t>root</a:t>
            </a:r>
            <a:endParaRPr lang="en-US" sz="2400" i="1" dirty="0">
              <a:latin typeface="Cambria"/>
              <a:cs typeface="Cambri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90017" y="3810354"/>
            <a:ext cx="7366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Cambria"/>
                <a:cs typeface="Cambria"/>
              </a:rPr>
              <a:t>leaf</a:t>
            </a:r>
            <a:endParaRPr lang="en-US" sz="2400" i="1" dirty="0">
              <a:latin typeface="Cambria"/>
              <a:cs typeface="Cambri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550804" y="2906308"/>
            <a:ext cx="1378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diversity &gt; .2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736165" y="2874042"/>
            <a:ext cx="1378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diversity &lt; .2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5942340" y="2422227"/>
            <a:ext cx="813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Cambria"/>
                <a:cs typeface="Cambria"/>
              </a:rPr>
              <a:t>split</a:t>
            </a:r>
            <a:endParaRPr lang="en-US" sz="2400" i="1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487715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1532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GB" dirty="0"/>
              <a:t> </a:t>
            </a: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3924300" y="1186732"/>
            <a:ext cx="1584325" cy="15128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140200" y="1618532"/>
            <a:ext cx="1223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400 </a:t>
            </a:r>
            <a:r>
              <a:rPr lang="en-GB" dirty="0" smtClean="0"/>
              <a:t>HC </a:t>
            </a:r>
            <a:r>
              <a:rPr lang="en-GB" dirty="0"/>
              <a:t>400 </a:t>
            </a:r>
            <a:r>
              <a:rPr lang="en-GB" dirty="0" smtClean="0"/>
              <a:t>BO</a:t>
            </a:r>
            <a:endParaRPr lang="en-GB" dirty="0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2771775" y="3634657"/>
            <a:ext cx="1439863" cy="14398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916238" y="3923582"/>
            <a:ext cx="1223962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300 of </a:t>
            </a:r>
            <a:r>
              <a:rPr lang="en-GB" dirty="0" smtClean="0"/>
              <a:t>HC</a:t>
            </a:r>
            <a:endParaRPr lang="en-GB" dirty="0"/>
          </a:p>
          <a:p>
            <a:pPr>
              <a:spcBef>
                <a:spcPct val="50000"/>
              </a:spcBef>
            </a:pPr>
            <a:r>
              <a:rPr lang="en-GB" dirty="0"/>
              <a:t>100 of </a:t>
            </a:r>
            <a:r>
              <a:rPr lang="en-GB" dirty="0" smtClean="0"/>
              <a:t>B0 </a:t>
            </a:r>
            <a:endParaRPr lang="en-GB" dirty="0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5148263" y="3707682"/>
            <a:ext cx="1512887" cy="14398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H="1">
            <a:off x="3779838" y="2626595"/>
            <a:ext cx="576262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5148263" y="2555157"/>
            <a:ext cx="576262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3808" y="241177"/>
            <a:ext cx="441858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dirty="0"/>
              <a:t>Impurity </a:t>
            </a:r>
            <a:r>
              <a:rPr lang="en-US" sz="4200" i="1" dirty="0"/>
              <a:t>Intuition</a:t>
            </a:r>
            <a:r>
              <a:rPr lang="en-US" sz="4200" dirty="0"/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1470" y="2465945"/>
            <a:ext cx="2195866" cy="175432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(1) Take the largest value as the "correct" classification</a:t>
            </a:r>
          </a:p>
          <a:p>
            <a:endParaRPr lang="en-US" dirty="0"/>
          </a:p>
          <a:p>
            <a:r>
              <a:rPr lang="en-US" dirty="0" smtClean="0"/>
              <a:t>(2) Then, find the amount </a:t>
            </a:r>
            <a:r>
              <a:rPr lang="en-US" i="1" dirty="0" smtClean="0"/>
              <a:t>incorrect…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417336" y="5328268"/>
            <a:ext cx="2195866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correct% = 0.75</a:t>
            </a:r>
          </a:p>
          <a:p>
            <a:pPr algn="ctr"/>
            <a:r>
              <a:rPr lang="en-US" dirty="0" smtClean="0"/>
              <a:t>incorrect% = 0.25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887110" y="5328268"/>
            <a:ext cx="2195866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correct% = 0.825</a:t>
            </a:r>
          </a:p>
          <a:p>
            <a:pPr algn="ctr"/>
            <a:r>
              <a:rPr lang="en-US" dirty="0" smtClean="0"/>
              <a:t>incorrect% = 0.125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508625" y="1130654"/>
            <a:ext cx="805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Cambria"/>
                <a:cs typeface="Cambria"/>
              </a:rPr>
              <a:t>root</a:t>
            </a:r>
            <a:endParaRPr lang="en-US" sz="2400" i="1" dirty="0">
              <a:latin typeface="Cambria"/>
              <a:cs typeface="Cambri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90017" y="3810354"/>
            <a:ext cx="7366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Cambria"/>
                <a:cs typeface="Cambria"/>
              </a:rPr>
              <a:t>leaf</a:t>
            </a:r>
            <a:endParaRPr lang="en-US" sz="2400" i="1" dirty="0">
              <a:latin typeface="Cambria"/>
              <a:cs typeface="Cambri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550804" y="2906308"/>
            <a:ext cx="1315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diversity &gt; T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771775" y="2874042"/>
            <a:ext cx="1315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diversity &lt; T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5942340" y="2422227"/>
            <a:ext cx="813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Cambria"/>
                <a:cs typeface="Cambria"/>
              </a:rPr>
              <a:t>split</a:t>
            </a:r>
            <a:endParaRPr lang="en-US" sz="2400" i="1" dirty="0">
              <a:latin typeface="Cambria"/>
              <a:cs typeface="Cambria"/>
            </a:endParaRPr>
          </a:p>
        </p:txBody>
      </p:sp>
      <p:pic>
        <p:nvPicPr>
          <p:cNvPr id="20" name="Picture 19" descr="Screen Shot 2013-03-04 at 9.37.19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9" t="75178" r="28606" b="7599"/>
          <a:stretch/>
        </p:blipFill>
        <p:spPr>
          <a:xfrm>
            <a:off x="221470" y="5491798"/>
            <a:ext cx="2172149" cy="117926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2456527" y="6301731"/>
            <a:ext cx="219586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deviance</a:t>
            </a:r>
            <a:r>
              <a:rPr lang="en-US" dirty="0" smtClean="0"/>
              <a:t> = 0.56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17336" y="5974599"/>
            <a:ext cx="219586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8000"/>
                </a:solidFill>
              </a:rPr>
              <a:t>misclass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smtClean="0"/>
              <a:t>= 0.25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792901" y="6301731"/>
            <a:ext cx="219586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deviance</a:t>
            </a:r>
            <a:r>
              <a:rPr lang="en-US" dirty="0" smtClean="0"/>
              <a:t> = 0.38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753710" y="5974599"/>
            <a:ext cx="219586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8000"/>
                </a:solidFill>
              </a:rPr>
              <a:t>misclass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smtClean="0"/>
              <a:t>= 0.125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7177932" y="5470734"/>
            <a:ext cx="1801835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71E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Total deviance</a:t>
            </a:r>
            <a:r>
              <a:rPr lang="en-US" dirty="0" smtClean="0"/>
              <a:t> = 0.56*400 + 0.38*400             ~= </a:t>
            </a:r>
            <a:r>
              <a:rPr lang="en-US" b="1" dirty="0" smtClean="0">
                <a:solidFill>
                  <a:srgbClr val="FF0000"/>
                </a:solidFill>
              </a:rPr>
              <a:t>376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027443" y="4540887"/>
            <a:ext cx="2102813" cy="55399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071EFF"/>
                </a:solidFill>
              </a:rPr>
              <a:t>weighted by the number of cases in each leaf</a:t>
            </a:r>
            <a:endParaRPr lang="en-US" sz="1500" dirty="0">
              <a:solidFill>
                <a:srgbClr val="071EFF"/>
              </a:solidFill>
            </a:endParaRPr>
          </a:p>
        </p:txBody>
      </p:sp>
      <p:cxnSp>
        <p:nvCxnSpPr>
          <p:cNvPr id="34" name="Straight Arrow Connector 33"/>
          <p:cNvCxnSpPr>
            <a:stCxn id="33" idx="2"/>
            <a:endCxn id="32" idx="0"/>
          </p:cNvCxnSpPr>
          <p:nvPr/>
        </p:nvCxnSpPr>
        <p:spPr>
          <a:xfrm>
            <a:off x="8078850" y="5094885"/>
            <a:ext cx="0" cy="375849"/>
          </a:xfrm>
          <a:prstGeom prst="straightConnector1">
            <a:avLst/>
          </a:prstGeom>
          <a:ln>
            <a:solidFill>
              <a:srgbClr val="071E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082976" y="273453"/>
            <a:ext cx="1801835" cy="646331"/>
          </a:xfrm>
          <a:prstGeom prst="rect">
            <a:avLst/>
          </a:prstGeom>
          <a:solidFill>
            <a:srgbClr val="FFFFFF"/>
          </a:solidFill>
          <a:ln>
            <a:solidFill>
              <a:srgbClr val="071E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Total </a:t>
            </a:r>
            <a:r>
              <a:rPr lang="en-US" dirty="0" err="1" smtClean="0">
                <a:solidFill>
                  <a:srgbClr val="008000"/>
                </a:solidFill>
              </a:rPr>
              <a:t>misclass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smtClean="0"/>
              <a:t>= ???</a:t>
            </a:r>
            <a:endParaRPr lang="en-US" dirty="0"/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5292725" y="3995020"/>
            <a:ext cx="123552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5</a:t>
            </a:r>
            <a:r>
              <a:rPr lang="en-GB" dirty="0" smtClean="0"/>
              <a:t>0 </a:t>
            </a:r>
            <a:r>
              <a:rPr lang="en-GB" dirty="0"/>
              <a:t>of </a:t>
            </a:r>
            <a:r>
              <a:rPr lang="en-GB" dirty="0" smtClean="0"/>
              <a:t>HC</a:t>
            </a:r>
          </a:p>
          <a:p>
            <a:pPr>
              <a:spcBef>
                <a:spcPct val="50000"/>
              </a:spcBef>
            </a:pPr>
            <a:r>
              <a:rPr lang="en-GB" dirty="0" smtClean="0"/>
              <a:t>350 </a:t>
            </a:r>
            <a:r>
              <a:rPr lang="en-GB" dirty="0"/>
              <a:t>of </a:t>
            </a:r>
            <a:r>
              <a:rPr lang="en-GB" dirty="0" smtClean="0"/>
              <a:t>B0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39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36.5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00"/>
            <a:ext cx="9144000" cy="6733953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4819035" y="2706402"/>
            <a:ext cx="1127607" cy="4752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983305" y="3181605"/>
            <a:ext cx="2102813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Next week we're using </a:t>
            </a:r>
            <a:r>
              <a:rPr lang="en-US" i="1" dirty="0" smtClean="0"/>
              <a:t>forests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5913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41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439"/>
            <a:ext cx="9144000" cy="509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ext Box 5"/>
          <p:cNvSpPr txBox="1">
            <a:spLocks noChangeArrowheads="1"/>
          </p:cNvSpPr>
          <p:nvPr/>
        </p:nvSpPr>
        <p:spPr bwMode="auto">
          <a:xfrm>
            <a:off x="323272" y="228600"/>
            <a:ext cx="5867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/>
                <a:cs typeface="Cambria"/>
              </a:rPr>
              <a:t>Irises…</a:t>
            </a:r>
            <a:endParaRPr lang="en-US" sz="4000" dirty="0" smtClean="0">
              <a:solidFill>
                <a:srgbClr val="800000"/>
              </a:solidFill>
              <a:latin typeface="Cambria"/>
              <a:cs typeface="Cambria"/>
            </a:endParaRPr>
          </a:p>
        </p:txBody>
      </p:sp>
      <p:pic>
        <p:nvPicPr>
          <p:cNvPr id="116738" name="Picture 2" descr="setosa_iris.gi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002620"/>
            <a:ext cx="373380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39" name="Picture 3" descr="iris_virginica_virginica_lg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02620"/>
            <a:ext cx="4953000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0" name="Rectangle 6"/>
          <p:cNvSpPr>
            <a:spLocks noChangeArrowheads="1"/>
          </p:cNvSpPr>
          <p:nvPr/>
        </p:nvSpPr>
        <p:spPr bwMode="auto">
          <a:xfrm>
            <a:off x="8017998" y="1551946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setosa</a:t>
            </a:r>
            <a:endParaRPr lang="en-US" sz="2400" dirty="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6741" name="Rectangle 8"/>
          <p:cNvSpPr>
            <a:spLocks noChangeArrowheads="1"/>
          </p:cNvSpPr>
          <p:nvPr/>
        </p:nvSpPr>
        <p:spPr bwMode="auto">
          <a:xfrm>
            <a:off x="152400" y="1558171"/>
            <a:ext cx="1227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virginica</a:t>
            </a:r>
            <a:endParaRPr lang="en-US" sz="2400" dirty="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" name="Picture 1" descr="800px-Iris_versicolor_3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00" y="82722"/>
            <a:ext cx="2867200" cy="2150400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539000" y="544018"/>
            <a:ext cx="1407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versicolor</a:t>
            </a:r>
            <a:endParaRPr lang="en-US" sz="2400" dirty="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0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251682" y="6106909"/>
            <a:ext cx="609600" cy="609600"/>
            <a:chOff x="2928" y="1051"/>
            <a:chExt cx="840" cy="957"/>
          </a:xfrm>
        </p:grpSpPr>
        <p:sp>
          <p:nvSpPr>
            <p:cNvPr id="11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2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0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1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2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3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6384886" y="5913501"/>
            <a:ext cx="18596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My</a:t>
            </a:r>
            <a:r>
              <a:rPr lang="en-US" sz="15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 irises see these as all the same!</a:t>
            </a:r>
            <a:endParaRPr lang="en-US" sz="15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959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3" name="Picture 2" descr="Screen shot 2013-01-28 at 5.23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43000"/>
            <a:ext cx="5562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272" y="228600"/>
            <a:ext cx="5867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/>
                <a:cs typeface="Cambria"/>
              </a:rPr>
              <a:t>Irises: raw data</a:t>
            </a:r>
            <a:endParaRPr lang="en-US" sz="4000" dirty="0" smtClean="0">
              <a:solidFill>
                <a:srgbClr val="800000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641254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42.0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363"/>
            <a:ext cx="9144000" cy="561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err="1" smtClean="0">
                <a:solidFill>
                  <a:srgbClr val="000000"/>
                </a:solidFill>
                <a:latin typeface="Cambria" pitchFamily="18" charset="0"/>
              </a:rPr>
              <a:t>pch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?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33139" y="5872809"/>
            <a:ext cx="1862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colors (just a reminder)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733139" y="553150"/>
            <a:ext cx="1800756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latin typeface="Courier New"/>
                <a:cs typeface="Courier New"/>
              </a:rPr>
              <a:t>col=1</a:t>
            </a:r>
          </a:p>
          <a:p>
            <a:r>
              <a:rPr lang="en-US" sz="4200" b="1" dirty="0" smtClean="0">
                <a:solidFill>
                  <a:srgbClr val="FF0000"/>
                </a:solidFill>
                <a:latin typeface="Courier New"/>
                <a:cs typeface="Courier New"/>
              </a:rPr>
              <a:t>col=2</a:t>
            </a:r>
          </a:p>
          <a:p>
            <a:r>
              <a:rPr lang="en-US" sz="4200" b="1" dirty="0" smtClean="0">
                <a:solidFill>
                  <a:srgbClr val="06FF12"/>
                </a:solidFill>
                <a:latin typeface="Courier New"/>
                <a:cs typeface="Courier New"/>
              </a:rPr>
              <a:t>col=3</a:t>
            </a:r>
          </a:p>
          <a:p>
            <a:r>
              <a:rPr lang="en-US" sz="4200" b="1" dirty="0" smtClean="0">
                <a:solidFill>
                  <a:srgbClr val="071EFF"/>
                </a:solidFill>
                <a:latin typeface="Courier New"/>
                <a:cs typeface="Courier New"/>
              </a:rPr>
              <a:t>col=4</a:t>
            </a:r>
          </a:p>
          <a:p>
            <a:r>
              <a:rPr lang="en-US" sz="4200" b="1" dirty="0" smtClean="0">
                <a:solidFill>
                  <a:srgbClr val="05FFFF"/>
                </a:solidFill>
                <a:latin typeface="Courier New"/>
                <a:cs typeface="Courier New"/>
              </a:rPr>
              <a:t>col=5</a:t>
            </a:r>
          </a:p>
          <a:p>
            <a:r>
              <a:rPr lang="en-US" sz="4200" b="1" dirty="0" smtClean="0">
                <a:solidFill>
                  <a:srgbClr val="FF02E0"/>
                </a:solidFill>
                <a:latin typeface="Courier New"/>
                <a:cs typeface="Courier New"/>
              </a:rPr>
              <a:t>col=6</a:t>
            </a:r>
          </a:p>
          <a:p>
            <a:r>
              <a:rPr lang="en-US" sz="4200" b="1" dirty="0" smtClean="0">
                <a:solidFill>
                  <a:srgbClr val="FFFF00"/>
                </a:solidFill>
                <a:latin typeface="Courier New"/>
                <a:cs typeface="Courier New"/>
              </a:rPr>
              <a:t>col=7</a:t>
            </a:r>
          </a:p>
          <a:p>
            <a:r>
              <a:rPr lang="en-US" sz="4200" b="1" dirty="0" smtClean="0">
                <a:solidFill>
                  <a:schemeClr val="bg1">
                    <a:lumMod val="65000"/>
                  </a:schemeClr>
                </a:solidFill>
                <a:latin typeface="Courier New"/>
                <a:cs typeface="Courier New"/>
              </a:rPr>
              <a:t>col=8</a:t>
            </a:r>
            <a:endParaRPr lang="en-US" sz="4200" b="1" dirty="0">
              <a:solidFill>
                <a:schemeClr val="bg1">
                  <a:lumMod val="6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93225" y="6302805"/>
            <a:ext cx="254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table of "plot characters"</a:t>
            </a:r>
            <a:endParaRPr lang="en-US" dirty="0"/>
          </a:p>
        </p:txBody>
      </p:sp>
      <p:pic>
        <p:nvPicPr>
          <p:cNvPr id="4" name="Picture 3" descr="p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01" y="1103664"/>
            <a:ext cx="4737963" cy="50566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5448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Questions last time…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4746" y="5624556"/>
            <a:ext cx="3491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Spearman's correlation measures how </a:t>
            </a:r>
            <a:r>
              <a:rPr lang="en-US" b="1" i="1" dirty="0" smtClean="0">
                <a:solidFill>
                  <a:srgbClr val="FF6600"/>
                </a:solidFill>
              </a:rPr>
              <a:t>monotonically dependent </a:t>
            </a:r>
            <a:r>
              <a:rPr lang="en-US" dirty="0" smtClean="0"/>
              <a:t>one variable is on another</a:t>
            </a:r>
            <a:r>
              <a:rPr lang="en-US" b="1" i="1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76355" y="5624556"/>
            <a:ext cx="3491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Pearson's correlation measures how </a:t>
            </a:r>
            <a:r>
              <a:rPr lang="en-US" b="1" i="1" dirty="0" smtClean="0">
                <a:solidFill>
                  <a:srgbClr val="071EFF"/>
                </a:solidFill>
              </a:rPr>
              <a:t>linearly dependent </a:t>
            </a:r>
            <a:r>
              <a:rPr lang="en-US" dirty="0" smtClean="0"/>
              <a:t>one variable is on another</a:t>
            </a:r>
            <a:r>
              <a:rPr lang="en-US" b="1" i="1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60682" y="1722905"/>
            <a:ext cx="5896464" cy="584776"/>
          </a:xfrm>
          <a:prstGeom prst="rect">
            <a:avLst/>
          </a:prstGeom>
          <a:solidFill>
            <a:srgbClr val="B7BE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Spearman vs. Pearson</a:t>
            </a:r>
            <a:endParaRPr lang="en-US" sz="32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984943" y="3084194"/>
            <a:ext cx="6867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Spearman's algorithm:</a:t>
            </a:r>
          </a:p>
          <a:p>
            <a:pPr lvl="1"/>
            <a:r>
              <a:rPr lang="en-US" sz="2100" dirty="0" smtClean="0"/>
              <a:t>(1) find data-point ranks 1</a:t>
            </a:r>
            <a:r>
              <a:rPr lang="en-US" sz="2100" baseline="30000" dirty="0" smtClean="0"/>
              <a:t>st</a:t>
            </a:r>
            <a:r>
              <a:rPr lang="en-US" sz="2100" dirty="0" smtClean="0"/>
              <a:t>, 2</a:t>
            </a:r>
            <a:r>
              <a:rPr lang="en-US" sz="2100" baseline="30000" dirty="0" smtClean="0"/>
              <a:t>nd</a:t>
            </a:r>
            <a:r>
              <a:rPr lang="en-US" sz="2100" dirty="0" smtClean="0"/>
              <a:t>, …</a:t>
            </a:r>
          </a:p>
          <a:p>
            <a:pPr lvl="1"/>
            <a:r>
              <a:rPr lang="en-US" sz="2100" dirty="0" smtClean="0"/>
              <a:t>(2) run Pearson's correlation on them!</a:t>
            </a:r>
            <a:endParaRPr lang="en-US" sz="2100" dirty="0"/>
          </a:p>
        </p:txBody>
      </p:sp>
      <p:pic>
        <p:nvPicPr>
          <p:cNvPr id="2" name="Picture 1" descr="cor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38" y="3891392"/>
            <a:ext cx="2638526" cy="48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71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42.0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842"/>
            <a:ext cx="9144000" cy="531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9.42.1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349"/>
            <a:ext cx="9144000" cy="2173196"/>
          </a:xfrm>
          <a:prstGeom prst="rect">
            <a:avLst/>
          </a:prstGeom>
        </p:spPr>
      </p:pic>
      <p:pic>
        <p:nvPicPr>
          <p:cNvPr id="3" name="Picture 2" descr="Screen Shot 2013-03-04 at 11.10.3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2" y="2456454"/>
            <a:ext cx="8039100" cy="3848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92580" y="2764313"/>
            <a:ext cx="2309578" cy="9233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71EFF"/>
                </a:solidFill>
              </a:rPr>
              <a:t>Height is proportional to reduction in deviance (impurity)</a:t>
            </a:r>
            <a:endParaRPr lang="en-US" dirty="0">
              <a:solidFill>
                <a:srgbClr val="071EFF"/>
              </a:solidFill>
            </a:endParaRPr>
          </a:p>
        </p:txBody>
      </p:sp>
      <p:cxnSp>
        <p:nvCxnSpPr>
          <p:cNvPr id="5" name="Straight Arrow Connector 4"/>
          <p:cNvCxnSpPr>
            <a:stCxn id="4" idx="1"/>
          </p:cNvCxnSpPr>
          <p:nvPr/>
        </p:nvCxnSpPr>
        <p:spPr>
          <a:xfrm flipH="1">
            <a:off x="6184032" y="3225978"/>
            <a:ext cx="408548" cy="440074"/>
          </a:xfrm>
          <a:prstGeom prst="straightConnector1">
            <a:avLst/>
          </a:prstGeom>
          <a:ln>
            <a:solidFill>
              <a:srgbClr val="071E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1282" y="6105623"/>
            <a:ext cx="4270563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messy</a:t>
            </a:r>
            <a:r>
              <a:rPr lang="en-US" dirty="0" smtClean="0">
                <a:solidFill>
                  <a:srgbClr val="071EFF"/>
                </a:solidFill>
              </a:rPr>
              <a:t> (but also less necessary; we'll look at a special tree-plotting package next time…)</a:t>
            </a:r>
            <a:endParaRPr lang="en-US" dirty="0">
              <a:solidFill>
                <a:srgbClr val="071EFF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757166" y="5702535"/>
            <a:ext cx="1526544" cy="4030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465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955" y="344235"/>
            <a:ext cx="6278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/>
              <a:t>Partition plot (2 variables)</a:t>
            </a:r>
            <a:endParaRPr lang="en-US" sz="4200" dirty="0"/>
          </a:p>
        </p:txBody>
      </p:sp>
      <p:pic>
        <p:nvPicPr>
          <p:cNvPr id="3" name="Picture 2" descr="Screen Shot 2013-03-04 at 11.11.3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606"/>
            <a:ext cx="9144000" cy="518531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1056389" y="1934840"/>
            <a:ext cx="652825" cy="62529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5878" y="2560135"/>
            <a:ext cx="245699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 partition plot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317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11.4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469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41295" y="3644147"/>
            <a:ext cx="2456996" cy="120032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notice that these are not single values, but </a:t>
            </a:r>
            <a:r>
              <a:rPr lang="en-US" i="1" dirty="0" smtClean="0">
                <a:solidFill>
                  <a:srgbClr val="FF0000"/>
                </a:solidFill>
              </a:rPr>
              <a:t>probabilities for each possible level</a:t>
            </a:r>
            <a:endParaRPr lang="en-US" i="1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3335342" y="3513575"/>
            <a:ext cx="2136518" cy="7003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3317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11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740"/>
            <a:ext cx="9144000" cy="60157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97381" y="320495"/>
            <a:ext cx="2456996" cy="9233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will assign the </a:t>
            </a:r>
            <a:r>
              <a:rPr lang="en-US" b="1" i="1" dirty="0" smtClean="0">
                <a:solidFill>
                  <a:srgbClr val="FF0000"/>
                </a:solidFill>
              </a:rPr>
              <a:t>single most likely </a:t>
            </a:r>
            <a:r>
              <a:rPr lang="en-US" dirty="0" smtClean="0"/>
              <a:t>level to factor outputs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000036" y="890264"/>
            <a:ext cx="1827910" cy="35356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93998" y="2573918"/>
            <a:ext cx="245699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 partition plot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317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955" y="344235"/>
            <a:ext cx="6278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/>
              <a:t>Table of classifications</a:t>
            </a:r>
            <a:endParaRPr lang="en-US" sz="4200" dirty="0"/>
          </a:p>
        </p:txBody>
      </p:sp>
      <p:pic>
        <p:nvPicPr>
          <p:cNvPr id="3" name="Picture 2" descr="Screen Shot 2013-03-04 at 11.11.32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/>
          <a:stretch/>
        </p:blipFill>
        <p:spPr>
          <a:xfrm>
            <a:off x="0" y="3216820"/>
            <a:ext cx="9144000" cy="3150103"/>
          </a:xfrm>
          <a:prstGeom prst="rect">
            <a:avLst/>
          </a:prstGeom>
        </p:spPr>
      </p:pic>
      <p:pic>
        <p:nvPicPr>
          <p:cNvPr id="6" name="Picture 5" descr="Screen Shot 2013-03-04 at 1.42.4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300" y="1368774"/>
            <a:ext cx="5248296" cy="1551292"/>
          </a:xfrm>
          <a:prstGeom prst="rect">
            <a:avLst/>
          </a:prstGeom>
          <a:ln>
            <a:solidFill>
              <a:srgbClr val="071EFF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233847" y="573542"/>
            <a:ext cx="2322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71EFF"/>
                </a:solidFill>
              </a:rPr>
              <a:t>"</a:t>
            </a:r>
            <a:r>
              <a:rPr lang="en-US" b="1" dirty="0" err="1" smtClean="0">
                <a:solidFill>
                  <a:srgbClr val="071EFF"/>
                </a:solidFill>
              </a:rPr>
              <a:t>Resubstitution</a:t>
            </a:r>
            <a:r>
              <a:rPr lang="en-US" b="1" dirty="0" smtClean="0">
                <a:solidFill>
                  <a:srgbClr val="071EFF"/>
                </a:solidFill>
              </a:rPr>
              <a:t> Error"</a:t>
            </a:r>
            <a:endParaRPr lang="en-US" b="1" dirty="0">
              <a:solidFill>
                <a:srgbClr val="071E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95108" y="6371918"/>
            <a:ext cx="460993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000000"/>
                </a:solidFill>
              </a:rPr>
              <a:t>Resubstitution</a:t>
            </a:r>
            <a:r>
              <a:rPr lang="en-US" b="1" i="1" dirty="0" smtClean="0">
                <a:solidFill>
                  <a:srgbClr val="000000"/>
                </a:solidFill>
              </a:rPr>
              <a:t> Error is usually too optimistic!</a:t>
            </a:r>
            <a:endParaRPr lang="en-US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5633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Aside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: cross-validation…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6" name="Picture 5" descr="Screen Shot 2013-03-04 at 3.04.3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1" y="1935247"/>
            <a:ext cx="89027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142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3-04 at 3.05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939"/>
            <a:ext cx="9144000" cy="5050771"/>
          </a:xfrm>
          <a:prstGeom prst="rect">
            <a:avLst/>
          </a:prstGeom>
        </p:spPr>
      </p:pic>
      <p:pic>
        <p:nvPicPr>
          <p:cNvPr id="4" name="Picture 3" descr="Screen Shot 2013-03-04 at 4.15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22" y="2356949"/>
            <a:ext cx="3541583" cy="4027683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1983592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7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9144000" cy="594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687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7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144000" cy="57761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27245" y="3237984"/>
            <a:ext cx="17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desired results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86902" y="3264476"/>
            <a:ext cx="174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predicted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168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Correlation vs. Correlation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4746" y="5719516"/>
            <a:ext cx="3491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Spearman's correlation measures how </a:t>
            </a:r>
            <a:r>
              <a:rPr lang="en-US" b="1" i="1" dirty="0" smtClean="0">
                <a:solidFill>
                  <a:srgbClr val="FF6600"/>
                </a:solidFill>
              </a:rPr>
              <a:t>monotonically dependent </a:t>
            </a:r>
            <a:r>
              <a:rPr lang="en-US" dirty="0" smtClean="0"/>
              <a:t>one variable is on another</a:t>
            </a:r>
            <a:r>
              <a:rPr lang="en-US" b="1" i="1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355" y="5719516"/>
            <a:ext cx="3491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Pearson's correlation measures how </a:t>
            </a:r>
            <a:r>
              <a:rPr lang="en-US" b="1" i="1" dirty="0" smtClean="0">
                <a:solidFill>
                  <a:srgbClr val="071EFF"/>
                </a:solidFill>
              </a:rPr>
              <a:t>linearly dependent </a:t>
            </a:r>
            <a:r>
              <a:rPr lang="en-US" dirty="0" smtClean="0"/>
              <a:t>one variable is on another</a:t>
            </a:r>
            <a:r>
              <a:rPr lang="en-US" b="1" i="1" dirty="0" smtClean="0"/>
              <a:t> </a:t>
            </a:r>
            <a:endParaRPr lang="en-US" dirty="0"/>
          </a:p>
        </p:txBody>
      </p:sp>
      <p:pic>
        <p:nvPicPr>
          <p:cNvPr id="4" name="Picture 3" descr="Screen Shot 2013-03-04 at 2.43.2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1" y="1426296"/>
            <a:ext cx="8648080" cy="3808455"/>
          </a:xfrm>
          <a:prstGeom prst="rect">
            <a:avLst/>
          </a:prstGeom>
          <a:ln>
            <a:solidFill>
              <a:srgbClr val="071EFF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455893" y="5226654"/>
            <a:ext cx="3405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71EFF"/>
                </a:solidFill>
              </a:rPr>
              <a:t>Pearson's </a:t>
            </a:r>
            <a:r>
              <a:rPr lang="en-US" dirty="0" smtClean="0">
                <a:solidFill>
                  <a:srgbClr val="071EFF"/>
                </a:solidFill>
              </a:rPr>
              <a:t>correlation scores y vs. x</a:t>
            </a:r>
            <a:endParaRPr lang="en-US" dirty="0">
              <a:solidFill>
                <a:srgbClr val="071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134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7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455"/>
            <a:ext cx="9144000" cy="3925598"/>
          </a:xfrm>
          <a:prstGeom prst="rect">
            <a:avLst/>
          </a:prstGeom>
        </p:spPr>
      </p:pic>
      <p:pic>
        <p:nvPicPr>
          <p:cNvPr id="3" name="Picture 2" descr="Screen Shot 2013-03-04 at 3.14.0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3422650"/>
            <a:ext cx="8204200" cy="2908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27245" y="3237984"/>
            <a:ext cx="17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desired results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29187" y="3264476"/>
            <a:ext cx="3138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predicted results – won't work!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282303" y="6389802"/>
            <a:ext cx="7058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but if we had had this data, </a:t>
            </a:r>
            <a:r>
              <a:rPr lang="en-US" i="1" dirty="0" smtClean="0"/>
              <a:t>we would have created a different classifier!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15313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3-04 at 3.07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011"/>
            <a:ext cx="9144000" cy="40442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24243" y="3646256"/>
            <a:ext cx="57275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Create </a:t>
            </a:r>
            <a:r>
              <a:rPr lang="en-US" sz="3200" b="1" i="1" dirty="0" smtClean="0">
                <a:solidFill>
                  <a:srgbClr val="008000"/>
                </a:solidFill>
              </a:rPr>
              <a:t>subsets</a:t>
            </a:r>
            <a:r>
              <a:rPr lang="en-US" sz="3200" i="1" dirty="0" smtClean="0">
                <a:solidFill>
                  <a:srgbClr val="008000"/>
                </a:solidFill>
              </a:rPr>
              <a:t> </a:t>
            </a:r>
            <a:r>
              <a:rPr lang="en-US" sz="3200" i="1" dirty="0" smtClean="0"/>
              <a:t>of the training data on which to test…</a:t>
            </a:r>
            <a:endParaRPr lang="en-US" sz="3200" i="1" dirty="0"/>
          </a:p>
        </p:txBody>
      </p:sp>
      <p:sp>
        <p:nvSpPr>
          <p:cNvPr id="5" name="Rectangle 4"/>
          <p:cNvSpPr/>
          <p:nvPr/>
        </p:nvSpPr>
        <p:spPr>
          <a:xfrm>
            <a:off x="5061275" y="6284871"/>
            <a:ext cx="3939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Three common </a:t>
            </a:r>
            <a:r>
              <a:rPr lang="en-US" b="1" i="1" dirty="0" err="1" smtClean="0"/>
              <a:t>subsetting</a:t>
            </a:r>
            <a:r>
              <a:rPr lang="en-US" b="1" i="1" dirty="0" smtClean="0"/>
              <a:t> techniques…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1687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9.1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300"/>
            <a:ext cx="9144000" cy="586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555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9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144000" cy="57668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68179" y="6320922"/>
            <a:ext cx="4192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This is R's default: 10-fold cross validation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4555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9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0"/>
            <a:ext cx="9144000" cy="60172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04997" y="4904447"/>
            <a:ext cx="1308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and so on…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4555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9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0"/>
            <a:ext cx="7883592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30440" y="5702535"/>
            <a:ext cx="5471135" cy="586127"/>
          </a:xfrm>
          <a:prstGeom prst="round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5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09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6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5393" y="2600942"/>
            <a:ext cx="1404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30619" y="2619021"/>
            <a:ext cx="17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desired results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7884" y="2619021"/>
            <a:ext cx="174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predicted results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40030" y="6181411"/>
            <a:ext cx="387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but now the predicted results </a:t>
            </a:r>
            <a:r>
              <a:rPr lang="en-US" b="1" i="1" dirty="0" smtClean="0">
                <a:solidFill>
                  <a:srgbClr val="FF0000"/>
                </a:solidFill>
              </a:rPr>
              <a:t>are not validated  </a:t>
            </a:r>
            <a:r>
              <a:rPr lang="en-US" dirty="0" smtClean="0"/>
              <a:t>by the desired results…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5393" y="6181411"/>
            <a:ext cx="1356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(-.5 &lt; y &lt; 1) is our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0240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Are these five leaves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necessary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?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Screen Shot 2013-03-04 at 11.10.3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92" y="1473940"/>
            <a:ext cx="3906755" cy="1870058"/>
          </a:xfrm>
          <a:prstGeom prst="rect">
            <a:avLst/>
          </a:prstGeom>
        </p:spPr>
      </p:pic>
      <p:pic>
        <p:nvPicPr>
          <p:cNvPr id="4" name="Picture 3" descr="Screen Shot 2013-03-04 at 11.11.32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33055" r="29167"/>
          <a:stretch/>
        </p:blipFill>
        <p:spPr>
          <a:xfrm>
            <a:off x="4913655" y="1023910"/>
            <a:ext cx="3539527" cy="30423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21637" y="5197952"/>
            <a:ext cx="5024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Let's test for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overfitting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 by cross-validating trees of many different sizes (number of leaves)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71680" y="4271233"/>
            <a:ext cx="7781502" cy="646331"/>
          </a:xfrm>
          <a:prstGeom prst="rect">
            <a:avLst/>
          </a:prstGeom>
          <a:solidFill>
            <a:srgbClr val="B7BE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000000"/>
                </a:solidFill>
                <a:latin typeface="Cambria" pitchFamily="18" charset="0"/>
              </a:rPr>
              <a:t>Could we be </a:t>
            </a:r>
            <a:r>
              <a:rPr lang="en-US" sz="3600" i="1" dirty="0" err="1" smtClean="0">
                <a:solidFill>
                  <a:srgbClr val="000000"/>
                </a:solidFill>
                <a:latin typeface="Cambria" pitchFamily="18" charset="0"/>
              </a:rPr>
              <a:t>overfitting</a:t>
            </a:r>
            <a:r>
              <a:rPr lang="en-US" sz="3600" dirty="0" smtClean="0">
                <a:solidFill>
                  <a:srgbClr val="000000"/>
                </a:solidFill>
                <a:latin typeface="Cambria" pitchFamily="18" charset="0"/>
              </a:rPr>
              <a:t> the data?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1307554" y="5659617"/>
            <a:ext cx="713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mbria" pitchFamily="18" charset="0"/>
              </a:rPr>
              <a:t>Idea: </a:t>
            </a:r>
          </a:p>
        </p:txBody>
      </p:sp>
      <p:sp>
        <p:nvSpPr>
          <p:cNvPr id="8" name="Rectangle 7"/>
          <p:cNvSpPr/>
          <p:nvPr/>
        </p:nvSpPr>
        <p:spPr>
          <a:xfrm>
            <a:off x="2421637" y="6030885"/>
            <a:ext cx="5024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If a smaller tree suffices, let's use it instead!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9953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Our Iris cross-validation…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5" name="Picture 4" descr="Screen Shot 2013-03-04 at 11.49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151" y="2385909"/>
            <a:ext cx="5997110" cy="4147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24951" y="6453557"/>
            <a:ext cx="347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leaves in the best tree…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695" y="2980371"/>
            <a:ext cx="10127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Misclass-ification</a:t>
            </a:r>
            <a:endParaRPr lang="en-US" dirty="0" smtClean="0"/>
          </a:p>
          <a:p>
            <a:pPr algn="ctr"/>
            <a:r>
              <a:rPr lang="en-US" dirty="0" smtClean="0"/>
              <a:t>Error for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49260" y="1270110"/>
            <a:ext cx="8712246" cy="100896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39394" y="1265956"/>
            <a:ext cx="7494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 New"/>
                <a:cs typeface="Courier New"/>
              </a:rPr>
              <a:t>plot(</a:t>
            </a:r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cv.tree</a:t>
            </a:r>
            <a:r>
              <a:rPr lang="en-US" b="1" dirty="0">
                <a:latin typeface="Courier New"/>
                <a:cs typeface="Courier New"/>
              </a:rPr>
              <a:t>(tree1,FUN=</a:t>
            </a:r>
            <a:r>
              <a:rPr lang="en-US" b="1" dirty="0" err="1">
                <a:latin typeface="Courier New"/>
                <a:cs typeface="Courier New"/>
              </a:rPr>
              <a:t>prune.tree,method</a:t>
            </a:r>
            <a:r>
              <a:rPr lang="en-US" b="1" dirty="0">
                <a:latin typeface="Courier New"/>
                <a:cs typeface="Courier New"/>
              </a:rPr>
              <a:t>="</a:t>
            </a:r>
            <a:r>
              <a:rPr lang="en-US" b="1" dirty="0" err="1">
                <a:latin typeface="Courier New"/>
                <a:cs typeface="Courier New"/>
              </a:rPr>
              <a:t>misclass</a:t>
            </a:r>
            <a:r>
              <a:rPr lang="en-US" b="1" dirty="0">
                <a:latin typeface="Courier New"/>
                <a:cs typeface="Courier New"/>
              </a:rPr>
              <a:t>"))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19008" y="2279076"/>
            <a:ext cx="13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cost-complexity parameter – more on it  later…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067046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3-04 at 1.57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75" y="2279076"/>
            <a:ext cx="6177832" cy="4212158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Our Iris cross-validation…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4951" y="6453557"/>
            <a:ext cx="347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leaves in the best tree…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695" y="2980371"/>
            <a:ext cx="1231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Deviance</a:t>
            </a:r>
          </a:p>
          <a:p>
            <a:pPr algn="ctr"/>
            <a:r>
              <a:rPr lang="en-US" dirty="0" smtClean="0"/>
              <a:t>Error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49260" y="1270110"/>
            <a:ext cx="8712246" cy="100896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39394" y="1265956"/>
            <a:ext cx="7494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 New"/>
                <a:cs typeface="Courier New"/>
              </a:rPr>
              <a:t>plot(</a:t>
            </a:r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cv.tree</a:t>
            </a:r>
            <a:r>
              <a:rPr lang="en-US" b="1" dirty="0">
                <a:latin typeface="Courier New"/>
                <a:cs typeface="Courier New"/>
              </a:rPr>
              <a:t>(tree1,FUN=</a:t>
            </a:r>
            <a:r>
              <a:rPr lang="en-US" b="1" dirty="0" err="1" smtClean="0">
                <a:latin typeface="Courier New"/>
                <a:cs typeface="Courier New"/>
              </a:rPr>
              <a:t>prune.tree</a:t>
            </a:r>
            <a:r>
              <a:rPr lang="en-US" b="1" dirty="0" smtClean="0">
                <a:latin typeface="Courier New"/>
                <a:cs typeface="Courier New"/>
              </a:rPr>
              <a:t>)</a:t>
            </a:r>
            <a:r>
              <a:rPr lang="en-US" b="1" dirty="0">
                <a:latin typeface="Courier New"/>
                <a:cs typeface="Courier New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19007" y="2279076"/>
            <a:ext cx="125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cost-complexity parameter – more later…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9311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Correlation vs. Correlation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4746" y="5624556"/>
            <a:ext cx="3491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Spearman's correlation measures how </a:t>
            </a:r>
            <a:r>
              <a:rPr lang="en-US" b="1" i="1" dirty="0" smtClean="0">
                <a:solidFill>
                  <a:srgbClr val="FF6600"/>
                </a:solidFill>
              </a:rPr>
              <a:t>monotonically dependent </a:t>
            </a:r>
            <a:r>
              <a:rPr lang="en-US" dirty="0" smtClean="0"/>
              <a:t>one variable is on another</a:t>
            </a:r>
            <a:r>
              <a:rPr lang="en-US" b="1" i="1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355" y="5624556"/>
            <a:ext cx="3491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Pearson's correlation measures how </a:t>
            </a:r>
            <a:r>
              <a:rPr lang="en-US" b="1" i="1" dirty="0" smtClean="0">
                <a:solidFill>
                  <a:srgbClr val="071EFF"/>
                </a:solidFill>
              </a:rPr>
              <a:t>linearly dependent </a:t>
            </a:r>
            <a:r>
              <a:rPr lang="en-US" dirty="0" smtClean="0"/>
              <a:t>one variable is on another</a:t>
            </a:r>
            <a:r>
              <a:rPr lang="en-US" b="1" i="1" dirty="0" smtClean="0"/>
              <a:t> </a:t>
            </a:r>
            <a:endParaRPr lang="en-US" dirty="0"/>
          </a:p>
        </p:txBody>
      </p:sp>
      <p:pic>
        <p:nvPicPr>
          <p:cNvPr id="2" name="Picture 1" descr="Screen Shot 2013-03-04 at 2.38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76" y="1265779"/>
            <a:ext cx="3501516" cy="4072619"/>
          </a:xfrm>
          <a:prstGeom prst="rect">
            <a:avLst/>
          </a:prstGeom>
        </p:spPr>
      </p:pic>
      <p:pic>
        <p:nvPicPr>
          <p:cNvPr id="3" name="Picture 2" descr="Screen Shot 2013-03-04 at 2.38.2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84" y="2213161"/>
            <a:ext cx="2618401" cy="2875379"/>
          </a:xfrm>
          <a:prstGeom prst="rect">
            <a:avLst/>
          </a:prstGeom>
        </p:spPr>
      </p:pic>
      <p:pic>
        <p:nvPicPr>
          <p:cNvPr id="5" name="Picture 4" descr="Screen Shot 2013-03-04 at 2.38.2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494" y="2164144"/>
            <a:ext cx="2691664" cy="300748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602005" y="1416324"/>
            <a:ext cx="3739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Spearman's</a:t>
            </a:r>
            <a:r>
              <a:rPr lang="en-US" dirty="0" smtClean="0">
                <a:solidFill>
                  <a:srgbClr val="071EFF"/>
                </a:solidFill>
              </a:rPr>
              <a:t> vs. Pearson's correlations</a:t>
            </a:r>
            <a:endParaRPr lang="en-US" dirty="0">
              <a:solidFill>
                <a:srgbClr val="071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542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Let's try 3 leaves (instead of 5)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7872" y="1350403"/>
            <a:ext cx="5725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ourier New"/>
                <a:cs typeface="Courier New"/>
              </a:rPr>
              <a:t>t3 &lt;- </a:t>
            </a:r>
            <a:r>
              <a:rPr lang="en-US" sz="2400" b="1" dirty="0" err="1">
                <a:latin typeface="Courier New"/>
                <a:cs typeface="Courier New"/>
              </a:rPr>
              <a:t>prune.tree</a:t>
            </a:r>
            <a:r>
              <a:rPr lang="en-US" sz="2400" b="1" dirty="0">
                <a:latin typeface="Courier New"/>
                <a:cs typeface="Courier New"/>
              </a:rPr>
              <a:t>(tree1,</a:t>
            </a:r>
            <a:r>
              <a:rPr lang="en-US" sz="2400" b="1" dirty="0">
                <a:solidFill>
                  <a:srgbClr val="FF0000"/>
                </a:solidFill>
                <a:latin typeface="Courier New"/>
                <a:cs typeface="Courier New"/>
              </a:rPr>
              <a:t>best=3</a:t>
            </a:r>
            <a:r>
              <a:rPr lang="en-US" sz="2400" b="1" dirty="0">
                <a:latin typeface="Courier New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019256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Let's try 3 leaves (instead of 5)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5" name="Picture 4" descr="Screen Shot 2013-03-04 at 2.00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085" y="2381005"/>
            <a:ext cx="5248297" cy="1648601"/>
          </a:xfrm>
          <a:prstGeom prst="rect">
            <a:avLst/>
          </a:prstGeom>
          <a:ln>
            <a:solidFill>
              <a:srgbClr val="071EFF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688438" y="2659297"/>
            <a:ext cx="2421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Here is the new misclassification table (for a 3-leaf tree):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7872" y="1350403"/>
            <a:ext cx="5725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ourier New"/>
                <a:cs typeface="Courier New"/>
              </a:rPr>
              <a:t>t3 &lt;- </a:t>
            </a:r>
            <a:r>
              <a:rPr lang="en-US" sz="2400" b="1" dirty="0" err="1">
                <a:latin typeface="Courier New"/>
                <a:cs typeface="Courier New"/>
              </a:rPr>
              <a:t>prune.tree</a:t>
            </a:r>
            <a:r>
              <a:rPr lang="en-US" sz="2400" b="1" dirty="0">
                <a:latin typeface="Courier New"/>
                <a:cs typeface="Courier New"/>
              </a:rPr>
              <a:t>(tree1,</a:t>
            </a:r>
            <a:r>
              <a:rPr lang="en-US" sz="2400" b="1" dirty="0">
                <a:solidFill>
                  <a:srgbClr val="FF0000"/>
                </a:solidFill>
                <a:latin typeface="Courier New"/>
                <a:cs typeface="Courier New"/>
              </a:rPr>
              <a:t>best=3</a:t>
            </a:r>
            <a:r>
              <a:rPr lang="en-US" sz="2400" b="1" dirty="0">
                <a:latin typeface="Courier New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322263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Let's try 3 leaves (instead of 5)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12" name="Picture 11" descr="Screen Shot 2013-03-04 at 1.42.4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086" y="4746518"/>
            <a:ext cx="5248296" cy="1551292"/>
          </a:xfrm>
          <a:prstGeom prst="rect">
            <a:avLst/>
          </a:prstGeom>
          <a:ln>
            <a:solidFill>
              <a:srgbClr val="071EFF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88438" y="5082727"/>
            <a:ext cx="2421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Here was the original misclassification table (for a 5-leaf tree):</a:t>
            </a:r>
            <a:endParaRPr lang="en-US" dirty="0"/>
          </a:p>
        </p:txBody>
      </p:sp>
      <p:pic>
        <p:nvPicPr>
          <p:cNvPr id="5" name="Picture 4" descr="Screen Shot 2013-03-04 at 2.00.0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085" y="2381005"/>
            <a:ext cx="5248297" cy="1648601"/>
          </a:xfrm>
          <a:prstGeom prst="rect">
            <a:avLst/>
          </a:prstGeom>
          <a:ln>
            <a:solidFill>
              <a:srgbClr val="071EFF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688438" y="2659297"/>
            <a:ext cx="2421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Here is the new misclassification table (for a 3-leaf tree):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7872" y="1350403"/>
            <a:ext cx="5725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ourier New"/>
                <a:cs typeface="Courier New"/>
              </a:rPr>
              <a:t>t3 &lt;- </a:t>
            </a:r>
            <a:r>
              <a:rPr lang="en-US" sz="2400" b="1" dirty="0" err="1">
                <a:latin typeface="Courier New"/>
                <a:cs typeface="Courier New"/>
              </a:rPr>
              <a:t>prune.tree</a:t>
            </a:r>
            <a:r>
              <a:rPr lang="en-US" sz="2400" b="1" dirty="0">
                <a:latin typeface="Courier New"/>
                <a:cs typeface="Courier New"/>
              </a:rPr>
              <a:t>(tree1,</a:t>
            </a:r>
            <a:r>
              <a:rPr lang="en-US" sz="2400" b="1" dirty="0">
                <a:solidFill>
                  <a:srgbClr val="FF0000"/>
                </a:solidFill>
                <a:latin typeface="Courier New"/>
                <a:cs typeface="Courier New"/>
              </a:rPr>
              <a:t>best=3</a:t>
            </a:r>
            <a:r>
              <a:rPr lang="en-US" sz="2400" b="1" dirty="0">
                <a:latin typeface="Courier New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322263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Here's the new tree in R: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Screen Shot 2013-03-04 at 2.01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9" y="1036064"/>
            <a:ext cx="8058614" cy="2323204"/>
          </a:xfrm>
          <a:prstGeom prst="rect">
            <a:avLst/>
          </a:prstGeom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919832" y="4929901"/>
            <a:ext cx="2291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71EFF"/>
                </a:solidFill>
              </a:rPr>
              <a:t>What's going on here?</a:t>
            </a:r>
            <a:endParaRPr lang="en-US" dirty="0">
              <a:solidFill>
                <a:srgbClr val="071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372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Here's the new tree in R: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Screen Shot 2013-03-04 at 2.01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9" y="1036064"/>
            <a:ext cx="8058614" cy="2323204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Screen Shot 2013-03-04 at 2.02.1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620" y="3667888"/>
            <a:ext cx="3997873" cy="2992903"/>
          </a:xfrm>
          <a:prstGeom prst="rect">
            <a:avLst/>
          </a:prstGeom>
          <a:ln>
            <a:solidFill>
              <a:srgbClr val="071EFF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2617177" y="3683531"/>
            <a:ext cx="1762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71EFF"/>
                </a:solidFill>
              </a:rPr>
              <a:t>plot(t3) ; text(t3)</a:t>
            </a:r>
          </a:p>
        </p:txBody>
      </p:sp>
    </p:spTree>
    <p:extLst>
      <p:ext uri="{BB962C8B-B14F-4D97-AF65-F5344CB8AC3E}">
        <p14:creationId xmlns:p14="http://schemas.microsoft.com/office/powerpoint/2010/main" val="7038568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Here's the new tree in R: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Screen Shot 2013-03-04 at 2.01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9" y="924616"/>
            <a:ext cx="8058614" cy="2323204"/>
          </a:xfrm>
          <a:prstGeom prst="rect">
            <a:avLst/>
          </a:prstGeom>
          <a:ln>
            <a:noFill/>
          </a:ln>
        </p:spPr>
      </p:pic>
      <p:pic>
        <p:nvPicPr>
          <p:cNvPr id="4" name="Picture 3" descr="Screen Shot 2013-03-04 at 2.13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597" y="3216818"/>
            <a:ext cx="4525513" cy="346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13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11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70"/>
            <a:ext cx="9144000" cy="625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317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40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833"/>
            <a:ext cx="9144000" cy="566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9953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40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35"/>
            <a:ext cx="9144000" cy="56406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4951" y="610637"/>
            <a:ext cx="3385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found by cross-validation (</a:t>
            </a:r>
            <a:r>
              <a:rPr lang="en-US" dirty="0" err="1" smtClean="0"/>
              <a:t>cv.tree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24951" y="6057140"/>
            <a:ext cx="347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leaves in the best tree…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26479" y="2409237"/>
            <a:ext cx="35735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/>
              <a:t>complexity </a:t>
            </a:r>
            <a:r>
              <a:rPr lang="en-US" sz="1500" dirty="0" err="1" smtClean="0"/>
              <a:t>param</a:t>
            </a:r>
            <a:r>
              <a:rPr lang="en-US" sz="1500" dirty="0" smtClean="0"/>
              <a:t>. (lower is more complex)</a:t>
            </a:r>
            <a:endParaRPr lang="en-US" sz="1500" dirty="0"/>
          </a:p>
        </p:txBody>
      </p:sp>
      <p:sp>
        <p:nvSpPr>
          <p:cNvPr id="8" name="TextBox 7"/>
          <p:cNvSpPr txBox="1"/>
          <p:nvPr/>
        </p:nvSpPr>
        <p:spPr>
          <a:xfrm>
            <a:off x="118695" y="2980371"/>
            <a:ext cx="1012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Errors   (2 kinds)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494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8648" y="3671233"/>
            <a:ext cx="3359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impurity measure of the tree (deviation or misclassifications or </a:t>
            </a:r>
            <a:r>
              <a:rPr lang="en-US" dirty="0" err="1" smtClean="0"/>
              <a:t>Gini</a:t>
            </a:r>
            <a:r>
              <a:rPr lang="en-US" dirty="0" smtClean="0"/>
              <a:t> coefficient)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0161" y="1486638"/>
            <a:ext cx="3478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tree's cost consists of two things: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5865" y="2445811"/>
            <a:ext cx="19228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 smtClean="0"/>
              <a:t>R(T)</a:t>
            </a:r>
            <a:endParaRPr lang="en-US" sz="4200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15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Aside: 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Complexity parameter 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3688" y="2456322"/>
            <a:ext cx="19228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 smtClean="0"/>
              <a:t>+</a:t>
            </a:r>
            <a:endParaRPr lang="en-US" sz="4200" dirty="0"/>
          </a:p>
        </p:txBody>
      </p:sp>
      <p:sp>
        <p:nvSpPr>
          <p:cNvPr id="11" name="TextBox 10"/>
          <p:cNvSpPr txBox="1"/>
          <p:nvPr/>
        </p:nvSpPr>
        <p:spPr>
          <a:xfrm>
            <a:off x="6005989" y="2445811"/>
            <a:ext cx="19228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 err="1" smtClean="0">
                <a:latin typeface="Symbol" charset="2"/>
                <a:cs typeface="Symbol" charset="2"/>
              </a:rPr>
              <a:t>a</a:t>
            </a:r>
            <a:r>
              <a:rPr lang="en-US" sz="4200" dirty="0" err="1"/>
              <a:t>N</a:t>
            </a:r>
            <a:endParaRPr lang="en-US" sz="4200" dirty="0"/>
          </a:p>
        </p:txBody>
      </p:sp>
      <p:sp>
        <p:nvSpPr>
          <p:cNvPr id="12" name="TextBox 11"/>
          <p:cNvSpPr txBox="1"/>
          <p:nvPr/>
        </p:nvSpPr>
        <p:spPr>
          <a:xfrm>
            <a:off x="5671738" y="3651159"/>
            <a:ext cx="2482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… plus a coefficient times N, the number of leaves in the tree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6848727" y="3184475"/>
            <a:ext cx="189913" cy="4867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801212" y="5342537"/>
            <a:ext cx="4664732" cy="646331"/>
          </a:xfrm>
          <a:prstGeom prst="rect">
            <a:avLst/>
          </a:prstGeom>
          <a:solidFill>
            <a:srgbClr val="D1D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previous graphs show the value of 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/>
              <a:t> that </a:t>
            </a:r>
            <a:r>
              <a:rPr lang="en-US" b="1" i="1" dirty="0" smtClean="0">
                <a:solidFill>
                  <a:srgbClr val="071EFF"/>
                </a:solidFill>
              </a:rPr>
              <a:t>makes it worthwhile </a:t>
            </a:r>
            <a:r>
              <a:rPr lang="en-US" dirty="0" smtClean="0"/>
              <a:t>to choose that size tree.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155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Other q's:  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color?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80872" y="439160"/>
            <a:ext cx="1800756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latin typeface="Courier New"/>
                <a:cs typeface="Courier New"/>
              </a:rPr>
              <a:t>col=1</a:t>
            </a:r>
          </a:p>
          <a:p>
            <a:r>
              <a:rPr lang="en-US" sz="4200" b="1" dirty="0" smtClean="0">
                <a:solidFill>
                  <a:srgbClr val="FF0000"/>
                </a:solidFill>
                <a:latin typeface="Courier New"/>
                <a:cs typeface="Courier New"/>
              </a:rPr>
              <a:t>col=2</a:t>
            </a:r>
          </a:p>
          <a:p>
            <a:r>
              <a:rPr lang="en-US" sz="4200" b="1" dirty="0" smtClean="0">
                <a:solidFill>
                  <a:srgbClr val="06FF12"/>
                </a:solidFill>
                <a:latin typeface="Courier New"/>
                <a:cs typeface="Courier New"/>
              </a:rPr>
              <a:t>col=3</a:t>
            </a:r>
          </a:p>
          <a:p>
            <a:r>
              <a:rPr lang="en-US" sz="4200" b="1" dirty="0" smtClean="0">
                <a:solidFill>
                  <a:srgbClr val="071EFF"/>
                </a:solidFill>
                <a:latin typeface="Courier New"/>
                <a:cs typeface="Courier New"/>
              </a:rPr>
              <a:t>col=4</a:t>
            </a:r>
          </a:p>
          <a:p>
            <a:r>
              <a:rPr lang="en-US" sz="4200" b="1" dirty="0" smtClean="0">
                <a:solidFill>
                  <a:srgbClr val="05FFFF"/>
                </a:solidFill>
                <a:latin typeface="Courier New"/>
                <a:cs typeface="Courier New"/>
              </a:rPr>
              <a:t>col=5</a:t>
            </a:r>
          </a:p>
          <a:p>
            <a:r>
              <a:rPr lang="en-US" sz="4200" b="1" dirty="0" smtClean="0">
                <a:solidFill>
                  <a:srgbClr val="FF02E0"/>
                </a:solidFill>
                <a:latin typeface="Courier New"/>
                <a:cs typeface="Courier New"/>
              </a:rPr>
              <a:t>col=6</a:t>
            </a:r>
          </a:p>
          <a:p>
            <a:r>
              <a:rPr lang="en-US" sz="4200" b="1" dirty="0" smtClean="0">
                <a:solidFill>
                  <a:srgbClr val="FFFF00"/>
                </a:solidFill>
                <a:latin typeface="Courier New"/>
                <a:cs typeface="Courier New"/>
              </a:rPr>
              <a:t>col=7</a:t>
            </a:r>
          </a:p>
          <a:p>
            <a:r>
              <a:rPr lang="en-US" sz="4200" b="1" dirty="0" smtClean="0">
                <a:solidFill>
                  <a:schemeClr val="bg1">
                    <a:lumMod val="65000"/>
                  </a:schemeClr>
                </a:solidFill>
                <a:latin typeface="Courier New"/>
                <a:cs typeface="Courier New"/>
              </a:rPr>
              <a:t>col=8</a:t>
            </a:r>
            <a:endParaRPr lang="en-US" sz="4200" b="1" dirty="0">
              <a:solidFill>
                <a:schemeClr val="bg1">
                  <a:lumMod val="6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84837" y="5770509"/>
            <a:ext cx="1260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mbria" pitchFamily="18" charset="0"/>
              </a:rPr>
              <a:t>color chart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45575" y="1547156"/>
            <a:ext cx="3878586" cy="4154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ourier New"/>
                <a:cs typeface="Courier New"/>
              </a:rPr>
              <a:t>colors()</a:t>
            </a:r>
          </a:p>
          <a:p>
            <a:endParaRPr lang="en-US" sz="2400" b="1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urier New"/>
                <a:cs typeface="Courier New"/>
              </a:rPr>
              <a:t>col=</a:t>
            </a:r>
            <a:r>
              <a:rPr lang="en-US" sz="2400" b="1" dirty="0" err="1" smtClean="0">
                <a:solidFill>
                  <a:srgbClr val="000000"/>
                </a:solidFill>
                <a:latin typeface="Courier New"/>
                <a:cs typeface="Courier New"/>
              </a:rPr>
              <a:t>rgb</a:t>
            </a:r>
            <a:r>
              <a:rPr lang="en-US" sz="2400" b="1" dirty="0" smtClean="0">
                <a:solidFill>
                  <a:srgbClr val="000000"/>
                </a:solidFill>
                <a:latin typeface="Courier New"/>
                <a:cs typeface="Courier New"/>
              </a:rPr>
              <a:t>(1.0,1.0,0.5)</a:t>
            </a:r>
          </a:p>
          <a:p>
            <a:endParaRPr lang="en-US" sz="2400" b="1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urier New"/>
                <a:cs typeface="Courier New"/>
              </a:rPr>
              <a:t>col="thistle3"</a:t>
            </a:r>
          </a:p>
          <a:p>
            <a:endParaRPr lang="en-US" sz="2400" b="1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To try things out:</a:t>
            </a:r>
            <a:endParaRPr lang="en-US" sz="2400" b="1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r>
              <a:rPr lang="en-US" sz="2400" b="1" dirty="0">
                <a:latin typeface="Courier New"/>
                <a:cs typeface="Courier New"/>
              </a:rPr>
              <a:t>&gt; plot( </a:t>
            </a:r>
            <a:r>
              <a:rPr lang="en-US" sz="2400" b="1" dirty="0" smtClean="0">
                <a:latin typeface="Courier New"/>
                <a:cs typeface="Courier New"/>
              </a:rPr>
              <a:t>0,0 )</a:t>
            </a:r>
            <a:endParaRPr lang="en-US" sz="2400" b="1" dirty="0">
              <a:latin typeface="Courier New"/>
              <a:cs typeface="Courier New"/>
            </a:endParaRPr>
          </a:p>
          <a:p>
            <a:r>
              <a:rPr lang="en-US" sz="2400" b="1" dirty="0">
                <a:latin typeface="Courier New"/>
                <a:cs typeface="Courier New"/>
              </a:rPr>
              <a:t>&gt; </a:t>
            </a:r>
            <a:r>
              <a:rPr lang="en-US" sz="2400" b="1" dirty="0" err="1">
                <a:latin typeface="Courier New"/>
                <a:cs typeface="Courier New"/>
              </a:rPr>
              <a:t>rect</a:t>
            </a:r>
            <a:r>
              <a:rPr lang="en-US" sz="2400" b="1" dirty="0">
                <a:latin typeface="Courier New"/>
                <a:cs typeface="Courier New"/>
              </a:rPr>
              <a:t>( </a:t>
            </a:r>
            <a:r>
              <a:rPr lang="en-US" sz="2400" b="1" dirty="0" smtClean="0">
                <a:latin typeface="Courier New"/>
                <a:cs typeface="Courier New"/>
              </a:rPr>
              <a:t>0,0,100,100,</a:t>
            </a:r>
          </a:p>
          <a:p>
            <a:r>
              <a:rPr lang="en-US" sz="2400" b="1" dirty="0">
                <a:latin typeface="Courier New"/>
                <a:cs typeface="Courier New"/>
              </a:rPr>
              <a:t> </a:t>
            </a:r>
            <a:r>
              <a:rPr lang="en-US" sz="2400" b="1" dirty="0" smtClean="0">
                <a:latin typeface="Courier New"/>
                <a:cs typeface="Courier New"/>
              </a:rPr>
              <a:t>       col</a:t>
            </a:r>
            <a:r>
              <a:rPr lang="en-US" sz="2400" b="1" dirty="0">
                <a:latin typeface="Courier New"/>
                <a:cs typeface="Courier New"/>
              </a:rPr>
              <a:t>="red")</a:t>
            </a:r>
          </a:p>
        </p:txBody>
      </p:sp>
    </p:spTree>
    <p:extLst>
      <p:ext uri="{BB962C8B-B14F-4D97-AF65-F5344CB8AC3E}">
        <p14:creationId xmlns:p14="http://schemas.microsoft.com/office/powerpoint/2010/main" val="3942156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40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35"/>
            <a:ext cx="9144000" cy="56406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4951" y="610637"/>
            <a:ext cx="3385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found by cross-validation (</a:t>
            </a:r>
            <a:r>
              <a:rPr lang="en-US" dirty="0" err="1" smtClean="0"/>
              <a:t>cv.tree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24951" y="6057140"/>
            <a:ext cx="347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leaves in the best tree…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9766" y="2503531"/>
            <a:ext cx="2920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complexity penalty (lower is more complex)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18695" y="2980371"/>
            <a:ext cx="1012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Errors   (2 kinds)</a:t>
            </a:r>
            <a:endParaRPr lang="en-US" dirty="0"/>
          </a:p>
        </p:txBody>
      </p:sp>
      <p:cxnSp>
        <p:nvCxnSpPr>
          <p:cNvPr id="9" name="Straight Arrow Connector 8"/>
          <p:cNvCxnSpPr>
            <a:stCxn id="11" idx="0"/>
          </p:cNvCxnSpPr>
          <p:nvPr/>
        </p:nvCxnSpPr>
        <p:spPr>
          <a:xfrm flipH="1" flipV="1">
            <a:off x="6160307" y="4819296"/>
            <a:ext cx="1844756" cy="10858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77389" y="5905194"/>
            <a:ext cx="2055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size of </a:t>
            </a:r>
            <a:r>
              <a:rPr lang="en-US" dirty="0" smtClean="0">
                <a:solidFill>
                  <a:srgbClr val="FF0000"/>
                </a:solidFill>
              </a:rPr>
              <a:t>four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/>
              <a:t>might be chosen as the "best" tradeoff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2623169" y="5151662"/>
            <a:ext cx="5222600" cy="7535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6675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40.4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952"/>
            <a:ext cx="9144000" cy="5460616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>
            <a:off x="3833877" y="664730"/>
            <a:ext cx="1388723" cy="5816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222600" y="425971"/>
            <a:ext cx="396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take the best tree with 4 terminal nodes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2504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11.40.4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324"/>
            <a:ext cx="9144000" cy="58432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56426" y="379846"/>
            <a:ext cx="320477" cy="3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2741879" y="2231594"/>
            <a:ext cx="1388723" cy="5816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130602" y="1992835"/>
            <a:ext cx="360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 best tree with 4 terminal nodes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741879" y="4912344"/>
            <a:ext cx="1388723" cy="5816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30602" y="4673585"/>
            <a:ext cx="4383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 the original tree with 11 terminal nodes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9953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270041" y="2658922"/>
            <a:ext cx="6385815" cy="569770"/>
          </a:xfrm>
          <a:prstGeom prst="roundRect">
            <a:avLst/>
          </a:prstGeom>
          <a:solidFill>
            <a:srgbClr val="FFFF00"/>
          </a:solidFill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Break…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5" name="Picture 4" descr="preferences_for_foo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581" y="1357281"/>
            <a:ext cx="5928914" cy="513839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270041" y="2658922"/>
            <a:ext cx="6385815" cy="569770"/>
          </a:xfrm>
          <a:prstGeom prst="roundRect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25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Neural Networks…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Screen Shot 2013-03-04 at 2.25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91" y="1234499"/>
            <a:ext cx="4454257" cy="3342441"/>
          </a:xfrm>
          <a:prstGeom prst="rect">
            <a:avLst/>
          </a:prstGeom>
        </p:spPr>
      </p:pic>
      <p:pic>
        <p:nvPicPr>
          <p:cNvPr id="5" name="Picture 4" descr="Screen Shot 2013-03-04 at 2.25.0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1" y="1234498"/>
            <a:ext cx="4451937" cy="3342441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8539" y="4729531"/>
            <a:ext cx="38851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Backpropagation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network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947696" y="4729531"/>
            <a:ext cx="38851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Radial Basis Network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1449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3d reconstruction…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645003" y="1152562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… via the </a:t>
            </a:r>
            <a:r>
              <a:rPr lang="en-US" sz="4000" dirty="0" err="1" smtClean="0">
                <a:solidFill>
                  <a:srgbClr val="000000"/>
                </a:solidFill>
                <a:latin typeface="Cambria" pitchFamily="18" charset="0"/>
              </a:rPr>
              <a:t>Kinect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.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325580" y="6225175"/>
            <a:ext cx="62672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how does the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Kinect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sense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distances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?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5" name="Picture 4" descr="Screen Shot 2013-03-04 at 2.23.3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6"/>
          <a:stretch/>
        </p:blipFill>
        <p:spPr>
          <a:xfrm>
            <a:off x="1910997" y="2381500"/>
            <a:ext cx="5179572" cy="352985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20740997">
            <a:off x="7615967" y="6040508"/>
            <a:ext cx="144883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  <a:latin typeface="Cambria" pitchFamily="18" charset="0"/>
              </a:rPr>
              <a:t>What's next?</a:t>
            </a:r>
            <a:endParaRPr lang="en-US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130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7558" y="329998"/>
            <a:ext cx="73895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/>
              <a:t>An alternative:  </a:t>
            </a:r>
          </a:p>
          <a:p>
            <a:r>
              <a:rPr lang="en-US" sz="4200" i="1" dirty="0" smtClean="0"/>
              <a:t>Logistic regression</a:t>
            </a:r>
            <a:endParaRPr lang="en-US" sz="4200" i="1" dirty="0" smtClean="0"/>
          </a:p>
        </p:txBody>
      </p:sp>
      <p:pic>
        <p:nvPicPr>
          <p:cNvPr id="2" name="Picture 1" descr="Screen Shot 2013-03-04 at 3.36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66" y="1865861"/>
            <a:ext cx="7629668" cy="499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199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36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700"/>
            <a:ext cx="9144000" cy="581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229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38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6331"/>
            <a:ext cx="9144000" cy="3365369"/>
          </a:xfrm>
          <a:prstGeom prst="rect">
            <a:avLst/>
          </a:prstGeom>
        </p:spPr>
      </p:pic>
      <p:pic>
        <p:nvPicPr>
          <p:cNvPr id="3" name="Picture 2" descr="Screen Shot 2013-03-04 at 3.38.3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4938"/>
            <a:ext cx="43815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541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1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902"/>
            <a:ext cx="9144000" cy="555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54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>
                <a:solidFill>
                  <a:srgbClr val="000000"/>
                </a:solidFill>
                <a:latin typeface="Cambria" pitchFamily="18" charset="0"/>
              </a:rPr>
              <a:t>R path!</a:t>
            </a: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3505200" y="1091290"/>
            <a:ext cx="5189538" cy="4953000"/>
            <a:chOff x="3505200" y="1371600"/>
            <a:chExt cx="5189538" cy="4953000"/>
          </a:xfrm>
        </p:grpSpPr>
        <p:pic>
          <p:nvPicPr>
            <p:cNvPr id="6176" name="Picture 1" descr="Data_Science_VD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200" y="1371600"/>
              <a:ext cx="5189538" cy="49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7" name="TextBox 1"/>
            <p:cNvSpPr txBox="1">
              <a:spLocks noChangeArrowheads="1"/>
            </p:cNvSpPr>
            <p:nvPr/>
          </p:nvSpPr>
          <p:spPr bwMode="auto">
            <a:xfrm rot="-2587213">
              <a:off x="3621583" y="2296581"/>
              <a:ext cx="2059478" cy="738664"/>
            </a:xfrm>
            <a:prstGeom prst="rect">
              <a:avLst/>
            </a:prstGeom>
            <a:solidFill>
              <a:srgbClr val="FFA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800000"/>
                  </a:solidFill>
                  <a:latin typeface="Arial" pitchFamily="34" charset="0"/>
                  <a:cs typeface="Arial" pitchFamily="34" charset="0"/>
                </a:rPr>
                <a:t>Programming Skills</a:t>
              </a:r>
            </a:p>
          </p:txBody>
        </p:sp>
        <p:sp>
          <p:nvSpPr>
            <p:cNvPr id="6178" name="TextBox 21"/>
            <p:cNvSpPr txBox="1">
              <a:spLocks noChangeArrowheads="1"/>
            </p:cNvSpPr>
            <p:nvPr/>
          </p:nvSpPr>
          <p:spPr bwMode="auto">
            <a:xfrm>
              <a:off x="5027122" y="4747736"/>
              <a:ext cx="2059478" cy="738664"/>
            </a:xfrm>
            <a:prstGeom prst="rect">
              <a:avLst/>
            </a:prstGeom>
            <a:solidFill>
              <a:srgbClr val="B2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171767"/>
                  </a:solidFill>
                  <a:latin typeface="Arial" pitchFamily="34" charset="0"/>
                  <a:cs typeface="Arial" pitchFamily="34" charset="0"/>
                </a:rPr>
                <a:t>Subject Expertise</a:t>
              </a:r>
            </a:p>
          </p:txBody>
        </p:sp>
      </p:grpSp>
      <p:sp>
        <p:nvSpPr>
          <p:cNvPr id="6149" name="TextBox 55"/>
          <p:cNvSpPr txBox="1">
            <a:spLocks noChangeArrowheads="1"/>
          </p:cNvSpPr>
          <p:nvPr/>
        </p:nvSpPr>
        <p:spPr bwMode="auto">
          <a:xfrm>
            <a:off x="5186363" y="1319890"/>
            <a:ext cx="282575" cy="323850"/>
          </a:xfrm>
          <a:prstGeom prst="rect">
            <a:avLst/>
          </a:prstGeom>
          <a:solidFill>
            <a:srgbClr val="FFA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FFFFFF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666955" y="1328198"/>
            <a:ext cx="2514600" cy="830262"/>
          </a:xfrm>
          <a:prstGeom prst="rect">
            <a:avLst/>
          </a:prstGeom>
          <a:solidFill>
            <a:srgbClr val="B2A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… R's toolset and its capabilities…</a:t>
            </a:r>
            <a:endParaRPr lang="en-US" sz="24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201267" y="2740360"/>
            <a:ext cx="34459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tree-based explanations and predictions</a:t>
            </a:r>
            <a:endParaRPr lang="en-US" sz="24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6153" name="Down Arrow 6"/>
          <p:cNvSpPr>
            <a:spLocks noChangeArrowheads="1"/>
          </p:cNvSpPr>
          <p:nvPr/>
        </p:nvSpPr>
        <p:spPr bwMode="auto">
          <a:xfrm>
            <a:off x="1733755" y="2396873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2AA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54" name="Down Arrow 63"/>
          <p:cNvSpPr>
            <a:spLocks noChangeArrowheads="1"/>
          </p:cNvSpPr>
          <p:nvPr/>
        </p:nvSpPr>
        <p:spPr bwMode="auto">
          <a:xfrm>
            <a:off x="1733755" y="5334000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2AA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58" name="Oval 3"/>
          <p:cNvSpPr>
            <a:spLocks noChangeArrowheads="1"/>
          </p:cNvSpPr>
          <p:nvPr/>
        </p:nvSpPr>
        <p:spPr bwMode="auto">
          <a:xfrm>
            <a:off x="5800725" y="158976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59" name="TextBox 55"/>
          <p:cNvSpPr txBox="1">
            <a:spLocks noChangeArrowheads="1"/>
          </p:cNvSpPr>
          <p:nvPr/>
        </p:nvSpPr>
        <p:spPr bwMode="auto">
          <a:xfrm>
            <a:off x="5680075" y="1694540"/>
            <a:ext cx="2825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008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6160" name="TextBox 55"/>
          <p:cNvSpPr txBox="1">
            <a:spLocks noChangeArrowheads="1"/>
          </p:cNvSpPr>
          <p:nvPr/>
        </p:nvSpPr>
        <p:spPr bwMode="auto">
          <a:xfrm>
            <a:off x="4489450" y="1319890"/>
            <a:ext cx="282575" cy="323850"/>
          </a:xfrm>
          <a:prstGeom prst="rect">
            <a:avLst/>
          </a:prstGeom>
          <a:solidFill>
            <a:srgbClr val="FFA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FFFFFF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6161" name="Oval 3"/>
          <p:cNvSpPr>
            <a:spLocks noChangeArrowheads="1"/>
          </p:cNvSpPr>
          <p:nvPr/>
        </p:nvSpPr>
        <p:spPr bwMode="auto">
          <a:xfrm>
            <a:off x="5438775" y="144371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62" name="Oval 52"/>
          <p:cNvSpPr>
            <a:spLocks noChangeArrowheads="1"/>
          </p:cNvSpPr>
          <p:nvPr/>
        </p:nvSpPr>
        <p:spPr bwMode="auto">
          <a:xfrm>
            <a:off x="4752975" y="139609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35" name="Oval 3"/>
          <p:cNvSpPr>
            <a:spLocks noChangeArrowheads="1"/>
          </p:cNvSpPr>
          <p:nvPr/>
        </p:nvSpPr>
        <p:spPr bwMode="auto">
          <a:xfrm>
            <a:off x="5976018" y="1817697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36" name="TextBox 55"/>
          <p:cNvSpPr txBox="1">
            <a:spLocks noChangeArrowheads="1"/>
          </p:cNvSpPr>
          <p:nvPr/>
        </p:nvSpPr>
        <p:spPr bwMode="auto">
          <a:xfrm>
            <a:off x="6035840" y="1576562"/>
            <a:ext cx="2825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8000"/>
                </a:solidFill>
                <a:latin typeface="Calibri" pitchFamily="34" charset="0"/>
              </a:rPr>
              <a:t>4</a:t>
            </a:r>
            <a:endParaRPr lang="en-US" sz="15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255850" y="5615060"/>
            <a:ext cx="152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What happens when we get to that 3</a:t>
            </a:r>
            <a:r>
              <a:rPr lang="en-US" sz="1500" i="1" baseline="30000" dirty="0" smtClean="0">
                <a:solidFill>
                  <a:srgbClr val="008000"/>
                </a:solidFill>
                <a:latin typeface="Cambria" pitchFamily="18" charset="0"/>
              </a:rPr>
              <a:t>rd</a:t>
            </a: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 circle?</a:t>
            </a:r>
            <a:endParaRPr lang="en-US" sz="1500" i="1" dirty="0">
              <a:solidFill>
                <a:srgbClr val="008000"/>
              </a:solidFill>
              <a:latin typeface="Cambria" pitchFamily="18" charset="0"/>
            </a:endParaRPr>
          </a:p>
        </p:txBody>
      </p:sp>
      <p:grpSp>
        <p:nvGrpSpPr>
          <p:cNvPr id="25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565030" y="6219680"/>
            <a:ext cx="457200" cy="533400"/>
            <a:chOff x="2928" y="1051"/>
            <a:chExt cx="840" cy="957"/>
          </a:xfrm>
        </p:grpSpPr>
        <p:sp>
          <p:nvSpPr>
            <p:cNvPr id="26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7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8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9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1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2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3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4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7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8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9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40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41" name="Oval 3"/>
          <p:cNvSpPr>
            <a:spLocks noChangeArrowheads="1"/>
          </p:cNvSpPr>
          <p:nvPr/>
        </p:nvSpPr>
        <p:spPr bwMode="auto">
          <a:xfrm>
            <a:off x="6092808" y="2136277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42" name="TextBox 55"/>
          <p:cNvSpPr txBox="1">
            <a:spLocks noChangeArrowheads="1"/>
          </p:cNvSpPr>
          <p:nvPr/>
        </p:nvSpPr>
        <p:spPr bwMode="auto">
          <a:xfrm>
            <a:off x="6152630" y="1895142"/>
            <a:ext cx="42924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8000"/>
                </a:solidFill>
                <a:latin typeface="Calibri" pitchFamily="34" charset="0"/>
              </a:rPr>
              <a:t>5,6</a:t>
            </a:r>
            <a:endParaRPr lang="en-US" sz="15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43" name="Down Arrow 63"/>
          <p:cNvSpPr>
            <a:spLocks noChangeArrowheads="1"/>
          </p:cNvSpPr>
          <p:nvPr/>
        </p:nvSpPr>
        <p:spPr bwMode="auto">
          <a:xfrm>
            <a:off x="1733755" y="3943276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2AA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14555" y="452377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cross validation</a:t>
            </a:r>
            <a:endParaRPr lang="en-US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514555" y="5924174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logistic regression</a:t>
            </a:r>
            <a:endParaRPr lang="en-US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1606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1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68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541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2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138"/>
            <a:ext cx="9144000" cy="55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9519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2.1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8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9519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3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01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647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3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400"/>
            <a:ext cx="9144000" cy="628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6478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3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272"/>
            <a:ext cx="9144000" cy="526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3387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3.3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027"/>
            <a:ext cx="9144000" cy="550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338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3-04 at 3.44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315"/>
            <a:ext cx="9144000" cy="529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6796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4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583"/>
            <a:ext cx="9144000" cy="519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155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3-04 at 3.45.1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25"/>
            <a:ext cx="9144000" cy="58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1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R, applied…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3" name="Picture 2" descr="Screen Shot 2013-03-04 at 9.04.5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226343"/>
            <a:ext cx="8636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97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latin typeface="Cambria" charset="0"/>
                <a:cs typeface="Cambria" charset="0"/>
              </a:rPr>
              <a:t>Hw#5</a:t>
            </a:r>
            <a:endParaRPr lang="en-US" sz="5200" dirty="0"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2940" y="1371456"/>
            <a:ext cx="7409480" cy="120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/>
              <a:t>(1) First, you'll get some experience with strings, contingency tables, and why some Twitter messages are over 140 characters long… </a:t>
            </a:r>
            <a:r>
              <a:rPr lang="en-US" sz="2400" i="1" dirty="0" smtClean="0">
                <a:solidFill>
                  <a:srgbClr val="071EFF"/>
                </a:solidFill>
              </a:rPr>
              <a:t>[extra: </a:t>
            </a:r>
            <a:r>
              <a:rPr lang="en-US" sz="2400" i="1" dirty="0" err="1" smtClean="0">
                <a:solidFill>
                  <a:srgbClr val="071EFF"/>
                </a:solidFill>
              </a:rPr>
              <a:t>hashtag</a:t>
            </a:r>
            <a:r>
              <a:rPr lang="en-US" sz="2400" i="1" dirty="0" smtClean="0">
                <a:solidFill>
                  <a:srgbClr val="071EFF"/>
                </a:solidFill>
              </a:rPr>
              <a:t>-analysis </a:t>
            </a:r>
            <a:r>
              <a:rPr lang="en-US" sz="2400" i="1" dirty="0" err="1" smtClean="0">
                <a:solidFill>
                  <a:srgbClr val="071EFF"/>
                </a:solidFill>
              </a:rPr>
              <a:t>f'n</a:t>
            </a:r>
            <a:r>
              <a:rPr lang="en-US" sz="2400" i="1" dirty="0" smtClean="0">
                <a:solidFill>
                  <a:srgbClr val="071EFF"/>
                </a:solidFill>
              </a:rPr>
              <a:t>]</a:t>
            </a:r>
            <a:endParaRPr lang="en-US" sz="2400" i="1" dirty="0" smtClean="0">
              <a:solidFill>
                <a:srgbClr val="071E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2940" y="3055113"/>
            <a:ext cx="6711510" cy="1938992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(2) Second, we'll return to our </a:t>
            </a:r>
            <a:r>
              <a:rPr lang="en-US" sz="2400" b="1" dirty="0" smtClean="0">
                <a:solidFill>
                  <a:srgbClr val="008000"/>
                </a:solidFill>
              </a:rPr>
              <a:t>Titanic dataset</a:t>
            </a:r>
            <a:r>
              <a:rPr lang="en-US" sz="2400" dirty="0" smtClean="0"/>
              <a:t>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create a predictor for survival based on classification trees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use pruning, guided by cross-validation, in order to keep the complexity down</a:t>
            </a:r>
            <a:endParaRPr lang="en-US" sz="24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922940" y="5534066"/>
            <a:ext cx="6451655" cy="830997"/>
          </a:xfrm>
          <a:prstGeom prst="rect">
            <a:avLst/>
          </a:prstGeom>
          <a:solidFill>
            <a:srgbClr val="B7BEFF"/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(3) Finally, </a:t>
            </a:r>
            <a:r>
              <a:rPr lang="en-US" sz="2400" dirty="0" smtClean="0">
                <a:solidFill>
                  <a:srgbClr val="071EFF"/>
                </a:solidFill>
              </a:rPr>
              <a:t>[extra] </a:t>
            </a:r>
            <a:r>
              <a:rPr lang="en-US" sz="2400" dirty="0" smtClean="0"/>
              <a:t>try using logistic regression to model the Titanic dataset, as well…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82051595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5"/>
          <p:cNvSpPr txBox="1">
            <a:spLocks noChangeArrowheads="1"/>
          </p:cNvSpPr>
          <p:nvPr/>
        </p:nvSpPr>
        <p:spPr bwMode="auto">
          <a:xfrm>
            <a:off x="1066800" y="228600"/>
            <a:ext cx="7010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smtClean="0">
                <a:solidFill>
                  <a:srgbClr val="000000"/>
                </a:solidFill>
                <a:latin typeface="Cambria" charset="0"/>
                <a:cs typeface="Cambria" charset="0"/>
              </a:rPr>
              <a:t>The Titanic</a:t>
            </a:r>
          </a:p>
        </p:txBody>
      </p:sp>
      <p:pic>
        <p:nvPicPr>
          <p:cNvPr id="79874" name="Picture 3" descr="images (5)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5281613" cy="3657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5" name="Picture 4" descr="titani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267200"/>
            <a:ext cx="3657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Rectangle 5"/>
          <p:cNvSpPr>
            <a:spLocks noChangeArrowheads="1"/>
          </p:cNvSpPr>
          <p:nvPr/>
        </p:nvSpPr>
        <p:spPr bwMode="auto">
          <a:xfrm>
            <a:off x="6324600" y="1543050"/>
            <a:ext cx="2065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ambria" charset="0"/>
                <a:ea typeface="ＭＳ Ｐゴシック" charset="0"/>
                <a:cs typeface="Cambria" charset="0"/>
              </a:rPr>
              <a:t>April 15, 1912</a:t>
            </a:r>
            <a:endParaRPr lang="en-US" sz="240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9877" name="Rectangle 8"/>
          <p:cNvSpPr>
            <a:spLocks noChangeArrowheads="1"/>
          </p:cNvSpPr>
          <p:nvPr/>
        </p:nvSpPr>
        <p:spPr bwMode="auto">
          <a:xfrm>
            <a:off x="5943600" y="2533650"/>
            <a:ext cx="2819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ambria" charset="0"/>
                <a:ea typeface="ＭＳ Ｐゴシック" charset="0"/>
                <a:cs typeface="Cambria" charset="0"/>
              </a:rPr>
              <a:t>1502 out of the 2224 passengers died in the sinking</a:t>
            </a:r>
            <a:endParaRPr lang="en-US" sz="240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9878" name="Rectangle 9"/>
          <p:cNvSpPr>
            <a:spLocks noChangeArrowheads="1"/>
          </p:cNvSpPr>
          <p:nvPr/>
        </p:nvSpPr>
        <p:spPr bwMode="auto">
          <a:xfrm>
            <a:off x="1143000" y="5486400"/>
            <a:ext cx="3657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ambria" charset="0"/>
                <a:ea typeface="ＭＳ Ｐゴシック" charset="0"/>
                <a:cs typeface="Cambria" charset="0"/>
              </a:rPr>
              <a:t>What characteristics did the survivors share?</a:t>
            </a:r>
            <a:endParaRPr lang="en-US" sz="240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79879" name="Picture 7" descr="Screen shot 2013-02-04 at 5.22.2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1257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6417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5"/>
          <p:cNvSpPr txBox="1">
            <a:spLocks noChangeArrowheads="1"/>
          </p:cNvSpPr>
          <p:nvPr/>
        </p:nvSpPr>
        <p:spPr bwMode="auto">
          <a:xfrm>
            <a:off x="304800" y="228600"/>
            <a:ext cx="2667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smtClean="0">
                <a:solidFill>
                  <a:srgbClr val="000000"/>
                </a:solidFill>
                <a:latin typeface="Cambria" charset="0"/>
                <a:cs typeface="Cambria" charset="0"/>
              </a:rPr>
              <a:t>The Data</a:t>
            </a:r>
          </a:p>
        </p:txBody>
      </p:sp>
      <p:sp>
        <p:nvSpPr>
          <p:cNvPr id="80898" name="Text Box 5"/>
          <p:cNvSpPr txBox="1">
            <a:spLocks noChangeArrowheads="1"/>
          </p:cNvSpPr>
          <p:nvPr/>
        </p:nvSpPr>
        <p:spPr bwMode="auto">
          <a:xfrm>
            <a:off x="685800" y="6096000"/>
            <a:ext cx="777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Cambria" charset="0"/>
                <a:cs typeface="Cambria" charset="0"/>
              </a:rPr>
              <a:t>There are 742 rows and 11 columns in the </a:t>
            </a:r>
            <a:r>
              <a:rPr lang="en-US" u="sng" smtClean="0">
                <a:solidFill>
                  <a:srgbClr val="000000"/>
                </a:solidFill>
                <a:latin typeface="Cambria" charset="0"/>
                <a:cs typeface="Cambria" charset="0"/>
              </a:rPr>
              <a:t>training</a:t>
            </a:r>
            <a:r>
              <a:rPr lang="en-US" smtClean="0">
                <a:solidFill>
                  <a:srgbClr val="000000"/>
                </a:solidFill>
                <a:latin typeface="Cambria" charset="0"/>
                <a:cs typeface="Cambria" charset="0"/>
              </a:rPr>
              <a:t> data.</a:t>
            </a:r>
          </a:p>
        </p:txBody>
      </p:sp>
      <p:pic>
        <p:nvPicPr>
          <p:cNvPr id="80899" name="Picture 1" descr="Screen shot 2013-02-04 at 5.23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5867400" cy="4613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228600" y="2895600"/>
            <a:ext cx="18684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ambria" charset="0"/>
                <a:ea typeface="ＭＳ Ｐゴシック" charset="0"/>
                <a:cs typeface="Cambria" charset="0"/>
              </a:rPr>
              <a:t>here are the 11 columns</a:t>
            </a:r>
            <a:endParaRPr lang="en-US" sz="2400" smtClean="0">
              <a:solidFill>
                <a:srgbClr val="000000"/>
              </a:solidFill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539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5"/>
          <p:cNvSpPr txBox="1">
            <a:spLocks noChangeArrowheads="1"/>
          </p:cNvSpPr>
          <p:nvPr/>
        </p:nvSpPr>
        <p:spPr bwMode="auto">
          <a:xfrm>
            <a:off x="1066800" y="228600"/>
            <a:ext cx="7010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The </a:t>
            </a:r>
            <a:r>
              <a:rPr lang="en-US" sz="40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goal</a:t>
            </a:r>
          </a:p>
        </p:txBody>
      </p:sp>
      <p:sp>
        <p:nvSpPr>
          <p:cNvPr id="81922" name="Text Box 5"/>
          <p:cNvSpPr txBox="1">
            <a:spLocks noChangeArrowheads="1"/>
          </p:cNvSpPr>
          <p:nvPr/>
        </p:nvSpPr>
        <p:spPr bwMode="auto">
          <a:xfrm>
            <a:off x="381000" y="3733800"/>
            <a:ext cx="830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… is to </a:t>
            </a:r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create a tree that can be used to predict whether a passenger </a:t>
            </a:r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would survive (1) or not (0).</a:t>
            </a:r>
          </a:p>
        </p:txBody>
      </p:sp>
      <p:pic>
        <p:nvPicPr>
          <p:cNvPr id="81923" name="Picture 1" descr="Screen shot 2013-02-04 at 5.25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91440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4" descr="Screen shot 2013-02-04 at 5.25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6"/>
          <a:stretch>
            <a:fillRect/>
          </a:stretch>
        </p:blipFill>
        <p:spPr bwMode="auto">
          <a:xfrm>
            <a:off x="228600" y="1219200"/>
            <a:ext cx="86471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25" name="Straight Connector 5"/>
          <p:cNvCxnSpPr>
            <a:cxnSpLocks noChangeShapeType="1"/>
          </p:cNvCxnSpPr>
          <p:nvPr/>
        </p:nvCxnSpPr>
        <p:spPr bwMode="auto">
          <a:xfrm>
            <a:off x="1143000" y="4876800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557813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Missing data…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01261" y="2428737"/>
            <a:ext cx="6248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 New"/>
                <a:cs typeface="Courier New"/>
              </a:rPr>
              <a:t>tree(formula, data, </a:t>
            </a:r>
            <a:r>
              <a:rPr lang="en-US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na.action</a:t>
            </a:r>
            <a:r>
              <a:rPr lang="en-US" b="1" dirty="0" smtClean="0">
                <a:latin typeface="Courier New"/>
                <a:cs typeface="Courier New"/>
              </a:rPr>
              <a:t> </a:t>
            </a:r>
            <a:r>
              <a:rPr lang="en-US" b="1" dirty="0">
                <a:latin typeface="Courier New"/>
                <a:cs typeface="Courier New"/>
              </a:rPr>
              <a:t>= </a:t>
            </a:r>
            <a:r>
              <a:rPr lang="en-US" b="1" dirty="0" err="1">
                <a:solidFill>
                  <a:srgbClr val="071EFF"/>
                </a:solidFill>
                <a:latin typeface="Courier New"/>
                <a:cs typeface="Courier New"/>
              </a:rPr>
              <a:t>na.pass</a:t>
            </a:r>
            <a:r>
              <a:rPr lang="en-US" b="1" dirty="0" smtClean="0">
                <a:latin typeface="Courier New"/>
                <a:cs typeface="Courier New"/>
              </a:rPr>
              <a:t>, …</a:t>
            </a:r>
            <a:endParaRPr lang="en-US" b="1" dirty="0">
              <a:latin typeface="Courier New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139" y="1257732"/>
            <a:ext cx="4445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 allows you to specify how you want to handle NA values…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24251" y="3247650"/>
            <a:ext cx="7113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default values just "pass" the NA observations down the tree (until it is split on an observed variable)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930107" y="4218187"/>
            <a:ext cx="7113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</a:t>
            </a:r>
            <a:r>
              <a:rPr lang="en-US" sz="2400" dirty="0" smtClean="0"/>
              <a:t>ossible values are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2556853" y="4831763"/>
            <a:ext cx="2816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na.action</a:t>
            </a:r>
            <a:r>
              <a:rPr lang="en-US" b="1" dirty="0">
                <a:latin typeface="Courier New"/>
                <a:cs typeface="Courier New"/>
              </a:rPr>
              <a:t> = </a:t>
            </a:r>
            <a:r>
              <a:rPr lang="en-US" b="1" dirty="0" err="1" smtClean="0">
                <a:solidFill>
                  <a:srgbClr val="071EFF"/>
                </a:solidFill>
                <a:latin typeface="Courier New"/>
                <a:cs typeface="Courier New"/>
              </a:rPr>
              <a:t>na.pass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556853" y="5426761"/>
            <a:ext cx="2816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na.action</a:t>
            </a:r>
            <a:r>
              <a:rPr lang="en-US" b="1" dirty="0">
                <a:latin typeface="Courier New"/>
                <a:cs typeface="Courier New"/>
              </a:rPr>
              <a:t> = </a:t>
            </a:r>
            <a:r>
              <a:rPr lang="en-US" b="1" dirty="0" err="1" smtClean="0">
                <a:solidFill>
                  <a:srgbClr val="071EFF"/>
                </a:solidFill>
                <a:latin typeface="Courier New"/>
                <a:cs typeface="Courier New"/>
              </a:rPr>
              <a:t>na.fail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556853" y="6043178"/>
            <a:ext cx="2816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na.action</a:t>
            </a:r>
            <a:r>
              <a:rPr lang="en-US" b="1" dirty="0">
                <a:latin typeface="Courier New"/>
                <a:cs typeface="Courier New"/>
              </a:rPr>
              <a:t> = </a:t>
            </a:r>
            <a:r>
              <a:rPr lang="en-US" b="1" dirty="0" err="1" smtClean="0">
                <a:solidFill>
                  <a:srgbClr val="071EFF"/>
                </a:solidFill>
                <a:latin typeface="Courier New"/>
                <a:cs typeface="Courier New"/>
              </a:rPr>
              <a:t>na.omit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29934" y="4764428"/>
            <a:ext cx="2733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let it go until a decision can be made (if at all)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729934" y="5426761"/>
            <a:ext cx="27332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simply fail if an NA is found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373437" y="6043178"/>
            <a:ext cx="3456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don't use this piece of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372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Missing data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28139" y="2058154"/>
            <a:ext cx="738473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 New"/>
                <a:cs typeface="Courier New"/>
              </a:rPr>
              <a:t>i</a:t>
            </a:r>
            <a:r>
              <a:rPr lang="en-US" b="1" dirty="0" smtClean="0">
                <a:latin typeface="Courier New"/>
                <a:cs typeface="Courier New"/>
              </a:rPr>
              <a:t> = iris[]   # copy iris into I</a:t>
            </a:r>
          </a:p>
          <a:p>
            <a:r>
              <a:rPr lang="en-US" b="1" dirty="0" err="1" smtClean="0">
                <a:latin typeface="Courier New"/>
                <a:cs typeface="Courier New"/>
              </a:rPr>
              <a:t>i</a:t>
            </a:r>
            <a:r>
              <a:rPr lang="en-US" b="1" dirty="0" smtClean="0">
                <a:latin typeface="Courier New"/>
                <a:cs typeface="Courier New"/>
              </a:rPr>
              <a:t>[30,]$</a:t>
            </a:r>
            <a:r>
              <a:rPr lang="en-US" b="1" dirty="0" err="1" smtClean="0">
                <a:latin typeface="Courier New"/>
                <a:cs typeface="Courier New"/>
              </a:rPr>
              <a:t>Sepal.Width</a:t>
            </a:r>
            <a:r>
              <a:rPr lang="en-US" b="1" dirty="0" smtClean="0">
                <a:latin typeface="Courier New"/>
                <a:cs typeface="Courier New"/>
              </a:rPr>
              <a:t> = NA</a:t>
            </a:r>
          </a:p>
          <a:p>
            <a:endParaRPr lang="en-US" b="1" dirty="0">
              <a:latin typeface="Courier New"/>
              <a:cs typeface="Courier New"/>
            </a:endParaRPr>
          </a:p>
          <a:p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# try with </a:t>
            </a:r>
            <a:r>
              <a:rPr lang="en-US" b="1" dirty="0" err="1" smtClean="0">
                <a:solidFill>
                  <a:srgbClr val="071EFF"/>
                </a:solidFill>
                <a:latin typeface="Courier New"/>
                <a:cs typeface="Courier New"/>
              </a:rPr>
              <a:t>na.omit</a:t>
            </a:r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 err="1" smtClean="0">
                <a:latin typeface="Courier New"/>
                <a:cs typeface="Courier New"/>
              </a:rPr>
              <a:t>tr_omit</a:t>
            </a:r>
            <a:r>
              <a:rPr lang="en-US" b="1" dirty="0" smtClean="0">
                <a:latin typeface="Courier New"/>
                <a:cs typeface="Courier New"/>
              </a:rPr>
              <a:t> </a:t>
            </a:r>
            <a:r>
              <a:rPr lang="en-US" b="1" dirty="0">
                <a:latin typeface="Courier New"/>
                <a:cs typeface="Courier New"/>
              </a:rPr>
              <a:t>&lt;- tree(Species ~ </a:t>
            </a:r>
            <a:r>
              <a:rPr lang="en-US" b="1" dirty="0" err="1">
                <a:latin typeface="Courier New"/>
                <a:cs typeface="Courier New"/>
              </a:rPr>
              <a:t>Sepal.Width</a:t>
            </a:r>
            <a:r>
              <a:rPr lang="en-US" b="1" dirty="0">
                <a:latin typeface="Courier New"/>
                <a:cs typeface="Courier New"/>
              </a:rPr>
              <a:t> + </a:t>
            </a:r>
            <a:r>
              <a:rPr lang="en-US" b="1" dirty="0" smtClean="0">
                <a:latin typeface="Courier New"/>
                <a:cs typeface="Courier New"/>
              </a:rPr>
              <a:t>						</a:t>
            </a:r>
            <a:r>
              <a:rPr lang="en-US" b="1" dirty="0" err="1" smtClean="0">
                <a:latin typeface="Courier New"/>
                <a:cs typeface="Courier New"/>
              </a:rPr>
              <a:t>Petal.Width</a:t>
            </a:r>
            <a:r>
              <a:rPr lang="en-US" b="1" dirty="0" err="1">
                <a:latin typeface="Courier New"/>
                <a:cs typeface="Courier New"/>
              </a:rPr>
              <a:t>,data</a:t>
            </a:r>
            <a:r>
              <a:rPr lang="en-US" b="1" dirty="0">
                <a:latin typeface="Courier New"/>
                <a:cs typeface="Courier New"/>
              </a:rPr>
              <a:t>=</a:t>
            </a:r>
            <a:r>
              <a:rPr lang="en-US" b="1" dirty="0" err="1">
                <a:latin typeface="Courier New"/>
                <a:cs typeface="Courier New"/>
              </a:rPr>
              <a:t>i</a:t>
            </a:r>
            <a:r>
              <a:rPr lang="en-US" b="1" dirty="0">
                <a:latin typeface="Courier New"/>
                <a:cs typeface="Courier New"/>
              </a:rPr>
              <a:t>, </a:t>
            </a:r>
            <a:r>
              <a:rPr lang="en-US" b="1" dirty="0" smtClean="0">
                <a:latin typeface="Courier New"/>
                <a:cs typeface="Courier New"/>
              </a:rPr>
              <a:t>						</a:t>
            </a:r>
            <a:r>
              <a:rPr lang="en-US" b="1" dirty="0" err="1" smtClean="0">
                <a:latin typeface="Courier New"/>
                <a:cs typeface="Courier New"/>
              </a:rPr>
              <a:t>na.action</a:t>
            </a:r>
            <a:r>
              <a:rPr lang="en-US" b="1" dirty="0">
                <a:latin typeface="Courier New"/>
                <a:cs typeface="Courier New"/>
              </a:rPr>
              <a:t>=</a:t>
            </a:r>
            <a:r>
              <a:rPr lang="en-US" b="1" dirty="0" err="1">
                <a:latin typeface="Courier New"/>
                <a:cs typeface="Courier New"/>
              </a:rPr>
              <a:t>na.omit</a:t>
            </a:r>
            <a:r>
              <a:rPr lang="en-US" b="1" dirty="0">
                <a:latin typeface="Courier New"/>
                <a:cs typeface="Courier New"/>
              </a:rPr>
              <a:t>) </a:t>
            </a:r>
            <a:endParaRPr lang="en-US" b="1" dirty="0" smtClean="0">
              <a:latin typeface="Courier New"/>
              <a:cs typeface="Courier New"/>
            </a:endParaRPr>
          </a:p>
          <a:p>
            <a:endParaRPr lang="en-US" b="1" dirty="0" smtClean="0">
              <a:latin typeface="Courier New"/>
              <a:cs typeface="Courier New"/>
            </a:endParaRPr>
          </a:p>
          <a:p>
            <a:endParaRPr lang="en-US" b="1" dirty="0">
              <a:latin typeface="Courier New"/>
              <a:cs typeface="Courier New"/>
            </a:endParaRPr>
          </a:p>
          <a:p>
            <a:endParaRPr lang="en-US" b="1" dirty="0" smtClean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 smtClean="0">
                <a:solidFill>
                  <a:srgbClr val="071EFF"/>
                </a:solidFill>
                <a:latin typeface="Courier New"/>
                <a:cs typeface="Courier New"/>
              </a:rPr>
              <a:t># </a:t>
            </a:r>
            <a:r>
              <a:rPr lang="en-US" b="1" dirty="0">
                <a:solidFill>
                  <a:srgbClr val="071EFF"/>
                </a:solidFill>
                <a:latin typeface="Courier New"/>
                <a:cs typeface="Courier New"/>
              </a:rPr>
              <a:t>try with </a:t>
            </a:r>
            <a:r>
              <a:rPr lang="en-US" b="1" dirty="0" err="1" smtClean="0">
                <a:solidFill>
                  <a:srgbClr val="071EFF"/>
                </a:solidFill>
                <a:latin typeface="Courier New"/>
                <a:cs typeface="Courier New"/>
              </a:rPr>
              <a:t>na.pass</a:t>
            </a:r>
            <a:endParaRPr lang="en-US" b="1" dirty="0">
              <a:solidFill>
                <a:srgbClr val="071EFF"/>
              </a:solidFill>
              <a:latin typeface="Courier New"/>
              <a:cs typeface="Courier New"/>
            </a:endParaRPr>
          </a:p>
          <a:p>
            <a:r>
              <a:rPr lang="en-US" b="1" dirty="0" err="1" smtClean="0">
                <a:latin typeface="Courier New"/>
                <a:cs typeface="Courier New"/>
              </a:rPr>
              <a:t>tr_pass</a:t>
            </a:r>
            <a:r>
              <a:rPr lang="en-US" b="1" dirty="0" smtClean="0">
                <a:latin typeface="Courier New"/>
                <a:cs typeface="Courier New"/>
              </a:rPr>
              <a:t> </a:t>
            </a:r>
            <a:r>
              <a:rPr lang="en-US" b="1" dirty="0">
                <a:latin typeface="Courier New"/>
                <a:cs typeface="Courier New"/>
              </a:rPr>
              <a:t>&lt;- tree(Species ~ </a:t>
            </a:r>
            <a:r>
              <a:rPr lang="en-US" b="1" dirty="0" err="1">
                <a:latin typeface="Courier New"/>
                <a:cs typeface="Courier New"/>
              </a:rPr>
              <a:t>Sepal.Width</a:t>
            </a:r>
            <a:r>
              <a:rPr lang="en-US" b="1" dirty="0">
                <a:latin typeface="Courier New"/>
                <a:cs typeface="Courier New"/>
              </a:rPr>
              <a:t> + 						</a:t>
            </a:r>
            <a:r>
              <a:rPr lang="en-US" b="1" dirty="0" err="1">
                <a:latin typeface="Courier New"/>
                <a:cs typeface="Courier New"/>
              </a:rPr>
              <a:t>Petal.Width,data</a:t>
            </a:r>
            <a:r>
              <a:rPr lang="en-US" b="1" dirty="0">
                <a:latin typeface="Courier New"/>
                <a:cs typeface="Courier New"/>
              </a:rPr>
              <a:t>=</a:t>
            </a:r>
            <a:r>
              <a:rPr lang="en-US" b="1" dirty="0" err="1">
                <a:latin typeface="Courier New"/>
                <a:cs typeface="Courier New"/>
              </a:rPr>
              <a:t>i</a:t>
            </a:r>
            <a:r>
              <a:rPr lang="en-US" b="1" dirty="0">
                <a:latin typeface="Courier New"/>
                <a:cs typeface="Courier New"/>
              </a:rPr>
              <a:t>, </a:t>
            </a:r>
            <a:r>
              <a:rPr lang="en-US" b="1" dirty="0" smtClean="0">
                <a:latin typeface="Courier New"/>
                <a:cs typeface="Courier New"/>
              </a:rPr>
              <a:t>						</a:t>
            </a:r>
            <a:r>
              <a:rPr lang="en-US" b="1" dirty="0" err="1" smtClean="0">
                <a:latin typeface="Courier New"/>
                <a:cs typeface="Courier New"/>
              </a:rPr>
              <a:t>na.action</a:t>
            </a:r>
            <a:r>
              <a:rPr lang="en-US" b="1" dirty="0">
                <a:latin typeface="Courier New"/>
                <a:cs typeface="Courier New"/>
              </a:rPr>
              <a:t>=</a:t>
            </a:r>
            <a:r>
              <a:rPr lang="en-US" b="1" dirty="0" err="1" smtClean="0">
                <a:latin typeface="Courier New"/>
                <a:cs typeface="Courier New"/>
              </a:rPr>
              <a:t>na.pass</a:t>
            </a:r>
            <a:r>
              <a:rPr lang="en-US" b="1" dirty="0" smtClean="0">
                <a:latin typeface="Courier New"/>
                <a:cs typeface="Courier New"/>
              </a:rPr>
              <a:t>) </a:t>
            </a:r>
            <a:endParaRPr lang="en-US" b="1" dirty="0">
              <a:latin typeface="Courier New"/>
              <a:cs typeface="Courier New"/>
            </a:endParaRPr>
          </a:p>
          <a:p>
            <a:endParaRPr lang="en-US" b="1" dirty="0">
              <a:latin typeface="Courier New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139" y="1257732"/>
            <a:ext cx="444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 example,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1471433" y="4086892"/>
            <a:ext cx="4519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Misclassification error rate: 0.03356 = 5 / 149 </a:t>
            </a:r>
          </a:p>
        </p:txBody>
      </p:sp>
      <p:sp>
        <p:nvSpPr>
          <p:cNvPr id="6" name="Rectangle 5"/>
          <p:cNvSpPr/>
          <p:nvPr/>
        </p:nvSpPr>
        <p:spPr>
          <a:xfrm>
            <a:off x="1471433" y="6120805"/>
            <a:ext cx="4519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Misclassification error rate: 0.03333 = 5 / 150 </a:t>
            </a:r>
          </a:p>
        </p:txBody>
      </p:sp>
    </p:spTree>
    <p:extLst>
      <p:ext uri="{BB962C8B-B14F-4D97-AF65-F5344CB8AC3E}">
        <p14:creationId xmlns:p14="http://schemas.microsoft.com/office/powerpoint/2010/main" val="2726216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The challenge: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11" name="Picture 10" descr="titanic_resul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7" y="2457204"/>
            <a:ext cx="7727788" cy="267359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77894" y="5520683"/>
            <a:ext cx="437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Can your algorithmically-generated tree classify a higher percentage of the data than Jordan's hand-built tree!??</a:t>
            </a:r>
            <a:endParaRPr lang="en-US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8872" y="12009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tree(formula, data, weights, subset,     </a:t>
            </a:r>
            <a:r>
              <a:rPr lang="en-US" dirty="0" err="1"/>
              <a:t>na.action</a:t>
            </a:r>
            <a:r>
              <a:rPr lang="en-US" dirty="0"/>
              <a:t> = </a:t>
            </a:r>
            <a:r>
              <a:rPr lang="en-US" dirty="0" err="1"/>
              <a:t>na.pass</a:t>
            </a:r>
            <a:r>
              <a:rPr lang="en-US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135363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" y="240476"/>
            <a:ext cx="5130800" cy="634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latin typeface="Courier New"/>
                <a:cs typeface="Courier New"/>
              </a:rPr>
              <a:t># Jordan's Titanic predictor...</a:t>
            </a:r>
          </a:p>
          <a:p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 err="1">
                <a:latin typeface="Courier New"/>
                <a:cs typeface="Courier New"/>
              </a:rPr>
              <a:t>pr_jordan</a:t>
            </a:r>
            <a:r>
              <a:rPr lang="en-US" sz="700" b="1" dirty="0">
                <a:latin typeface="Courier New"/>
                <a:cs typeface="Courier New"/>
              </a:rPr>
              <a:t> &lt;- function(t)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x&lt;-10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#cases of certain survival/death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(!</a:t>
            </a:r>
            <a:r>
              <a:rPr lang="en-US" sz="700" b="1" dirty="0" err="1">
                <a:latin typeface="Courier New"/>
                <a:cs typeface="Courier New"/>
              </a:rPr>
              <a:t>is.na</a:t>
            </a:r>
            <a:r>
              <a:rPr lang="en-US" sz="700" b="1" dirty="0">
                <a:latin typeface="Courier New"/>
                <a:cs typeface="Courier New"/>
              </a:rPr>
              <a:t>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)) {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&lt;1)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==6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==12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==32.5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==63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==80)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==10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==11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==43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==46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==47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==51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==57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==59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==61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&gt;63 &amp;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&lt;72))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('\\.5',t$age)) &amp;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!=32.5))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&gt;52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&lt;=53)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&gt;54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&lt;=55)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&gt;57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&lt;=58)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 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&gt;59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&lt;=60)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&gt;63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&lt;=65)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&gt;70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&lt;=72)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 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&gt;75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&lt;=77)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&gt;81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&lt;=82)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&gt;86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&lt;=87)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 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&gt;91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&lt;=92)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&gt;119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&lt;=135)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&gt;146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&lt;=147)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&gt;164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&lt;=165))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&lt;=22)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&gt;33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&lt;=35)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&gt;40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&lt;=41)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&gt;42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&lt;=43)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&gt;46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&lt;=48)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&gt;73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&lt;=74)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&gt;57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&lt;=58)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&gt;221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&lt;=222)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&gt;264))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t$sibsp</a:t>
            </a:r>
            <a:r>
              <a:rPr lang="en-US" sz="700" b="1" dirty="0">
                <a:latin typeface="Courier New"/>
                <a:cs typeface="Courier New"/>
              </a:rPr>
              <a:t>&gt;4 | </a:t>
            </a:r>
            <a:r>
              <a:rPr lang="en-US" sz="700" b="1" dirty="0" err="1">
                <a:latin typeface="Courier New"/>
                <a:cs typeface="Courier New"/>
              </a:rPr>
              <a:t>t$parch</a:t>
            </a:r>
            <a:r>
              <a:rPr lang="en-US" sz="700" b="1" dirty="0">
                <a:latin typeface="Courier New"/>
                <a:cs typeface="Courier New"/>
              </a:rPr>
              <a:t>==4 | </a:t>
            </a:r>
            <a:r>
              <a:rPr lang="en-US" sz="700" b="1" dirty="0" err="1">
                <a:latin typeface="Courier New"/>
                <a:cs typeface="Courier New"/>
              </a:rPr>
              <a:t>t$parch</a:t>
            </a:r>
            <a:r>
              <a:rPr lang="en-US" sz="700" b="1" dirty="0">
                <a:latin typeface="Courier New"/>
                <a:cs typeface="Courier New"/>
              </a:rPr>
              <a:t>&gt;5)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</a:t>
            </a:r>
            <a:r>
              <a:rPr lang="en-US" sz="700" b="1" dirty="0" err="1">
                <a:latin typeface="Courier New"/>
                <a:cs typeface="Courier New"/>
              </a:rPr>
              <a:t>Ms</a:t>
            </a:r>
            <a:r>
              <a:rPr lang="en-US" sz="700" b="1" dirty="0">
                <a:latin typeface="Courier New"/>
                <a:cs typeface="Courier New"/>
              </a:rPr>
              <a:t>.',</a:t>
            </a:r>
            <a:r>
              <a:rPr lang="en-US" sz="700" b="1" dirty="0" err="1">
                <a:latin typeface="Courier New"/>
                <a:cs typeface="Courier New"/>
              </a:rPr>
              <a:t>t$name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  <a:r>
              <a:rPr lang="en-US" sz="700" b="1" dirty="0" smtClean="0">
                <a:latin typeface="Courier New"/>
                <a:cs typeface="Courier New"/>
              </a:rPr>
              <a:t>}</a:t>
            </a:r>
          </a:p>
          <a:p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>
                <a:latin typeface="Courier New"/>
                <a:cs typeface="Courier New"/>
              </a:rPr>
              <a:t> #near certainty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t$sex</a:t>
            </a:r>
            <a:r>
              <a:rPr lang="en-US" sz="700" b="1" dirty="0">
                <a:latin typeface="Courier New"/>
                <a:cs typeface="Courier New"/>
              </a:rPr>
              <a:t>=="female" &amp; 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!=3)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#probabilistic algorithm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(!</a:t>
            </a:r>
            <a:r>
              <a:rPr lang="en-US" sz="700" b="1" dirty="0" err="1">
                <a:latin typeface="Courier New"/>
                <a:cs typeface="Courier New"/>
              </a:rPr>
              <a:t>is.na</a:t>
            </a:r>
            <a:r>
              <a:rPr lang="en-US" sz="700" b="1" dirty="0">
                <a:latin typeface="Courier New"/>
                <a:cs typeface="Courier New"/>
              </a:rPr>
              <a:t>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x&lt;-x+(10*5)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==21)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x&lt;-x-(10*4)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==20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==37)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x&lt;-x-(10*5)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484491" y="107661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Reminder…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11800" y="240476"/>
            <a:ext cx="4572000" cy="6447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b="1" dirty="0" smtClean="0">
                <a:latin typeface="Courier New"/>
                <a:cs typeface="Courier New"/>
              </a:rPr>
              <a:t>}</a:t>
            </a:r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is.na</a:t>
            </a:r>
            <a:r>
              <a:rPr lang="en-US" sz="700" b="1" dirty="0">
                <a:latin typeface="Courier New"/>
                <a:cs typeface="Courier New"/>
              </a:rPr>
              <a:t>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x&lt;-x-(10*2.12244898)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&gt;89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&lt;=90)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x&lt;-x+(10*4)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&gt;22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&lt;=25){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x&lt;-x-(10*4)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 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&gt;17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&lt;=18)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&gt;39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&lt;=40))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&gt;8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&lt;=9)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x&lt;-x-(10*7)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&gt;14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&lt;=15)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x&lt;-x-(10*16)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==3)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x&lt;-x-(10*3)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t$sex</a:t>
            </a:r>
            <a:r>
              <a:rPr lang="en-US" sz="700" b="1" dirty="0">
                <a:latin typeface="Courier New"/>
                <a:cs typeface="Courier New"/>
              </a:rPr>
              <a:t>=="female")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x&lt;-x+(10*10)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t$sex</a:t>
            </a:r>
            <a:r>
              <a:rPr lang="en-US" sz="700" b="1" dirty="0">
                <a:latin typeface="Courier New"/>
                <a:cs typeface="Courier New"/>
              </a:rPr>
              <a:t>=="male")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</a:t>
            </a:r>
            <a:r>
              <a:rPr lang="en-US" sz="700" b="1" dirty="0" err="1">
                <a:latin typeface="Courier New"/>
                <a:cs typeface="Courier New"/>
              </a:rPr>
              <a:t>Mrs</a:t>
            </a:r>
            <a:r>
              <a:rPr lang="en-US" sz="700" b="1" dirty="0">
                <a:latin typeface="Courier New"/>
                <a:cs typeface="Courier New"/>
              </a:rPr>
              <a:t>.',</a:t>
            </a:r>
            <a:r>
              <a:rPr lang="en-US" sz="700" b="1" dirty="0" err="1">
                <a:latin typeface="Courier New"/>
                <a:cs typeface="Courier New"/>
              </a:rPr>
              <a:t>t$name</a:t>
            </a:r>
            <a:r>
              <a:rPr lang="en-US" sz="700" b="1" dirty="0">
                <a:latin typeface="Courier New"/>
                <a:cs typeface="Courier New"/>
              </a:rPr>
              <a:t>)){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x&lt;-x+(10*3)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('\\(',</a:t>
            </a:r>
            <a:r>
              <a:rPr lang="en-US" sz="700" b="1" dirty="0" err="1">
                <a:latin typeface="Courier New"/>
                <a:cs typeface="Courier New"/>
              </a:rPr>
              <a:t>t$name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x&lt;-x+(10*3)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t$embarked</a:t>
            </a:r>
            <a:r>
              <a:rPr lang="en-US" sz="700" b="1" dirty="0">
                <a:latin typeface="Courier New"/>
                <a:cs typeface="Courier New"/>
              </a:rPr>
              <a:t>=="S")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x&lt;-x-(10*3)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==1)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x&lt;-x+(10*1.637681159)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==3)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x&lt;-x-(10*2)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(x&gt;10)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(x&lt;10)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(x==10)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return(sample(0:1,1))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}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223661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ext Box 5"/>
          <p:cNvSpPr txBox="1">
            <a:spLocks noChangeArrowheads="1"/>
          </p:cNvSpPr>
          <p:nvPr/>
        </p:nvSpPr>
        <p:spPr bwMode="auto">
          <a:xfrm>
            <a:off x="1066800" y="381000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5200">
                <a:latin typeface="Cambria" charset="0"/>
                <a:cs typeface="Cambria" charset="0"/>
              </a:rPr>
              <a:t>Try it!</a:t>
            </a:r>
          </a:p>
        </p:txBody>
      </p:sp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1143000" y="1935810"/>
            <a:ext cx="6858000" cy="2800766"/>
          </a:xfrm>
          <a:prstGeom prst="rect">
            <a:avLst/>
          </a:prstGeom>
          <a:solidFill>
            <a:srgbClr val="AFFFC1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Cambria" charset="0"/>
                <a:cs typeface="Cambria" charset="0"/>
              </a:rPr>
              <a:t>Help is available either with hw</a:t>
            </a:r>
            <a:r>
              <a:rPr lang="en-US" sz="3200" dirty="0" smtClean="0">
                <a:latin typeface="Cambria" charset="0"/>
                <a:cs typeface="Cambria" charset="0"/>
              </a:rPr>
              <a:t>#4 </a:t>
            </a:r>
            <a:r>
              <a:rPr lang="en-US" dirty="0" smtClean="0">
                <a:latin typeface="Cambria" charset="0"/>
                <a:cs typeface="Cambria" charset="0"/>
              </a:rPr>
              <a:t>(interest-rate data analysis)</a:t>
            </a:r>
            <a:endParaRPr lang="en-US" dirty="0">
              <a:latin typeface="Cambria" charset="0"/>
              <a:cs typeface="Cambria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>
                <a:latin typeface="Cambria" charset="0"/>
                <a:cs typeface="Cambria" charset="0"/>
              </a:rPr>
              <a:t>or hw</a:t>
            </a:r>
            <a:r>
              <a:rPr lang="en-US" sz="3200" dirty="0" smtClean="0">
                <a:latin typeface="Cambria" charset="0"/>
                <a:cs typeface="Cambria" charset="0"/>
              </a:rPr>
              <a:t>#5 </a:t>
            </a:r>
            <a:r>
              <a:rPr lang="en-US" sz="3200" dirty="0">
                <a:latin typeface="Cambria" charset="0"/>
                <a:cs typeface="Cambria" charset="0"/>
              </a:rPr>
              <a:t/>
            </a:r>
            <a:br>
              <a:rPr lang="en-US" sz="3200" dirty="0">
                <a:latin typeface="Cambria" charset="0"/>
                <a:cs typeface="Cambria" charset="0"/>
              </a:rPr>
            </a:br>
            <a:r>
              <a:rPr lang="en-US" dirty="0" smtClean="0">
                <a:latin typeface="Cambria" charset="0"/>
                <a:cs typeface="Cambria" charset="0"/>
              </a:rPr>
              <a:t>(using trees to model Titanic data) </a:t>
            </a:r>
            <a:endParaRPr lang="en-US" dirty="0">
              <a:latin typeface="Cambria" charset="0"/>
              <a:cs typeface="Cambria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>
                <a:latin typeface="Cambria" charset="0"/>
                <a:cs typeface="Cambria" charset="0"/>
              </a:rPr>
              <a:t>this evening during lab time…</a:t>
            </a:r>
          </a:p>
        </p:txBody>
      </p:sp>
      <p:sp>
        <p:nvSpPr>
          <p:cNvPr id="125955" name="Text Box 5"/>
          <p:cNvSpPr txBox="1">
            <a:spLocks noChangeArrowheads="1"/>
          </p:cNvSpPr>
          <p:nvPr/>
        </p:nvSpPr>
        <p:spPr bwMode="auto">
          <a:xfrm>
            <a:off x="1066800" y="5171611"/>
            <a:ext cx="7010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i="1" dirty="0">
                <a:solidFill>
                  <a:srgbClr val="008000"/>
                </a:solidFill>
                <a:latin typeface="Cambria" charset="0"/>
                <a:cs typeface="Cambria" charset="0"/>
              </a:rPr>
              <a:t>Good luck with everything this week</a:t>
            </a:r>
            <a:r>
              <a:rPr lang="en-US" sz="3200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!</a:t>
            </a:r>
          </a:p>
          <a:p>
            <a:pPr algn="ctr">
              <a:spcBef>
                <a:spcPct val="50000"/>
              </a:spcBef>
            </a:pPr>
            <a:r>
              <a:rPr lang="en-US" sz="3200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See </a:t>
            </a:r>
            <a:r>
              <a:rPr lang="en-US" sz="3200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you next week – for </a:t>
            </a:r>
            <a:r>
              <a:rPr lang="en-US" sz="3200" b="1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forests</a:t>
            </a:r>
            <a:r>
              <a:rPr lang="en-US" sz="3200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…</a:t>
            </a:r>
            <a:endParaRPr lang="en-US" sz="3200" i="1" dirty="0">
              <a:solidFill>
                <a:srgbClr val="008000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569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3"/>
          <p:cNvSpPr>
            <a:spLocks noChangeArrowheads="1"/>
          </p:cNvSpPr>
          <p:nvPr/>
        </p:nvSpPr>
        <p:spPr bwMode="auto">
          <a:xfrm>
            <a:off x="2743200" y="2362200"/>
            <a:ext cx="41322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400">
                <a:solidFill>
                  <a:srgbClr val="008000"/>
                </a:solidFill>
              </a:rPr>
              <a:t>Lab ! </a:t>
            </a:r>
          </a:p>
        </p:txBody>
      </p:sp>
    </p:spTree>
    <p:extLst>
      <p:ext uri="{BB962C8B-B14F-4D97-AF65-F5344CB8AC3E}">
        <p14:creationId xmlns:p14="http://schemas.microsoft.com/office/powerpoint/2010/main" val="3961446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the data…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Screen Shot 2013-03-04 at 9.06.02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287" y="943516"/>
            <a:ext cx="6557086" cy="5659111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 bwMode="auto">
          <a:xfrm>
            <a:off x="2362039" y="2670792"/>
            <a:ext cx="997042" cy="384594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5" charset="0"/>
            </a:endParaRPr>
          </a:p>
        </p:txBody>
      </p:sp>
      <p:sp>
        <p:nvSpPr>
          <p:cNvPr id="5" name="Rectangle 4"/>
          <p:cNvSpPr/>
          <p:nvPr/>
        </p:nvSpPr>
        <p:spPr>
          <a:xfrm rot="16200000">
            <a:off x="2045913" y="43601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</a:rPr>
              <a:t>anonymized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…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1986294">
            <a:off x="6117751" y="2196961"/>
            <a:ext cx="130035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problems…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6385815" y="2552090"/>
            <a:ext cx="296738" cy="6528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>
            <a:stCxn id="7" idx="2"/>
          </p:cNvCxnSpPr>
          <p:nvPr/>
        </p:nvCxnSpPr>
        <p:spPr bwMode="auto">
          <a:xfrm flipH="1">
            <a:off x="4819035" y="2536317"/>
            <a:ext cx="1848034" cy="14283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54806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86443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9780" y="249837"/>
            <a:ext cx="390706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200" dirty="0" smtClean="0">
                <a:solidFill>
                  <a:prstClr val="black"/>
                </a:solidFill>
              </a:rPr>
              <a:t>Using  </a:t>
            </a:r>
            <a:r>
              <a:rPr lang="en-US" sz="4200" b="1" dirty="0">
                <a:solidFill>
                  <a:prstClr val="black"/>
                </a:solidFill>
                <a:latin typeface="Courier New"/>
                <a:cs typeface="Courier New"/>
              </a:rPr>
              <a:t>predict</a:t>
            </a:r>
          </a:p>
        </p:txBody>
      </p:sp>
      <p:sp>
        <p:nvSpPr>
          <p:cNvPr id="6" name="Rectangle 5"/>
          <p:cNvSpPr/>
          <p:nvPr/>
        </p:nvSpPr>
        <p:spPr>
          <a:xfrm>
            <a:off x="905949" y="1635845"/>
            <a:ext cx="7031242" cy="4154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y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seq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(-6,6,1)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x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seq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(-3,3,.5)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d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data.frame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 y, x )</a:t>
            </a:r>
          </a:p>
          <a:p>
            <a:r>
              <a:rPr lang="en-US" sz="2400" b="1" dirty="0">
                <a:solidFill>
                  <a:srgbClr val="008000"/>
                </a:solidFill>
                <a:latin typeface="Courier New"/>
                <a:cs typeface="Courier New"/>
              </a:rPr>
              <a:t>attach(d)</a:t>
            </a:r>
          </a:p>
          <a:p>
            <a:r>
              <a:rPr lang="en-US" sz="2400" b="1" dirty="0">
                <a:solidFill>
                  <a:srgbClr val="008000"/>
                </a:solidFill>
                <a:latin typeface="Courier New"/>
                <a:cs typeface="Courier New"/>
              </a:rPr>
              <a:t>plot(</a:t>
            </a:r>
            <a:r>
              <a:rPr lang="en-US" sz="2400" b="1" dirty="0" err="1">
                <a:solidFill>
                  <a:srgbClr val="008000"/>
                </a:solidFill>
                <a:latin typeface="Courier New"/>
                <a:cs typeface="Courier New"/>
              </a:rPr>
              <a:t>x,y</a:t>
            </a:r>
            <a:r>
              <a:rPr lang="en-US" sz="2400" b="1" dirty="0">
                <a:solidFill>
                  <a:srgbClr val="008000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s-ES_tradn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m &lt;- lm( y ~ x )</a:t>
            </a:r>
          </a:p>
          <a:p>
            <a:r>
              <a:rPr lang="es-ES_tradnl" sz="2400" b="1" dirty="0" err="1">
                <a:solidFill>
                  <a:srgbClr val="800000"/>
                </a:solidFill>
                <a:latin typeface="Courier New"/>
                <a:cs typeface="Courier New"/>
              </a:rPr>
              <a:t>predict</a:t>
            </a:r>
            <a:r>
              <a:rPr lang="es-ES_tradnl" sz="2400" b="1" dirty="0">
                <a:solidFill>
                  <a:srgbClr val="800000"/>
                </a:solidFill>
                <a:latin typeface="Courier New"/>
                <a:cs typeface="Courier New"/>
              </a:rPr>
              <a:t>( m, </a:t>
            </a:r>
            <a:r>
              <a:rPr lang="es-ES_tradnl" sz="2400" b="1" dirty="0" err="1">
                <a:solidFill>
                  <a:srgbClr val="800000"/>
                </a:solidFill>
                <a:latin typeface="Courier New"/>
                <a:cs typeface="Courier New"/>
              </a:rPr>
              <a:t>newdata</a:t>
            </a:r>
            <a:r>
              <a:rPr lang="es-ES_tradnl" sz="2400" b="1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lang="es-ES_tradnl" sz="2400" b="1" dirty="0" err="1">
                <a:solidFill>
                  <a:srgbClr val="800000"/>
                </a:solidFill>
                <a:latin typeface="Courier New"/>
                <a:cs typeface="Courier New"/>
              </a:rPr>
              <a:t>data.frame</a:t>
            </a:r>
            <a:r>
              <a:rPr lang="es-ES_tradnl" sz="2400" b="1" dirty="0">
                <a:solidFill>
                  <a:srgbClr val="800000"/>
                </a:solidFill>
                <a:latin typeface="Courier New"/>
                <a:cs typeface="Courier New"/>
              </a:rPr>
              <a:t>(x=42))</a:t>
            </a:r>
          </a:p>
          <a:p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predict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( m, </a:t>
            </a:r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newdata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=</a:t>
            </a:r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data.frame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(x=42),</a:t>
            </a:r>
          </a:p>
          <a:p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            </a:t>
            </a:r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interval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="</a:t>
            </a:r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confidence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")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summary(m)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detach()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 rot="20924870">
            <a:off x="6871596" y="5598221"/>
            <a:ext cx="1425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95% interval by default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85165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893" y="166570"/>
            <a:ext cx="86952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Last time: </a:t>
            </a:r>
            <a:r>
              <a:rPr lang="en-US" sz="3200" i="1" dirty="0" smtClean="0"/>
              <a:t>linear </a:t>
            </a:r>
            <a:r>
              <a:rPr lang="en-US" sz="3200" i="1" dirty="0"/>
              <a:t>r</a:t>
            </a:r>
            <a:r>
              <a:rPr lang="en-US" sz="3200" i="1" dirty="0" smtClean="0"/>
              <a:t>egression</a:t>
            </a:r>
            <a:r>
              <a:rPr lang="en-US" sz="3200" dirty="0" smtClean="0"/>
              <a:t>…</a:t>
            </a:r>
          </a:p>
          <a:p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30831" y="838698"/>
            <a:ext cx="417694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3200" dirty="0">
                <a:solidFill>
                  <a:prstClr val="black"/>
                </a:solidFill>
              </a:rPr>
              <a:t>… </a:t>
            </a:r>
            <a:r>
              <a:rPr lang="en-US" sz="3200" dirty="0" smtClean="0">
                <a:solidFill>
                  <a:prstClr val="black"/>
                </a:solidFill>
              </a:rPr>
              <a:t>now, using </a:t>
            </a:r>
            <a:r>
              <a:rPr lang="en-US" sz="3200" b="1" dirty="0">
                <a:solidFill>
                  <a:prstClr val="black"/>
                </a:solidFill>
                <a:latin typeface="Courier New"/>
                <a:cs typeface="Courier New"/>
              </a:rPr>
              <a:t>predict</a:t>
            </a:r>
          </a:p>
        </p:txBody>
      </p:sp>
      <p:pic>
        <p:nvPicPr>
          <p:cNvPr id="3" name="Picture 2" descr="Screen Shot 2013-02-18 at 4.48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81" y="2387600"/>
            <a:ext cx="7658100" cy="35941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7444" y="5517444"/>
            <a:ext cx="4868334" cy="4642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71225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0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52710"/>
          </a:xfrm>
          <a:prstGeom prst="rect">
            <a:avLst/>
          </a:prstGeom>
        </p:spPr>
      </p:pic>
      <p:pic>
        <p:nvPicPr>
          <p:cNvPr id="3" name="Picture 2" descr="Screen Shot 2013-02-11 at 4.31.1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9" t="82743" r="15496"/>
          <a:stretch/>
        </p:blipFill>
        <p:spPr bwMode="auto">
          <a:xfrm>
            <a:off x="1234433" y="5460285"/>
            <a:ext cx="6468902" cy="114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59041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18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387"/>
            <a:ext cx="9144000" cy="594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6200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561" y="166570"/>
            <a:ext cx="67145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Graphs in R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01287" y="166570"/>
            <a:ext cx="6260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3366FF"/>
                </a:solidFill>
              </a:rPr>
              <a:t>... </a:t>
            </a:r>
            <a:r>
              <a:rPr lang="en-US" sz="3200" i="1" dirty="0" smtClean="0">
                <a:solidFill>
                  <a:srgbClr val="3366FF"/>
                </a:solidFill>
              </a:rPr>
              <a:t>exploratory</a:t>
            </a:r>
            <a:r>
              <a:rPr lang="en-US" sz="3200" dirty="0" smtClean="0">
                <a:solidFill>
                  <a:srgbClr val="3366FF"/>
                </a:solidFill>
              </a:rPr>
              <a:t> data analysis</a:t>
            </a:r>
            <a:endParaRPr lang="en-US" sz="3200" i="1" dirty="0">
              <a:solidFill>
                <a:srgbClr val="3366FF"/>
              </a:solidFill>
            </a:endParaRPr>
          </a:p>
        </p:txBody>
      </p:sp>
      <p:pic>
        <p:nvPicPr>
          <p:cNvPr id="6" name="Picture 5" descr="Screen Shot 2013-02-18 at 6.42.0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32"/>
          <a:stretch/>
        </p:blipFill>
        <p:spPr>
          <a:xfrm>
            <a:off x="0" y="2016408"/>
            <a:ext cx="9144000" cy="10327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50289" y="3724187"/>
            <a:ext cx="4930808" cy="1077218"/>
          </a:xfrm>
          <a:prstGeom prst="rect">
            <a:avLst/>
          </a:prstGeom>
          <a:solidFill>
            <a:srgbClr val="C8CE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3366FF"/>
                </a:solidFill>
              </a:rPr>
              <a:t>we people are remarkably good at seeing!</a:t>
            </a:r>
            <a:endParaRPr lang="en-US" sz="3200" i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2516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990600"/>
            <a:ext cx="4137025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239713" y="174625"/>
            <a:ext cx="12080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i="1">
                <a:latin typeface="Cambria" charset="0"/>
              </a:rPr>
              <a:t>Quiz</a:t>
            </a:r>
            <a:endParaRPr lang="en-US" sz="3200" b="1" i="1">
              <a:solidFill>
                <a:srgbClr val="C00000"/>
              </a:solidFill>
              <a:latin typeface="Cambria" charset="0"/>
            </a:endParaRPr>
          </a:p>
        </p:txBody>
      </p:sp>
      <p:sp>
        <p:nvSpPr>
          <p:cNvPr id="40964" name="Text Box 2"/>
          <p:cNvSpPr txBox="1">
            <a:spLocks noChangeArrowheads="1"/>
          </p:cNvSpPr>
          <p:nvPr/>
        </p:nvSpPr>
        <p:spPr bwMode="auto">
          <a:xfrm>
            <a:off x="1447800" y="282575"/>
            <a:ext cx="716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i="1">
                <a:latin typeface="Cambria" charset="0"/>
              </a:rPr>
              <a:t>Illusions?  What computations is your brain doing to cause them?</a:t>
            </a:r>
            <a:endParaRPr lang="en-US" sz="1800" b="1" i="1">
              <a:solidFill>
                <a:srgbClr val="C00000"/>
              </a:solidFill>
              <a:latin typeface="Cambria" charset="0"/>
            </a:endParaRPr>
          </a:p>
        </p:txBody>
      </p:sp>
      <p:pic>
        <p:nvPicPr>
          <p:cNvPr id="4096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4495800"/>
            <a:ext cx="4108450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3124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t="3694" r="1645" b="3963"/>
          <a:stretch>
            <a:fillRect/>
          </a:stretch>
        </p:blipFill>
        <p:spPr bwMode="auto">
          <a:xfrm>
            <a:off x="469900" y="3979863"/>
            <a:ext cx="3449638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060952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89000"/>
            <a:ext cx="7620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87281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5" descr="checkershadow_illusion4m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27" y="619303"/>
            <a:ext cx="6989970" cy="543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262770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4629150" y="990600"/>
            <a:ext cx="3384550" cy="5715000"/>
            <a:chOff x="3004" y="480"/>
            <a:chExt cx="2132" cy="3600"/>
          </a:xfrm>
        </p:grpSpPr>
        <p:sp>
          <p:nvSpPr>
            <p:cNvPr id="34971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2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3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4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5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6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7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8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9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0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1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2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3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4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5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6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7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8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9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0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1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2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3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4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5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6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7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8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9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0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1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2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3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4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5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6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7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8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9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0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1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2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3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4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5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6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7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19" name="Group 50"/>
          <p:cNvGrpSpPr>
            <a:grpSpLocks/>
          </p:cNvGrpSpPr>
          <p:nvPr/>
        </p:nvGrpSpPr>
        <p:grpSpPr bwMode="auto">
          <a:xfrm>
            <a:off x="990600" y="685800"/>
            <a:ext cx="3530600" cy="5715000"/>
            <a:chOff x="712" y="288"/>
            <a:chExt cx="2224" cy="3600"/>
          </a:xfrm>
        </p:grpSpPr>
        <p:sp>
          <p:nvSpPr>
            <p:cNvPr id="34922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3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4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5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6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7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8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9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0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1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2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3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4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5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6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7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8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9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0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1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2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3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4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5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6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7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8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9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0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1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2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3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4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5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6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7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8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9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0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1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2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3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4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5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6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7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8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9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0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0" name="AutoShape 100"/>
          <p:cNvSpPr>
            <a:spLocks noChangeArrowheads="1"/>
          </p:cNvSpPr>
          <p:nvPr/>
        </p:nvSpPr>
        <p:spPr bwMode="auto">
          <a:xfrm>
            <a:off x="1500188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AutoShape 101"/>
          <p:cNvSpPr>
            <a:spLocks noChangeArrowheads="1"/>
          </p:cNvSpPr>
          <p:nvPr/>
        </p:nvSpPr>
        <p:spPr bwMode="auto">
          <a:xfrm>
            <a:off x="3622675" y="17764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22" name="Group 102"/>
          <p:cNvGrpSpPr>
            <a:grpSpLocks/>
          </p:cNvGrpSpPr>
          <p:nvPr/>
        </p:nvGrpSpPr>
        <p:grpSpPr bwMode="auto">
          <a:xfrm>
            <a:off x="1025525" y="990600"/>
            <a:ext cx="3530600" cy="5715000"/>
            <a:chOff x="734" y="480"/>
            <a:chExt cx="2224" cy="3600"/>
          </a:xfrm>
        </p:grpSpPr>
        <p:sp>
          <p:nvSpPr>
            <p:cNvPr id="34873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4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5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6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7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8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9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0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1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2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3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4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5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6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7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8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9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0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1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2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3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4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5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6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7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8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9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0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1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2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3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4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5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6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7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8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9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0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1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2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3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4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5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6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7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8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9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0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1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3" name="AutoShape 152"/>
          <p:cNvSpPr>
            <a:spLocks noChangeArrowheads="1"/>
          </p:cNvSpPr>
          <p:nvPr/>
        </p:nvSpPr>
        <p:spPr bwMode="auto">
          <a:xfrm>
            <a:off x="5727700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24" name="Group 153"/>
          <p:cNvGrpSpPr>
            <a:grpSpLocks/>
          </p:cNvGrpSpPr>
          <p:nvPr/>
        </p:nvGrpSpPr>
        <p:grpSpPr bwMode="auto">
          <a:xfrm>
            <a:off x="4592638" y="685800"/>
            <a:ext cx="3384550" cy="5715000"/>
            <a:chOff x="2981" y="288"/>
            <a:chExt cx="2132" cy="3600"/>
          </a:xfrm>
        </p:grpSpPr>
        <p:sp>
          <p:nvSpPr>
            <p:cNvPr id="34826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7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8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9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0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1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2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3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4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5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6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7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8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9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0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1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2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3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4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5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6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7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8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9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0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1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2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3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4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5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6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7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8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9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0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1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2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3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4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5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6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7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8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9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0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1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2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5" name="Text Box 3"/>
          <p:cNvSpPr txBox="1">
            <a:spLocks noChangeArrowheads="1"/>
          </p:cNvSpPr>
          <p:nvPr/>
        </p:nvSpPr>
        <p:spPr bwMode="auto">
          <a:xfrm>
            <a:off x="279400" y="152400"/>
            <a:ext cx="868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latin typeface="Cambria" charset="0"/>
              </a:rPr>
              <a:t>we don't always give our own vision system credit for everything it's doing…</a:t>
            </a:r>
          </a:p>
        </p:txBody>
      </p:sp>
    </p:spTree>
    <p:extLst>
      <p:ext uri="{BB962C8B-B14F-4D97-AF65-F5344CB8AC3E}">
        <p14:creationId xmlns:p14="http://schemas.microsoft.com/office/powerpoint/2010/main" val="1850541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3670</Words>
  <Application>Microsoft Macintosh PowerPoint</Application>
  <PresentationFormat>On-screen Show (4:3)</PresentationFormat>
  <Paragraphs>556</Paragraphs>
  <Slides>119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119</vt:i4>
      </vt:variant>
    </vt:vector>
  </HeadingPairs>
  <TitlesOfParts>
    <vt:vector size="123" baseType="lpstr">
      <vt:lpstr>Office Theme</vt:lpstr>
      <vt:lpstr>Blank Presentation</vt:lpstr>
      <vt:lpstr>1_Blank Presentation</vt:lpstr>
      <vt:lpstr>2_Blank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Harveyt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Zachary Dodds</dc:creator>
  <cp:lastModifiedBy>Zach Dodds</cp:lastModifiedBy>
  <cp:revision>66</cp:revision>
  <cp:lastPrinted>2013-03-05T01:14:01Z</cp:lastPrinted>
  <dcterms:created xsi:type="dcterms:W3CDTF">2013-02-18T13:51:35Z</dcterms:created>
  <dcterms:modified xsi:type="dcterms:W3CDTF">2013-03-05T01:19:43Z</dcterms:modified>
</cp:coreProperties>
</file>