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embeddings/oleObject1.bin" ContentType="application/vnd.openxmlformats-officedocument.oleObject"/>
  <Override PartName="/ppt/notesSlides/notesSlide30.xml" ContentType="application/vnd.openxmlformats-officedocument.presentationml.notesSlide+xml"/>
  <Override PartName="/ppt/embeddings/oleObject2.bin" ContentType="application/vnd.openxmlformats-officedocument.oleObject"/>
  <Override PartName="/ppt/notesSlides/notesSlide31.xml" ContentType="application/vnd.openxmlformats-officedocument.presentationml.notesSlide+xml"/>
  <Override PartName="/ppt/embeddings/oleObject3.bin" ContentType="application/vnd.openxmlformats-officedocument.oleObject"/>
  <Override PartName="/ppt/notesSlides/notesSlide32.xml" ContentType="application/vnd.openxmlformats-officedocument.presentationml.notesSlide+xml"/>
  <Override PartName="/ppt/embeddings/oleObject4.bin" ContentType="application/vnd.openxmlformats-officedocument.oleObject"/>
  <Override PartName="/ppt/embeddings/oleObject5.bin" ContentType="application/vnd.openxmlformats-officedocument.oleObject"/>
  <Override PartName="/ppt/embeddings/oleObject6.bin" ContentType="application/vnd.openxmlformats-officedocument.oleObject"/>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15.xml" ContentType="application/vnd.openxmlformats-officedocument.presentationml.tags+xml"/>
  <Override PartName="/ppt/notesSlides/notesSlide37.xml" ContentType="application/vnd.openxmlformats-officedocument.presentationml.notesSlide+xml"/>
  <Override PartName="/ppt/tags/tag16.xml" ContentType="application/vnd.openxmlformats-officedocument.presentationml.tags+xml"/>
  <Override PartName="/ppt/notesSlides/notesSlide38.xml" ContentType="application/vnd.openxmlformats-officedocument.presentationml.notesSlide+xml"/>
  <Override PartName="/ppt/tags/tag17.xml" ContentType="application/vnd.openxmlformats-officedocument.presentationml.tags+xml"/>
  <Override PartName="/ppt/notesSlides/notesSlide39.xml" ContentType="application/vnd.openxmlformats-officedocument.presentationml.notesSlide+xml"/>
  <Override PartName="/ppt/tags/tag18.xml" ContentType="application/vnd.openxmlformats-officedocument.presentationml.tags+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 id="2147483684" r:id="rId4"/>
    <p:sldMasterId id="2147483697" r:id="rId5"/>
  </p:sldMasterIdLst>
  <p:notesMasterIdLst>
    <p:notesMasterId r:id="rId134"/>
  </p:notesMasterIdLst>
  <p:sldIdLst>
    <p:sldId id="340" r:id="rId6"/>
    <p:sldId id="341" r:id="rId7"/>
    <p:sldId id="360" r:id="rId8"/>
    <p:sldId id="361" r:id="rId9"/>
    <p:sldId id="362" r:id="rId10"/>
    <p:sldId id="363" r:id="rId11"/>
    <p:sldId id="364" r:id="rId12"/>
    <p:sldId id="365" r:id="rId13"/>
    <p:sldId id="366" r:id="rId14"/>
    <p:sldId id="342" r:id="rId15"/>
    <p:sldId id="257" r:id="rId16"/>
    <p:sldId id="343" r:id="rId17"/>
    <p:sldId id="261" r:id="rId18"/>
    <p:sldId id="259" r:id="rId19"/>
    <p:sldId id="260" r:id="rId20"/>
    <p:sldId id="262" r:id="rId21"/>
    <p:sldId id="263" r:id="rId22"/>
    <p:sldId id="264" r:id="rId23"/>
    <p:sldId id="265" r:id="rId24"/>
    <p:sldId id="350" r:id="rId25"/>
    <p:sldId id="266" r:id="rId26"/>
    <p:sldId id="352" r:id="rId27"/>
    <p:sldId id="274" r:id="rId28"/>
    <p:sldId id="275" r:id="rId29"/>
    <p:sldId id="276" r:id="rId30"/>
    <p:sldId id="277" r:id="rId31"/>
    <p:sldId id="278" r:id="rId32"/>
    <p:sldId id="280" r:id="rId33"/>
    <p:sldId id="281" r:id="rId34"/>
    <p:sldId id="282" r:id="rId35"/>
    <p:sldId id="354" r:id="rId36"/>
    <p:sldId id="355" r:id="rId37"/>
    <p:sldId id="356" r:id="rId38"/>
    <p:sldId id="357" r:id="rId39"/>
    <p:sldId id="359" r:id="rId40"/>
    <p:sldId id="283" r:id="rId41"/>
    <p:sldId id="284" r:id="rId42"/>
    <p:sldId id="286" r:id="rId43"/>
    <p:sldId id="287" r:id="rId44"/>
    <p:sldId id="297" r:id="rId45"/>
    <p:sldId id="298" r:id="rId46"/>
    <p:sldId id="300" r:id="rId47"/>
    <p:sldId id="299" r:id="rId48"/>
    <p:sldId id="304" r:id="rId49"/>
    <p:sldId id="303" r:id="rId50"/>
    <p:sldId id="305" r:id="rId51"/>
    <p:sldId id="306" r:id="rId52"/>
    <p:sldId id="307" r:id="rId53"/>
    <p:sldId id="308" r:id="rId54"/>
    <p:sldId id="314" r:id="rId55"/>
    <p:sldId id="372" r:id="rId56"/>
    <p:sldId id="380" r:id="rId57"/>
    <p:sldId id="381" r:id="rId58"/>
    <p:sldId id="382" r:id="rId59"/>
    <p:sldId id="383" r:id="rId60"/>
    <p:sldId id="384" r:id="rId61"/>
    <p:sldId id="385" r:id="rId62"/>
    <p:sldId id="386" r:id="rId63"/>
    <p:sldId id="387" r:id="rId64"/>
    <p:sldId id="388" r:id="rId65"/>
    <p:sldId id="389" r:id="rId66"/>
    <p:sldId id="390" r:id="rId67"/>
    <p:sldId id="391" r:id="rId68"/>
    <p:sldId id="392" r:id="rId69"/>
    <p:sldId id="393" r:id="rId70"/>
    <p:sldId id="394" r:id="rId71"/>
    <p:sldId id="395" r:id="rId72"/>
    <p:sldId id="396" r:id="rId73"/>
    <p:sldId id="397" r:id="rId74"/>
    <p:sldId id="398" r:id="rId75"/>
    <p:sldId id="400" r:id="rId76"/>
    <p:sldId id="405" r:id="rId77"/>
    <p:sldId id="403" r:id="rId78"/>
    <p:sldId id="404" r:id="rId79"/>
    <p:sldId id="406" r:id="rId80"/>
    <p:sldId id="407" r:id="rId81"/>
    <p:sldId id="408" r:id="rId82"/>
    <p:sldId id="409" r:id="rId83"/>
    <p:sldId id="410" r:id="rId84"/>
    <p:sldId id="411" r:id="rId85"/>
    <p:sldId id="413" r:id="rId86"/>
    <p:sldId id="414" r:id="rId87"/>
    <p:sldId id="415" r:id="rId88"/>
    <p:sldId id="416" r:id="rId89"/>
    <p:sldId id="417" r:id="rId90"/>
    <p:sldId id="418" r:id="rId91"/>
    <p:sldId id="419" r:id="rId92"/>
    <p:sldId id="420" r:id="rId93"/>
    <p:sldId id="421" r:id="rId94"/>
    <p:sldId id="312" r:id="rId95"/>
    <p:sldId id="422" r:id="rId96"/>
    <p:sldId id="370" r:id="rId97"/>
    <p:sldId id="371" r:id="rId98"/>
    <p:sldId id="313" r:id="rId99"/>
    <p:sldId id="315" r:id="rId100"/>
    <p:sldId id="319" r:id="rId101"/>
    <p:sldId id="320" r:id="rId102"/>
    <p:sldId id="316" r:id="rId103"/>
    <p:sldId id="318" r:id="rId104"/>
    <p:sldId id="321" r:id="rId105"/>
    <p:sldId id="322" r:id="rId106"/>
    <p:sldId id="345" r:id="rId107"/>
    <p:sldId id="346" r:id="rId108"/>
    <p:sldId id="347" r:id="rId109"/>
    <p:sldId id="323" r:id="rId110"/>
    <p:sldId id="374" r:id="rId111"/>
    <p:sldId id="324" r:id="rId112"/>
    <p:sldId id="333" r:id="rId113"/>
    <p:sldId id="336" r:id="rId114"/>
    <p:sldId id="334" r:id="rId115"/>
    <p:sldId id="325" r:id="rId116"/>
    <p:sldId id="375" r:id="rId117"/>
    <p:sldId id="335" r:id="rId118"/>
    <p:sldId id="332" r:id="rId119"/>
    <p:sldId id="338" r:id="rId120"/>
    <p:sldId id="337" r:id="rId121"/>
    <p:sldId id="379" r:id="rId122"/>
    <p:sldId id="351" r:id="rId123"/>
    <p:sldId id="373" r:id="rId124"/>
    <p:sldId id="358" r:id="rId125"/>
    <p:sldId id="330" r:id="rId126"/>
    <p:sldId id="331" r:id="rId127"/>
    <p:sldId id="376" r:id="rId128"/>
    <p:sldId id="377" r:id="rId129"/>
    <p:sldId id="378" r:id="rId130"/>
    <p:sldId id="309" r:id="rId131"/>
    <p:sldId id="310" r:id="rId132"/>
    <p:sldId id="311" r:id="rId13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B7D9FF"/>
    <a:srgbClr val="ADEBAA"/>
    <a:srgbClr val="FFA4AB"/>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07" d="100"/>
          <a:sy n="107" d="100"/>
        </p:scale>
        <p:origin x="-1528"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080"/>
    </p:cViewPr>
  </p:sorter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60" Type="http://schemas.openxmlformats.org/officeDocument/2006/relationships/slide" Target="slides/slide55.xml"/><Relationship Id="rId61" Type="http://schemas.openxmlformats.org/officeDocument/2006/relationships/slide" Target="slides/slide56.xml"/><Relationship Id="rId62" Type="http://schemas.openxmlformats.org/officeDocument/2006/relationships/slide" Target="slides/slide57.xml"/><Relationship Id="rId63" Type="http://schemas.openxmlformats.org/officeDocument/2006/relationships/slide" Target="slides/slide58.xml"/><Relationship Id="rId64" Type="http://schemas.openxmlformats.org/officeDocument/2006/relationships/slide" Target="slides/slide59.xml"/><Relationship Id="rId65" Type="http://schemas.openxmlformats.org/officeDocument/2006/relationships/slide" Target="slides/slide60.xml"/><Relationship Id="rId66" Type="http://schemas.openxmlformats.org/officeDocument/2006/relationships/slide" Target="slides/slide61.xml"/><Relationship Id="rId67" Type="http://schemas.openxmlformats.org/officeDocument/2006/relationships/slide" Target="slides/slide62.xml"/><Relationship Id="rId68" Type="http://schemas.openxmlformats.org/officeDocument/2006/relationships/slide" Target="slides/slide63.xml"/><Relationship Id="rId69" Type="http://schemas.openxmlformats.org/officeDocument/2006/relationships/slide" Target="slides/slide64.xml"/><Relationship Id="rId120" Type="http://schemas.openxmlformats.org/officeDocument/2006/relationships/slide" Target="slides/slide115.xml"/><Relationship Id="rId121" Type="http://schemas.openxmlformats.org/officeDocument/2006/relationships/slide" Target="slides/slide116.xml"/><Relationship Id="rId122" Type="http://schemas.openxmlformats.org/officeDocument/2006/relationships/slide" Target="slides/slide117.xml"/><Relationship Id="rId123" Type="http://schemas.openxmlformats.org/officeDocument/2006/relationships/slide" Target="slides/slide118.xml"/><Relationship Id="rId124" Type="http://schemas.openxmlformats.org/officeDocument/2006/relationships/slide" Target="slides/slide119.xml"/><Relationship Id="rId125" Type="http://schemas.openxmlformats.org/officeDocument/2006/relationships/slide" Target="slides/slide120.xml"/><Relationship Id="rId126" Type="http://schemas.openxmlformats.org/officeDocument/2006/relationships/slide" Target="slides/slide121.xml"/><Relationship Id="rId127" Type="http://schemas.openxmlformats.org/officeDocument/2006/relationships/slide" Target="slides/slide122.xml"/><Relationship Id="rId128" Type="http://schemas.openxmlformats.org/officeDocument/2006/relationships/slide" Target="slides/slide123.xml"/><Relationship Id="rId129" Type="http://schemas.openxmlformats.org/officeDocument/2006/relationships/slide" Target="slides/slide12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90" Type="http://schemas.openxmlformats.org/officeDocument/2006/relationships/slide" Target="slides/slide85.xml"/><Relationship Id="rId91" Type="http://schemas.openxmlformats.org/officeDocument/2006/relationships/slide" Target="slides/slide86.xml"/><Relationship Id="rId92" Type="http://schemas.openxmlformats.org/officeDocument/2006/relationships/slide" Target="slides/slide87.xml"/><Relationship Id="rId93" Type="http://schemas.openxmlformats.org/officeDocument/2006/relationships/slide" Target="slides/slide88.xml"/><Relationship Id="rId94" Type="http://schemas.openxmlformats.org/officeDocument/2006/relationships/slide" Target="slides/slide89.xml"/><Relationship Id="rId95" Type="http://schemas.openxmlformats.org/officeDocument/2006/relationships/slide" Target="slides/slide90.xml"/><Relationship Id="rId96" Type="http://schemas.openxmlformats.org/officeDocument/2006/relationships/slide" Target="slides/slide91.xml"/><Relationship Id="rId101" Type="http://schemas.openxmlformats.org/officeDocument/2006/relationships/slide" Target="slides/slide96.xml"/><Relationship Id="rId102" Type="http://schemas.openxmlformats.org/officeDocument/2006/relationships/slide" Target="slides/slide97.xml"/><Relationship Id="rId103" Type="http://schemas.openxmlformats.org/officeDocument/2006/relationships/slide" Target="slides/slide98.xml"/><Relationship Id="rId104" Type="http://schemas.openxmlformats.org/officeDocument/2006/relationships/slide" Target="slides/slide99.xml"/><Relationship Id="rId105" Type="http://schemas.openxmlformats.org/officeDocument/2006/relationships/slide" Target="slides/slide100.xml"/><Relationship Id="rId106" Type="http://schemas.openxmlformats.org/officeDocument/2006/relationships/slide" Target="slides/slide101.xml"/><Relationship Id="rId107" Type="http://schemas.openxmlformats.org/officeDocument/2006/relationships/slide" Target="slides/slide102.xml"/><Relationship Id="rId108" Type="http://schemas.openxmlformats.org/officeDocument/2006/relationships/slide" Target="slides/slide103.xml"/><Relationship Id="rId109" Type="http://schemas.openxmlformats.org/officeDocument/2006/relationships/slide" Target="slides/slide104.xml"/><Relationship Id="rId97" Type="http://schemas.openxmlformats.org/officeDocument/2006/relationships/slide" Target="slides/slide92.xml"/><Relationship Id="rId98" Type="http://schemas.openxmlformats.org/officeDocument/2006/relationships/slide" Target="slides/slide93.xml"/><Relationship Id="rId99" Type="http://schemas.openxmlformats.org/officeDocument/2006/relationships/slide" Target="slides/slide94.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100" Type="http://schemas.openxmlformats.org/officeDocument/2006/relationships/slide" Target="slides/slide95.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70" Type="http://schemas.openxmlformats.org/officeDocument/2006/relationships/slide" Target="slides/slide65.xml"/><Relationship Id="rId71" Type="http://schemas.openxmlformats.org/officeDocument/2006/relationships/slide" Target="slides/slide66.xml"/><Relationship Id="rId72" Type="http://schemas.openxmlformats.org/officeDocument/2006/relationships/slide" Target="slides/slide67.xml"/><Relationship Id="rId73" Type="http://schemas.openxmlformats.org/officeDocument/2006/relationships/slide" Target="slides/slide68.xml"/><Relationship Id="rId74" Type="http://schemas.openxmlformats.org/officeDocument/2006/relationships/slide" Target="slides/slide69.xml"/><Relationship Id="rId75" Type="http://schemas.openxmlformats.org/officeDocument/2006/relationships/slide" Target="slides/slide70.xml"/><Relationship Id="rId76" Type="http://schemas.openxmlformats.org/officeDocument/2006/relationships/slide" Target="slides/slide71.xml"/><Relationship Id="rId77" Type="http://schemas.openxmlformats.org/officeDocument/2006/relationships/slide" Target="slides/slide72.xml"/><Relationship Id="rId78" Type="http://schemas.openxmlformats.org/officeDocument/2006/relationships/slide" Target="slides/slide73.xml"/><Relationship Id="rId79" Type="http://schemas.openxmlformats.org/officeDocument/2006/relationships/slide" Target="slides/slide74.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130" Type="http://schemas.openxmlformats.org/officeDocument/2006/relationships/slide" Target="slides/slide125.xml"/><Relationship Id="rId131" Type="http://schemas.openxmlformats.org/officeDocument/2006/relationships/slide" Target="slides/slide126.xml"/><Relationship Id="rId132" Type="http://schemas.openxmlformats.org/officeDocument/2006/relationships/slide" Target="slides/slide127.xml"/><Relationship Id="rId133" Type="http://schemas.openxmlformats.org/officeDocument/2006/relationships/slide" Target="slides/slide128.xml"/><Relationship Id="rId134" Type="http://schemas.openxmlformats.org/officeDocument/2006/relationships/notesMaster" Target="notesMasters/notesMaster1.xml"/><Relationship Id="rId135" Type="http://schemas.openxmlformats.org/officeDocument/2006/relationships/printerSettings" Target="printerSettings/printerSettings1.bin"/><Relationship Id="rId136" Type="http://schemas.openxmlformats.org/officeDocument/2006/relationships/presProps" Target="presProps.xml"/><Relationship Id="rId137" Type="http://schemas.openxmlformats.org/officeDocument/2006/relationships/viewProps" Target="viewProps.xml"/><Relationship Id="rId138" Type="http://schemas.openxmlformats.org/officeDocument/2006/relationships/theme" Target="theme/theme1.xml"/><Relationship Id="rId13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slide" Target="slides/slide49.xml"/><Relationship Id="rId55" Type="http://schemas.openxmlformats.org/officeDocument/2006/relationships/slide" Target="slides/slide50.xml"/><Relationship Id="rId56" Type="http://schemas.openxmlformats.org/officeDocument/2006/relationships/slide" Target="slides/slide51.xml"/><Relationship Id="rId57" Type="http://schemas.openxmlformats.org/officeDocument/2006/relationships/slide" Target="slides/slide52.xml"/><Relationship Id="rId58" Type="http://schemas.openxmlformats.org/officeDocument/2006/relationships/slide" Target="slides/slide53.xml"/><Relationship Id="rId59" Type="http://schemas.openxmlformats.org/officeDocument/2006/relationships/slide" Target="slides/slide54.xml"/><Relationship Id="rId110" Type="http://schemas.openxmlformats.org/officeDocument/2006/relationships/slide" Target="slides/slide105.xml"/><Relationship Id="rId111" Type="http://schemas.openxmlformats.org/officeDocument/2006/relationships/slide" Target="slides/slide106.xml"/><Relationship Id="rId112" Type="http://schemas.openxmlformats.org/officeDocument/2006/relationships/slide" Target="slides/slide107.xml"/><Relationship Id="rId113" Type="http://schemas.openxmlformats.org/officeDocument/2006/relationships/slide" Target="slides/slide108.xml"/><Relationship Id="rId114" Type="http://schemas.openxmlformats.org/officeDocument/2006/relationships/slide" Target="slides/slide109.xml"/><Relationship Id="rId115" Type="http://schemas.openxmlformats.org/officeDocument/2006/relationships/slide" Target="slides/slide110.xml"/><Relationship Id="rId116" Type="http://schemas.openxmlformats.org/officeDocument/2006/relationships/slide" Target="slides/slide111.xml"/><Relationship Id="rId117" Type="http://schemas.openxmlformats.org/officeDocument/2006/relationships/slide" Target="slides/slide112.xml"/><Relationship Id="rId118" Type="http://schemas.openxmlformats.org/officeDocument/2006/relationships/slide" Target="slides/slide113.xml"/><Relationship Id="rId119" Type="http://schemas.openxmlformats.org/officeDocument/2006/relationships/slide" Target="slides/slide11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80" Type="http://schemas.openxmlformats.org/officeDocument/2006/relationships/slide" Target="slides/slide75.xml"/><Relationship Id="rId81" Type="http://schemas.openxmlformats.org/officeDocument/2006/relationships/slide" Target="slides/slide76.xml"/><Relationship Id="rId82" Type="http://schemas.openxmlformats.org/officeDocument/2006/relationships/slide" Target="slides/slide77.xml"/><Relationship Id="rId83" Type="http://schemas.openxmlformats.org/officeDocument/2006/relationships/slide" Target="slides/slide78.xml"/><Relationship Id="rId84" Type="http://schemas.openxmlformats.org/officeDocument/2006/relationships/slide" Target="slides/slide79.xml"/><Relationship Id="rId85" Type="http://schemas.openxmlformats.org/officeDocument/2006/relationships/slide" Target="slides/slide80.xml"/><Relationship Id="rId86" Type="http://schemas.openxmlformats.org/officeDocument/2006/relationships/slide" Target="slides/slide81.xml"/><Relationship Id="rId87" Type="http://schemas.openxmlformats.org/officeDocument/2006/relationships/slide" Target="slides/slide82.xml"/><Relationship Id="rId88" Type="http://schemas.openxmlformats.org/officeDocument/2006/relationships/slide" Target="slides/slide83.xml"/><Relationship Id="rId89" Type="http://schemas.openxmlformats.org/officeDocument/2006/relationships/slide" Target="slides/slide8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4.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5.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6.png"/><Relationship Id="rId2" Type="http://schemas.openxmlformats.org/officeDocument/2006/relationships/image" Target="../media/image8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558426-B015-5C4C-919A-7E7CE684FC03}" type="datetimeFigureOut">
              <a:rPr lang="en-US" smtClean="0"/>
              <a:t>3/11/13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77D6BDC-C3B7-7C45-B986-FFA37E7ACCC0}" type="slidenum">
              <a:rPr lang="en-US" smtClean="0"/>
              <a:t>‹#›</a:t>
            </a:fld>
            <a:endParaRPr lang="en-US"/>
          </a:p>
        </p:txBody>
      </p:sp>
    </p:spTree>
    <p:extLst>
      <p:ext uri="{BB962C8B-B14F-4D97-AF65-F5344CB8AC3E}">
        <p14:creationId xmlns:p14="http://schemas.microsoft.com/office/powerpoint/2010/main" val="175857512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fld id="{C95C08C9-0F03-4216-8097-4BF356EDD45D}" type="slidenum">
              <a:rPr lang="en-US" sz="1200">
                <a:solidFill>
                  <a:prstClr val="black"/>
                </a:solidFill>
              </a:rPr>
              <a:pPr/>
              <a:t>10</a:t>
            </a:fld>
            <a:endParaRPr lang="en-US" sz="1200">
              <a:solidFill>
                <a:prstClr val="black"/>
              </a:solidFill>
            </a:endParaRPr>
          </a:p>
        </p:txBody>
      </p:sp>
      <p:sp>
        <p:nvSpPr>
          <p:cNvPr id="89091" name="Rectangle 2"/>
          <p:cNvSpPr>
            <a:spLocks noGrp="1" noRot="1" noChangeAspect="1" noChangeArrowheads="1" noTextEdit="1"/>
          </p:cNvSpPr>
          <p:nvPr>
            <p:ph type="sldImg"/>
          </p:nvPr>
        </p:nvSpPr>
        <p:spPr>
          <a:solidFill>
            <a:srgbClr val="FFFFFF"/>
          </a:solidFill>
          <a:ln/>
        </p:spPr>
      </p:sp>
      <p:sp>
        <p:nvSpPr>
          <p:cNvPr id="89092" name="Rectangle 3"/>
          <p:cNvSpPr>
            <a:spLocks noGrp="1" noChangeArrowheads="1"/>
          </p:cNvSpPr>
          <p:nvPr>
            <p:ph type="body" idx="1"/>
          </p:nvPr>
        </p:nvSpPr>
        <p:spPr>
          <a:solidFill>
            <a:srgbClr val="FFFFFF"/>
          </a:solidFill>
          <a:ln>
            <a:solidFill>
              <a:srgbClr val="000000"/>
            </a:solidFill>
          </a:ln>
        </p:spPr>
        <p:txBody>
          <a:bodyPr/>
          <a:lstStyle/>
          <a:p>
            <a:pPr>
              <a:spcBef>
                <a:spcPct val="0"/>
              </a:spcBef>
              <a:buFontTx/>
              <a:buChar char="•"/>
            </a:pPr>
            <a:r>
              <a:rPr lang="en-US" smtClean="0">
                <a:latin typeface="Times" pitchFamily="-84" charset="0"/>
              </a:rPr>
              <a:t> Useful skill</a:t>
            </a:r>
          </a:p>
          <a:p>
            <a:pPr>
              <a:spcBef>
                <a:spcPct val="0"/>
              </a:spcBef>
              <a:buFontTx/>
              <a:buChar char="•"/>
            </a:pPr>
            <a:r>
              <a:rPr lang="en-US" smtClean="0">
                <a:latin typeface="Times" pitchFamily="-84" charset="0"/>
              </a:rPr>
              <a:t> Important tool</a:t>
            </a:r>
          </a:p>
          <a:p>
            <a:pPr>
              <a:spcBef>
                <a:spcPct val="0"/>
              </a:spcBef>
              <a:buFontTx/>
              <a:buChar char="•"/>
            </a:pPr>
            <a:r>
              <a:rPr lang="en-US" smtClean="0">
                <a:latin typeface="Times" pitchFamily="-84" charset="0"/>
              </a:rPr>
              <a:t> Window into corners of everyday life</a:t>
            </a:r>
          </a:p>
          <a:p>
            <a:endParaRPr lang="en-US" smtClean="0">
              <a:latin typeface="Times" pitchFamily="-8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a:solidFill>
            <a:srgbClr val="FFFFFF"/>
          </a:solidFill>
          <a:ln/>
        </p:spPr>
      </p:sp>
      <p:sp>
        <p:nvSpPr>
          <p:cNvPr id="116739" name="Rectangle 3"/>
          <p:cNvSpPr>
            <a:spLocks noGrp="1" noChangeArrowheads="1"/>
          </p:cNvSpPr>
          <p:nvPr>
            <p:ph type="body" idx="1"/>
          </p:nvPr>
        </p:nvSpPr>
        <p:spPr>
          <a:xfrm>
            <a:off x="914400" y="4343400"/>
            <a:ext cx="5029200" cy="274638"/>
          </a:xfrm>
          <a:solidFill>
            <a:srgbClr val="FFFFFF"/>
          </a:solidFill>
          <a:ln>
            <a:solidFill>
              <a:srgbClr val="000000"/>
            </a:solid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solidFill>
            <a:srgbClr val="FFFFFF"/>
          </a:solidFill>
          <a:ln/>
        </p:spPr>
      </p:sp>
      <p:sp>
        <p:nvSpPr>
          <p:cNvPr id="111619" name="Rectangle 3"/>
          <p:cNvSpPr>
            <a:spLocks noGrp="1" noChangeArrowheads="1"/>
          </p:cNvSpPr>
          <p:nvPr>
            <p:ph type="body" idx="1"/>
          </p:nvPr>
        </p:nvSpPr>
        <p:spPr>
          <a:xfrm>
            <a:off x="914400" y="4343400"/>
            <a:ext cx="5029200" cy="274638"/>
          </a:xfrm>
          <a:solidFill>
            <a:srgbClr val="FFFFFF"/>
          </a:solidFill>
          <a:ln>
            <a:solidFill>
              <a:srgbClr val="000000"/>
            </a:solid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solidFill>
            <a:srgbClr val="FFFFFF"/>
          </a:solidFill>
          <a:ln/>
        </p:spPr>
      </p:sp>
      <p:sp>
        <p:nvSpPr>
          <p:cNvPr id="112643" name="Rectangle 3"/>
          <p:cNvSpPr>
            <a:spLocks noGrp="1" noChangeArrowheads="1"/>
          </p:cNvSpPr>
          <p:nvPr>
            <p:ph type="body" idx="1"/>
          </p:nvPr>
        </p:nvSpPr>
        <p:spPr>
          <a:xfrm>
            <a:off x="914400" y="4343400"/>
            <a:ext cx="5029200" cy="274638"/>
          </a:xfrm>
          <a:solidFill>
            <a:srgbClr val="FFFFFF"/>
          </a:solidFill>
          <a:ln>
            <a:solidFill>
              <a:srgbClr val="000000"/>
            </a:solidFill>
          </a:ln>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solidFill>
            <a:srgbClr val="FFFFFF"/>
          </a:solidFill>
          <a:ln/>
        </p:spPr>
      </p:sp>
      <p:sp>
        <p:nvSpPr>
          <p:cNvPr id="113667" name="Rectangle 3"/>
          <p:cNvSpPr>
            <a:spLocks noGrp="1" noChangeArrowheads="1"/>
          </p:cNvSpPr>
          <p:nvPr>
            <p:ph type="body" idx="1"/>
          </p:nvPr>
        </p:nvSpPr>
        <p:spPr>
          <a:xfrm>
            <a:off x="914400" y="4343400"/>
            <a:ext cx="5029200" cy="274638"/>
          </a:xfrm>
          <a:solidFill>
            <a:srgbClr val="FFFFFF"/>
          </a:solidFill>
          <a:ln>
            <a:solidFill>
              <a:srgbClr val="000000"/>
            </a:solid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0A457864-7450-4A3A-BCF6-09ECF16FFE17}" type="slidenum">
              <a:rPr lang="en-US">
                <a:solidFill>
                  <a:prstClr val="black"/>
                </a:solidFill>
                <a:latin typeface="Times New Roman" pitchFamily="1" charset="0"/>
              </a:rPr>
              <a:pPr/>
              <a:t>63</a:t>
            </a:fld>
            <a:endParaRPr lang="en-US">
              <a:solidFill>
                <a:prstClr val="black"/>
              </a:solidFill>
              <a:latin typeface="Times New Roman" pitchFamily="1" charset="0"/>
            </a:endParaRPr>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p:spPr>
        <p:txBody>
          <a:bodyPr/>
          <a:lstStyle/>
          <a:p>
            <a:endParaRPr lang="en-US" smtClean="0">
              <a:latin typeface="Times New Roman" pitchFamily="1"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solidFill>
            <a:srgbClr val="FFFFFF"/>
          </a:solidFill>
          <a:ln/>
        </p:spPr>
      </p:sp>
      <p:sp>
        <p:nvSpPr>
          <p:cNvPr id="124931" name="Rectangle 3"/>
          <p:cNvSpPr>
            <a:spLocks noGrp="1" noChangeArrowheads="1"/>
          </p:cNvSpPr>
          <p:nvPr>
            <p:ph type="body" idx="1"/>
          </p:nvPr>
        </p:nvSpPr>
        <p:spPr>
          <a:xfrm>
            <a:off x="914400" y="4343400"/>
            <a:ext cx="5029200" cy="274638"/>
          </a:xfrm>
          <a:solidFill>
            <a:srgbClr val="FFFFFF"/>
          </a:solidFill>
          <a:ln>
            <a:solidFill>
              <a:srgbClr val="000000"/>
            </a:solidFill>
          </a:ln>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solidFill>
            <a:srgbClr val="FFFFFF"/>
          </a:solidFill>
          <a:ln/>
        </p:spPr>
      </p:sp>
      <p:sp>
        <p:nvSpPr>
          <p:cNvPr id="125955" name="Rectangle 3"/>
          <p:cNvSpPr>
            <a:spLocks noGrp="1" noChangeArrowheads="1"/>
          </p:cNvSpPr>
          <p:nvPr>
            <p:ph type="body" idx="1"/>
          </p:nvPr>
        </p:nvSpPr>
        <p:spPr>
          <a:xfrm>
            <a:off x="914400" y="4343400"/>
            <a:ext cx="5029200" cy="274638"/>
          </a:xfrm>
          <a:solidFill>
            <a:srgbClr val="FFFFFF"/>
          </a:solidFill>
          <a:ln>
            <a:solidFill>
              <a:srgbClr val="000000"/>
            </a:solidFill>
          </a:ln>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solidFill>
            <a:srgbClr val="FFFFFF"/>
          </a:solidFill>
          <a:ln/>
        </p:spPr>
      </p:sp>
      <p:sp>
        <p:nvSpPr>
          <p:cNvPr id="126979" name="Rectangle 3"/>
          <p:cNvSpPr>
            <a:spLocks noGrp="1" noChangeArrowheads="1"/>
          </p:cNvSpPr>
          <p:nvPr>
            <p:ph type="body" idx="1"/>
          </p:nvPr>
        </p:nvSpPr>
        <p:spPr>
          <a:xfrm>
            <a:off x="914400" y="4343400"/>
            <a:ext cx="5029200" cy="274638"/>
          </a:xfrm>
          <a:solidFill>
            <a:srgbClr val="FFFFFF"/>
          </a:solidFill>
          <a:ln>
            <a:solidFill>
              <a:srgbClr val="000000"/>
            </a:solidFill>
          </a:ln>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a:xfrm>
            <a:off x="914400" y="4343400"/>
            <a:ext cx="5029200" cy="274638"/>
          </a:xfrm>
          <a:noFill/>
          <a:ln/>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a:xfrm>
            <a:off x="914400" y="4343400"/>
            <a:ext cx="5029200" cy="274638"/>
          </a:xfrm>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fld id="{C95C08C9-0F03-4216-8097-4BF356EDD45D}" type="slidenum">
              <a:rPr lang="en-US" sz="1200">
                <a:solidFill>
                  <a:prstClr val="black"/>
                </a:solidFill>
              </a:rPr>
              <a:pPr/>
              <a:t>51</a:t>
            </a:fld>
            <a:endParaRPr lang="en-US" sz="1200">
              <a:solidFill>
                <a:prstClr val="black"/>
              </a:solidFill>
            </a:endParaRPr>
          </a:p>
        </p:txBody>
      </p:sp>
      <p:sp>
        <p:nvSpPr>
          <p:cNvPr id="89091" name="Rectangle 2"/>
          <p:cNvSpPr>
            <a:spLocks noGrp="1" noRot="1" noChangeAspect="1" noChangeArrowheads="1" noTextEdit="1"/>
          </p:cNvSpPr>
          <p:nvPr>
            <p:ph type="sldImg"/>
          </p:nvPr>
        </p:nvSpPr>
        <p:spPr>
          <a:solidFill>
            <a:srgbClr val="FFFFFF"/>
          </a:solidFill>
          <a:ln/>
        </p:spPr>
      </p:sp>
      <p:sp>
        <p:nvSpPr>
          <p:cNvPr id="89092" name="Rectangle 3"/>
          <p:cNvSpPr>
            <a:spLocks noGrp="1" noChangeArrowheads="1"/>
          </p:cNvSpPr>
          <p:nvPr>
            <p:ph type="body" idx="1"/>
          </p:nvPr>
        </p:nvSpPr>
        <p:spPr>
          <a:solidFill>
            <a:srgbClr val="FFFFFF"/>
          </a:solidFill>
          <a:ln>
            <a:solidFill>
              <a:srgbClr val="000000"/>
            </a:solidFill>
          </a:ln>
        </p:spPr>
        <p:txBody>
          <a:bodyPr/>
          <a:lstStyle/>
          <a:p>
            <a:pPr>
              <a:spcBef>
                <a:spcPct val="0"/>
              </a:spcBef>
              <a:buFontTx/>
              <a:buChar char="•"/>
            </a:pPr>
            <a:r>
              <a:rPr lang="en-US" smtClean="0">
                <a:latin typeface="Times" pitchFamily="-84" charset="0"/>
              </a:rPr>
              <a:t> Useful skill</a:t>
            </a:r>
          </a:p>
          <a:p>
            <a:pPr>
              <a:spcBef>
                <a:spcPct val="0"/>
              </a:spcBef>
              <a:buFontTx/>
              <a:buChar char="•"/>
            </a:pPr>
            <a:r>
              <a:rPr lang="en-US" smtClean="0">
                <a:latin typeface="Times" pitchFamily="-84" charset="0"/>
              </a:rPr>
              <a:t> Important tool</a:t>
            </a:r>
          </a:p>
          <a:p>
            <a:pPr>
              <a:spcBef>
                <a:spcPct val="0"/>
              </a:spcBef>
              <a:buFontTx/>
              <a:buChar char="•"/>
            </a:pPr>
            <a:r>
              <a:rPr lang="en-US" smtClean="0">
                <a:latin typeface="Times" pitchFamily="-84" charset="0"/>
              </a:rPr>
              <a:t> Window into corners of everyday life</a:t>
            </a:r>
          </a:p>
          <a:p>
            <a:endParaRPr lang="en-US" smtClean="0">
              <a:latin typeface="Times" pitchFamily="-8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ln/>
        </p:spPr>
      </p:sp>
      <p:sp>
        <p:nvSpPr>
          <p:cNvPr id="137219" name="Rectangle 3"/>
          <p:cNvSpPr>
            <a:spLocks noGrp="1" noChangeArrowheads="1"/>
          </p:cNvSpPr>
          <p:nvPr>
            <p:ph type="body" idx="1"/>
          </p:nvPr>
        </p:nvSpPr>
        <p:spPr>
          <a:xfrm>
            <a:off x="914400" y="4343400"/>
            <a:ext cx="5029200" cy="274638"/>
          </a:xfrm>
          <a:noFill/>
          <a:ln/>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a:xfrm>
            <a:off x="914400" y="4343400"/>
            <a:ext cx="5029200" cy="274638"/>
          </a:xfrm>
          <a:noFill/>
          <a:ln/>
        </p:spPr>
        <p:txBody>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a:xfrm>
            <a:off x="914400" y="4343400"/>
            <a:ext cx="5029200" cy="274638"/>
          </a:xfrm>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a:xfrm>
            <a:off x="914400" y="4343400"/>
            <a:ext cx="5029200" cy="274638"/>
          </a:xfrm>
          <a:noFill/>
          <a:ln/>
        </p:spPr>
        <p:txBody>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a:xfrm>
            <a:off x="914400" y="4343400"/>
            <a:ext cx="5029200" cy="274638"/>
          </a:xfrm>
          <a:noFill/>
          <a:ln/>
        </p:spPr>
        <p:txBody>
          <a:bodyP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ChangeArrowheads="1" noTextEdit="1"/>
          </p:cNvSpPr>
          <p:nvPr>
            <p:ph type="sldImg"/>
          </p:nvPr>
        </p:nvSpPr>
        <p:spPr>
          <a:ln/>
        </p:spPr>
      </p:sp>
      <p:sp>
        <p:nvSpPr>
          <p:cNvPr id="143363" name="Rectangle 3"/>
          <p:cNvSpPr>
            <a:spLocks noGrp="1" noChangeArrowheads="1"/>
          </p:cNvSpPr>
          <p:nvPr>
            <p:ph type="body" idx="1"/>
          </p:nvPr>
        </p:nvSpPr>
        <p:spPr>
          <a:xfrm>
            <a:off x="914400" y="4343400"/>
            <a:ext cx="5029200" cy="274638"/>
          </a:xfrm>
          <a:noFill/>
          <a:ln/>
        </p:spPr>
        <p:txBody>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Rot="1" noChangeAspect="1" noChangeArrowheads="1" noTextEdit="1"/>
          </p:cNvSpPr>
          <p:nvPr>
            <p:ph type="sldImg"/>
          </p:nvPr>
        </p:nvSpPr>
        <p:spPr>
          <a:ln/>
        </p:spPr>
      </p:sp>
      <p:sp>
        <p:nvSpPr>
          <p:cNvPr id="150531" name="Rectangle 3"/>
          <p:cNvSpPr>
            <a:spLocks noGrp="1" noChangeArrowheads="1"/>
          </p:cNvSpPr>
          <p:nvPr>
            <p:ph type="body" idx="1"/>
          </p:nvPr>
        </p:nvSpPr>
        <p:spPr>
          <a:xfrm>
            <a:off x="914400" y="4343400"/>
            <a:ext cx="5029200" cy="274638"/>
          </a:xfrm>
          <a:noFill/>
          <a:ln/>
        </p:spPr>
        <p:txBody>
          <a:bodyP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a:solidFill>
            <a:srgbClr val="FFFFFF"/>
          </a:solidFill>
          <a:ln/>
        </p:spPr>
      </p:sp>
      <p:sp>
        <p:nvSpPr>
          <p:cNvPr id="151555" name="Rectangle 3"/>
          <p:cNvSpPr>
            <a:spLocks noGrp="1" noChangeArrowheads="1"/>
          </p:cNvSpPr>
          <p:nvPr>
            <p:ph type="body" idx="1"/>
          </p:nvPr>
        </p:nvSpPr>
        <p:spPr>
          <a:xfrm>
            <a:off x="914400" y="4343400"/>
            <a:ext cx="5029200" cy="274638"/>
          </a:xfrm>
          <a:solidFill>
            <a:srgbClr val="FFFFFF"/>
          </a:solidFill>
          <a:ln>
            <a:solidFill>
              <a:srgbClr val="000000"/>
            </a:solidFill>
          </a:ln>
        </p:spPr>
        <p:txBody>
          <a:bodyPr/>
          <a:lstStyle/>
          <a:p>
            <a:r>
              <a:rPr lang="en-US" smtClean="0"/>
              <a:t>opportunity: sell spots to actors!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DEDF843A-F7BD-4395-A9A1-656910FA5909}" type="slidenum">
              <a:rPr lang="en-US">
                <a:solidFill>
                  <a:prstClr val="black"/>
                </a:solidFill>
                <a:latin typeface="Times New Roman" pitchFamily="1" charset="0"/>
              </a:rPr>
              <a:pPr/>
              <a:t>77</a:t>
            </a:fld>
            <a:endParaRPr lang="en-US">
              <a:solidFill>
                <a:prstClr val="black"/>
              </a:solidFill>
              <a:latin typeface="Times New Roman" pitchFamily="1" charset="0"/>
            </a:endParaRPr>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p:spPr>
        <p:txBody>
          <a:bodyPr/>
          <a:lstStyle/>
          <a:p>
            <a:endParaRPr lang="en-US" smtClean="0">
              <a:latin typeface="Times New Roman" pitchFamily="1"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ABF9E8D-8F43-4197-A961-586E733B5858}" type="slidenum">
              <a:rPr lang="en-US">
                <a:solidFill>
                  <a:prstClr val="black"/>
                </a:solidFill>
                <a:latin typeface="Times New Roman" pitchFamily="1" charset="0"/>
              </a:rPr>
              <a:pPr/>
              <a:t>78</a:t>
            </a:fld>
            <a:endParaRPr lang="en-US">
              <a:solidFill>
                <a:prstClr val="black"/>
              </a:solidFill>
              <a:latin typeface="Times New Roman" pitchFamily="1" charset="0"/>
            </a:endParaRPr>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p:spPr>
        <p:txBody>
          <a:bodyPr/>
          <a:lstStyle/>
          <a:p>
            <a:endParaRPr lang="en-US" smtClean="0">
              <a:latin typeface="Times New Roman" pitchFamily="1"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2" tIns="45716" rIns="91432" bIns="45716" anchor="b"/>
          <a:lstStyle/>
          <a:p>
            <a:pPr algn="r" defTabSz="914400" fontAlgn="base">
              <a:spcBef>
                <a:spcPct val="0"/>
              </a:spcBef>
              <a:spcAft>
                <a:spcPct val="0"/>
              </a:spcAft>
            </a:pPr>
            <a:fld id="{0733778F-DD07-47B8-9BCD-B9F1DD47E68B}" type="slidenum">
              <a:rPr lang="en-US" sz="1200">
                <a:solidFill>
                  <a:prstClr val="black"/>
                </a:solidFill>
                <a:latin typeface="Times New Roman" pitchFamily="1" charset="0"/>
                <a:ea typeface="ＭＳ Ｐゴシック" pitchFamily="1" charset="-128"/>
              </a:rPr>
              <a:pPr algn="r" defTabSz="914400" fontAlgn="base">
                <a:spcBef>
                  <a:spcPct val="0"/>
                </a:spcBef>
                <a:spcAft>
                  <a:spcPct val="0"/>
                </a:spcAft>
              </a:pPr>
              <a:t>52</a:t>
            </a:fld>
            <a:endParaRPr lang="en-US" sz="1200">
              <a:solidFill>
                <a:prstClr val="black"/>
              </a:solidFill>
              <a:latin typeface="Times New Roman" pitchFamily="1" charset="0"/>
              <a:ea typeface="ＭＳ Ｐゴシック" pitchFamily="1" charset="-128"/>
            </a:endParaRPr>
          </a:p>
        </p:txBody>
      </p:sp>
      <p:sp>
        <p:nvSpPr>
          <p:cNvPr id="104451" name="Rectangle 2"/>
          <p:cNvSpPr>
            <a:spLocks noGrp="1" noRot="1" noChangeAspect="1" noChangeArrowheads="1" noTextEdit="1"/>
          </p:cNvSpPr>
          <p:nvPr>
            <p:ph type="sldImg"/>
          </p:nvPr>
        </p:nvSpPr>
        <p:spPr>
          <a:xfrm>
            <a:off x="1144588" y="685800"/>
            <a:ext cx="4572000" cy="3429000"/>
          </a:xfrm>
          <a:solidFill>
            <a:srgbClr val="FFFFFF"/>
          </a:solidFill>
          <a:ln/>
        </p:spPr>
      </p:sp>
      <p:sp>
        <p:nvSpPr>
          <p:cNvPr id="104452" name="Rectangle 3"/>
          <p:cNvSpPr>
            <a:spLocks noGrp="1" noChangeArrowheads="1"/>
          </p:cNvSpPr>
          <p:nvPr>
            <p:ph type="body" idx="1"/>
          </p:nvPr>
        </p:nvSpPr>
        <p:spPr>
          <a:xfrm>
            <a:off x="914400" y="4343400"/>
            <a:ext cx="5029200" cy="4114800"/>
          </a:xfrm>
          <a:noFill/>
          <a:ln>
            <a:solidFill>
              <a:srgbClr val="000000"/>
            </a:solidFill>
          </a:ln>
        </p:spPr>
        <p:txBody>
          <a:bodyPr lIns="91432" tIns="45716" rIns="91432" bIns="45716"/>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D3795AC7-41EA-40E7-B5F3-600DE29EB757}" type="slidenum">
              <a:rPr lang="en-US">
                <a:solidFill>
                  <a:prstClr val="black"/>
                </a:solidFill>
                <a:latin typeface="Times New Roman" pitchFamily="1" charset="0"/>
              </a:rPr>
              <a:pPr/>
              <a:t>79</a:t>
            </a:fld>
            <a:endParaRPr lang="en-US">
              <a:solidFill>
                <a:prstClr val="black"/>
              </a:solidFill>
              <a:latin typeface="Times New Roman" pitchFamily="1" charset="0"/>
            </a:endParaRPr>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p:spPr>
        <p:txBody>
          <a:bodyPr/>
          <a:lstStyle/>
          <a:p>
            <a:endParaRPr lang="en-US" smtClean="0">
              <a:latin typeface="Times New Roman" pitchFamily="1"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CB52B207-E496-4831-B518-B09827D8C233}" type="slidenum">
              <a:rPr lang="en-US">
                <a:solidFill>
                  <a:prstClr val="black"/>
                </a:solidFill>
                <a:latin typeface="Times New Roman" pitchFamily="1" charset="0"/>
              </a:rPr>
              <a:pPr/>
              <a:t>80</a:t>
            </a:fld>
            <a:endParaRPr lang="en-US">
              <a:solidFill>
                <a:prstClr val="black"/>
              </a:solidFill>
              <a:latin typeface="Times New Roman" pitchFamily="1" charset="0"/>
            </a:endParaRPr>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endParaRPr lang="en-US" smtClean="0">
              <a:latin typeface="Times New Roman" pitchFamily="1"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CA549EAF-BFEF-47F3-A879-97C92F135920}" type="slidenum">
              <a:rPr lang="en-US">
                <a:solidFill>
                  <a:prstClr val="black"/>
                </a:solidFill>
                <a:latin typeface="Times New Roman" pitchFamily="1" charset="0"/>
              </a:rPr>
              <a:pPr/>
              <a:t>81</a:t>
            </a:fld>
            <a:endParaRPr lang="en-US">
              <a:solidFill>
                <a:prstClr val="black"/>
              </a:solidFill>
              <a:latin typeface="Times New Roman" pitchFamily="1" charset="0"/>
            </a:endParaRPr>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endParaRPr lang="en-US" smtClean="0">
              <a:latin typeface="Times New Roman" pitchFamily="1"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4D9C4763-C349-45DE-B882-EA047313C486}" type="slidenum">
              <a:rPr lang="en-US">
                <a:solidFill>
                  <a:prstClr val="black"/>
                </a:solidFill>
                <a:latin typeface="Times New Roman" pitchFamily="1" charset="0"/>
              </a:rPr>
              <a:pPr/>
              <a:t>82</a:t>
            </a:fld>
            <a:endParaRPr lang="en-US">
              <a:solidFill>
                <a:prstClr val="black"/>
              </a:solidFill>
              <a:latin typeface="Times New Roman" pitchFamily="1" charset="0"/>
            </a:endParaRPr>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p:spPr>
        <p:txBody>
          <a:bodyPr/>
          <a:lstStyle/>
          <a:p>
            <a:endParaRPr lang="en-US" smtClean="0">
              <a:latin typeface="Times New Roman" pitchFamily="1"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A282EA34-1F27-4135-803C-85A7C3FC540B}" type="slidenum">
              <a:rPr lang="en-US">
                <a:solidFill>
                  <a:prstClr val="black"/>
                </a:solidFill>
                <a:latin typeface="Times New Roman" pitchFamily="1" charset="0"/>
              </a:rPr>
              <a:pPr/>
              <a:t>83</a:t>
            </a:fld>
            <a:endParaRPr lang="en-US">
              <a:solidFill>
                <a:prstClr val="black"/>
              </a:solidFill>
              <a:latin typeface="Times New Roman" pitchFamily="1" charset="0"/>
            </a:endParaRPr>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endParaRPr lang="en-US" smtClean="0">
              <a:latin typeface="Times New Roman" pitchFamily="1"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0BCDA275-5F2B-42AE-85A8-D71BA4DD7AD2}" type="slidenum">
              <a:rPr lang="en-US">
                <a:solidFill>
                  <a:prstClr val="black"/>
                </a:solidFill>
                <a:latin typeface="Times New Roman" pitchFamily="1" charset="0"/>
              </a:rPr>
              <a:pPr/>
              <a:t>84</a:t>
            </a:fld>
            <a:endParaRPr lang="en-US">
              <a:solidFill>
                <a:prstClr val="black"/>
              </a:solidFill>
              <a:latin typeface="Times New Roman" pitchFamily="1" charset="0"/>
            </a:endParaRPr>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p:spPr>
        <p:txBody>
          <a:bodyPr/>
          <a:lstStyle/>
          <a:p>
            <a:endParaRPr lang="en-US" smtClean="0">
              <a:latin typeface="Times New Roman" pitchFamily="1"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35AA40F7-72E1-4BB4-9024-A5FB451E5745}" type="slidenum">
              <a:rPr lang="en-US">
                <a:solidFill>
                  <a:prstClr val="black"/>
                </a:solidFill>
                <a:latin typeface="Times New Roman" pitchFamily="1" charset="0"/>
              </a:rPr>
              <a:pPr/>
              <a:t>85</a:t>
            </a:fld>
            <a:endParaRPr lang="en-US">
              <a:solidFill>
                <a:prstClr val="black"/>
              </a:solidFill>
              <a:latin typeface="Times New Roman" pitchFamily="1" charset="0"/>
            </a:endParaRPr>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a:ln/>
        </p:spPr>
        <p:txBody>
          <a:bodyPr/>
          <a:lstStyle/>
          <a:p>
            <a:endParaRPr lang="en-US" smtClean="0">
              <a:latin typeface="Times New Roman" pitchFamily="1"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676681EC-B158-4972-B5B2-70AA147E9DEF}" type="slidenum">
              <a:rPr lang="en-US">
                <a:solidFill>
                  <a:prstClr val="black"/>
                </a:solidFill>
                <a:latin typeface="Times New Roman" pitchFamily="1" charset="0"/>
              </a:rPr>
              <a:pPr/>
              <a:t>86</a:t>
            </a:fld>
            <a:endParaRPr lang="en-US">
              <a:solidFill>
                <a:prstClr val="black"/>
              </a:solidFill>
              <a:latin typeface="Times New Roman" pitchFamily="1" charset="0"/>
            </a:endParaRPr>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r>
              <a:rPr lang="en-US" smtClean="0">
                <a:latin typeface="Times New Roman" pitchFamily="1" charset="0"/>
              </a:rPr>
              <a:t>Here is another example…  The input image..</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1D131C26-D52F-4EA8-A11B-9F40DD4876AD}" type="slidenum">
              <a:rPr lang="en-US">
                <a:solidFill>
                  <a:prstClr val="black"/>
                </a:solidFill>
                <a:latin typeface="Times New Roman" pitchFamily="1" charset="0"/>
              </a:rPr>
              <a:pPr/>
              <a:t>87</a:t>
            </a:fld>
            <a:endParaRPr lang="en-US">
              <a:solidFill>
                <a:prstClr val="black"/>
              </a:solidFill>
              <a:latin typeface="Times New Roman" pitchFamily="1" charset="0"/>
            </a:endParaRPr>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p:spPr>
        <p:txBody>
          <a:bodyPr/>
          <a:lstStyle/>
          <a:p>
            <a:r>
              <a:rPr lang="en-US" smtClean="0">
                <a:latin typeface="Times New Roman" pitchFamily="1" charset="0"/>
              </a:rPr>
              <a:t>And the result of face de-identification</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4F76A1E7-EDE3-4809-8118-C004432D28AC}" type="slidenum">
              <a:rPr lang="en-US">
                <a:solidFill>
                  <a:prstClr val="black"/>
                </a:solidFill>
                <a:latin typeface="Times New Roman" pitchFamily="1" charset="0"/>
              </a:rPr>
              <a:pPr/>
              <a:t>88</a:t>
            </a:fld>
            <a:endParaRPr lang="en-US">
              <a:solidFill>
                <a:prstClr val="black"/>
              </a:solidFill>
              <a:latin typeface="Times New Roman" pitchFamily="1" charset="0"/>
            </a:endParaRPr>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r>
              <a:rPr lang="en-US" smtClean="0">
                <a:latin typeface="Times New Roman" pitchFamily="1" charset="0"/>
              </a:rPr>
              <a:t>Since our system does not currently enforce consistency for gender, it is possible for a female face to be replaced with a male one.</a:t>
            </a:r>
          </a:p>
          <a:p>
            <a:endParaRPr lang="en-US" smtClean="0">
              <a:latin typeface="Times New Roman" pitchFamily="1"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xfrm>
            <a:off x="1144588" y="685800"/>
            <a:ext cx="4572000" cy="3429000"/>
          </a:xfrm>
          <a:solidFill>
            <a:srgbClr val="FFFFFF"/>
          </a:solidFill>
          <a:ln/>
        </p:spPr>
      </p:sp>
      <p:sp>
        <p:nvSpPr>
          <p:cNvPr id="109571" name="Notes Placeholder 2"/>
          <p:cNvSpPr>
            <a:spLocks noGrp="1"/>
          </p:cNvSpPr>
          <p:nvPr>
            <p:ph type="body" idx="1"/>
          </p:nvPr>
        </p:nvSpPr>
        <p:spPr>
          <a:xfrm>
            <a:off x="914400" y="4343400"/>
            <a:ext cx="5029200" cy="4114800"/>
          </a:xfrm>
          <a:noFill/>
          <a:ln>
            <a:solidFill>
              <a:srgbClr val="000000"/>
            </a:solidFill>
          </a:ln>
        </p:spPr>
        <p:txBody>
          <a:bodyPr lIns="91432" tIns="45716" rIns="91432" bIns="45716"/>
          <a:lstStyle/>
          <a:p>
            <a:r>
              <a:rPr lang="en-US" smtClean="0"/>
              <a:t>Lincoln’s quote!</a:t>
            </a:r>
          </a:p>
        </p:txBody>
      </p:sp>
      <p:sp>
        <p:nvSpPr>
          <p:cNvPr id="109572" name="Slide Number Placeholder 3"/>
          <p:cNvSpPr txBox="1">
            <a:spLocks noGrp="1"/>
          </p:cNvSpPr>
          <p:nvPr/>
        </p:nvSpPr>
        <p:spPr bwMode="auto">
          <a:xfrm>
            <a:off x="3886200" y="8686800"/>
            <a:ext cx="2971800" cy="457200"/>
          </a:xfrm>
          <a:prstGeom prst="rect">
            <a:avLst/>
          </a:prstGeom>
          <a:noFill/>
          <a:ln w="9525">
            <a:noFill/>
            <a:miter lim="800000"/>
            <a:headEnd/>
            <a:tailEnd/>
          </a:ln>
        </p:spPr>
        <p:txBody>
          <a:bodyPr lIns="91432" tIns="45716" rIns="91432" bIns="45716" anchor="b"/>
          <a:lstStyle/>
          <a:p>
            <a:pPr algn="r" defTabSz="914400" fontAlgn="base">
              <a:spcBef>
                <a:spcPct val="0"/>
              </a:spcBef>
              <a:spcAft>
                <a:spcPct val="0"/>
              </a:spcAft>
            </a:pPr>
            <a:fld id="{2BF4BF33-E337-48B6-9BBC-B690E4D9ADE5}" type="slidenum">
              <a:rPr lang="en-US" sz="1200">
                <a:solidFill>
                  <a:prstClr val="black"/>
                </a:solidFill>
                <a:latin typeface="Times New Roman" pitchFamily="1" charset="0"/>
                <a:ea typeface="ＭＳ Ｐゴシック" pitchFamily="1" charset="-128"/>
              </a:rPr>
              <a:pPr algn="r" defTabSz="914400" fontAlgn="base">
                <a:spcBef>
                  <a:spcPct val="0"/>
                </a:spcBef>
                <a:spcAft>
                  <a:spcPct val="0"/>
                </a:spcAft>
              </a:pPr>
              <a:t>53</a:t>
            </a:fld>
            <a:endParaRPr lang="en-US" sz="1200">
              <a:solidFill>
                <a:prstClr val="black"/>
              </a:solidFill>
              <a:latin typeface="Times New Roman" pitchFamily="1" charset="0"/>
              <a:ea typeface="ＭＳ Ｐゴシック" pitchFamily="1"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0181285D-BC5A-40E7-9B33-747A8415810F}" type="slidenum">
              <a:rPr lang="en-US">
                <a:solidFill>
                  <a:prstClr val="black"/>
                </a:solidFill>
                <a:latin typeface="Times New Roman" pitchFamily="1" charset="0"/>
              </a:rPr>
              <a:pPr/>
              <a:t>89</a:t>
            </a:fld>
            <a:endParaRPr lang="en-US">
              <a:solidFill>
                <a:prstClr val="black"/>
              </a:solidFill>
              <a:latin typeface="Times New Roman" pitchFamily="1" charset="0"/>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r>
              <a:rPr lang="en-US" smtClean="0">
                <a:latin typeface="Times New Roman" pitchFamily="1" charset="0"/>
              </a:rPr>
              <a:t>Occlusion presents a significant problem to the current implementation of our system.</a:t>
            </a:r>
          </a:p>
          <a:p>
            <a:r>
              <a:rPr lang="en-US" smtClean="0">
                <a:latin typeface="Times New Roman" pitchFamily="1" charset="0"/>
              </a:rPr>
              <a:t>In this example, the input image is occluded by a hand  which causes strong artifact in the result.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xfrm>
            <a:off x="1144588" y="685800"/>
            <a:ext cx="4572000" cy="3429000"/>
          </a:xfrm>
          <a:solidFill>
            <a:srgbClr val="FFFFFF"/>
          </a:solidFill>
          <a:ln/>
        </p:spPr>
      </p:sp>
      <p:sp>
        <p:nvSpPr>
          <p:cNvPr id="110595" name="Notes Placeholder 2"/>
          <p:cNvSpPr>
            <a:spLocks noGrp="1"/>
          </p:cNvSpPr>
          <p:nvPr>
            <p:ph type="body" idx="1"/>
          </p:nvPr>
        </p:nvSpPr>
        <p:spPr>
          <a:xfrm>
            <a:off x="914400" y="4343400"/>
            <a:ext cx="5029200" cy="4114800"/>
          </a:xfrm>
          <a:noFill/>
          <a:ln>
            <a:solidFill>
              <a:srgbClr val="000000"/>
            </a:solidFill>
          </a:ln>
        </p:spPr>
        <p:txBody>
          <a:bodyPr lIns="91432" tIns="45716" rIns="91432" bIns="45716"/>
          <a:lstStyle/>
          <a:p>
            <a:r>
              <a:rPr lang="en-US" smtClean="0"/>
              <a:t>Lincoln’s quote!</a:t>
            </a:r>
          </a:p>
        </p:txBody>
      </p:sp>
      <p:sp>
        <p:nvSpPr>
          <p:cNvPr id="110596" name="Slide Number Placeholder 3"/>
          <p:cNvSpPr txBox="1">
            <a:spLocks noGrp="1"/>
          </p:cNvSpPr>
          <p:nvPr/>
        </p:nvSpPr>
        <p:spPr bwMode="auto">
          <a:xfrm>
            <a:off x="3886200" y="8686800"/>
            <a:ext cx="2971800" cy="457200"/>
          </a:xfrm>
          <a:prstGeom prst="rect">
            <a:avLst/>
          </a:prstGeom>
          <a:noFill/>
          <a:ln w="9525">
            <a:noFill/>
            <a:miter lim="800000"/>
            <a:headEnd/>
            <a:tailEnd/>
          </a:ln>
        </p:spPr>
        <p:txBody>
          <a:bodyPr lIns="91432" tIns="45716" rIns="91432" bIns="45716" anchor="b"/>
          <a:lstStyle/>
          <a:p>
            <a:pPr algn="r" defTabSz="914400" fontAlgn="base">
              <a:spcBef>
                <a:spcPct val="0"/>
              </a:spcBef>
              <a:spcAft>
                <a:spcPct val="0"/>
              </a:spcAft>
            </a:pPr>
            <a:fld id="{10C41379-11FD-4C96-B9DD-8FBAC46440FD}" type="slidenum">
              <a:rPr lang="en-US" sz="1200">
                <a:solidFill>
                  <a:prstClr val="black"/>
                </a:solidFill>
                <a:latin typeface="Times New Roman" pitchFamily="1" charset="0"/>
                <a:ea typeface="ＭＳ Ｐゴシック" pitchFamily="1" charset="-128"/>
              </a:rPr>
              <a:pPr algn="r" defTabSz="914400" fontAlgn="base">
                <a:spcBef>
                  <a:spcPct val="0"/>
                </a:spcBef>
                <a:spcAft>
                  <a:spcPct val="0"/>
                </a:spcAft>
              </a:pPr>
              <a:t>54</a:t>
            </a:fld>
            <a:endParaRPr lang="en-US" sz="1200">
              <a:solidFill>
                <a:prstClr val="black"/>
              </a:solidFill>
              <a:latin typeface="Times New Roman" pitchFamily="1" charset="0"/>
              <a:ea typeface="ＭＳ Ｐゴシック" pitchFamily="1"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xfrm>
            <a:off x="1144588" y="685800"/>
            <a:ext cx="4572000" cy="3429000"/>
          </a:xfrm>
          <a:solidFill>
            <a:srgbClr val="FFFFFF"/>
          </a:solidFill>
          <a:ln/>
        </p:spPr>
      </p:sp>
      <p:sp>
        <p:nvSpPr>
          <p:cNvPr id="107523" name="Notes Placeholder 2"/>
          <p:cNvSpPr>
            <a:spLocks noGrp="1"/>
          </p:cNvSpPr>
          <p:nvPr>
            <p:ph type="body" idx="1"/>
          </p:nvPr>
        </p:nvSpPr>
        <p:spPr>
          <a:xfrm>
            <a:off x="914400" y="4343400"/>
            <a:ext cx="5029200" cy="4114800"/>
          </a:xfrm>
          <a:noFill/>
          <a:ln>
            <a:solidFill>
              <a:srgbClr val="000000"/>
            </a:solidFill>
          </a:ln>
        </p:spPr>
        <p:txBody>
          <a:bodyPr lIns="91432" tIns="45716" rIns="91432" bIns="45716"/>
          <a:lstStyle/>
          <a:p>
            <a:r>
              <a:rPr lang="en-US" smtClean="0"/>
              <a:t>Lincoln’s quote!</a:t>
            </a:r>
          </a:p>
        </p:txBody>
      </p:sp>
      <p:sp>
        <p:nvSpPr>
          <p:cNvPr id="107524" name="Slide Number Placeholder 3"/>
          <p:cNvSpPr txBox="1">
            <a:spLocks noGrp="1"/>
          </p:cNvSpPr>
          <p:nvPr/>
        </p:nvSpPr>
        <p:spPr bwMode="auto">
          <a:xfrm>
            <a:off x="3886200" y="8686800"/>
            <a:ext cx="2971800" cy="457200"/>
          </a:xfrm>
          <a:prstGeom prst="rect">
            <a:avLst/>
          </a:prstGeom>
          <a:noFill/>
          <a:ln w="9525">
            <a:noFill/>
            <a:miter lim="800000"/>
            <a:headEnd/>
            <a:tailEnd/>
          </a:ln>
        </p:spPr>
        <p:txBody>
          <a:bodyPr lIns="91432" tIns="45716" rIns="91432" bIns="45716" anchor="b"/>
          <a:lstStyle/>
          <a:p>
            <a:pPr algn="r" defTabSz="914400" fontAlgn="base">
              <a:spcBef>
                <a:spcPct val="0"/>
              </a:spcBef>
              <a:spcAft>
                <a:spcPct val="0"/>
              </a:spcAft>
            </a:pPr>
            <a:fld id="{506F6622-BBD8-4238-B792-FF62D487C80C}" type="slidenum">
              <a:rPr lang="en-US" sz="1200">
                <a:solidFill>
                  <a:prstClr val="black"/>
                </a:solidFill>
                <a:latin typeface="Times New Roman" pitchFamily="1" charset="0"/>
                <a:ea typeface="ＭＳ Ｐゴシック" pitchFamily="1" charset="-128"/>
              </a:rPr>
              <a:pPr algn="r" defTabSz="914400" fontAlgn="base">
                <a:spcBef>
                  <a:spcPct val="0"/>
                </a:spcBef>
                <a:spcAft>
                  <a:spcPct val="0"/>
                </a:spcAft>
              </a:pPr>
              <a:t>55</a:t>
            </a:fld>
            <a:endParaRPr lang="en-US" sz="1200">
              <a:solidFill>
                <a:prstClr val="black"/>
              </a:solidFill>
              <a:latin typeface="Times New Roman" pitchFamily="1" charset="0"/>
              <a:ea typeface="ＭＳ Ｐゴシック" pitchFamily="1"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xfrm>
            <a:off x="1144588" y="685800"/>
            <a:ext cx="4572000" cy="3429000"/>
          </a:xfrm>
          <a:solidFill>
            <a:srgbClr val="FFFFFF"/>
          </a:solidFill>
          <a:ln/>
        </p:spPr>
      </p:sp>
      <p:sp>
        <p:nvSpPr>
          <p:cNvPr id="108547" name="Notes Placeholder 2"/>
          <p:cNvSpPr>
            <a:spLocks noGrp="1"/>
          </p:cNvSpPr>
          <p:nvPr>
            <p:ph type="body" idx="1"/>
          </p:nvPr>
        </p:nvSpPr>
        <p:spPr>
          <a:xfrm>
            <a:off x="914400" y="4343400"/>
            <a:ext cx="5029200" cy="4114800"/>
          </a:xfrm>
          <a:noFill/>
          <a:ln>
            <a:solidFill>
              <a:srgbClr val="000000"/>
            </a:solidFill>
          </a:ln>
        </p:spPr>
        <p:txBody>
          <a:bodyPr lIns="91432" tIns="45716" rIns="91432" bIns="45716"/>
          <a:lstStyle/>
          <a:p>
            <a:r>
              <a:rPr lang="en-US" smtClean="0"/>
              <a:t>Lincoln’s quote!</a:t>
            </a:r>
          </a:p>
        </p:txBody>
      </p:sp>
      <p:sp>
        <p:nvSpPr>
          <p:cNvPr id="108548" name="Slide Number Placeholder 3"/>
          <p:cNvSpPr txBox="1">
            <a:spLocks noGrp="1"/>
          </p:cNvSpPr>
          <p:nvPr/>
        </p:nvSpPr>
        <p:spPr bwMode="auto">
          <a:xfrm>
            <a:off x="3886200" y="8686800"/>
            <a:ext cx="2971800" cy="457200"/>
          </a:xfrm>
          <a:prstGeom prst="rect">
            <a:avLst/>
          </a:prstGeom>
          <a:noFill/>
          <a:ln w="9525">
            <a:noFill/>
            <a:miter lim="800000"/>
            <a:headEnd/>
            <a:tailEnd/>
          </a:ln>
        </p:spPr>
        <p:txBody>
          <a:bodyPr lIns="91432" tIns="45716" rIns="91432" bIns="45716" anchor="b"/>
          <a:lstStyle/>
          <a:p>
            <a:pPr algn="r" defTabSz="914400" fontAlgn="base">
              <a:spcBef>
                <a:spcPct val="0"/>
              </a:spcBef>
              <a:spcAft>
                <a:spcPct val="0"/>
              </a:spcAft>
            </a:pPr>
            <a:fld id="{E664AC85-99F9-471F-85D6-A7610E84F074}" type="slidenum">
              <a:rPr lang="en-US" sz="1200">
                <a:solidFill>
                  <a:prstClr val="black"/>
                </a:solidFill>
                <a:latin typeface="Times New Roman" pitchFamily="1" charset="0"/>
                <a:ea typeface="ＭＳ Ｐゴシック" pitchFamily="1" charset="-128"/>
              </a:rPr>
              <a:pPr algn="r" defTabSz="914400" fontAlgn="base">
                <a:spcBef>
                  <a:spcPct val="0"/>
                </a:spcBef>
                <a:spcAft>
                  <a:spcPct val="0"/>
                </a:spcAft>
              </a:pPr>
              <a:t>56</a:t>
            </a:fld>
            <a:endParaRPr lang="en-US" sz="1200">
              <a:solidFill>
                <a:prstClr val="black"/>
              </a:solidFill>
              <a:latin typeface="Times New Roman" pitchFamily="1" charset="0"/>
              <a:ea typeface="ＭＳ Ｐゴシック" pitchFamily="1"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xfrm>
            <a:off x="914400" y="4343400"/>
            <a:ext cx="5029200" cy="274638"/>
          </a:xfrm>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a:xfrm>
            <a:off x="914400" y="4343400"/>
            <a:ext cx="5029200" cy="274638"/>
          </a:xfrm>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92A85AE-8AD6-4049-874B-83EC687CAC1E}" type="datetimeFigureOut">
              <a:rPr lang="en-US" smtClean="0"/>
              <a:t>3/11/13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C0E72-11AE-FB4D-8D3A-D69DFC8D0B72}" type="slidenum">
              <a:rPr lang="en-US" smtClean="0"/>
              <a:t>‹#›</a:t>
            </a:fld>
            <a:endParaRPr lang="en-US"/>
          </a:p>
        </p:txBody>
      </p:sp>
    </p:spTree>
    <p:extLst>
      <p:ext uri="{BB962C8B-B14F-4D97-AF65-F5344CB8AC3E}">
        <p14:creationId xmlns:p14="http://schemas.microsoft.com/office/powerpoint/2010/main" val="3407793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2A85AE-8AD6-4049-874B-83EC687CAC1E}" type="datetimeFigureOut">
              <a:rPr lang="en-US" smtClean="0"/>
              <a:t>3/11/13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C0E72-11AE-FB4D-8D3A-D69DFC8D0B72}" type="slidenum">
              <a:rPr lang="en-US" smtClean="0"/>
              <a:t>‹#›</a:t>
            </a:fld>
            <a:endParaRPr lang="en-US"/>
          </a:p>
        </p:txBody>
      </p:sp>
    </p:spTree>
    <p:extLst>
      <p:ext uri="{BB962C8B-B14F-4D97-AF65-F5344CB8AC3E}">
        <p14:creationId xmlns:p14="http://schemas.microsoft.com/office/powerpoint/2010/main" val="1554199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2A85AE-8AD6-4049-874B-83EC687CAC1E}" type="datetimeFigureOut">
              <a:rPr lang="en-US" smtClean="0"/>
              <a:t>3/11/13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C0E72-11AE-FB4D-8D3A-D69DFC8D0B72}" type="slidenum">
              <a:rPr lang="en-US" smtClean="0"/>
              <a:t>‹#›</a:t>
            </a:fld>
            <a:endParaRPr lang="en-US"/>
          </a:p>
        </p:txBody>
      </p:sp>
    </p:spTree>
    <p:extLst>
      <p:ext uri="{BB962C8B-B14F-4D97-AF65-F5344CB8AC3E}">
        <p14:creationId xmlns:p14="http://schemas.microsoft.com/office/powerpoint/2010/main" val="4040227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CF0F6D4-012D-4F5C-955D-42B38691C927}" type="slidenum">
              <a:rPr lang="en-US">
                <a:solidFill>
                  <a:srgbClr val="000000"/>
                </a:solidFill>
                <a:latin typeface="Times"/>
              </a:rPr>
              <a:pPr>
                <a:defRPr/>
              </a:pPr>
              <a:t>‹#›</a:t>
            </a:fld>
            <a:endParaRPr lang="en-US">
              <a:solidFill>
                <a:srgbClr val="000000"/>
              </a:solidFill>
              <a:latin typeface="Times"/>
            </a:endParaRPr>
          </a:p>
        </p:txBody>
      </p:sp>
    </p:spTree>
    <p:extLst>
      <p:ext uri="{BB962C8B-B14F-4D97-AF65-F5344CB8AC3E}">
        <p14:creationId xmlns:p14="http://schemas.microsoft.com/office/powerpoint/2010/main" val="25844375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51CEF5F-C1F2-482F-8E0C-3716FD54B689}" type="slidenum">
              <a:rPr lang="en-US">
                <a:solidFill>
                  <a:srgbClr val="000000"/>
                </a:solidFill>
                <a:latin typeface="Times"/>
              </a:rPr>
              <a:pPr>
                <a:defRPr/>
              </a:pPr>
              <a:t>‹#›</a:t>
            </a:fld>
            <a:endParaRPr lang="en-US">
              <a:solidFill>
                <a:srgbClr val="000000"/>
              </a:solidFill>
              <a:latin typeface="Times"/>
            </a:endParaRPr>
          </a:p>
        </p:txBody>
      </p:sp>
    </p:spTree>
    <p:extLst>
      <p:ext uri="{BB962C8B-B14F-4D97-AF65-F5344CB8AC3E}">
        <p14:creationId xmlns:p14="http://schemas.microsoft.com/office/powerpoint/2010/main" val="4682819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C137ED4-3F3A-4CFE-8A20-E7D034CE3531}" type="slidenum">
              <a:rPr lang="en-US">
                <a:solidFill>
                  <a:srgbClr val="000000"/>
                </a:solidFill>
                <a:latin typeface="Times"/>
              </a:rPr>
              <a:pPr>
                <a:defRPr/>
              </a:pPr>
              <a:t>‹#›</a:t>
            </a:fld>
            <a:endParaRPr lang="en-US">
              <a:solidFill>
                <a:srgbClr val="000000"/>
              </a:solidFill>
              <a:latin typeface="Times"/>
            </a:endParaRPr>
          </a:p>
        </p:txBody>
      </p:sp>
    </p:spTree>
    <p:extLst>
      <p:ext uri="{BB962C8B-B14F-4D97-AF65-F5344CB8AC3E}">
        <p14:creationId xmlns:p14="http://schemas.microsoft.com/office/powerpoint/2010/main" val="6285504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BBC6C6D-76E3-41EF-929B-33DD2D27F995}" type="slidenum">
              <a:rPr lang="en-US">
                <a:solidFill>
                  <a:srgbClr val="000000"/>
                </a:solidFill>
                <a:latin typeface="Times"/>
              </a:rPr>
              <a:pPr>
                <a:defRPr/>
              </a:pPr>
              <a:t>‹#›</a:t>
            </a:fld>
            <a:endParaRPr lang="en-US">
              <a:solidFill>
                <a:srgbClr val="000000"/>
              </a:solidFill>
              <a:latin typeface="Times"/>
            </a:endParaRPr>
          </a:p>
        </p:txBody>
      </p:sp>
    </p:spTree>
    <p:extLst>
      <p:ext uri="{BB962C8B-B14F-4D97-AF65-F5344CB8AC3E}">
        <p14:creationId xmlns:p14="http://schemas.microsoft.com/office/powerpoint/2010/main" val="27330216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636BE78E-0DEB-4C29-8687-8CCFAA547BAD}" type="slidenum">
              <a:rPr lang="en-US">
                <a:solidFill>
                  <a:srgbClr val="000000"/>
                </a:solidFill>
                <a:latin typeface="Times"/>
              </a:rPr>
              <a:pPr>
                <a:defRPr/>
              </a:pPr>
              <a:t>‹#›</a:t>
            </a:fld>
            <a:endParaRPr lang="en-US">
              <a:solidFill>
                <a:srgbClr val="000000"/>
              </a:solidFill>
              <a:latin typeface="Times"/>
            </a:endParaRPr>
          </a:p>
        </p:txBody>
      </p:sp>
    </p:spTree>
    <p:extLst>
      <p:ext uri="{BB962C8B-B14F-4D97-AF65-F5344CB8AC3E}">
        <p14:creationId xmlns:p14="http://schemas.microsoft.com/office/powerpoint/2010/main" val="10616175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CCDCA08B-EC8F-4F67-9ED1-6EA5BEE23823}" type="slidenum">
              <a:rPr lang="en-US">
                <a:solidFill>
                  <a:srgbClr val="000000"/>
                </a:solidFill>
                <a:latin typeface="Times"/>
              </a:rPr>
              <a:pPr>
                <a:defRPr/>
              </a:pPr>
              <a:t>‹#›</a:t>
            </a:fld>
            <a:endParaRPr lang="en-US">
              <a:solidFill>
                <a:srgbClr val="000000"/>
              </a:solidFill>
              <a:latin typeface="Times"/>
            </a:endParaRPr>
          </a:p>
        </p:txBody>
      </p:sp>
    </p:spTree>
    <p:extLst>
      <p:ext uri="{BB962C8B-B14F-4D97-AF65-F5344CB8AC3E}">
        <p14:creationId xmlns:p14="http://schemas.microsoft.com/office/powerpoint/2010/main" val="30006357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BD37142-348B-4F68-A71A-FDD9F846E649}" type="slidenum">
              <a:rPr lang="en-US">
                <a:solidFill>
                  <a:srgbClr val="000000"/>
                </a:solidFill>
                <a:latin typeface="Times"/>
              </a:rPr>
              <a:pPr>
                <a:defRPr/>
              </a:pPr>
              <a:t>‹#›</a:t>
            </a:fld>
            <a:endParaRPr lang="en-US">
              <a:solidFill>
                <a:srgbClr val="000000"/>
              </a:solidFill>
              <a:latin typeface="Times"/>
            </a:endParaRPr>
          </a:p>
        </p:txBody>
      </p:sp>
    </p:spTree>
    <p:extLst>
      <p:ext uri="{BB962C8B-B14F-4D97-AF65-F5344CB8AC3E}">
        <p14:creationId xmlns:p14="http://schemas.microsoft.com/office/powerpoint/2010/main" val="42725990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4AD01CF-2630-426F-9DFF-F9A5C7366A11}" type="slidenum">
              <a:rPr lang="en-US">
                <a:solidFill>
                  <a:srgbClr val="000000"/>
                </a:solidFill>
                <a:latin typeface="Times"/>
              </a:rPr>
              <a:pPr>
                <a:defRPr/>
              </a:pPr>
              <a:t>‹#›</a:t>
            </a:fld>
            <a:endParaRPr lang="en-US">
              <a:solidFill>
                <a:srgbClr val="000000"/>
              </a:solidFill>
              <a:latin typeface="Times"/>
            </a:endParaRPr>
          </a:p>
        </p:txBody>
      </p:sp>
    </p:spTree>
    <p:extLst>
      <p:ext uri="{BB962C8B-B14F-4D97-AF65-F5344CB8AC3E}">
        <p14:creationId xmlns:p14="http://schemas.microsoft.com/office/powerpoint/2010/main" val="3821747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2A85AE-8AD6-4049-874B-83EC687CAC1E}" type="datetimeFigureOut">
              <a:rPr lang="en-US" smtClean="0"/>
              <a:t>3/11/13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C0E72-11AE-FB4D-8D3A-D69DFC8D0B72}" type="slidenum">
              <a:rPr lang="en-US" smtClean="0"/>
              <a:t>‹#›</a:t>
            </a:fld>
            <a:endParaRPr lang="en-US"/>
          </a:p>
        </p:txBody>
      </p:sp>
    </p:spTree>
    <p:extLst>
      <p:ext uri="{BB962C8B-B14F-4D97-AF65-F5344CB8AC3E}">
        <p14:creationId xmlns:p14="http://schemas.microsoft.com/office/powerpoint/2010/main" val="23916423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3C86D2-1D23-4465-924D-F910D25D7B9D}" type="slidenum">
              <a:rPr lang="en-US">
                <a:solidFill>
                  <a:srgbClr val="000000"/>
                </a:solidFill>
                <a:latin typeface="Times"/>
              </a:rPr>
              <a:pPr>
                <a:defRPr/>
              </a:pPr>
              <a:t>‹#›</a:t>
            </a:fld>
            <a:endParaRPr lang="en-US">
              <a:solidFill>
                <a:srgbClr val="000000"/>
              </a:solidFill>
              <a:latin typeface="Times"/>
            </a:endParaRPr>
          </a:p>
        </p:txBody>
      </p:sp>
    </p:spTree>
    <p:extLst>
      <p:ext uri="{BB962C8B-B14F-4D97-AF65-F5344CB8AC3E}">
        <p14:creationId xmlns:p14="http://schemas.microsoft.com/office/powerpoint/2010/main" val="33218687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58E77FA-575E-4D3A-AA2C-24136ADE7DA3}" type="slidenum">
              <a:rPr lang="en-US">
                <a:solidFill>
                  <a:srgbClr val="000000"/>
                </a:solidFill>
                <a:latin typeface="Times"/>
              </a:rPr>
              <a:pPr>
                <a:defRPr/>
              </a:pPr>
              <a:t>‹#›</a:t>
            </a:fld>
            <a:endParaRPr lang="en-US">
              <a:solidFill>
                <a:srgbClr val="000000"/>
              </a:solidFill>
              <a:latin typeface="Times"/>
            </a:endParaRPr>
          </a:p>
        </p:txBody>
      </p:sp>
    </p:spTree>
    <p:extLst>
      <p:ext uri="{BB962C8B-B14F-4D97-AF65-F5344CB8AC3E}">
        <p14:creationId xmlns:p14="http://schemas.microsoft.com/office/powerpoint/2010/main" val="39857183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D684E68-438E-43D2-BCB7-DF52ACCEF2EA}" type="slidenum">
              <a:rPr lang="en-US">
                <a:solidFill>
                  <a:srgbClr val="000000"/>
                </a:solidFill>
                <a:latin typeface="Times"/>
              </a:rPr>
              <a:pPr>
                <a:defRPr/>
              </a:pPr>
              <a:t>‹#›</a:t>
            </a:fld>
            <a:endParaRPr lang="en-US">
              <a:solidFill>
                <a:srgbClr val="000000"/>
              </a:solidFill>
              <a:latin typeface="Times"/>
            </a:endParaRPr>
          </a:p>
        </p:txBody>
      </p:sp>
    </p:spTree>
    <p:extLst>
      <p:ext uri="{BB962C8B-B14F-4D97-AF65-F5344CB8AC3E}">
        <p14:creationId xmlns:p14="http://schemas.microsoft.com/office/powerpoint/2010/main" val="14354534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FD96417-2D8D-45EA-92F2-93E2676EEAE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411938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1A689F-205B-4D80-9B66-E4F4045847E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398843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48A9D9A-A387-432C-BA18-063E58B8FB1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37022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18F677B-A2F8-4F51-90A0-F8FD18F2992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2195044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69996B2B-8CC4-4970-AD6F-A6079FEC880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374051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D119233C-1655-4A94-A04D-7EB65DFBE77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152624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5C9A9F6-0C04-4D60-8B1E-15A5B9B3D4D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88052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92A85AE-8AD6-4049-874B-83EC687CAC1E}" type="datetimeFigureOut">
              <a:rPr lang="en-US" smtClean="0"/>
              <a:t>3/11/13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C0E72-11AE-FB4D-8D3A-D69DFC8D0B72}" type="slidenum">
              <a:rPr lang="en-US" smtClean="0"/>
              <a:t>‹#›</a:t>
            </a:fld>
            <a:endParaRPr lang="en-US"/>
          </a:p>
        </p:txBody>
      </p:sp>
    </p:spTree>
    <p:extLst>
      <p:ext uri="{BB962C8B-B14F-4D97-AF65-F5344CB8AC3E}">
        <p14:creationId xmlns:p14="http://schemas.microsoft.com/office/powerpoint/2010/main" val="22029069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720555B-592A-49B2-8D0A-4A834E0EBF4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007846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C266B34-32B1-4C00-A67F-3904A25168D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35871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5C993E6-1D40-4309-852D-04ECF2D5F8C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660625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9659836-8246-4E56-AE94-55AA372B720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0555118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C04E4547-0285-4A36-84E5-481A56BBADE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09570665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1D826D4-8783-4B14-8C86-4A7E20A8C29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1406208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845026A-21DC-4329-8C30-59334A7B016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5635200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AB9BBFD5-7620-40EB-8BB0-CE716B64ADD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27996779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F1B79A9D-82B5-4CD5-839C-4B0E2FA200C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9215141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B2D090CB-3D16-490E-8919-B2A8524EB74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4952432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92A85AE-8AD6-4049-874B-83EC687CAC1E}" type="datetimeFigureOut">
              <a:rPr lang="en-US" smtClean="0"/>
              <a:t>3/11/13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C0E72-11AE-FB4D-8D3A-D69DFC8D0B72}" type="slidenum">
              <a:rPr lang="en-US" smtClean="0"/>
              <a:t>‹#›</a:t>
            </a:fld>
            <a:endParaRPr lang="en-US"/>
          </a:p>
        </p:txBody>
      </p:sp>
    </p:spTree>
    <p:extLst>
      <p:ext uri="{BB962C8B-B14F-4D97-AF65-F5344CB8AC3E}">
        <p14:creationId xmlns:p14="http://schemas.microsoft.com/office/powerpoint/2010/main" val="182057262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F15F5B5E-8B02-4341-90BA-D7A7E2D8DB7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60291056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B960BE4-B038-4D64-8211-FB5BB197F04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05975363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0FF84C8F-1EDE-4037-B7E4-05755D005F5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0742894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8776ADA-FE82-416B-8D26-6C3EEE03711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1854797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91CA095-159E-44FA-A204-B7CB6E85127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39666582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772400" cy="8382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914400"/>
            <a:ext cx="381000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914400"/>
            <a:ext cx="3810000" cy="255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619500"/>
            <a:ext cx="3810000" cy="255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7"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8" name="Slide Number Placeholder 5"/>
          <p:cNvSpPr>
            <a:spLocks noGrp="1"/>
          </p:cNvSpPr>
          <p:nvPr>
            <p:ph type="sldNum" sz="quarter" idx="12"/>
          </p:nvPr>
        </p:nvSpPr>
        <p:spPr/>
        <p:txBody>
          <a:bodyPr/>
          <a:lstStyle>
            <a:lvl1pPr>
              <a:defRPr/>
            </a:lvl1pPr>
          </a:lstStyle>
          <a:p>
            <a:pPr>
              <a:defRPr/>
            </a:pPr>
            <a:fld id="{618B7F6F-220F-49D8-BD96-0A3C8D57CA8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54556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C04E4547-0285-4A36-84E5-481A56BBADE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7308968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1D826D4-8783-4B14-8C86-4A7E20A8C29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675562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845026A-21DC-4329-8C30-59334A7B016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52432497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AB9BBFD5-7620-40EB-8BB0-CE716B64ADD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30757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92A85AE-8AD6-4049-874B-83EC687CAC1E}" type="datetimeFigureOut">
              <a:rPr lang="en-US" smtClean="0"/>
              <a:t>3/11/13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3C0E72-11AE-FB4D-8D3A-D69DFC8D0B72}" type="slidenum">
              <a:rPr lang="en-US" smtClean="0"/>
              <a:t>‹#›</a:t>
            </a:fld>
            <a:endParaRPr lang="en-US"/>
          </a:p>
        </p:txBody>
      </p:sp>
    </p:spTree>
    <p:extLst>
      <p:ext uri="{BB962C8B-B14F-4D97-AF65-F5344CB8AC3E}">
        <p14:creationId xmlns:p14="http://schemas.microsoft.com/office/powerpoint/2010/main" val="12495943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F1B79A9D-82B5-4CD5-839C-4B0E2FA200C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6846020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B2D090CB-3D16-490E-8919-B2A8524EB74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6843050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F15F5B5E-8B02-4341-90BA-D7A7E2D8DB7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2242942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B960BE4-B038-4D64-8211-FB5BB197F04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5355605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0FF84C8F-1EDE-4037-B7E4-05755D005F5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7880502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8776ADA-FE82-416B-8D26-6C3EEE03711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8081616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91CA095-159E-44FA-A204-B7CB6E85127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8051685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772400" cy="8382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914400"/>
            <a:ext cx="381000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914400"/>
            <a:ext cx="3810000" cy="255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619500"/>
            <a:ext cx="3810000" cy="255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7"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8" name="Slide Number Placeholder 5"/>
          <p:cNvSpPr>
            <a:spLocks noGrp="1"/>
          </p:cNvSpPr>
          <p:nvPr>
            <p:ph type="sldNum" sz="quarter" idx="12"/>
          </p:nvPr>
        </p:nvSpPr>
        <p:spPr/>
        <p:txBody>
          <a:bodyPr/>
          <a:lstStyle>
            <a:lvl1pPr>
              <a:defRPr/>
            </a:lvl1pPr>
          </a:lstStyle>
          <a:p>
            <a:pPr>
              <a:defRPr/>
            </a:pPr>
            <a:fld id="{618B7F6F-220F-49D8-BD96-0A3C8D57CA8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548075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92A85AE-8AD6-4049-874B-83EC687CAC1E}" type="datetimeFigureOut">
              <a:rPr lang="en-US" smtClean="0"/>
              <a:t>3/11/13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3C0E72-11AE-FB4D-8D3A-D69DFC8D0B72}" type="slidenum">
              <a:rPr lang="en-US" smtClean="0"/>
              <a:t>‹#›</a:t>
            </a:fld>
            <a:endParaRPr lang="en-US"/>
          </a:p>
        </p:txBody>
      </p:sp>
    </p:spTree>
    <p:extLst>
      <p:ext uri="{BB962C8B-B14F-4D97-AF65-F5344CB8AC3E}">
        <p14:creationId xmlns:p14="http://schemas.microsoft.com/office/powerpoint/2010/main" val="20015423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2A85AE-8AD6-4049-874B-83EC687CAC1E}" type="datetimeFigureOut">
              <a:rPr lang="en-US" smtClean="0"/>
              <a:t>3/11/13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3C0E72-11AE-FB4D-8D3A-D69DFC8D0B72}" type="slidenum">
              <a:rPr lang="en-US" smtClean="0"/>
              <a:t>‹#›</a:t>
            </a:fld>
            <a:endParaRPr lang="en-US"/>
          </a:p>
        </p:txBody>
      </p:sp>
    </p:spTree>
    <p:extLst>
      <p:ext uri="{BB962C8B-B14F-4D97-AF65-F5344CB8AC3E}">
        <p14:creationId xmlns:p14="http://schemas.microsoft.com/office/powerpoint/2010/main" val="41282284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2A85AE-8AD6-4049-874B-83EC687CAC1E}" type="datetimeFigureOut">
              <a:rPr lang="en-US" smtClean="0"/>
              <a:t>3/11/13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C0E72-11AE-FB4D-8D3A-D69DFC8D0B72}" type="slidenum">
              <a:rPr lang="en-US" smtClean="0"/>
              <a:t>‹#›</a:t>
            </a:fld>
            <a:endParaRPr lang="en-US"/>
          </a:p>
        </p:txBody>
      </p:sp>
    </p:spTree>
    <p:extLst>
      <p:ext uri="{BB962C8B-B14F-4D97-AF65-F5344CB8AC3E}">
        <p14:creationId xmlns:p14="http://schemas.microsoft.com/office/powerpoint/2010/main" val="235229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2A85AE-8AD6-4049-874B-83EC687CAC1E}" type="datetimeFigureOut">
              <a:rPr lang="en-US" smtClean="0"/>
              <a:t>3/11/13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C0E72-11AE-FB4D-8D3A-D69DFC8D0B72}" type="slidenum">
              <a:rPr lang="en-US" smtClean="0"/>
              <a:t>‹#›</a:t>
            </a:fld>
            <a:endParaRPr lang="en-US"/>
          </a:p>
        </p:txBody>
      </p:sp>
    </p:spTree>
    <p:extLst>
      <p:ext uri="{BB962C8B-B14F-4D97-AF65-F5344CB8AC3E}">
        <p14:creationId xmlns:p14="http://schemas.microsoft.com/office/powerpoint/2010/main" val="419218248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slideLayout" Target="../slideLayouts/slideLayout45.xml"/><Relationship Id="rId13"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6.xml"/><Relationship Id="rId12" Type="http://schemas.openxmlformats.org/officeDocument/2006/relationships/slideLayout" Target="../slideLayouts/slideLayout57.xml"/><Relationship Id="rId13" Type="http://schemas.openxmlformats.org/officeDocument/2006/relationships/theme" Target="../theme/theme5.xml"/><Relationship Id="rId1" Type="http://schemas.openxmlformats.org/officeDocument/2006/relationships/slideLayout" Target="../slideLayouts/slideLayout46.xml"/><Relationship Id="rId2" Type="http://schemas.openxmlformats.org/officeDocument/2006/relationships/slideLayout" Target="../slideLayouts/slideLayout47.xml"/><Relationship Id="rId3" Type="http://schemas.openxmlformats.org/officeDocument/2006/relationships/slideLayout" Target="../slideLayouts/slideLayout48.xml"/><Relationship Id="rId4" Type="http://schemas.openxmlformats.org/officeDocument/2006/relationships/slideLayout" Target="../slideLayouts/slideLayout49.xml"/><Relationship Id="rId5" Type="http://schemas.openxmlformats.org/officeDocument/2006/relationships/slideLayout" Target="../slideLayouts/slideLayout50.xml"/><Relationship Id="rId6" Type="http://schemas.openxmlformats.org/officeDocument/2006/relationships/slideLayout" Target="../slideLayouts/slideLayout51.xml"/><Relationship Id="rId7" Type="http://schemas.openxmlformats.org/officeDocument/2006/relationships/slideLayout" Target="../slideLayouts/slideLayout52.xml"/><Relationship Id="rId8" Type="http://schemas.openxmlformats.org/officeDocument/2006/relationships/slideLayout" Target="../slideLayouts/slideLayout53.xml"/><Relationship Id="rId9" Type="http://schemas.openxmlformats.org/officeDocument/2006/relationships/slideLayout" Target="../slideLayouts/slideLayout54.xml"/><Relationship Id="rId10"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2A85AE-8AD6-4049-874B-83EC687CAC1E}" type="datetimeFigureOut">
              <a:rPr lang="en-US" smtClean="0"/>
              <a:t>3/11/13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C0E72-11AE-FB4D-8D3A-D69DFC8D0B72}" type="slidenum">
              <a:rPr lang="en-US" smtClean="0"/>
              <a:t>‹#›</a:t>
            </a:fld>
            <a:endParaRPr lang="en-US"/>
          </a:p>
        </p:txBody>
      </p:sp>
    </p:spTree>
    <p:extLst>
      <p:ext uri="{BB962C8B-B14F-4D97-AF65-F5344CB8AC3E}">
        <p14:creationId xmlns:p14="http://schemas.microsoft.com/office/powerpoint/2010/main" val="1825137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Times" pitchFamily="-105" charset="0"/>
                <a:ea typeface="+mn-ea"/>
                <a:cs typeface="+mn-cs"/>
              </a:defRPr>
            </a:lvl1pPr>
          </a:lstStyle>
          <a:p>
            <a:pPr defTabSz="914400" eaLnBrk="0" fontAlgn="base" hangingPunct="0">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Times" pitchFamily="-105" charset="0"/>
                <a:ea typeface="+mn-ea"/>
                <a:cs typeface="+mn-cs"/>
              </a:defRPr>
            </a:lvl1pPr>
          </a:lstStyle>
          <a:p>
            <a:pPr defTabSz="914400" eaLnBrk="0" fontAlgn="base" hangingPunct="0">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defTabSz="914400" eaLnBrk="0" fontAlgn="base" hangingPunct="0">
              <a:spcBef>
                <a:spcPct val="0"/>
              </a:spcBef>
              <a:spcAft>
                <a:spcPct val="0"/>
              </a:spcAft>
              <a:defRPr/>
            </a:pPr>
            <a:fld id="{786161E9-E26F-4D2E-92F7-B481C60F9E8F}" type="slidenum">
              <a:rPr lang="en-US">
                <a:solidFill>
                  <a:srgbClr val="000000"/>
                </a:solidFill>
                <a:latin typeface="Times"/>
                <a:ea typeface="MS PGothic" pitchFamily="34" charset="-128"/>
              </a:rPr>
              <a:pPr defTabSz="914400" eaLnBrk="0" fontAlgn="base" hangingPunct="0">
                <a:spcBef>
                  <a:spcPct val="0"/>
                </a:spcBef>
                <a:spcAft>
                  <a:spcPct val="0"/>
                </a:spcAft>
                <a:defRPr/>
              </a:pPr>
              <a:t>‹#›</a:t>
            </a:fld>
            <a:endParaRPr lang="en-US">
              <a:solidFill>
                <a:srgbClr val="000000"/>
              </a:solidFill>
              <a:latin typeface="Times"/>
              <a:ea typeface="MS PGothic" pitchFamily="34" charset="-128"/>
            </a:endParaRPr>
          </a:p>
        </p:txBody>
      </p:sp>
    </p:spTree>
    <p:extLst>
      <p:ext uri="{BB962C8B-B14F-4D97-AF65-F5344CB8AC3E}">
        <p14:creationId xmlns:p14="http://schemas.microsoft.com/office/powerpoint/2010/main" val="1485751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S PGothic" pitchFamily="34" charset="-128"/>
          <a:cs typeface="ＭＳ Ｐゴシック" charset="0"/>
        </a:defRPr>
      </a:lvl1pPr>
      <a:lvl2pPr algn="ctr" rtl="0" eaLnBrk="0" fontAlgn="base" hangingPunct="0">
        <a:spcBef>
          <a:spcPct val="0"/>
        </a:spcBef>
        <a:spcAft>
          <a:spcPct val="0"/>
        </a:spcAft>
        <a:defRPr sz="4400">
          <a:solidFill>
            <a:schemeClr val="tx2"/>
          </a:solidFill>
          <a:latin typeface="Times" pitchFamily="-105" charset="0"/>
          <a:ea typeface="MS PGothic" pitchFamily="34" charset="-128"/>
          <a:cs typeface="ＭＳ Ｐゴシック" charset="0"/>
        </a:defRPr>
      </a:lvl2pPr>
      <a:lvl3pPr algn="ctr" rtl="0" eaLnBrk="0" fontAlgn="base" hangingPunct="0">
        <a:spcBef>
          <a:spcPct val="0"/>
        </a:spcBef>
        <a:spcAft>
          <a:spcPct val="0"/>
        </a:spcAft>
        <a:defRPr sz="4400">
          <a:solidFill>
            <a:schemeClr val="tx2"/>
          </a:solidFill>
          <a:latin typeface="Times" pitchFamily="-105" charset="0"/>
          <a:ea typeface="MS PGothic" pitchFamily="34" charset="-128"/>
          <a:cs typeface="ＭＳ Ｐゴシック" charset="0"/>
        </a:defRPr>
      </a:lvl3pPr>
      <a:lvl4pPr algn="ctr" rtl="0" eaLnBrk="0" fontAlgn="base" hangingPunct="0">
        <a:spcBef>
          <a:spcPct val="0"/>
        </a:spcBef>
        <a:spcAft>
          <a:spcPct val="0"/>
        </a:spcAft>
        <a:defRPr sz="4400">
          <a:solidFill>
            <a:schemeClr val="tx2"/>
          </a:solidFill>
          <a:latin typeface="Times" pitchFamily="-105" charset="0"/>
          <a:ea typeface="MS PGothic" pitchFamily="34" charset="-128"/>
          <a:cs typeface="ＭＳ Ｐゴシック" charset="0"/>
        </a:defRPr>
      </a:lvl4pPr>
      <a:lvl5pPr algn="ctr" rtl="0" eaLnBrk="0" fontAlgn="base" hangingPunct="0">
        <a:spcBef>
          <a:spcPct val="0"/>
        </a:spcBef>
        <a:spcAft>
          <a:spcPct val="0"/>
        </a:spcAft>
        <a:defRPr sz="4400">
          <a:solidFill>
            <a:schemeClr val="tx2"/>
          </a:solidFill>
          <a:latin typeface="Times" pitchFamily="-105" charset="0"/>
          <a:ea typeface="MS PGothic" pitchFamily="34" charset="-128"/>
          <a:cs typeface="ＭＳ Ｐゴシック" charset="0"/>
        </a:defRPr>
      </a:lvl5pPr>
      <a:lvl6pPr marL="457200" algn="ctr" rtl="0" eaLnBrk="0" fontAlgn="base" hangingPunct="0">
        <a:spcBef>
          <a:spcPct val="0"/>
        </a:spcBef>
        <a:spcAft>
          <a:spcPct val="0"/>
        </a:spcAft>
        <a:defRPr sz="4400">
          <a:solidFill>
            <a:schemeClr val="tx2"/>
          </a:solidFill>
          <a:latin typeface="Times" pitchFamily="-105" charset="0"/>
        </a:defRPr>
      </a:lvl6pPr>
      <a:lvl7pPr marL="914400" algn="ctr" rtl="0" eaLnBrk="0" fontAlgn="base" hangingPunct="0">
        <a:spcBef>
          <a:spcPct val="0"/>
        </a:spcBef>
        <a:spcAft>
          <a:spcPct val="0"/>
        </a:spcAft>
        <a:defRPr sz="4400">
          <a:solidFill>
            <a:schemeClr val="tx2"/>
          </a:solidFill>
          <a:latin typeface="Times" pitchFamily="-105" charset="0"/>
        </a:defRPr>
      </a:lvl7pPr>
      <a:lvl8pPr marL="1371600" algn="ctr" rtl="0" eaLnBrk="0" fontAlgn="base" hangingPunct="0">
        <a:spcBef>
          <a:spcPct val="0"/>
        </a:spcBef>
        <a:spcAft>
          <a:spcPct val="0"/>
        </a:spcAft>
        <a:defRPr sz="4400">
          <a:solidFill>
            <a:schemeClr val="tx2"/>
          </a:solidFill>
          <a:latin typeface="Times" pitchFamily="-105" charset="0"/>
        </a:defRPr>
      </a:lvl8pPr>
      <a:lvl9pPr marL="1828800" algn="ctr" rtl="0" eaLnBrk="0" fontAlgn="base" hangingPunct="0">
        <a:spcBef>
          <a:spcPct val="0"/>
        </a:spcBef>
        <a:spcAft>
          <a:spcPct val="0"/>
        </a:spcAft>
        <a:defRPr sz="4400">
          <a:solidFill>
            <a:schemeClr val="tx2"/>
          </a:solidFill>
          <a:latin typeface="Times" pitchFamily="-105"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pitchFamily="-105"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pitchFamily="-105"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pitchFamily="-105"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pitchFamily="-10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vl1pPr>
          </a:lstStyle>
          <a:p>
            <a:pPr defTabSz="914400" eaLnBrk="0" fontAlgn="base" hangingPunct="0">
              <a:spcBef>
                <a:spcPct val="0"/>
              </a:spcBef>
              <a:spcAft>
                <a:spcPct val="0"/>
              </a:spcAft>
              <a:defRPr/>
            </a:pPr>
            <a:endParaRPr lang="en-US">
              <a:solidFill>
                <a:srgbClr val="000000"/>
              </a:solidFill>
              <a:latin typeface="Arial" charset="0"/>
              <a:ea typeface="ＭＳ Ｐゴシック" pitchFamily="1" charset="-128"/>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pPr defTabSz="914400" eaLnBrk="0" fontAlgn="base" hangingPunct="0">
              <a:spcBef>
                <a:spcPct val="0"/>
              </a:spcBef>
              <a:spcAft>
                <a:spcPct val="0"/>
              </a:spcAft>
              <a:defRPr/>
            </a:pPr>
            <a:endParaRPr lang="en-US">
              <a:solidFill>
                <a:srgbClr val="000000"/>
              </a:solidFill>
              <a:latin typeface="Arial" charset="0"/>
              <a:ea typeface="ＭＳ Ｐゴシック" pitchFamily="1" charset="-128"/>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defTabSz="914400" eaLnBrk="0" fontAlgn="base" hangingPunct="0">
              <a:spcBef>
                <a:spcPct val="0"/>
              </a:spcBef>
              <a:spcAft>
                <a:spcPct val="0"/>
              </a:spcAft>
              <a:defRPr/>
            </a:pPr>
            <a:fld id="{EDC147D3-F957-4A01-9FD4-A8BC199B6390}" type="slidenum">
              <a:rPr lang="en-US">
                <a:solidFill>
                  <a:srgbClr val="000000"/>
                </a:solidFill>
                <a:latin typeface="Arial" charset="0"/>
                <a:ea typeface="ＭＳ Ｐゴシック" pitchFamily="1" charset="-128"/>
              </a:rPr>
              <a:pPr defTabSz="914400" eaLnBrk="0" fontAlgn="base" hangingPunct="0">
                <a:spcBef>
                  <a:spcPct val="0"/>
                </a:spcBef>
                <a:spcAft>
                  <a:spcPct val="0"/>
                </a:spcAft>
                <a:defRPr/>
              </a:pPr>
              <a:t>‹#›</a:t>
            </a:fld>
            <a:endParaRPr lang="en-US">
              <a:solidFill>
                <a:srgbClr val="000000"/>
              </a:solidFill>
              <a:latin typeface="Arial" charset="0"/>
              <a:ea typeface="ＭＳ Ｐゴシック" pitchFamily="1" charset="-128"/>
            </a:endParaRPr>
          </a:p>
        </p:txBody>
      </p:sp>
    </p:spTree>
    <p:extLst>
      <p:ext uri="{BB962C8B-B14F-4D97-AF65-F5344CB8AC3E}">
        <p14:creationId xmlns:p14="http://schemas.microsoft.com/office/powerpoint/2010/main" val="11141448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pitchFamily="1" charset="-128"/>
        </a:defRPr>
      </a:lvl2pPr>
      <a:lvl3pPr algn="ctr" rtl="0" eaLnBrk="0" fontAlgn="base" hangingPunct="0">
        <a:spcBef>
          <a:spcPct val="0"/>
        </a:spcBef>
        <a:spcAft>
          <a:spcPct val="0"/>
        </a:spcAft>
        <a:defRPr sz="4400">
          <a:solidFill>
            <a:schemeClr val="tx2"/>
          </a:solidFill>
          <a:latin typeface="Arial" charset="0"/>
          <a:ea typeface="ＭＳ Ｐゴシック" pitchFamily="1" charset="-128"/>
        </a:defRPr>
      </a:lvl3pPr>
      <a:lvl4pPr algn="ctr" rtl="0" eaLnBrk="0" fontAlgn="base" hangingPunct="0">
        <a:spcBef>
          <a:spcPct val="0"/>
        </a:spcBef>
        <a:spcAft>
          <a:spcPct val="0"/>
        </a:spcAft>
        <a:defRPr sz="4400">
          <a:solidFill>
            <a:schemeClr val="tx2"/>
          </a:solidFill>
          <a:latin typeface="Arial" charset="0"/>
          <a:ea typeface="ＭＳ Ｐゴシック" pitchFamily="1" charset="-128"/>
        </a:defRPr>
      </a:lvl4pPr>
      <a:lvl5pPr algn="ctr" rtl="0" eaLnBrk="0" fontAlgn="base" hangingPunct="0">
        <a:spcBef>
          <a:spcPct val="0"/>
        </a:spcBef>
        <a:spcAft>
          <a:spcPct val="0"/>
        </a:spcAft>
        <a:defRPr sz="4400">
          <a:solidFill>
            <a:schemeClr val="tx2"/>
          </a:solidFill>
          <a:latin typeface="Arial" charset="0"/>
          <a:ea typeface="ＭＳ Ｐゴシック" pitchFamily="1"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458"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9459"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eaLnBrk="0" fontAlgn="base" hangingPunct="0">
              <a:spcBef>
                <a:spcPct val="0"/>
              </a:spcBef>
              <a:spcAft>
                <a:spcPct val="0"/>
              </a:spcAft>
              <a:defRPr/>
            </a:pPr>
            <a:endParaRPr lang="en-US">
              <a:solidFill>
                <a:prstClr val="black">
                  <a:tint val="75000"/>
                </a:prstClr>
              </a:solidFill>
              <a:latin typeface="Arial" charset="0"/>
              <a:ea typeface="ＭＳ Ｐゴシック" pitchFamily="1"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eaLnBrk="0" fontAlgn="base" hangingPunct="0">
              <a:spcBef>
                <a:spcPct val="0"/>
              </a:spcBef>
              <a:spcAft>
                <a:spcPct val="0"/>
              </a:spcAft>
              <a:defRPr/>
            </a:pPr>
            <a:endParaRPr lang="en-US">
              <a:solidFill>
                <a:prstClr val="black">
                  <a:tint val="75000"/>
                </a:prstClr>
              </a:solidFill>
              <a:latin typeface="Arial" charset="0"/>
              <a:ea typeface="ＭＳ Ｐゴシック" pitchFamily="1" charset="-128"/>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eaLnBrk="0" fontAlgn="base" hangingPunct="0">
              <a:spcBef>
                <a:spcPct val="0"/>
              </a:spcBef>
              <a:spcAft>
                <a:spcPct val="0"/>
              </a:spcAft>
              <a:defRPr/>
            </a:pPr>
            <a:fld id="{E89D529A-1FEC-42A0-9324-7B40384DA899}" type="slidenum">
              <a:rPr lang="en-US">
                <a:solidFill>
                  <a:prstClr val="black">
                    <a:tint val="75000"/>
                  </a:prstClr>
                </a:solidFill>
                <a:latin typeface="Arial" charset="0"/>
                <a:ea typeface="ＭＳ Ｐゴシック" pitchFamily="1" charset="-128"/>
              </a:rPr>
              <a:pPr defTabSz="914400" eaLnBrk="0" fontAlgn="base" hangingPunct="0">
                <a:spcBef>
                  <a:spcPct val="0"/>
                </a:spcBef>
                <a:spcAft>
                  <a:spcPct val="0"/>
                </a:spcAft>
                <a:defRPr/>
              </a:pPr>
              <a:t>‹#›</a:t>
            </a:fld>
            <a:endParaRPr lang="en-US">
              <a:solidFill>
                <a:prstClr val="black">
                  <a:tint val="75000"/>
                </a:prstClr>
              </a:solidFill>
              <a:latin typeface="Arial" charset="0"/>
              <a:ea typeface="ＭＳ Ｐゴシック" pitchFamily="1" charset="-128"/>
            </a:endParaRPr>
          </a:p>
        </p:txBody>
      </p:sp>
    </p:spTree>
    <p:extLst>
      <p:ext uri="{BB962C8B-B14F-4D97-AF65-F5344CB8AC3E}">
        <p14:creationId xmlns:p14="http://schemas.microsoft.com/office/powerpoint/2010/main" val="49323173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458"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9459"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eaLnBrk="0" fontAlgn="base" hangingPunct="0">
              <a:spcBef>
                <a:spcPct val="0"/>
              </a:spcBef>
              <a:spcAft>
                <a:spcPct val="0"/>
              </a:spcAft>
              <a:defRPr/>
            </a:pPr>
            <a:endParaRPr lang="en-US">
              <a:solidFill>
                <a:prstClr val="black">
                  <a:tint val="75000"/>
                </a:prstClr>
              </a:solidFill>
              <a:latin typeface="Arial" charset="0"/>
              <a:ea typeface="ＭＳ Ｐゴシック" pitchFamily="1"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eaLnBrk="0" fontAlgn="base" hangingPunct="0">
              <a:spcBef>
                <a:spcPct val="0"/>
              </a:spcBef>
              <a:spcAft>
                <a:spcPct val="0"/>
              </a:spcAft>
              <a:defRPr/>
            </a:pPr>
            <a:endParaRPr lang="en-US">
              <a:solidFill>
                <a:prstClr val="black">
                  <a:tint val="75000"/>
                </a:prstClr>
              </a:solidFill>
              <a:latin typeface="Arial" charset="0"/>
              <a:ea typeface="ＭＳ Ｐゴシック" pitchFamily="1" charset="-128"/>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eaLnBrk="0" fontAlgn="base" hangingPunct="0">
              <a:spcBef>
                <a:spcPct val="0"/>
              </a:spcBef>
              <a:spcAft>
                <a:spcPct val="0"/>
              </a:spcAft>
              <a:defRPr/>
            </a:pPr>
            <a:fld id="{E89D529A-1FEC-42A0-9324-7B40384DA899}" type="slidenum">
              <a:rPr lang="en-US">
                <a:solidFill>
                  <a:prstClr val="black">
                    <a:tint val="75000"/>
                  </a:prstClr>
                </a:solidFill>
                <a:latin typeface="Arial" charset="0"/>
                <a:ea typeface="ＭＳ Ｐゴシック" pitchFamily="1" charset="-128"/>
              </a:rPr>
              <a:pPr defTabSz="914400" eaLnBrk="0" fontAlgn="base" hangingPunct="0">
                <a:spcBef>
                  <a:spcPct val="0"/>
                </a:spcBef>
                <a:spcAft>
                  <a:spcPct val="0"/>
                </a:spcAft>
                <a:defRPr/>
              </a:pPr>
              <a:t>‹#›</a:t>
            </a:fld>
            <a:endParaRPr lang="en-US">
              <a:solidFill>
                <a:prstClr val="black">
                  <a:tint val="75000"/>
                </a:prstClr>
              </a:solidFill>
              <a:latin typeface="Arial" charset="0"/>
              <a:ea typeface="ＭＳ Ｐゴシック" pitchFamily="1" charset="-128"/>
            </a:endParaRPr>
          </a:p>
        </p:txBody>
      </p:sp>
    </p:spTree>
    <p:extLst>
      <p:ext uri="{BB962C8B-B14F-4D97-AF65-F5344CB8AC3E}">
        <p14:creationId xmlns:p14="http://schemas.microsoft.com/office/powerpoint/2010/main" val="11707978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tags" Target="../tags/tag11.xml"/><Relationship Id="rId12" Type="http://schemas.openxmlformats.org/officeDocument/2006/relationships/tags" Target="../tags/tag12.xml"/><Relationship Id="rId13" Type="http://schemas.openxmlformats.org/officeDocument/2006/relationships/tags" Target="../tags/tag13.xml"/><Relationship Id="rId14" Type="http://schemas.openxmlformats.org/officeDocument/2006/relationships/tags" Target="../tags/tag14.xml"/><Relationship Id="rId15" Type="http://schemas.openxmlformats.org/officeDocument/2006/relationships/slideLayout" Target="../slideLayouts/slideLayout18.xml"/><Relationship Id="rId16" Type="http://schemas.openxmlformats.org/officeDocument/2006/relationships/image" Target="../media/image1.jpeg"/><Relationship Id="rId1" Type="http://schemas.openxmlformats.org/officeDocument/2006/relationships/tags" Target="../tags/tag1.xml"/><Relationship Id="rId2" Type="http://schemas.openxmlformats.org/officeDocument/2006/relationships/tags" Target="../tags/tag2.xml"/><Relationship Id="rId3" Type="http://schemas.openxmlformats.org/officeDocument/2006/relationships/tags" Target="../tags/tag3.xml"/><Relationship Id="rId4" Type="http://schemas.openxmlformats.org/officeDocument/2006/relationships/tags" Target="../tags/tag4.xml"/><Relationship Id="rId5" Type="http://schemas.openxmlformats.org/officeDocument/2006/relationships/tags" Target="../tags/tag5.xml"/><Relationship Id="rId6" Type="http://schemas.openxmlformats.org/officeDocument/2006/relationships/tags" Target="../tags/tag6.xml"/><Relationship Id="rId7" Type="http://schemas.openxmlformats.org/officeDocument/2006/relationships/tags" Target="../tags/tag7.xml"/><Relationship Id="rId8" Type="http://schemas.openxmlformats.org/officeDocument/2006/relationships/tags" Target="../tags/tag8.xml"/><Relationship Id="rId9" Type="http://schemas.openxmlformats.org/officeDocument/2006/relationships/tags" Target="../tags/tag9.xml"/><Relationship Id="rId10" Type="http://schemas.openxmlformats.org/officeDocument/2006/relationships/tags" Target="../tags/tag10.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8.xml"/><Relationship Id="rId2" Type="http://schemas.openxmlformats.org/officeDocument/2006/relationships/notesSlide" Target="../notesSlides/notesSlide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8.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9.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0.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1.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2.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3.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4.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6.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6.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7.png"/><Relationship Id="rId3" Type="http://schemas.openxmlformats.org/officeDocument/2006/relationships/image" Target="../media/image118.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9.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9.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0.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2.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3.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4.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5.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6.pn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2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 Id="rId3" Type="http://schemas.openxmlformats.org/officeDocument/2006/relationships/image" Target="../media/image2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 Id="rId3" Type="http://schemas.openxmlformats.org/officeDocument/2006/relationships/image" Target="../media/image3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 Id="rId3" Type="http://schemas.openxmlformats.org/officeDocument/2006/relationships/image" Target="../media/image3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png"/><Relationship Id="rId3" Type="http://schemas.openxmlformats.org/officeDocument/2006/relationships/image" Target="../media/image4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png"/><Relationship Id="rId3" Type="http://schemas.openxmlformats.org/officeDocument/2006/relationships/image" Target="../media/image4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50.png"/></Relationships>
</file>

<file path=ppt/slides/_rels/slide52.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jpeg"/><Relationship Id="rId1" Type="http://schemas.openxmlformats.org/officeDocument/2006/relationships/slideLayout" Target="../slideLayouts/slideLayout29.xml"/><Relationship Id="rId2" Type="http://schemas.openxmlformats.org/officeDocument/2006/relationships/notesSlide" Target="../notesSlides/notesSlide3.xml"/></Relationships>
</file>

<file path=ppt/slides/_rels/slide53.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4.png"/><Relationship Id="rId1" Type="http://schemas.openxmlformats.org/officeDocument/2006/relationships/slideLayout" Target="../slideLayouts/slideLayout40.xml"/><Relationship Id="rId2" Type="http://schemas.openxmlformats.org/officeDocument/2006/relationships/notesSlide" Target="../notesSlides/notesSlide4.xml"/></Relationships>
</file>

<file path=ppt/slides/_rels/slide54.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4.png"/><Relationship Id="rId1" Type="http://schemas.openxmlformats.org/officeDocument/2006/relationships/slideLayout" Target="../slideLayouts/slideLayout40.xml"/><Relationship Id="rId2" Type="http://schemas.openxmlformats.org/officeDocument/2006/relationships/notesSlide" Target="../notesSlides/notesSlide5.xml"/></Relationships>
</file>

<file path=ppt/slides/_rels/slide55.xml.rels><?xml version="1.0" encoding="UTF-8" standalone="yes"?>
<Relationships xmlns="http://schemas.openxmlformats.org/package/2006/relationships"><Relationship Id="rId3" Type="http://schemas.openxmlformats.org/officeDocument/2006/relationships/image" Target="../media/image55.png"/><Relationship Id="rId4" Type="http://schemas.openxmlformats.org/officeDocument/2006/relationships/image" Target="../media/image56.png"/><Relationship Id="rId1" Type="http://schemas.openxmlformats.org/officeDocument/2006/relationships/slideLayout" Target="../slideLayouts/slideLayout29.xml"/><Relationship Id="rId2" Type="http://schemas.openxmlformats.org/officeDocument/2006/relationships/notesSlide" Target="../notesSlides/notesSlide6.xml"/></Relationships>
</file>

<file path=ppt/slides/_rels/slide56.xml.rels><?xml version="1.0" encoding="UTF-8" standalone="yes"?>
<Relationships xmlns="http://schemas.openxmlformats.org/package/2006/relationships"><Relationship Id="rId3" Type="http://schemas.openxmlformats.org/officeDocument/2006/relationships/image" Target="../media/image55.png"/><Relationship Id="rId4" Type="http://schemas.openxmlformats.org/officeDocument/2006/relationships/image" Target="../media/image56.png"/><Relationship Id="rId1" Type="http://schemas.openxmlformats.org/officeDocument/2006/relationships/slideLayout" Target="../slideLayouts/slideLayout29.xml"/><Relationship Id="rId2" Type="http://schemas.openxmlformats.org/officeDocument/2006/relationships/notesSlide" Target="../notesSlides/notesSlide7.xml"/></Relationships>
</file>

<file path=ppt/slides/_rels/slide57.xml.rels><?xml version="1.0" encoding="UTF-8" standalone="yes"?>
<Relationships xmlns="http://schemas.openxmlformats.org/package/2006/relationships"><Relationship Id="rId3" Type="http://schemas.openxmlformats.org/officeDocument/2006/relationships/image" Target="../media/image57.png"/><Relationship Id="rId4" Type="http://schemas.openxmlformats.org/officeDocument/2006/relationships/image" Target="../media/image58.png"/><Relationship Id="rId1" Type="http://schemas.openxmlformats.org/officeDocument/2006/relationships/slideLayout" Target="../slideLayouts/slideLayout29.xml"/><Relationship Id="rId2" Type="http://schemas.openxmlformats.org/officeDocument/2006/relationships/notesSlide" Target="../notesSlides/notesSlide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9.xml"/><Relationship Id="rId3" Type="http://schemas.openxmlformats.org/officeDocument/2006/relationships/image" Target="../media/image57.png"/></Relationships>
</file>

<file path=ppt/slides/_rels/slide59.xml.rels><?xml version="1.0" encoding="UTF-8" standalone="yes"?>
<Relationships xmlns="http://schemas.openxmlformats.org/package/2006/relationships"><Relationship Id="rId3" Type="http://schemas.openxmlformats.org/officeDocument/2006/relationships/image" Target="../media/image57.png"/><Relationship Id="rId4" Type="http://schemas.openxmlformats.org/officeDocument/2006/relationships/image" Target="../media/image58.png"/><Relationship Id="rId5" Type="http://schemas.openxmlformats.org/officeDocument/2006/relationships/image" Target="../media/image59.png"/><Relationship Id="rId6" Type="http://schemas.openxmlformats.org/officeDocument/2006/relationships/image" Target="../media/image60.png"/><Relationship Id="rId1" Type="http://schemas.openxmlformats.org/officeDocument/2006/relationships/slideLayout" Target="../slideLayouts/slideLayout29.xml"/><Relationship Id="rId2" Type="http://schemas.openxmlformats.org/officeDocument/2006/relationships/notesSlide" Target="../notesSlides/notesSlide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1.xml"/><Relationship Id="rId3" Type="http://schemas.openxmlformats.org/officeDocument/2006/relationships/image" Target="../media/image61.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 Id="rId3" Type="http://schemas.openxmlformats.org/officeDocument/2006/relationships/image" Target="../media/image61.jpeg"/></Relationships>
</file>

<file path=ppt/slides/_rels/slide62.xml.rels><?xml version="1.0" encoding="UTF-8" standalone="yes"?>
<Relationships xmlns="http://schemas.openxmlformats.org/package/2006/relationships"><Relationship Id="rId3" Type="http://schemas.openxmlformats.org/officeDocument/2006/relationships/image" Target="../media/image61.jpeg"/><Relationship Id="rId4" Type="http://schemas.openxmlformats.org/officeDocument/2006/relationships/image" Target="../media/image62.png"/><Relationship Id="rId5" Type="http://schemas.openxmlformats.org/officeDocument/2006/relationships/image" Target="../media/image63.png"/><Relationship Id="rId1" Type="http://schemas.openxmlformats.org/officeDocument/2006/relationships/slideLayout" Target="../slideLayouts/slideLayout23.xml"/><Relationship Id="rId2" Type="http://schemas.openxmlformats.org/officeDocument/2006/relationships/notesSlide" Target="../notesSlides/notesSlide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4.xml"/><Relationship Id="rId3" Type="http://schemas.openxmlformats.org/officeDocument/2006/relationships/image" Target="../media/image64.jpeg"/></Relationships>
</file>

<file path=ppt/slides/_rels/slide64.xml.rels><?xml version="1.0" encoding="UTF-8" standalone="yes"?>
<Relationships xmlns="http://schemas.openxmlformats.org/package/2006/relationships"><Relationship Id="rId3" Type="http://schemas.openxmlformats.org/officeDocument/2006/relationships/image" Target="../media/image65.jpeg"/><Relationship Id="rId4" Type="http://schemas.openxmlformats.org/officeDocument/2006/relationships/image" Target="../media/image66.jpeg"/><Relationship Id="rId1" Type="http://schemas.openxmlformats.org/officeDocument/2006/relationships/slideLayout" Target="../slideLayouts/slideLayout29.xml"/><Relationship Id="rId2" Type="http://schemas.openxmlformats.org/officeDocument/2006/relationships/notesSlide" Target="../notesSlides/notesSlide1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6.xml"/><Relationship Id="rId3" Type="http://schemas.openxmlformats.org/officeDocument/2006/relationships/image" Target="../media/image67.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7.xml"/><Relationship Id="rId3" Type="http://schemas.openxmlformats.org/officeDocument/2006/relationships/image" Target="../media/image68.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8.xml"/><Relationship Id="rId3" Type="http://schemas.openxmlformats.org/officeDocument/2006/relationships/image" Target="../media/image69.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9.xml"/><Relationship Id="rId3" Type="http://schemas.openxmlformats.org/officeDocument/2006/relationships/image" Target="../media/image69.png"/></Relationships>
</file>

<file path=ppt/slides/_rels/slide69.xml.rels><?xml version="1.0" encoding="UTF-8" standalone="yes"?>
<Relationships xmlns="http://schemas.openxmlformats.org/package/2006/relationships"><Relationship Id="rId3" Type="http://schemas.openxmlformats.org/officeDocument/2006/relationships/image" Target="../media/image70.png"/><Relationship Id="rId4" Type="http://schemas.openxmlformats.org/officeDocument/2006/relationships/image" Target="../media/image71.png"/><Relationship Id="rId1" Type="http://schemas.openxmlformats.org/officeDocument/2006/relationships/slideLayout" Target="../slideLayouts/slideLayout29.xml"/><Relationship Id="rId2" Type="http://schemas.openxmlformats.org/officeDocument/2006/relationships/notesSlide" Target="../notesSlides/notesSlide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71.png"/><Relationship Id="rId1" Type="http://schemas.openxmlformats.org/officeDocument/2006/relationships/slideLayout" Target="../slideLayouts/slideLayout29.xml"/><Relationship Id="rId2" Type="http://schemas.openxmlformats.org/officeDocument/2006/relationships/notesSlide" Target="../notesSlides/notesSlide21.xml"/></Relationships>
</file>

<file path=ppt/slides/_rels/slide71.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1" Type="http://schemas.openxmlformats.org/officeDocument/2006/relationships/slideLayout" Target="../slideLayouts/slideLayout29.xml"/><Relationship Id="rId2" Type="http://schemas.openxmlformats.org/officeDocument/2006/relationships/notesSlide" Target="../notesSlides/notesSlide2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3.xml"/><Relationship Id="rId3" Type="http://schemas.openxmlformats.org/officeDocument/2006/relationships/image" Target="../media/image75.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4.xml"/><Relationship Id="rId3" Type="http://schemas.openxmlformats.org/officeDocument/2006/relationships/image" Target="../media/image76.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5.xml"/><Relationship Id="rId3" Type="http://schemas.openxmlformats.org/officeDocument/2006/relationships/image" Target="../media/image77.png"/></Relationships>
</file>

<file path=ppt/slides/_rels/slide75.xml.rels><?xml version="1.0" encoding="UTF-8" standalone="yes"?>
<Relationships xmlns="http://schemas.openxmlformats.org/package/2006/relationships"><Relationship Id="rId3" Type="http://schemas.openxmlformats.org/officeDocument/2006/relationships/image" Target="../media/image78.jpeg"/><Relationship Id="rId4" Type="http://schemas.openxmlformats.org/officeDocument/2006/relationships/image" Target="../media/image79.png"/><Relationship Id="rId1" Type="http://schemas.openxmlformats.org/officeDocument/2006/relationships/slideLayout" Target="../slideLayouts/slideLayout29.xml"/><Relationship Id="rId2" Type="http://schemas.openxmlformats.org/officeDocument/2006/relationships/notesSlide" Target="../notesSlides/notesSlide26.xml"/></Relationships>
</file>

<file path=ppt/slides/_rels/slide76.xml.rels><?xml version="1.0" encoding="UTF-8" standalone="yes"?>
<Relationships xmlns="http://schemas.openxmlformats.org/package/2006/relationships"><Relationship Id="rId3" Type="http://schemas.openxmlformats.org/officeDocument/2006/relationships/image" Target="../media/image80.png"/><Relationship Id="rId4" Type="http://schemas.openxmlformats.org/officeDocument/2006/relationships/image" Target="../media/image81.jpeg"/><Relationship Id="rId5" Type="http://schemas.openxmlformats.org/officeDocument/2006/relationships/image" Target="../media/image82.jpeg"/><Relationship Id="rId1" Type="http://schemas.openxmlformats.org/officeDocument/2006/relationships/slideLayout" Target="../slideLayouts/slideLayout29.xml"/><Relationship Id="rId2" Type="http://schemas.openxmlformats.org/officeDocument/2006/relationships/notesSlide" Target="../notesSlides/notesSlide2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28.xml"/><Relationship Id="rId3" Type="http://schemas.openxmlformats.org/officeDocument/2006/relationships/image" Target="../media/image83.jpe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29.xml"/><Relationship Id="rId4" Type="http://schemas.openxmlformats.org/officeDocument/2006/relationships/oleObject" Target="../embeddings/oleObject1.bin"/><Relationship Id="rId5" Type="http://schemas.openxmlformats.org/officeDocument/2006/relationships/image" Target="../media/image84.png"/><Relationship Id="rId1" Type="http://schemas.openxmlformats.org/officeDocument/2006/relationships/vmlDrawing" Target="../drawings/vmlDrawing1.vml"/><Relationship Id="rId2" Type="http://schemas.openxmlformats.org/officeDocument/2006/relationships/slideLayout" Target="../slideLayouts/slideLayout47.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30.xml"/><Relationship Id="rId4" Type="http://schemas.openxmlformats.org/officeDocument/2006/relationships/oleObject" Target="../embeddings/oleObject2.bin"/><Relationship Id="rId5" Type="http://schemas.openxmlformats.org/officeDocument/2006/relationships/image" Target="../media/image84.png"/><Relationship Id="rId1" Type="http://schemas.openxmlformats.org/officeDocument/2006/relationships/vmlDrawing" Target="../drawings/vmlDrawing2.vml"/><Relationship Id="rId2"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5.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31.xml"/><Relationship Id="rId4" Type="http://schemas.openxmlformats.org/officeDocument/2006/relationships/oleObject" Target="../embeddings/oleObject3.bin"/><Relationship Id="rId5" Type="http://schemas.openxmlformats.org/officeDocument/2006/relationships/image" Target="../media/image85.png"/><Relationship Id="rId1" Type="http://schemas.openxmlformats.org/officeDocument/2006/relationships/vmlDrawing" Target="../drawings/vmlDrawing3.vml"/><Relationship Id="rId2" Type="http://schemas.openxmlformats.org/officeDocument/2006/relationships/slideLayout" Target="../slideLayouts/slideLayout47.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32.xml"/><Relationship Id="rId4" Type="http://schemas.openxmlformats.org/officeDocument/2006/relationships/oleObject" Target="../embeddings/oleObject4.bin"/><Relationship Id="rId5" Type="http://schemas.openxmlformats.org/officeDocument/2006/relationships/image" Target="../media/image86.png"/><Relationship Id="rId6" Type="http://schemas.openxmlformats.org/officeDocument/2006/relationships/oleObject" Target="../embeddings/oleObject5.bin"/><Relationship Id="rId7" Type="http://schemas.openxmlformats.org/officeDocument/2006/relationships/image" Target="../media/image87.png"/><Relationship Id="rId8" Type="http://schemas.openxmlformats.org/officeDocument/2006/relationships/oleObject" Target="../embeddings/oleObject6.bin"/><Relationship Id="rId1" Type="http://schemas.openxmlformats.org/officeDocument/2006/relationships/vmlDrawing" Target="../drawings/vmlDrawing4.vml"/><Relationship Id="rId2" Type="http://schemas.openxmlformats.org/officeDocument/2006/relationships/slideLayout" Target="../slideLayouts/slideLayout5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33.xml"/></Relationships>
</file>

<file path=ppt/slides/_rels/slide83.xml.rels><?xml version="1.0" encoding="UTF-8" standalone="yes"?>
<Relationships xmlns="http://schemas.openxmlformats.org/package/2006/relationships"><Relationship Id="rId3" Type="http://schemas.openxmlformats.org/officeDocument/2006/relationships/image" Target="../media/image88.jpeg"/><Relationship Id="rId4" Type="http://schemas.openxmlformats.org/officeDocument/2006/relationships/image" Target="../media/image89.jpeg"/><Relationship Id="rId5" Type="http://schemas.openxmlformats.org/officeDocument/2006/relationships/image" Target="../media/image90.jpeg"/><Relationship Id="rId6" Type="http://schemas.openxmlformats.org/officeDocument/2006/relationships/image" Target="../media/image91.png"/><Relationship Id="rId7" Type="http://schemas.openxmlformats.org/officeDocument/2006/relationships/image" Target="../media/image92.jpeg"/><Relationship Id="rId1" Type="http://schemas.openxmlformats.org/officeDocument/2006/relationships/slideLayout" Target="../slideLayouts/slideLayout47.xml"/><Relationship Id="rId2" Type="http://schemas.openxmlformats.org/officeDocument/2006/relationships/notesSlide" Target="../notesSlides/notesSlide34.xml"/></Relationships>
</file>

<file path=ppt/slides/_rels/slide84.xml.rels><?xml version="1.0" encoding="UTF-8" standalone="yes"?>
<Relationships xmlns="http://schemas.openxmlformats.org/package/2006/relationships"><Relationship Id="rId3" Type="http://schemas.openxmlformats.org/officeDocument/2006/relationships/image" Target="../media/image90.jpeg"/><Relationship Id="rId4" Type="http://schemas.openxmlformats.org/officeDocument/2006/relationships/image" Target="../media/image88.jpeg"/><Relationship Id="rId1" Type="http://schemas.openxmlformats.org/officeDocument/2006/relationships/slideLayout" Target="../slideLayouts/slideLayout47.xml"/><Relationship Id="rId2" Type="http://schemas.openxmlformats.org/officeDocument/2006/relationships/notesSlide" Target="../notesSlides/notesSlide3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36.xml"/><Relationship Id="rId3" Type="http://schemas.openxmlformats.org/officeDocument/2006/relationships/image" Target="../media/image89.jpe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37.xml"/><Relationship Id="rId4" Type="http://schemas.openxmlformats.org/officeDocument/2006/relationships/image" Target="../media/image92.jpeg"/><Relationship Id="rId1" Type="http://schemas.openxmlformats.org/officeDocument/2006/relationships/tags" Target="../tags/tag15.xml"/><Relationship Id="rId2" Type="http://schemas.openxmlformats.org/officeDocument/2006/relationships/slideLayout" Target="../slideLayouts/slideLayout47.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38.xml"/><Relationship Id="rId4" Type="http://schemas.openxmlformats.org/officeDocument/2006/relationships/image" Target="../media/image93.png"/><Relationship Id="rId1" Type="http://schemas.openxmlformats.org/officeDocument/2006/relationships/tags" Target="../tags/tag16.xml"/><Relationship Id="rId2" Type="http://schemas.openxmlformats.org/officeDocument/2006/relationships/slideLayout" Target="../slideLayouts/slideLayout47.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39.xml"/><Relationship Id="rId4" Type="http://schemas.openxmlformats.org/officeDocument/2006/relationships/image" Target="../media/image94.jpeg"/><Relationship Id="rId5" Type="http://schemas.openxmlformats.org/officeDocument/2006/relationships/image" Target="../media/image95.jpeg"/><Relationship Id="rId6" Type="http://schemas.openxmlformats.org/officeDocument/2006/relationships/image" Target="../media/image96.jpeg"/><Relationship Id="rId1" Type="http://schemas.openxmlformats.org/officeDocument/2006/relationships/tags" Target="../tags/tag17.xml"/><Relationship Id="rId2" Type="http://schemas.openxmlformats.org/officeDocument/2006/relationships/slideLayout" Target="../slideLayouts/slideLayout47.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40.xml"/><Relationship Id="rId4" Type="http://schemas.openxmlformats.org/officeDocument/2006/relationships/image" Target="../media/image97.png"/><Relationship Id="rId5" Type="http://schemas.openxmlformats.org/officeDocument/2006/relationships/image" Target="../media/image98.wmf"/><Relationship Id="rId6" Type="http://schemas.openxmlformats.org/officeDocument/2006/relationships/image" Target="../media/image99.wmf"/><Relationship Id="rId1" Type="http://schemas.openxmlformats.org/officeDocument/2006/relationships/tags" Target="../tags/tag18.xml"/><Relationship Id="rId2"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6.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0.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1.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2.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4.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5.jp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6.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afe_image.jpe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816292" y="3217733"/>
            <a:ext cx="6257638" cy="3519921"/>
          </a:xfrm>
          <a:prstGeom prst="rect">
            <a:avLst/>
          </a:prstGeom>
        </p:spPr>
      </p:pic>
      <p:sp>
        <p:nvSpPr>
          <p:cNvPr id="3074" name="Text Box 9"/>
          <p:cNvSpPr txBox="1">
            <a:spLocks noChangeArrowheads="1"/>
          </p:cNvSpPr>
          <p:nvPr/>
        </p:nvSpPr>
        <p:spPr bwMode="auto">
          <a:xfrm>
            <a:off x="1219200" y="228600"/>
            <a:ext cx="6629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algn="ctr" defTabSz="914400" eaLnBrk="0" fontAlgn="base" hangingPunct="0">
              <a:spcBef>
                <a:spcPct val="50000"/>
              </a:spcBef>
              <a:spcAft>
                <a:spcPct val="0"/>
              </a:spcAft>
            </a:pPr>
            <a:r>
              <a:rPr lang="en-US" sz="4000" dirty="0" smtClean="0">
                <a:solidFill>
                  <a:srgbClr val="008000"/>
                </a:solidFill>
                <a:latin typeface="Calibri" pitchFamily="34" charset="0"/>
              </a:rPr>
              <a:t>Today (week </a:t>
            </a:r>
            <a:r>
              <a:rPr lang="en-US" sz="4000" dirty="0" smtClean="0">
                <a:solidFill>
                  <a:srgbClr val="008000"/>
                </a:solidFill>
                <a:latin typeface="Calibri" pitchFamily="34" charset="0"/>
              </a:rPr>
              <a:t>6) </a:t>
            </a:r>
            <a:r>
              <a:rPr lang="en-US" sz="4000" dirty="0" smtClean="0">
                <a:solidFill>
                  <a:srgbClr val="008000"/>
                </a:solidFill>
                <a:latin typeface="Calibri" pitchFamily="34" charset="0"/>
              </a:rPr>
              <a:t>in IST 380</a:t>
            </a:r>
            <a:endParaRPr lang="en-US" sz="4000" dirty="0">
              <a:solidFill>
                <a:srgbClr val="008000"/>
              </a:solidFill>
              <a:latin typeface="Calibri" pitchFamily="34" charset="0"/>
            </a:endParaRPr>
          </a:p>
        </p:txBody>
      </p:sp>
      <p:sp>
        <p:nvSpPr>
          <p:cNvPr id="3075" name="Text Box 9"/>
          <p:cNvSpPr txBox="1">
            <a:spLocks noChangeArrowheads="1"/>
          </p:cNvSpPr>
          <p:nvPr/>
        </p:nvSpPr>
        <p:spPr bwMode="auto">
          <a:xfrm>
            <a:off x="492034" y="1291575"/>
            <a:ext cx="8153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algn="ctr" defTabSz="914400" eaLnBrk="0" fontAlgn="base" hangingPunct="0">
              <a:spcBef>
                <a:spcPct val="50000"/>
              </a:spcBef>
              <a:spcAft>
                <a:spcPct val="0"/>
              </a:spcAft>
            </a:pPr>
            <a:r>
              <a:rPr lang="en-US" sz="4000" dirty="0" smtClean="0">
                <a:solidFill>
                  <a:srgbClr val="000000"/>
                </a:solidFill>
                <a:latin typeface="Cambria" pitchFamily="18" charset="0"/>
              </a:rPr>
              <a:t>Forests and clouds…</a:t>
            </a:r>
            <a:endParaRPr lang="en-US" sz="4000" b="1" i="1" dirty="0">
              <a:solidFill>
                <a:srgbClr val="000000"/>
              </a:solidFill>
              <a:latin typeface="Cambria" pitchFamily="18" charset="0"/>
            </a:endParaRPr>
          </a:p>
        </p:txBody>
      </p:sp>
      <p:grpSp>
        <p:nvGrpSpPr>
          <p:cNvPr id="3081" name="Group 1034"/>
          <p:cNvGrpSpPr>
            <a:grpSpLocks/>
          </p:cNvGrpSpPr>
          <p:nvPr>
            <p:custDataLst>
              <p:tags r:id="rId1"/>
            </p:custDataLst>
          </p:nvPr>
        </p:nvGrpSpPr>
        <p:grpSpPr bwMode="auto">
          <a:xfrm>
            <a:off x="1014549" y="5717424"/>
            <a:ext cx="609600" cy="609600"/>
            <a:chOff x="2928" y="1051"/>
            <a:chExt cx="840" cy="957"/>
          </a:xfrm>
        </p:grpSpPr>
        <p:sp>
          <p:nvSpPr>
            <p:cNvPr id="3083" name="Freeform 1035"/>
            <p:cNvSpPr>
              <a:spLocks/>
            </p:cNvSpPr>
            <p:nvPr>
              <p:custDataLst>
                <p:tags r:id="rId2"/>
              </p:custDataLst>
            </p:nvPr>
          </p:nvSpPr>
          <p:spPr bwMode="auto">
            <a:xfrm>
              <a:off x="2928" y="1759"/>
              <a:ext cx="810" cy="249"/>
            </a:xfrm>
            <a:custGeom>
              <a:avLst/>
              <a:gdLst>
                <a:gd name="T0" fmla="*/ 113 w 1048"/>
                <a:gd name="T1" fmla="*/ 21 h 250"/>
                <a:gd name="T2" fmla="*/ 194 w 1048"/>
                <a:gd name="T3" fmla="*/ 83 h 250"/>
                <a:gd name="T4" fmla="*/ 203 w 1048"/>
                <a:gd name="T5" fmla="*/ 111 h 250"/>
                <a:gd name="T6" fmla="*/ 212 w 1048"/>
                <a:gd name="T7" fmla="*/ 132 h 250"/>
                <a:gd name="T8" fmla="*/ 223 w 1048"/>
                <a:gd name="T9" fmla="*/ 173 h 250"/>
                <a:gd name="T10" fmla="*/ 159 w 1048"/>
                <a:gd name="T11" fmla="*/ 242 h 250"/>
                <a:gd name="T12" fmla="*/ 17 w 1048"/>
                <a:gd name="T13" fmla="*/ 222 h 250"/>
                <a:gd name="T14" fmla="*/ 0 w 1048"/>
                <a:gd name="T15" fmla="*/ 201 h 250"/>
                <a:gd name="T16" fmla="*/ 2 w 1048"/>
                <a:gd name="T17" fmla="*/ 167 h 250"/>
                <a:gd name="T18" fmla="*/ 20 w 1048"/>
                <a:gd name="T19" fmla="*/ 125 h 250"/>
                <a:gd name="T20" fmla="*/ 44 w 1048"/>
                <a:gd name="T21" fmla="*/ 76 h 250"/>
                <a:gd name="T22" fmla="*/ 60 w 1048"/>
                <a:gd name="T23" fmla="*/ 55 h 250"/>
                <a:gd name="T24" fmla="*/ 69 w 1048"/>
                <a:gd name="T25" fmla="*/ 28 h 250"/>
                <a:gd name="T26" fmla="*/ 80 w 1048"/>
                <a:gd name="T27" fmla="*/ 14 h 250"/>
                <a:gd name="T28" fmla="*/ 107 w 1048"/>
                <a:gd name="T29" fmla="*/ 28 h 250"/>
                <a:gd name="T30" fmla="*/ 113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84" name="Oval 1036"/>
            <p:cNvSpPr>
              <a:spLocks noChangeArrowheads="1"/>
            </p:cNvSpPr>
            <p:nvPr>
              <p:custDataLst>
                <p:tags r:id="rId3"/>
              </p:custDataLst>
            </p:nvPr>
          </p:nvSpPr>
          <p:spPr bwMode="auto">
            <a:xfrm>
              <a:off x="2965" y="1240"/>
              <a:ext cx="779" cy="672"/>
            </a:xfrm>
            <a:prstGeom prst="ellipse">
              <a:avLst/>
            </a:prstGeom>
            <a:solidFill>
              <a:srgbClr val="9ECC46"/>
            </a:solidFill>
            <a:ln w="9525">
              <a:solidFill>
                <a:srgbClr val="FFCC99"/>
              </a:solidFill>
              <a:round/>
              <a:headEnd/>
              <a:tailEnd/>
            </a:ln>
          </p:spPr>
          <p:txBody>
            <a:bodyPr wrap="none" anchor="ct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85" name="Oval 1037"/>
            <p:cNvSpPr>
              <a:spLocks noChangeArrowheads="1"/>
            </p:cNvSpPr>
            <p:nvPr>
              <p:custDataLst>
                <p:tags r:id="rId4"/>
              </p:custDataLst>
            </p:nvPr>
          </p:nvSpPr>
          <p:spPr bwMode="auto">
            <a:xfrm rot="-1967255">
              <a:off x="3039" y="1383"/>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86" name="Oval 1038"/>
            <p:cNvSpPr>
              <a:spLocks noChangeArrowheads="1"/>
            </p:cNvSpPr>
            <p:nvPr>
              <p:custDataLst>
                <p:tags r:id="rId5"/>
              </p:custDataLst>
            </p:nvPr>
          </p:nvSpPr>
          <p:spPr bwMode="auto">
            <a:xfrm>
              <a:off x="3262" y="1383"/>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87" name="Oval 1039"/>
            <p:cNvSpPr>
              <a:spLocks noChangeArrowheads="1"/>
            </p:cNvSpPr>
            <p:nvPr>
              <p:custDataLst>
                <p:tags r:id="rId6"/>
              </p:custDataLst>
            </p:nvPr>
          </p:nvSpPr>
          <p:spPr bwMode="auto">
            <a:xfrm rot="-2071034">
              <a:off x="3521" y="1431"/>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88" name="Oval 1040"/>
            <p:cNvSpPr>
              <a:spLocks noChangeArrowheads="1"/>
            </p:cNvSpPr>
            <p:nvPr>
              <p:custDataLst>
                <p:tags r:id="rId7"/>
              </p:custDataLst>
            </p:nvPr>
          </p:nvSpPr>
          <p:spPr bwMode="auto">
            <a:xfrm>
              <a:off x="3118" y="1479"/>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89" name="Oval 1041"/>
            <p:cNvSpPr>
              <a:spLocks noChangeArrowheads="1"/>
            </p:cNvSpPr>
            <p:nvPr>
              <p:custDataLst>
                <p:tags r:id="rId8"/>
              </p:custDataLst>
            </p:nvPr>
          </p:nvSpPr>
          <p:spPr bwMode="auto">
            <a:xfrm>
              <a:off x="3341" y="1495"/>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90" name="Oval 1042"/>
            <p:cNvSpPr>
              <a:spLocks noChangeArrowheads="1"/>
            </p:cNvSpPr>
            <p:nvPr>
              <p:custDataLst>
                <p:tags r:id="rId9"/>
              </p:custDataLst>
            </p:nvPr>
          </p:nvSpPr>
          <p:spPr bwMode="auto">
            <a:xfrm>
              <a:off x="3543" y="1549"/>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91" name="AutoShape 1043"/>
            <p:cNvSpPr>
              <a:spLocks noChangeArrowheads="1"/>
            </p:cNvSpPr>
            <p:nvPr>
              <p:custDataLst>
                <p:tags r:id="rId10"/>
              </p:custDataLst>
            </p:nvPr>
          </p:nvSpPr>
          <p:spPr bwMode="auto">
            <a:xfrm rot="-5400000">
              <a:off x="3291" y="1540"/>
              <a:ext cx="77" cy="445"/>
            </a:xfrm>
            <a:prstGeom prst="moon">
              <a:avLst>
                <a:gd name="adj" fmla="val 50000"/>
              </a:avLst>
            </a:prstGeom>
            <a:solidFill>
              <a:schemeClr val="bg2"/>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92" name="Freeform 1044"/>
            <p:cNvSpPr>
              <a:spLocks/>
            </p:cNvSpPr>
            <p:nvPr>
              <p:custDataLst>
                <p:tags r:id="rId11"/>
              </p:custDataLst>
            </p:nvPr>
          </p:nvSpPr>
          <p:spPr bwMode="auto">
            <a:xfrm>
              <a:off x="3120" y="1128"/>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93" name="Freeform 1045"/>
            <p:cNvSpPr>
              <a:spLocks/>
            </p:cNvSpPr>
            <p:nvPr>
              <p:custDataLst>
                <p:tags r:id="rId12"/>
              </p:custDataLst>
            </p:nvPr>
          </p:nvSpPr>
          <p:spPr bwMode="auto">
            <a:xfrm>
              <a:off x="3254" y="1051"/>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94" name="Freeform 1046"/>
            <p:cNvSpPr>
              <a:spLocks/>
            </p:cNvSpPr>
            <p:nvPr>
              <p:custDataLst>
                <p:tags r:id="rId13"/>
              </p:custDataLst>
            </p:nvPr>
          </p:nvSpPr>
          <p:spPr bwMode="auto">
            <a:xfrm>
              <a:off x="3025" y="1802"/>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95" name="Freeform 1047"/>
            <p:cNvSpPr>
              <a:spLocks/>
            </p:cNvSpPr>
            <p:nvPr>
              <p:custDataLst>
                <p:tags r:id="rId14"/>
              </p:custDataLst>
            </p:nvPr>
          </p:nvSpPr>
          <p:spPr bwMode="auto">
            <a:xfrm flipH="1">
              <a:off x="3456" y="1813"/>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grpSp>
      <p:sp>
        <p:nvSpPr>
          <p:cNvPr id="3082" name="Rectangle 2"/>
          <p:cNvSpPr>
            <a:spLocks noChangeArrowheads="1"/>
          </p:cNvSpPr>
          <p:nvPr/>
        </p:nvSpPr>
        <p:spPr bwMode="auto">
          <a:xfrm>
            <a:off x="282302" y="5286318"/>
            <a:ext cx="217859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defTabSz="914400" eaLnBrk="0" fontAlgn="base" hangingPunct="0">
              <a:spcBef>
                <a:spcPct val="0"/>
              </a:spcBef>
              <a:spcAft>
                <a:spcPct val="0"/>
              </a:spcAft>
            </a:pPr>
            <a:r>
              <a:rPr lang="en-US" sz="1500" dirty="0" smtClean="0">
                <a:solidFill>
                  <a:srgbClr val="008000"/>
                </a:solidFill>
                <a:latin typeface="Cambria" pitchFamily="18" charset="0"/>
                <a:ea typeface="MS PGothic" pitchFamily="34" charset="-128"/>
              </a:rPr>
              <a:t>Spring break next week!</a:t>
            </a:r>
            <a:endParaRPr lang="en-US" sz="1500" i="1" dirty="0">
              <a:solidFill>
                <a:srgbClr val="000000"/>
              </a:solidFill>
              <a:latin typeface="Cambria" pitchFamily="18" charset="0"/>
              <a:ea typeface="MS PGothic" pitchFamily="34" charset="-128"/>
            </a:endParaRPr>
          </a:p>
        </p:txBody>
      </p:sp>
      <p:sp>
        <p:nvSpPr>
          <p:cNvPr id="8" name="Rectangle 7"/>
          <p:cNvSpPr/>
          <p:nvPr/>
        </p:nvSpPr>
        <p:spPr>
          <a:xfrm>
            <a:off x="2460898" y="3141277"/>
            <a:ext cx="1895917" cy="553998"/>
          </a:xfrm>
          <a:prstGeom prst="rect">
            <a:avLst/>
          </a:prstGeom>
          <a:solidFill>
            <a:schemeClr val="tx1">
              <a:lumMod val="75000"/>
              <a:lumOff val="25000"/>
            </a:schemeClr>
          </a:solidFill>
        </p:spPr>
        <p:txBody>
          <a:bodyPr wrap="square">
            <a:spAutoFit/>
          </a:bodyPr>
          <a:lstStyle/>
          <a:p>
            <a:pPr algn="ctr"/>
            <a:r>
              <a:rPr lang="en-US" sz="1500" dirty="0" smtClean="0">
                <a:solidFill>
                  <a:srgbClr val="FFFFFF"/>
                </a:solidFill>
                <a:latin typeface="Cambria" pitchFamily="18" charset="0"/>
                <a:ea typeface="MS PGothic" pitchFamily="34" charset="-128"/>
              </a:rPr>
              <a:t>Not many forests… or clouds!</a:t>
            </a:r>
            <a:endParaRPr lang="en-US" sz="1500" dirty="0">
              <a:solidFill>
                <a:srgbClr val="FFFFFF"/>
              </a:solidFill>
              <a:latin typeface="Times"/>
            </a:endParaRPr>
          </a:p>
        </p:txBody>
      </p:sp>
      <p:sp>
        <p:nvSpPr>
          <p:cNvPr id="2" name="Rectangle 1"/>
          <p:cNvSpPr/>
          <p:nvPr/>
        </p:nvSpPr>
        <p:spPr>
          <a:xfrm rot="20650903">
            <a:off x="6594998" y="658468"/>
            <a:ext cx="1642472" cy="369332"/>
          </a:xfrm>
          <a:prstGeom prst="rect">
            <a:avLst/>
          </a:prstGeom>
          <a:solidFill>
            <a:schemeClr val="bg1">
              <a:lumMod val="85000"/>
            </a:schemeClr>
          </a:solidFill>
        </p:spPr>
        <p:txBody>
          <a:bodyPr wrap="none">
            <a:spAutoFit/>
          </a:bodyPr>
          <a:lstStyle/>
          <a:p>
            <a:r>
              <a:rPr lang="en-US" dirty="0" smtClean="0">
                <a:solidFill>
                  <a:srgbClr val="008000"/>
                </a:solidFill>
                <a:latin typeface="Calibri" pitchFamily="34" charset="0"/>
              </a:rPr>
              <a:t>Welcome Back!</a:t>
            </a:r>
            <a:endParaRPr lang="en-US" dirty="0">
              <a:solidFill>
                <a:srgbClr val="000000"/>
              </a:solidFill>
              <a:latin typeface="Times"/>
            </a:endParaRPr>
          </a:p>
        </p:txBody>
      </p:sp>
    </p:spTree>
    <p:extLst>
      <p:ext uri="{BB962C8B-B14F-4D97-AF65-F5344CB8AC3E}">
        <p14:creationId xmlns:p14="http://schemas.microsoft.com/office/powerpoint/2010/main" val="71868196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5"/>
          <p:cNvSpPr txBox="1">
            <a:spLocks noChangeArrowheads="1"/>
          </p:cNvSpPr>
          <p:nvPr/>
        </p:nvSpPr>
        <p:spPr bwMode="auto">
          <a:xfrm>
            <a:off x="213651" y="216730"/>
            <a:ext cx="626722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4000" dirty="0" smtClean="0">
                <a:solidFill>
                  <a:srgbClr val="000000"/>
                </a:solidFill>
                <a:latin typeface="Cambria" pitchFamily="18" charset="0"/>
              </a:rPr>
              <a:t>Last two assignments…</a:t>
            </a:r>
            <a:endParaRPr lang="en-US" sz="4000" i="1" dirty="0">
              <a:solidFill>
                <a:srgbClr val="000000"/>
              </a:solidFill>
              <a:latin typeface="Cambria" pitchFamily="18" charset="0"/>
            </a:endParaRPr>
          </a:p>
        </p:txBody>
      </p:sp>
      <p:pic>
        <p:nvPicPr>
          <p:cNvPr id="10" name="Picture 9" descr="Screen Shot 2013-03-11 at 8.53.24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100" y="1384300"/>
            <a:ext cx="8801100" cy="4089400"/>
          </a:xfrm>
          <a:prstGeom prst="rect">
            <a:avLst/>
          </a:prstGeom>
        </p:spPr>
      </p:pic>
      <p:pic>
        <p:nvPicPr>
          <p:cNvPr id="11" name="Picture 10" descr="Screen Shot 2013-03-11 at 9.14.20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5500" y="5841643"/>
            <a:ext cx="7480300" cy="622300"/>
          </a:xfrm>
          <a:prstGeom prst="rect">
            <a:avLst/>
          </a:prstGeom>
        </p:spPr>
      </p:pic>
    </p:spTree>
    <p:extLst>
      <p:ext uri="{BB962C8B-B14F-4D97-AF65-F5344CB8AC3E}">
        <p14:creationId xmlns:p14="http://schemas.microsoft.com/office/powerpoint/2010/main" val="4016281801"/>
      </p:ext>
    </p:extLst>
  </p:cSld>
  <p:clrMapOvr>
    <a:masterClrMapping/>
  </p:clrMapOvr>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66476" y="1507512"/>
            <a:ext cx="6587597" cy="738664"/>
          </a:xfrm>
          <a:prstGeom prst="rect">
            <a:avLst/>
          </a:prstGeom>
          <a:noFill/>
        </p:spPr>
        <p:txBody>
          <a:bodyPr wrap="square" rtlCol="0">
            <a:spAutoFit/>
          </a:bodyPr>
          <a:lstStyle/>
          <a:p>
            <a:r>
              <a:rPr lang="en-US" sz="4200" dirty="0" smtClean="0">
                <a:solidFill>
                  <a:srgbClr val="0000FF"/>
                </a:solidFill>
                <a:latin typeface="Cambria"/>
                <a:cs typeface="Cambria"/>
              </a:rPr>
              <a:t>It had ~5% </a:t>
            </a:r>
            <a:r>
              <a:rPr lang="en-US" sz="4200" dirty="0" err="1" smtClean="0">
                <a:solidFill>
                  <a:srgbClr val="0000FF"/>
                </a:solidFill>
                <a:latin typeface="Cambria"/>
                <a:cs typeface="Cambria"/>
              </a:rPr>
              <a:t>oob</a:t>
            </a:r>
            <a:r>
              <a:rPr lang="en-US" sz="4200" dirty="0" smtClean="0">
                <a:solidFill>
                  <a:srgbClr val="0000FF"/>
                </a:solidFill>
                <a:latin typeface="Cambria"/>
                <a:cs typeface="Cambria"/>
              </a:rPr>
              <a:t> error…</a:t>
            </a:r>
            <a:endParaRPr lang="en-US" sz="4200" dirty="0">
              <a:solidFill>
                <a:srgbClr val="0000FF"/>
              </a:solidFill>
              <a:latin typeface="Cambria"/>
              <a:cs typeface="Cambria"/>
            </a:endParaRPr>
          </a:p>
        </p:txBody>
      </p:sp>
      <p:sp>
        <p:nvSpPr>
          <p:cNvPr id="3" name="TextBox 2"/>
          <p:cNvSpPr txBox="1"/>
          <p:nvPr/>
        </p:nvSpPr>
        <p:spPr>
          <a:xfrm>
            <a:off x="223617" y="176140"/>
            <a:ext cx="6587597" cy="738664"/>
          </a:xfrm>
          <a:prstGeom prst="rect">
            <a:avLst/>
          </a:prstGeom>
          <a:noFill/>
        </p:spPr>
        <p:txBody>
          <a:bodyPr wrap="square" rtlCol="0">
            <a:spAutoFit/>
          </a:bodyPr>
          <a:lstStyle/>
          <a:p>
            <a:r>
              <a:rPr lang="en-US" sz="4200" dirty="0" smtClean="0">
                <a:latin typeface="Cambria"/>
                <a:cs typeface="Cambria"/>
              </a:rPr>
              <a:t>Bagged trees…</a:t>
            </a:r>
            <a:endParaRPr lang="en-US" sz="4200" dirty="0">
              <a:latin typeface="Cambria"/>
              <a:cs typeface="Cambria"/>
            </a:endParaRPr>
          </a:p>
        </p:txBody>
      </p:sp>
      <p:sp>
        <p:nvSpPr>
          <p:cNvPr id="4" name="TextBox 3"/>
          <p:cNvSpPr txBox="1"/>
          <p:nvPr/>
        </p:nvSpPr>
        <p:spPr>
          <a:xfrm>
            <a:off x="2091749" y="4831962"/>
            <a:ext cx="6587597" cy="738664"/>
          </a:xfrm>
          <a:prstGeom prst="rect">
            <a:avLst/>
          </a:prstGeom>
          <a:noFill/>
        </p:spPr>
        <p:txBody>
          <a:bodyPr wrap="square" rtlCol="0">
            <a:spAutoFit/>
          </a:bodyPr>
          <a:lstStyle/>
          <a:p>
            <a:pPr algn="r"/>
            <a:r>
              <a:rPr lang="en-US" sz="4200" dirty="0" smtClean="0">
                <a:solidFill>
                  <a:srgbClr val="0000FF"/>
                </a:solidFill>
                <a:latin typeface="Cambria"/>
                <a:cs typeface="Cambria"/>
              </a:rPr>
              <a:t>… so, how does it get 100%?</a:t>
            </a:r>
            <a:endParaRPr lang="en-US" sz="4200" dirty="0">
              <a:solidFill>
                <a:srgbClr val="0000FF"/>
              </a:solidFill>
              <a:latin typeface="Cambria"/>
              <a:cs typeface="Cambria"/>
            </a:endParaRPr>
          </a:p>
        </p:txBody>
      </p:sp>
      <p:sp>
        <p:nvSpPr>
          <p:cNvPr id="5" name="Rectangle 4"/>
          <p:cNvSpPr/>
          <p:nvPr/>
        </p:nvSpPr>
        <p:spPr>
          <a:xfrm>
            <a:off x="379825" y="3082095"/>
            <a:ext cx="8510463" cy="830997"/>
          </a:xfrm>
          <a:prstGeom prst="rect">
            <a:avLst/>
          </a:prstGeom>
          <a:solidFill>
            <a:schemeClr val="bg1">
              <a:lumMod val="85000"/>
            </a:schemeClr>
          </a:solidFill>
        </p:spPr>
        <p:txBody>
          <a:bodyPr wrap="square">
            <a:spAutoFit/>
          </a:bodyPr>
          <a:lstStyle/>
          <a:p>
            <a:r>
              <a:rPr lang="en-US" sz="2400" b="1" dirty="0" err="1">
                <a:latin typeface="Courier New"/>
                <a:cs typeface="Courier New"/>
              </a:rPr>
              <a:t>testPred</a:t>
            </a:r>
            <a:r>
              <a:rPr lang="en-US" sz="2400" b="1" dirty="0">
                <a:latin typeface="Courier New"/>
                <a:cs typeface="Courier New"/>
              </a:rPr>
              <a:t> &lt;- predict(</a:t>
            </a:r>
            <a:r>
              <a:rPr lang="en-US" sz="2400" b="1" dirty="0" err="1">
                <a:latin typeface="Courier New"/>
                <a:cs typeface="Courier New"/>
              </a:rPr>
              <a:t>bagTree</a:t>
            </a:r>
            <a:r>
              <a:rPr lang="en-US" sz="2400" b="1" dirty="0">
                <a:latin typeface="Courier New"/>
                <a:cs typeface="Courier New"/>
              </a:rPr>
              <a:t>, </a:t>
            </a:r>
            <a:r>
              <a:rPr lang="en-US" sz="2400" b="1" dirty="0" err="1">
                <a:latin typeface="Courier New"/>
                <a:cs typeface="Courier New"/>
              </a:rPr>
              <a:t>newdata</a:t>
            </a:r>
            <a:r>
              <a:rPr lang="en-US" sz="2400" b="1" dirty="0">
                <a:latin typeface="Courier New"/>
                <a:cs typeface="Courier New"/>
              </a:rPr>
              <a:t> = iris)</a:t>
            </a:r>
          </a:p>
          <a:p>
            <a:r>
              <a:rPr lang="en-US" sz="2400" b="1" dirty="0">
                <a:latin typeface="Courier New"/>
                <a:cs typeface="Courier New"/>
              </a:rPr>
              <a:t>table(</a:t>
            </a:r>
            <a:r>
              <a:rPr lang="en-US" sz="2400" b="1" dirty="0" err="1">
                <a:latin typeface="Courier New"/>
                <a:cs typeface="Courier New"/>
              </a:rPr>
              <a:t>iris$Species,testPred</a:t>
            </a:r>
            <a:r>
              <a:rPr lang="en-US" sz="2400" b="1" dirty="0">
                <a:latin typeface="Courier New"/>
                <a:cs typeface="Courier New"/>
              </a:rPr>
              <a:t>)</a:t>
            </a:r>
          </a:p>
        </p:txBody>
      </p:sp>
      <p:sp>
        <p:nvSpPr>
          <p:cNvPr id="6" name="Rectangle 5"/>
          <p:cNvSpPr/>
          <p:nvPr/>
        </p:nvSpPr>
        <p:spPr>
          <a:xfrm>
            <a:off x="5854725" y="6200007"/>
            <a:ext cx="2824621" cy="369332"/>
          </a:xfrm>
          <a:prstGeom prst="rect">
            <a:avLst/>
          </a:prstGeom>
        </p:spPr>
        <p:txBody>
          <a:bodyPr wrap="none">
            <a:spAutoFit/>
          </a:bodyPr>
          <a:lstStyle/>
          <a:p>
            <a:r>
              <a:rPr lang="en-US" i="1" dirty="0" smtClean="0">
                <a:latin typeface="Cambria"/>
                <a:cs typeface="Cambria"/>
              </a:rPr>
              <a:t>Note: this is </a:t>
            </a:r>
            <a:r>
              <a:rPr lang="en-US" i="1" dirty="0" err="1" smtClean="0">
                <a:latin typeface="Cambria"/>
                <a:cs typeface="Cambria"/>
              </a:rPr>
              <a:t>resubstitution</a:t>
            </a:r>
            <a:r>
              <a:rPr lang="en-US" i="1" dirty="0" smtClean="0">
                <a:latin typeface="Cambria"/>
                <a:cs typeface="Cambria"/>
              </a:rPr>
              <a:t>!</a:t>
            </a:r>
            <a:endParaRPr lang="en-US" i="1" dirty="0"/>
          </a:p>
        </p:txBody>
      </p:sp>
    </p:spTree>
    <p:extLst>
      <p:ext uri="{BB962C8B-B14F-4D97-AF65-F5344CB8AC3E}">
        <p14:creationId xmlns:p14="http://schemas.microsoft.com/office/powerpoint/2010/main" val="353307763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3.05.02 PM.png"/>
          <p:cNvPicPr>
            <a:picLocks noChangeAspect="1"/>
          </p:cNvPicPr>
          <p:nvPr/>
        </p:nvPicPr>
        <p:blipFill rotWithShape="1">
          <a:blip r:embed="rId2">
            <a:extLst>
              <a:ext uri="{28A0092B-C50C-407E-A947-70E740481C1C}">
                <a14:useLocalDpi xmlns:a14="http://schemas.microsoft.com/office/drawing/2010/main" val="0"/>
              </a:ext>
            </a:extLst>
          </a:blip>
          <a:srcRect l="-908" r="37692"/>
          <a:stretch/>
        </p:blipFill>
        <p:spPr>
          <a:xfrm>
            <a:off x="237391" y="436273"/>
            <a:ext cx="5780468" cy="5124659"/>
          </a:xfrm>
          <a:prstGeom prst="rect">
            <a:avLst/>
          </a:prstGeom>
        </p:spPr>
      </p:pic>
      <p:sp>
        <p:nvSpPr>
          <p:cNvPr id="3" name="Rectangle 2"/>
          <p:cNvSpPr/>
          <p:nvPr/>
        </p:nvSpPr>
        <p:spPr>
          <a:xfrm>
            <a:off x="1210694" y="6449285"/>
            <a:ext cx="7719655" cy="276999"/>
          </a:xfrm>
          <a:prstGeom prst="rect">
            <a:avLst/>
          </a:prstGeom>
        </p:spPr>
        <p:txBody>
          <a:bodyPr wrap="square">
            <a:spAutoFit/>
          </a:bodyPr>
          <a:lstStyle/>
          <a:p>
            <a:pPr algn="r"/>
            <a:r>
              <a:rPr lang="en-US" sz="1200" dirty="0" err="1" smtClean="0"/>
              <a:t>www.stat.berkeley.edu</a:t>
            </a:r>
            <a:r>
              <a:rPr lang="en-US" sz="1200" dirty="0"/>
              <a:t>/~</a:t>
            </a:r>
            <a:r>
              <a:rPr lang="en-US" sz="1200" dirty="0" err="1"/>
              <a:t>breiman</a:t>
            </a:r>
            <a:r>
              <a:rPr lang="en-US" sz="1200" dirty="0"/>
              <a:t>/</a:t>
            </a:r>
            <a:r>
              <a:rPr lang="en-US" sz="1200" dirty="0" err="1"/>
              <a:t>RandomForests</a:t>
            </a:r>
            <a:r>
              <a:rPr lang="en-US" sz="1200" dirty="0"/>
              <a:t>/</a:t>
            </a:r>
            <a:r>
              <a:rPr lang="en-US" sz="1200" dirty="0" err="1"/>
              <a:t>cc_home.htm</a:t>
            </a:r>
            <a:endParaRPr lang="en-US" sz="1200" dirty="0"/>
          </a:p>
        </p:txBody>
      </p:sp>
      <p:sp>
        <p:nvSpPr>
          <p:cNvPr id="4" name="TextBox 3"/>
          <p:cNvSpPr txBox="1"/>
          <p:nvPr/>
        </p:nvSpPr>
        <p:spPr>
          <a:xfrm>
            <a:off x="4510427" y="5389949"/>
            <a:ext cx="4534165" cy="923330"/>
          </a:xfrm>
          <a:prstGeom prst="rect">
            <a:avLst/>
          </a:prstGeom>
          <a:solidFill>
            <a:srgbClr val="B7D9FF"/>
          </a:solidFill>
        </p:spPr>
        <p:txBody>
          <a:bodyPr wrap="square" rtlCol="0">
            <a:spAutoFit/>
          </a:bodyPr>
          <a:lstStyle/>
          <a:p>
            <a:pPr marL="342900" indent="-342900">
              <a:buFont typeface="Arial"/>
              <a:buChar char="•"/>
            </a:pPr>
            <a:r>
              <a:rPr lang="en-US" dirty="0" smtClean="0">
                <a:solidFill>
                  <a:srgbClr val="0000FF"/>
                </a:solidFill>
                <a:latin typeface="Cambria"/>
                <a:cs typeface="Cambria"/>
              </a:rPr>
              <a:t>Leo </a:t>
            </a:r>
            <a:r>
              <a:rPr lang="en-US" dirty="0" err="1" smtClean="0">
                <a:solidFill>
                  <a:srgbClr val="0000FF"/>
                </a:solidFill>
                <a:latin typeface="Cambria"/>
                <a:cs typeface="Cambria"/>
              </a:rPr>
              <a:t>Breiman</a:t>
            </a:r>
            <a:r>
              <a:rPr lang="en-US" dirty="0" smtClean="0">
                <a:solidFill>
                  <a:srgbClr val="0000FF"/>
                </a:solidFill>
                <a:latin typeface="Cambria"/>
                <a:cs typeface="Cambria"/>
              </a:rPr>
              <a:t> + Adele Cutler (Cal) 2001</a:t>
            </a:r>
          </a:p>
          <a:p>
            <a:endParaRPr lang="en-US" dirty="0" smtClean="0">
              <a:solidFill>
                <a:srgbClr val="0000FF"/>
              </a:solidFill>
              <a:latin typeface="Cambria"/>
              <a:cs typeface="Cambria"/>
            </a:endParaRPr>
          </a:p>
          <a:p>
            <a:pPr marL="342900" indent="-342900">
              <a:buFont typeface="Arial"/>
              <a:buChar char="•"/>
            </a:pPr>
            <a:r>
              <a:rPr lang="en-US" dirty="0" smtClean="0">
                <a:solidFill>
                  <a:srgbClr val="0000FF"/>
                </a:solidFill>
                <a:latin typeface="Cambria"/>
                <a:cs typeface="Cambria"/>
              </a:rPr>
              <a:t>Tim Ho (Bell Labs) 1995</a:t>
            </a:r>
            <a:r>
              <a:rPr lang="en-US" dirty="0" smtClean="0">
                <a:solidFill>
                  <a:srgbClr val="0000FF"/>
                </a:solidFill>
                <a:latin typeface="Cambria"/>
                <a:cs typeface="Cambria"/>
              </a:rPr>
              <a:t>  </a:t>
            </a:r>
            <a:endParaRPr lang="en-US" dirty="0">
              <a:solidFill>
                <a:srgbClr val="0000FF"/>
              </a:solidFill>
              <a:latin typeface="Cambria"/>
              <a:cs typeface="Cambria"/>
            </a:endParaRPr>
          </a:p>
        </p:txBody>
      </p:sp>
    </p:spTree>
    <p:extLst>
      <p:ext uri="{BB962C8B-B14F-4D97-AF65-F5344CB8AC3E}">
        <p14:creationId xmlns:p14="http://schemas.microsoft.com/office/powerpoint/2010/main" val="353307763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12.4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700" y="0"/>
            <a:ext cx="8863374" cy="6858000"/>
          </a:xfrm>
          <a:prstGeom prst="rect">
            <a:avLst/>
          </a:prstGeom>
        </p:spPr>
      </p:pic>
    </p:spTree>
    <p:extLst>
      <p:ext uri="{BB962C8B-B14F-4D97-AF65-F5344CB8AC3E}">
        <p14:creationId xmlns:p14="http://schemas.microsoft.com/office/powerpoint/2010/main" val="63406106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13.0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0"/>
            <a:ext cx="8986345" cy="6858000"/>
          </a:xfrm>
          <a:prstGeom prst="rect">
            <a:avLst/>
          </a:prstGeom>
        </p:spPr>
      </p:pic>
    </p:spTree>
    <p:extLst>
      <p:ext uri="{BB962C8B-B14F-4D97-AF65-F5344CB8AC3E}">
        <p14:creationId xmlns:p14="http://schemas.microsoft.com/office/powerpoint/2010/main" val="228748904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13.1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200" y="0"/>
            <a:ext cx="8474333" cy="6858000"/>
          </a:xfrm>
          <a:prstGeom prst="rect">
            <a:avLst/>
          </a:prstGeom>
        </p:spPr>
      </p:pic>
    </p:spTree>
    <p:extLst>
      <p:ext uri="{BB962C8B-B14F-4D97-AF65-F5344CB8AC3E}">
        <p14:creationId xmlns:p14="http://schemas.microsoft.com/office/powerpoint/2010/main" val="42146747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3.05.1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6207"/>
            <a:ext cx="9144000" cy="5818038"/>
          </a:xfrm>
          <a:prstGeom prst="rect">
            <a:avLst/>
          </a:prstGeom>
        </p:spPr>
      </p:pic>
    </p:spTree>
    <p:extLst>
      <p:ext uri="{BB962C8B-B14F-4D97-AF65-F5344CB8AC3E}">
        <p14:creationId xmlns:p14="http://schemas.microsoft.com/office/powerpoint/2010/main" val="154795966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2998" y="225533"/>
            <a:ext cx="7074250" cy="738664"/>
          </a:xfrm>
          <a:prstGeom prst="rect">
            <a:avLst/>
          </a:prstGeom>
          <a:noFill/>
        </p:spPr>
        <p:txBody>
          <a:bodyPr wrap="square" rtlCol="0">
            <a:spAutoFit/>
          </a:bodyPr>
          <a:lstStyle/>
          <a:p>
            <a:r>
              <a:rPr lang="en-US" sz="4200" dirty="0" smtClean="0">
                <a:latin typeface="Cambria"/>
                <a:cs typeface="Cambria"/>
              </a:rPr>
              <a:t>Random Forests: prediction</a:t>
            </a:r>
            <a:endParaRPr lang="en-US" sz="4200" dirty="0">
              <a:latin typeface="Cambria"/>
              <a:cs typeface="Cambria"/>
            </a:endParaRPr>
          </a:p>
        </p:txBody>
      </p:sp>
      <p:pic>
        <p:nvPicPr>
          <p:cNvPr id="2" name="Picture 1" descr="Screen Shot 2013-03-11 at 5.46.5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845" y="1682208"/>
            <a:ext cx="8186360" cy="4039221"/>
          </a:xfrm>
          <a:prstGeom prst="rect">
            <a:avLst/>
          </a:prstGeom>
          <a:ln>
            <a:solidFill>
              <a:schemeClr val="accent1">
                <a:lumMod val="75000"/>
              </a:schemeClr>
            </a:solidFill>
          </a:ln>
        </p:spPr>
      </p:pic>
    </p:spTree>
    <p:extLst>
      <p:ext uri="{BB962C8B-B14F-4D97-AF65-F5344CB8AC3E}">
        <p14:creationId xmlns:p14="http://schemas.microsoft.com/office/powerpoint/2010/main" val="175521290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3.05.2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5300"/>
            <a:ext cx="9144000" cy="5862288"/>
          </a:xfrm>
          <a:prstGeom prst="rect">
            <a:avLst/>
          </a:prstGeom>
        </p:spPr>
      </p:pic>
    </p:spTree>
    <p:extLst>
      <p:ext uri="{BB962C8B-B14F-4D97-AF65-F5344CB8AC3E}">
        <p14:creationId xmlns:p14="http://schemas.microsoft.com/office/powerpoint/2010/main" val="154795966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9260" y="273014"/>
            <a:ext cx="6587597" cy="738664"/>
          </a:xfrm>
          <a:prstGeom prst="rect">
            <a:avLst/>
          </a:prstGeom>
          <a:noFill/>
        </p:spPr>
        <p:txBody>
          <a:bodyPr wrap="square" rtlCol="0">
            <a:spAutoFit/>
          </a:bodyPr>
          <a:lstStyle/>
          <a:p>
            <a:r>
              <a:rPr lang="en-US" sz="4200" dirty="0" smtClean="0">
                <a:latin typeface="Cambria"/>
                <a:cs typeface="Cambria"/>
              </a:rPr>
              <a:t>Variable Importance</a:t>
            </a:r>
            <a:endParaRPr lang="en-US" sz="4200" dirty="0">
              <a:latin typeface="Cambria"/>
              <a:cs typeface="Cambria"/>
            </a:endParaRPr>
          </a:p>
        </p:txBody>
      </p:sp>
      <p:sp>
        <p:nvSpPr>
          <p:cNvPr id="3" name="TextBox 2"/>
          <p:cNvSpPr txBox="1"/>
          <p:nvPr/>
        </p:nvSpPr>
        <p:spPr>
          <a:xfrm>
            <a:off x="2027788" y="899964"/>
            <a:ext cx="6587597" cy="584776"/>
          </a:xfrm>
          <a:prstGeom prst="rect">
            <a:avLst/>
          </a:prstGeom>
          <a:noFill/>
        </p:spPr>
        <p:txBody>
          <a:bodyPr wrap="square" rtlCol="0">
            <a:spAutoFit/>
          </a:bodyPr>
          <a:lstStyle/>
          <a:p>
            <a:pPr algn="r"/>
            <a:r>
              <a:rPr lang="en-US" sz="3200" dirty="0" smtClean="0">
                <a:latin typeface="Cambria"/>
                <a:cs typeface="Cambria"/>
              </a:rPr>
              <a:t>… is important!</a:t>
            </a:r>
            <a:endParaRPr lang="en-US" sz="3200" dirty="0">
              <a:latin typeface="Cambria"/>
              <a:cs typeface="Cambria"/>
            </a:endParaRPr>
          </a:p>
        </p:txBody>
      </p:sp>
      <p:sp>
        <p:nvSpPr>
          <p:cNvPr id="4" name="Rectangle 3"/>
          <p:cNvSpPr/>
          <p:nvPr/>
        </p:nvSpPr>
        <p:spPr>
          <a:xfrm>
            <a:off x="600523" y="1866930"/>
            <a:ext cx="7860558" cy="4524315"/>
          </a:xfrm>
          <a:prstGeom prst="rect">
            <a:avLst/>
          </a:prstGeom>
        </p:spPr>
        <p:txBody>
          <a:bodyPr wrap="square">
            <a:spAutoFit/>
          </a:bodyPr>
          <a:lstStyle/>
          <a:p>
            <a:pPr marL="285750" indent="-285750">
              <a:buFont typeface="Arial"/>
              <a:buChar char="•"/>
            </a:pPr>
            <a:r>
              <a:rPr lang="en-US" sz="2400" dirty="0"/>
              <a:t>In every tree grown in the forest, </a:t>
            </a:r>
            <a:r>
              <a:rPr lang="en-US" sz="2400" dirty="0" smtClean="0"/>
              <a:t>find its </a:t>
            </a:r>
            <a:r>
              <a:rPr lang="en-US" sz="2400" dirty="0" err="1" smtClean="0"/>
              <a:t>oob</a:t>
            </a:r>
            <a:r>
              <a:rPr lang="en-US" sz="2400" dirty="0" smtClean="0"/>
              <a:t> cases.</a:t>
            </a:r>
          </a:p>
          <a:p>
            <a:pPr marL="285750" indent="-285750">
              <a:buFont typeface="Arial"/>
              <a:buChar char="•"/>
            </a:pPr>
            <a:r>
              <a:rPr lang="en-US" sz="2400" dirty="0"/>
              <a:t>C</a:t>
            </a:r>
            <a:r>
              <a:rPr lang="en-US" sz="2400" dirty="0" smtClean="0"/>
              <a:t>ount </a:t>
            </a:r>
            <a:r>
              <a:rPr lang="en-US" sz="2400" dirty="0"/>
              <a:t>the </a:t>
            </a:r>
            <a:r>
              <a:rPr lang="en-US" sz="2400" dirty="0" smtClean="0"/>
              <a:t># of </a:t>
            </a:r>
            <a:r>
              <a:rPr lang="en-US" sz="2400" dirty="0"/>
              <a:t>votes cast for </a:t>
            </a:r>
            <a:r>
              <a:rPr lang="en-US" sz="2400" dirty="0" smtClean="0"/>
              <a:t>each </a:t>
            </a:r>
            <a:r>
              <a:rPr lang="en-US" sz="2400" dirty="0" err="1" smtClean="0"/>
              <a:t>oob's</a:t>
            </a:r>
            <a:r>
              <a:rPr lang="en-US" sz="2400" dirty="0" smtClean="0"/>
              <a:t> </a:t>
            </a:r>
            <a:r>
              <a:rPr lang="en-US" sz="2400" i="1" dirty="0" smtClean="0"/>
              <a:t>correct</a:t>
            </a:r>
            <a:r>
              <a:rPr lang="en-US" sz="2400" dirty="0" smtClean="0"/>
              <a:t> </a:t>
            </a:r>
            <a:r>
              <a:rPr lang="en-US" sz="2400" dirty="0"/>
              <a:t>class. </a:t>
            </a:r>
            <a:endParaRPr lang="en-US" sz="2400" dirty="0" smtClean="0"/>
          </a:p>
          <a:p>
            <a:pPr marL="285750" indent="-285750">
              <a:buFont typeface="Arial"/>
              <a:buChar char="•"/>
            </a:pPr>
            <a:endParaRPr lang="en-US" sz="2400" dirty="0" smtClean="0"/>
          </a:p>
          <a:p>
            <a:pPr marL="285750" indent="-285750">
              <a:buFont typeface="Arial"/>
              <a:buChar char="•"/>
            </a:pPr>
            <a:r>
              <a:rPr lang="en-US" sz="2400" dirty="0" smtClean="0"/>
              <a:t>Now </a:t>
            </a:r>
            <a:r>
              <a:rPr lang="en-US" sz="2400" b="1" dirty="0">
                <a:solidFill>
                  <a:srgbClr val="FF0000"/>
                </a:solidFill>
              </a:rPr>
              <a:t>randomly permute the values </a:t>
            </a:r>
            <a:r>
              <a:rPr lang="en-US" sz="2400" dirty="0"/>
              <a:t>of variable </a:t>
            </a:r>
            <a:r>
              <a:rPr lang="en-US" sz="2400" b="1" dirty="0">
                <a:solidFill>
                  <a:schemeClr val="accent6">
                    <a:lumMod val="75000"/>
                  </a:schemeClr>
                </a:solidFill>
              </a:rPr>
              <a:t>m</a:t>
            </a:r>
            <a:r>
              <a:rPr lang="en-US" sz="2400" dirty="0"/>
              <a:t> in the </a:t>
            </a:r>
            <a:r>
              <a:rPr lang="en-US" sz="2400" dirty="0" err="1"/>
              <a:t>oob</a:t>
            </a:r>
            <a:r>
              <a:rPr lang="en-US" sz="2400" dirty="0"/>
              <a:t> cases and put these cases down the tree. </a:t>
            </a:r>
            <a:endParaRPr lang="en-US" sz="2400" dirty="0" smtClean="0"/>
          </a:p>
          <a:p>
            <a:pPr marL="285750" indent="-285750">
              <a:buFont typeface="Arial"/>
              <a:buChar char="•"/>
            </a:pPr>
            <a:endParaRPr lang="en-US" sz="2400" dirty="0" smtClean="0"/>
          </a:p>
          <a:p>
            <a:pPr marL="285750" indent="-285750">
              <a:buFont typeface="Arial"/>
              <a:buChar char="•"/>
            </a:pPr>
            <a:r>
              <a:rPr lang="en-US" sz="2400" dirty="0" smtClean="0"/>
              <a:t>Find the # of votes </a:t>
            </a:r>
            <a:r>
              <a:rPr lang="en-US" sz="2400" dirty="0"/>
              <a:t>for the </a:t>
            </a:r>
            <a:r>
              <a:rPr lang="en-US" sz="2400" i="1" dirty="0"/>
              <a:t>correct</a:t>
            </a:r>
            <a:r>
              <a:rPr lang="en-US" sz="2400" dirty="0"/>
              <a:t> class </a:t>
            </a:r>
            <a:r>
              <a:rPr lang="en-US" sz="2400" dirty="0" smtClean="0"/>
              <a:t>in the original data </a:t>
            </a:r>
            <a:r>
              <a:rPr lang="en-US" sz="2400" b="1" dirty="0" smtClean="0">
                <a:solidFill>
                  <a:srgbClr val="0000FF"/>
                </a:solidFill>
              </a:rPr>
              <a:t>minus</a:t>
            </a:r>
            <a:r>
              <a:rPr lang="en-US" sz="2400" dirty="0" smtClean="0"/>
              <a:t> the # of votes </a:t>
            </a:r>
            <a:r>
              <a:rPr lang="en-US" sz="2400" dirty="0"/>
              <a:t>for the correct class in the variable-m-permuted </a:t>
            </a:r>
            <a:r>
              <a:rPr lang="en-US" sz="2400" dirty="0" err="1"/>
              <a:t>oob</a:t>
            </a:r>
            <a:r>
              <a:rPr lang="en-US" sz="2400" dirty="0"/>
              <a:t> </a:t>
            </a:r>
            <a:r>
              <a:rPr lang="en-US" sz="2400" dirty="0" smtClean="0"/>
              <a:t>data.</a:t>
            </a:r>
          </a:p>
          <a:p>
            <a:pPr marL="285750" indent="-285750">
              <a:buFont typeface="Arial"/>
              <a:buChar char="•"/>
            </a:pPr>
            <a:endParaRPr lang="en-US" sz="2400" dirty="0" smtClean="0"/>
          </a:p>
          <a:p>
            <a:pPr marL="285750" indent="-285750">
              <a:buFont typeface="Arial"/>
              <a:buChar char="•"/>
            </a:pPr>
            <a:r>
              <a:rPr lang="en-US" sz="2400" dirty="0" smtClean="0"/>
              <a:t>The </a:t>
            </a:r>
            <a:r>
              <a:rPr lang="en-US" sz="2400" dirty="0"/>
              <a:t>average of this number over all trees in the forest is the raw </a:t>
            </a:r>
            <a:r>
              <a:rPr lang="en-US" sz="2400" b="1" u="sng" dirty="0"/>
              <a:t>importance score</a:t>
            </a:r>
            <a:r>
              <a:rPr lang="en-US" sz="2400" b="1" dirty="0"/>
              <a:t> </a:t>
            </a:r>
            <a:r>
              <a:rPr lang="en-US" sz="2400" dirty="0"/>
              <a:t>for variable </a:t>
            </a:r>
            <a:r>
              <a:rPr lang="en-US" sz="2400" b="1" dirty="0">
                <a:solidFill>
                  <a:srgbClr val="E46C0A"/>
                </a:solidFill>
              </a:rPr>
              <a:t>m</a:t>
            </a:r>
            <a:r>
              <a:rPr lang="en-US" sz="2400" dirty="0"/>
              <a:t>.</a:t>
            </a:r>
          </a:p>
        </p:txBody>
      </p:sp>
    </p:spTree>
    <p:extLst>
      <p:ext uri="{BB962C8B-B14F-4D97-AF65-F5344CB8AC3E}">
        <p14:creationId xmlns:p14="http://schemas.microsoft.com/office/powerpoint/2010/main" val="366249824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9260" y="273014"/>
            <a:ext cx="6587597" cy="738664"/>
          </a:xfrm>
          <a:prstGeom prst="rect">
            <a:avLst/>
          </a:prstGeom>
          <a:noFill/>
        </p:spPr>
        <p:txBody>
          <a:bodyPr wrap="square" rtlCol="0">
            <a:spAutoFit/>
          </a:bodyPr>
          <a:lstStyle/>
          <a:p>
            <a:r>
              <a:rPr lang="en-US" sz="4200" dirty="0" smtClean="0">
                <a:latin typeface="Cambria"/>
                <a:cs typeface="Cambria"/>
              </a:rPr>
              <a:t>Variable Importance</a:t>
            </a:r>
            <a:endParaRPr lang="en-US" sz="4200" dirty="0">
              <a:latin typeface="Cambria"/>
              <a:cs typeface="Cambria"/>
            </a:endParaRPr>
          </a:p>
        </p:txBody>
      </p:sp>
      <p:sp>
        <p:nvSpPr>
          <p:cNvPr id="3" name="TextBox 2"/>
          <p:cNvSpPr txBox="1"/>
          <p:nvPr/>
        </p:nvSpPr>
        <p:spPr>
          <a:xfrm>
            <a:off x="2027788" y="313018"/>
            <a:ext cx="6587597" cy="584776"/>
          </a:xfrm>
          <a:prstGeom prst="rect">
            <a:avLst/>
          </a:prstGeom>
          <a:noFill/>
        </p:spPr>
        <p:txBody>
          <a:bodyPr wrap="square" rtlCol="0">
            <a:spAutoFit/>
          </a:bodyPr>
          <a:lstStyle/>
          <a:p>
            <a:pPr algn="r"/>
            <a:r>
              <a:rPr lang="en-US" sz="3200" dirty="0" smtClean="0">
                <a:latin typeface="Cambria"/>
                <a:cs typeface="Cambria"/>
              </a:rPr>
              <a:t>… in R</a:t>
            </a:r>
            <a:endParaRPr lang="en-US" sz="3200" dirty="0">
              <a:latin typeface="Cambria"/>
              <a:cs typeface="Cambria"/>
            </a:endParaRPr>
          </a:p>
        </p:txBody>
      </p:sp>
      <p:sp>
        <p:nvSpPr>
          <p:cNvPr id="5" name="Rectangle 4"/>
          <p:cNvSpPr/>
          <p:nvPr/>
        </p:nvSpPr>
        <p:spPr>
          <a:xfrm>
            <a:off x="639052" y="1720755"/>
            <a:ext cx="7976333" cy="830997"/>
          </a:xfrm>
          <a:prstGeom prst="rect">
            <a:avLst/>
          </a:prstGeom>
        </p:spPr>
        <p:txBody>
          <a:bodyPr wrap="square">
            <a:spAutoFit/>
          </a:bodyPr>
          <a:lstStyle/>
          <a:p>
            <a:r>
              <a:rPr lang="en-US" sz="2400" dirty="0" err="1"/>
              <a:t>forestIris</a:t>
            </a:r>
            <a:r>
              <a:rPr lang="en-US" sz="2400" dirty="0"/>
              <a:t> &lt;- </a:t>
            </a:r>
            <a:r>
              <a:rPr lang="en-US" sz="2400" dirty="0" err="1"/>
              <a:t>randomForest</a:t>
            </a:r>
            <a:r>
              <a:rPr lang="en-US" sz="2400" dirty="0"/>
              <a:t>(</a:t>
            </a:r>
            <a:r>
              <a:rPr lang="en-US" sz="2400" dirty="0" err="1"/>
              <a:t>Species~.,data</a:t>
            </a:r>
            <a:r>
              <a:rPr lang="en-US" sz="2400" dirty="0"/>
              <a:t>=iris</a:t>
            </a:r>
            <a:r>
              <a:rPr lang="en-US" sz="2400" dirty="0" smtClean="0"/>
              <a:t>,</a:t>
            </a:r>
          </a:p>
          <a:p>
            <a:r>
              <a:rPr lang="en-US" sz="2400" dirty="0"/>
              <a:t> </a:t>
            </a:r>
            <a:r>
              <a:rPr lang="en-US" sz="2400" dirty="0" smtClean="0"/>
              <a:t>								</a:t>
            </a:r>
            <a:r>
              <a:rPr lang="en-US" sz="2400" dirty="0" err="1" smtClean="0"/>
              <a:t>prox</a:t>
            </a:r>
            <a:r>
              <a:rPr lang="en-US" sz="2400" dirty="0"/>
              <a:t>=</a:t>
            </a:r>
            <a:r>
              <a:rPr lang="en-US" sz="2400" dirty="0" err="1"/>
              <a:t>TRUE,importance</a:t>
            </a:r>
            <a:r>
              <a:rPr lang="en-US" sz="2400" dirty="0"/>
              <a:t>=T)</a:t>
            </a:r>
          </a:p>
        </p:txBody>
      </p:sp>
      <p:pic>
        <p:nvPicPr>
          <p:cNvPr id="6" name="Picture 5" descr="Screen Shot 2013-03-11 at 5.46.0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900" y="3773236"/>
            <a:ext cx="7683500" cy="1371600"/>
          </a:xfrm>
          <a:prstGeom prst="rect">
            <a:avLst/>
          </a:prstGeom>
        </p:spPr>
      </p:pic>
    </p:spTree>
    <p:extLst>
      <p:ext uri="{BB962C8B-B14F-4D97-AF65-F5344CB8AC3E}">
        <p14:creationId xmlns:p14="http://schemas.microsoft.com/office/powerpoint/2010/main" val="15086106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03-11 at 9.18.57 AM.png"/>
          <p:cNvPicPr>
            <a:picLocks noChangeAspect="1"/>
          </p:cNvPicPr>
          <p:nvPr/>
        </p:nvPicPr>
        <p:blipFill rotWithShape="1">
          <a:blip r:embed="rId2">
            <a:extLst>
              <a:ext uri="{28A0092B-C50C-407E-A947-70E740481C1C}">
                <a14:useLocalDpi xmlns:a14="http://schemas.microsoft.com/office/drawing/2010/main" val="0"/>
              </a:ext>
            </a:extLst>
          </a:blip>
          <a:srcRect r="56070"/>
          <a:stretch/>
        </p:blipFill>
        <p:spPr>
          <a:xfrm>
            <a:off x="1234433" y="1324191"/>
            <a:ext cx="6730031" cy="5025444"/>
          </a:xfrm>
          <a:prstGeom prst="rect">
            <a:avLst/>
          </a:prstGeom>
        </p:spPr>
      </p:pic>
      <p:sp>
        <p:nvSpPr>
          <p:cNvPr id="3" name="Text Box 5"/>
          <p:cNvSpPr txBox="1">
            <a:spLocks noChangeArrowheads="1"/>
          </p:cNvSpPr>
          <p:nvPr/>
        </p:nvSpPr>
        <p:spPr bwMode="auto">
          <a:xfrm>
            <a:off x="213651" y="216730"/>
            <a:ext cx="626722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4000" dirty="0" smtClean="0">
                <a:solidFill>
                  <a:srgbClr val="000000"/>
                </a:solidFill>
                <a:latin typeface="Cambria" pitchFamily="18" charset="0"/>
              </a:rPr>
              <a:t>Last two assignments…</a:t>
            </a:r>
            <a:endParaRPr lang="en-US" sz="4000" i="1" dirty="0">
              <a:solidFill>
                <a:srgbClr val="000000"/>
              </a:solidFill>
              <a:latin typeface="Cambria" pitchFamily="18" charset="0"/>
            </a:endParaRPr>
          </a:p>
        </p:txBody>
      </p:sp>
    </p:spTree>
    <p:extLst>
      <p:ext uri="{BB962C8B-B14F-4D97-AF65-F5344CB8AC3E}">
        <p14:creationId xmlns:p14="http://schemas.microsoft.com/office/powerpoint/2010/main" val="117795717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9260" y="273014"/>
            <a:ext cx="6587597" cy="738664"/>
          </a:xfrm>
          <a:prstGeom prst="rect">
            <a:avLst/>
          </a:prstGeom>
          <a:noFill/>
        </p:spPr>
        <p:txBody>
          <a:bodyPr wrap="square" rtlCol="0">
            <a:spAutoFit/>
          </a:bodyPr>
          <a:lstStyle/>
          <a:p>
            <a:r>
              <a:rPr lang="en-US" sz="4200" dirty="0" smtClean="0">
                <a:latin typeface="Cambria"/>
                <a:cs typeface="Cambria"/>
              </a:rPr>
              <a:t>Proximity </a:t>
            </a:r>
            <a:endParaRPr lang="en-US" sz="4200" dirty="0">
              <a:latin typeface="Cambria"/>
              <a:cs typeface="Cambria"/>
            </a:endParaRPr>
          </a:p>
        </p:txBody>
      </p:sp>
      <p:sp>
        <p:nvSpPr>
          <p:cNvPr id="3" name="TextBox 2"/>
          <p:cNvSpPr txBox="1"/>
          <p:nvPr/>
        </p:nvSpPr>
        <p:spPr>
          <a:xfrm>
            <a:off x="1327485" y="5210239"/>
            <a:ext cx="6587597" cy="461665"/>
          </a:xfrm>
          <a:prstGeom prst="rect">
            <a:avLst/>
          </a:prstGeom>
          <a:noFill/>
        </p:spPr>
        <p:txBody>
          <a:bodyPr wrap="square" rtlCol="0">
            <a:spAutoFit/>
          </a:bodyPr>
          <a:lstStyle/>
          <a:p>
            <a:pPr algn="ctr"/>
            <a:r>
              <a:rPr lang="en-US" sz="2400" dirty="0" smtClean="0">
                <a:latin typeface="Cambria"/>
                <a:cs typeface="Cambria"/>
              </a:rPr>
              <a:t>measuring similarity among data cases (rows)</a:t>
            </a:r>
            <a:endParaRPr lang="en-US" sz="2400" dirty="0">
              <a:latin typeface="Cambria"/>
              <a:cs typeface="Cambria"/>
            </a:endParaRPr>
          </a:p>
        </p:txBody>
      </p:sp>
      <p:sp>
        <p:nvSpPr>
          <p:cNvPr id="4" name="Rectangle 3"/>
          <p:cNvSpPr/>
          <p:nvPr/>
        </p:nvSpPr>
        <p:spPr>
          <a:xfrm>
            <a:off x="522258" y="1851337"/>
            <a:ext cx="8237465" cy="2585323"/>
          </a:xfrm>
          <a:prstGeom prst="rect">
            <a:avLst/>
          </a:prstGeom>
          <a:solidFill>
            <a:srgbClr val="ADEBAA"/>
          </a:solidFill>
        </p:spPr>
        <p:txBody>
          <a:bodyPr wrap="square">
            <a:spAutoFit/>
          </a:bodyPr>
          <a:lstStyle/>
          <a:p>
            <a:r>
              <a:rPr lang="en-US" dirty="0"/>
              <a:t>These are one of the most useful tools in random forests. </a:t>
            </a:r>
            <a:endParaRPr lang="en-US" dirty="0" smtClean="0"/>
          </a:p>
          <a:p>
            <a:endParaRPr lang="en-US" dirty="0"/>
          </a:p>
          <a:p>
            <a:r>
              <a:rPr lang="en-US" dirty="0" smtClean="0"/>
              <a:t>If there are N rows, the </a:t>
            </a:r>
            <a:r>
              <a:rPr lang="en-US" dirty="0"/>
              <a:t>proximities </a:t>
            </a:r>
            <a:r>
              <a:rPr lang="en-US" dirty="0" smtClean="0"/>
              <a:t>start as an </a:t>
            </a:r>
            <a:r>
              <a:rPr lang="en-US" dirty="0" err="1"/>
              <a:t>NxN</a:t>
            </a:r>
            <a:r>
              <a:rPr lang="en-US" dirty="0"/>
              <a:t> </a:t>
            </a:r>
            <a:r>
              <a:rPr lang="en-US" dirty="0" smtClean="0"/>
              <a:t>matrix of all 0s. </a:t>
            </a:r>
          </a:p>
          <a:p>
            <a:endParaRPr lang="en-US" dirty="0"/>
          </a:p>
          <a:p>
            <a:r>
              <a:rPr lang="en-US" dirty="0" smtClean="0"/>
              <a:t>After </a:t>
            </a:r>
            <a:r>
              <a:rPr lang="en-US" dirty="0"/>
              <a:t>a tree is grown, </a:t>
            </a:r>
            <a:r>
              <a:rPr lang="en-US" dirty="0" smtClean="0"/>
              <a:t>classify all data - training </a:t>
            </a:r>
            <a:r>
              <a:rPr lang="en-US" dirty="0"/>
              <a:t>and </a:t>
            </a:r>
            <a:r>
              <a:rPr lang="en-US" dirty="0" err="1" smtClean="0"/>
              <a:t>oob</a:t>
            </a:r>
            <a:r>
              <a:rPr lang="en-US" dirty="0" smtClean="0"/>
              <a:t> - with the </a:t>
            </a:r>
            <a:r>
              <a:rPr lang="en-US" dirty="0"/>
              <a:t>tree. </a:t>
            </a:r>
            <a:endParaRPr lang="en-US" dirty="0" smtClean="0"/>
          </a:p>
          <a:p>
            <a:endParaRPr lang="en-US" dirty="0"/>
          </a:p>
          <a:p>
            <a:r>
              <a:rPr lang="en-US" dirty="0" smtClean="0"/>
              <a:t>If </a:t>
            </a:r>
            <a:r>
              <a:rPr lang="en-US" dirty="0"/>
              <a:t>cases k and n </a:t>
            </a:r>
            <a:r>
              <a:rPr lang="en-US" dirty="0" smtClean="0"/>
              <a:t>end up </a:t>
            </a:r>
            <a:r>
              <a:rPr lang="en-US" b="1" dirty="0" smtClean="0">
                <a:solidFill>
                  <a:srgbClr val="FF0000"/>
                </a:solidFill>
              </a:rPr>
              <a:t>in </a:t>
            </a:r>
            <a:r>
              <a:rPr lang="en-US" b="1" dirty="0">
                <a:solidFill>
                  <a:srgbClr val="FF0000"/>
                </a:solidFill>
              </a:rPr>
              <a:t>the same terminal </a:t>
            </a:r>
            <a:r>
              <a:rPr lang="en-US" b="1" dirty="0" smtClean="0">
                <a:solidFill>
                  <a:srgbClr val="FF0000"/>
                </a:solidFill>
              </a:rPr>
              <a:t>node</a:t>
            </a:r>
            <a:r>
              <a:rPr lang="en-US" dirty="0" smtClean="0"/>
              <a:t>,</a:t>
            </a:r>
            <a:r>
              <a:rPr lang="en-US" b="1" dirty="0" smtClean="0">
                <a:solidFill>
                  <a:srgbClr val="FF0000"/>
                </a:solidFill>
              </a:rPr>
              <a:t> </a:t>
            </a:r>
            <a:r>
              <a:rPr lang="en-US" dirty="0"/>
              <a:t>increase their proximity by one</a:t>
            </a:r>
            <a:r>
              <a:rPr lang="en-US" dirty="0" smtClean="0"/>
              <a:t>.</a:t>
            </a:r>
          </a:p>
          <a:p>
            <a:endParaRPr lang="en-US" dirty="0"/>
          </a:p>
          <a:p>
            <a:r>
              <a:rPr lang="en-US" dirty="0" smtClean="0"/>
              <a:t>(At </a:t>
            </a:r>
            <a:r>
              <a:rPr lang="en-US" dirty="0"/>
              <a:t>the end, normalize the proximities by dividing by the </a:t>
            </a:r>
            <a:r>
              <a:rPr lang="en-US" dirty="0" smtClean="0"/>
              <a:t>total number </a:t>
            </a:r>
            <a:r>
              <a:rPr lang="en-US" dirty="0"/>
              <a:t>of trees</a:t>
            </a:r>
            <a:r>
              <a:rPr lang="en-US" dirty="0" smtClean="0"/>
              <a:t>.)</a:t>
            </a:r>
            <a:endParaRPr lang="en-US" dirty="0"/>
          </a:p>
        </p:txBody>
      </p:sp>
      <p:sp>
        <p:nvSpPr>
          <p:cNvPr id="5" name="Rectangle 4"/>
          <p:cNvSpPr/>
          <p:nvPr/>
        </p:nvSpPr>
        <p:spPr>
          <a:xfrm>
            <a:off x="6461413" y="514191"/>
            <a:ext cx="1672253" cy="369332"/>
          </a:xfrm>
          <a:prstGeom prst="rect">
            <a:avLst/>
          </a:prstGeom>
        </p:spPr>
        <p:txBody>
          <a:bodyPr wrap="none">
            <a:spAutoFit/>
          </a:bodyPr>
          <a:lstStyle/>
          <a:p>
            <a:r>
              <a:rPr lang="en-US" dirty="0" err="1" smtClean="0">
                <a:solidFill>
                  <a:srgbClr val="FF0000"/>
                </a:solidFill>
                <a:latin typeface="Cambria"/>
                <a:cs typeface="Cambria"/>
              </a:rPr>
              <a:t>forestIris$prox</a:t>
            </a:r>
            <a:endParaRPr lang="en-US" dirty="0">
              <a:solidFill>
                <a:srgbClr val="FF0000"/>
              </a:solidFill>
            </a:endParaRPr>
          </a:p>
        </p:txBody>
      </p:sp>
    </p:spTree>
    <p:extLst>
      <p:ext uri="{BB962C8B-B14F-4D97-AF65-F5344CB8AC3E}">
        <p14:creationId xmlns:p14="http://schemas.microsoft.com/office/powerpoint/2010/main" val="254574276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3.05.3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100"/>
            <a:ext cx="9144000" cy="6775622"/>
          </a:xfrm>
          <a:prstGeom prst="rect">
            <a:avLst/>
          </a:prstGeom>
        </p:spPr>
      </p:pic>
      <p:sp>
        <p:nvSpPr>
          <p:cNvPr id="3" name="Rectangle 2"/>
          <p:cNvSpPr/>
          <p:nvPr/>
        </p:nvSpPr>
        <p:spPr>
          <a:xfrm>
            <a:off x="5747061" y="586769"/>
            <a:ext cx="1741883" cy="369332"/>
          </a:xfrm>
          <a:prstGeom prst="rect">
            <a:avLst/>
          </a:prstGeom>
        </p:spPr>
        <p:txBody>
          <a:bodyPr wrap="none">
            <a:spAutoFit/>
          </a:bodyPr>
          <a:lstStyle/>
          <a:p>
            <a:pPr algn="ctr"/>
            <a:r>
              <a:rPr lang="en-US" dirty="0" smtClean="0">
                <a:latin typeface="Cambria"/>
                <a:cs typeface="Cambria"/>
              </a:rPr>
              <a:t>using proximity</a:t>
            </a:r>
            <a:endParaRPr lang="en-US" dirty="0"/>
          </a:p>
        </p:txBody>
      </p:sp>
    </p:spTree>
    <p:extLst>
      <p:ext uri="{BB962C8B-B14F-4D97-AF65-F5344CB8AC3E}">
        <p14:creationId xmlns:p14="http://schemas.microsoft.com/office/powerpoint/2010/main" val="114870943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3.05.32 PM.png"/>
          <p:cNvPicPr>
            <a:picLocks noChangeAspect="1"/>
          </p:cNvPicPr>
          <p:nvPr/>
        </p:nvPicPr>
        <p:blipFill rotWithShape="1">
          <a:blip r:embed="rId2">
            <a:extLst>
              <a:ext uri="{28A0092B-C50C-407E-A947-70E740481C1C}">
                <a14:useLocalDpi xmlns:a14="http://schemas.microsoft.com/office/drawing/2010/main" val="0"/>
              </a:ext>
            </a:extLst>
          </a:blip>
          <a:srcRect l="30764" t="46038" r="24452"/>
          <a:stretch/>
        </p:blipFill>
        <p:spPr>
          <a:xfrm>
            <a:off x="2421388" y="2931934"/>
            <a:ext cx="4094993" cy="3656253"/>
          </a:xfrm>
          <a:prstGeom prst="rect">
            <a:avLst/>
          </a:prstGeom>
        </p:spPr>
      </p:pic>
      <p:sp>
        <p:nvSpPr>
          <p:cNvPr id="5" name="Rectangle 4"/>
          <p:cNvSpPr/>
          <p:nvPr/>
        </p:nvSpPr>
        <p:spPr>
          <a:xfrm>
            <a:off x="356087" y="312274"/>
            <a:ext cx="8391767" cy="2246769"/>
          </a:xfrm>
          <a:prstGeom prst="rect">
            <a:avLst/>
          </a:prstGeom>
        </p:spPr>
        <p:txBody>
          <a:bodyPr wrap="square">
            <a:spAutoFit/>
          </a:bodyPr>
          <a:lstStyle/>
          <a:p>
            <a:pPr marL="342900" indent="-342900">
              <a:buFont typeface="Arial"/>
              <a:buChar char="•"/>
            </a:pPr>
            <a:r>
              <a:rPr lang="en-US" sz="2000" dirty="0"/>
              <a:t>Prototypes are a way of getting a picture of how the variables relate to the classification. </a:t>
            </a:r>
            <a:endParaRPr lang="en-US" sz="2000" dirty="0" smtClean="0"/>
          </a:p>
          <a:p>
            <a:pPr marL="342900" indent="-342900">
              <a:buFont typeface="Arial"/>
              <a:buChar char="•"/>
            </a:pPr>
            <a:r>
              <a:rPr lang="en-US" sz="2000" dirty="0" smtClean="0"/>
              <a:t>For </a:t>
            </a:r>
            <a:r>
              <a:rPr lang="en-US" sz="2000" dirty="0"/>
              <a:t>the </a:t>
            </a:r>
            <a:r>
              <a:rPr lang="en-US" sz="2000" dirty="0" err="1"/>
              <a:t>jth</a:t>
            </a:r>
            <a:r>
              <a:rPr lang="en-US" sz="2000" dirty="0"/>
              <a:t> class, we find the case that has the largest number of class j cases among its k nearest neighbors, determined using the proximities. </a:t>
            </a:r>
            <a:endParaRPr lang="en-US" sz="2000" dirty="0" smtClean="0"/>
          </a:p>
          <a:p>
            <a:pPr marL="342900" indent="-342900">
              <a:buFont typeface="Arial"/>
              <a:buChar char="•"/>
            </a:pPr>
            <a:r>
              <a:rPr lang="en-US" sz="2000" dirty="0" smtClean="0"/>
              <a:t>Among </a:t>
            </a:r>
            <a:r>
              <a:rPr lang="en-US" sz="2000" dirty="0"/>
              <a:t>these k cases we find the median, 25th percentile, and 75th percentile for each variable. The medians are the prototype for class j and the quartiles give an estimate of is stability.</a:t>
            </a:r>
          </a:p>
        </p:txBody>
      </p:sp>
    </p:spTree>
    <p:extLst>
      <p:ext uri="{BB962C8B-B14F-4D97-AF65-F5344CB8AC3E}">
        <p14:creationId xmlns:p14="http://schemas.microsoft.com/office/powerpoint/2010/main" val="271017263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9260" y="273014"/>
            <a:ext cx="6587597" cy="738664"/>
          </a:xfrm>
          <a:prstGeom prst="rect">
            <a:avLst/>
          </a:prstGeom>
          <a:noFill/>
        </p:spPr>
        <p:txBody>
          <a:bodyPr wrap="square" rtlCol="0">
            <a:spAutoFit/>
          </a:bodyPr>
          <a:lstStyle/>
          <a:p>
            <a:r>
              <a:rPr lang="en-US" sz="4200" i="1" dirty="0" smtClean="0">
                <a:latin typeface="Cambria"/>
                <a:cs typeface="Cambria"/>
              </a:rPr>
              <a:t>Imputing </a:t>
            </a:r>
            <a:r>
              <a:rPr lang="en-US" sz="4200" dirty="0" smtClean="0">
                <a:latin typeface="Cambria"/>
                <a:cs typeface="Cambria"/>
              </a:rPr>
              <a:t>values…</a:t>
            </a:r>
            <a:endParaRPr lang="en-US" sz="4200" i="1" dirty="0">
              <a:latin typeface="Cambria"/>
              <a:cs typeface="Cambria"/>
            </a:endParaRPr>
          </a:p>
        </p:txBody>
      </p:sp>
      <p:pic>
        <p:nvPicPr>
          <p:cNvPr id="5" name="Picture 4" descr="Screen Shot 2013-03-11 at 3.40.18 PM.png"/>
          <p:cNvPicPr>
            <a:picLocks noChangeAspect="1"/>
          </p:cNvPicPr>
          <p:nvPr/>
        </p:nvPicPr>
        <p:blipFill rotWithShape="1">
          <a:blip r:embed="rId2">
            <a:extLst>
              <a:ext uri="{28A0092B-C50C-407E-A947-70E740481C1C}">
                <a14:useLocalDpi xmlns:a14="http://schemas.microsoft.com/office/drawing/2010/main" val="0"/>
              </a:ext>
            </a:extLst>
          </a:blip>
          <a:srcRect l="20380" t="17197" r="44941" b="70164"/>
          <a:stretch/>
        </p:blipFill>
        <p:spPr>
          <a:xfrm>
            <a:off x="2965484" y="1546190"/>
            <a:ext cx="3171072" cy="678513"/>
          </a:xfrm>
          <a:prstGeom prst="rect">
            <a:avLst/>
          </a:prstGeom>
          <a:ln>
            <a:solidFill>
              <a:srgbClr val="0000FF"/>
            </a:solidFill>
          </a:ln>
        </p:spPr>
      </p:pic>
      <p:pic>
        <p:nvPicPr>
          <p:cNvPr id="6" name="Picture 5" descr="Screen Shot 2013-03-11 at 3.41.2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674" y="2889396"/>
            <a:ext cx="7988300" cy="3060700"/>
          </a:xfrm>
          <a:prstGeom prst="rect">
            <a:avLst/>
          </a:prstGeom>
        </p:spPr>
      </p:pic>
    </p:spTree>
    <p:extLst>
      <p:ext uri="{BB962C8B-B14F-4D97-AF65-F5344CB8AC3E}">
        <p14:creationId xmlns:p14="http://schemas.microsoft.com/office/powerpoint/2010/main" val="267787158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9260" y="273014"/>
            <a:ext cx="6587597" cy="738664"/>
          </a:xfrm>
          <a:prstGeom prst="rect">
            <a:avLst/>
          </a:prstGeom>
          <a:noFill/>
        </p:spPr>
        <p:txBody>
          <a:bodyPr wrap="square" rtlCol="0">
            <a:spAutoFit/>
          </a:bodyPr>
          <a:lstStyle/>
          <a:p>
            <a:r>
              <a:rPr lang="en-US" sz="4200" i="1" dirty="0" smtClean="0">
                <a:latin typeface="Cambria"/>
                <a:cs typeface="Cambria"/>
              </a:rPr>
              <a:t>Imputing </a:t>
            </a:r>
            <a:r>
              <a:rPr lang="en-US" sz="4200" dirty="0" smtClean="0">
                <a:latin typeface="Cambria"/>
                <a:cs typeface="Cambria"/>
              </a:rPr>
              <a:t>values…</a:t>
            </a:r>
            <a:endParaRPr lang="en-US" sz="4200" i="1" dirty="0">
              <a:latin typeface="Cambria"/>
              <a:cs typeface="Cambria"/>
            </a:endParaRPr>
          </a:p>
        </p:txBody>
      </p:sp>
      <p:sp>
        <p:nvSpPr>
          <p:cNvPr id="4" name="Rectangle 3"/>
          <p:cNvSpPr/>
          <p:nvPr/>
        </p:nvSpPr>
        <p:spPr>
          <a:xfrm>
            <a:off x="474783" y="1538552"/>
            <a:ext cx="8451114" cy="3631764"/>
          </a:xfrm>
          <a:prstGeom prst="rect">
            <a:avLst/>
          </a:prstGeom>
        </p:spPr>
        <p:txBody>
          <a:bodyPr wrap="square">
            <a:spAutoFit/>
          </a:bodyPr>
          <a:lstStyle/>
          <a:p>
            <a:r>
              <a:rPr lang="en-US" dirty="0"/>
              <a:t>Random forests has two ways of replacing missing values. </a:t>
            </a:r>
            <a:endParaRPr lang="en-US" dirty="0" smtClean="0"/>
          </a:p>
          <a:p>
            <a:endParaRPr lang="en-US" dirty="0"/>
          </a:p>
          <a:p>
            <a:r>
              <a:rPr lang="en-US" sz="3200" b="1" dirty="0" smtClean="0">
                <a:solidFill>
                  <a:srgbClr val="0000FF"/>
                </a:solidFill>
              </a:rPr>
              <a:t>The </a:t>
            </a:r>
            <a:r>
              <a:rPr lang="en-US" sz="3200" b="1" dirty="0">
                <a:solidFill>
                  <a:srgbClr val="0000FF"/>
                </a:solidFill>
              </a:rPr>
              <a:t>first way is fast. </a:t>
            </a:r>
            <a:endParaRPr lang="en-US" sz="3200" b="1" dirty="0" smtClean="0">
              <a:solidFill>
                <a:srgbClr val="0000FF"/>
              </a:solidFill>
            </a:endParaRPr>
          </a:p>
          <a:p>
            <a:endParaRPr lang="en-US" dirty="0"/>
          </a:p>
          <a:p>
            <a:r>
              <a:rPr lang="en-US" dirty="0" smtClean="0"/>
              <a:t>If </a:t>
            </a:r>
            <a:r>
              <a:rPr lang="en-US" dirty="0"/>
              <a:t>the </a:t>
            </a:r>
            <a:r>
              <a:rPr lang="en-US" dirty="0" err="1"/>
              <a:t>mth</a:t>
            </a:r>
            <a:r>
              <a:rPr lang="en-US" dirty="0"/>
              <a:t> variable is not categorical, the method computes the median of all values of this variable in class j, then it uses this value to replace all missing values of the </a:t>
            </a:r>
            <a:r>
              <a:rPr lang="en-US" dirty="0" err="1"/>
              <a:t>mth</a:t>
            </a:r>
            <a:r>
              <a:rPr lang="en-US" dirty="0"/>
              <a:t> variable in class j. </a:t>
            </a:r>
            <a:endParaRPr lang="en-US" dirty="0" smtClean="0"/>
          </a:p>
          <a:p>
            <a:endParaRPr lang="en-US" dirty="0"/>
          </a:p>
          <a:p>
            <a:r>
              <a:rPr lang="en-US" dirty="0" smtClean="0"/>
              <a:t>If </a:t>
            </a:r>
            <a:r>
              <a:rPr lang="en-US" dirty="0"/>
              <a:t>the </a:t>
            </a:r>
            <a:r>
              <a:rPr lang="en-US" dirty="0" err="1"/>
              <a:t>mth</a:t>
            </a:r>
            <a:r>
              <a:rPr lang="en-US" dirty="0"/>
              <a:t> variable is categorical, the replacement is the most frequent non-missing value in class j. </a:t>
            </a:r>
            <a:endParaRPr lang="en-US" dirty="0" smtClean="0"/>
          </a:p>
          <a:p>
            <a:endParaRPr lang="en-US" dirty="0"/>
          </a:p>
          <a:p>
            <a:r>
              <a:rPr lang="en-US" dirty="0" smtClean="0"/>
              <a:t>These </a:t>
            </a:r>
            <a:r>
              <a:rPr lang="en-US" dirty="0"/>
              <a:t>replacement values are called </a:t>
            </a:r>
            <a:r>
              <a:rPr lang="en-US" dirty="0" smtClean="0"/>
              <a:t>"fills."</a:t>
            </a:r>
          </a:p>
        </p:txBody>
      </p:sp>
    </p:spTree>
    <p:extLst>
      <p:ext uri="{BB962C8B-B14F-4D97-AF65-F5344CB8AC3E}">
        <p14:creationId xmlns:p14="http://schemas.microsoft.com/office/powerpoint/2010/main" val="366249824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9260" y="273014"/>
            <a:ext cx="6587597" cy="738664"/>
          </a:xfrm>
          <a:prstGeom prst="rect">
            <a:avLst/>
          </a:prstGeom>
          <a:noFill/>
        </p:spPr>
        <p:txBody>
          <a:bodyPr wrap="square" rtlCol="0">
            <a:spAutoFit/>
          </a:bodyPr>
          <a:lstStyle/>
          <a:p>
            <a:r>
              <a:rPr lang="en-US" sz="4200" i="1" dirty="0" smtClean="0">
                <a:latin typeface="Cambria"/>
                <a:cs typeface="Cambria"/>
              </a:rPr>
              <a:t>Imputing </a:t>
            </a:r>
            <a:r>
              <a:rPr lang="en-US" sz="4200" dirty="0" smtClean="0">
                <a:latin typeface="Cambria"/>
                <a:cs typeface="Cambria"/>
              </a:rPr>
              <a:t>values, part 2…</a:t>
            </a:r>
            <a:endParaRPr lang="en-US" sz="4200" i="1" dirty="0">
              <a:latin typeface="Cambria"/>
              <a:cs typeface="Cambria"/>
            </a:endParaRPr>
          </a:p>
        </p:txBody>
      </p:sp>
      <p:sp>
        <p:nvSpPr>
          <p:cNvPr id="4" name="Rectangle 3"/>
          <p:cNvSpPr/>
          <p:nvPr/>
        </p:nvSpPr>
        <p:spPr>
          <a:xfrm>
            <a:off x="795260" y="1237225"/>
            <a:ext cx="7810159" cy="5324535"/>
          </a:xfrm>
          <a:prstGeom prst="rect">
            <a:avLst/>
          </a:prstGeom>
        </p:spPr>
        <p:txBody>
          <a:bodyPr wrap="square">
            <a:spAutoFit/>
          </a:bodyPr>
          <a:lstStyle/>
          <a:p>
            <a:r>
              <a:rPr lang="en-US" sz="2000" dirty="0" smtClean="0"/>
              <a:t>The </a:t>
            </a:r>
            <a:r>
              <a:rPr lang="en-US" sz="2000" dirty="0"/>
              <a:t>second way of replacing missing values is computationally more expensive but has given better performance than the first, even with large amounts of missing data. </a:t>
            </a:r>
            <a:endParaRPr lang="en-US" sz="2000" dirty="0" smtClean="0"/>
          </a:p>
          <a:p>
            <a:endParaRPr lang="en-US" sz="2000" dirty="0"/>
          </a:p>
          <a:p>
            <a:r>
              <a:rPr lang="en-US" sz="2000" dirty="0" smtClean="0"/>
              <a:t>It </a:t>
            </a:r>
            <a:r>
              <a:rPr lang="en-US" sz="2000" dirty="0"/>
              <a:t>begins by doing </a:t>
            </a:r>
            <a:r>
              <a:rPr lang="en-US" sz="2000" dirty="0" smtClean="0"/>
              <a:t>the previous rough, inaccurate </a:t>
            </a:r>
            <a:r>
              <a:rPr lang="en-US" sz="2000" dirty="0"/>
              <a:t>filling in of the missing values. </a:t>
            </a:r>
            <a:endParaRPr lang="en-US" sz="2000" dirty="0" smtClean="0"/>
          </a:p>
          <a:p>
            <a:endParaRPr lang="en-US" sz="2000" dirty="0"/>
          </a:p>
          <a:p>
            <a:r>
              <a:rPr lang="en-US" sz="2000" dirty="0" smtClean="0"/>
              <a:t>Then </a:t>
            </a:r>
            <a:r>
              <a:rPr lang="en-US" sz="2000" dirty="0"/>
              <a:t>it </a:t>
            </a:r>
            <a:r>
              <a:rPr lang="en-US" sz="2000" dirty="0" smtClean="0"/>
              <a:t>creates a </a:t>
            </a:r>
            <a:r>
              <a:rPr lang="en-US" sz="2000" dirty="0"/>
              <a:t>forest </a:t>
            </a:r>
            <a:r>
              <a:rPr lang="en-US" sz="2000" dirty="0" smtClean="0"/>
              <a:t>and </a:t>
            </a:r>
            <a:r>
              <a:rPr lang="en-US" sz="2000" dirty="0"/>
              <a:t>computes </a:t>
            </a:r>
            <a:r>
              <a:rPr lang="en-US" sz="2000" dirty="0" smtClean="0"/>
              <a:t>proximities among cases.</a:t>
            </a:r>
            <a:endParaRPr lang="en-US" sz="2000" dirty="0"/>
          </a:p>
          <a:p>
            <a:endParaRPr lang="en-US" sz="2000" dirty="0"/>
          </a:p>
          <a:p>
            <a:r>
              <a:rPr lang="en-US" sz="2000" dirty="0"/>
              <a:t>If x(</a:t>
            </a:r>
            <a:r>
              <a:rPr lang="en-US" sz="2000" dirty="0" err="1"/>
              <a:t>m,n</a:t>
            </a:r>
            <a:r>
              <a:rPr lang="en-US" sz="2000" dirty="0"/>
              <a:t>) is a missing continuous value, estimate its fill as an average over the non-missing values of the </a:t>
            </a:r>
            <a:r>
              <a:rPr lang="en-US" sz="2000" dirty="0" err="1"/>
              <a:t>mth</a:t>
            </a:r>
            <a:r>
              <a:rPr lang="en-US" sz="2000" dirty="0"/>
              <a:t> variables weighted by the proximities between the nth case and the non-missing value case. </a:t>
            </a:r>
            <a:endParaRPr lang="en-US" sz="2000" dirty="0" smtClean="0"/>
          </a:p>
          <a:p>
            <a:endParaRPr lang="en-US" sz="2000" dirty="0"/>
          </a:p>
          <a:p>
            <a:r>
              <a:rPr lang="en-US" sz="2000" dirty="0" smtClean="0"/>
              <a:t>If </a:t>
            </a:r>
            <a:r>
              <a:rPr lang="en-US" sz="2000" dirty="0"/>
              <a:t>it is a missing categorical variable, replace it by the most frequent non-missing value where frequency is weighted by proximity.</a:t>
            </a:r>
          </a:p>
          <a:p>
            <a:endParaRPr lang="en-US" sz="2000" dirty="0"/>
          </a:p>
          <a:p>
            <a:r>
              <a:rPr lang="en-US" sz="2000" dirty="0"/>
              <a:t>Now </a:t>
            </a:r>
            <a:r>
              <a:rPr lang="en-US" sz="2000" dirty="0" smtClean="0"/>
              <a:t>iterate</a:t>
            </a:r>
            <a:r>
              <a:rPr lang="en-US" sz="2000" dirty="0"/>
              <a:t> </a:t>
            </a:r>
            <a:r>
              <a:rPr lang="en-US" sz="2000" dirty="0" smtClean="0"/>
              <a:t>-- our </a:t>
            </a:r>
            <a:r>
              <a:rPr lang="en-US" sz="2000" dirty="0"/>
              <a:t>experience is that 4-6 iterations are enough.</a:t>
            </a:r>
          </a:p>
        </p:txBody>
      </p:sp>
    </p:spTree>
    <p:extLst>
      <p:ext uri="{BB962C8B-B14F-4D97-AF65-F5344CB8AC3E}">
        <p14:creationId xmlns:p14="http://schemas.microsoft.com/office/powerpoint/2010/main" val="378812222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9260" y="273014"/>
            <a:ext cx="6587597" cy="738664"/>
          </a:xfrm>
          <a:prstGeom prst="rect">
            <a:avLst/>
          </a:prstGeom>
          <a:noFill/>
        </p:spPr>
        <p:txBody>
          <a:bodyPr wrap="square" rtlCol="0">
            <a:spAutoFit/>
          </a:bodyPr>
          <a:lstStyle/>
          <a:p>
            <a:r>
              <a:rPr lang="en-US" sz="4200" i="1" dirty="0" smtClean="0">
                <a:latin typeface="Cambria"/>
                <a:cs typeface="Cambria"/>
              </a:rPr>
              <a:t>Imputing </a:t>
            </a:r>
            <a:r>
              <a:rPr lang="en-US" sz="4200" dirty="0" smtClean="0">
                <a:latin typeface="Cambria"/>
                <a:cs typeface="Cambria"/>
              </a:rPr>
              <a:t>values…</a:t>
            </a:r>
            <a:endParaRPr lang="en-US" sz="4200" i="1" dirty="0">
              <a:latin typeface="Cambria"/>
              <a:cs typeface="Cambria"/>
            </a:endParaRPr>
          </a:p>
        </p:txBody>
      </p:sp>
      <p:sp>
        <p:nvSpPr>
          <p:cNvPr id="3" name="Rectangle 2"/>
          <p:cNvSpPr/>
          <p:nvPr/>
        </p:nvSpPr>
        <p:spPr>
          <a:xfrm>
            <a:off x="719312" y="1494160"/>
            <a:ext cx="8037477" cy="646331"/>
          </a:xfrm>
          <a:prstGeom prst="rect">
            <a:avLst/>
          </a:prstGeom>
        </p:spPr>
        <p:txBody>
          <a:bodyPr wrap="none">
            <a:spAutoFit/>
          </a:bodyPr>
          <a:lstStyle/>
          <a:p>
            <a:r>
              <a:rPr lang="en-US" sz="3600" b="1" dirty="0" err="1" smtClean="0">
                <a:solidFill>
                  <a:srgbClr val="0000FF"/>
                </a:solidFill>
                <a:latin typeface="Courier New"/>
                <a:cs typeface="Courier New"/>
              </a:rPr>
              <a:t>rfImpute</a:t>
            </a:r>
            <a:r>
              <a:rPr lang="en-US" sz="3600" dirty="0">
                <a:solidFill>
                  <a:srgbClr val="0000FF"/>
                </a:solidFill>
              </a:rPr>
              <a:t> </a:t>
            </a:r>
            <a:r>
              <a:rPr lang="en-US" sz="3600" dirty="0" smtClean="0"/>
              <a:t>– let's try it with the Iris data!</a:t>
            </a:r>
            <a:endParaRPr lang="en-US" sz="3600" dirty="0"/>
          </a:p>
        </p:txBody>
      </p:sp>
      <p:pic>
        <p:nvPicPr>
          <p:cNvPr id="5" name="Picture 4" descr="Screen Shot 2013-03-11 at 5.53.0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9700" y="2494037"/>
            <a:ext cx="6324600" cy="3898900"/>
          </a:xfrm>
          <a:prstGeom prst="rect">
            <a:avLst/>
          </a:prstGeom>
          <a:ln>
            <a:solidFill>
              <a:srgbClr val="0000FF"/>
            </a:solidFill>
          </a:ln>
        </p:spPr>
      </p:pic>
    </p:spTree>
    <p:extLst>
      <p:ext uri="{BB962C8B-B14F-4D97-AF65-F5344CB8AC3E}">
        <p14:creationId xmlns:p14="http://schemas.microsoft.com/office/powerpoint/2010/main" val="419352024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9260" y="273014"/>
            <a:ext cx="6587597" cy="738664"/>
          </a:xfrm>
          <a:prstGeom prst="rect">
            <a:avLst/>
          </a:prstGeom>
          <a:noFill/>
        </p:spPr>
        <p:txBody>
          <a:bodyPr wrap="square" rtlCol="0">
            <a:spAutoFit/>
          </a:bodyPr>
          <a:lstStyle/>
          <a:p>
            <a:r>
              <a:rPr lang="en-US" sz="4200" i="1" dirty="0" smtClean="0">
                <a:latin typeface="Cambria"/>
                <a:cs typeface="Cambria"/>
              </a:rPr>
              <a:t>Imputing </a:t>
            </a:r>
            <a:r>
              <a:rPr lang="en-US" sz="4200" dirty="0" smtClean="0">
                <a:latin typeface="Cambria"/>
                <a:cs typeface="Cambria"/>
              </a:rPr>
              <a:t>values…</a:t>
            </a:r>
            <a:endParaRPr lang="en-US" sz="4200" i="1" dirty="0">
              <a:latin typeface="Cambria"/>
              <a:cs typeface="Cambria"/>
            </a:endParaRPr>
          </a:p>
        </p:txBody>
      </p:sp>
      <p:sp>
        <p:nvSpPr>
          <p:cNvPr id="3" name="Rectangle 2"/>
          <p:cNvSpPr/>
          <p:nvPr/>
        </p:nvSpPr>
        <p:spPr>
          <a:xfrm>
            <a:off x="719312" y="1494160"/>
            <a:ext cx="8037477" cy="646331"/>
          </a:xfrm>
          <a:prstGeom prst="rect">
            <a:avLst/>
          </a:prstGeom>
        </p:spPr>
        <p:txBody>
          <a:bodyPr wrap="none">
            <a:spAutoFit/>
          </a:bodyPr>
          <a:lstStyle/>
          <a:p>
            <a:r>
              <a:rPr lang="en-US" sz="3600" b="1" dirty="0" err="1" smtClean="0">
                <a:solidFill>
                  <a:srgbClr val="0000FF"/>
                </a:solidFill>
                <a:latin typeface="Courier New"/>
                <a:cs typeface="Courier New"/>
              </a:rPr>
              <a:t>rfImpute</a:t>
            </a:r>
            <a:r>
              <a:rPr lang="en-US" sz="3600" dirty="0">
                <a:solidFill>
                  <a:srgbClr val="0000FF"/>
                </a:solidFill>
              </a:rPr>
              <a:t> </a:t>
            </a:r>
            <a:r>
              <a:rPr lang="en-US" sz="3600" dirty="0" smtClean="0"/>
              <a:t>– let's try it with the Iris data!</a:t>
            </a:r>
            <a:endParaRPr lang="en-US" sz="3600" dirty="0"/>
          </a:p>
        </p:txBody>
      </p:sp>
      <p:pic>
        <p:nvPicPr>
          <p:cNvPr id="5" name="Picture 4" descr="Screen Shot 2013-03-11 at 5.53.0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9700" y="2494037"/>
            <a:ext cx="6324600" cy="3898900"/>
          </a:xfrm>
          <a:prstGeom prst="rect">
            <a:avLst/>
          </a:prstGeom>
          <a:ln>
            <a:solidFill>
              <a:srgbClr val="0000FF"/>
            </a:solidFill>
          </a:ln>
        </p:spPr>
      </p:pic>
      <p:sp>
        <p:nvSpPr>
          <p:cNvPr id="4" name="TextBox 3"/>
          <p:cNvSpPr txBox="1"/>
          <p:nvPr/>
        </p:nvSpPr>
        <p:spPr>
          <a:xfrm rot="20204289">
            <a:off x="4142471" y="2155557"/>
            <a:ext cx="3596471" cy="1200329"/>
          </a:xfrm>
          <a:prstGeom prst="rect">
            <a:avLst/>
          </a:prstGeom>
          <a:solidFill>
            <a:srgbClr val="ADEBAA"/>
          </a:solidFill>
        </p:spPr>
        <p:txBody>
          <a:bodyPr wrap="square" rtlCol="0">
            <a:spAutoFit/>
          </a:bodyPr>
          <a:lstStyle/>
          <a:p>
            <a:pPr algn="ctr"/>
            <a:r>
              <a:rPr lang="en-US" sz="7200" dirty="0" smtClean="0">
                <a:solidFill>
                  <a:srgbClr val="008000"/>
                </a:solidFill>
              </a:rPr>
              <a:t>Wow!</a:t>
            </a:r>
            <a:endParaRPr lang="en-US" sz="7200" dirty="0">
              <a:solidFill>
                <a:srgbClr val="008000"/>
              </a:solidFill>
            </a:endParaRPr>
          </a:p>
        </p:txBody>
      </p:sp>
    </p:spTree>
    <p:extLst>
      <p:ext uri="{BB962C8B-B14F-4D97-AF65-F5344CB8AC3E}">
        <p14:creationId xmlns:p14="http://schemas.microsoft.com/office/powerpoint/2010/main" val="273522787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14.0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5900"/>
            <a:ext cx="9144000" cy="6404658"/>
          </a:xfrm>
          <a:prstGeom prst="rect">
            <a:avLst/>
          </a:prstGeom>
        </p:spPr>
      </p:pic>
    </p:spTree>
    <p:extLst>
      <p:ext uri="{BB962C8B-B14F-4D97-AF65-F5344CB8AC3E}">
        <p14:creationId xmlns:p14="http://schemas.microsoft.com/office/powerpoint/2010/main" val="349149683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13.3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00" y="0"/>
            <a:ext cx="9075906" cy="6858000"/>
          </a:xfrm>
          <a:prstGeom prst="rect">
            <a:avLst/>
          </a:prstGeom>
        </p:spPr>
      </p:pic>
    </p:spTree>
    <p:extLst>
      <p:ext uri="{BB962C8B-B14F-4D97-AF65-F5344CB8AC3E}">
        <p14:creationId xmlns:p14="http://schemas.microsoft.com/office/powerpoint/2010/main" val="18681428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p:cNvSpPr txBox="1">
            <a:spLocks noChangeArrowheads="1"/>
          </p:cNvSpPr>
          <p:nvPr/>
        </p:nvSpPr>
        <p:spPr bwMode="auto">
          <a:xfrm>
            <a:off x="1507431" y="4323814"/>
            <a:ext cx="626722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algn="ctr" defTabSz="914400" eaLnBrk="0" fontAlgn="base" hangingPunct="0">
              <a:spcBef>
                <a:spcPct val="50000"/>
              </a:spcBef>
              <a:spcAft>
                <a:spcPct val="0"/>
              </a:spcAft>
            </a:pPr>
            <a:r>
              <a:rPr lang="en-US" sz="4000" dirty="0" smtClean="0">
                <a:solidFill>
                  <a:srgbClr val="000000"/>
                </a:solidFill>
                <a:latin typeface="Cambria" pitchFamily="18" charset="0"/>
              </a:rPr>
              <a:t>Favorite graphs…</a:t>
            </a:r>
            <a:endParaRPr lang="en-US" sz="4000" i="1" dirty="0">
              <a:solidFill>
                <a:srgbClr val="000000"/>
              </a:solidFill>
              <a:latin typeface="Cambria" pitchFamily="18" charset="0"/>
            </a:endParaRPr>
          </a:p>
        </p:txBody>
      </p:sp>
    </p:spTree>
    <p:extLst>
      <p:ext uri="{BB962C8B-B14F-4D97-AF65-F5344CB8AC3E}">
        <p14:creationId xmlns:p14="http://schemas.microsoft.com/office/powerpoint/2010/main" val="383127614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364195" y="259411"/>
            <a:ext cx="7010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pPr>
            <a:r>
              <a:rPr lang="en-US" sz="5200" dirty="0" smtClean="0">
                <a:latin typeface="Cambria" charset="0"/>
                <a:cs typeface="Cambria" charset="0"/>
              </a:rPr>
              <a:t>Hw</a:t>
            </a:r>
            <a:r>
              <a:rPr lang="en-US" sz="5200" dirty="0" smtClean="0">
                <a:latin typeface="Cambria" charset="0"/>
                <a:cs typeface="Cambria" charset="0"/>
              </a:rPr>
              <a:t>#6</a:t>
            </a:r>
            <a:endParaRPr lang="en-US" sz="5200" dirty="0">
              <a:latin typeface="Cambria" charset="0"/>
              <a:cs typeface="Cambria" charset="0"/>
            </a:endParaRPr>
          </a:p>
        </p:txBody>
      </p:sp>
      <p:sp>
        <p:nvSpPr>
          <p:cNvPr id="6" name="Rectangle 5"/>
          <p:cNvSpPr/>
          <p:nvPr/>
        </p:nvSpPr>
        <p:spPr>
          <a:xfrm>
            <a:off x="922940" y="1371456"/>
            <a:ext cx="7409480" cy="1200328"/>
          </a:xfrm>
          <a:prstGeom prst="rect">
            <a:avLst/>
          </a:prstGeom>
          <a:noFill/>
        </p:spPr>
        <p:txBody>
          <a:bodyPr wrap="square">
            <a:spAutoFit/>
          </a:bodyPr>
          <a:lstStyle/>
          <a:p>
            <a:r>
              <a:rPr lang="en-US" sz="2400" dirty="0" smtClean="0"/>
              <a:t>(1) First, you'll get some experience with </a:t>
            </a:r>
            <a:r>
              <a:rPr lang="en-US" sz="2400" dirty="0" smtClean="0"/>
              <a:t>text-analysis (text mining package) using </a:t>
            </a:r>
            <a:r>
              <a:rPr lang="en-US" sz="2400" dirty="0" smtClean="0"/>
              <a:t>Twitter </a:t>
            </a:r>
            <a:r>
              <a:rPr lang="en-US" sz="2400" dirty="0" smtClean="0"/>
              <a:t>messages </a:t>
            </a:r>
            <a:r>
              <a:rPr lang="en-US" sz="2400" i="1" dirty="0" smtClean="0">
                <a:solidFill>
                  <a:srgbClr val="071EFF"/>
                </a:solidFill>
              </a:rPr>
              <a:t>[and… building word-clouds from them]</a:t>
            </a:r>
            <a:endParaRPr lang="en-US" sz="2400" i="1" dirty="0" smtClean="0">
              <a:solidFill>
                <a:srgbClr val="071EFF"/>
              </a:solidFill>
            </a:endParaRPr>
          </a:p>
        </p:txBody>
      </p:sp>
      <p:sp>
        <p:nvSpPr>
          <p:cNvPr id="4" name="Rectangle 3"/>
          <p:cNvSpPr/>
          <p:nvPr/>
        </p:nvSpPr>
        <p:spPr>
          <a:xfrm>
            <a:off x="922940" y="2841453"/>
            <a:ext cx="6711510" cy="2308324"/>
          </a:xfrm>
          <a:prstGeom prst="rect">
            <a:avLst/>
          </a:prstGeom>
          <a:solidFill>
            <a:srgbClr val="BFFFBC"/>
          </a:solidFill>
        </p:spPr>
        <p:txBody>
          <a:bodyPr wrap="square">
            <a:spAutoFit/>
          </a:bodyPr>
          <a:lstStyle/>
          <a:p>
            <a:r>
              <a:rPr lang="en-US" sz="2400" dirty="0" smtClean="0"/>
              <a:t>(2) Second, we'll return to our </a:t>
            </a:r>
            <a:r>
              <a:rPr lang="en-US" sz="2400" b="1" dirty="0" smtClean="0">
                <a:solidFill>
                  <a:srgbClr val="008000"/>
                </a:solidFill>
              </a:rPr>
              <a:t>Titanic dataset</a:t>
            </a:r>
            <a:r>
              <a:rPr lang="en-US" sz="2400" dirty="0" smtClean="0"/>
              <a:t>:</a:t>
            </a:r>
          </a:p>
          <a:p>
            <a:pPr marL="800100" lvl="1" indent="-342900">
              <a:buFont typeface="Arial"/>
              <a:buChar char="•"/>
            </a:pPr>
            <a:r>
              <a:rPr lang="en-US" sz="2400" dirty="0" smtClean="0"/>
              <a:t>create a predictor for survival based on </a:t>
            </a:r>
            <a:r>
              <a:rPr lang="en-US" sz="2400" dirty="0" smtClean="0"/>
              <a:t>random forests</a:t>
            </a:r>
            <a:endParaRPr lang="en-US" sz="2400" dirty="0" smtClean="0"/>
          </a:p>
          <a:p>
            <a:pPr marL="800100" lvl="1" indent="-342900">
              <a:buFont typeface="Arial"/>
              <a:buChar char="•"/>
            </a:pPr>
            <a:r>
              <a:rPr lang="en-US" sz="2400" dirty="0" smtClean="0"/>
              <a:t>you'll need to (a) impute values that are missing and (b) handle variables with too many categories (omit them!)</a:t>
            </a:r>
            <a:endParaRPr lang="en-US" sz="2400" dirty="0" smtClean="0"/>
          </a:p>
        </p:txBody>
      </p:sp>
      <p:sp>
        <p:nvSpPr>
          <p:cNvPr id="7" name="Rectangle 6"/>
          <p:cNvSpPr/>
          <p:nvPr/>
        </p:nvSpPr>
        <p:spPr>
          <a:xfrm>
            <a:off x="922940" y="5534066"/>
            <a:ext cx="6451655" cy="830997"/>
          </a:xfrm>
          <a:prstGeom prst="rect">
            <a:avLst/>
          </a:prstGeom>
          <a:solidFill>
            <a:srgbClr val="B7BEFF"/>
          </a:solidFill>
        </p:spPr>
        <p:txBody>
          <a:bodyPr wrap="square">
            <a:spAutoFit/>
          </a:bodyPr>
          <a:lstStyle/>
          <a:p>
            <a:r>
              <a:rPr lang="en-US" sz="2400" dirty="0" smtClean="0"/>
              <a:t>(3) Finally, </a:t>
            </a:r>
            <a:r>
              <a:rPr lang="en-US" sz="2400" dirty="0" smtClean="0"/>
              <a:t>you'll also t</a:t>
            </a:r>
            <a:r>
              <a:rPr lang="en-US" sz="2400" dirty="0" smtClean="0"/>
              <a:t>ry </a:t>
            </a:r>
            <a:r>
              <a:rPr lang="en-US" sz="2400" dirty="0" smtClean="0"/>
              <a:t>using </a:t>
            </a:r>
            <a:r>
              <a:rPr lang="en-US" sz="2400" dirty="0" smtClean="0"/>
              <a:t>random forests to classify hand-written digits (!)…</a:t>
            </a:r>
            <a:endParaRPr lang="en-US" sz="2400" dirty="0" smtClean="0"/>
          </a:p>
        </p:txBody>
      </p:sp>
    </p:spTree>
    <p:extLst>
      <p:ext uri="{BB962C8B-B14F-4D97-AF65-F5344CB8AC3E}">
        <p14:creationId xmlns:p14="http://schemas.microsoft.com/office/powerpoint/2010/main" val="123086051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4245535" y="4093481"/>
            <a:ext cx="4241189" cy="1692771"/>
          </a:xfrm>
          <a:prstGeom prst="rect">
            <a:avLst/>
          </a:prstGeom>
          <a:solidFill>
            <a:srgbClr val="FFA4AB"/>
          </a:solidFill>
          <a:ln>
            <a:noFill/>
          </a:ln>
          <a:extLst/>
        </p:spPr>
        <p:txBody>
          <a:bodyPr wrap="squar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pPr algn="ctr">
              <a:spcBef>
                <a:spcPct val="50000"/>
              </a:spcBef>
            </a:pPr>
            <a:r>
              <a:rPr lang="en-US" sz="5200" dirty="0" smtClean="0">
                <a:latin typeface="Cambria" charset="0"/>
                <a:cs typeface="Cambria" charset="0"/>
              </a:rPr>
              <a:t>See you in two weeks!</a:t>
            </a:r>
            <a:endParaRPr lang="en-US" sz="5200" dirty="0" smtClean="0">
              <a:latin typeface="Cambria" charset="0"/>
              <a:cs typeface="Cambria" charset="0"/>
            </a:endParaRPr>
          </a:p>
        </p:txBody>
      </p:sp>
    </p:spTree>
    <p:extLst>
      <p:ext uri="{BB962C8B-B14F-4D97-AF65-F5344CB8AC3E}">
        <p14:creationId xmlns:p14="http://schemas.microsoft.com/office/powerpoint/2010/main" val="248213312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213312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3.06.5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28700"/>
            <a:ext cx="9144000" cy="4788370"/>
          </a:xfrm>
          <a:prstGeom prst="rect">
            <a:avLst/>
          </a:prstGeom>
        </p:spPr>
      </p:pic>
    </p:spTree>
    <p:extLst>
      <p:ext uri="{BB962C8B-B14F-4D97-AF65-F5344CB8AC3E}">
        <p14:creationId xmlns:p14="http://schemas.microsoft.com/office/powerpoint/2010/main" val="372203836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3.07.0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66800"/>
            <a:ext cx="9144000" cy="4714875"/>
          </a:xfrm>
          <a:prstGeom prst="rect">
            <a:avLst/>
          </a:prstGeom>
        </p:spPr>
      </p:pic>
    </p:spTree>
    <p:extLst>
      <p:ext uri="{BB962C8B-B14F-4D97-AF65-F5344CB8AC3E}">
        <p14:creationId xmlns:p14="http://schemas.microsoft.com/office/powerpoint/2010/main" val="174286602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3.07.1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47700"/>
            <a:ext cx="9144000" cy="5562600"/>
          </a:xfrm>
          <a:prstGeom prst="rect">
            <a:avLst/>
          </a:prstGeom>
        </p:spPr>
      </p:pic>
    </p:spTree>
    <p:extLst>
      <p:ext uri="{BB962C8B-B14F-4D97-AF65-F5344CB8AC3E}">
        <p14:creationId xmlns:p14="http://schemas.microsoft.com/office/powerpoint/2010/main" val="379988035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2.23.4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0392"/>
            <a:ext cx="9144000" cy="3433864"/>
          </a:xfrm>
          <a:prstGeom prst="rect">
            <a:avLst/>
          </a:prstGeom>
        </p:spPr>
      </p:pic>
      <p:sp>
        <p:nvSpPr>
          <p:cNvPr id="3" name="TextBox 2"/>
          <p:cNvSpPr txBox="1"/>
          <p:nvPr/>
        </p:nvSpPr>
        <p:spPr>
          <a:xfrm>
            <a:off x="4273036" y="812514"/>
            <a:ext cx="4035645" cy="646331"/>
          </a:xfrm>
          <a:prstGeom prst="rect">
            <a:avLst/>
          </a:prstGeom>
          <a:noFill/>
        </p:spPr>
        <p:txBody>
          <a:bodyPr wrap="square" rtlCol="0">
            <a:spAutoFit/>
          </a:bodyPr>
          <a:lstStyle/>
          <a:p>
            <a:r>
              <a:rPr lang="en-US" sz="3600" dirty="0" smtClean="0">
                <a:latin typeface="Cambria"/>
                <a:cs typeface="Cambria"/>
              </a:rPr>
              <a:t>~ a larger example</a:t>
            </a:r>
            <a:endParaRPr lang="en-US" sz="3600" dirty="0">
              <a:latin typeface="Cambria"/>
              <a:cs typeface="Cambria"/>
            </a:endParaRPr>
          </a:p>
        </p:txBody>
      </p:sp>
    </p:spTree>
    <p:extLst>
      <p:ext uri="{BB962C8B-B14F-4D97-AF65-F5344CB8AC3E}">
        <p14:creationId xmlns:p14="http://schemas.microsoft.com/office/powerpoint/2010/main" val="402628450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2.24.0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20700"/>
            <a:ext cx="9144000" cy="5794801"/>
          </a:xfrm>
          <a:prstGeom prst="rect">
            <a:avLst/>
          </a:prstGeom>
        </p:spPr>
      </p:pic>
    </p:spTree>
    <p:extLst>
      <p:ext uri="{BB962C8B-B14F-4D97-AF65-F5344CB8AC3E}">
        <p14:creationId xmlns:p14="http://schemas.microsoft.com/office/powerpoint/2010/main" val="402628450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2.24.1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66700"/>
            <a:ext cx="9144000" cy="6324600"/>
          </a:xfrm>
          <a:prstGeom prst="rect">
            <a:avLst/>
          </a:prstGeom>
        </p:spPr>
      </p:pic>
    </p:spTree>
    <p:extLst>
      <p:ext uri="{BB962C8B-B14F-4D97-AF65-F5344CB8AC3E}">
        <p14:creationId xmlns:p14="http://schemas.microsoft.com/office/powerpoint/2010/main" val="40887370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514439" y="6332942"/>
            <a:ext cx="6423328" cy="323165"/>
          </a:xfrm>
          <a:prstGeom prst="rect">
            <a:avLst/>
          </a:prstGeom>
          <a:noFill/>
        </p:spPr>
        <p:txBody>
          <a:bodyPr wrap="square" rtlCol="0">
            <a:spAutoFit/>
          </a:bodyPr>
          <a:lstStyle/>
          <a:p>
            <a:pPr algn="r"/>
            <a:r>
              <a:rPr lang="en-US" sz="1500" dirty="0" smtClean="0">
                <a:latin typeface="Cambria"/>
                <a:cs typeface="Cambria"/>
              </a:rPr>
              <a:t>Jordan K.</a:t>
            </a:r>
            <a:endParaRPr lang="en-US" sz="1500" dirty="0">
              <a:latin typeface="Cambria"/>
              <a:cs typeface="Cambria"/>
            </a:endParaRPr>
          </a:p>
        </p:txBody>
      </p:sp>
      <p:pic>
        <p:nvPicPr>
          <p:cNvPr id="4" name="Picture 3" descr="T:\Dropbox\Classes\IST 380\hw4\pr2\9.jpeg"/>
          <p:cNvPicPr/>
          <p:nvPr/>
        </p:nvPicPr>
        <p:blipFill>
          <a:blip r:embed="rId2">
            <a:extLst>
              <a:ext uri="{28A0092B-C50C-407E-A947-70E740481C1C}">
                <a14:useLocalDpi xmlns:a14="http://schemas.microsoft.com/office/drawing/2010/main" val="0"/>
              </a:ext>
            </a:extLst>
          </a:blip>
          <a:srcRect/>
          <a:stretch>
            <a:fillRect/>
          </a:stretch>
        </p:blipFill>
        <p:spPr bwMode="auto">
          <a:xfrm>
            <a:off x="86811" y="1068317"/>
            <a:ext cx="6393960" cy="5587790"/>
          </a:xfrm>
          <a:prstGeom prst="rect">
            <a:avLst/>
          </a:prstGeom>
          <a:noFill/>
          <a:ln>
            <a:noFill/>
          </a:ln>
        </p:spPr>
      </p:pic>
      <p:sp>
        <p:nvSpPr>
          <p:cNvPr id="5" name="TextBox 4"/>
          <p:cNvSpPr txBox="1"/>
          <p:nvPr/>
        </p:nvSpPr>
        <p:spPr>
          <a:xfrm>
            <a:off x="344218" y="283487"/>
            <a:ext cx="8261201" cy="784830"/>
          </a:xfrm>
          <a:prstGeom prst="rect">
            <a:avLst/>
          </a:prstGeom>
          <a:noFill/>
        </p:spPr>
        <p:txBody>
          <a:bodyPr wrap="square" rtlCol="0">
            <a:spAutoFit/>
          </a:bodyPr>
          <a:lstStyle/>
          <a:p>
            <a:r>
              <a:rPr lang="en-US" sz="1500" dirty="0"/>
              <a:t>This is a boxplot of monthly income with loan purpose as a factor variable.  It is included mostly for humorous effect; the sheer number of “outliers” is impressive, not to mention how extreme a few of them are.  </a:t>
            </a:r>
            <a:r>
              <a:rPr lang="en-US" sz="1500" i="1" dirty="0">
                <a:solidFill>
                  <a:srgbClr val="FF0000"/>
                </a:solidFill>
              </a:rPr>
              <a:t>There seems to be no correlation at all between these variables…</a:t>
            </a:r>
            <a:r>
              <a:rPr lang="en-US" sz="1500" i="1" dirty="0" smtClean="0">
                <a:solidFill>
                  <a:srgbClr val="FF0000"/>
                </a:solidFill>
                <a:effectLst/>
              </a:rPr>
              <a:t> </a:t>
            </a:r>
            <a:endParaRPr lang="en-US" sz="1500" i="1" dirty="0">
              <a:solidFill>
                <a:srgbClr val="FF0000"/>
              </a:solidFill>
            </a:endParaRPr>
          </a:p>
        </p:txBody>
      </p:sp>
      <p:sp>
        <p:nvSpPr>
          <p:cNvPr id="6" name="TextBox 5"/>
          <p:cNvSpPr txBox="1"/>
          <p:nvPr/>
        </p:nvSpPr>
        <p:spPr>
          <a:xfrm>
            <a:off x="6385815" y="1566103"/>
            <a:ext cx="1020781" cy="784830"/>
          </a:xfrm>
          <a:prstGeom prst="rect">
            <a:avLst/>
          </a:prstGeom>
          <a:noFill/>
        </p:spPr>
        <p:txBody>
          <a:bodyPr wrap="square" rtlCol="0">
            <a:spAutoFit/>
          </a:bodyPr>
          <a:lstStyle/>
          <a:p>
            <a:pPr algn="ctr"/>
            <a:r>
              <a:rPr lang="en-US" sz="1500" dirty="0" smtClean="0">
                <a:solidFill>
                  <a:srgbClr val="660066"/>
                </a:solidFill>
                <a:latin typeface="Cambria"/>
                <a:cs typeface="Cambria"/>
              </a:rPr>
              <a:t>outliers that I had missed!</a:t>
            </a:r>
            <a:endParaRPr lang="en-US" sz="1500" dirty="0">
              <a:solidFill>
                <a:srgbClr val="660066"/>
              </a:solidFill>
              <a:latin typeface="Cambria"/>
              <a:cs typeface="Cambria"/>
            </a:endParaRPr>
          </a:p>
        </p:txBody>
      </p:sp>
      <p:cxnSp>
        <p:nvCxnSpPr>
          <p:cNvPr id="3" name="Straight Arrow Connector 2"/>
          <p:cNvCxnSpPr/>
          <p:nvPr/>
        </p:nvCxnSpPr>
        <p:spPr>
          <a:xfrm flipH="1">
            <a:off x="1816041" y="1412552"/>
            <a:ext cx="320477" cy="296755"/>
          </a:xfrm>
          <a:prstGeom prst="straightConnector1">
            <a:avLst/>
          </a:prstGeom>
          <a:ln>
            <a:solidFill>
              <a:srgbClr val="660066"/>
            </a:solidFill>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H="1">
            <a:off x="3333439" y="2882543"/>
            <a:ext cx="320477" cy="296755"/>
          </a:xfrm>
          <a:prstGeom prst="straightConnector1">
            <a:avLst/>
          </a:prstGeom>
          <a:ln>
            <a:solidFill>
              <a:srgbClr val="660066"/>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a:off x="1816041" y="3937077"/>
            <a:ext cx="320477" cy="296755"/>
          </a:xfrm>
          <a:prstGeom prst="straightConnector1">
            <a:avLst/>
          </a:prstGeom>
          <a:ln>
            <a:solidFill>
              <a:srgbClr val="660066"/>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H="1">
            <a:off x="1839780" y="4481194"/>
            <a:ext cx="320477" cy="296755"/>
          </a:xfrm>
          <a:prstGeom prst="straightConnector1">
            <a:avLst/>
          </a:prstGeom>
          <a:ln>
            <a:solidFill>
              <a:srgbClr val="660066"/>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07603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514439" y="6332942"/>
            <a:ext cx="6423328" cy="323165"/>
          </a:xfrm>
          <a:prstGeom prst="rect">
            <a:avLst/>
          </a:prstGeom>
          <a:noFill/>
        </p:spPr>
        <p:txBody>
          <a:bodyPr wrap="square" rtlCol="0">
            <a:spAutoFit/>
          </a:bodyPr>
          <a:lstStyle/>
          <a:p>
            <a:pPr algn="r"/>
            <a:r>
              <a:rPr lang="en-US" sz="1500" dirty="0" smtClean="0">
                <a:latin typeface="Cambria"/>
                <a:cs typeface="Cambria"/>
              </a:rPr>
              <a:t>Jordan K.</a:t>
            </a:r>
            <a:endParaRPr lang="en-US" sz="1500" dirty="0">
              <a:latin typeface="Cambria"/>
              <a:cs typeface="Cambria"/>
            </a:endParaRPr>
          </a:p>
        </p:txBody>
      </p:sp>
      <p:pic>
        <p:nvPicPr>
          <p:cNvPr id="3" name="Picture 2" descr="10.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051" y="807172"/>
            <a:ext cx="6011193" cy="6050827"/>
          </a:xfrm>
          <a:prstGeom prst="rect">
            <a:avLst/>
          </a:prstGeom>
        </p:spPr>
      </p:pic>
      <p:sp>
        <p:nvSpPr>
          <p:cNvPr id="8" name="TextBox 7"/>
          <p:cNvSpPr txBox="1"/>
          <p:nvPr/>
        </p:nvSpPr>
        <p:spPr>
          <a:xfrm>
            <a:off x="4323812" y="118702"/>
            <a:ext cx="4613955" cy="1015663"/>
          </a:xfrm>
          <a:prstGeom prst="rect">
            <a:avLst/>
          </a:prstGeom>
          <a:noFill/>
        </p:spPr>
        <p:txBody>
          <a:bodyPr wrap="square" rtlCol="0">
            <a:spAutoFit/>
          </a:bodyPr>
          <a:lstStyle/>
          <a:p>
            <a:r>
              <a:rPr lang="en-US" sz="1200" dirty="0" smtClean="0">
                <a:effectLst/>
              </a:rPr>
              <a:t>A box and whisker plot of amount requested using employment length as a factor variable.  The average amount requested is startlingly similar up until the 9</a:t>
            </a:r>
            <a:r>
              <a:rPr lang="en-US" sz="1200" baseline="30000" dirty="0" smtClean="0">
                <a:effectLst/>
              </a:rPr>
              <a:t>th</a:t>
            </a:r>
            <a:r>
              <a:rPr lang="en-US" sz="1200" dirty="0" smtClean="0">
                <a:effectLst/>
              </a:rPr>
              <a:t> year of employment.  After which, presumably, they enter a midlife crisis (which may or may not be supported by the fact that the vast majority of loans are made for debt consolidation). </a:t>
            </a:r>
            <a:endParaRPr lang="en-US" sz="1200" dirty="0"/>
          </a:p>
        </p:txBody>
      </p:sp>
      <p:sp>
        <p:nvSpPr>
          <p:cNvPr id="5" name="TextBox 4"/>
          <p:cNvSpPr txBox="1"/>
          <p:nvPr/>
        </p:nvSpPr>
        <p:spPr>
          <a:xfrm>
            <a:off x="627181" y="1404902"/>
            <a:ext cx="6423328" cy="323165"/>
          </a:xfrm>
          <a:prstGeom prst="rect">
            <a:avLst/>
          </a:prstGeom>
          <a:noFill/>
        </p:spPr>
        <p:txBody>
          <a:bodyPr wrap="square" rtlCol="0">
            <a:spAutoFit/>
          </a:bodyPr>
          <a:lstStyle/>
          <a:p>
            <a:pPr algn="r"/>
            <a:r>
              <a:rPr lang="en-US" sz="1500" dirty="0" smtClean="0">
                <a:solidFill>
                  <a:srgbClr val="660066"/>
                </a:solidFill>
                <a:latin typeface="Cambria"/>
                <a:cs typeface="Cambria"/>
              </a:rPr>
              <a:t>sorting…</a:t>
            </a:r>
            <a:endParaRPr lang="en-US" sz="1500" dirty="0">
              <a:solidFill>
                <a:srgbClr val="660066"/>
              </a:solidFill>
              <a:latin typeface="Cambria"/>
              <a:cs typeface="Cambria"/>
            </a:endParaRPr>
          </a:p>
        </p:txBody>
      </p:sp>
    </p:spTree>
    <p:extLst>
      <p:ext uri="{BB962C8B-B14F-4D97-AF65-F5344CB8AC3E}">
        <p14:creationId xmlns:p14="http://schemas.microsoft.com/office/powerpoint/2010/main" val="29640261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2.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900" y="0"/>
            <a:ext cx="8947120" cy="6858000"/>
          </a:xfrm>
          <a:prstGeom prst="rect">
            <a:avLst/>
          </a:prstGeom>
        </p:spPr>
      </p:pic>
      <p:sp>
        <p:nvSpPr>
          <p:cNvPr id="7" name="TextBox 6"/>
          <p:cNvSpPr txBox="1"/>
          <p:nvPr/>
        </p:nvSpPr>
        <p:spPr>
          <a:xfrm>
            <a:off x="2514439" y="6332942"/>
            <a:ext cx="6423328" cy="323165"/>
          </a:xfrm>
          <a:prstGeom prst="rect">
            <a:avLst/>
          </a:prstGeom>
          <a:noFill/>
        </p:spPr>
        <p:txBody>
          <a:bodyPr wrap="square" rtlCol="0">
            <a:spAutoFit/>
          </a:bodyPr>
          <a:lstStyle/>
          <a:p>
            <a:pPr algn="r"/>
            <a:r>
              <a:rPr lang="en-US" sz="1500" dirty="0" smtClean="0">
                <a:latin typeface="Cambria"/>
                <a:cs typeface="Cambria"/>
              </a:rPr>
              <a:t>Jordan K. + Kareem A.</a:t>
            </a:r>
            <a:endParaRPr lang="en-US" sz="1500" dirty="0">
              <a:latin typeface="Cambria"/>
              <a:cs typeface="Cambria"/>
            </a:endParaRPr>
          </a:p>
        </p:txBody>
      </p:sp>
      <p:sp>
        <p:nvSpPr>
          <p:cNvPr id="4" name="TextBox 3"/>
          <p:cNvSpPr txBox="1"/>
          <p:nvPr/>
        </p:nvSpPr>
        <p:spPr>
          <a:xfrm>
            <a:off x="2514439" y="241624"/>
            <a:ext cx="6423328" cy="323165"/>
          </a:xfrm>
          <a:prstGeom prst="rect">
            <a:avLst/>
          </a:prstGeom>
          <a:noFill/>
        </p:spPr>
        <p:txBody>
          <a:bodyPr wrap="square" rtlCol="0">
            <a:spAutoFit/>
          </a:bodyPr>
          <a:lstStyle/>
          <a:p>
            <a:pPr algn="r"/>
            <a:r>
              <a:rPr lang="en-US" sz="1500" dirty="0" smtClean="0">
                <a:solidFill>
                  <a:srgbClr val="660066"/>
                </a:solidFill>
                <a:latin typeface="Cambria"/>
                <a:cs typeface="Cambria"/>
              </a:rPr>
              <a:t>snowflakes!?</a:t>
            </a:r>
            <a:endParaRPr lang="en-US" sz="1500" dirty="0">
              <a:solidFill>
                <a:srgbClr val="660066"/>
              </a:solidFill>
              <a:latin typeface="Cambria"/>
              <a:cs typeface="Cambria"/>
            </a:endParaRPr>
          </a:p>
        </p:txBody>
      </p:sp>
    </p:spTree>
    <p:extLst>
      <p:ext uri="{BB962C8B-B14F-4D97-AF65-F5344CB8AC3E}">
        <p14:creationId xmlns:p14="http://schemas.microsoft.com/office/powerpoint/2010/main" val="9607603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597529" y="6463512"/>
            <a:ext cx="6423328" cy="323165"/>
          </a:xfrm>
          <a:prstGeom prst="rect">
            <a:avLst/>
          </a:prstGeom>
          <a:noFill/>
        </p:spPr>
        <p:txBody>
          <a:bodyPr wrap="square" rtlCol="0">
            <a:spAutoFit/>
          </a:bodyPr>
          <a:lstStyle/>
          <a:p>
            <a:pPr algn="r"/>
            <a:r>
              <a:rPr lang="en-US" sz="1500" dirty="0" smtClean="0">
                <a:latin typeface="Cambria"/>
                <a:cs typeface="Cambria"/>
              </a:rPr>
              <a:t>Thanks, Lauren!</a:t>
            </a:r>
            <a:endParaRPr lang="en-US" sz="1500" dirty="0">
              <a:latin typeface="Cambria"/>
              <a:cs typeface="Cambria"/>
            </a:endParaRPr>
          </a:p>
        </p:txBody>
      </p:sp>
      <p:pic>
        <p:nvPicPr>
          <p:cNvPr id="3" name="Picture 2" descr="Screen Shot 2013-03-11 at 10.23.50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781" y="3256129"/>
            <a:ext cx="7028864" cy="2282686"/>
          </a:xfrm>
          <a:prstGeom prst="rect">
            <a:avLst/>
          </a:prstGeom>
        </p:spPr>
      </p:pic>
      <p:pic>
        <p:nvPicPr>
          <p:cNvPr id="5" name="Picture 4" descr="Screen Shot 2013-03-11 at 10.26.44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001" y="198183"/>
            <a:ext cx="6803467" cy="2348675"/>
          </a:xfrm>
          <a:prstGeom prst="rect">
            <a:avLst/>
          </a:prstGeom>
        </p:spPr>
      </p:pic>
      <p:sp>
        <p:nvSpPr>
          <p:cNvPr id="6" name="Rectangle 5"/>
          <p:cNvSpPr/>
          <p:nvPr/>
        </p:nvSpPr>
        <p:spPr>
          <a:xfrm>
            <a:off x="273001" y="5686611"/>
            <a:ext cx="7584638" cy="646331"/>
          </a:xfrm>
          <a:prstGeom prst="rect">
            <a:avLst/>
          </a:prstGeom>
        </p:spPr>
        <p:txBody>
          <a:bodyPr wrap="square">
            <a:spAutoFit/>
          </a:bodyPr>
          <a:lstStyle/>
          <a:p>
            <a:r>
              <a:rPr lang="en-US" dirty="0"/>
              <a:t>data(iris</a:t>
            </a:r>
            <a:r>
              <a:rPr lang="en-US" dirty="0" smtClean="0"/>
              <a:t>); attach</a:t>
            </a:r>
            <a:r>
              <a:rPr lang="en-US" dirty="0"/>
              <a:t>(iris)</a:t>
            </a:r>
            <a:endParaRPr lang="en-US" dirty="0" smtClean="0">
              <a:effectLst/>
            </a:endParaRPr>
          </a:p>
          <a:p>
            <a:r>
              <a:rPr lang="en-US" dirty="0"/>
              <a:t>plot3d(</a:t>
            </a:r>
            <a:r>
              <a:rPr lang="en-US" dirty="0" err="1"/>
              <a:t>Petal.Width,Sepal.Width,Petal.Length</a:t>
            </a:r>
            <a:r>
              <a:rPr lang="en-US" dirty="0"/>
              <a:t>, col=</a:t>
            </a:r>
            <a:r>
              <a:rPr lang="en-US" dirty="0" err="1"/>
              <a:t>as.numeric</a:t>
            </a:r>
            <a:r>
              <a:rPr lang="en-US" dirty="0"/>
              <a:t>(Species), size=5)</a:t>
            </a:r>
            <a:endParaRPr lang="en-US" dirty="0">
              <a:effectLst/>
            </a:endParaRPr>
          </a:p>
        </p:txBody>
      </p:sp>
      <p:sp>
        <p:nvSpPr>
          <p:cNvPr id="8" name="Rectangle 7"/>
          <p:cNvSpPr/>
          <p:nvPr/>
        </p:nvSpPr>
        <p:spPr>
          <a:xfrm>
            <a:off x="505567" y="2586116"/>
            <a:ext cx="6331290" cy="507831"/>
          </a:xfrm>
          <a:prstGeom prst="rect">
            <a:avLst/>
          </a:prstGeom>
        </p:spPr>
        <p:txBody>
          <a:bodyPr wrap="square">
            <a:spAutoFit/>
          </a:bodyPr>
          <a:lstStyle/>
          <a:p>
            <a:r>
              <a:rPr lang="en-US" sz="900" dirty="0" err="1"/>
              <a:t>ld</a:t>
            </a:r>
            <a:r>
              <a:rPr lang="en-US" sz="900" dirty="0"/>
              <a:t> &lt;- </a:t>
            </a:r>
            <a:r>
              <a:rPr lang="en-US" sz="900" dirty="0" err="1"/>
              <a:t>read.csv</a:t>
            </a:r>
            <a:r>
              <a:rPr lang="en-US" sz="900" dirty="0"/>
              <a:t>("C:\\CGU\\380\\</a:t>
            </a:r>
            <a:r>
              <a:rPr lang="en-US" sz="900" dirty="0" err="1"/>
              <a:t>loansData.csv</a:t>
            </a:r>
            <a:r>
              <a:rPr lang="en-US" sz="900" dirty="0"/>
              <a:t>"</a:t>
            </a:r>
            <a:r>
              <a:rPr lang="en-US" sz="900" dirty="0" smtClean="0"/>
              <a:t>) ; attach</a:t>
            </a:r>
            <a:r>
              <a:rPr lang="en-US" sz="900" dirty="0"/>
              <a:t>(</a:t>
            </a:r>
            <a:r>
              <a:rPr lang="en-US" sz="900" dirty="0" err="1"/>
              <a:t>ld</a:t>
            </a:r>
            <a:r>
              <a:rPr lang="en-US" sz="900" dirty="0" smtClean="0"/>
              <a:t>)</a:t>
            </a:r>
            <a:endParaRPr lang="en-US" sz="900" dirty="0" smtClean="0">
              <a:effectLst/>
            </a:endParaRPr>
          </a:p>
          <a:p>
            <a:r>
              <a:rPr lang="en-US" sz="900" dirty="0" smtClean="0"/>
              <a:t>library</a:t>
            </a:r>
            <a:r>
              <a:rPr lang="en-US" sz="900" dirty="0"/>
              <a:t>("</a:t>
            </a:r>
            <a:r>
              <a:rPr lang="en-US" sz="900" dirty="0" err="1"/>
              <a:t>rgl</a:t>
            </a:r>
            <a:r>
              <a:rPr lang="en-US" sz="900" dirty="0"/>
              <a:t>", </a:t>
            </a:r>
            <a:r>
              <a:rPr lang="en-US" sz="900" dirty="0" err="1"/>
              <a:t>lib.loc</a:t>
            </a:r>
            <a:r>
              <a:rPr lang="en-US" sz="900" dirty="0"/>
              <a:t>="C:/Users/laur5004/Documents/R/win-library/2.15"</a:t>
            </a:r>
            <a:r>
              <a:rPr lang="en-US" sz="900" dirty="0" smtClean="0"/>
              <a:t>) #</a:t>
            </a:r>
            <a:r>
              <a:rPr lang="en-US" sz="900" dirty="0" smtClean="0">
                <a:effectLst/>
              </a:rPr>
              <a:t> Adds scatterplot3d library</a:t>
            </a:r>
          </a:p>
          <a:p>
            <a:r>
              <a:rPr lang="en-US" sz="900" dirty="0" smtClean="0"/>
              <a:t>plot3d</a:t>
            </a:r>
            <a:r>
              <a:rPr lang="en-US" sz="900" dirty="0"/>
              <a:t>(</a:t>
            </a:r>
            <a:r>
              <a:rPr lang="en-US" sz="900" dirty="0" err="1"/>
              <a:t>Interest.Rate,FICO.Score,Debt.To.Income.Ratio,col</a:t>
            </a:r>
            <a:r>
              <a:rPr lang="en-US" sz="900" dirty="0"/>
              <a:t>="purple", size=4) </a:t>
            </a:r>
            <a:r>
              <a:rPr lang="en-US" sz="900" dirty="0" smtClean="0"/>
              <a:t>#create a spinning, 3D scatterplot</a:t>
            </a:r>
            <a:endParaRPr lang="en-US" sz="900" dirty="0" smtClean="0">
              <a:effectLst/>
            </a:endParaRPr>
          </a:p>
        </p:txBody>
      </p:sp>
    </p:spTree>
    <p:extLst>
      <p:ext uri="{BB962C8B-B14F-4D97-AF65-F5344CB8AC3E}">
        <p14:creationId xmlns:p14="http://schemas.microsoft.com/office/powerpoint/2010/main" val="34093972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514439" y="6332942"/>
            <a:ext cx="6423328" cy="323165"/>
          </a:xfrm>
          <a:prstGeom prst="rect">
            <a:avLst/>
          </a:prstGeom>
          <a:noFill/>
        </p:spPr>
        <p:txBody>
          <a:bodyPr wrap="square" rtlCol="0">
            <a:spAutoFit/>
          </a:bodyPr>
          <a:lstStyle/>
          <a:p>
            <a:pPr algn="r"/>
            <a:r>
              <a:rPr lang="en-US" sz="1500" dirty="0" smtClean="0">
                <a:latin typeface="Cambria"/>
                <a:cs typeface="Cambria"/>
              </a:rPr>
              <a:t>Lauren</a:t>
            </a:r>
            <a:endParaRPr lang="en-US" sz="1500" dirty="0">
              <a:latin typeface="Cambria"/>
              <a:cs typeface="Cambria"/>
            </a:endParaRPr>
          </a:p>
        </p:txBody>
      </p:sp>
      <p:pic>
        <p:nvPicPr>
          <p:cNvPr id="3" name="Picture 2" descr="Screen Shot 2013-03-11 at 10.26.10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36600"/>
            <a:ext cx="9144000" cy="5359669"/>
          </a:xfrm>
          <a:prstGeom prst="rect">
            <a:avLst/>
          </a:prstGeom>
        </p:spPr>
      </p:pic>
    </p:spTree>
    <p:extLst>
      <p:ext uri="{BB962C8B-B14F-4D97-AF65-F5344CB8AC3E}">
        <p14:creationId xmlns:p14="http://schemas.microsoft.com/office/powerpoint/2010/main" val="34093972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514439" y="6332942"/>
            <a:ext cx="6423328" cy="323165"/>
          </a:xfrm>
          <a:prstGeom prst="rect">
            <a:avLst/>
          </a:prstGeom>
          <a:noFill/>
        </p:spPr>
        <p:txBody>
          <a:bodyPr wrap="square" rtlCol="0">
            <a:spAutoFit/>
          </a:bodyPr>
          <a:lstStyle/>
          <a:p>
            <a:pPr algn="r"/>
            <a:r>
              <a:rPr lang="en-US" sz="1500" dirty="0" err="1" smtClean="0">
                <a:latin typeface="Cambria"/>
                <a:cs typeface="Cambria"/>
              </a:rPr>
              <a:t>Payal</a:t>
            </a:r>
            <a:endParaRPr lang="en-US" sz="1500" dirty="0">
              <a:latin typeface="Cambria"/>
              <a:cs typeface="Cambria"/>
            </a:endParaRPr>
          </a:p>
        </p:txBody>
      </p:sp>
      <p:pic>
        <p:nvPicPr>
          <p:cNvPr id="3" name="Picture 2"/>
          <p:cNvPicPr/>
          <p:nvPr/>
        </p:nvPicPr>
        <p:blipFill>
          <a:blip r:embed="rId2" cstate="print"/>
          <a:srcRect/>
          <a:stretch>
            <a:fillRect/>
          </a:stretch>
        </p:blipFill>
        <p:spPr bwMode="auto">
          <a:xfrm>
            <a:off x="277702" y="1042011"/>
            <a:ext cx="7473110" cy="5614096"/>
          </a:xfrm>
          <a:prstGeom prst="rect">
            <a:avLst/>
          </a:prstGeom>
          <a:noFill/>
          <a:ln w="9525">
            <a:noFill/>
            <a:miter lim="800000"/>
            <a:headEnd/>
            <a:tailEnd/>
          </a:ln>
        </p:spPr>
      </p:pic>
      <p:sp>
        <p:nvSpPr>
          <p:cNvPr id="2" name="Rectangle 1"/>
          <p:cNvSpPr/>
          <p:nvPr/>
        </p:nvSpPr>
        <p:spPr>
          <a:xfrm>
            <a:off x="921002" y="340039"/>
            <a:ext cx="7102809" cy="923330"/>
          </a:xfrm>
          <a:prstGeom prst="rect">
            <a:avLst/>
          </a:prstGeom>
        </p:spPr>
        <p:txBody>
          <a:bodyPr wrap="square">
            <a:spAutoFit/>
          </a:bodyPr>
          <a:lstStyle/>
          <a:p>
            <a:pPr lvl="0" algn="ctr"/>
            <a:r>
              <a:rPr lang="en-US" dirty="0"/>
              <a:t>Comparative Boxplot – Here the FICO score is plotted against the interest rate. The higher the FICO score the lower the interest rate. This makes sense as higher FICO score generally equates to lower credit risk. </a:t>
            </a:r>
          </a:p>
        </p:txBody>
      </p:sp>
    </p:spTree>
    <p:extLst>
      <p:ext uri="{BB962C8B-B14F-4D97-AF65-F5344CB8AC3E}">
        <p14:creationId xmlns:p14="http://schemas.microsoft.com/office/powerpoint/2010/main" val="28471129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2" cstate="print"/>
          <a:srcRect/>
          <a:stretch>
            <a:fillRect/>
          </a:stretch>
        </p:blipFill>
        <p:spPr bwMode="auto">
          <a:xfrm>
            <a:off x="0" y="417929"/>
            <a:ext cx="9144000" cy="6238177"/>
          </a:xfrm>
          <a:prstGeom prst="rect">
            <a:avLst/>
          </a:prstGeom>
          <a:noFill/>
          <a:ln w="9525">
            <a:noFill/>
            <a:miter lim="800000"/>
            <a:headEnd/>
            <a:tailEnd/>
          </a:ln>
        </p:spPr>
      </p:pic>
      <p:sp>
        <p:nvSpPr>
          <p:cNvPr id="7" name="TextBox 6"/>
          <p:cNvSpPr txBox="1"/>
          <p:nvPr/>
        </p:nvSpPr>
        <p:spPr>
          <a:xfrm>
            <a:off x="2514439" y="6332942"/>
            <a:ext cx="6423328" cy="323165"/>
          </a:xfrm>
          <a:prstGeom prst="rect">
            <a:avLst/>
          </a:prstGeom>
          <a:noFill/>
        </p:spPr>
        <p:txBody>
          <a:bodyPr wrap="square" rtlCol="0">
            <a:spAutoFit/>
          </a:bodyPr>
          <a:lstStyle/>
          <a:p>
            <a:pPr algn="r"/>
            <a:r>
              <a:rPr lang="en-US" sz="1500" dirty="0" err="1" smtClean="0">
                <a:latin typeface="Cambria"/>
                <a:cs typeface="Cambria"/>
              </a:rPr>
              <a:t>Obay</a:t>
            </a:r>
            <a:endParaRPr lang="en-US" sz="1500" dirty="0">
              <a:latin typeface="Cambria"/>
              <a:cs typeface="Cambria"/>
            </a:endParaRPr>
          </a:p>
        </p:txBody>
      </p:sp>
      <p:sp>
        <p:nvSpPr>
          <p:cNvPr id="4" name="Rectangle 3"/>
          <p:cNvSpPr/>
          <p:nvPr/>
        </p:nvSpPr>
        <p:spPr>
          <a:xfrm>
            <a:off x="921002" y="340039"/>
            <a:ext cx="7102809" cy="369332"/>
          </a:xfrm>
          <a:prstGeom prst="rect">
            <a:avLst/>
          </a:prstGeom>
        </p:spPr>
        <p:txBody>
          <a:bodyPr wrap="square">
            <a:spAutoFit/>
          </a:bodyPr>
          <a:lstStyle/>
          <a:p>
            <a:pPr lvl="0" algn="ctr"/>
            <a:r>
              <a:rPr lang="en-US" b="1" dirty="0" smtClean="0">
                <a:solidFill>
                  <a:srgbClr val="FF0000"/>
                </a:solidFill>
              </a:rPr>
              <a:t>Lots of boxes!!      </a:t>
            </a:r>
            <a:r>
              <a:rPr lang="en-US" dirty="0" smtClean="0"/>
              <a:t>(interest rate vs. loan amount funded)</a:t>
            </a:r>
            <a:endParaRPr lang="en-US" dirty="0"/>
          </a:p>
        </p:txBody>
      </p:sp>
    </p:spTree>
    <p:extLst>
      <p:ext uri="{BB962C8B-B14F-4D97-AF65-F5344CB8AC3E}">
        <p14:creationId xmlns:p14="http://schemas.microsoft.com/office/powerpoint/2010/main" val="28471129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9"/>
          <p:cNvSpPr txBox="1">
            <a:spLocks noChangeArrowheads="1"/>
          </p:cNvSpPr>
          <p:nvPr/>
        </p:nvSpPr>
        <p:spPr bwMode="auto">
          <a:xfrm>
            <a:off x="1219200" y="152400"/>
            <a:ext cx="6629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algn="ctr" defTabSz="914400" eaLnBrk="0" fontAlgn="base" hangingPunct="0">
              <a:spcBef>
                <a:spcPct val="50000"/>
              </a:spcBef>
              <a:spcAft>
                <a:spcPct val="0"/>
              </a:spcAft>
            </a:pPr>
            <a:r>
              <a:rPr lang="en-US" sz="4000" dirty="0" smtClean="0">
                <a:solidFill>
                  <a:srgbClr val="000000"/>
                </a:solidFill>
                <a:latin typeface="Cambria" pitchFamily="18" charset="0"/>
              </a:rPr>
              <a:t>Schedule…</a:t>
            </a:r>
            <a:endParaRPr lang="en-US" sz="4000" dirty="0">
              <a:solidFill>
                <a:srgbClr val="000000"/>
              </a:solidFill>
              <a:latin typeface="Cambria" pitchFamily="18" charset="0"/>
            </a:endParaRPr>
          </a:p>
        </p:txBody>
      </p:sp>
      <p:sp>
        <p:nvSpPr>
          <p:cNvPr id="4099" name="Text Box 9"/>
          <p:cNvSpPr txBox="1">
            <a:spLocks noChangeArrowheads="1"/>
          </p:cNvSpPr>
          <p:nvPr/>
        </p:nvSpPr>
        <p:spPr bwMode="auto">
          <a:xfrm>
            <a:off x="838200" y="1219200"/>
            <a:ext cx="6629400" cy="415925"/>
          </a:xfrm>
          <a:prstGeom prst="rect">
            <a:avLst/>
          </a:prstGeom>
          <a:solidFill>
            <a:srgbClr val="AEEDC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2100" dirty="0">
                <a:solidFill>
                  <a:srgbClr val="000000"/>
                </a:solidFill>
                <a:latin typeface="Cambria" pitchFamily="18" charset="0"/>
              </a:rPr>
              <a:t>Homework </a:t>
            </a:r>
            <a:r>
              <a:rPr lang="en-US" sz="2100" dirty="0" smtClean="0">
                <a:solidFill>
                  <a:srgbClr val="000000"/>
                </a:solidFill>
                <a:latin typeface="Cambria" pitchFamily="18" charset="0"/>
              </a:rPr>
              <a:t>#</a:t>
            </a:r>
            <a:r>
              <a:rPr lang="en-US" sz="2100" dirty="0" smtClean="0">
                <a:solidFill>
                  <a:srgbClr val="000000"/>
                </a:solidFill>
                <a:latin typeface="Cambria" pitchFamily="18" charset="0"/>
              </a:rPr>
              <a:t>3 and 4 </a:t>
            </a:r>
            <a:r>
              <a:rPr lang="en-US" sz="2100" b="1" i="1" dirty="0" smtClean="0">
                <a:solidFill>
                  <a:srgbClr val="000000"/>
                </a:solidFill>
                <a:latin typeface="Cambria" pitchFamily="18" charset="0"/>
              </a:rPr>
              <a:t>are </a:t>
            </a:r>
            <a:r>
              <a:rPr lang="en-US" sz="2100" dirty="0" smtClean="0">
                <a:solidFill>
                  <a:srgbClr val="000000"/>
                </a:solidFill>
                <a:latin typeface="Cambria" pitchFamily="18" charset="0"/>
              </a:rPr>
              <a:t>graded</a:t>
            </a:r>
            <a:r>
              <a:rPr lang="en-US" sz="2100" dirty="0" smtClean="0">
                <a:solidFill>
                  <a:srgbClr val="000000"/>
                </a:solidFill>
                <a:latin typeface="Cambria" pitchFamily="18" charset="0"/>
              </a:rPr>
              <a:t>…  </a:t>
            </a:r>
            <a:endParaRPr lang="en-US" sz="2100" dirty="0">
              <a:solidFill>
                <a:srgbClr val="000000"/>
              </a:solidFill>
              <a:latin typeface="Cambria" pitchFamily="18" charset="0"/>
            </a:endParaRPr>
          </a:p>
        </p:txBody>
      </p:sp>
      <p:sp>
        <p:nvSpPr>
          <p:cNvPr id="4101" name="Text Box 9"/>
          <p:cNvSpPr txBox="1">
            <a:spLocks noChangeArrowheads="1"/>
          </p:cNvSpPr>
          <p:nvPr/>
        </p:nvSpPr>
        <p:spPr bwMode="auto">
          <a:xfrm>
            <a:off x="1447800" y="2823220"/>
            <a:ext cx="6629400"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2100" dirty="0" err="1">
                <a:solidFill>
                  <a:srgbClr val="000000"/>
                </a:solidFill>
                <a:latin typeface="Cambria" pitchFamily="18" charset="0"/>
              </a:rPr>
              <a:t>Pr</a:t>
            </a:r>
            <a:r>
              <a:rPr lang="en-US" sz="2100" dirty="0">
                <a:solidFill>
                  <a:srgbClr val="000000"/>
                </a:solidFill>
                <a:latin typeface="Cambria" pitchFamily="18" charset="0"/>
              </a:rPr>
              <a:t> #1:  text, </a:t>
            </a:r>
            <a:r>
              <a:rPr lang="en-US" sz="2100" dirty="0" smtClean="0">
                <a:solidFill>
                  <a:srgbClr val="000000"/>
                </a:solidFill>
                <a:latin typeface="Cambria" pitchFamily="18" charset="0"/>
              </a:rPr>
              <a:t>Chapter </a:t>
            </a:r>
            <a:r>
              <a:rPr lang="en-US" sz="2100" dirty="0" smtClean="0">
                <a:solidFill>
                  <a:srgbClr val="000000"/>
                </a:solidFill>
                <a:latin typeface="Cambria" pitchFamily="18" charset="0"/>
              </a:rPr>
              <a:t>12 </a:t>
            </a:r>
            <a:r>
              <a:rPr lang="en-US" sz="2100" dirty="0">
                <a:solidFill>
                  <a:srgbClr val="000000"/>
                </a:solidFill>
                <a:latin typeface="Cambria" pitchFamily="18" charset="0"/>
              </a:rPr>
              <a:t>~ </a:t>
            </a:r>
            <a:r>
              <a:rPr lang="en-US" sz="2100" b="1" i="1" dirty="0">
                <a:solidFill>
                  <a:srgbClr val="800000"/>
                </a:solidFill>
                <a:latin typeface="Cambria" pitchFamily="18" charset="0"/>
              </a:rPr>
              <a:t>Strings</a:t>
            </a:r>
          </a:p>
          <a:p>
            <a:pPr defTabSz="914400" eaLnBrk="0" fontAlgn="base" hangingPunct="0">
              <a:spcBef>
                <a:spcPct val="50000"/>
              </a:spcBef>
              <a:spcAft>
                <a:spcPct val="0"/>
              </a:spcAft>
            </a:pPr>
            <a:endParaRPr lang="en-US" sz="2100" dirty="0">
              <a:solidFill>
                <a:srgbClr val="000000"/>
              </a:solidFill>
              <a:latin typeface="Cambria" pitchFamily="18" charset="0"/>
            </a:endParaRPr>
          </a:p>
        </p:txBody>
      </p:sp>
      <p:sp>
        <p:nvSpPr>
          <p:cNvPr id="4102" name="Text Box 9"/>
          <p:cNvSpPr txBox="1">
            <a:spLocks noChangeArrowheads="1"/>
          </p:cNvSpPr>
          <p:nvPr/>
        </p:nvSpPr>
        <p:spPr bwMode="auto">
          <a:xfrm>
            <a:off x="1447800" y="3221683"/>
            <a:ext cx="670560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2100" dirty="0" err="1">
                <a:solidFill>
                  <a:srgbClr val="000000"/>
                </a:solidFill>
                <a:latin typeface="Cambria" pitchFamily="18" charset="0"/>
              </a:rPr>
              <a:t>Pr</a:t>
            </a:r>
            <a:r>
              <a:rPr lang="en-US" sz="2100" dirty="0">
                <a:solidFill>
                  <a:srgbClr val="000000"/>
                </a:solidFill>
                <a:latin typeface="Cambria" pitchFamily="18" charset="0"/>
              </a:rPr>
              <a:t> #2:  </a:t>
            </a:r>
            <a:r>
              <a:rPr lang="en-US" sz="2100" dirty="0" smtClean="0">
                <a:solidFill>
                  <a:srgbClr val="000000"/>
                </a:solidFill>
                <a:latin typeface="Cambria" pitchFamily="18" charset="0"/>
              </a:rPr>
              <a:t>Trees for the Titanic data</a:t>
            </a:r>
            <a:endParaRPr lang="en-US" sz="2100" i="1" dirty="0">
              <a:solidFill>
                <a:srgbClr val="000000"/>
              </a:solidFill>
              <a:latin typeface="Cambria" pitchFamily="18" charset="0"/>
            </a:endParaRPr>
          </a:p>
        </p:txBody>
      </p:sp>
      <p:sp>
        <p:nvSpPr>
          <p:cNvPr id="4103" name="Text Box 9"/>
          <p:cNvSpPr txBox="1">
            <a:spLocks noChangeArrowheads="1"/>
          </p:cNvSpPr>
          <p:nvPr/>
        </p:nvSpPr>
        <p:spPr bwMode="auto">
          <a:xfrm>
            <a:off x="1447800" y="3620145"/>
            <a:ext cx="6629400"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2100" dirty="0" err="1">
                <a:solidFill>
                  <a:srgbClr val="000000"/>
                </a:solidFill>
                <a:latin typeface="Cambria" pitchFamily="18" charset="0"/>
              </a:rPr>
              <a:t>Pr</a:t>
            </a:r>
            <a:r>
              <a:rPr lang="en-US" sz="2100" dirty="0">
                <a:solidFill>
                  <a:srgbClr val="000000"/>
                </a:solidFill>
                <a:latin typeface="Cambria" pitchFamily="18" charset="0"/>
              </a:rPr>
              <a:t> #3:  </a:t>
            </a:r>
            <a:r>
              <a:rPr lang="en-US" sz="2100" dirty="0" smtClean="0">
                <a:solidFill>
                  <a:srgbClr val="000000"/>
                </a:solidFill>
                <a:latin typeface="Cambria" pitchFamily="18" charset="0"/>
              </a:rPr>
              <a:t>[Optional] Logistic regression for Titanic</a:t>
            </a:r>
            <a:endParaRPr lang="en-US" sz="2100" i="1" dirty="0">
              <a:solidFill>
                <a:srgbClr val="000000"/>
              </a:solidFill>
              <a:latin typeface="Cambria" pitchFamily="18" charset="0"/>
            </a:endParaRPr>
          </a:p>
        </p:txBody>
      </p:sp>
      <p:sp>
        <p:nvSpPr>
          <p:cNvPr id="4104" name="Text Box 9"/>
          <p:cNvSpPr txBox="1">
            <a:spLocks noChangeArrowheads="1"/>
          </p:cNvSpPr>
          <p:nvPr/>
        </p:nvSpPr>
        <p:spPr bwMode="auto">
          <a:xfrm>
            <a:off x="838200" y="4689475"/>
            <a:ext cx="6629400" cy="415925"/>
          </a:xfrm>
          <a:prstGeom prst="rect">
            <a:avLst/>
          </a:prstGeom>
          <a:solidFill>
            <a:srgbClr val="AEEDC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2100" dirty="0">
                <a:solidFill>
                  <a:srgbClr val="000000"/>
                </a:solidFill>
                <a:latin typeface="Cambria" pitchFamily="18" charset="0"/>
              </a:rPr>
              <a:t>Homework </a:t>
            </a:r>
            <a:r>
              <a:rPr lang="en-US" sz="2100" dirty="0" smtClean="0">
                <a:solidFill>
                  <a:srgbClr val="000000"/>
                </a:solidFill>
                <a:latin typeface="Cambria" pitchFamily="18" charset="0"/>
              </a:rPr>
              <a:t>#6 </a:t>
            </a:r>
            <a:r>
              <a:rPr lang="en-US" sz="2100" dirty="0">
                <a:solidFill>
                  <a:srgbClr val="000000"/>
                </a:solidFill>
                <a:latin typeface="Cambria" pitchFamily="18" charset="0"/>
              </a:rPr>
              <a:t>is due </a:t>
            </a:r>
            <a:r>
              <a:rPr lang="en-US" sz="2100" dirty="0" smtClean="0">
                <a:solidFill>
                  <a:srgbClr val="000000"/>
                </a:solidFill>
                <a:latin typeface="Cambria" pitchFamily="18" charset="0"/>
              </a:rPr>
              <a:t>in two Tuesdays </a:t>
            </a:r>
            <a:r>
              <a:rPr lang="en-US" sz="2100" dirty="0" smtClean="0">
                <a:solidFill>
                  <a:srgbClr val="000000"/>
                </a:solidFill>
                <a:latin typeface="Cambria" pitchFamily="18" charset="0"/>
              </a:rPr>
              <a:t>(</a:t>
            </a:r>
            <a:r>
              <a:rPr lang="en-US" sz="2100" dirty="0">
                <a:solidFill>
                  <a:srgbClr val="000000"/>
                </a:solidFill>
                <a:latin typeface="Cambria" pitchFamily="18" charset="0"/>
              </a:rPr>
              <a:t>3</a:t>
            </a:r>
            <a:r>
              <a:rPr lang="en-US" sz="2100" dirty="0" smtClean="0">
                <a:solidFill>
                  <a:srgbClr val="000000"/>
                </a:solidFill>
                <a:latin typeface="Cambria" pitchFamily="18" charset="0"/>
              </a:rPr>
              <a:t>/26)</a:t>
            </a:r>
            <a:endParaRPr lang="en-US" sz="2100" dirty="0">
              <a:solidFill>
                <a:srgbClr val="000000"/>
              </a:solidFill>
              <a:latin typeface="Cambria" pitchFamily="18" charset="0"/>
            </a:endParaRPr>
          </a:p>
        </p:txBody>
      </p:sp>
      <p:sp>
        <p:nvSpPr>
          <p:cNvPr id="4108" name="Text Box 9"/>
          <p:cNvSpPr txBox="1">
            <a:spLocks noChangeArrowheads="1"/>
          </p:cNvSpPr>
          <p:nvPr/>
        </p:nvSpPr>
        <p:spPr bwMode="auto">
          <a:xfrm>
            <a:off x="838200" y="2289820"/>
            <a:ext cx="6629400" cy="415925"/>
          </a:xfrm>
          <a:prstGeom prst="rect">
            <a:avLst/>
          </a:prstGeom>
          <a:solidFill>
            <a:srgbClr val="AEEDC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2100" dirty="0">
                <a:solidFill>
                  <a:srgbClr val="000000"/>
                </a:solidFill>
                <a:latin typeface="Cambria" pitchFamily="18" charset="0"/>
              </a:rPr>
              <a:t>Homework </a:t>
            </a:r>
            <a:r>
              <a:rPr lang="en-US" sz="2100" dirty="0" smtClean="0">
                <a:solidFill>
                  <a:srgbClr val="000000"/>
                </a:solidFill>
                <a:latin typeface="Cambria" pitchFamily="18" charset="0"/>
              </a:rPr>
              <a:t>#5 </a:t>
            </a:r>
            <a:r>
              <a:rPr lang="en-US" sz="2100" dirty="0">
                <a:solidFill>
                  <a:srgbClr val="000000"/>
                </a:solidFill>
                <a:latin typeface="Cambria" pitchFamily="18" charset="0"/>
              </a:rPr>
              <a:t>is due </a:t>
            </a:r>
            <a:r>
              <a:rPr lang="en-US" sz="2100" dirty="0">
                <a:solidFill>
                  <a:srgbClr val="FF0000"/>
                </a:solidFill>
                <a:latin typeface="Cambria" pitchFamily="18" charset="0"/>
              </a:rPr>
              <a:t>tomorrow</a:t>
            </a:r>
            <a:r>
              <a:rPr lang="en-US" sz="2100" dirty="0">
                <a:solidFill>
                  <a:srgbClr val="000000"/>
                </a:solidFill>
                <a:latin typeface="Cambria" pitchFamily="18" charset="0"/>
              </a:rPr>
              <a:t> </a:t>
            </a:r>
            <a:r>
              <a:rPr lang="en-US" sz="2100" dirty="0" smtClean="0">
                <a:solidFill>
                  <a:srgbClr val="000000"/>
                </a:solidFill>
                <a:latin typeface="Cambria" pitchFamily="18" charset="0"/>
              </a:rPr>
              <a:t>(3/5)</a:t>
            </a:r>
            <a:endParaRPr lang="en-US" sz="2100" dirty="0">
              <a:solidFill>
                <a:srgbClr val="000000"/>
              </a:solidFill>
              <a:latin typeface="Cambria" pitchFamily="18" charset="0"/>
            </a:endParaRPr>
          </a:p>
        </p:txBody>
      </p:sp>
      <p:sp>
        <p:nvSpPr>
          <p:cNvPr id="4109" name="Text Box 9"/>
          <p:cNvSpPr txBox="1">
            <a:spLocks noChangeArrowheads="1"/>
          </p:cNvSpPr>
          <p:nvPr/>
        </p:nvSpPr>
        <p:spPr bwMode="auto">
          <a:xfrm>
            <a:off x="1447800" y="5181600"/>
            <a:ext cx="662940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2100" dirty="0" err="1">
                <a:solidFill>
                  <a:srgbClr val="000000"/>
                </a:solidFill>
                <a:latin typeface="Cambria" pitchFamily="18" charset="0"/>
              </a:rPr>
              <a:t>Pr</a:t>
            </a:r>
            <a:r>
              <a:rPr lang="en-US" sz="2100" dirty="0">
                <a:solidFill>
                  <a:srgbClr val="000000"/>
                </a:solidFill>
                <a:latin typeface="Cambria" pitchFamily="18" charset="0"/>
              </a:rPr>
              <a:t> #1:  text, Chapter </a:t>
            </a:r>
            <a:r>
              <a:rPr lang="en-US" sz="2100" dirty="0" smtClean="0">
                <a:solidFill>
                  <a:srgbClr val="000000"/>
                </a:solidFill>
                <a:latin typeface="Cambria" pitchFamily="18" charset="0"/>
              </a:rPr>
              <a:t>13 </a:t>
            </a:r>
            <a:r>
              <a:rPr lang="en-US" sz="2100" dirty="0" smtClean="0">
                <a:solidFill>
                  <a:srgbClr val="000000"/>
                </a:solidFill>
                <a:latin typeface="Cambria" pitchFamily="18" charset="0"/>
              </a:rPr>
              <a:t>~ </a:t>
            </a:r>
            <a:r>
              <a:rPr lang="en-US" sz="2100" b="1" i="1" dirty="0" smtClean="0">
                <a:solidFill>
                  <a:srgbClr val="800000"/>
                </a:solidFill>
                <a:latin typeface="Cambria" pitchFamily="18" charset="0"/>
              </a:rPr>
              <a:t>Clouds</a:t>
            </a:r>
            <a:endParaRPr lang="en-US" sz="2100" b="1" i="1" dirty="0">
              <a:solidFill>
                <a:srgbClr val="800000"/>
              </a:solidFill>
              <a:latin typeface="Cambria" pitchFamily="18" charset="0"/>
            </a:endParaRPr>
          </a:p>
        </p:txBody>
      </p:sp>
      <p:sp>
        <p:nvSpPr>
          <p:cNvPr id="4110" name="Text Box 9"/>
          <p:cNvSpPr txBox="1">
            <a:spLocks noChangeArrowheads="1"/>
          </p:cNvSpPr>
          <p:nvPr/>
        </p:nvSpPr>
        <p:spPr bwMode="auto">
          <a:xfrm>
            <a:off x="1447799" y="5621338"/>
            <a:ext cx="692022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2100" dirty="0" err="1">
                <a:solidFill>
                  <a:srgbClr val="000000"/>
                </a:solidFill>
                <a:latin typeface="Cambria" pitchFamily="18" charset="0"/>
              </a:rPr>
              <a:t>Pr</a:t>
            </a:r>
            <a:r>
              <a:rPr lang="en-US" sz="2100" dirty="0">
                <a:solidFill>
                  <a:srgbClr val="000000"/>
                </a:solidFill>
                <a:latin typeface="Cambria" pitchFamily="18" charset="0"/>
              </a:rPr>
              <a:t> #2:  </a:t>
            </a:r>
            <a:r>
              <a:rPr lang="en-US" sz="2100" dirty="0" smtClean="0">
                <a:solidFill>
                  <a:srgbClr val="000000"/>
                </a:solidFill>
                <a:latin typeface="Cambria" pitchFamily="18" charset="0"/>
              </a:rPr>
              <a:t>Titanic </a:t>
            </a:r>
            <a:r>
              <a:rPr lang="en-US" sz="2100" dirty="0" smtClean="0">
                <a:solidFill>
                  <a:srgbClr val="000000"/>
                </a:solidFill>
                <a:latin typeface="Cambria" pitchFamily="18" charset="0"/>
              </a:rPr>
              <a:t>via </a:t>
            </a:r>
            <a:r>
              <a:rPr lang="en-US" sz="2100" b="1" i="1" dirty="0" smtClean="0">
                <a:solidFill>
                  <a:srgbClr val="800000"/>
                </a:solidFill>
                <a:latin typeface="Cambria" pitchFamily="18" charset="0"/>
              </a:rPr>
              <a:t>forests</a:t>
            </a:r>
            <a:r>
              <a:rPr lang="en-US" sz="2100" dirty="0" smtClean="0">
                <a:solidFill>
                  <a:srgbClr val="000000"/>
                </a:solidFill>
                <a:latin typeface="Cambria" pitchFamily="18" charset="0"/>
              </a:rPr>
              <a:t>: bootstrapping and ensembles</a:t>
            </a:r>
            <a:endParaRPr lang="en-US" sz="2100" i="1" dirty="0">
              <a:solidFill>
                <a:srgbClr val="000000"/>
              </a:solidFill>
              <a:latin typeface="Cambria" pitchFamily="18" charset="0"/>
            </a:endParaRPr>
          </a:p>
        </p:txBody>
      </p:sp>
      <p:sp>
        <p:nvSpPr>
          <p:cNvPr id="11" name="Text Box 9"/>
          <p:cNvSpPr txBox="1">
            <a:spLocks noChangeArrowheads="1"/>
          </p:cNvSpPr>
          <p:nvPr/>
        </p:nvSpPr>
        <p:spPr bwMode="auto">
          <a:xfrm>
            <a:off x="1445889" y="6070488"/>
            <a:ext cx="692022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2100" dirty="0" err="1">
                <a:solidFill>
                  <a:srgbClr val="000000"/>
                </a:solidFill>
                <a:latin typeface="Cambria" pitchFamily="18" charset="0"/>
              </a:rPr>
              <a:t>Pr</a:t>
            </a:r>
            <a:r>
              <a:rPr lang="en-US" sz="2100" dirty="0">
                <a:solidFill>
                  <a:srgbClr val="000000"/>
                </a:solidFill>
                <a:latin typeface="Cambria" pitchFamily="18" charset="0"/>
              </a:rPr>
              <a:t> #2:  </a:t>
            </a:r>
            <a:r>
              <a:rPr lang="en-US" sz="2100" dirty="0" smtClean="0">
                <a:solidFill>
                  <a:srgbClr val="000000"/>
                </a:solidFill>
                <a:latin typeface="Cambria" pitchFamily="18" charset="0"/>
              </a:rPr>
              <a:t>Digit recognition via </a:t>
            </a:r>
            <a:r>
              <a:rPr lang="en-US" sz="2100" b="1" i="1" dirty="0" smtClean="0">
                <a:solidFill>
                  <a:srgbClr val="800000"/>
                </a:solidFill>
                <a:latin typeface="Cambria" pitchFamily="18" charset="0"/>
              </a:rPr>
              <a:t>forests</a:t>
            </a:r>
            <a:r>
              <a:rPr lang="en-US" sz="2100" dirty="0" smtClean="0">
                <a:solidFill>
                  <a:srgbClr val="000000"/>
                </a:solidFill>
                <a:latin typeface="Cambria" pitchFamily="18" charset="0"/>
              </a:rPr>
              <a:t>, too…</a:t>
            </a:r>
            <a:endParaRPr lang="en-US" sz="2100" i="1" dirty="0">
              <a:solidFill>
                <a:srgbClr val="000000"/>
              </a:solidFill>
              <a:latin typeface="Cambria" pitchFamily="18" charset="0"/>
            </a:endParaRPr>
          </a:p>
        </p:txBody>
      </p:sp>
    </p:spTree>
    <p:extLst>
      <p:ext uri="{BB962C8B-B14F-4D97-AF65-F5344CB8AC3E}">
        <p14:creationId xmlns:p14="http://schemas.microsoft.com/office/powerpoint/2010/main" val="331442064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2998" y="225533"/>
            <a:ext cx="4807167" cy="738664"/>
          </a:xfrm>
          <a:prstGeom prst="rect">
            <a:avLst/>
          </a:prstGeom>
          <a:noFill/>
        </p:spPr>
        <p:txBody>
          <a:bodyPr wrap="square" rtlCol="0">
            <a:spAutoFit/>
          </a:bodyPr>
          <a:lstStyle/>
          <a:p>
            <a:r>
              <a:rPr lang="en-US" sz="4200" dirty="0" smtClean="0">
                <a:latin typeface="Cambria"/>
                <a:cs typeface="Cambria"/>
              </a:rPr>
              <a:t>A forest of words…</a:t>
            </a:r>
            <a:endParaRPr lang="en-US" sz="4200" dirty="0">
              <a:latin typeface="Cambria"/>
              <a:cs typeface="Cambria"/>
            </a:endParaRPr>
          </a:p>
        </p:txBody>
      </p:sp>
      <p:sp>
        <p:nvSpPr>
          <p:cNvPr id="4" name="TextBox 3"/>
          <p:cNvSpPr txBox="1"/>
          <p:nvPr/>
        </p:nvSpPr>
        <p:spPr>
          <a:xfrm>
            <a:off x="5911033" y="333165"/>
            <a:ext cx="2870524" cy="461665"/>
          </a:xfrm>
          <a:prstGeom prst="rect">
            <a:avLst/>
          </a:prstGeom>
          <a:noFill/>
        </p:spPr>
        <p:txBody>
          <a:bodyPr wrap="square" rtlCol="0">
            <a:spAutoFit/>
          </a:bodyPr>
          <a:lstStyle/>
          <a:p>
            <a:pPr algn="r"/>
            <a:r>
              <a:rPr lang="en-US" sz="2400" dirty="0" smtClean="0">
                <a:solidFill>
                  <a:srgbClr val="0000FF"/>
                </a:solidFill>
                <a:latin typeface="Cambria"/>
                <a:cs typeface="Cambria"/>
              </a:rPr>
              <a:t>(Text, Chapter 13)</a:t>
            </a:r>
            <a:endParaRPr lang="en-US" sz="2400" dirty="0">
              <a:solidFill>
                <a:srgbClr val="0000FF"/>
              </a:solidFill>
              <a:latin typeface="Cambria"/>
              <a:cs typeface="Cambria"/>
            </a:endParaRPr>
          </a:p>
        </p:txBody>
      </p:sp>
      <p:pic>
        <p:nvPicPr>
          <p:cNvPr id="2" name="Picture 1" descr="Screen Shot 2013-03-11 at 12.19.5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6887" y="1089277"/>
            <a:ext cx="5040280" cy="3946796"/>
          </a:xfrm>
          <a:prstGeom prst="rect">
            <a:avLst/>
          </a:prstGeom>
          <a:ln>
            <a:solidFill>
              <a:srgbClr val="AE0000"/>
            </a:solidFill>
          </a:ln>
        </p:spPr>
      </p:pic>
      <p:sp>
        <p:nvSpPr>
          <p:cNvPr id="7" name="Rectangle 6"/>
          <p:cNvSpPr/>
          <p:nvPr/>
        </p:nvSpPr>
        <p:spPr>
          <a:xfrm>
            <a:off x="3570891" y="5838605"/>
            <a:ext cx="2552201" cy="461665"/>
          </a:xfrm>
          <a:prstGeom prst="rect">
            <a:avLst/>
          </a:prstGeom>
          <a:solidFill>
            <a:srgbClr val="FFA4AB"/>
          </a:solidFill>
        </p:spPr>
        <p:txBody>
          <a:bodyPr wrap="none">
            <a:spAutoFit/>
          </a:bodyPr>
          <a:lstStyle/>
          <a:p>
            <a:r>
              <a:rPr lang="en-US" sz="2400" dirty="0" err="1" smtClean="0">
                <a:latin typeface="Cambria"/>
                <a:cs typeface="Cambria"/>
              </a:rPr>
              <a:t>Hw</a:t>
            </a:r>
            <a:r>
              <a:rPr lang="en-US" sz="2400" dirty="0" smtClean="0">
                <a:latin typeface="Cambria"/>
                <a:cs typeface="Cambria"/>
              </a:rPr>
              <a:t> 6, problem #1</a:t>
            </a:r>
            <a:endParaRPr lang="en-US" sz="2400" dirty="0"/>
          </a:p>
        </p:txBody>
      </p:sp>
    </p:spTree>
    <p:extLst>
      <p:ext uri="{BB962C8B-B14F-4D97-AF65-F5344CB8AC3E}">
        <p14:creationId xmlns:p14="http://schemas.microsoft.com/office/powerpoint/2010/main" val="10722316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2998" y="225533"/>
            <a:ext cx="4807167" cy="738664"/>
          </a:xfrm>
          <a:prstGeom prst="rect">
            <a:avLst/>
          </a:prstGeom>
          <a:noFill/>
        </p:spPr>
        <p:txBody>
          <a:bodyPr wrap="square" rtlCol="0">
            <a:spAutoFit/>
          </a:bodyPr>
          <a:lstStyle/>
          <a:p>
            <a:r>
              <a:rPr lang="en-US" sz="4200" dirty="0" smtClean="0">
                <a:latin typeface="Cambria"/>
                <a:cs typeface="Cambria"/>
              </a:rPr>
              <a:t>A forest of words…</a:t>
            </a:r>
            <a:endParaRPr lang="en-US" sz="4200" dirty="0">
              <a:latin typeface="Cambria"/>
              <a:cs typeface="Cambria"/>
            </a:endParaRPr>
          </a:p>
        </p:txBody>
      </p:sp>
      <p:sp>
        <p:nvSpPr>
          <p:cNvPr id="4" name="TextBox 3"/>
          <p:cNvSpPr txBox="1"/>
          <p:nvPr/>
        </p:nvSpPr>
        <p:spPr>
          <a:xfrm>
            <a:off x="5911033" y="333165"/>
            <a:ext cx="2870524" cy="461665"/>
          </a:xfrm>
          <a:prstGeom prst="rect">
            <a:avLst/>
          </a:prstGeom>
          <a:noFill/>
        </p:spPr>
        <p:txBody>
          <a:bodyPr wrap="square" rtlCol="0">
            <a:spAutoFit/>
          </a:bodyPr>
          <a:lstStyle/>
          <a:p>
            <a:pPr algn="r"/>
            <a:r>
              <a:rPr lang="en-US" sz="2400" dirty="0" smtClean="0">
                <a:solidFill>
                  <a:srgbClr val="0000FF"/>
                </a:solidFill>
                <a:latin typeface="Cambria"/>
                <a:cs typeface="Cambria"/>
              </a:rPr>
              <a:t>(Text, Chapter 13)</a:t>
            </a:r>
            <a:endParaRPr lang="en-US" sz="2400" dirty="0">
              <a:solidFill>
                <a:srgbClr val="0000FF"/>
              </a:solidFill>
              <a:latin typeface="Cambria"/>
              <a:cs typeface="Cambria"/>
            </a:endParaRPr>
          </a:p>
        </p:txBody>
      </p:sp>
      <p:sp>
        <p:nvSpPr>
          <p:cNvPr id="5" name="TextBox 4"/>
          <p:cNvSpPr txBox="1"/>
          <p:nvPr/>
        </p:nvSpPr>
        <p:spPr>
          <a:xfrm>
            <a:off x="759642" y="5672836"/>
            <a:ext cx="5175120" cy="461665"/>
          </a:xfrm>
          <a:prstGeom prst="rect">
            <a:avLst/>
          </a:prstGeom>
          <a:noFill/>
        </p:spPr>
        <p:txBody>
          <a:bodyPr wrap="square" rtlCol="0">
            <a:spAutoFit/>
          </a:bodyPr>
          <a:lstStyle/>
          <a:p>
            <a:r>
              <a:rPr lang="en-US" sz="2400" dirty="0">
                <a:latin typeface="Cambria"/>
                <a:cs typeface="Cambria"/>
              </a:rPr>
              <a:t>C</a:t>
            </a:r>
            <a:r>
              <a:rPr lang="en-US" sz="2400" dirty="0" smtClean="0">
                <a:latin typeface="Cambria"/>
                <a:cs typeface="Cambria"/>
              </a:rPr>
              <a:t>ontinuing Tweet processing…</a:t>
            </a:r>
            <a:endParaRPr lang="en-US" sz="2400" dirty="0">
              <a:latin typeface="Cambria"/>
              <a:cs typeface="Cambria"/>
            </a:endParaRPr>
          </a:p>
        </p:txBody>
      </p:sp>
      <p:sp>
        <p:nvSpPr>
          <p:cNvPr id="6" name="TextBox 5"/>
          <p:cNvSpPr txBox="1"/>
          <p:nvPr/>
        </p:nvSpPr>
        <p:spPr>
          <a:xfrm>
            <a:off x="5588653" y="5324220"/>
            <a:ext cx="3325374" cy="369332"/>
          </a:xfrm>
          <a:prstGeom prst="rect">
            <a:avLst/>
          </a:prstGeom>
          <a:noFill/>
        </p:spPr>
        <p:txBody>
          <a:bodyPr wrap="square" rtlCol="0">
            <a:spAutoFit/>
          </a:bodyPr>
          <a:lstStyle/>
          <a:p>
            <a:r>
              <a:rPr lang="en-US" b="1" dirty="0" smtClean="0">
                <a:latin typeface="Courier New"/>
                <a:cs typeface="Courier New"/>
              </a:rPr>
              <a:t>tm</a:t>
            </a:r>
            <a:r>
              <a:rPr lang="en-US" dirty="0" smtClean="0">
                <a:latin typeface="Cambria"/>
                <a:cs typeface="Cambria"/>
              </a:rPr>
              <a:t> (text mining) package</a:t>
            </a:r>
            <a:endParaRPr lang="en-US" dirty="0">
              <a:latin typeface="Cambria"/>
              <a:cs typeface="Cambria"/>
            </a:endParaRPr>
          </a:p>
        </p:txBody>
      </p:sp>
      <p:sp>
        <p:nvSpPr>
          <p:cNvPr id="8" name="TextBox 7"/>
          <p:cNvSpPr txBox="1"/>
          <p:nvPr/>
        </p:nvSpPr>
        <p:spPr>
          <a:xfrm>
            <a:off x="5586743" y="5619060"/>
            <a:ext cx="3325374" cy="369332"/>
          </a:xfrm>
          <a:prstGeom prst="rect">
            <a:avLst/>
          </a:prstGeom>
          <a:noFill/>
        </p:spPr>
        <p:txBody>
          <a:bodyPr wrap="square" rtlCol="0">
            <a:spAutoFit/>
          </a:bodyPr>
          <a:lstStyle/>
          <a:p>
            <a:r>
              <a:rPr lang="en-US" b="1" dirty="0" smtClean="0">
                <a:latin typeface="Courier New"/>
                <a:cs typeface="Courier New"/>
              </a:rPr>
              <a:t>Corpus</a:t>
            </a:r>
            <a:r>
              <a:rPr lang="en-US" dirty="0" smtClean="0">
                <a:latin typeface="Cambria"/>
                <a:cs typeface="Cambria"/>
              </a:rPr>
              <a:t> class</a:t>
            </a:r>
            <a:endParaRPr lang="en-US" dirty="0">
              <a:latin typeface="Cambria"/>
              <a:cs typeface="Cambria"/>
            </a:endParaRPr>
          </a:p>
        </p:txBody>
      </p:sp>
      <p:sp>
        <p:nvSpPr>
          <p:cNvPr id="9" name="TextBox 8"/>
          <p:cNvSpPr txBox="1"/>
          <p:nvPr/>
        </p:nvSpPr>
        <p:spPr>
          <a:xfrm>
            <a:off x="5584833" y="5949510"/>
            <a:ext cx="3325374" cy="369332"/>
          </a:xfrm>
          <a:prstGeom prst="rect">
            <a:avLst/>
          </a:prstGeom>
          <a:noFill/>
        </p:spPr>
        <p:txBody>
          <a:bodyPr wrap="square" rtlCol="0">
            <a:spAutoFit/>
          </a:bodyPr>
          <a:lstStyle/>
          <a:p>
            <a:r>
              <a:rPr lang="en-US" dirty="0" smtClean="0">
                <a:latin typeface="Cambria"/>
                <a:cs typeface="Cambria"/>
              </a:rPr>
              <a:t>term-document matrix</a:t>
            </a:r>
            <a:endParaRPr lang="en-US" dirty="0">
              <a:latin typeface="Cambria"/>
              <a:cs typeface="Cambria"/>
            </a:endParaRPr>
          </a:p>
        </p:txBody>
      </p:sp>
      <p:sp>
        <p:nvSpPr>
          <p:cNvPr id="10" name="TextBox 9"/>
          <p:cNvSpPr txBox="1"/>
          <p:nvPr/>
        </p:nvSpPr>
        <p:spPr>
          <a:xfrm>
            <a:off x="5588653" y="6271362"/>
            <a:ext cx="3325374" cy="369332"/>
          </a:xfrm>
          <a:prstGeom prst="rect">
            <a:avLst/>
          </a:prstGeom>
          <a:noFill/>
        </p:spPr>
        <p:txBody>
          <a:bodyPr wrap="square" rtlCol="0">
            <a:spAutoFit/>
          </a:bodyPr>
          <a:lstStyle/>
          <a:p>
            <a:r>
              <a:rPr lang="en-US" b="1" dirty="0" err="1" smtClean="0">
                <a:latin typeface="Courier New"/>
                <a:cs typeface="Courier New"/>
              </a:rPr>
              <a:t>wordcloud</a:t>
            </a:r>
            <a:r>
              <a:rPr lang="en-US" dirty="0" smtClean="0">
                <a:latin typeface="Cambria"/>
                <a:cs typeface="Cambria"/>
              </a:rPr>
              <a:t> package</a:t>
            </a:r>
            <a:endParaRPr lang="en-US" dirty="0">
              <a:latin typeface="Cambria"/>
              <a:cs typeface="Cambria"/>
            </a:endParaRPr>
          </a:p>
        </p:txBody>
      </p:sp>
      <p:pic>
        <p:nvPicPr>
          <p:cNvPr id="2" name="Picture 1" descr="Screen Shot 2013-03-11 at 12.19.5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6887" y="1089277"/>
            <a:ext cx="5040280" cy="3946796"/>
          </a:xfrm>
          <a:prstGeom prst="rect">
            <a:avLst/>
          </a:prstGeom>
          <a:ln>
            <a:solidFill>
              <a:srgbClr val="AE0000"/>
            </a:solidFill>
          </a:ln>
        </p:spPr>
      </p:pic>
    </p:spTree>
    <p:extLst>
      <p:ext uri="{BB962C8B-B14F-4D97-AF65-F5344CB8AC3E}">
        <p14:creationId xmlns:p14="http://schemas.microsoft.com/office/powerpoint/2010/main" val="22566215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23.5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2528" y="4285748"/>
            <a:ext cx="6032500" cy="1739900"/>
          </a:xfrm>
          <a:prstGeom prst="rect">
            <a:avLst/>
          </a:prstGeom>
        </p:spPr>
      </p:pic>
      <p:sp>
        <p:nvSpPr>
          <p:cNvPr id="4" name="TextBox 3"/>
          <p:cNvSpPr txBox="1"/>
          <p:nvPr/>
        </p:nvSpPr>
        <p:spPr>
          <a:xfrm>
            <a:off x="272998" y="225533"/>
            <a:ext cx="6753772" cy="738664"/>
          </a:xfrm>
          <a:prstGeom prst="rect">
            <a:avLst/>
          </a:prstGeom>
          <a:noFill/>
        </p:spPr>
        <p:txBody>
          <a:bodyPr wrap="square" rtlCol="0">
            <a:spAutoFit/>
          </a:bodyPr>
          <a:lstStyle/>
          <a:p>
            <a:r>
              <a:rPr lang="en-US" sz="4200" dirty="0" smtClean="0">
                <a:latin typeface="Cambria"/>
                <a:cs typeface="Cambria"/>
              </a:rPr>
              <a:t>With apologies to </a:t>
            </a:r>
            <a:r>
              <a:rPr lang="en-US" sz="4200" dirty="0" err="1" smtClean="0">
                <a:latin typeface="Cambria"/>
                <a:cs typeface="Cambria"/>
              </a:rPr>
              <a:t>Suleng</a:t>
            </a:r>
            <a:r>
              <a:rPr lang="en-US" sz="4200" dirty="0" smtClean="0">
                <a:latin typeface="Cambria"/>
                <a:cs typeface="Cambria"/>
              </a:rPr>
              <a:t>!</a:t>
            </a:r>
            <a:endParaRPr lang="en-US" sz="4200" dirty="0">
              <a:latin typeface="Cambria"/>
              <a:cs typeface="Cambria"/>
            </a:endParaRPr>
          </a:p>
        </p:txBody>
      </p:sp>
      <p:sp>
        <p:nvSpPr>
          <p:cNvPr id="5" name="Rectangle 4"/>
          <p:cNvSpPr/>
          <p:nvPr/>
        </p:nvSpPr>
        <p:spPr>
          <a:xfrm>
            <a:off x="1819811" y="5072342"/>
            <a:ext cx="1190162" cy="369332"/>
          </a:xfrm>
          <a:prstGeom prst="rect">
            <a:avLst/>
          </a:prstGeom>
        </p:spPr>
        <p:txBody>
          <a:bodyPr wrap="none">
            <a:spAutoFit/>
          </a:bodyPr>
          <a:lstStyle/>
          <a:p>
            <a:r>
              <a:rPr lang="en-US" dirty="0" smtClean="0">
                <a:latin typeface="Cambria"/>
                <a:cs typeface="Cambria"/>
              </a:rPr>
              <a:t>this week:</a:t>
            </a:r>
            <a:endParaRPr lang="en-US" dirty="0"/>
          </a:p>
        </p:txBody>
      </p:sp>
    </p:spTree>
    <p:extLst>
      <p:ext uri="{BB962C8B-B14F-4D97-AF65-F5344CB8AC3E}">
        <p14:creationId xmlns:p14="http://schemas.microsoft.com/office/powerpoint/2010/main" val="15948918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23.5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924" y="178663"/>
            <a:ext cx="6032500" cy="1739900"/>
          </a:xfrm>
          <a:prstGeom prst="rect">
            <a:avLst/>
          </a:prstGeom>
        </p:spPr>
      </p:pic>
      <p:pic>
        <p:nvPicPr>
          <p:cNvPr id="3" name="Picture 2" descr="Screen Shot 2013-03-11 at 1.23.58 PM.png"/>
          <p:cNvPicPr>
            <a:picLocks noChangeAspect="1"/>
          </p:cNvPicPr>
          <p:nvPr/>
        </p:nvPicPr>
        <p:blipFill rotWithShape="1">
          <a:blip r:embed="rId3">
            <a:extLst>
              <a:ext uri="{28A0092B-C50C-407E-A947-70E740481C1C}">
                <a14:useLocalDpi xmlns:a14="http://schemas.microsoft.com/office/drawing/2010/main" val="0"/>
              </a:ext>
            </a:extLst>
          </a:blip>
          <a:srcRect r="29645" b="23581"/>
          <a:stretch/>
        </p:blipFill>
        <p:spPr>
          <a:xfrm>
            <a:off x="1483693" y="1918563"/>
            <a:ext cx="6433293" cy="4106478"/>
          </a:xfrm>
          <a:prstGeom prst="rect">
            <a:avLst/>
          </a:prstGeom>
        </p:spPr>
      </p:pic>
    </p:spTree>
    <p:extLst>
      <p:ext uri="{BB962C8B-B14F-4D97-AF65-F5344CB8AC3E}">
        <p14:creationId xmlns:p14="http://schemas.microsoft.com/office/powerpoint/2010/main" val="11745166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3-03-11 at 1.24.05 PM.png"/>
          <p:cNvPicPr>
            <a:picLocks noChangeAspect="1"/>
          </p:cNvPicPr>
          <p:nvPr/>
        </p:nvPicPr>
        <p:blipFill rotWithShape="1">
          <a:blip r:embed="rId2">
            <a:extLst>
              <a:ext uri="{28A0092B-C50C-407E-A947-70E740481C1C}">
                <a14:useLocalDpi xmlns:a14="http://schemas.microsoft.com/office/drawing/2010/main" val="0"/>
              </a:ext>
            </a:extLst>
          </a:blip>
          <a:srcRect b="12627"/>
          <a:stretch/>
        </p:blipFill>
        <p:spPr>
          <a:xfrm>
            <a:off x="0" y="622300"/>
            <a:ext cx="9144000" cy="4897337"/>
          </a:xfrm>
          <a:prstGeom prst="rect">
            <a:avLst/>
          </a:prstGeom>
        </p:spPr>
      </p:pic>
    </p:spTree>
    <p:extLst>
      <p:ext uri="{BB962C8B-B14F-4D97-AF65-F5344CB8AC3E}">
        <p14:creationId xmlns:p14="http://schemas.microsoft.com/office/powerpoint/2010/main" val="11745166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24.20 PM.png"/>
          <p:cNvPicPr>
            <a:picLocks noChangeAspect="1"/>
          </p:cNvPicPr>
          <p:nvPr/>
        </p:nvPicPr>
        <p:blipFill rotWithShape="1">
          <a:blip r:embed="rId2">
            <a:extLst>
              <a:ext uri="{28A0092B-C50C-407E-A947-70E740481C1C}">
                <a14:useLocalDpi xmlns:a14="http://schemas.microsoft.com/office/drawing/2010/main" val="0"/>
              </a:ext>
            </a:extLst>
          </a:blip>
          <a:srcRect b="18369"/>
          <a:stretch/>
        </p:blipFill>
        <p:spPr>
          <a:xfrm>
            <a:off x="0" y="419100"/>
            <a:ext cx="9144000" cy="4898743"/>
          </a:xfrm>
          <a:prstGeom prst="rect">
            <a:avLst/>
          </a:prstGeom>
        </p:spPr>
      </p:pic>
    </p:spTree>
    <p:extLst>
      <p:ext uri="{BB962C8B-B14F-4D97-AF65-F5344CB8AC3E}">
        <p14:creationId xmlns:p14="http://schemas.microsoft.com/office/powerpoint/2010/main" val="11745166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24.3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5600"/>
            <a:ext cx="9144000" cy="6128017"/>
          </a:xfrm>
          <a:prstGeom prst="rect">
            <a:avLst/>
          </a:prstGeom>
        </p:spPr>
      </p:pic>
    </p:spTree>
    <p:extLst>
      <p:ext uri="{BB962C8B-B14F-4D97-AF65-F5344CB8AC3E}">
        <p14:creationId xmlns:p14="http://schemas.microsoft.com/office/powerpoint/2010/main" val="11745166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27.3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20700"/>
            <a:ext cx="9144000" cy="5812835"/>
          </a:xfrm>
          <a:prstGeom prst="rect">
            <a:avLst/>
          </a:prstGeom>
        </p:spPr>
      </p:pic>
    </p:spTree>
    <p:extLst>
      <p:ext uri="{BB962C8B-B14F-4D97-AF65-F5344CB8AC3E}">
        <p14:creationId xmlns:p14="http://schemas.microsoft.com/office/powerpoint/2010/main" val="11745166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27.4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08000"/>
            <a:ext cx="9144000" cy="5834561"/>
          </a:xfrm>
          <a:prstGeom prst="rect">
            <a:avLst/>
          </a:prstGeom>
        </p:spPr>
      </p:pic>
    </p:spTree>
    <p:extLst>
      <p:ext uri="{BB962C8B-B14F-4D97-AF65-F5344CB8AC3E}">
        <p14:creationId xmlns:p14="http://schemas.microsoft.com/office/powerpoint/2010/main" val="21255723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27.4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1847"/>
            <a:ext cx="9144000" cy="5913836"/>
          </a:xfrm>
          <a:prstGeom prst="rect">
            <a:avLst/>
          </a:prstGeom>
        </p:spPr>
      </p:pic>
    </p:spTree>
    <p:extLst>
      <p:ext uri="{BB962C8B-B14F-4D97-AF65-F5344CB8AC3E}">
        <p14:creationId xmlns:p14="http://schemas.microsoft.com/office/powerpoint/2010/main" val="21255723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2998" y="225533"/>
            <a:ext cx="4807167" cy="738664"/>
          </a:xfrm>
          <a:prstGeom prst="rect">
            <a:avLst/>
          </a:prstGeom>
          <a:noFill/>
        </p:spPr>
        <p:txBody>
          <a:bodyPr wrap="square" rtlCol="0">
            <a:spAutoFit/>
          </a:bodyPr>
          <a:lstStyle/>
          <a:p>
            <a:r>
              <a:rPr lang="en-US" sz="4200" dirty="0" smtClean="0">
                <a:latin typeface="Cambria"/>
                <a:cs typeface="Cambria"/>
              </a:rPr>
              <a:t>Reminder: Trees</a:t>
            </a:r>
            <a:endParaRPr lang="en-US" sz="4200" dirty="0">
              <a:latin typeface="Cambria"/>
              <a:cs typeface="Cambria"/>
            </a:endParaRPr>
          </a:p>
        </p:txBody>
      </p:sp>
      <p:sp>
        <p:nvSpPr>
          <p:cNvPr id="3" name="TextBox 2"/>
          <p:cNvSpPr txBox="1"/>
          <p:nvPr/>
        </p:nvSpPr>
        <p:spPr>
          <a:xfrm>
            <a:off x="1156327" y="1147582"/>
            <a:ext cx="7467849" cy="738664"/>
          </a:xfrm>
          <a:prstGeom prst="rect">
            <a:avLst/>
          </a:prstGeom>
          <a:noFill/>
        </p:spPr>
        <p:txBody>
          <a:bodyPr wrap="square" rtlCol="0">
            <a:spAutoFit/>
          </a:bodyPr>
          <a:lstStyle/>
          <a:p>
            <a:pPr algn="r"/>
            <a:r>
              <a:rPr lang="en-US" sz="4200" dirty="0" smtClean="0">
                <a:latin typeface="Cambria"/>
                <a:cs typeface="Cambria"/>
              </a:rPr>
              <a:t>… come in lots of </a:t>
            </a:r>
            <a:r>
              <a:rPr lang="en-US" sz="4200" i="1" dirty="0" smtClean="0">
                <a:latin typeface="Cambria"/>
                <a:cs typeface="Cambria"/>
              </a:rPr>
              <a:t>species</a:t>
            </a:r>
            <a:endParaRPr lang="en-US" sz="4200" dirty="0">
              <a:latin typeface="Cambria"/>
              <a:cs typeface="Cambria"/>
            </a:endParaRPr>
          </a:p>
        </p:txBody>
      </p:sp>
      <p:sp>
        <p:nvSpPr>
          <p:cNvPr id="4" name="TextBox 3"/>
          <p:cNvSpPr txBox="1"/>
          <p:nvPr/>
        </p:nvSpPr>
        <p:spPr>
          <a:xfrm>
            <a:off x="925824" y="2694533"/>
            <a:ext cx="1637997" cy="584776"/>
          </a:xfrm>
          <a:prstGeom prst="rect">
            <a:avLst/>
          </a:prstGeom>
          <a:noFill/>
        </p:spPr>
        <p:txBody>
          <a:bodyPr wrap="square" rtlCol="0">
            <a:spAutoFit/>
          </a:bodyPr>
          <a:lstStyle/>
          <a:p>
            <a:r>
              <a:rPr lang="en-US" sz="3200" dirty="0" smtClean="0">
                <a:solidFill>
                  <a:srgbClr val="800000"/>
                </a:solidFill>
              </a:rPr>
              <a:t>tree</a:t>
            </a:r>
            <a:endParaRPr lang="en-US" sz="3200" dirty="0">
              <a:solidFill>
                <a:srgbClr val="800000"/>
              </a:solidFill>
            </a:endParaRPr>
          </a:p>
        </p:txBody>
      </p:sp>
      <p:sp>
        <p:nvSpPr>
          <p:cNvPr id="5" name="TextBox 4"/>
          <p:cNvSpPr txBox="1"/>
          <p:nvPr/>
        </p:nvSpPr>
        <p:spPr>
          <a:xfrm>
            <a:off x="925824" y="3843072"/>
            <a:ext cx="1637997" cy="584776"/>
          </a:xfrm>
          <a:prstGeom prst="rect">
            <a:avLst/>
          </a:prstGeom>
          <a:noFill/>
        </p:spPr>
        <p:txBody>
          <a:bodyPr wrap="square" rtlCol="0">
            <a:spAutoFit/>
          </a:bodyPr>
          <a:lstStyle/>
          <a:p>
            <a:r>
              <a:rPr lang="en-US" sz="3200" dirty="0" err="1" smtClean="0">
                <a:solidFill>
                  <a:srgbClr val="800000"/>
                </a:solidFill>
              </a:rPr>
              <a:t>rpart</a:t>
            </a:r>
            <a:endParaRPr lang="en-US" sz="3200" dirty="0">
              <a:solidFill>
                <a:srgbClr val="800000"/>
              </a:solidFill>
            </a:endParaRPr>
          </a:p>
        </p:txBody>
      </p:sp>
      <p:sp>
        <p:nvSpPr>
          <p:cNvPr id="6" name="TextBox 5"/>
          <p:cNvSpPr txBox="1"/>
          <p:nvPr/>
        </p:nvSpPr>
        <p:spPr>
          <a:xfrm>
            <a:off x="925824" y="5181530"/>
            <a:ext cx="1637997" cy="584776"/>
          </a:xfrm>
          <a:prstGeom prst="rect">
            <a:avLst/>
          </a:prstGeom>
          <a:noFill/>
        </p:spPr>
        <p:txBody>
          <a:bodyPr wrap="square" rtlCol="0">
            <a:spAutoFit/>
          </a:bodyPr>
          <a:lstStyle/>
          <a:p>
            <a:r>
              <a:rPr lang="en-US" sz="3200" dirty="0" smtClean="0">
                <a:solidFill>
                  <a:srgbClr val="800000"/>
                </a:solidFill>
              </a:rPr>
              <a:t>party</a:t>
            </a:r>
            <a:endParaRPr lang="en-US" sz="3200" dirty="0">
              <a:solidFill>
                <a:srgbClr val="800000"/>
              </a:solidFill>
            </a:endParaRPr>
          </a:p>
        </p:txBody>
      </p:sp>
      <p:sp>
        <p:nvSpPr>
          <p:cNvPr id="7" name="TextBox 6"/>
          <p:cNvSpPr txBox="1"/>
          <p:nvPr/>
        </p:nvSpPr>
        <p:spPr>
          <a:xfrm>
            <a:off x="2894264" y="2757020"/>
            <a:ext cx="5129547" cy="461665"/>
          </a:xfrm>
          <a:prstGeom prst="rect">
            <a:avLst/>
          </a:prstGeom>
          <a:noFill/>
        </p:spPr>
        <p:txBody>
          <a:bodyPr wrap="square" rtlCol="0">
            <a:spAutoFit/>
          </a:bodyPr>
          <a:lstStyle/>
          <a:p>
            <a:r>
              <a:rPr lang="en-US" sz="2400" dirty="0" smtClean="0"/>
              <a:t>most basic package (used last time)</a:t>
            </a:r>
            <a:endParaRPr lang="en-US" sz="2400" dirty="0"/>
          </a:p>
        </p:txBody>
      </p:sp>
      <p:sp>
        <p:nvSpPr>
          <p:cNvPr id="8" name="TextBox 7"/>
          <p:cNvSpPr txBox="1"/>
          <p:nvPr/>
        </p:nvSpPr>
        <p:spPr>
          <a:xfrm>
            <a:off x="2894264" y="3832743"/>
            <a:ext cx="4583549" cy="830997"/>
          </a:xfrm>
          <a:prstGeom prst="rect">
            <a:avLst/>
          </a:prstGeom>
          <a:noFill/>
        </p:spPr>
        <p:txBody>
          <a:bodyPr wrap="square" rtlCol="0">
            <a:spAutoFit/>
          </a:bodyPr>
          <a:lstStyle/>
          <a:p>
            <a:r>
              <a:rPr lang="en-US" sz="2400" dirty="0" smtClean="0"/>
              <a:t>more extensive graphical support and support for NA values</a:t>
            </a:r>
            <a:endParaRPr lang="en-US" sz="2400" dirty="0"/>
          </a:p>
        </p:txBody>
      </p:sp>
      <p:sp>
        <p:nvSpPr>
          <p:cNvPr id="9" name="TextBox 8"/>
          <p:cNvSpPr txBox="1"/>
          <p:nvPr/>
        </p:nvSpPr>
        <p:spPr>
          <a:xfrm>
            <a:off x="2894264" y="5110310"/>
            <a:ext cx="4583549" cy="830997"/>
          </a:xfrm>
          <a:prstGeom prst="rect">
            <a:avLst/>
          </a:prstGeom>
          <a:noFill/>
        </p:spPr>
        <p:txBody>
          <a:bodyPr wrap="square" rtlCol="0">
            <a:spAutoFit/>
          </a:bodyPr>
          <a:lstStyle/>
          <a:p>
            <a:r>
              <a:rPr lang="en-US" sz="2400" dirty="0" smtClean="0"/>
              <a:t>also better displays (and able to create </a:t>
            </a:r>
            <a:r>
              <a:rPr lang="en-US" sz="2400" i="1" dirty="0" smtClean="0"/>
              <a:t>ensemble </a:t>
            </a:r>
            <a:r>
              <a:rPr lang="en-US" sz="2400" dirty="0" smtClean="0"/>
              <a:t> tree classifiers)</a:t>
            </a:r>
            <a:endParaRPr lang="en-US" sz="2400" dirty="0"/>
          </a:p>
        </p:txBody>
      </p:sp>
    </p:spTree>
    <p:extLst>
      <p:ext uri="{BB962C8B-B14F-4D97-AF65-F5344CB8AC3E}">
        <p14:creationId xmlns:p14="http://schemas.microsoft.com/office/powerpoint/2010/main" val="1446012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27.5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1708"/>
            <a:ext cx="9144000" cy="3280968"/>
          </a:xfrm>
          <a:prstGeom prst="rect">
            <a:avLst/>
          </a:prstGeom>
        </p:spPr>
      </p:pic>
      <p:pic>
        <p:nvPicPr>
          <p:cNvPr id="3" name="Picture 2" descr="Screen Shot 2013-03-11 at 5.24.4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0694" y="3261344"/>
            <a:ext cx="6805700" cy="3322868"/>
          </a:xfrm>
          <a:prstGeom prst="rect">
            <a:avLst/>
          </a:prstGeom>
        </p:spPr>
      </p:pic>
    </p:spTree>
    <p:extLst>
      <p:ext uri="{BB962C8B-B14F-4D97-AF65-F5344CB8AC3E}">
        <p14:creationId xmlns:p14="http://schemas.microsoft.com/office/powerpoint/2010/main" val="21255723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3-03-11 at 5.31.0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3433"/>
            <a:ext cx="9144000" cy="3021667"/>
          </a:xfrm>
          <a:prstGeom prst="rect">
            <a:avLst/>
          </a:prstGeom>
        </p:spPr>
      </p:pic>
      <p:pic>
        <p:nvPicPr>
          <p:cNvPr id="4" name="Picture 3" descr="Screen Shot 2013-03-11 at 5.30.4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389" y="3017133"/>
            <a:ext cx="7329092" cy="3535209"/>
          </a:xfrm>
          <a:prstGeom prst="rect">
            <a:avLst/>
          </a:prstGeom>
        </p:spPr>
      </p:pic>
    </p:spTree>
    <p:extLst>
      <p:ext uri="{BB962C8B-B14F-4D97-AF65-F5344CB8AC3E}">
        <p14:creationId xmlns:p14="http://schemas.microsoft.com/office/powerpoint/2010/main" val="36280488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5.31.0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44114"/>
            <a:ext cx="9144000" cy="5538322"/>
          </a:xfrm>
          <a:prstGeom prst="rect">
            <a:avLst/>
          </a:prstGeom>
        </p:spPr>
      </p:pic>
    </p:spTree>
    <p:extLst>
      <p:ext uri="{BB962C8B-B14F-4D97-AF65-F5344CB8AC3E}">
        <p14:creationId xmlns:p14="http://schemas.microsoft.com/office/powerpoint/2010/main" val="22247797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5.32.2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0800"/>
            <a:ext cx="9144000" cy="6737684"/>
          </a:xfrm>
          <a:prstGeom prst="rect">
            <a:avLst/>
          </a:prstGeom>
        </p:spPr>
      </p:pic>
    </p:spTree>
    <p:extLst>
      <p:ext uri="{BB962C8B-B14F-4D97-AF65-F5344CB8AC3E}">
        <p14:creationId xmlns:p14="http://schemas.microsoft.com/office/powerpoint/2010/main" val="22247797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5.32.2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00" y="0"/>
            <a:ext cx="8997782" cy="6858000"/>
          </a:xfrm>
          <a:prstGeom prst="rect">
            <a:avLst/>
          </a:prstGeom>
        </p:spPr>
      </p:pic>
    </p:spTree>
    <p:extLst>
      <p:ext uri="{BB962C8B-B14F-4D97-AF65-F5344CB8AC3E}">
        <p14:creationId xmlns:p14="http://schemas.microsoft.com/office/powerpoint/2010/main" val="22247797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44216" y="308624"/>
            <a:ext cx="4807166" cy="1077218"/>
          </a:xfrm>
          <a:prstGeom prst="rect">
            <a:avLst/>
          </a:prstGeom>
          <a:noFill/>
        </p:spPr>
        <p:txBody>
          <a:bodyPr wrap="square" rtlCol="0">
            <a:spAutoFit/>
          </a:bodyPr>
          <a:lstStyle/>
          <a:p>
            <a:r>
              <a:rPr lang="en-US" sz="3200" dirty="0" smtClean="0">
                <a:latin typeface="Cambria"/>
                <a:cs typeface="Cambria"/>
              </a:rPr>
              <a:t>Why all this talk about bootstrapping?</a:t>
            </a:r>
            <a:endParaRPr lang="en-US" sz="3200" dirty="0">
              <a:latin typeface="Cambria"/>
              <a:cs typeface="Cambria"/>
            </a:endParaRPr>
          </a:p>
        </p:txBody>
      </p:sp>
      <p:sp>
        <p:nvSpPr>
          <p:cNvPr id="4" name="TextBox 3"/>
          <p:cNvSpPr txBox="1"/>
          <p:nvPr/>
        </p:nvSpPr>
        <p:spPr>
          <a:xfrm>
            <a:off x="1802264" y="2241552"/>
            <a:ext cx="5687417" cy="1077218"/>
          </a:xfrm>
          <a:prstGeom prst="rect">
            <a:avLst/>
          </a:prstGeom>
          <a:solidFill>
            <a:srgbClr val="FFA4AB"/>
          </a:solidFill>
        </p:spPr>
        <p:txBody>
          <a:bodyPr wrap="square" rtlCol="0">
            <a:spAutoFit/>
          </a:bodyPr>
          <a:lstStyle/>
          <a:p>
            <a:pPr algn="ctr"/>
            <a:r>
              <a:rPr lang="en-US" sz="3200" i="1" dirty="0" smtClean="0">
                <a:latin typeface="Cambria"/>
                <a:cs typeface="Cambria"/>
              </a:rPr>
              <a:t>Because different data sets can yield different tree classifiers</a:t>
            </a:r>
            <a:endParaRPr lang="en-US" sz="3200" i="1" dirty="0">
              <a:latin typeface="Cambria"/>
              <a:cs typeface="Cambria"/>
            </a:endParaRPr>
          </a:p>
        </p:txBody>
      </p:sp>
      <p:sp>
        <p:nvSpPr>
          <p:cNvPr id="5" name="TextBox 4"/>
          <p:cNvSpPr txBox="1"/>
          <p:nvPr/>
        </p:nvSpPr>
        <p:spPr>
          <a:xfrm>
            <a:off x="2872428" y="4579978"/>
            <a:ext cx="6136556" cy="1077218"/>
          </a:xfrm>
          <a:prstGeom prst="rect">
            <a:avLst/>
          </a:prstGeom>
          <a:noFill/>
        </p:spPr>
        <p:txBody>
          <a:bodyPr wrap="square" rtlCol="0">
            <a:spAutoFit/>
          </a:bodyPr>
          <a:lstStyle/>
          <a:p>
            <a:r>
              <a:rPr lang="en-US" sz="3200" dirty="0" smtClean="0">
                <a:latin typeface="Cambria"/>
                <a:cs typeface="Cambria"/>
              </a:rPr>
              <a:t>We can then </a:t>
            </a:r>
            <a:r>
              <a:rPr lang="en-US" sz="3200" b="1" dirty="0" smtClean="0">
                <a:latin typeface="Cambria"/>
                <a:cs typeface="Cambria"/>
              </a:rPr>
              <a:t>combine </a:t>
            </a:r>
            <a:r>
              <a:rPr lang="en-US" sz="3200" dirty="0" smtClean="0">
                <a:latin typeface="Cambria"/>
                <a:cs typeface="Cambria"/>
              </a:rPr>
              <a:t>those trees into a better </a:t>
            </a:r>
            <a:r>
              <a:rPr lang="en-US" sz="3200" i="1" dirty="0" smtClean="0">
                <a:latin typeface="Cambria"/>
                <a:cs typeface="Cambria"/>
              </a:rPr>
              <a:t> </a:t>
            </a:r>
            <a:r>
              <a:rPr lang="en-US" sz="3200" i="1" u="sng" dirty="0" smtClean="0">
                <a:latin typeface="Cambria"/>
                <a:cs typeface="Cambria"/>
              </a:rPr>
              <a:t>ensemble</a:t>
            </a:r>
            <a:r>
              <a:rPr lang="en-US" sz="3200" dirty="0" smtClean="0">
                <a:latin typeface="Cambria"/>
                <a:cs typeface="Cambria"/>
              </a:rPr>
              <a:t> classifier.</a:t>
            </a:r>
            <a:endParaRPr lang="en-US" sz="3200" dirty="0">
              <a:latin typeface="Cambria"/>
              <a:cs typeface="Cambria"/>
            </a:endParaRPr>
          </a:p>
        </p:txBody>
      </p:sp>
      <p:sp>
        <p:nvSpPr>
          <p:cNvPr id="6" name="Rectangle 5"/>
          <p:cNvSpPr/>
          <p:nvPr/>
        </p:nvSpPr>
        <p:spPr>
          <a:xfrm>
            <a:off x="5676794" y="5962606"/>
            <a:ext cx="3082929" cy="646331"/>
          </a:xfrm>
          <a:prstGeom prst="rect">
            <a:avLst/>
          </a:prstGeom>
        </p:spPr>
        <p:txBody>
          <a:bodyPr wrap="square">
            <a:spAutoFit/>
          </a:bodyPr>
          <a:lstStyle/>
          <a:p>
            <a:pPr algn="ctr"/>
            <a:r>
              <a:rPr lang="en-US" dirty="0" smtClean="0">
                <a:latin typeface="Cambria"/>
                <a:cs typeface="Cambria"/>
              </a:rPr>
              <a:t>This is, in essence, the random forest algorithm.</a:t>
            </a:r>
            <a:endParaRPr lang="en-US" dirty="0"/>
          </a:p>
        </p:txBody>
      </p:sp>
    </p:spTree>
    <p:extLst>
      <p:ext uri="{BB962C8B-B14F-4D97-AF65-F5344CB8AC3E}">
        <p14:creationId xmlns:p14="http://schemas.microsoft.com/office/powerpoint/2010/main" val="42215149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31.1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2900"/>
            <a:ext cx="9144000" cy="6147610"/>
          </a:xfrm>
          <a:prstGeom prst="rect">
            <a:avLst/>
          </a:prstGeom>
        </p:spPr>
      </p:pic>
      <p:sp>
        <p:nvSpPr>
          <p:cNvPr id="3" name="Rectangle 2"/>
          <p:cNvSpPr/>
          <p:nvPr/>
        </p:nvSpPr>
        <p:spPr>
          <a:xfrm>
            <a:off x="189913" y="2302816"/>
            <a:ext cx="8830940" cy="261144"/>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5386869" y="4591849"/>
            <a:ext cx="3491550" cy="346148"/>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615312" y="4937996"/>
            <a:ext cx="4559809" cy="356105"/>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255723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31.2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5900"/>
            <a:ext cx="9144000" cy="6405442"/>
          </a:xfrm>
          <a:prstGeom prst="rect">
            <a:avLst/>
          </a:prstGeom>
        </p:spPr>
      </p:pic>
    </p:spTree>
    <p:extLst>
      <p:ext uri="{BB962C8B-B14F-4D97-AF65-F5344CB8AC3E}">
        <p14:creationId xmlns:p14="http://schemas.microsoft.com/office/powerpoint/2010/main" val="21255723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32.0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 y="0"/>
            <a:ext cx="8900410" cy="6858000"/>
          </a:xfrm>
          <a:prstGeom prst="rect">
            <a:avLst/>
          </a:prstGeom>
        </p:spPr>
      </p:pic>
    </p:spTree>
    <p:extLst>
      <p:ext uri="{BB962C8B-B14F-4D97-AF65-F5344CB8AC3E}">
        <p14:creationId xmlns:p14="http://schemas.microsoft.com/office/powerpoint/2010/main" val="30009258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33.1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9700"/>
            <a:ext cx="9144000" cy="6576099"/>
          </a:xfrm>
          <a:prstGeom prst="rect">
            <a:avLst/>
          </a:prstGeom>
        </p:spPr>
      </p:pic>
    </p:spTree>
    <p:extLst>
      <p:ext uri="{BB962C8B-B14F-4D97-AF65-F5344CB8AC3E}">
        <p14:creationId xmlns:p14="http://schemas.microsoft.com/office/powerpoint/2010/main" val="30009258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2998" y="225533"/>
            <a:ext cx="4807167" cy="738664"/>
          </a:xfrm>
          <a:prstGeom prst="rect">
            <a:avLst/>
          </a:prstGeom>
          <a:noFill/>
        </p:spPr>
        <p:txBody>
          <a:bodyPr wrap="square" rtlCol="0">
            <a:spAutoFit/>
          </a:bodyPr>
          <a:lstStyle/>
          <a:p>
            <a:r>
              <a:rPr lang="en-US" sz="4200" b="1" dirty="0" smtClean="0">
                <a:latin typeface="Courier New"/>
                <a:cs typeface="Courier New"/>
              </a:rPr>
              <a:t>party</a:t>
            </a:r>
            <a:r>
              <a:rPr lang="en-US" sz="4200" dirty="0" smtClean="0">
                <a:latin typeface="Cambria"/>
                <a:cs typeface="Cambria"/>
              </a:rPr>
              <a:t> package!</a:t>
            </a:r>
            <a:endParaRPr lang="en-US" sz="4200" dirty="0">
              <a:latin typeface="Cambria"/>
              <a:cs typeface="Cambria"/>
            </a:endParaRPr>
          </a:p>
        </p:txBody>
      </p:sp>
      <p:sp>
        <p:nvSpPr>
          <p:cNvPr id="3" name="Rectangle 2"/>
          <p:cNvSpPr/>
          <p:nvPr/>
        </p:nvSpPr>
        <p:spPr>
          <a:xfrm>
            <a:off x="605347" y="1218223"/>
            <a:ext cx="8011941" cy="4524316"/>
          </a:xfrm>
          <a:prstGeom prst="rect">
            <a:avLst/>
          </a:prstGeom>
        </p:spPr>
        <p:txBody>
          <a:bodyPr wrap="square">
            <a:spAutoFit/>
          </a:bodyPr>
          <a:lstStyle/>
          <a:p>
            <a:r>
              <a:rPr lang="en-US" b="1" dirty="0">
                <a:solidFill>
                  <a:srgbClr val="008000"/>
                </a:solidFill>
                <a:latin typeface="Courier New"/>
                <a:cs typeface="Courier New"/>
              </a:rPr>
              <a:t># use the iris data</a:t>
            </a:r>
          </a:p>
          <a:p>
            <a:r>
              <a:rPr lang="en-US" b="1" dirty="0" err="1">
                <a:latin typeface="Courier New"/>
                <a:cs typeface="Courier New"/>
              </a:rPr>
              <a:t>set.seed</a:t>
            </a:r>
            <a:r>
              <a:rPr lang="en-US" b="1" dirty="0">
                <a:latin typeface="Courier New"/>
                <a:cs typeface="Courier New"/>
              </a:rPr>
              <a:t>(1234)</a:t>
            </a:r>
          </a:p>
          <a:p>
            <a:r>
              <a:rPr lang="en-US" b="1" dirty="0">
                <a:latin typeface="Courier New"/>
                <a:cs typeface="Courier New"/>
              </a:rPr>
              <a:t>data(iris)</a:t>
            </a:r>
          </a:p>
          <a:p>
            <a:r>
              <a:rPr lang="en-US" b="1" dirty="0" err="1">
                <a:latin typeface="Courier New"/>
                <a:cs typeface="Courier New"/>
              </a:rPr>
              <a:t>ind</a:t>
            </a:r>
            <a:r>
              <a:rPr lang="en-US" b="1" dirty="0">
                <a:latin typeface="Courier New"/>
                <a:cs typeface="Courier New"/>
              </a:rPr>
              <a:t> &lt;- sample(2, </a:t>
            </a:r>
            <a:r>
              <a:rPr lang="en-US" b="1" dirty="0" err="1">
                <a:latin typeface="Courier New"/>
                <a:cs typeface="Courier New"/>
              </a:rPr>
              <a:t>nrow</a:t>
            </a:r>
            <a:r>
              <a:rPr lang="en-US" b="1" dirty="0">
                <a:latin typeface="Courier New"/>
                <a:cs typeface="Courier New"/>
              </a:rPr>
              <a:t>(iris), replace=TRUE, </a:t>
            </a:r>
            <a:r>
              <a:rPr lang="en-US" b="1" dirty="0" err="1">
                <a:latin typeface="Courier New"/>
                <a:cs typeface="Courier New"/>
              </a:rPr>
              <a:t>prob</a:t>
            </a:r>
            <a:r>
              <a:rPr lang="en-US" b="1" dirty="0">
                <a:latin typeface="Courier New"/>
                <a:cs typeface="Courier New"/>
              </a:rPr>
              <a:t>=c(0.7, 0.3))</a:t>
            </a:r>
          </a:p>
          <a:p>
            <a:r>
              <a:rPr lang="en-US" b="1" dirty="0" err="1">
                <a:latin typeface="Courier New"/>
                <a:cs typeface="Courier New"/>
              </a:rPr>
              <a:t>trainData</a:t>
            </a:r>
            <a:r>
              <a:rPr lang="en-US" b="1" dirty="0">
                <a:latin typeface="Courier New"/>
                <a:cs typeface="Courier New"/>
              </a:rPr>
              <a:t> &lt;- iris[</a:t>
            </a:r>
            <a:r>
              <a:rPr lang="en-US" b="1" dirty="0" err="1">
                <a:latin typeface="Courier New"/>
                <a:cs typeface="Courier New"/>
              </a:rPr>
              <a:t>ind</a:t>
            </a:r>
            <a:r>
              <a:rPr lang="en-US" b="1" dirty="0">
                <a:latin typeface="Courier New"/>
                <a:cs typeface="Courier New"/>
              </a:rPr>
              <a:t>==1,]</a:t>
            </a:r>
          </a:p>
          <a:p>
            <a:r>
              <a:rPr lang="en-US" b="1" dirty="0" err="1">
                <a:latin typeface="Courier New"/>
                <a:cs typeface="Courier New"/>
              </a:rPr>
              <a:t>testData</a:t>
            </a:r>
            <a:r>
              <a:rPr lang="en-US" b="1" dirty="0">
                <a:latin typeface="Courier New"/>
                <a:cs typeface="Courier New"/>
              </a:rPr>
              <a:t> &lt;- iris[</a:t>
            </a:r>
            <a:r>
              <a:rPr lang="en-US" b="1" dirty="0" err="1">
                <a:latin typeface="Courier New"/>
                <a:cs typeface="Courier New"/>
              </a:rPr>
              <a:t>ind</a:t>
            </a:r>
            <a:r>
              <a:rPr lang="en-US" b="1" dirty="0">
                <a:latin typeface="Courier New"/>
                <a:cs typeface="Courier New"/>
              </a:rPr>
              <a:t>==2,]</a:t>
            </a:r>
          </a:p>
          <a:p>
            <a:endParaRPr lang="en-US" b="1" dirty="0">
              <a:latin typeface="Courier New"/>
              <a:cs typeface="Courier New"/>
            </a:endParaRPr>
          </a:p>
          <a:p>
            <a:r>
              <a:rPr lang="en-US" b="1" dirty="0">
                <a:solidFill>
                  <a:srgbClr val="008000"/>
                </a:solidFill>
                <a:latin typeface="Courier New"/>
                <a:cs typeface="Courier New"/>
              </a:rPr>
              <a:t># Load package party, build a decision tree, and check the prediction.</a:t>
            </a:r>
          </a:p>
          <a:p>
            <a:r>
              <a:rPr lang="en-US" b="1" dirty="0">
                <a:latin typeface="Courier New"/>
                <a:cs typeface="Courier New"/>
              </a:rPr>
              <a:t>library(party)</a:t>
            </a:r>
          </a:p>
          <a:p>
            <a:r>
              <a:rPr lang="en-US" b="1" dirty="0" err="1">
                <a:latin typeface="Courier New"/>
                <a:cs typeface="Courier New"/>
              </a:rPr>
              <a:t>myFormula</a:t>
            </a:r>
            <a:r>
              <a:rPr lang="en-US" b="1" dirty="0">
                <a:latin typeface="Courier New"/>
                <a:cs typeface="Courier New"/>
              </a:rPr>
              <a:t> &lt;- Species ~ </a:t>
            </a:r>
            <a:r>
              <a:rPr lang="en-US" b="1" dirty="0" err="1">
                <a:latin typeface="Courier New"/>
                <a:cs typeface="Courier New"/>
              </a:rPr>
              <a:t>Sepal.Length</a:t>
            </a:r>
            <a:r>
              <a:rPr lang="en-US" b="1" dirty="0">
                <a:latin typeface="Courier New"/>
                <a:cs typeface="Courier New"/>
              </a:rPr>
              <a:t> + </a:t>
            </a:r>
            <a:r>
              <a:rPr lang="en-US" b="1" dirty="0" err="1">
                <a:latin typeface="Courier New"/>
                <a:cs typeface="Courier New"/>
              </a:rPr>
              <a:t>Sepal.Width</a:t>
            </a:r>
            <a:r>
              <a:rPr lang="en-US" b="1" dirty="0">
                <a:latin typeface="Courier New"/>
                <a:cs typeface="Courier New"/>
              </a:rPr>
              <a:t> + </a:t>
            </a:r>
            <a:r>
              <a:rPr lang="en-US" b="1" dirty="0" smtClean="0">
                <a:latin typeface="Courier New"/>
                <a:cs typeface="Courier New"/>
              </a:rPr>
              <a:t>							</a:t>
            </a:r>
            <a:r>
              <a:rPr lang="en-US" b="1" dirty="0" err="1" smtClean="0">
                <a:latin typeface="Courier New"/>
                <a:cs typeface="Courier New"/>
              </a:rPr>
              <a:t>Petal.Length</a:t>
            </a:r>
            <a:r>
              <a:rPr lang="en-US" b="1" dirty="0" smtClean="0">
                <a:latin typeface="Courier New"/>
                <a:cs typeface="Courier New"/>
              </a:rPr>
              <a:t> </a:t>
            </a:r>
            <a:r>
              <a:rPr lang="en-US" b="1" dirty="0">
                <a:latin typeface="Courier New"/>
                <a:cs typeface="Courier New"/>
              </a:rPr>
              <a:t>+ </a:t>
            </a:r>
            <a:r>
              <a:rPr lang="en-US" b="1" dirty="0" err="1">
                <a:latin typeface="Courier New"/>
                <a:cs typeface="Courier New"/>
              </a:rPr>
              <a:t>Petal.Width</a:t>
            </a:r>
            <a:endParaRPr lang="en-US" b="1" dirty="0">
              <a:latin typeface="Courier New"/>
              <a:cs typeface="Courier New"/>
            </a:endParaRPr>
          </a:p>
          <a:p>
            <a:endParaRPr lang="en-US" b="1" dirty="0">
              <a:latin typeface="Courier New"/>
              <a:cs typeface="Courier New"/>
            </a:endParaRPr>
          </a:p>
          <a:p>
            <a:r>
              <a:rPr lang="en-US" b="1" dirty="0">
                <a:solidFill>
                  <a:srgbClr val="008000"/>
                </a:solidFill>
                <a:latin typeface="Courier New"/>
                <a:cs typeface="Courier New"/>
              </a:rPr>
              <a:t># create a "</a:t>
            </a:r>
            <a:r>
              <a:rPr lang="en-US" b="1" dirty="0" err="1">
                <a:solidFill>
                  <a:srgbClr val="008000"/>
                </a:solidFill>
                <a:latin typeface="Courier New"/>
                <a:cs typeface="Courier New"/>
              </a:rPr>
              <a:t>ctree</a:t>
            </a:r>
            <a:r>
              <a:rPr lang="en-US" b="1" dirty="0">
                <a:solidFill>
                  <a:srgbClr val="008000"/>
                </a:solidFill>
                <a:latin typeface="Courier New"/>
                <a:cs typeface="Courier New"/>
              </a:rPr>
              <a:t>" (from the party package)</a:t>
            </a:r>
          </a:p>
          <a:p>
            <a:r>
              <a:rPr lang="en-US" b="1" dirty="0" err="1">
                <a:latin typeface="Courier New"/>
                <a:cs typeface="Courier New"/>
              </a:rPr>
              <a:t>iris_ctree</a:t>
            </a:r>
            <a:r>
              <a:rPr lang="en-US" b="1" dirty="0">
                <a:latin typeface="Courier New"/>
                <a:cs typeface="Courier New"/>
              </a:rPr>
              <a:t> &lt;- </a:t>
            </a:r>
            <a:r>
              <a:rPr lang="en-US" b="1" dirty="0" err="1">
                <a:latin typeface="Courier New"/>
                <a:cs typeface="Courier New"/>
              </a:rPr>
              <a:t>ctree</a:t>
            </a:r>
            <a:r>
              <a:rPr lang="en-US" b="1" dirty="0">
                <a:latin typeface="Courier New"/>
                <a:cs typeface="Courier New"/>
              </a:rPr>
              <a:t>(</a:t>
            </a:r>
            <a:r>
              <a:rPr lang="en-US" b="1" dirty="0" err="1">
                <a:latin typeface="Courier New"/>
                <a:cs typeface="Courier New"/>
              </a:rPr>
              <a:t>myFormula</a:t>
            </a:r>
            <a:r>
              <a:rPr lang="en-US" b="1" dirty="0">
                <a:latin typeface="Courier New"/>
                <a:cs typeface="Courier New"/>
              </a:rPr>
              <a:t>, data=</a:t>
            </a:r>
            <a:r>
              <a:rPr lang="en-US" b="1" dirty="0" err="1">
                <a:latin typeface="Courier New"/>
                <a:cs typeface="Courier New"/>
              </a:rPr>
              <a:t>trainData</a:t>
            </a:r>
            <a:r>
              <a:rPr lang="en-US" b="1" dirty="0" smtClean="0">
                <a:latin typeface="Courier New"/>
                <a:cs typeface="Courier New"/>
              </a:rPr>
              <a:t>)</a:t>
            </a:r>
            <a:endParaRPr lang="en-US" b="1" dirty="0">
              <a:latin typeface="Courier New"/>
              <a:cs typeface="Courier New"/>
            </a:endParaRPr>
          </a:p>
        </p:txBody>
      </p:sp>
    </p:spTree>
    <p:extLst>
      <p:ext uri="{BB962C8B-B14F-4D97-AF65-F5344CB8AC3E}">
        <p14:creationId xmlns:p14="http://schemas.microsoft.com/office/powerpoint/2010/main" val="8715464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2.11.3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7382"/>
            <a:ext cx="8597900" cy="1600200"/>
          </a:xfrm>
          <a:prstGeom prst="rect">
            <a:avLst/>
          </a:prstGeom>
        </p:spPr>
      </p:pic>
      <p:pic>
        <p:nvPicPr>
          <p:cNvPr id="3" name="Picture 2" descr="Screen Shot 2013-03-11 at 2.11.3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7802" y="1959626"/>
            <a:ext cx="7381332" cy="3168295"/>
          </a:xfrm>
          <a:prstGeom prst="rect">
            <a:avLst/>
          </a:prstGeom>
        </p:spPr>
      </p:pic>
    </p:spTree>
    <p:extLst>
      <p:ext uri="{BB962C8B-B14F-4D97-AF65-F5344CB8AC3E}">
        <p14:creationId xmlns:p14="http://schemas.microsoft.com/office/powerpoint/2010/main" val="24089268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2.11.4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6100"/>
            <a:ext cx="9144000" cy="5744560"/>
          </a:xfrm>
          <a:prstGeom prst="rect">
            <a:avLst/>
          </a:prstGeom>
        </p:spPr>
      </p:pic>
    </p:spTree>
    <p:extLst>
      <p:ext uri="{BB962C8B-B14F-4D97-AF65-F5344CB8AC3E}">
        <p14:creationId xmlns:p14="http://schemas.microsoft.com/office/powerpoint/2010/main" val="24089268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2.17.2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50973"/>
            <a:ext cx="9144000" cy="5053724"/>
          </a:xfrm>
          <a:prstGeom prst="rect">
            <a:avLst/>
          </a:prstGeom>
        </p:spPr>
      </p:pic>
      <p:sp>
        <p:nvSpPr>
          <p:cNvPr id="3" name="TextBox 2"/>
          <p:cNvSpPr txBox="1"/>
          <p:nvPr/>
        </p:nvSpPr>
        <p:spPr>
          <a:xfrm>
            <a:off x="237391" y="178053"/>
            <a:ext cx="6587597" cy="738664"/>
          </a:xfrm>
          <a:prstGeom prst="rect">
            <a:avLst/>
          </a:prstGeom>
          <a:noFill/>
        </p:spPr>
        <p:txBody>
          <a:bodyPr wrap="square" rtlCol="0">
            <a:spAutoFit/>
          </a:bodyPr>
          <a:lstStyle/>
          <a:p>
            <a:r>
              <a:rPr lang="en-US" sz="4200" dirty="0" smtClean="0">
                <a:latin typeface="Cambria"/>
                <a:cs typeface="Cambria"/>
              </a:rPr>
              <a:t>Movies vs. Healthcare…</a:t>
            </a:r>
            <a:endParaRPr lang="en-US" sz="4200" dirty="0">
              <a:latin typeface="Cambria"/>
              <a:cs typeface="Cambria"/>
            </a:endParaRPr>
          </a:p>
        </p:txBody>
      </p:sp>
    </p:spTree>
    <p:extLst>
      <p:ext uri="{BB962C8B-B14F-4D97-AF65-F5344CB8AC3E}">
        <p14:creationId xmlns:p14="http://schemas.microsoft.com/office/powerpoint/2010/main" val="24089268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2.14.0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900" y="88900"/>
            <a:ext cx="8699500" cy="6680200"/>
          </a:xfrm>
          <a:prstGeom prst="rect">
            <a:avLst/>
          </a:prstGeom>
        </p:spPr>
      </p:pic>
      <p:sp>
        <p:nvSpPr>
          <p:cNvPr id="3" name="TextBox 2"/>
          <p:cNvSpPr txBox="1"/>
          <p:nvPr/>
        </p:nvSpPr>
        <p:spPr>
          <a:xfrm>
            <a:off x="215900" y="973355"/>
            <a:ext cx="1875388" cy="1061829"/>
          </a:xfrm>
          <a:prstGeom prst="rect">
            <a:avLst/>
          </a:prstGeom>
          <a:solidFill>
            <a:srgbClr val="CCFFCC"/>
          </a:solidFill>
        </p:spPr>
        <p:txBody>
          <a:bodyPr wrap="square" rtlCol="0">
            <a:spAutoFit/>
          </a:bodyPr>
          <a:lstStyle/>
          <a:p>
            <a:pPr algn="ctr"/>
            <a:r>
              <a:rPr lang="en-US" sz="2100" dirty="0" smtClean="0">
                <a:solidFill>
                  <a:srgbClr val="008000"/>
                </a:solidFill>
                <a:latin typeface="Cambria"/>
                <a:cs typeface="Cambria"/>
              </a:rPr>
              <a:t>$30,000 milestone winners…</a:t>
            </a:r>
            <a:endParaRPr lang="en-US" sz="2100" dirty="0">
              <a:solidFill>
                <a:srgbClr val="008000"/>
              </a:solidFill>
              <a:latin typeface="Cambria"/>
              <a:cs typeface="Cambria"/>
            </a:endParaRPr>
          </a:p>
        </p:txBody>
      </p:sp>
    </p:spTree>
    <p:extLst>
      <p:ext uri="{BB962C8B-B14F-4D97-AF65-F5344CB8AC3E}">
        <p14:creationId xmlns:p14="http://schemas.microsoft.com/office/powerpoint/2010/main" val="24089268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2.20.2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469900"/>
            <a:ext cx="8382000" cy="5905500"/>
          </a:xfrm>
          <a:prstGeom prst="rect">
            <a:avLst/>
          </a:prstGeom>
        </p:spPr>
      </p:pic>
    </p:spTree>
    <p:extLst>
      <p:ext uri="{BB962C8B-B14F-4D97-AF65-F5344CB8AC3E}">
        <p14:creationId xmlns:p14="http://schemas.microsoft.com/office/powerpoint/2010/main" val="40262845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2.20.0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63500"/>
            <a:ext cx="8369300" cy="6718300"/>
          </a:xfrm>
          <a:prstGeom prst="rect">
            <a:avLst/>
          </a:prstGeom>
        </p:spPr>
      </p:pic>
    </p:spTree>
    <p:extLst>
      <p:ext uri="{BB962C8B-B14F-4D97-AF65-F5344CB8AC3E}">
        <p14:creationId xmlns:p14="http://schemas.microsoft.com/office/powerpoint/2010/main" val="40262845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2.22.3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33400"/>
            <a:ext cx="9144000" cy="5778500"/>
          </a:xfrm>
          <a:prstGeom prst="rect">
            <a:avLst/>
          </a:prstGeom>
        </p:spPr>
      </p:pic>
    </p:spTree>
    <p:extLst>
      <p:ext uri="{BB962C8B-B14F-4D97-AF65-F5344CB8AC3E}">
        <p14:creationId xmlns:p14="http://schemas.microsoft.com/office/powerpoint/2010/main" val="40262845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2.22.5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651433"/>
          </a:xfrm>
          <a:prstGeom prst="rect">
            <a:avLst/>
          </a:prstGeom>
        </p:spPr>
      </p:pic>
      <p:sp>
        <p:nvSpPr>
          <p:cNvPr id="3" name="TextBox 2"/>
          <p:cNvSpPr txBox="1"/>
          <p:nvPr/>
        </p:nvSpPr>
        <p:spPr>
          <a:xfrm>
            <a:off x="3252255" y="5200365"/>
            <a:ext cx="2563821" cy="646331"/>
          </a:xfrm>
          <a:prstGeom prst="rect">
            <a:avLst/>
          </a:prstGeom>
          <a:noFill/>
        </p:spPr>
        <p:txBody>
          <a:bodyPr wrap="square" rtlCol="0">
            <a:spAutoFit/>
          </a:bodyPr>
          <a:lstStyle/>
          <a:p>
            <a:r>
              <a:rPr lang="en-US" dirty="0" smtClean="0"/>
              <a:t>try a </a:t>
            </a:r>
            <a:r>
              <a:rPr lang="en-US" dirty="0" err="1" smtClean="0"/>
              <a:t>three-d</a:t>
            </a:r>
            <a:r>
              <a:rPr lang="en-US" dirty="0" smtClean="0"/>
              <a:t> scatter plot… !</a:t>
            </a:r>
            <a:endParaRPr lang="en-US" dirty="0"/>
          </a:p>
        </p:txBody>
      </p:sp>
    </p:spTree>
    <p:extLst>
      <p:ext uri="{BB962C8B-B14F-4D97-AF65-F5344CB8AC3E}">
        <p14:creationId xmlns:p14="http://schemas.microsoft.com/office/powerpoint/2010/main" val="40262845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2.23.02 PM.png"/>
          <p:cNvPicPr>
            <a:picLocks noChangeAspect="1"/>
          </p:cNvPicPr>
          <p:nvPr/>
        </p:nvPicPr>
        <p:blipFill rotWithShape="1">
          <a:blip r:embed="rId2">
            <a:extLst>
              <a:ext uri="{28A0092B-C50C-407E-A947-70E740481C1C}">
                <a14:useLocalDpi xmlns:a14="http://schemas.microsoft.com/office/drawing/2010/main" val="0"/>
              </a:ext>
            </a:extLst>
          </a:blip>
          <a:srcRect b="17265"/>
          <a:stretch/>
        </p:blipFill>
        <p:spPr>
          <a:xfrm>
            <a:off x="0" y="321396"/>
            <a:ext cx="9144000" cy="4735303"/>
          </a:xfrm>
          <a:prstGeom prst="rect">
            <a:avLst/>
          </a:prstGeom>
        </p:spPr>
      </p:pic>
    </p:spTree>
    <p:extLst>
      <p:ext uri="{BB962C8B-B14F-4D97-AF65-F5344CB8AC3E}">
        <p14:creationId xmlns:p14="http://schemas.microsoft.com/office/powerpoint/2010/main" val="402628450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2.23.07 PM.png"/>
          <p:cNvPicPr>
            <a:picLocks noChangeAspect="1"/>
          </p:cNvPicPr>
          <p:nvPr/>
        </p:nvPicPr>
        <p:blipFill rotWithShape="1">
          <a:blip r:embed="rId2">
            <a:extLst>
              <a:ext uri="{28A0092B-C50C-407E-A947-70E740481C1C}">
                <a14:useLocalDpi xmlns:a14="http://schemas.microsoft.com/office/drawing/2010/main" val="0"/>
              </a:ext>
            </a:extLst>
          </a:blip>
          <a:srcRect b="54878"/>
          <a:stretch/>
        </p:blipFill>
        <p:spPr>
          <a:xfrm>
            <a:off x="0" y="349287"/>
            <a:ext cx="9144000" cy="2523298"/>
          </a:xfrm>
          <a:prstGeom prst="rect">
            <a:avLst/>
          </a:prstGeom>
        </p:spPr>
      </p:pic>
      <p:sp>
        <p:nvSpPr>
          <p:cNvPr id="4" name="TextBox 3"/>
          <p:cNvSpPr txBox="1"/>
          <p:nvPr/>
        </p:nvSpPr>
        <p:spPr>
          <a:xfrm>
            <a:off x="1127606" y="4546282"/>
            <a:ext cx="1899127" cy="646331"/>
          </a:xfrm>
          <a:prstGeom prst="rect">
            <a:avLst/>
          </a:prstGeom>
          <a:noFill/>
        </p:spPr>
        <p:txBody>
          <a:bodyPr wrap="square" rtlCol="0">
            <a:spAutoFit/>
          </a:bodyPr>
          <a:lstStyle/>
          <a:p>
            <a:pPr algn="r"/>
            <a:r>
              <a:rPr lang="en-US" dirty="0" smtClean="0">
                <a:solidFill>
                  <a:srgbClr val="FF6600"/>
                </a:solidFill>
              </a:rPr>
              <a:t>compare with previous slide:</a:t>
            </a:r>
            <a:endParaRPr lang="en-US" dirty="0">
              <a:solidFill>
                <a:srgbClr val="FF6600"/>
              </a:solidFill>
            </a:endParaRPr>
          </a:p>
        </p:txBody>
      </p:sp>
      <p:pic>
        <p:nvPicPr>
          <p:cNvPr id="5" name="Picture 4" descr="Screen Shot 2013-03-11 at 2.23.02 PM.png"/>
          <p:cNvPicPr>
            <a:picLocks noChangeAspect="1"/>
          </p:cNvPicPr>
          <p:nvPr/>
        </p:nvPicPr>
        <p:blipFill rotWithShape="1">
          <a:blip r:embed="rId3">
            <a:extLst>
              <a:ext uri="{28A0092B-C50C-407E-A947-70E740481C1C}">
                <a14:useLocalDpi xmlns:a14="http://schemas.microsoft.com/office/drawing/2010/main" val="0"/>
              </a:ext>
            </a:extLst>
          </a:blip>
          <a:srcRect t="22852" r="47657" b="17265"/>
          <a:stretch/>
        </p:blipFill>
        <p:spPr>
          <a:xfrm>
            <a:off x="3418427" y="3174858"/>
            <a:ext cx="4344254" cy="3110816"/>
          </a:xfrm>
          <a:prstGeom prst="rect">
            <a:avLst/>
          </a:prstGeom>
          <a:ln w="38100" cmpd="sng">
            <a:solidFill>
              <a:srgbClr val="FF6600"/>
            </a:solidFill>
          </a:ln>
        </p:spPr>
      </p:pic>
    </p:spTree>
    <p:extLst>
      <p:ext uri="{BB962C8B-B14F-4D97-AF65-F5344CB8AC3E}">
        <p14:creationId xmlns:p14="http://schemas.microsoft.com/office/powerpoint/2010/main" val="40262845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2912" y="1705110"/>
            <a:ext cx="8047551" cy="646331"/>
          </a:xfrm>
          <a:prstGeom prst="rect">
            <a:avLst/>
          </a:prstGeom>
        </p:spPr>
        <p:txBody>
          <a:bodyPr wrap="square">
            <a:spAutoFit/>
          </a:bodyPr>
          <a:lstStyle/>
          <a:p>
            <a:r>
              <a:rPr lang="en-US" b="1" dirty="0" smtClean="0">
                <a:solidFill>
                  <a:srgbClr val="008000"/>
                </a:solidFill>
                <a:latin typeface="Courier New"/>
                <a:cs typeface="Courier New"/>
              </a:rPr>
              <a:t># </a:t>
            </a:r>
            <a:r>
              <a:rPr lang="en-US" b="1" dirty="0">
                <a:solidFill>
                  <a:srgbClr val="008000"/>
                </a:solidFill>
                <a:latin typeface="Courier New"/>
                <a:cs typeface="Courier New"/>
              </a:rPr>
              <a:t>check the prediction on training data (</a:t>
            </a:r>
            <a:r>
              <a:rPr lang="en-US" b="1" dirty="0" err="1">
                <a:solidFill>
                  <a:srgbClr val="008000"/>
                </a:solidFill>
                <a:latin typeface="Courier New"/>
                <a:cs typeface="Courier New"/>
              </a:rPr>
              <a:t>resubstitution</a:t>
            </a:r>
            <a:r>
              <a:rPr lang="en-US" b="1" dirty="0">
                <a:solidFill>
                  <a:srgbClr val="008000"/>
                </a:solidFill>
                <a:latin typeface="Courier New"/>
                <a:cs typeface="Courier New"/>
              </a:rPr>
              <a:t>)</a:t>
            </a:r>
          </a:p>
          <a:p>
            <a:r>
              <a:rPr lang="en-US" b="1" dirty="0">
                <a:latin typeface="Courier New"/>
                <a:cs typeface="Courier New"/>
              </a:rPr>
              <a:t>table(predict(</a:t>
            </a:r>
            <a:r>
              <a:rPr lang="en-US" b="1" dirty="0" err="1">
                <a:latin typeface="Courier New"/>
                <a:cs typeface="Courier New"/>
              </a:rPr>
              <a:t>iris_ctree</a:t>
            </a:r>
            <a:r>
              <a:rPr lang="en-US" b="1" dirty="0">
                <a:latin typeface="Courier New"/>
                <a:cs typeface="Courier New"/>
              </a:rPr>
              <a:t>), </a:t>
            </a:r>
            <a:r>
              <a:rPr lang="en-US" b="1" dirty="0" err="1">
                <a:latin typeface="Courier New"/>
                <a:cs typeface="Courier New"/>
              </a:rPr>
              <a:t>trainData$Species</a:t>
            </a:r>
            <a:r>
              <a:rPr lang="en-US" b="1" dirty="0">
                <a:latin typeface="Courier New"/>
                <a:cs typeface="Courier New"/>
              </a:rPr>
              <a:t>)</a:t>
            </a:r>
            <a:endParaRPr lang="en-US" b="1" dirty="0">
              <a:latin typeface="Courier New"/>
              <a:cs typeface="Courier New"/>
            </a:endParaRPr>
          </a:p>
        </p:txBody>
      </p:sp>
      <p:sp>
        <p:nvSpPr>
          <p:cNvPr id="3" name="TextBox 2"/>
          <p:cNvSpPr txBox="1"/>
          <p:nvPr/>
        </p:nvSpPr>
        <p:spPr>
          <a:xfrm>
            <a:off x="272998" y="225533"/>
            <a:ext cx="4807167" cy="738664"/>
          </a:xfrm>
          <a:prstGeom prst="rect">
            <a:avLst/>
          </a:prstGeom>
          <a:noFill/>
        </p:spPr>
        <p:txBody>
          <a:bodyPr wrap="square" rtlCol="0">
            <a:spAutoFit/>
          </a:bodyPr>
          <a:lstStyle/>
          <a:p>
            <a:r>
              <a:rPr lang="en-US" sz="4200" b="1" dirty="0" smtClean="0">
                <a:latin typeface="Courier New"/>
                <a:cs typeface="Courier New"/>
              </a:rPr>
              <a:t>party</a:t>
            </a:r>
            <a:r>
              <a:rPr lang="en-US" sz="4200" dirty="0" smtClean="0">
                <a:latin typeface="Cambria"/>
                <a:cs typeface="Cambria"/>
              </a:rPr>
              <a:t> results…</a:t>
            </a:r>
            <a:endParaRPr lang="en-US" sz="4200" dirty="0">
              <a:latin typeface="Cambria"/>
              <a:cs typeface="Cambria"/>
            </a:endParaRPr>
          </a:p>
        </p:txBody>
      </p:sp>
      <p:pic>
        <p:nvPicPr>
          <p:cNvPr id="4" name="Picture 3" descr="Screen Shot 2013-03-11 at 1.48.0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6338" y="2958523"/>
            <a:ext cx="7809786" cy="2347450"/>
          </a:xfrm>
          <a:prstGeom prst="rect">
            <a:avLst/>
          </a:prstGeom>
          <a:ln>
            <a:solidFill>
              <a:srgbClr val="4F81BD"/>
            </a:solidFill>
          </a:ln>
        </p:spPr>
      </p:pic>
    </p:spTree>
    <p:extLst>
      <p:ext uri="{BB962C8B-B14F-4D97-AF65-F5344CB8AC3E}">
        <p14:creationId xmlns:p14="http://schemas.microsoft.com/office/powerpoint/2010/main" val="18746154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2261" y="1720840"/>
            <a:ext cx="8189984" cy="2585323"/>
          </a:xfrm>
          <a:prstGeom prst="rect">
            <a:avLst/>
          </a:prstGeom>
        </p:spPr>
        <p:txBody>
          <a:bodyPr wrap="square">
            <a:spAutoFit/>
          </a:bodyPr>
          <a:lstStyle/>
          <a:p>
            <a:r>
              <a:rPr lang="en-US" b="1" dirty="0">
                <a:solidFill>
                  <a:srgbClr val="008000"/>
                </a:solidFill>
                <a:latin typeface="Courier New"/>
                <a:cs typeface="Courier New"/>
              </a:rPr>
              <a:t># another tree ~ sampled with replacement..</a:t>
            </a:r>
            <a:r>
              <a:rPr lang="en-US" b="1" dirty="0" smtClean="0">
                <a:solidFill>
                  <a:srgbClr val="008000"/>
                </a:solidFill>
                <a:latin typeface="Courier New"/>
                <a:cs typeface="Courier New"/>
              </a:rPr>
              <a:t>.</a:t>
            </a:r>
          </a:p>
          <a:p>
            <a:r>
              <a:rPr lang="en-US" b="1" dirty="0" smtClean="0">
                <a:latin typeface="Courier New"/>
                <a:cs typeface="Courier New"/>
              </a:rPr>
              <a:t>d &lt;- dim(</a:t>
            </a:r>
            <a:r>
              <a:rPr lang="en-US" b="1" dirty="0" err="1" smtClean="0">
                <a:latin typeface="Courier New"/>
                <a:cs typeface="Courier New"/>
              </a:rPr>
              <a:t>trainData</a:t>
            </a:r>
            <a:r>
              <a:rPr lang="en-US" b="1" dirty="0" smtClean="0">
                <a:latin typeface="Courier New"/>
                <a:cs typeface="Courier New"/>
              </a:rPr>
              <a:t>)[1]</a:t>
            </a:r>
            <a:endParaRPr lang="en-US" b="1" dirty="0">
              <a:latin typeface="Courier New"/>
              <a:cs typeface="Courier New"/>
            </a:endParaRPr>
          </a:p>
          <a:p>
            <a:r>
              <a:rPr lang="en-US" b="1" dirty="0">
                <a:latin typeface="Courier New"/>
                <a:cs typeface="Courier New"/>
              </a:rPr>
              <a:t>tree2 &lt;- tree(</a:t>
            </a:r>
            <a:r>
              <a:rPr lang="en-US" b="1" dirty="0" err="1">
                <a:latin typeface="Courier New"/>
                <a:cs typeface="Courier New"/>
              </a:rPr>
              <a:t>y~.,data</a:t>
            </a:r>
            <a:r>
              <a:rPr lang="en-US" b="1" dirty="0">
                <a:latin typeface="Courier New"/>
                <a:cs typeface="Courier New"/>
              </a:rPr>
              <a:t>=</a:t>
            </a:r>
            <a:r>
              <a:rPr lang="en-US" b="1" dirty="0" err="1">
                <a:latin typeface="Courier New"/>
                <a:cs typeface="Courier New"/>
              </a:rPr>
              <a:t>trainData</a:t>
            </a:r>
            <a:r>
              <a:rPr lang="en-US" b="1" dirty="0">
                <a:latin typeface="Courier New"/>
                <a:cs typeface="Courier New"/>
              </a:rPr>
              <a:t>[sample(1</a:t>
            </a:r>
            <a:r>
              <a:rPr lang="en-US" b="1" dirty="0" smtClean="0">
                <a:latin typeface="Courier New"/>
                <a:cs typeface="Courier New"/>
              </a:rPr>
              <a:t>:d),</a:t>
            </a:r>
            <a:r>
              <a:rPr lang="en-US" b="1" dirty="0">
                <a:latin typeface="Courier New"/>
                <a:cs typeface="Courier New"/>
              </a:rPr>
              <a:t>replace=T),])</a:t>
            </a:r>
          </a:p>
          <a:p>
            <a:endParaRPr lang="en-US" b="1" dirty="0">
              <a:latin typeface="Courier New"/>
              <a:cs typeface="Courier New"/>
            </a:endParaRPr>
          </a:p>
          <a:p>
            <a:r>
              <a:rPr lang="en-US" b="1" dirty="0">
                <a:solidFill>
                  <a:srgbClr val="008000"/>
                </a:solidFill>
                <a:latin typeface="Courier New"/>
                <a:cs typeface="Courier New"/>
              </a:rPr>
              <a:t># another combination ~ now of </a:t>
            </a:r>
            <a:r>
              <a:rPr lang="en-US" b="1" dirty="0">
                <a:solidFill>
                  <a:srgbClr val="FF0000"/>
                </a:solidFill>
                <a:latin typeface="Courier New"/>
                <a:cs typeface="Courier New"/>
              </a:rPr>
              <a:t>three </a:t>
            </a:r>
            <a:r>
              <a:rPr lang="en-US" b="1" dirty="0">
                <a:solidFill>
                  <a:srgbClr val="008000"/>
                </a:solidFill>
                <a:latin typeface="Courier New"/>
                <a:cs typeface="Courier New"/>
              </a:rPr>
              <a:t>classifiers...</a:t>
            </a:r>
          </a:p>
          <a:p>
            <a:r>
              <a:rPr lang="en-US" b="1" dirty="0">
                <a:latin typeface="Courier New"/>
                <a:cs typeface="Courier New"/>
              </a:rPr>
              <a:t>combine2 &lt;- (predict(lm1,data=</a:t>
            </a:r>
            <a:r>
              <a:rPr lang="en-US" b="1" dirty="0" err="1">
                <a:latin typeface="Courier New"/>
                <a:cs typeface="Courier New"/>
              </a:rPr>
              <a:t>testData</a:t>
            </a:r>
            <a:r>
              <a:rPr lang="en-US" b="1" dirty="0">
                <a:latin typeface="Courier New"/>
                <a:cs typeface="Courier New"/>
              </a:rPr>
              <a:t>)/3 </a:t>
            </a:r>
            <a:r>
              <a:rPr lang="en-US" b="1" dirty="0" smtClean="0">
                <a:latin typeface="Courier New"/>
                <a:cs typeface="Courier New"/>
              </a:rPr>
              <a:t> 				</a:t>
            </a:r>
          </a:p>
          <a:p>
            <a:r>
              <a:rPr lang="en-US" b="1" dirty="0">
                <a:latin typeface="Courier New"/>
                <a:cs typeface="Courier New"/>
              </a:rPr>
              <a:t>	</a:t>
            </a:r>
            <a:r>
              <a:rPr lang="en-US" b="1" dirty="0" smtClean="0">
                <a:latin typeface="Courier New"/>
                <a:cs typeface="Courier New"/>
              </a:rPr>
              <a:t>				+ predict</a:t>
            </a:r>
            <a:r>
              <a:rPr lang="en-US" b="1" dirty="0">
                <a:latin typeface="Courier New"/>
                <a:cs typeface="Courier New"/>
              </a:rPr>
              <a:t>(tree1,data=</a:t>
            </a:r>
            <a:r>
              <a:rPr lang="en-US" b="1" dirty="0" err="1">
                <a:latin typeface="Courier New"/>
                <a:cs typeface="Courier New"/>
              </a:rPr>
              <a:t>testData</a:t>
            </a:r>
            <a:r>
              <a:rPr lang="en-US" b="1" dirty="0">
                <a:latin typeface="Courier New"/>
                <a:cs typeface="Courier New"/>
              </a:rPr>
              <a:t>)/3</a:t>
            </a:r>
          </a:p>
          <a:p>
            <a:r>
              <a:rPr lang="en-US" b="1" dirty="0">
                <a:latin typeface="Courier New"/>
                <a:cs typeface="Courier New"/>
              </a:rPr>
              <a:t> 				</a:t>
            </a:r>
            <a:r>
              <a:rPr lang="en-US" b="1" dirty="0" smtClean="0">
                <a:latin typeface="Courier New"/>
                <a:cs typeface="Courier New"/>
              </a:rPr>
              <a:t>	+ </a:t>
            </a:r>
            <a:r>
              <a:rPr lang="en-US" b="1" dirty="0">
                <a:latin typeface="Courier New"/>
                <a:cs typeface="Courier New"/>
              </a:rPr>
              <a:t>predict(tree2,data=</a:t>
            </a:r>
            <a:r>
              <a:rPr lang="en-US" b="1" dirty="0" err="1">
                <a:latin typeface="Courier New"/>
                <a:cs typeface="Courier New"/>
              </a:rPr>
              <a:t>testData</a:t>
            </a:r>
            <a:r>
              <a:rPr lang="en-US" b="1" dirty="0">
                <a:latin typeface="Courier New"/>
                <a:cs typeface="Courier New"/>
              </a:rPr>
              <a:t>)/3)</a:t>
            </a:r>
          </a:p>
          <a:p>
            <a:r>
              <a:rPr lang="en-US" b="1" dirty="0" err="1">
                <a:latin typeface="Courier New"/>
                <a:cs typeface="Courier New"/>
              </a:rPr>
              <a:t>rmse</a:t>
            </a:r>
            <a:r>
              <a:rPr lang="en-US" b="1" dirty="0">
                <a:latin typeface="Courier New"/>
                <a:cs typeface="Courier New"/>
              </a:rPr>
              <a:t>(combine2,testData$y)</a:t>
            </a:r>
          </a:p>
        </p:txBody>
      </p:sp>
      <p:pic>
        <p:nvPicPr>
          <p:cNvPr id="4" name="Picture 3" descr="Screen Shot 2013-03-11 at 2.23.07 PM.png"/>
          <p:cNvPicPr>
            <a:picLocks noChangeAspect="1"/>
          </p:cNvPicPr>
          <p:nvPr/>
        </p:nvPicPr>
        <p:blipFill rotWithShape="1">
          <a:blip r:embed="rId2">
            <a:extLst>
              <a:ext uri="{28A0092B-C50C-407E-A947-70E740481C1C}">
                <a14:useLocalDpi xmlns:a14="http://schemas.microsoft.com/office/drawing/2010/main" val="0"/>
              </a:ext>
            </a:extLst>
          </a:blip>
          <a:srcRect b="85232"/>
          <a:stretch/>
        </p:blipFill>
        <p:spPr>
          <a:xfrm>
            <a:off x="0" y="349287"/>
            <a:ext cx="9144000" cy="825861"/>
          </a:xfrm>
          <a:prstGeom prst="rect">
            <a:avLst/>
          </a:prstGeom>
        </p:spPr>
      </p:pic>
      <p:pic>
        <p:nvPicPr>
          <p:cNvPr id="5" name="Picture 4" descr="Screen Shot 2013-03-11 at 2.43.4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8996" y="4799809"/>
            <a:ext cx="7137400" cy="901700"/>
          </a:xfrm>
          <a:prstGeom prst="rect">
            <a:avLst/>
          </a:prstGeom>
          <a:ln>
            <a:solidFill>
              <a:srgbClr val="4F81BD"/>
            </a:solidFill>
          </a:ln>
        </p:spPr>
      </p:pic>
      <p:sp>
        <p:nvSpPr>
          <p:cNvPr id="6" name="TextBox 5"/>
          <p:cNvSpPr txBox="1"/>
          <p:nvPr/>
        </p:nvSpPr>
        <p:spPr>
          <a:xfrm>
            <a:off x="6896205" y="6267459"/>
            <a:ext cx="1899127" cy="369332"/>
          </a:xfrm>
          <a:prstGeom prst="rect">
            <a:avLst/>
          </a:prstGeom>
          <a:noFill/>
        </p:spPr>
        <p:txBody>
          <a:bodyPr wrap="square" rtlCol="0">
            <a:spAutoFit/>
          </a:bodyPr>
          <a:lstStyle/>
          <a:p>
            <a:pPr algn="r"/>
            <a:r>
              <a:rPr lang="en-US" dirty="0" smtClean="0">
                <a:solidFill>
                  <a:srgbClr val="FF6600"/>
                </a:solidFill>
              </a:rPr>
              <a:t>even better!</a:t>
            </a:r>
            <a:endParaRPr lang="en-US" dirty="0">
              <a:solidFill>
                <a:srgbClr val="FF6600"/>
              </a:solidFill>
            </a:endParaRPr>
          </a:p>
        </p:txBody>
      </p:sp>
    </p:spTree>
    <p:extLst>
      <p:ext uri="{BB962C8B-B14F-4D97-AF65-F5344CB8AC3E}">
        <p14:creationId xmlns:p14="http://schemas.microsoft.com/office/powerpoint/2010/main" val="11653194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246304" y="3109989"/>
            <a:ext cx="6385815" cy="569770"/>
          </a:xfrm>
          <a:prstGeom prst="roundRect">
            <a:avLst/>
          </a:prstGeom>
          <a:solidFill>
            <a:srgbClr val="FFFF00"/>
          </a:solidFill>
          <a:ln w="3810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23" name="Text Box 5"/>
          <p:cNvSpPr txBox="1">
            <a:spLocks noChangeArrowheads="1"/>
          </p:cNvSpPr>
          <p:nvPr/>
        </p:nvSpPr>
        <p:spPr bwMode="auto">
          <a:xfrm>
            <a:off x="213651" y="216730"/>
            <a:ext cx="626722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4000" dirty="0" smtClean="0">
                <a:solidFill>
                  <a:srgbClr val="000000"/>
                </a:solidFill>
                <a:latin typeface="Cambria" pitchFamily="18" charset="0"/>
              </a:rPr>
              <a:t>Break…</a:t>
            </a:r>
            <a:endParaRPr lang="en-US" sz="4000" i="1" dirty="0">
              <a:solidFill>
                <a:srgbClr val="000000"/>
              </a:solidFill>
              <a:latin typeface="Cambria" pitchFamily="18" charset="0"/>
            </a:endParaRPr>
          </a:p>
        </p:txBody>
      </p:sp>
      <p:pic>
        <p:nvPicPr>
          <p:cNvPr id="5" name="Picture 4" descr="preferences_for_foo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6581" y="1357281"/>
            <a:ext cx="5928914" cy="5138392"/>
          </a:xfrm>
          <a:prstGeom prst="rect">
            <a:avLst/>
          </a:prstGeom>
        </p:spPr>
      </p:pic>
      <p:sp>
        <p:nvSpPr>
          <p:cNvPr id="2" name="Rounded Rectangle 1"/>
          <p:cNvSpPr/>
          <p:nvPr/>
        </p:nvSpPr>
        <p:spPr>
          <a:xfrm>
            <a:off x="1246304" y="3109989"/>
            <a:ext cx="6385815" cy="569770"/>
          </a:xfrm>
          <a:prstGeom prst="roundRect">
            <a:avLst/>
          </a:prstGeom>
          <a:noFill/>
          <a:ln w="3810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2520881"/>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6"/>
          <p:cNvSpPr txBox="1">
            <a:spLocks noChangeArrowheads="1"/>
          </p:cNvSpPr>
          <p:nvPr/>
        </p:nvSpPr>
        <p:spPr bwMode="auto">
          <a:xfrm>
            <a:off x="844550" y="201613"/>
            <a:ext cx="7543800" cy="731837"/>
          </a:xfrm>
          <a:prstGeom prst="rect">
            <a:avLst/>
          </a:prstGeom>
          <a:noFill/>
          <a:ln w="9525">
            <a:noFill/>
            <a:miter lim="800000"/>
            <a:headEnd/>
            <a:tailEnd/>
          </a:ln>
        </p:spPr>
        <p:txBody>
          <a:bodyPr>
            <a:spAutoFit/>
          </a:bodyPr>
          <a:lstStyle/>
          <a:p>
            <a:pPr algn="ctr" defTabSz="914400" fontAlgn="base">
              <a:spcBef>
                <a:spcPct val="0"/>
              </a:spcBef>
              <a:spcAft>
                <a:spcPct val="0"/>
              </a:spcAft>
            </a:pPr>
            <a:r>
              <a:rPr lang="en-US" sz="4200">
                <a:solidFill>
                  <a:srgbClr val="000000"/>
                </a:solidFill>
                <a:latin typeface="Trebuchet MS" pitchFamily="1" charset="0"/>
                <a:ea typeface="ＭＳ Ｐゴシック" pitchFamily="1" charset="-128"/>
              </a:rPr>
              <a:t>About face</a:t>
            </a:r>
            <a:endParaRPr lang="en-US" sz="4200" b="1" i="1">
              <a:solidFill>
                <a:srgbClr val="000000"/>
              </a:solidFill>
              <a:latin typeface="Trebuchet MS" pitchFamily="1" charset="0"/>
              <a:ea typeface="ＭＳ Ｐゴシック" pitchFamily="1" charset="-128"/>
            </a:endParaRPr>
          </a:p>
        </p:txBody>
      </p:sp>
      <p:pic>
        <p:nvPicPr>
          <p:cNvPr id="23556" name="Picture 1039" descr="wheresTheFaceGreatIluusionWow"/>
          <p:cNvPicPr>
            <a:picLocks noChangeAspect="1" noChangeArrowheads="1"/>
          </p:cNvPicPr>
          <p:nvPr/>
        </p:nvPicPr>
        <p:blipFill>
          <a:blip r:embed="rId3" cstate="print"/>
          <a:srcRect/>
          <a:stretch>
            <a:fillRect/>
          </a:stretch>
        </p:blipFill>
        <p:spPr bwMode="auto">
          <a:xfrm>
            <a:off x="152400" y="2768600"/>
            <a:ext cx="5564188" cy="3822700"/>
          </a:xfrm>
          <a:prstGeom prst="rect">
            <a:avLst/>
          </a:prstGeom>
          <a:noFill/>
          <a:ln w="9525">
            <a:noFill/>
            <a:miter lim="800000"/>
            <a:headEnd/>
            <a:tailEnd/>
          </a:ln>
        </p:spPr>
      </p:pic>
      <p:sp>
        <p:nvSpPr>
          <p:cNvPr id="23558" name="Text Box 1041"/>
          <p:cNvSpPr txBox="1">
            <a:spLocks noChangeArrowheads="1"/>
          </p:cNvSpPr>
          <p:nvPr/>
        </p:nvSpPr>
        <p:spPr bwMode="auto">
          <a:xfrm>
            <a:off x="1620838" y="1138238"/>
            <a:ext cx="5981700" cy="822325"/>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n-US" sz="2400">
                <a:solidFill>
                  <a:srgbClr val="000000"/>
                </a:solidFill>
                <a:latin typeface="Trebuchet MS" pitchFamily="1" charset="0"/>
                <a:ea typeface="ＭＳ Ｐゴシック" pitchFamily="1" charset="-128"/>
              </a:rPr>
              <a:t>Real and artificial algorithms specialized for handling images of faces…</a:t>
            </a:r>
          </a:p>
        </p:txBody>
      </p:sp>
      <p:sp>
        <p:nvSpPr>
          <p:cNvPr id="23559" name="Rectangle 1042"/>
          <p:cNvSpPr>
            <a:spLocks noChangeArrowheads="1"/>
          </p:cNvSpPr>
          <p:nvPr/>
        </p:nvSpPr>
        <p:spPr bwMode="auto">
          <a:xfrm>
            <a:off x="1454150" y="2128838"/>
            <a:ext cx="6338888" cy="366712"/>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n-US">
                <a:solidFill>
                  <a:srgbClr val="0105FF"/>
                </a:solidFill>
                <a:latin typeface="Trebuchet MS" pitchFamily="1" charset="0"/>
                <a:ea typeface="ＭＳ Ｐゴシック" pitchFamily="1" charset="-128"/>
              </a:rPr>
              <a:t>Are our approaches top-down or bottom-up?</a:t>
            </a:r>
          </a:p>
        </p:txBody>
      </p:sp>
      <p:pic>
        <p:nvPicPr>
          <p:cNvPr id="23561" name="Picture 9" descr="http://upload.wikimedia.org/wikipedia/commons/thumb/7/77/Martian_face_viking_cropped.jpg/175px-Martian_face_viking_cropped.jpg"/>
          <p:cNvPicPr>
            <a:picLocks noChangeAspect="1" noChangeArrowheads="1"/>
          </p:cNvPicPr>
          <p:nvPr/>
        </p:nvPicPr>
        <p:blipFill>
          <a:blip r:embed="rId4" cstate="print"/>
          <a:srcRect/>
          <a:stretch>
            <a:fillRect/>
          </a:stretch>
        </p:blipFill>
        <p:spPr bwMode="auto">
          <a:xfrm>
            <a:off x="5867400" y="3429000"/>
            <a:ext cx="3050488" cy="2667000"/>
          </a:xfrm>
          <a:prstGeom prst="rect">
            <a:avLst/>
          </a:prstGeom>
          <a:noFill/>
        </p:spPr>
      </p:pic>
    </p:spTree>
    <p:extLst>
      <p:ext uri="{BB962C8B-B14F-4D97-AF65-F5344CB8AC3E}">
        <p14:creationId xmlns:p14="http://schemas.microsoft.com/office/powerpoint/2010/main" val="2029508929"/>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ctrTitle" idx="4294967295"/>
          </p:nvPr>
        </p:nvSpPr>
        <p:spPr>
          <a:xfrm>
            <a:off x="685800" y="228600"/>
            <a:ext cx="7772400" cy="1089025"/>
          </a:xfrm>
        </p:spPr>
        <p:txBody>
          <a:bodyPr/>
          <a:lstStyle/>
          <a:p>
            <a:pPr eaLnBrk="1" hangingPunct="1"/>
            <a:r>
              <a:rPr lang="en-US" sz="3600" b="1" i="1" smtClean="0">
                <a:solidFill>
                  <a:schemeClr val="tx1"/>
                </a:solidFill>
              </a:rPr>
              <a:t>Holistic vs. part-based reasoning</a:t>
            </a:r>
            <a:endParaRPr lang="en-US" sz="3600" smtClean="0"/>
          </a:p>
        </p:txBody>
      </p:sp>
      <p:sp>
        <p:nvSpPr>
          <p:cNvPr id="28675" name="Rectangle 5"/>
          <p:cNvSpPr>
            <a:spLocks noChangeArrowheads="1"/>
          </p:cNvSpPr>
          <p:nvPr/>
        </p:nvSpPr>
        <p:spPr bwMode="auto">
          <a:xfrm>
            <a:off x="990600" y="5181600"/>
            <a:ext cx="7315200" cy="457200"/>
          </a:xfrm>
          <a:prstGeom prst="rect">
            <a:avLst/>
          </a:prstGeom>
          <a:noFill/>
          <a:ln w="9525">
            <a:noFill/>
            <a:miter lim="800000"/>
            <a:headEnd/>
            <a:tailEnd/>
          </a:ln>
        </p:spPr>
        <p:txBody>
          <a:bodyPr>
            <a:spAutoFit/>
          </a:bodyPr>
          <a:lstStyle/>
          <a:p>
            <a:pPr algn="ctr" defTabSz="914400" fontAlgn="base">
              <a:spcBef>
                <a:spcPct val="0"/>
              </a:spcBef>
              <a:spcAft>
                <a:spcPct val="0"/>
              </a:spcAft>
            </a:pPr>
            <a:r>
              <a:rPr lang="en-US" sz="2400" dirty="0">
                <a:solidFill>
                  <a:srgbClr val="0000FF"/>
                </a:solidFill>
                <a:latin typeface="Times New Roman" pitchFamily="1" charset="0"/>
                <a:ea typeface="ＭＳ Ｐゴシック" pitchFamily="1" charset="-128"/>
              </a:rPr>
              <a:t>Who are these folks?</a:t>
            </a:r>
          </a:p>
        </p:txBody>
      </p:sp>
      <p:pic>
        <p:nvPicPr>
          <p:cNvPr id="28676" name="Picture 2"/>
          <p:cNvPicPr>
            <a:picLocks noChangeAspect="1" noChangeArrowheads="1"/>
          </p:cNvPicPr>
          <p:nvPr/>
        </p:nvPicPr>
        <p:blipFill>
          <a:blip r:embed="rId3" cstate="print"/>
          <a:srcRect l="18436" t="23013" r="57224" b="36159"/>
          <a:stretch>
            <a:fillRect/>
          </a:stretch>
        </p:blipFill>
        <p:spPr bwMode="auto">
          <a:xfrm>
            <a:off x="1600200" y="2057400"/>
            <a:ext cx="2346325" cy="2846388"/>
          </a:xfrm>
          <a:prstGeom prst="rect">
            <a:avLst/>
          </a:prstGeom>
          <a:noFill/>
          <a:ln w="9525">
            <a:noFill/>
            <a:miter lim="800000"/>
            <a:headEnd/>
            <a:tailEnd/>
          </a:ln>
        </p:spPr>
      </p:pic>
      <p:pic>
        <p:nvPicPr>
          <p:cNvPr id="28677" name="Picture 3"/>
          <p:cNvPicPr>
            <a:picLocks noChangeAspect="1" noChangeArrowheads="1"/>
          </p:cNvPicPr>
          <p:nvPr/>
        </p:nvPicPr>
        <p:blipFill>
          <a:blip r:embed="rId4" cstate="print"/>
          <a:srcRect r="67728"/>
          <a:stretch>
            <a:fillRect/>
          </a:stretch>
        </p:blipFill>
        <p:spPr bwMode="auto">
          <a:xfrm>
            <a:off x="5334000" y="1905000"/>
            <a:ext cx="2338388" cy="3000375"/>
          </a:xfrm>
          <a:prstGeom prst="rect">
            <a:avLst/>
          </a:prstGeom>
          <a:noFill/>
          <a:ln w="9525">
            <a:noFill/>
            <a:miter lim="800000"/>
            <a:headEnd/>
            <a:tailEnd/>
          </a:ln>
        </p:spPr>
      </p:pic>
      <p:sp>
        <p:nvSpPr>
          <p:cNvPr id="10" name="Rectangle 5"/>
          <p:cNvSpPr>
            <a:spLocks noChangeArrowheads="1"/>
          </p:cNvSpPr>
          <p:nvPr/>
        </p:nvSpPr>
        <p:spPr bwMode="auto">
          <a:xfrm>
            <a:off x="914400" y="6107113"/>
            <a:ext cx="7315200" cy="366712"/>
          </a:xfrm>
          <a:prstGeom prst="rect">
            <a:avLst/>
          </a:prstGeom>
          <a:noFill/>
          <a:ln w="9525">
            <a:noFill/>
            <a:miter lim="800000"/>
            <a:headEnd/>
            <a:tailEnd/>
          </a:ln>
        </p:spPr>
        <p:txBody>
          <a:bodyPr>
            <a:spAutoFit/>
          </a:bodyPr>
          <a:lstStyle/>
          <a:p>
            <a:pPr algn="ctr" defTabSz="914400" fontAlgn="base">
              <a:spcBef>
                <a:spcPct val="0"/>
              </a:spcBef>
              <a:spcAft>
                <a:spcPct val="0"/>
              </a:spcAft>
              <a:defRPr/>
            </a:pPr>
            <a:r>
              <a:rPr lang="en-US" b="1" dirty="0">
                <a:solidFill>
                  <a:prstClr val="black"/>
                </a:solidFill>
                <a:latin typeface="Calibri"/>
                <a:ea typeface="ＭＳ Ｐゴシック" pitchFamily="1" charset="-128"/>
              </a:rPr>
              <a:t>If I were two faced, why would I be wearing this one?</a:t>
            </a:r>
          </a:p>
        </p:txBody>
      </p:sp>
      <p:sp>
        <p:nvSpPr>
          <p:cNvPr id="28679" name="Rectangle 4"/>
          <p:cNvSpPr>
            <a:spLocks noChangeArrowheads="1"/>
          </p:cNvSpPr>
          <p:nvPr/>
        </p:nvSpPr>
        <p:spPr bwMode="auto">
          <a:xfrm>
            <a:off x="6858000" y="6473825"/>
            <a:ext cx="1646238" cy="304800"/>
          </a:xfrm>
          <a:prstGeom prst="rect">
            <a:avLst/>
          </a:prstGeom>
          <a:noFill/>
          <a:ln w="9525">
            <a:noFill/>
            <a:miter lim="800000"/>
            <a:headEnd/>
            <a:tailEnd/>
          </a:ln>
        </p:spPr>
        <p:txBody>
          <a:bodyPr wrap="none">
            <a:spAutoFit/>
          </a:bodyPr>
          <a:lstStyle/>
          <a:p>
            <a:pPr algn="r" defTabSz="914400" fontAlgn="base">
              <a:spcBef>
                <a:spcPct val="0"/>
              </a:spcBef>
              <a:spcAft>
                <a:spcPct val="0"/>
              </a:spcAft>
            </a:pPr>
            <a:r>
              <a:rPr lang="en-US" sz="1400" b="1">
                <a:solidFill>
                  <a:prstClr val="black"/>
                </a:solidFill>
                <a:latin typeface="Times New Roman" pitchFamily="1" charset="0"/>
                <a:ea typeface="ＭＳ Ｐゴシック" pitchFamily="1" charset="-128"/>
              </a:rPr>
              <a:t>- Abraham Lincoln</a:t>
            </a:r>
          </a:p>
        </p:txBody>
      </p:sp>
      <p:sp>
        <p:nvSpPr>
          <p:cNvPr id="28680" name="Text Box 8"/>
          <p:cNvSpPr txBox="1">
            <a:spLocks noChangeArrowheads="1"/>
          </p:cNvSpPr>
          <p:nvPr/>
        </p:nvSpPr>
        <p:spPr bwMode="auto">
          <a:xfrm>
            <a:off x="819150" y="1028700"/>
            <a:ext cx="1936750" cy="366713"/>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n-US">
                <a:solidFill>
                  <a:prstClr val="black"/>
                </a:solidFill>
                <a:latin typeface="Trebuchet MS" pitchFamily="1" charset="0"/>
                <a:ea typeface="ＭＳ Ｐゴシック" pitchFamily="1" charset="-128"/>
              </a:rPr>
              <a:t>top-down</a:t>
            </a:r>
          </a:p>
        </p:txBody>
      </p:sp>
      <p:sp>
        <p:nvSpPr>
          <p:cNvPr id="28681" name="Text Box 9"/>
          <p:cNvSpPr txBox="1">
            <a:spLocks noChangeArrowheads="1"/>
          </p:cNvSpPr>
          <p:nvPr/>
        </p:nvSpPr>
        <p:spPr bwMode="auto">
          <a:xfrm>
            <a:off x="3640138" y="1028700"/>
            <a:ext cx="1936750" cy="366713"/>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n-US">
                <a:solidFill>
                  <a:prstClr val="black"/>
                </a:solidFill>
                <a:latin typeface="Trebuchet MS" pitchFamily="1" charset="0"/>
                <a:ea typeface="ＭＳ Ｐゴシック" pitchFamily="1" charset="-128"/>
              </a:rPr>
              <a:t>bottom-up</a:t>
            </a:r>
          </a:p>
        </p:txBody>
      </p:sp>
      <p:sp>
        <p:nvSpPr>
          <p:cNvPr id="11" name="Rectangle 5"/>
          <p:cNvSpPr>
            <a:spLocks noChangeArrowheads="1"/>
          </p:cNvSpPr>
          <p:nvPr/>
        </p:nvSpPr>
        <p:spPr bwMode="auto">
          <a:xfrm>
            <a:off x="1600200" y="1066800"/>
            <a:ext cx="7315200" cy="457200"/>
          </a:xfrm>
          <a:prstGeom prst="rect">
            <a:avLst/>
          </a:prstGeom>
          <a:noFill/>
          <a:ln w="9525">
            <a:noFill/>
            <a:miter lim="800000"/>
            <a:headEnd/>
            <a:tailEnd/>
          </a:ln>
        </p:spPr>
        <p:txBody>
          <a:bodyPr>
            <a:spAutoFit/>
          </a:bodyPr>
          <a:lstStyle/>
          <a:p>
            <a:pPr algn="r" defTabSz="914400" fontAlgn="base">
              <a:spcBef>
                <a:spcPct val="0"/>
              </a:spcBef>
              <a:spcAft>
                <a:spcPct val="0"/>
              </a:spcAft>
            </a:pPr>
            <a:r>
              <a:rPr lang="en-US" sz="2400" b="1" i="1" dirty="0" smtClean="0">
                <a:solidFill>
                  <a:srgbClr val="C00000"/>
                </a:solidFill>
                <a:latin typeface="Times New Roman" pitchFamily="1" charset="0"/>
                <a:ea typeface="ＭＳ Ｐゴシック" pitchFamily="1" charset="-128"/>
              </a:rPr>
              <a:t>We do both.</a:t>
            </a:r>
            <a:endParaRPr lang="en-US" sz="2400" b="1" i="1" dirty="0">
              <a:solidFill>
                <a:srgbClr val="C00000"/>
              </a:solidFill>
              <a:latin typeface="Times New Roman" pitchFamily="1" charset="0"/>
              <a:ea typeface="ＭＳ Ｐゴシック" pitchFamily="1" charset="-128"/>
            </a:endParaRPr>
          </a:p>
        </p:txBody>
      </p:sp>
    </p:spTree>
    <p:extLst>
      <p:ext uri="{BB962C8B-B14F-4D97-AF65-F5344CB8AC3E}">
        <p14:creationId xmlns:p14="http://schemas.microsoft.com/office/powerpoint/2010/main" val="343689833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Grp="1" noChangeArrowheads="1"/>
          </p:cNvSpPr>
          <p:nvPr>
            <p:ph type="ctrTitle" idx="4294967295"/>
          </p:nvPr>
        </p:nvSpPr>
        <p:spPr>
          <a:xfrm>
            <a:off x="685800" y="228600"/>
            <a:ext cx="7772400" cy="1089025"/>
          </a:xfrm>
        </p:spPr>
        <p:txBody>
          <a:bodyPr/>
          <a:lstStyle/>
          <a:p>
            <a:pPr eaLnBrk="1" hangingPunct="1"/>
            <a:r>
              <a:rPr lang="en-US" sz="3600" b="1" i="1" smtClean="0">
                <a:solidFill>
                  <a:schemeClr val="tx1"/>
                </a:solidFill>
              </a:rPr>
              <a:t>Holistic</a:t>
            </a:r>
            <a:r>
              <a:rPr lang="en-US" sz="3600" b="1" i="1" smtClean="0"/>
              <a:t> vs. part-based reasoning</a:t>
            </a:r>
            <a:endParaRPr lang="en-US" sz="3600" smtClean="0"/>
          </a:p>
        </p:txBody>
      </p:sp>
      <p:pic>
        <p:nvPicPr>
          <p:cNvPr id="29699" name="Picture 2"/>
          <p:cNvPicPr>
            <a:picLocks noChangeAspect="1" noChangeArrowheads="1"/>
          </p:cNvPicPr>
          <p:nvPr/>
        </p:nvPicPr>
        <p:blipFill>
          <a:blip r:embed="rId3" cstate="print"/>
          <a:srcRect l="43851" t="23013" r="21962" b="36159"/>
          <a:stretch>
            <a:fillRect/>
          </a:stretch>
        </p:blipFill>
        <p:spPr bwMode="auto">
          <a:xfrm>
            <a:off x="4565650" y="1828800"/>
            <a:ext cx="3968750" cy="3429000"/>
          </a:xfrm>
          <a:prstGeom prst="rect">
            <a:avLst/>
          </a:prstGeom>
          <a:noFill/>
          <a:ln w="9525">
            <a:noFill/>
            <a:miter lim="800000"/>
            <a:headEnd/>
            <a:tailEnd/>
          </a:ln>
        </p:spPr>
      </p:pic>
      <p:pic>
        <p:nvPicPr>
          <p:cNvPr id="29700" name="Picture 3"/>
          <p:cNvPicPr>
            <a:picLocks noChangeAspect="1" noChangeArrowheads="1"/>
          </p:cNvPicPr>
          <p:nvPr/>
        </p:nvPicPr>
        <p:blipFill>
          <a:blip r:embed="rId4" cstate="print"/>
          <a:srcRect l="56052"/>
          <a:stretch>
            <a:fillRect/>
          </a:stretch>
        </p:blipFill>
        <p:spPr bwMode="auto">
          <a:xfrm>
            <a:off x="533400" y="1752600"/>
            <a:ext cx="3478213" cy="3276600"/>
          </a:xfrm>
          <a:prstGeom prst="rect">
            <a:avLst/>
          </a:prstGeom>
          <a:noFill/>
          <a:ln w="9525">
            <a:noFill/>
            <a:miter lim="800000"/>
            <a:headEnd/>
            <a:tailEnd/>
          </a:ln>
        </p:spPr>
      </p:pic>
      <p:sp>
        <p:nvSpPr>
          <p:cNvPr id="29701" name="Rectangle 5"/>
          <p:cNvSpPr>
            <a:spLocks noChangeArrowheads="1"/>
          </p:cNvSpPr>
          <p:nvPr/>
        </p:nvSpPr>
        <p:spPr bwMode="auto">
          <a:xfrm>
            <a:off x="1905000" y="5562600"/>
            <a:ext cx="5105400" cy="822325"/>
          </a:xfrm>
          <a:prstGeom prst="rect">
            <a:avLst/>
          </a:prstGeom>
          <a:noFill/>
          <a:ln w="9525">
            <a:noFill/>
            <a:miter lim="800000"/>
            <a:headEnd/>
            <a:tailEnd/>
          </a:ln>
        </p:spPr>
        <p:txBody>
          <a:bodyPr>
            <a:spAutoFit/>
          </a:bodyPr>
          <a:lstStyle/>
          <a:p>
            <a:pPr algn="ctr" defTabSz="914400" fontAlgn="base">
              <a:spcBef>
                <a:spcPct val="0"/>
              </a:spcBef>
              <a:spcAft>
                <a:spcPct val="0"/>
              </a:spcAft>
            </a:pPr>
            <a:r>
              <a:rPr lang="en-US" sz="2400">
                <a:solidFill>
                  <a:srgbClr val="0000FF"/>
                </a:solidFill>
                <a:latin typeface="Times New Roman" pitchFamily="1" charset="0"/>
                <a:ea typeface="ＭＳ Ｐゴシック" pitchFamily="1" charset="-128"/>
              </a:rPr>
              <a:t>It is more difficult to recognize distinct halves of faces, </a:t>
            </a:r>
            <a:r>
              <a:rPr lang="en-US" sz="2400" b="1" i="1">
                <a:solidFill>
                  <a:srgbClr val="0000FF"/>
                </a:solidFill>
                <a:latin typeface="Times New Roman" pitchFamily="1" charset="0"/>
                <a:ea typeface="ＭＳ Ｐゴシック" pitchFamily="1" charset="-128"/>
              </a:rPr>
              <a:t>when aligned</a:t>
            </a:r>
            <a:r>
              <a:rPr lang="en-US" sz="2400">
                <a:solidFill>
                  <a:srgbClr val="0000FF"/>
                </a:solidFill>
                <a:latin typeface="Times New Roman" pitchFamily="1" charset="0"/>
                <a:ea typeface="ＭＳ Ｐゴシック" pitchFamily="1" charset="-128"/>
              </a:rPr>
              <a:t>.</a:t>
            </a:r>
          </a:p>
        </p:txBody>
      </p:sp>
      <p:sp>
        <p:nvSpPr>
          <p:cNvPr id="29702" name="Rectangle 8"/>
          <p:cNvSpPr>
            <a:spLocks noChangeArrowheads="1"/>
          </p:cNvSpPr>
          <p:nvPr/>
        </p:nvSpPr>
        <p:spPr bwMode="auto">
          <a:xfrm>
            <a:off x="7048500" y="6405563"/>
            <a:ext cx="1939925" cy="3206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sz="1500">
                <a:solidFill>
                  <a:srgbClr val="008000"/>
                </a:solidFill>
                <a:latin typeface="Trebuchet MS" pitchFamily="1" charset="0"/>
                <a:ea typeface="ＭＳ Ｐゴシック" pitchFamily="1" charset="-128"/>
              </a:rPr>
              <a:t>Holistic? Part-based?</a:t>
            </a:r>
          </a:p>
        </p:txBody>
      </p:sp>
    </p:spTree>
    <p:extLst>
      <p:ext uri="{BB962C8B-B14F-4D97-AF65-F5344CB8AC3E}">
        <p14:creationId xmlns:p14="http://schemas.microsoft.com/office/powerpoint/2010/main" val="120632223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12" descr="Picture 3"/>
          <p:cNvPicPr>
            <a:picLocks noChangeAspect="1" noChangeArrowheads="1"/>
          </p:cNvPicPr>
          <p:nvPr/>
        </p:nvPicPr>
        <p:blipFill>
          <a:blip r:embed="rId3" cstate="print"/>
          <a:srcRect b="17110"/>
          <a:stretch>
            <a:fillRect/>
          </a:stretch>
        </p:blipFill>
        <p:spPr bwMode="auto">
          <a:xfrm>
            <a:off x="0" y="3022600"/>
            <a:ext cx="8967788" cy="3368675"/>
          </a:xfrm>
          <a:prstGeom prst="rect">
            <a:avLst/>
          </a:prstGeom>
          <a:noFill/>
          <a:ln w="9525">
            <a:noFill/>
            <a:miter lim="800000"/>
            <a:headEnd/>
            <a:tailEnd/>
          </a:ln>
        </p:spPr>
      </p:pic>
      <p:pic>
        <p:nvPicPr>
          <p:cNvPr id="26627" name="Picture 13" descr="Picture 2"/>
          <p:cNvPicPr>
            <a:picLocks noChangeAspect="1" noChangeArrowheads="1"/>
          </p:cNvPicPr>
          <p:nvPr/>
        </p:nvPicPr>
        <p:blipFill>
          <a:blip r:embed="rId4" cstate="print"/>
          <a:srcRect/>
          <a:stretch>
            <a:fillRect/>
          </a:stretch>
        </p:blipFill>
        <p:spPr bwMode="auto">
          <a:xfrm>
            <a:off x="304800" y="0"/>
            <a:ext cx="6357938" cy="3209925"/>
          </a:xfrm>
          <a:prstGeom prst="rect">
            <a:avLst/>
          </a:prstGeom>
          <a:noFill/>
          <a:ln w="9525">
            <a:noFill/>
            <a:miter lim="800000"/>
            <a:headEnd/>
            <a:tailEnd/>
          </a:ln>
        </p:spPr>
      </p:pic>
    </p:spTree>
    <p:extLst>
      <p:ext uri="{BB962C8B-B14F-4D97-AF65-F5344CB8AC3E}">
        <p14:creationId xmlns:p14="http://schemas.microsoft.com/office/powerpoint/2010/main" val="47850946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Picture 3"/>
          <p:cNvPicPr>
            <a:picLocks noChangeAspect="1" noChangeArrowheads="1"/>
          </p:cNvPicPr>
          <p:nvPr/>
        </p:nvPicPr>
        <p:blipFill>
          <a:blip r:embed="rId3" cstate="print"/>
          <a:srcRect b="8281"/>
          <a:stretch>
            <a:fillRect/>
          </a:stretch>
        </p:blipFill>
        <p:spPr bwMode="auto">
          <a:xfrm>
            <a:off x="0" y="3022600"/>
            <a:ext cx="8967788" cy="3727450"/>
          </a:xfrm>
          <a:prstGeom prst="rect">
            <a:avLst/>
          </a:prstGeom>
          <a:noFill/>
          <a:ln w="9525">
            <a:noFill/>
            <a:miter lim="800000"/>
            <a:headEnd/>
            <a:tailEnd/>
          </a:ln>
        </p:spPr>
      </p:pic>
      <p:pic>
        <p:nvPicPr>
          <p:cNvPr id="27651" name="Picture 4" descr="Picture 2"/>
          <p:cNvPicPr>
            <a:picLocks noChangeAspect="1" noChangeArrowheads="1"/>
          </p:cNvPicPr>
          <p:nvPr/>
        </p:nvPicPr>
        <p:blipFill>
          <a:blip r:embed="rId4" cstate="print"/>
          <a:srcRect/>
          <a:stretch>
            <a:fillRect/>
          </a:stretch>
        </p:blipFill>
        <p:spPr bwMode="auto">
          <a:xfrm>
            <a:off x="304800" y="0"/>
            <a:ext cx="6357938" cy="3209925"/>
          </a:xfrm>
          <a:prstGeom prst="rect">
            <a:avLst/>
          </a:prstGeom>
          <a:noFill/>
          <a:ln w="9525">
            <a:noFill/>
            <a:miter lim="800000"/>
            <a:headEnd/>
            <a:tailEnd/>
          </a:ln>
        </p:spPr>
      </p:pic>
    </p:spTree>
    <p:extLst>
      <p:ext uri="{BB962C8B-B14F-4D97-AF65-F5344CB8AC3E}">
        <p14:creationId xmlns:p14="http://schemas.microsoft.com/office/powerpoint/2010/main" val="360632994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ctrTitle" idx="4294967295"/>
          </p:nvPr>
        </p:nvSpPr>
        <p:spPr>
          <a:xfrm>
            <a:off x="685800" y="228600"/>
            <a:ext cx="7772400" cy="1089025"/>
          </a:xfrm>
        </p:spPr>
        <p:txBody>
          <a:bodyPr/>
          <a:lstStyle/>
          <a:p>
            <a:pPr eaLnBrk="1" hangingPunct="1"/>
            <a:r>
              <a:rPr lang="en-US" dirty="0" smtClean="0"/>
              <a:t>Innate face detection?</a:t>
            </a:r>
          </a:p>
        </p:txBody>
      </p:sp>
      <p:sp>
        <p:nvSpPr>
          <p:cNvPr id="33795" name="Rectangle 4"/>
          <p:cNvSpPr>
            <a:spLocks noChangeArrowheads="1"/>
          </p:cNvSpPr>
          <p:nvPr/>
        </p:nvSpPr>
        <p:spPr bwMode="auto">
          <a:xfrm>
            <a:off x="304800" y="1563688"/>
            <a:ext cx="6262688" cy="457200"/>
          </a:xfrm>
          <a:prstGeom prst="rect">
            <a:avLst/>
          </a:prstGeom>
          <a:noFill/>
          <a:ln w="9525">
            <a:noFill/>
            <a:miter lim="800000"/>
            <a:headEnd/>
            <a:tailEnd/>
          </a:ln>
        </p:spPr>
        <p:txBody>
          <a:bodyPr wrap="none">
            <a:spAutoFit/>
          </a:bodyPr>
          <a:lstStyle/>
          <a:p>
            <a:pPr defTabSz="914400" fontAlgn="base">
              <a:spcBef>
                <a:spcPct val="0"/>
              </a:spcBef>
              <a:spcAft>
                <a:spcPct val="0"/>
              </a:spcAft>
            </a:pPr>
            <a:r>
              <a:rPr lang="en-US" sz="2400" b="1" i="1">
                <a:solidFill>
                  <a:srgbClr val="0000FF"/>
                </a:solidFill>
                <a:latin typeface="Times New Roman" pitchFamily="1" charset="0"/>
                <a:ea typeface="ＭＳ Ｐゴシック" pitchFamily="1" charset="-128"/>
              </a:rPr>
              <a:t>Infants prefer the top image to the bottom one…</a:t>
            </a:r>
            <a:endParaRPr lang="en-US" sz="2400">
              <a:solidFill>
                <a:srgbClr val="000000"/>
              </a:solidFill>
              <a:latin typeface="Times New Roman" pitchFamily="1" charset="0"/>
              <a:ea typeface="ＭＳ Ｐゴシック" pitchFamily="1" charset="-128"/>
            </a:endParaRPr>
          </a:p>
        </p:txBody>
      </p:sp>
      <p:pic>
        <p:nvPicPr>
          <p:cNvPr id="33796" name="Picture 2"/>
          <p:cNvPicPr>
            <a:picLocks noChangeAspect="1" noChangeArrowheads="1"/>
          </p:cNvPicPr>
          <p:nvPr/>
        </p:nvPicPr>
        <p:blipFill>
          <a:blip r:embed="rId3" cstate="print"/>
          <a:srcRect l="16943" t="12621" r="68916" b="42303"/>
          <a:stretch>
            <a:fillRect/>
          </a:stretch>
        </p:blipFill>
        <p:spPr bwMode="auto">
          <a:xfrm>
            <a:off x="914400" y="2325688"/>
            <a:ext cx="1363663" cy="3143250"/>
          </a:xfrm>
          <a:prstGeom prst="rect">
            <a:avLst/>
          </a:prstGeom>
          <a:noFill/>
          <a:ln w="9525">
            <a:noFill/>
            <a:miter lim="800000"/>
            <a:headEnd/>
            <a:tailEnd/>
          </a:ln>
        </p:spPr>
      </p:pic>
      <p:pic>
        <p:nvPicPr>
          <p:cNvPr id="33797" name="Picture 2"/>
          <p:cNvPicPr>
            <a:picLocks noChangeAspect="1" noChangeArrowheads="1"/>
          </p:cNvPicPr>
          <p:nvPr/>
        </p:nvPicPr>
        <p:blipFill>
          <a:blip r:embed="rId4" cstate="print"/>
          <a:srcRect/>
          <a:stretch>
            <a:fillRect/>
          </a:stretch>
        </p:blipFill>
        <p:spPr bwMode="auto">
          <a:xfrm>
            <a:off x="2819400" y="2325688"/>
            <a:ext cx="6096000" cy="2847975"/>
          </a:xfrm>
          <a:prstGeom prst="rect">
            <a:avLst/>
          </a:prstGeom>
          <a:noFill/>
          <a:ln w="9525">
            <a:noFill/>
            <a:miter lim="800000"/>
            <a:headEnd/>
            <a:tailEnd/>
          </a:ln>
        </p:spPr>
      </p:pic>
      <p:sp>
        <p:nvSpPr>
          <p:cNvPr id="33798" name="Rectangle 9"/>
          <p:cNvSpPr>
            <a:spLocks noChangeArrowheads="1"/>
          </p:cNvSpPr>
          <p:nvPr/>
        </p:nvSpPr>
        <p:spPr bwMode="auto">
          <a:xfrm>
            <a:off x="3581400" y="5145088"/>
            <a:ext cx="5106988" cy="641350"/>
          </a:xfrm>
          <a:prstGeom prst="rect">
            <a:avLst/>
          </a:prstGeom>
          <a:noFill/>
          <a:ln w="9525">
            <a:noFill/>
            <a:miter lim="800000"/>
            <a:headEnd/>
            <a:tailEnd/>
          </a:ln>
        </p:spPr>
        <p:txBody>
          <a:bodyPr>
            <a:spAutoFit/>
          </a:bodyPr>
          <a:lstStyle/>
          <a:p>
            <a:pPr algn="ctr" defTabSz="914400" fontAlgn="base">
              <a:spcBef>
                <a:spcPct val="0"/>
              </a:spcBef>
              <a:spcAft>
                <a:spcPct val="0"/>
              </a:spcAft>
            </a:pPr>
            <a:r>
              <a:rPr lang="en-US">
                <a:solidFill>
                  <a:srgbClr val="00B050"/>
                </a:solidFill>
                <a:latin typeface="Times New Roman" pitchFamily="1" charset="0"/>
                <a:ea typeface="ＭＳ Ｐゴシック" pitchFamily="1" charset="-128"/>
              </a:rPr>
              <a:t>Evidence for the </a:t>
            </a:r>
            <a:r>
              <a:rPr lang="en-US" b="1" i="1">
                <a:solidFill>
                  <a:srgbClr val="00B050"/>
                </a:solidFill>
                <a:latin typeface="Times New Roman" pitchFamily="1" charset="0"/>
                <a:ea typeface="ＭＳ Ｐゴシック" pitchFamily="1" charset="-128"/>
              </a:rPr>
              <a:t>fusiform face area (FFA), a specialized face-detection module</a:t>
            </a:r>
            <a:endParaRPr lang="en-US">
              <a:solidFill>
                <a:srgbClr val="00B050"/>
              </a:solidFill>
              <a:latin typeface="Times New Roman" pitchFamily="1" charset="0"/>
              <a:ea typeface="ＭＳ Ｐゴシック" pitchFamily="1" charset="-128"/>
            </a:endParaRPr>
          </a:p>
        </p:txBody>
      </p:sp>
      <p:cxnSp>
        <p:nvCxnSpPr>
          <p:cNvPr id="13" name="Straight Arrow Connector 12"/>
          <p:cNvCxnSpPr/>
          <p:nvPr/>
        </p:nvCxnSpPr>
        <p:spPr>
          <a:xfrm rot="16200000" flipH="1">
            <a:off x="38100" y="2516188"/>
            <a:ext cx="1219200" cy="228600"/>
          </a:xfrm>
          <a:prstGeom prst="straightConnector1">
            <a:avLst/>
          </a:prstGeom>
          <a:ln w="19050">
            <a:solidFill>
              <a:srgbClr val="0000FF"/>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330131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ctrTitle" idx="4294967295"/>
          </p:nvPr>
        </p:nvSpPr>
        <p:spPr>
          <a:xfrm>
            <a:off x="685800" y="228600"/>
            <a:ext cx="7772400" cy="1089025"/>
          </a:xfrm>
        </p:spPr>
        <p:txBody>
          <a:bodyPr/>
          <a:lstStyle/>
          <a:p>
            <a:pPr eaLnBrk="1" hangingPunct="1"/>
            <a:r>
              <a:rPr lang="en-US" smtClean="0"/>
              <a:t>Innate detection?</a:t>
            </a:r>
          </a:p>
        </p:txBody>
      </p:sp>
      <p:sp>
        <p:nvSpPr>
          <p:cNvPr id="34819" name="Rectangle 4"/>
          <p:cNvSpPr>
            <a:spLocks noChangeArrowheads="1"/>
          </p:cNvSpPr>
          <p:nvPr/>
        </p:nvSpPr>
        <p:spPr bwMode="auto">
          <a:xfrm>
            <a:off x="304800" y="1371600"/>
            <a:ext cx="6262688" cy="457200"/>
          </a:xfrm>
          <a:prstGeom prst="rect">
            <a:avLst/>
          </a:prstGeom>
          <a:noFill/>
          <a:ln w="9525">
            <a:noFill/>
            <a:miter lim="800000"/>
            <a:headEnd/>
            <a:tailEnd/>
          </a:ln>
        </p:spPr>
        <p:txBody>
          <a:bodyPr wrap="none">
            <a:spAutoFit/>
          </a:bodyPr>
          <a:lstStyle/>
          <a:p>
            <a:pPr defTabSz="914400" fontAlgn="base">
              <a:spcBef>
                <a:spcPct val="0"/>
              </a:spcBef>
              <a:spcAft>
                <a:spcPct val="0"/>
              </a:spcAft>
            </a:pPr>
            <a:r>
              <a:rPr lang="en-US" sz="2400" b="1" i="1">
                <a:solidFill>
                  <a:srgbClr val="0000FF"/>
                </a:solidFill>
                <a:latin typeface="Times New Roman" pitchFamily="1" charset="0"/>
                <a:ea typeface="ＭＳ Ｐゴシック" pitchFamily="1" charset="-128"/>
              </a:rPr>
              <a:t>Infants prefer the top image to the bottom one…</a:t>
            </a:r>
            <a:endParaRPr lang="en-US" sz="2400">
              <a:solidFill>
                <a:srgbClr val="000000"/>
              </a:solidFill>
              <a:latin typeface="Times New Roman" pitchFamily="1" charset="0"/>
              <a:ea typeface="ＭＳ Ｐゴシック" pitchFamily="1" charset="-128"/>
            </a:endParaRPr>
          </a:p>
        </p:txBody>
      </p:sp>
      <p:pic>
        <p:nvPicPr>
          <p:cNvPr id="34820" name="Picture 2"/>
          <p:cNvPicPr>
            <a:picLocks noChangeAspect="1" noChangeArrowheads="1"/>
          </p:cNvPicPr>
          <p:nvPr/>
        </p:nvPicPr>
        <p:blipFill>
          <a:blip r:embed="rId3" cstate="print"/>
          <a:srcRect l="16943" t="12621" r="68916" b="42303"/>
          <a:stretch>
            <a:fillRect/>
          </a:stretch>
        </p:blipFill>
        <p:spPr bwMode="auto">
          <a:xfrm>
            <a:off x="914400" y="2133600"/>
            <a:ext cx="1363663" cy="3143250"/>
          </a:xfrm>
          <a:prstGeom prst="rect">
            <a:avLst/>
          </a:prstGeom>
          <a:noFill/>
          <a:ln w="9525">
            <a:noFill/>
            <a:miter lim="800000"/>
            <a:headEnd/>
            <a:tailEnd/>
          </a:ln>
        </p:spPr>
      </p:pic>
      <p:cxnSp>
        <p:nvCxnSpPr>
          <p:cNvPr id="13" name="Straight Arrow Connector 12"/>
          <p:cNvCxnSpPr/>
          <p:nvPr/>
        </p:nvCxnSpPr>
        <p:spPr>
          <a:xfrm rot="16200000" flipH="1">
            <a:off x="38100" y="2324100"/>
            <a:ext cx="1219200" cy="228600"/>
          </a:xfrm>
          <a:prstGeom prst="straightConnector1">
            <a:avLst/>
          </a:prstGeom>
          <a:ln w="19050">
            <a:solidFill>
              <a:srgbClr val="0000FF"/>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4822" name="Rectangle 5"/>
          <p:cNvSpPr>
            <a:spLocks noChangeArrowheads="1"/>
          </p:cNvSpPr>
          <p:nvPr/>
        </p:nvSpPr>
        <p:spPr bwMode="auto">
          <a:xfrm>
            <a:off x="1447800" y="5715000"/>
            <a:ext cx="6019800" cy="822325"/>
          </a:xfrm>
          <a:prstGeom prst="rect">
            <a:avLst/>
          </a:prstGeom>
          <a:noFill/>
          <a:ln w="9525">
            <a:noFill/>
            <a:miter lim="800000"/>
            <a:headEnd/>
            <a:tailEnd/>
          </a:ln>
        </p:spPr>
        <p:txBody>
          <a:bodyPr>
            <a:spAutoFit/>
          </a:bodyPr>
          <a:lstStyle/>
          <a:p>
            <a:pPr algn="ctr" defTabSz="914400" fontAlgn="base">
              <a:spcBef>
                <a:spcPct val="0"/>
              </a:spcBef>
              <a:spcAft>
                <a:spcPct val="0"/>
              </a:spcAft>
            </a:pPr>
            <a:r>
              <a:rPr lang="en-US" sz="2400">
                <a:solidFill>
                  <a:srgbClr val="000000"/>
                </a:solidFill>
                <a:latin typeface="Times New Roman" pitchFamily="1" charset="0"/>
                <a:ea typeface="ＭＳ Ｐゴシック" pitchFamily="1" charset="-128"/>
              </a:rPr>
              <a:t>Still debated as to whether infant preferences are for “faces” or “top-heavy” images</a:t>
            </a:r>
          </a:p>
        </p:txBody>
      </p:sp>
      <p:pic>
        <p:nvPicPr>
          <p:cNvPr id="34823" name="Picture 2"/>
          <p:cNvPicPr>
            <a:picLocks noChangeAspect="1" noChangeArrowheads="1"/>
          </p:cNvPicPr>
          <p:nvPr/>
        </p:nvPicPr>
        <p:blipFill>
          <a:blip r:embed="rId3" cstate="print"/>
          <a:srcRect l="30978" t="12621" r="31972" b="42303"/>
          <a:stretch>
            <a:fillRect/>
          </a:stretch>
        </p:blipFill>
        <p:spPr bwMode="auto">
          <a:xfrm>
            <a:off x="4343400" y="2438400"/>
            <a:ext cx="3571875" cy="3143250"/>
          </a:xfrm>
          <a:prstGeom prst="rect">
            <a:avLst/>
          </a:prstGeom>
          <a:noFill/>
          <a:ln w="9525">
            <a:noFill/>
            <a:miter lim="800000"/>
            <a:headEnd/>
            <a:tailEnd/>
          </a:ln>
        </p:spPr>
      </p:pic>
      <p:sp>
        <p:nvSpPr>
          <p:cNvPr id="34824" name="Rectangle 4"/>
          <p:cNvSpPr>
            <a:spLocks noChangeArrowheads="1"/>
          </p:cNvSpPr>
          <p:nvPr/>
        </p:nvSpPr>
        <p:spPr bwMode="auto">
          <a:xfrm>
            <a:off x="3505200" y="1900238"/>
            <a:ext cx="5002213" cy="457200"/>
          </a:xfrm>
          <a:prstGeom prst="rect">
            <a:avLst/>
          </a:prstGeom>
          <a:noFill/>
          <a:ln w="9525">
            <a:noFill/>
            <a:miter lim="800000"/>
            <a:headEnd/>
            <a:tailEnd/>
          </a:ln>
        </p:spPr>
        <p:txBody>
          <a:bodyPr wrap="none">
            <a:spAutoFit/>
          </a:bodyPr>
          <a:lstStyle/>
          <a:p>
            <a:pPr defTabSz="914400" fontAlgn="base">
              <a:spcBef>
                <a:spcPct val="0"/>
              </a:spcBef>
              <a:spcAft>
                <a:spcPct val="0"/>
              </a:spcAft>
            </a:pPr>
            <a:r>
              <a:rPr lang="en-US" sz="2400" b="1" i="1">
                <a:solidFill>
                  <a:srgbClr val="00B050"/>
                </a:solidFill>
                <a:latin typeface="Times New Roman" pitchFamily="1" charset="0"/>
                <a:ea typeface="ＭＳ Ｐゴシック" pitchFamily="1" charset="-128"/>
              </a:rPr>
              <a:t>But they also prefer the first row here:</a:t>
            </a:r>
            <a:endParaRPr lang="en-US" sz="2400">
              <a:solidFill>
                <a:srgbClr val="00B050"/>
              </a:solidFill>
              <a:latin typeface="Times New Roman" pitchFamily="1" charset="0"/>
              <a:ea typeface="ＭＳ Ｐゴシック" pitchFamily="1" charset="-128"/>
            </a:endParaRPr>
          </a:p>
        </p:txBody>
      </p:sp>
      <p:cxnSp>
        <p:nvCxnSpPr>
          <p:cNvPr id="14" name="Straight Arrow Connector 13"/>
          <p:cNvCxnSpPr/>
          <p:nvPr/>
        </p:nvCxnSpPr>
        <p:spPr>
          <a:xfrm rot="5400000">
            <a:off x="7620000" y="2667000"/>
            <a:ext cx="914400" cy="304800"/>
          </a:xfrm>
          <a:prstGeom prst="straightConnector1">
            <a:avLst/>
          </a:prstGeom>
          <a:ln w="19050">
            <a:solidFill>
              <a:srgbClr val="00B050"/>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170372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ctrTitle" idx="4294967295"/>
          </p:nvPr>
        </p:nvSpPr>
        <p:spPr>
          <a:xfrm>
            <a:off x="685800" y="228600"/>
            <a:ext cx="7772400" cy="1089025"/>
          </a:xfrm>
        </p:spPr>
        <p:txBody>
          <a:bodyPr/>
          <a:lstStyle/>
          <a:p>
            <a:pPr eaLnBrk="1" hangingPunct="1"/>
            <a:r>
              <a:rPr lang="en-US" b="1" smtClean="0"/>
              <a:t>Learned </a:t>
            </a:r>
            <a:r>
              <a:rPr lang="en-US" smtClean="0"/>
              <a:t>recognition.</a:t>
            </a:r>
          </a:p>
        </p:txBody>
      </p:sp>
      <p:sp>
        <p:nvSpPr>
          <p:cNvPr id="35843" name="Rectangle 4"/>
          <p:cNvSpPr>
            <a:spLocks noChangeArrowheads="1"/>
          </p:cNvSpPr>
          <p:nvPr/>
        </p:nvSpPr>
        <p:spPr bwMode="auto">
          <a:xfrm>
            <a:off x="304800" y="1563688"/>
            <a:ext cx="6262688" cy="457200"/>
          </a:xfrm>
          <a:prstGeom prst="rect">
            <a:avLst/>
          </a:prstGeom>
          <a:noFill/>
          <a:ln w="9525">
            <a:noFill/>
            <a:miter lim="800000"/>
            <a:headEnd/>
            <a:tailEnd/>
          </a:ln>
        </p:spPr>
        <p:txBody>
          <a:bodyPr wrap="none">
            <a:spAutoFit/>
          </a:bodyPr>
          <a:lstStyle/>
          <a:p>
            <a:pPr defTabSz="914400" fontAlgn="base">
              <a:spcBef>
                <a:spcPct val="0"/>
              </a:spcBef>
              <a:spcAft>
                <a:spcPct val="0"/>
              </a:spcAft>
            </a:pPr>
            <a:r>
              <a:rPr lang="en-US" sz="2400" b="1" i="1">
                <a:solidFill>
                  <a:srgbClr val="0000FF"/>
                </a:solidFill>
                <a:latin typeface="Times New Roman" pitchFamily="1" charset="0"/>
                <a:ea typeface="ＭＳ Ｐゴシック" pitchFamily="1" charset="-128"/>
              </a:rPr>
              <a:t>Infants prefer the top image to the bottom one…</a:t>
            </a:r>
            <a:endParaRPr lang="en-US" sz="2400">
              <a:solidFill>
                <a:srgbClr val="000000"/>
              </a:solidFill>
              <a:latin typeface="Times New Roman" pitchFamily="1" charset="0"/>
              <a:ea typeface="ＭＳ Ｐゴシック" pitchFamily="1" charset="-128"/>
            </a:endParaRPr>
          </a:p>
        </p:txBody>
      </p:sp>
      <p:pic>
        <p:nvPicPr>
          <p:cNvPr id="35844" name="Picture 2"/>
          <p:cNvPicPr>
            <a:picLocks noChangeAspect="1" noChangeArrowheads="1"/>
          </p:cNvPicPr>
          <p:nvPr/>
        </p:nvPicPr>
        <p:blipFill>
          <a:blip r:embed="rId3" cstate="print"/>
          <a:srcRect l="16943" t="12621" r="68916" b="42303"/>
          <a:stretch>
            <a:fillRect/>
          </a:stretch>
        </p:blipFill>
        <p:spPr bwMode="auto">
          <a:xfrm>
            <a:off x="914400" y="2325688"/>
            <a:ext cx="1363663" cy="3143250"/>
          </a:xfrm>
          <a:prstGeom prst="rect">
            <a:avLst/>
          </a:prstGeom>
          <a:noFill/>
          <a:ln w="9525">
            <a:noFill/>
            <a:miter lim="800000"/>
            <a:headEnd/>
            <a:tailEnd/>
          </a:ln>
        </p:spPr>
      </p:pic>
      <p:pic>
        <p:nvPicPr>
          <p:cNvPr id="35845" name="Picture 2"/>
          <p:cNvPicPr>
            <a:picLocks noChangeAspect="1" noChangeArrowheads="1"/>
          </p:cNvPicPr>
          <p:nvPr/>
        </p:nvPicPr>
        <p:blipFill>
          <a:blip r:embed="rId4" cstate="print"/>
          <a:srcRect/>
          <a:stretch>
            <a:fillRect/>
          </a:stretch>
        </p:blipFill>
        <p:spPr bwMode="auto">
          <a:xfrm>
            <a:off x="2819400" y="2325688"/>
            <a:ext cx="6096000" cy="2847975"/>
          </a:xfrm>
          <a:prstGeom prst="rect">
            <a:avLst/>
          </a:prstGeom>
          <a:noFill/>
          <a:ln w="9525">
            <a:noFill/>
            <a:miter lim="800000"/>
            <a:headEnd/>
            <a:tailEnd/>
          </a:ln>
        </p:spPr>
      </p:pic>
      <p:sp>
        <p:nvSpPr>
          <p:cNvPr id="35846" name="Rectangle 9"/>
          <p:cNvSpPr>
            <a:spLocks noChangeArrowheads="1"/>
          </p:cNvSpPr>
          <p:nvPr/>
        </p:nvSpPr>
        <p:spPr bwMode="auto">
          <a:xfrm>
            <a:off x="3581400" y="5145088"/>
            <a:ext cx="5106988" cy="641350"/>
          </a:xfrm>
          <a:prstGeom prst="rect">
            <a:avLst/>
          </a:prstGeom>
          <a:noFill/>
          <a:ln w="9525">
            <a:noFill/>
            <a:miter lim="800000"/>
            <a:headEnd/>
            <a:tailEnd/>
          </a:ln>
        </p:spPr>
        <p:txBody>
          <a:bodyPr>
            <a:spAutoFit/>
          </a:bodyPr>
          <a:lstStyle/>
          <a:p>
            <a:pPr algn="ctr" defTabSz="914400" fontAlgn="base">
              <a:spcBef>
                <a:spcPct val="0"/>
              </a:spcBef>
              <a:spcAft>
                <a:spcPct val="0"/>
              </a:spcAft>
            </a:pPr>
            <a:r>
              <a:rPr lang="en-US">
                <a:solidFill>
                  <a:srgbClr val="00B050"/>
                </a:solidFill>
                <a:latin typeface="Times New Roman" pitchFamily="1" charset="0"/>
                <a:ea typeface="ＭＳ Ｐゴシック" pitchFamily="1" charset="-128"/>
              </a:rPr>
              <a:t>Evidence for the </a:t>
            </a:r>
            <a:r>
              <a:rPr lang="en-US" b="1" i="1">
                <a:solidFill>
                  <a:srgbClr val="00B050"/>
                </a:solidFill>
                <a:latin typeface="Times New Roman" pitchFamily="1" charset="0"/>
                <a:ea typeface="ＭＳ Ｐゴシック" pitchFamily="1" charset="-128"/>
              </a:rPr>
              <a:t>fusiform face area (FFA), a specialized face-detection module</a:t>
            </a:r>
            <a:endParaRPr lang="en-US">
              <a:solidFill>
                <a:srgbClr val="00B050"/>
              </a:solidFill>
              <a:latin typeface="Times New Roman" pitchFamily="1" charset="0"/>
              <a:ea typeface="ＭＳ Ｐゴシック" pitchFamily="1" charset="-128"/>
            </a:endParaRPr>
          </a:p>
        </p:txBody>
      </p:sp>
      <p:cxnSp>
        <p:nvCxnSpPr>
          <p:cNvPr id="13" name="Straight Arrow Connector 12"/>
          <p:cNvCxnSpPr/>
          <p:nvPr/>
        </p:nvCxnSpPr>
        <p:spPr>
          <a:xfrm rot="16200000" flipH="1">
            <a:off x="38100" y="2516188"/>
            <a:ext cx="1219200" cy="228600"/>
          </a:xfrm>
          <a:prstGeom prst="straightConnector1">
            <a:avLst/>
          </a:prstGeom>
          <a:ln w="19050">
            <a:solidFill>
              <a:srgbClr val="0000FF"/>
            </a:solidFill>
            <a:headEnd type="none"/>
            <a:tailEnd type="arrow"/>
          </a:ln>
        </p:spPr>
        <p:style>
          <a:lnRef idx="1">
            <a:schemeClr val="accent1"/>
          </a:lnRef>
          <a:fillRef idx="0">
            <a:schemeClr val="accent1"/>
          </a:fillRef>
          <a:effectRef idx="0">
            <a:schemeClr val="accent1"/>
          </a:effectRef>
          <a:fontRef idx="minor">
            <a:schemeClr val="tx1"/>
          </a:fontRef>
        </p:style>
      </p:cxnSp>
      <p:pic>
        <p:nvPicPr>
          <p:cNvPr id="35848" name="Picture 8" descr="Picture 9"/>
          <p:cNvPicPr>
            <a:picLocks noChangeAspect="1" noChangeArrowheads="1"/>
          </p:cNvPicPr>
          <p:nvPr/>
        </p:nvPicPr>
        <p:blipFill>
          <a:blip r:embed="rId5" cstate="print"/>
          <a:srcRect/>
          <a:stretch>
            <a:fillRect/>
          </a:stretch>
        </p:blipFill>
        <p:spPr bwMode="auto">
          <a:xfrm>
            <a:off x="233363" y="1371600"/>
            <a:ext cx="8675687" cy="4699000"/>
          </a:xfrm>
          <a:prstGeom prst="rect">
            <a:avLst/>
          </a:prstGeom>
          <a:noFill/>
          <a:ln w="9525">
            <a:noFill/>
            <a:miter lim="800000"/>
            <a:headEnd/>
            <a:tailEnd/>
          </a:ln>
        </p:spPr>
      </p:pic>
      <p:pic>
        <p:nvPicPr>
          <p:cNvPr id="35849" name="Picture 9" descr="Picture 10"/>
          <p:cNvPicPr>
            <a:picLocks noChangeAspect="1" noChangeArrowheads="1"/>
          </p:cNvPicPr>
          <p:nvPr/>
        </p:nvPicPr>
        <p:blipFill>
          <a:blip r:embed="rId6" cstate="print"/>
          <a:srcRect/>
          <a:stretch>
            <a:fillRect/>
          </a:stretch>
        </p:blipFill>
        <p:spPr bwMode="auto">
          <a:xfrm>
            <a:off x="2286000" y="6172200"/>
            <a:ext cx="4241800" cy="520700"/>
          </a:xfrm>
          <a:prstGeom prst="rect">
            <a:avLst/>
          </a:prstGeom>
          <a:noFill/>
          <a:ln w="9525">
            <a:noFill/>
            <a:miter lim="800000"/>
            <a:headEnd/>
            <a:tailEnd/>
          </a:ln>
        </p:spPr>
      </p:pic>
    </p:spTree>
    <p:extLst>
      <p:ext uri="{BB962C8B-B14F-4D97-AF65-F5344CB8AC3E}">
        <p14:creationId xmlns:p14="http://schemas.microsoft.com/office/powerpoint/2010/main" val="346857702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2998" y="225533"/>
            <a:ext cx="4807167" cy="738664"/>
          </a:xfrm>
          <a:prstGeom prst="rect">
            <a:avLst/>
          </a:prstGeom>
          <a:noFill/>
        </p:spPr>
        <p:txBody>
          <a:bodyPr wrap="square" rtlCol="0">
            <a:spAutoFit/>
          </a:bodyPr>
          <a:lstStyle/>
          <a:p>
            <a:r>
              <a:rPr lang="en-US" sz="4200" b="1" dirty="0" smtClean="0">
                <a:latin typeface="Courier New"/>
                <a:cs typeface="Courier New"/>
              </a:rPr>
              <a:t>party</a:t>
            </a:r>
            <a:r>
              <a:rPr lang="en-US" sz="4200" dirty="0" smtClean="0">
                <a:latin typeface="Cambria"/>
                <a:cs typeface="Cambria"/>
              </a:rPr>
              <a:t> results…</a:t>
            </a:r>
            <a:endParaRPr lang="en-US" sz="4200" dirty="0">
              <a:latin typeface="Cambria"/>
              <a:cs typeface="Cambria"/>
            </a:endParaRPr>
          </a:p>
        </p:txBody>
      </p:sp>
      <p:pic>
        <p:nvPicPr>
          <p:cNvPr id="5" name="Picture 4" descr="Screen Shot 2013-03-11 at 1.48.1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6336" y="1364709"/>
            <a:ext cx="7239524" cy="4831528"/>
          </a:xfrm>
          <a:prstGeom prst="rect">
            <a:avLst/>
          </a:prstGeom>
          <a:ln>
            <a:solidFill>
              <a:srgbClr val="4F81BD"/>
            </a:solidFill>
          </a:ln>
        </p:spPr>
      </p:pic>
    </p:spTree>
    <p:extLst>
      <p:ext uri="{BB962C8B-B14F-4D97-AF65-F5344CB8AC3E}">
        <p14:creationId xmlns:p14="http://schemas.microsoft.com/office/powerpoint/2010/main" val="33390096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ChangeArrowheads="1"/>
          </p:cNvSpPr>
          <p:nvPr/>
        </p:nvSpPr>
        <p:spPr bwMode="auto">
          <a:xfrm>
            <a:off x="7048500" y="6405563"/>
            <a:ext cx="1939925" cy="3206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sz="1500">
                <a:solidFill>
                  <a:srgbClr val="008000"/>
                </a:solidFill>
                <a:latin typeface="Trebuchet MS" pitchFamily="1" charset="0"/>
                <a:ea typeface="ＭＳ Ｐゴシック" pitchFamily="1" charset="-128"/>
              </a:rPr>
              <a:t>Holistic? Part-based?</a:t>
            </a:r>
          </a:p>
        </p:txBody>
      </p:sp>
      <p:sp>
        <p:nvSpPr>
          <p:cNvPr id="30723" name="Rectangle 4"/>
          <p:cNvSpPr>
            <a:spLocks noChangeArrowheads="1"/>
          </p:cNvSpPr>
          <p:nvPr/>
        </p:nvSpPr>
        <p:spPr bwMode="auto">
          <a:xfrm>
            <a:off x="261938" y="6364288"/>
            <a:ext cx="2027237" cy="3206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sz="1500">
                <a:solidFill>
                  <a:srgbClr val="808080"/>
                </a:solidFill>
                <a:latin typeface="Trebuchet MS" pitchFamily="1" charset="0"/>
                <a:ea typeface="ＭＳ Ｐゴシック" pitchFamily="1" charset="-128"/>
              </a:rPr>
              <a:t>Peter Thompson 1980</a:t>
            </a:r>
          </a:p>
        </p:txBody>
      </p:sp>
      <p:pic>
        <p:nvPicPr>
          <p:cNvPr id="30724" name="Picture 5" descr="ThatcherIllusion3"/>
          <p:cNvPicPr>
            <a:picLocks noChangeAspect="1" noChangeArrowheads="1"/>
          </p:cNvPicPr>
          <p:nvPr/>
        </p:nvPicPr>
        <p:blipFill>
          <a:blip r:embed="rId3" cstate="print"/>
          <a:srcRect b="50114"/>
          <a:stretch>
            <a:fillRect/>
          </a:stretch>
        </p:blipFill>
        <p:spPr bwMode="auto">
          <a:xfrm>
            <a:off x="1920875" y="533400"/>
            <a:ext cx="5546725" cy="2774950"/>
          </a:xfrm>
          <a:prstGeom prst="rect">
            <a:avLst/>
          </a:prstGeom>
          <a:noFill/>
          <a:ln w="9525">
            <a:noFill/>
            <a:miter lim="800000"/>
            <a:headEnd/>
            <a:tailEnd/>
          </a:ln>
        </p:spPr>
      </p:pic>
    </p:spTree>
    <p:extLst>
      <p:ext uri="{BB962C8B-B14F-4D97-AF65-F5344CB8AC3E}">
        <p14:creationId xmlns:p14="http://schemas.microsoft.com/office/powerpoint/2010/main" val="2989223791"/>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7048500" y="6405563"/>
            <a:ext cx="1939925" cy="3206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sz="1500">
                <a:solidFill>
                  <a:srgbClr val="008000"/>
                </a:solidFill>
                <a:latin typeface="Trebuchet MS" pitchFamily="1" charset="0"/>
                <a:ea typeface="ＭＳ Ｐゴシック" pitchFamily="1" charset="-128"/>
              </a:rPr>
              <a:t>Holistic? Part-based?</a:t>
            </a:r>
          </a:p>
        </p:txBody>
      </p:sp>
      <p:sp>
        <p:nvSpPr>
          <p:cNvPr id="31747" name="Rectangle 3"/>
          <p:cNvSpPr>
            <a:spLocks noChangeArrowheads="1"/>
          </p:cNvSpPr>
          <p:nvPr/>
        </p:nvSpPr>
        <p:spPr bwMode="auto">
          <a:xfrm>
            <a:off x="261938" y="6364288"/>
            <a:ext cx="2027237" cy="3206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sz="1500">
                <a:solidFill>
                  <a:srgbClr val="808080"/>
                </a:solidFill>
                <a:latin typeface="Trebuchet MS" pitchFamily="1" charset="0"/>
                <a:ea typeface="ＭＳ Ｐゴシック" pitchFamily="1" charset="-128"/>
              </a:rPr>
              <a:t>Peter Thompson 1980</a:t>
            </a:r>
          </a:p>
        </p:txBody>
      </p:sp>
      <p:pic>
        <p:nvPicPr>
          <p:cNvPr id="31748" name="Picture 4" descr="ThatcherIllusion3"/>
          <p:cNvPicPr>
            <a:picLocks noChangeAspect="1" noChangeArrowheads="1"/>
          </p:cNvPicPr>
          <p:nvPr/>
        </p:nvPicPr>
        <p:blipFill>
          <a:blip r:embed="rId3" cstate="print"/>
          <a:srcRect/>
          <a:stretch>
            <a:fillRect/>
          </a:stretch>
        </p:blipFill>
        <p:spPr bwMode="auto">
          <a:xfrm>
            <a:off x="1920875" y="533400"/>
            <a:ext cx="5546725" cy="5562600"/>
          </a:xfrm>
          <a:prstGeom prst="rect">
            <a:avLst/>
          </a:prstGeom>
          <a:noFill/>
          <a:ln w="9525">
            <a:noFill/>
            <a:miter lim="800000"/>
            <a:headEnd/>
            <a:tailEnd/>
          </a:ln>
        </p:spPr>
      </p:pic>
    </p:spTree>
    <p:extLst>
      <p:ext uri="{BB962C8B-B14F-4D97-AF65-F5344CB8AC3E}">
        <p14:creationId xmlns:p14="http://schemas.microsoft.com/office/powerpoint/2010/main" val="2851800053"/>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7048500" y="6405563"/>
            <a:ext cx="1939925" cy="3206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sz="1500">
                <a:solidFill>
                  <a:srgbClr val="008000"/>
                </a:solidFill>
                <a:latin typeface="Trebuchet MS" pitchFamily="1" charset="0"/>
                <a:ea typeface="ＭＳ Ｐゴシック" pitchFamily="1" charset="-128"/>
              </a:rPr>
              <a:t>Holistic? Part-based?</a:t>
            </a:r>
          </a:p>
        </p:txBody>
      </p:sp>
      <p:sp>
        <p:nvSpPr>
          <p:cNvPr id="32771" name="Rectangle 3"/>
          <p:cNvSpPr>
            <a:spLocks noChangeArrowheads="1"/>
          </p:cNvSpPr>
          <p:nvPr/>
        </p:nvSpPr>
        <p:spPr bwMode="auto">
          <a:xfrm>
            <a:off x="261938" y="6364288"/>
            <a:ext cx="2027237" cy="3206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sz="1500">
                <a:solidFill>
                  <a:srgbClr val="808080"/>
                </a:solidFill>
                <a:latin typeface="Trebuchet MS" pitchFamily="1" charset="0"/>
                <a:ea typeface="ＭＳ Ｐゴシック" pitchFamily="1" charset="-128"/>
              </a:rPr>
              <a:t>Peter Thompson 1980</a:t>
            </a:r>
          </a:p>
        </p:txBody>
      </p:sp>
      <p:pic>
        <p:nvPicPr>
          <p:cNvPr id="32772" name="Picture 4" descr="ThatcherIllusion3"/>
          <p:cNvPicPr>
            <a:picLocks noChangeAspect="1" noChangeArrowheads="1"/>
          </p:cNvPicPr>
          <p:nvPr/>
        </p:nvPicPr>
        <p:blipFill>
          <a:blip r:embed="rId3" cstate="print"/>
          <a:srcRect/>
          <a:stretch>
            <a:fillRect/>
          </a:stretch>
        </p:blipFill>
        <p:spPr bwMode="auto">
          <a:xfrm>
            <a:off x="1920875" y="533400"/>
            <a:ext cx="5546725" cy="5562600"/>
          </a:xfrm>
          <a:prstGeom prst="rect">
            <a:avLst/>
          </a:prstGeom>
          <a:noFill/>
          <a:ln w="9525">
            <a:noFill/>
            <a:miter lim="800000"/>
            <a:headEnd/>
            <a:tailEnd/>
          </a:ln>
        </p:spPr>
      </p:pic>
      <p:pic>
        <p:nvPicPr>
          <p:cNvPr id="32773" name="Picture 5" descr="Picture 6"/>
          <p:cNvPicPr>
            <a:picLocks noChangeAspect="1" noChangeArrowheads="1"/>
          </p:cNvPicPr>
          <p:nvPr/>
        </p:nvPicPr>
        <p:blipFill>
          <a:blip r:embed="rId4" cstate="print"/>
          <a:srcRect/>
          <a:stretch>
            <a:fillRect/>
          </a:stretch>
        </p:blipFill>
        <p:spPr bwMode="auto">
          <a:xfrm>
            <a:off x="76200" y="914400"/>
            <a:ext cx="8993188" cy="3695700"/>
          </a:xfrm>
          <a:prstGeom prst="rect">
            <a:avLst/>
          </a:prstGeom>
          <a:noFill/>
          <a:ln w="19050">
            <a:solidFill>
              <a:srgbClr val="0105FF"/>
            </a:solidFill>
            <a:miter lim="800000"/>
            <a:headEnd/>
            <a:tailEnd/>
          </a:ln>
        </p:spPr>
      </p:pic>
      <p:pic>
        <p:nvPicPr>
          <p:cNvPr id="32774" name="Picture 6" descr="Picture 7"/>
          <p:cNvPicPr>
            <a:picLocks noChangeAspect="1" noChangeArrowheads="1"/>
          </p:cNvPicPr>
          <p:nvPr/>
        </p:nvPicPr>
        <p:blipFill>
          <a:blip r:embed="rId5" cstate="print"/>
          <a:srcRect/>
          <a:stretch>
            <a:fillRect/>
          </a:stretch>
        </p:blipFill>
        <p:spPr bwMode="auto">
          <a:xfrm>
            <a:off x="1981200" y="4953000"/>
            <a:ext cx="5410200" cy="1395413"/>
          </a:xfrm>
          <a:prstGeom prst="rect">
            <a:avLst/>
          </a:prstGeom>
          <a:noFill/>
          <a:ln w="19050">
            <a:solidFill>
              <a:srgbClr val="0105FF"/>
            </a:solidFill>
            <a:miter lim="800000"/>
            <a:headEnd/>
            <a:tailEnd/>
          </a:ln>
        </p:spPr>
      </p:pic>
      <p:sp>
        <p:nvSpPr>
          <p:cNvPr id="32775" name="Rectangle 7"/>
          <p:cNvSpPr>
            <a:spLocks noChangeArrowheads="1"/>
          </p:cNvSpPr>
          <p:nvPr/>
        </p:nvSpPr>
        <p:spPr bwMode="auto">
          <a:xfrm>
            <a:off x="3978275" y="4249738"/>
            <a:ext cx="854075" cy="166687"/>
          </a:xfrm>
          <a:prstGeom prst="rect">
            <a:avLst/>
          </a:prstGeom>
          <a:noFill/>
          <a:ln w="9525">
            <a:solidFill>
              <a:srgbClr val="FF0000"/>
            </a:solidFill>
            <a:miter lim="800000"/>
            <a:headEnd/>
            <a:tailEnd/>
          </a:ln>
        </p:spPr>
        <p:txBody>
          <a:bodyPr wrap="none" anchor="ctr">
            <a:spAutoFit/>
          </a:bodyPr>
          <a:lstStyle/>
          <a:p>
            <a:pPr defTabSz="914400" eaLnBrk="0" fontAlgn="base" hangingPunct="0">
              <a:spcBef>
                <a:spcPct val="0"/>
              </a:spcBef>
              <a:spcAft>
                <a:spcPct val="0"/>
              </a:spcAft>
            </a:pPr>
            <a:endParaRPr lang="en-US" sz="2400">
              <a:solidFill>
                <a:srgbClr val="000000"/>
              </a:solidFill>
              <a:latin typeface="Arial" charset="0"/>
              <a:ea typeface="ＭＳ Ｐゴシック" pitchFamily="1" charset="-128"/>
            </a:endParaRPr>
          </a:p>
        </p:txBody>
      </p:sp>
    </p:spTree>
    <p:extLst>
      <p:ext uri="{BB962C8B-B14F-4D97-AF65-F5344CB8AC3E}">
        <p14:creationId xmlns:p14="http://schemas.microsoft.com/office/powerpoint/2010/main" val="3830706061"/>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z="4200" i="1" dirty="0" smtClean="0">
                <a:latin typeface="Trebuchet MS" pitchFamily="34" charset="0"/>
              </a:rPr>
              <a:t>Parts!</a:t>
            </a:r>
            <a:endParaRPr lang="en-US" sz="4200" dirty="0" smtClean="0">
              <a:latin typeface="Trebuchet MS" pitchFamily="34" charset="0"/>
            </a:endParaRPr>
          </a:p>
        </p:txBody>
      </p:sp>
      <p:pic>
        <p:nvPicPr>
          <p:cNvPr id="33795" name="Picture 5" descr="efros_alexei"/>
          <p:cNvPicPr>
            <a:picLocks noChangeAspect="1" noChangeArrowheads="1"/>
          </p:cNvPicPr>
          <p:nvPr/>
        </p:nvPicPr>
        <p:blipFill>
          <a:blip r:embed="rId3" cstate="print"/>
          <a:srcRect t="5797" b="15942"/>
          <a:stretch>
            <a:fillRect/>
          </a:stretch>
        </p:blipFill>
        <p:spPr bwMode="auto">
          <a:xfrm>
            <a:off x="381000" y="1528763"/>
            <a:ext cx="3470275" cy="4152900"/>
          </a:xfrm>
          <a:prstGeom prst="rect">
            <a:avLst/>
          </a:prstGeom>
          <a:noFill/>
          <a:ln w="9525">
            <a:noFill/>
            <a:miter lim="800000"/>
            <a:headEnd/>
            <a:tailEnd/>
          </a:ln>
        </p:spPr>
      </p:pic>
      <p:sp>
        <p:nvSpPr>
          <p:cNvPr id="33796" name="Text Box 55"/>
          <p:cNvSpPr txBox="1">
            <a:spLocks noChangeArrowheads="1"/>
          </p:cNvSpPr>
          <p:nvPr/>
        </p:nvSpPr>
        <p:spPr bwMode="auto">
          <a:xfrm>
            <a:off x="112713" y="6477000"/>
            <a:ext cx="1792287" cy="304800"/>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sz="1400">
                <a:solidFill>
                  <a:prstClr val="black"/>
                </a:solidFill>
                <a:latin typeface="Arial" charset="0"/>
                <a:ea typeface="ＭＳ Ｐゴシック" pitchFamily="1" charset="-128"/>
              </a:rPr>
              <a:t>Slide credit: A. Efros</a:t>
            </a:r>
          </a:p>
        </p:txBody>
      </p:sp>
      <p:sp>
        <p:nvSpPr>
          <p:cNvPr id="33797" name="AutoShape 50"/>
          <p:cNvSpPr>
            <a:spLocks noChangeArrowheads="1"/>
          </p:cNvSpPr>
          <p:nvPr/>
        </p:nvSpPr>
        <p:spPr bwMode="auto">
          <a:xfrm>
            <a:off x="4038600" y="3295650"/>
            <a:ext cx="990600" cy="681038"/>
          </a:xfrm>
          <a:prstGeom prst="rightArrow">
            <a:avLst>
              <a:gd name="adj1" fmla="val 50000"/>
              <a:gd name="adj2" fmla="val 36364"/>
            </a:avLst>
          </a:prstGeom>
          <a:solidFill>
            <a:schemeClr val="accent1"/>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grpSp>
        <p:nvGrpSpPr>
          <p:cNvPr id="2" name="Group 3"/>
          <p:cNvGrpSpPr>
            <a:grpSpLocks/>
          </p:cNvGrpSpPr>
          <p:nvPr/>
        </p:nvGrpSpPr>
        <p:grpSpPr bwMode="auto">
          <a:xfrm>
            <a:off x="5257800" y="1524000"/>
            <a:ext cx="3470275" cy="4152900"/>
            <a:chOff x="1606" y="744"/>
            <a:chExt cx="2740" cy="3216"/>
          </a:xfrm>
        </p:grpSpPr>
        <p:pic>
          <p:nvPicPr>
            <p:cNvPr id="33800" name="Picture 4" descr="efros_alexei"/>
            <p:cNvPicPr>
              <a:picLocks noChangeAspect="1" noChangeArrowheads="1"/>
            </p:cNvPicPr>
            <p:nvPr/>
          </p:nvPicPr>
          <p:blipFill>
            <a:blip r:embed="rId3" cstate="print"/>
            <a:srcRect t="5797" b="15942"/>
            <a:stretch>
              <a:fillRect/>
            </a:stretch>
          </p:blipFill>
          <p:spPr bwMode="auto">
            <a:xfrm>
              <a:off x="1606" y="744"/>
              <a:ext cx="2740" cy="3216"/>
            </a:xfrm>
            <a:prstGeom prst="rect">
              <a:avLst/>
            </a:prstGeom>
            <a:noFill/>
            <a:ln w="9525">
              <a:noFill/>
              <a:miter lim="800000"/>
              <a:headEnd/>
              <a:tailEnd/>
            </a:ln>
          </p:spPr>
        </p:pic>
        <p:sp>
          <p:nvSpPr>
            <p:cNvPr id="33801" name="Rectangle 5"/>
            <p:cNvSpPr>
              <a:spLocks noChangeArrowheads="1"/>
            </p:cNvSpPr>
            <p:nvPr/>
          </p:nvSpPr>
          <p:spPr bwMode="auto">
            <a:xfrm>
              <a:off x="2832" y="2400"/>
              <a:ext cx="96" cy="96"/>
            </a:xfrm>
            <a:prstGeom prst="rect">
              <a:avLst/>
            </a:prstGeom>
            <a:solidFill>
              <a:srgbClr val="FF0000"/>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02" name="Rectangle 6"/>
            <p:cNvSpPr>
              <a:spLocks noChangeArrowheads="1"/>
            </p:cNvSpPr>
            <p:nvPr/>
          </p:nvSpPr>
          <p:spPr bwMode="auto">
            <a:xfrm>
              <a:off x="2448" y="2376"/>
              <a:ext cx="96" cy="96"/>
            </a:xfrm>
            <a:prstGeom prst="rect">
              <a:avLst/>
            </a:prstGeom>
            <a:solidFill>
              <a:srgbClr val="33CC33"/>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03" name="Rectangle 7"/>
            <p:cNvSpPr>
              <a:spLocks noChangeArrowheads="1"/>
            </p:cNvSpPr>
            <p:nvPr/>
          </p:nvSpPr>
          <p:spPr bwMode="auto">
            <a:xfrm>
              <a:off x="3168" y="2448"/>
              <a:ext cx="96" cy="96"/>
            </a:xfrm>
            <a:prstGeom prst="rect">
              <a:avLst/>
            </a:prstGeom>
            <a:solidFill>
              <a:srgbClr val="33CC33"/>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04" name="Rectangle 8"/>
            <p:cNvSpPr>
              <a:spLocks noChangeArrowheads="1"/>
            </p:cNvSpPr>
            <p:nvPr/>
          </p:nvSpPr>
          <p:spPr bwMode="auto">
            <a:xfrm>
              <a:off x="2776" y="2896"/>
              <a:ext cx="96" cy="96"/>
            </a:xfrm>
            <a:prstGeom prst="rect">
              <a:avLst/>
            </a:prstGeom>
            <a:solidFill>
              <a:srgbClr val="FF0000"/>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05" name="Rectangle 9"/>
            <p:cNvSpPr>
              <a:spLocks noChangeArrowheads="1"/>
            </p:cNvSpPr>
            <p:nvPr/>
          </p:nvSpPr>
          <p:spPr bwMode="auto">
            <a:xfrm>
              <a:off x="2568" y="2784"/>
              <a:ext cx="96" cy="96"/>
            </a:xfrm>
            <a:prstGeom prst="rect">
              <a:avLst/>
            </a:prstGeom>
            <a:solidFill>
              <a:srgbClr val="FF0000"/>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06" name="Rectangle 10"/>
            <p:cNvSpPr>
              <a:spLocks noChangeArrowheads="1"/>
            </p:cNvSpPr>
            <p:nvPr/>
          </p:nvSpPr>
          <p:spPr bwMode="auto">
            <a:xfrm>
              <a:off x="3024" y="2832"/>
              <a:ext cx="96" cy="96"/>
            </a:xfrm>
            <a:prstGeom prst="rect">
              <a:avLst/>
            </a:prstGeom>
            <a:solidFill>
              <a:srgbClr val="FF0000"/>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07" name="Rectangle 11"/>
            <p:cNvSpPr>
              <a:spLocks noChangeArrowheads="1"/>
            </p:cNvSpPr>
            <p:nvPr/>
          </p:nvSpPr>
          <p:spPr bwMode="auto">
            <a:xfrm>
              <a:off x="2400" y="3024"/>
              <a:ext cx="96" cy="96"/>
            </a:xfrm>
            <a:prstGeom prst="rect">
              <a:avLst/>
            </a:prstGeom>
            <a:solidFill>
              <a:srgbClr val="FFFF00"/>
            </a:solidFill>
            <a:ln w="9525">
              <a:no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08" name="Rectangle 12"/>
            <p:cNvSpPr>
              <a:spLocks noChangeArrowheads="1"/>
            </p:cNvSpPr>
            <p:nvPr/>
          </p:nvSpPr>
          <p:spPr bwMode="auto">
            <a:xfrm>
              <a:off x="3216" y="3072"/>
              <a:ext cx="96" cy="96"/>
            </a:xfrm>
            <a:prstGeom prst="rect">
              <a:avLst/>
            </a:prstGeom>
            <a:solidFill>
              <a:srgbClr val="FFFF00"/>
            </a:solidFill>
            <a:ln w="9525">
              <a:no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09" name="Rectangle 13"/>
            <p:cNvSpPr>
              <a:spLocks noChangeArrowheads="1"/>
            </p:cNvSpPr>
            <p:nvPr/>
          </p:nvSpPr>
          <p:spPr bwMode="auto">
            <a:xfrm>
              <a:off x="2816" y="3072"/>
              <a:ext cx="96" cy="96"/>
            </a:xfrm>
            <a:prstGeom prst="rect">
              <a:avLst/>
            </a:prstGeom>
            <a:solidFill>
              <a:srgbClr val="FFFF00"/>
            </a:solidFill>
            <a:ln w="9525">
              <a:no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10" name="Rectangle 14"/>
            <p:cNvSpPr>
              <a:spLocks noChangeArrowheads="1"/>
            </p:cNvSpPr>
            <p:nvPr/>
          </p:nvSpPr>
          <p:spPr bwMode="auto">
            <a:xfrm>
              <a:off x="2576" y="3192"/>
              <a:ext cx="96" cy="96"/>
            </a:xfrm>
            <a:prstGeom prst="rect">
              <a:avLst/>
            </a:prstGeom>
            <a:solidFill>
              <a:srgbClr val="FFFF00"/>
            </a:solidFill>
            <a:ln w="9525">
              <a:no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11" name="Rectangle 15"/>
            <p:cNvSpPr>
              <a:spLocks noChangeArrowheads="1"/>
            </p:cNvSpPr>
            <p:nvPr/>
          </p:nvSpPr>
          <p:spPr bwMode="auto">
            <a:xfrm>
              <a:off x="2800" y="3264"/>
              <a:ext cx="96" cy="96"/>
            </a:xfrm>
            <a:prstGeom prst="rect">
              <a:avLst/>
            </a:prstGeom>
            <a:solidFill>
              <a:srgbClr val="FFFF00"/>
            </a:solidFill>
            <a:ln w="9525">
              <a:no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12" name="Rectangle 16"/>
            <p:cNvSpPr>
              <a:spLocks noChangeArrowheads="1"/>
            </p:cNvSpPr>
            <p:nvPr/>
          </p:nvSpPr>
          <p:spPr bwMode="auto">
            <a:xfrm>
              <a:off x="3024" y="3216"/>
              <a:ext cx="96" cy="96"/>
            </a:xfrm>
            <a:prstGeom prst="rect">
              <a:avLst/>
            </a:prstGeom>
            <a:solidFill>
              <a:srgbClr val="FFFF00"/>
            </a:solidFill>
            <a:ln w="9525">
              <a:no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13" name="Rectangle 17"/>
            <p:cNvSpPr>
              <a:spLocks noChangeArrowheads="1"/>
            </p:cNvSpPr>
            <p:nvPr/>
          </p:nvSpPr>
          <p:spPr bwMode="auto">
            <a:xfrm>
              <a:off x="2784" y="3648"/>
              <a:ext cx="96" cy="96"/>
            </a:xfrm>
            <a:prstGeom prst="rect">
              <a:avLst/>
            </a:prstGeom>
            <a:solidFill>
              <a:schemeClr val="bg1"/>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14" name="Rectangle 18"/>
            <p:cNvSpPr>
              <a:spLocks noChangeArrowheads="1"/>
            </p:cNvSpPr>
            <p:nvPr/>
          </p:nvSpPr>
          <p:spPr bwMode="auto">
            <a:xfrm>
              <a:off x="3264" y="3552"/>
              <a:ext cx="96" cy="96"/>
            </a:xfrm>
            <a:prstGeom prst="rect">
              <a:avLst/>
            </a:prstGeom>
            <a:solidFill>
              <a:schemeClr val="bg1"/>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15" name="Rectangle 19"/>
            <p:cNvSpPr>
              <a:spLocks noChangeArrowheads="1"/>
            </p:cNvSpPr>
            <p:nvPr/>
          </p:nvSpPr>
          <p:spPr bwMode="auto">
            <a:xfrm>
              <a:off x="2408" y="3472"/>
              <a:ext cx="96" cy="96"/>
            </a:xfrm>
            <a:prstGeom prst="rect">
              <a:avLst/>
            </a:prstGeom>
            <a:solidFill>
              <a:schemeClr val="bg1"/>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16" name="Rectangle 20"/>
            <p:cNvSpPr>
              <a:spLocks noChangeArrowheads="1"/>
            </p:cNvSpPr>
            <p:nvPr/>
          </p:nvSpPr>
          <p:spPr bwMode="auto">
            <a:xfrm>
              <a:off x="3552" y="3264"/>
              <a:ext cx="96" cy="96"/>
            </a:xfrm>
            <a:prstGeom prst="rect">
              <a:avLst/>
            </a:prstGeom>
            <a:solidFill>
              <a:schemeClr val="bg1"/>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17" name="Rectangle 21"/>
            <p:cNvSpPr>
              <a:spLocks noChangeArrowheads="1"/>
            </p:cNvSpPr>
            <p:nvPr/>
          </p:nvSpPr>
          <p:spPr bwMode="auto">
            <a:xfrm>
              <a:off x="2112" y="3168"/>
              <a:ext cx="96" cy="96"/>
            </a:xfrm>
            <a:prstGeom prst="rect">
              <a:avLst/>
            </a:prstGeom>
            <a:solidFill>
              <a:schemeClr val="bg1"/>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18" name="Rectangle 22"/>
            <p:cNvSpPr>
              <a:spLocks noChangeArrowheads="1"/>
            </p:cNvSpPr>
            <p:nvPr/>
          </p:nvSpPr>
          <p:spPr bwMode="auto">
            <a:xfrm>
              <a:off x="3696" y="2928"/>
              <a:ext cx="96" cy="96"/>
            </a:xfrm>
            <a:prstGeom prst="rect">
              <a:avLst/>
            </a:prstGeom>
            <a:solidFill>
              <a:schemeClr val="bg1"/>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19" name="Rectangle 23"/>
            <p:cNvSpPr>
              <a:spLocks noChangeArrowheads="1"/>
            </p:cNvSpPr>
            <p:nvPr/>
          </p:nvSpPr>
          <p:spPr bwMode="auto">
            <a:xfrm>
              <a:off x="2016" y="2784"/>
              <a:ext cx="96" cy="96"/>
            </a:xfrm>
            <a:prstGeom prst="rect">
              <a:avLst/>
            </a:prstGeom>
            <a:solidFill>
              <a:schemeClr val="bg1"/>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20" name="Rectangle 24"/>
            <p:cNvSpPr>
              <a:spLocks noChangeArrowheads="1"/>
            </p:cNvSpPr>
            <p:nvPr/>
          </p:nvSpPr>
          <p:spPr bwMode="auto">
            <a:xfrm>
              <a:off x="2064" y="2160"/>
              <a:ext cx="96" cy="96"/>
            </a:xfrm>
            <a:prstGeom prst="rect">
              <a:avLst/>
            </a:prstGeom>
            <a:solidFill>
              <a:schemeClr val="bg1"/>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21" name="Rectangle 25"/>
            <p:cNvSpPr>
              <a:spLocks noChangeArrowheads="1"/>
            </p:cNvSpPr>
            <p:nvPr/>
          </p:nvSpPr>
          <p:spPr bwMode="auto">
            <a:xfrm>
              <a:off x="3696" y="2304"/>
              <a:ext cx="96" cy="96"/>
            </a:xfrm>
            <a:prstGeom prst="rect">
              <a:avLst/>
            </a:prstGeom>
            <a:solidFill>
              <a:schemeClr val="bg1"/>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22" name="Rectangle 26"/>
            <p:cNvSpPr>
              <a:spLocks noChangeArrowheads="1"/>
            </p:cNvSpPr>
            <p:nvPr/>
          </p:nvSpPr>
          <p:spPr bwMode="auto">
            <a:xfrm>
              <a:off x="2688" y="2256"/>
              <a:ext cx="96" cy="96"/>
            </a:xfrm>
            <a:prstGeom prst="rect">
              <a:avLst/>
            </a:prstGeom>
            <a:solidFill>
              <a:schemeClr val="accent1"/>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23" name="Rectangle 27"/>
            <p:cNvSpPr>
              <a:spLocks noChangeArrowheads="1"/>
            </p:cNvSpPr>
            <p:nvPr/>
          </p:nvSpPr>
          <p:spPr bwMode="auto">
            <a:xfrm>
              <a:off x="2448" y="2208"/>
              <a:ext cx="96" cy="96"/>
            </a:xfrm>
            <a:prstGeom prst="rect">
              <a:avLst/>
            </a:prstGeom>
            <a:solidFill>
              <a:schemeClr val="accent1"/>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24" name="Rectangle 28"/>
            <p:cNvSpPr>
              <a:spLocks noChangeArrowheads="1"/>
            </p:cNvSpPr>
            <p:nvPr/>
          </p:nvSpPr>
          <p:spPr bwMode="auto">
            <a:xfrm>
              <a:off x="2208" y="2256"/>
              <a:ext cx="96" cy="96"/>
            </a:xfrm>
            <a:prstGeom prst="rect">
              <a:avLst/>
            </a:prstGeom>
            <a:solidFill>
              <a:schemeClr val="accent1"/>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25" name="Rectangle 29"/>
            <p:cNvSpPr>
              <a:spLocks noChangeArrowheads="1"/>
            </p:cNvSpPr>
            <p:nvPr/>
          </p:nvSpPr>
          <p:spPr bwMode="auto">
            <a:xfrm>
              <a:off x="2976" y="2304"/>
              <a:ext cx="96" cy="96"/>
            </a:xfrm>
            <a:prstGeom prst="rect">
              <a:avLst/>
            </a:prstGeom>
            <a:solidFill>
              <a:schemeClr val="accent1"/>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26" name="Rectangle 30"/>
            <p:cNvSpPr>
              <a:spLocks noChangeArrowheads="1"/>
            </p:cNvSpPr>
            <p:nvPr/>
          </p:nvSpPr>
          <p:spPr bwMode="auto">
            <a:xfrm>
              <a:off x="3232" y="2304"/>
              <a:ext cx="96" cy="96"/>
            </a:xfrm>
            <a:prstGeom prst="rect">
              <a:avLst/>
            </a:prstGeom>
            <a:solidFill>
              <a:schemeClr val="accent1"/>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27" name="Rectangle 31"/>
            <p:cNvSpPr>
              <a:spLocks noChangeArrowheads="1"/>
            </p:cNvSpPr>
            <p:nvPr/>
          </p:nvSpPr>
          <p:spPr bwMode="auto">
            <a:xfrm>
              <a:off x="3504" y="2400"/>
              <a:ext cx="96" cy="96"/>
            </a:xfrm>
            <a:prstGeom prst="rect">
              <a:avLst/>
            </a:prstGeom>
            <a:solidFill>
              <a:schemeClr val="accent1"/>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28" name="Rectangle 32"/>
            <p:cNvSpPr>
              <a:spLocks noChangeArrowheads="1"/>
            </p:cNvSpPr>
            <p:nvPr/>
          </p:nvSpPr>
          <p:spPr bwMode="auto">
            <a:xfrm>
              <a:off x="2112" y="1776"/>
              <a:ext cx="96" cy="96"/>
            </a:xfrm>
            <a:prstGeom prst="rect">
              <a:avLst/>
            </a:prstGeom>
            <a:solidFill>
              <a:schemeClr val="bg1"/>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29" name="Rectangle 33"/>
            <p:cNvSpPr>
              <a:spLocks noChangeArrowheads="1"/>
            </p:cNvSpPr>
            <p:nvPr/>
          </p:nvSpPr>
          <p:spPr bwMode="auto">
            <a:xfrm>
              <a:off x="2544" y="1536"/>
              <a:ext cx="96" cy="96"/>
            </a:xfrm>
            <a:prstGeom prst="rect">
              <a:avLst/>
            </a:prstGeom>
            <a:solidFill>
              <a:schemeClr val="bg1"/>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30" name="Rectangle 34"/>
            <p:cNvSpPr>
              <a:spLocks noChangeArrowheads="1"/>
            </p:cNvSpPr>
            <p:nvPr/>
          </p:nvSpPr>
          <p:spPr bwMode="auto">
            <a:xfrm>
              <a:off x="3216" y="1584"/>
              <a:ext cx="96" cy="96"/>
            </a:xfrm>
            <a:prstGeom prst="rect">
              <a:avLst/>
            </a:prstGeom>
            <a:solidFill>
              <a:schemeClr val="bg1"/>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31" name="Rectangle 35"/>
            <p:cNvSpPr>
              <a:spLocks noChangeArrowheads="1"/>
            </p:cNvSpPr>
            <p:nvPr/>
          </p:nvSpPr>
          <p:spPr bwMode="auto">
            <a:xfrm>
              <a:off x="3552" y="1920"/>
              <a:ext cx="96" cy="96"/>
            </a:xfrm>
            <a:prstGeom prst="rect">
              <a:avLst/>
            </a:prstGeom>
            <a:solidFill>
              <a:schemeClr val="bg1"/>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32" name="Rectangle 36"/>
            <p:cNvSpPr>
              <a:spLocks noChangeArrowheads="1"/>
            </p:cNvSpPr>
            <p:nvPr/>
          </p:nvSpPr>
          <p:spPr bwMode="auto">
            <a:xfrm>
              <a:off x="1872" y="2784"/>
              <a:ext cx="96" cy="96"/>
            </a:xfrm>
            <a:prstGeom prst="rect">
              <a:avLst/>
            </a:prstGeom>
            <a:solidFill>
              <a:schemeClr val="folHlink"/>
            </a:solidFill>
            <a:ln w="9525">
              <a:solidFill>
                <a:schemeClr val="folHlink"/>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33" name="Rectangle 37"/>
            <p:cNvSpPr>
              <a:spLocks noChangeArrowheads="1"/>
            </p:cNvSpPr>
            <p:nvPr/>
          </p:nvSpPr>
          <p:spPr bwMode="auto">
            <a:xfrm>
              <a:off x="1824" y="2496"/>
              <a:ext cx="96" cy="96"/>
            </a:xfrm>
            <a:prstGeom prst="rect">
              <a:avLst/>
            </a:prstGeom>
            <a:solidFill>
              <a:schemeClr val="folHlink"/>
            </a:solidFill>
            <a:ln w="9525">
              <a:solidFill>
                <a:schemeClr val="folHlink"/>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34" name="Rectangle 38"/>
            <p:cNvSpPr>
              <a:spLocks noChangeArrowheads="1"/>
            </p:cNvSpPr>
            <p:nvPr/>
          </p:nvSpPr>
          <p:spPr bwMode="auto">
            <a:xfrm>
              <a:off x="1872" y="2208"/>
              <a:ext cx="96" cy="96"/>
            </a:xfrm>
            <a:prstGeom prst="rect">
              <a:avLst/>
            </a:prstGeom>
            <a:solidFill>
              <a:schemeClr val="folHlink"/>
            </a:solidFill>
            <a:ln w="9525">
              <a:solidFill>
                <a:schemeClr val="folHlink"/>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35" name="Rectangle 39"/>
            <p:cNvSpPr>
              <a:spLocks noChangeArrowheads="1"/>
            </p:cNvSpPr>
            <p:nvPr/>
          </p:nvSpPr>
          <p:spPr bwMode="auto">
            <a:xfrm>
              <a:off x="3832" y="2928"/>
              <a:ext cx="96" cy="96"/>
            </a:xfrm>
            <a:prstGeom prst="rect">
              <a:avLst/>
            </a:prstGeom>
            <a:solidFill>
              <a:schemeClr val="folHlink"/>
            </a:solidFill>
            <a:ln w="9525">
              <a:solidFill>
                <a:schemeClr val="folHlink"/>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36" name="Rectangle 40"/>
            <p:cNvSpPr>
              <a:spLocks noChangeArrowheads="1"/>
            </p:cNvSpPr>
            <p:nvPr/>
          </p:nvSpPr>
          <p:spPr bwMode="auto">
            <a:xfrm>
              <a:off x="3936" y="2640"/>
              <a:ext cx="96" cy="96"/>
            </a:xfrm>
            <a:prstGeom prst="rect">
              <a:avLst/>
            </a:prstGeom>
            <a:solidFill>
              <a:schemeClr val="folHlink"/>
            </a:solidFill>
            <a:ln w="9525">
              <a:solidFill>
                <a:schemeClr val="folHlink"/>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37" name="Rectangle 41"/>
            <p:cNvSpPr>
              <a:spLocks noChangeArrowheads="1"/>
            </p:cNvSpPr>
            <p:nvPr/>
          </p:nvSpPr>
          <p:spPr bwMode="auto">
            <a:xfrm>
              <a:off x="3984" y="2304"/>
              <a:ext cx="96" cy="96"/>
            </a:xfrm>
            <a:prstGeom prst="rect">
              <a:avLst/>
            </a:prstGeom>
            <a:solidFill>
              <a:schemeClr val="folHlink"/>
            </a:solidFill>
            <a:ln w="9525">
              <a:solidFill>
                <a:schemeClr val="folHlink"/>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38" name="Rectangle 42"/>
            <p:cNvSpPr>
              <a:spLocks noChangeArrowheads="1"/>
            </p:cNvSpPr>
            <p:nvPr/>
          </p:nvSpPr>
          <p:spPr bwMode="auto">
            <a:xfrm>
              <a:off x="1872" y="1728"/>
              <a:ext cx="96" cy="96"/>
            </a:xfrm>
            <a:prstGeom prst="rect">
              <a:avLst/>
            </a:prstGeom>
            <a:solidFill>
              <a:schemeClr val="folHlink"/>
            </a:solidFill>
            <a:ln w="9525">
              <a:solidFill>
                <a:schemeClr val="folHlink"/>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39" name="Rectangle 43"/>
            <p:cNvSpPr>
              <a:spLocks noChangeArrowheads="1"/>
            </p:cNvSpPr>
            <p:nvPr/>
          </p:nvSpPr>
          <p:spPr bwMode="auto">
            <a:xfrm>
              <a:off x="2160" y="1248"/>
              <a:ext cx="96" cy="96"/>
            </a:xfrm>
            <a:prstGeom prst="rect">
              <a:avLst/>
            </a:prstGeom>
            <a:solidFill>
              <a:schemeClr val="folHlink"/>
            </a:solidFill>
            <a:ln w="9525">
              <a:solidFill>
                <a:schemeClr val="folHlink"/>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40" name="Rectangle 44"/>
            <p:cNvSpPr>
              <a:spLocks noChangeArrowheads="1"/>
            </p:cNvSpPr>
            <p:nvPr/>
          </p:nvSpPr>
          <p:spPr bwMode="auto">
            <a:xfrm>
              <a:off x="2640" y="912"/>
              <a:ext cx="96" cy="96"/>
            </a:xfrm>
            <a:prstGeom prst="rect">
              <a:avLst/>
            </a:prstGeom>
            <a:solidFill>
              <a:schemeClr val="folHlink"/>
            </a:solidFill>
            <a:ln w="9525">
              <a:solidFill>
                <a:schemeClr val="folHlink"/>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41" name="Rectangle 45"/>
            <p:cNvSpPr>
              <a:spLocks noChangeArrowheads="1"/>
            </p:cNvSpPr>
            <p:nvPr/>
          </p:nvSpPr>
          <p:spPr bwMode="auto">
            <a:xfrm>
              <a:off x="3360" y="960"/>
              <a:ext cx="96" cy="96"/>
            </a:xfrm>
            <a:prstGeom prst="rect">
              <a:avLst/>
            </a:prstGeom>
            <a:solidFill>
              <a:schemeClr val="folHlink"/>
            </a:solidFill>
            <a:ln w="9525">
              <a:solidFill>
                <a:schemeClr val="folHlink"/>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42" name="Rectangle 46"/>
            <p:cNvSpPr>
              <a:spLocks noChangeArrowheads="1"/>
            </p:cNvSpPr>
            <p:nvPr/>
          </p:nvSpPr>
          <p:spPr bwMode="auto">
            <a:xfrm>
              <a:off x="3792" y="1344"/>
              <a:ext cx="96" cy="96"/>
            </a:xfrm>
            <a:prstGeom prst="rect">
              <a:avLst/>
            </a:prstGeom>
            <a:solidFill>
              <a:schemeClr val="folHlink"/>
            </a:solidFill>
            <a:ln w="9525">
              <a:solidFill>
                <a:schemeClr val="folHlink"/>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sp>
          <p:nvSpPr>
            <p:cNvPr id="33843" name="Rectangle 47"/>
            <p:cNvSpPr>
              <a:spLocks noChangeArrowheads="1"/>
            </p:cNvSpPr>
            <p:nvPr/>
          </p:nvSpPr>
          <p:spPr bwMode="auto">
            <a:xfrm>
              <a:off x="4032" y="1872"/>
              <a:ext cx="96" cy="96"/>
            </a:xfrm>
            <a:prstGeom prst="rect">
              <a:avLst/>
            </a:prstGeom>
            <a:solidFill>
              <a:schemeClr val="folHlink"/>
            </a:solidFill>
            <a:ln w="9525">
              <a:solidFill>
                <a:schemeClr val="folHlink"/>
              </a:solidFill>
              <a:miter lim="800000"/>
              <a:headEnd/>
              <a:tailEnd/>
            </a:ln>
          </p:spPr>
          <p:txBody>
            <a:bodyPr wrap="none" anchor="ctr"/>
            <a:lstStyle/>
            <a:p>
              <a:pPr defTabSz="914400" eaLnBrk="0" fontAlgn="base" hangingPunct="0">
                <a:spcBef>
                  <a:spcPct val="0"/>
                </a:spcBef>
                <a:spcAft>
                  <a:spcPct val="0"/>
                </a:spcAft>
              </a:pPr>
              <a:endParaRPr lang="en-US" sz="3600">
                <a:solidFill>
                  <a:prstClr val="black"/>
                </a:solidFill>
                <a:latin typeface="Arial" charset="0"/>
                <a:ea typeface="ＭＳ Ｐゴシック" pitchFamily="1" charset="-128"/>
              </a:endParaRPr>
            </a:p>
          </p:txBody>
        </p:sp>
      </p:grpSp>
      <p:sp>
        <p:nvSpPr>
          <p:cNvPr id="33799" name="Text Box 49"/>
          <p:cNvSpPr txBox="1">
            <a:spLocks noChangeArrowheads="1"/>
          </p:cNvSpPr>
          <p:nvPr/>
        </p:nvSpPr>
        <p:spPr bwMode="auto">
          <a:xfrm>
            <a:off x="5437188" y="5768975"/>
            <a:ext cx="3048000" cy="922338"/>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n-US">
                <a:solidFill>
                  <a:prstClr val="black"/>
                </a:solidFill>
                <a:latin typeface="Arial" charset="0"/>
                <a:ea typeface="ＭＳ Ｐゴシック" pitchFamily="1" charset="-128"/>
              </a:rPr>
              <a:t>Vector of normalized landmark coordinates (</a:t>
            </a:r>
            <a:r>
              <a:rPr lang="en-US" b="1" i="1">
                <a:solidFill>
                  <a:srgbClr val="0000FF"/>
                </a:solidFill>
                <a:latin typeface="Arial" charset="0"/>
                <a:ea typeface="ＭＳ Ｐゴシック" pitchFamily="1" charset="-128"/>
              </a:rPr>
              <a:t>inter-landmark distances</a:t>
            </a:r>
            <a:r>
              <a:rPr lang="en-US">
                <a:solidFill>
                  <a:prstClr val="black"/>
                </a:solidFill>
                <a:latin typeface="Arial" charset="0"/>
                <a:ea typeface="ＭＳ Ｐゴシック" pitchFamily="1" charset="-128"/>
              </a:rPr>
              <a:t>)</a:t>
            </a:r>
          </a:p>
        </p:txBody>
      </p:sp>
    </p:spTree>
    <p:extLst>
      <p:ext uri="{BB962C8B-B14F-4D97-AF65-F5344CB8AC3E}">
        <p14:creationId xmlns:p14="http://schemas.microsoft.com/office/powerpoint/2010/main" val="2115880311"/>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ctrTitle" idx="4294967295"/>
          </p:nvPr>
        </p:nvSpPr>
        <p:spPr>
          <a:xfrm>
            <a:off x="685800" y="228600"/>
            <a:ext cx="7772400" cy="1089025"/>
          </a:xfrm>
        </p:spPr>
        <p:txBody>
          <a:bodyPr/>
          <a:lstStyle/>
          <a:p>
            <a:pPr eaLnBrk="1" hangingPunct="1"/>
            <a:r>
              <a:rPr lang="en-US" sz="4200" smtClean="0"/>
              <a:t>Parts clearly matter…</a:t>
            </a:r>
            <a:endParaRPr lang="en-US" smtClean="0"/>
          </a:p>
        </p:txBody>
      </p:sp>
      <p:pic>
        <p:nvPicPr>
          <p:cNvPr id="41987" name="Picture 3" descr="faces-around-us.jpg"/>
          <p:cNvPicPr>
            <a:picLocks noChangeAspect="1"/>
          </p:cNvPicPr>
          <p:nvPr/>
        </p:nvPicPr>
        <p:blipFill>
          <a:blip r:embed="rId3" cstate="print"/>
          <a:srcRect/>
          <a:stretch>
            <a:fillRect/>
          </a:stretch>
        </p:blipFill>
        <p:spPr bwMode="auto">
          <a:xfrm>
            <a:off x="685800" y="1676400"/>
            <a:ext cx="3219450" cy="4267200"/>
          </a:xfrm>
          <a:prstGeom prst="rect">
            <a:avLst/>
          </a:prstGeom>
          <a:noFill/>
          <a:ln w="9525">
            <a:noFill/>
            <a:miter lim="800000"/>
            <a:headEnd/>
            <a:tailEnd/>
          </a:ln>
        </p:spPr>
      </p:pic>
      <p:pic>
        <p:nvPicPr>
          <p:cNvPr id="41988" name="Picture 4" descr="stone_face.jpeg"/>
          <p:cNvPicPr>
            <a:picLocks noChangeAspect="1"/>
          </p:cNvPicPr>
          <p:nvPr/>
        </p:nvPicPr>
        <p:blipFill>
          <a:blip r:embed="rId4" cstate="print"/>
          <a:srcRect/>
          <a:stretch>
            <a:fillRect/>
          </a:stretch>
        </p:blipFill>
        <p:spPr bwMode="auto">
          <a:xfrm>
            <a:off x="4648200" y="1981200"/>
            <a:ext cx="3733800" cy="3733800"/>
          </a:xfrm>
          <a:prstGeom prst="rect">
            <a:avLst/>
          </a:prstGeom>
          <a:noFill/>
          <a:ln w="9525">
            <a:noFill/>
            <a:miter lim="800000"/>
            <a:headEnd/>
            <a:tailEnd/>
          </a:ln>
        </p:spPr>
      </p:pic>
    </p:spTree>
    <p:extLst>
      <p:ext uri="{BB962C8B-B14F-4D97-AF65-F5344CB8AC3E}">
        <p14:creationId xmlns:p14="http://schemas.microsoft.com/office/powerpoint/2010/main" val="88353364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ctrTitle" idx="4294967295"/>
          </p:nvPr>
        </p:nvSpPr>
        <p:spPr>
          <a:xfrm>
            <a:off x="685800" y="228600"/>
            <a:ext cx="7772400" cy="1089025"/>
          </a:xfrm>
        </p:spPr>
        <p:txBody>
          <a:bodyPr/>
          <a:lstStyle/>
          <a:p>
            <a:pPr eaLnBrk="1" hangingPunct="1"/>
            <a:r>
              <a:rPr lang="en-US" sz="4200" smtClean="0"/>
              <a:t>Parts clearly matter…</a:t>
            </a:r>
            <a:endParaRPr lang="en-US" smtClean="0"/>
          </a:p>
        </p:txBody>
      </p:sp>
      <p:pic>
        <p:nvPicPr>
          <p:cNvPr id="43011" name="Picture 3" descr="happy_spider.jpeg"/>
          <p:cNvPicPr>
            <a:picLocks noChangeAspect="1"/>
          </p:cNvPicPr>
          <p:nvPr/>
        </p:nvPicPr>
        <p:blipFill>
          <a:blip r:embed="rId3" cstate="print"/>
          <a:srcRect/>
          <a:stretch>
            <a:fillRect/>
          </a:stretch>
        </p:blipFill>
        <p:spPr bwMode="auto">
          <a:xfrm>
            <a:off x="838200" y="1371600"/>
            <a:ext cx="7391400" cy="4786313"/>
          </a:xfrm>
          <a:prstGeom prst="rect">
            <a:avLst/>
          </a:prstGeom>
          <a:noFill/>
          <a:ln w="9525">
            <a:noFill/>
            <a:miter lim="800000"/>
            <a:headEnd/>
            <a:tailEnd/>
          </a:ln>
        </p:spPr>
      </p:pic>
    </p:spTree>
    <p:extLst>
      <p:ext uri="{BB962C8B-B14F-4D97-AF65-F5344CB8AC3E}">
        <p14:creationId xmlns:p14="http://schemas.microsoft.com/office/powerpoint/2010/main" val="52691347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noChangeArrowheads="1"/>
          </p:cNvSpPr>
          <p:nvPr>
            <p:ph type="ctrTitle" idx="4294967295"/>
          </p:nvPr>
        </p:nvSpPr>
        <p:spPr>
          <a:xfrm>
            <a:off x="685800" y="228600"/>
            <a:ext cx="7772400" cy="1089025"/>
          </a:xfrm>
        </p:spPr>
        <p:txBody>
          <a:bodyPr/>
          <a:lstStyle/>
          <a:p>
            <a:pPr eaLnBrk="1" hangingPunct="1"/>
            <a:r>
              <a:rPr lang="en-US" sz="4200" smtClean="0"/>
              <a:t>Parts clearly matter…</a:t>
            </a:r>
            <a:endParaRPr lang="en-US" smtClean="0"/>
          </a:p>
        </p:txBody>
      </p:sp>
      <p:sp>
        <p:nvSpPr>
          <p:cNvPr id="44035" name="Rectangle 7"/>
          <p:cNvSpPr>
            <a:spLocks noChangeArrowheads="1"/>
          </p:cNvSpPr>
          <p:nvPr/>
        </p:nvSpPr>
        <p:spPr bwMode="auto">
          <a:xfrm>
            <a:off x="5270500" y="6418263"/>
            <a:ext cx="3632200" cy="274637"/>
          </a:xfrm>
          <a:prstGeom prst="rect">
            <a:avLst/>
          </a:prstGeom>
          <a:noFill/>
          <a:ln w="9525">
            <a:noFill/>
            <a:miter lim="800000"/>
            <a:headEnd/>
            <a:tailEnd/>
          </a:ln>
        </p:spPr>
        <p:txBody>
          <a:bodyPr wrap="none">
            <a:spAutoFit/>
          </a:bodyPr>
          <a:lstStyle/>
          <a:p>
            <a:pPr algn="r" defTabSz="914400" eaLnBrk="0" fontAlgn="base" hangingPunct="0">
              <a:spcBef>
                <a:spcPct val="0"/>
              </a:spcBef>
              <a:spcAft>
                <a:spcPct val="0"/>
              </a:spcAft>
            </a:pPr>
            <a:r>
              <a:rPr lang="en-US" sz="1200">
                <a:solidFill>
                  <a:srgbClr val="000000"/>
                </a:solidFill>
                <a:latin typeface="Trebuchet MS" pitchFamily="1" charset="0"/>
                <a:ea typeface="ＭＳ Ｐゴシック" pitchFamily="1" charset="-128"/>
              </a:rPr>
              <a:t>http://www.youtube.com/watch?v=m56F4EKN9hg</a:t>
            </a:r>
          </a:p>
        </p:txBody>
      </p:sp>
      <p:pic>
        <p:nvPicPr>
          <p:cNvPr id="44036" name="Picture 3" descr="snow_face.jpg"/>
          <p:cNvPicPr>
            <a:picLocks noChangeAspect="1"/>
          </p:cNvPicPr>
          <p:nvPr/>
        </p:nvPicPr>
        <p:blipFill>
          <a:blip r:embed="rId3" cstate="print"/>
          <a:srcRect/>
          <a:stretch>
            <a:fillRect/>
          </a:stretch>
        </p:blipFill>
        <p:spPr bwMode="auto">
          <a:xfrm>
            <a:off x="1066800" y="1219200"/>
            <a:ext cx="6858000" cy="5143500"/>
          </a:xfrm>
          <a:prstGeom prst="rect">
            <a:avLst/>
          </a:prstGeom>
          <a:noFill/>
          <a:ln w="9525">
            <a:noFill/>
            <a:miter lim="800000"/>
            <a:headEnd/>
            <a:tailEnd/>
          </a:ln>
        </p:spPr>
      </p:pic>
    </p:spTree>
    <p:extLst>
      <p:ext uri="{BB962C8B-B14F-4D97-AF65-F5344CB8AC3E}">
        <p14:creationId xmlns:p14="http://schemas.microsoft.com/office/powerpoint/2010/main" val="11465365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noChangeArrowheads="1"/>
          </p:cNvSpPr>
          <p:nvPr>
            <p:ph type="ctrTitle" idx="4294967295"/>
          </p:nvPr>
        </p:nvSpPr>
        <p:spPr>
          <a:xfrm>
            <a:off x="685800" y="228600"/>
            <a:ext cx="8091488" cy="1089025"/>
          </a:xfrm>
        </p:spPr>
        <p:txBody>
          <a:bodyPr/>
          <a:lstStyle/>
          <a:p>
            <a:pPr eaLnBrk="1" hangingPunct="1"/>
            <a:r>
              <a:rPr lang="en-US" sz="3300" smtClean="0">
                <a:latin typeface="Trebuchet MS" pitchFamily="1" charset="0"/>
              </a:rPr>
              <a:t>Some parts are more equal than others</a:t>
            </a:r>
            <a:endParaRPr lang="en-US" smtClean="0"/>
          </a:p>
        </p:txBody>
      </p:sp>
      <p:pic>
        <p:nvPicPr>
          <p:cNvPr id="45059" name="Picture 4"/>
          <p:cNvPicPr>
            <a:picLocks noChangeAspect="1" noChangeArrowheads="1"/>
          </p:cNvPicPr>
          <p:nvPr/>
        </p:nvPicPr>
        <p:blipFill>
          <a:blip r:embed="rId3" cstate="print"/>
          <a:srcRect l="12920" t="31197" r="56877" b="21434"/>
          <a:stretch>
            <a:fillRect/>
          </a:stretch>
        </p:blipFill>
        <p:spPr bwMode="auto">
          <a:xfrm>
            <a:off x="533400" y="1295400"/>
            <a:ext cx="4038600" cy="4581525"/>
          </a:xfrm>
          <a:prstGeom prst="rect">
            <a:avLst/>
          </a:prstGeom>
          <a:noFill/>
          <a:ln w="9525">
            <a:noFill/>
            <a:miter lim="800000"/>
            <a:headEnd/>
            <a:tailEnd/>
          </a:ln>
        </p:spPr>
      </p:pic>
      <p:sp>
        <p:nvSpPr>
          <p:cNvPr id="45060" name="Rectangle 5"/>
          <p:cNvSpPr>
            <a:spLocks noChangeArrowheads="1"/>
          </p:cNvSpPr>
          <p:nvPr/>
        </p:nvSpPr>
        <p:spPr bwMode="auto">
          <a:xfrm>
            <a:off x="457200" y="6019800"/>
            <a:ext cx="8077200" cy="457200"/>
          </a:xfrm>
          <a:prstGeom prst="rect">
            <a:avLst/>
          </a:prstGeom>
          <a:noFill/>
          <a:ln w="9525">
            <a:noFill/>
            <a:miter lim="800000"/>
            <a:headEnd/>
            <a:tailEnd/>
          </a:ln>
        </p:spPr>
        <p:txBody>
          <a:bodyPr>
            <a:spAutoFit/>
          </a:bodyPr>
          <a:lstStyle/>
          <a:p>
            <a:pPr algn="ctr" defTabSz="914400" fontAlgn="base">
              <a:spcBef>
                <a:spcPct val="0"/>
              </a:spcBef>
              <a:spcAft>
                <a:spcPct val="0"/>
              </a:spcAft>
            </a:pPr>
            <a:r>
              <a:rPr lang="en-US" sz="2400" b="1" i="1">
                <a:solidFill>
                  <a:srgbClr val="0000FF"/>
                </a:solidFill>
                <a:latin typeface="Times New Roman" pitchFamily="1" charset="0"/>
                <a:ea typeface="ＭＳ Ｐゴシック" pitchFamily="1" charset="-128"/>
              </a:rPr>
              <a:t>The eyebrows turn out to be more important than the eyes…</a:t>
            </a:r>
            <a:endParaRPr lang="en-US" sz="2400">
              <a:solidFill>
                <a:srgbClr val="000000"/>
              </a:solidFill>
              <a:latin typeface="Times New Roman" pitchFamily="1" charset="0"/>
              <a:ea typeface="ＭＳ Ｐゴシック" pitchFamily="1" charset="-128"/>
            </a:endParaRPr>
          </a:p>
        </p:txBody>
      </p:sp>
    </p:spTree>
    <p:extLst>
      <p:ext uri="{BB962C8B-B14F-4D97-AF65-F5344CB8AC3E}">
        <p14:creationId xmlns:p14="http://schemas.microsoft.com/office/powerpoint/2010/main" val="387084476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Grp="1" noChangeArrowheads="1"/>
          </p:cNvSpPr>
          <p:nvPr>
            <p:ph type="ctrTitle" idx="4294967295"/>
          </p:nvPr>
        </p:nvSpPr>
        <p:spPr>
          <a:xfrm>
            <a:off x="685800" y="228600"/>
            <a:ext cx="8091488" cy="1089025"/>
          </a:xfrm>
        </p:spPr>
        <p:txBody>
          <a:bodyPr/>
          <a:lstStyle/>
          <a:p>
            <a:pPr eaLnBrk="1" hangingPunct="1"/>
            <a:r>
              <a:rPr lang="en-US" sz="3300" smtClean="0">
                <a:latin typeface="Trebuchet MS" pitchFamily="1" charset="0"/>
              </a:rPr>
              <a:t>Some parts are more equal than others</a:t>
            </a:r>
            <a:endParaRPr lang="en-US" smtClean="0"/>
          </a:p>
        </p:txBody>
      </p:sp>
      <p:pic>
        <p:nvPicPr>
          <p:cNvPr id="46083" name="Picture 4"/>
          <p:cNvPicPr>
            <a:picLocks noChangeAspect="1" noChangeArrowheads="1"/>
          </p:cNvPicPr>
          <p:nvPr/>
        </p:nvPicPr>
        <p:blipFill>
          <a:blip r:embed="rId3" cstate="print"/>
          <a:srcRect l="12920" t="31197" r="41490" b="21434"/>
          <a:stretch>
            <a:fillRect/>
          </a:stretch>
        </p:blipFill>
        <p:spPr bwMode="auto">
          <a:xfrm>
            <a:off x="533400" y="1295400"/>
            <a:ext cx="6096000" cy="4581525"/>
          </a:xfrm>
          <a:prstGeom prst="rect">
            <a:avLst/>
          </a:prstGeom>
          <a:noFill/>
          <a:ln w="9525">
            <a:noFill/>
            <a:miter lim="800000"/>
            <a:headEnd/>
            <a:tailEnd/>
          </a:ln>
        </p:spPr>
      </p:pic>
      <p:sp>
        <p:nvSpPr>
          <p:cNvPr id="46084" name="Rectangle 5"/>
          <p:cNvSpPr>
            <a:spLocks noChangeArrowheads="1"/>
          </p:cNvSpPr>
          <p:nvPr/>
        </p:nvSpPr>
        <p:spPr bwMode="auto">
          <a:xfrm>
            <a:off x="457200" y="6019800"/>
            <a:ext cx="8077200" cy="457200"/>
          </a:xfrm>
          <a:prstGeom prst="rect">
            <a:avLst/>
          </a:prstGeom>
          <a:noFill/>
          <a:ln w="9525">
            <a:noFill/>
            <a:miter lim="800000"/>
            <a:headEnd/>
            <a:tailEnd/>
          </a:ln>
        </p:spPr>
        <p:txBody>
          <a:bodyPr>
            <a:spAutoFit/>
          </a:bodyPr>
          <a:lstStyle/>
          <a:p>
            <a:pPr algn="ctr" defTabSz="914400" fontAlgn="base">
              <a:spcBef>
                <a:spcPct val="0"/>
              </a:spcBef>
              <a:spcAft>
                <a:spcPct val="0"/>
              </a:spcAft>
            </a:pPr>
            <a:r>
              <a:rPr lang="en-US" sz="2400" b="1" i="1">
                <a:solidFill>
                  <a:srgbClr val="0000FF"/>
                </a:solidFill>
                <a:latin typeface="Times New Roman" pitchFamily="1" charset="0"/>
                <a:ea typeface="ＭＳ Ｐゴシック" pitchFamily="1" charset="-128"/>
              </a:rPr>
              <a:t>The eyebrows turn out to be more important than the eyes…</a:t>
            </a:r>
            <a:endParaRPr lang="en-US" sz="2400">
              <a:solidFill>
                <a:srgbClr val="000000"/>
              </a:solidFill>
              <a:latin typeface="Times New Roman" pitchFamily="1" charset="0"/>
              <a:ea typeface="ＭＳ Ｐゴシック" pitchFamily="1" charset="-128"/>
            </a:endParaRPr>
          </a:p>
        </p:txBody>
      </p:sp>
      <p:sp>
        <p:nvSpPr>
          <p:cNvPr id="46085" name="Rectangle 4"/>
          <p:cNvSpPr>
            <a:spLocks noChangeArrowheads="1"/>
          </p:cNvSpPr>
          <p:nvPr/>
        </p:nvSpPr>
        <p:spPr bwMode="auto">
          <a:xfrm>
            <a:off x="6705600" y="2362200"/>
            <a:ext cx="963613" cy="457200"/>
          </a:xfrm>
          <a:prstGeom prst="rect">
            <a:avLst/>
          </a:prstGeom>
          <a:noFill/>
          <a:ln w="9525">
            <a:noFill/>
            <a:miter lim="800000"/>
            <a:headEnd/>
            <a:tailEnd/>
          </a:ln>
        </p:spPr>
        <p:txBody>
          <a:bodyPr wrap="none">
            <a:spAutoFit/>
          </a:bodyPr>
          <a:lstStyle/>
          <a:p>
            <a:pPr defTabSz="914400" fontAlgn="base">
              <a:spcBef>
                <a:spcPct val="0"/>
              </a:spcBef>
              <a:spcAft>
                <a:spcPct val="0"/>
              </a:spcAft>
            </a:pPr>
            <a:r>
              <a:rPr lang="en-US" sz="2400" b="1" i="1">
                <a:solidFill>
                  <a:srgbClr val="0000FF"/>
                </a:solidFill>
                <a:latin typeface="Times New Roman" pitchFamily="1" charset="0"/>
                <a:ea typeface="ＭＳ Ｐゴシック" pitchFamily="1" charset="-128"/>
              </a:rPr>
              <a:t>Nixon</a:t>
            </a:r>
            <a:endParaRPr lang="en-US" sz="2400">
              <a:solidFill>
                <a:srgbClr val="000000"/>
              </a:solidFill>
              <a:latin typeface="Times New Roman" pitchFamily="1" charset="0"/>
              <a:ea typeface="ＭＳ Ｐゴシック" pitchFamily="1" charset="-128"/>
            </a:endParaRPr>
          </a:p>
        </p:txBody>
      </p:sp>
      <p:sp>
        <p:nvSpPr>
          <p:cNvPr id="46086" name="Rectangle 6"/>
          <p:cNvSpPr>
            <a:spLocks noChangeArrowheads="1"/>
          </p:cNvSpPr>
          <p:nvPr/>
        </p:nvSpPr>
        <p:spPr bwMode="auto">
          <a:xfrm>
            <a:off x="6629400" y="4267200"/>
            <a:ext cx="2005013" cy="457200"/>
          </a:xfrm>
          <a:prstGeom prst="rect">
            <a:avLst/>
          </a:prstGeom>
          <a:noFill/>
          <a:ln w="9525">
            <a:noFill/>
            <a:miter lim="800000"/>
            <a:headEnd/>
            <a:tailEnd/>
          </a:ln>
        </p:spPr>
        <p:txBody>
          <a:bodyPr wrap="none">
            <a:spAutoFit/>
          </a:bodyPr>
          <a:lstStyle/>
          <a:p>
            <a:pPr defTabSz="914400" fontAlgn="base">
              <a:spcBef>
                <a:spcPct val="0"/>
              </a:spcBef>
              <a:spcAft>
                <a:spcPct val="0"/>
              </a:spcAft>
            </a:pPr>
            <a:r>
              <a:rPr lang="en-US" sz="2400" b="1" i="1">
                <a:solidFill>
                  <a:srgbClr val="0000FF"/>
                </a:solidFill>
                <a:latin typeface="Times New Roman" pitchFamily="1" charset="0"/>
                <a:ea typeface="ＭＳ Ｐゴシック" pitchFamily="1" charset="-128"/>
              </a:rPr>
              <a:t>Winona Ryder</a:t>
            </a:r>
            <a:endParaRPr lang="en-US" sz="2400">
              <a:solidFill>
                <a:srgbClr val="000000"/>
              </a:solidFill>
              <a:latin typeface="Times New Roman" pitchFamily="1" charset="0"/>
              <a:ea typeface="ＭＳ Ｐゴシック" pitchFamily="1" charset="-128"/>
            </a:endParaRPr>
          </a:p>
        </p:txBody>
      </p:sp>
    </p:spTree>
    <p:extLst>
      <p:ext uri="{BB962C8B-B14F-4D97-AF65-F5344CB8AC3E}">
        <p14:creationId xmlns:p14="http://schemas.microsoft.com/office/powerpoint/2010/main" val="401921009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idx="4294967295"/>
          </p:nvPr>
        </p:nvSpPr>
        <p:spPr>
          <a:xfrm>
            <a:off x="685800" y="76200"/>
            <a:ext cx="7772400" cy="1143000"/>
          </a:xfrm>
        </p:spPr>
        <p:txBody>
          <a:bodyPr/>
          <a:lstStyle/>
          <a:p>
            <a:pPr eaLnBrk="1" hangingPunct="1"/>
            <a:r>
              <a:rPr lang="en-US" dirty="0" smtClean="0"/>
              <a:t>What parts?</a:t>
            </a:r>
            <a:endParaRPr lang="en-US" dirty="0" smtClean="0"/>
          </a:p>
        </p:txBody>
      </p:sp>
      <p:sp>
        <p:nvSpPr>
          <p:cNvPr id="54275" name="Rectangle 3"/>
          <p:cNvSpPr>
            <a:spLocks noGrp="1" noChangeArrowheads="1"/>
          </p:cNvSpPr>
          <p:nvPr>
            <p:ph idx="4294967295"/>
          </p:nvPr>
        </p:nvSpPr>
        <p:spPr/>
        <p:txBody>
          <a:bodyPr/>
          <a:lstStyle/>
          <a:p>
            <a:pPr eaLnBrk="1" hangingPunct="1"/>
            <a:r>
              <a:rPr lang="en-US" sz="2400" dirty="0" smtClean="0"/>
              <a:t>“Rectangle filters”</a:t>
            </a:r>
          </a:p>
          <a:p>
            <a:pPr lvl="1" eaLnBrk="1" hangingPunct="1"/>
            <a:r>
              <a:rPr lang="en-US" sz="2000" dirty="0" smtClean="0"/>
              <a:t>also: "</a:t>
            </a:r>
            <a:r>
              <a:rPr lang="en-US" sz="2000" dirty="0" err="1" smtClean="0"/>
              <a:t>Haar</a:t>
            </a:r>
            <a:r>
              <a:rPr lang="en-US" sz="2000" dirty="0" smtClean="0"/>
              <a:t> wavelets" </a:t>
            </a:r>
          </a:p>
          <a:p>
            <a:pPr eaLnBrk="1" hangingPunct="1"/>
            <a:r>
              <a:rPr lang="en-US" sz="2400" b="1" i="1" dirty="0" smtClean="0"/>
              <a:t>Differences</a:t>
            </a:r>
            <a:r>
              <a:rPr lang="en-US" sz="2400" dirty="0" smtClean="0"/>
              <a:t> between </a:t>
            </a:r>
            <a:br>
              <a:rPr lang="en-US" sz="2400" dirty="0" smtClean="0"/>
            </a:br>
            <a:r>
              <a:rPr lang="en-US" sz="2400" dirty="0" smtClean="0"/>
              <a:t>sums of pixels in</a:t>
            </a:r>
            <a:br>
              <a:rPr lang="en-US" sz="2400" dirty="0" smtClean="0"/>
            </a:br>
            <a:r>
              <a:rPr lang="en-US" sz="2400" dirty="0" smtClean="0"/>
              <a:t>adjacent rectangles</a:t>
            </a:r>
          </a:p>
          <a:p>
            <a:pPr eaLnBrk="1" hangingPunct="1"/>
            <a:r>
              <a:rPr lang="en-US" sz="2400" dirty="0" smtClean="0"/>
              <a:t>Simple </a:t>
            </a:r>
            <a:r>
              <a:rPr lang="en-US" sz="2400" dirty="0" err="1" smtClean="0"/>
              <a:t>thresholding</a:t>
            </a:r>
            <a:endParaRPr lang="en-US" sz="2400" dirty="0" smtClean="0"/>
          </a:p>
        </p:txBody>
      </p:sp>
      <p:pic>
        <p:nvPicPr>
          <p:cNvPr id="54276" name="Picture 4"/>
          <p:cNvPicPr>
            <a:picLocks noChangeAspect="1" noChangeArrowheads="1"/>
          </p:cNvPicPr>
          <p:nvPr/>
        </p:nvPicPr>
        <p:blipFill>
          <a:blip r:embed="rId3" cstate="print"/>
          <a:srcRect/>
          <a:stretch>
            <a:fillRect/>
          </a:stretch>
        </p:blipFill>
        <p:spPr bwMode="auto">
          <a:xfrm>
            <a:off x="533400" y="4038600"/>
            <a:ext cx="3200400" cy="1073150"/>
          </a:xfrm>
          <a:prstGeom prst="rect">
            <a:avLst/>
          </a:prstGeom>
          <a:noFill/>
          <a:ln w="9525">
            <a:noFill/>
            <a:miter lim="800000"/>
            <a:headEnd/>
            <a:tailEnd/>
          </a:ln>
        </p:spPr>
      </p:pic>
      <p:pic>
        <p:nvPicPr>
          <p:cNvPr id="54277" name="Picture 5"/>
          <p:cNvPicPr>
            <a:picLocks noChangeAspect="1" noChangeArrowheads="1"/>
          </p:cNvPicPr>
          <p:nvPr/>
        </p:nvPicPr>
        <p:blipFill>
          <a:blip r:embed="rId4" cstate="print"/>
          <a:srcRect/>
          <a:stretch>
            <a:fillRect/>
          </a:stretch>
        </p:blipFill>
        <p:spPr bwMode="auto">
          <a:xfrm>
            <a:off x="4114800" y="1966913"/>
            <a:ext cx="4343400" cy="3109912"/>
          </a:xfrm>
          <a:prstGeom prst="rect">
            <a:avLst/>
          </a:prstGeom>
          <a:noFill/>
          <a:ln w="9525">
            <a:noFill/>
            <a:miter lim="800000"/>
            <a:headEnd/>
            <a:tailEnd/>
          </a:ln>
        </p:spPr>
      </p:pic>
      <p:sp>
        <p:nvSpPr>
          <p:cNvPr id="54278" name="Rectangle 10"/>
          <p:cNvSpPr>
            <a:spLocks noChangeArrowheads="1"/>
          </p:cNvSpPr>
          <p:nvPr/>
        </p:nvSpPr>
        <p:spPr bwMode="auto">
          <a:xfrm>
            <a:off x="3833813" y="5257800"/>
            <a:ext cx="4935537" cy="641350"/>
          </a:xfrm>
          <a:prstGeom prst="rect">
            <a:avLst/>
          </a:prstGeom>
          <a:noFill/>
          <a:ln w="9525">
            <a:noFill/>
            <a:miter lim="800000"/>
            <a:headEnd/>
            <a:tailEnd/>
          </a:ln>
        </p:spPr>
        <p:txBody>
          <a:bodyPr wrap="none">
            <a:spAutoFit/>
          </a:bodyPr>
          <a:lstStyle/>
          <a:p>
            <a:pPr algn="ctr" defTabSz="914400" fontAlgn="base">
              <a:spcBef>
                <a:spcPct val="0"/>
              </a:spcBef>
              <a:spcAft>
                <a:spcPct val="0"/>
              </a:spcAft>
            </a:pPr>
            <a:r>
              <a:rPr lang="en-US">
                <a:solidFill>
                  <a:srgbClr val="0000FF"/>
                </a:solidFill>
                <a:latin typeface="Comic Sans MS" pitchFamily="1" charset="0"/>
                <a:ea typeface="ＭＳ Ｐゴシック" pitchFamily="1" charset="-128"/>
              </a:rPr>
              <a:t>gray regions are subtracted (after summing)</a:t>
            </a:r>
          </a:p>
          <a:p>
            <a:pPr algn="ctr" defTabSz="914400" fontAlgn="base">
              <a:spcBef>
                <a:spcPct val="0"/>
              </a:spcBef>
              <a:spcAft>
                <a:spcPct val="0"/>
              </a:spcAft>
            </a:pPr>
            <a:r>
              <a:rPr lang="en-US">
                <a:solidFill>
                  <a:srgbClr val="0000FF"/>
                </a:solidFill>
                <a:latin typeface="Comic Sans MS" pitchFamily="1" charset="0"/>
                <a:ea typeface="ＭＳ Ｐゴシック" pitchFamily="1" charset="-128"/>
              </a:rPr>
              <a:t>white regions are added (after summing)</a:t>
            </a:r>
          </a:p>
        </p:txBody>
      </p:sp>
      <p:sp>
        <p:nvSpPr>
          <p:cNvPr id="54279" name="Rectangle 11"/>
          <p:cNvSpPr>
            <a:spLocks noChangeArrowheads="1"/>
          </p:cNvSpPr>
          <p:nvPr/>
        </p:nvSpPr>
        <p:spPr bwMode="auto">
          <a:xfrm>
            <a:off x="4348163" y="3200400"/>
            <a:ext cx="877887" cy="366713"/>
          </a:xfrm>
          <a:prstGeom prst="rect">
            <a:avLst/>
          </a:prstGeom>
          <a:noFill/>
          <a:ln w="9525">
            <a:noFill/>
            <a:miter lim="800000"/>
            <a:headEnd/>
            <a:tailEnd/>
          </a:ln>
        </p:spPr>
        <p:txBody>
          <a:bodyPr wrap="none">
            <a:spAutoFit/>
          </a:bodyPr>
          <a:lstStyle/>
          <a:p>
            <a:pPr algn="ctr" defTabSz="914400" fontAlgn="base">
              <a:spcBef>
                <a:spcPct val="0"/>
              </a:spcBef>
              <a:spcAft>
                <a:spcPct val="0"/>
              </a:spcAft>
            </a:pPr>
            <a:r>
              <a:rPr lang="en-US">
                <a:solidFill>
                  <a:srgbClr val="0000FF"/>
                </a:solidFill>
                <a:latin typeface="Comic Sans MS" pitchFamily="1" charset="0"/>
                <a:ea typeface="ＭＳ Ｐゴシック" pitchFamily="1" charset="-128"/>
              </a:rPr>
              <a:t>24x24</a:t>
            </a:r>
          </a:p>
        </p:txBody>
      </p:sp>
      <p:sp>
        <p:nvSpPr>
          <p:cNvPr id="54280" name="Rectangle 12"/>
          <p:cNvSpPr>
            <a:spLocks noChangeArrowheads="1"/>
          </p:cNvSpPr>
          <p:nvPr/>
        </p:nvSpPr>
        <p:spPr bwMode="auto">
          <a:xfrm>
            <a:off x="838200" y="5029200"/>
            <a:ext cx="2438400" cy="641350"/>
          </a:xfrm>
          <a:prstGeom prst="rect">
            <a:avLst/>
          </a:prstGeom>
          <a:noFill/>
          <a:ln w="9525">
            <a:noFill/>
            <a:miter lim="800000"/>
            <a:headEnd/>
            <a:tailEnd/>
          </a:ln>
        </p:spPr>
        <p:txBody>
          <a:bodyPr>
            <a:spAutoFit/>
          </a:bodyPr>
          <a:lstStyle/>
          <a:p>
            <a:pPr algn="ctr" defTabSz="914400" fontAlgn="base">
              <a:spcBef>
                <a:spcPct val="0"/>
              </a:spcBef>
              <a:spcAft>
                <a:spcPct val="0"/>
              </a:spcAft>
            </a:pPr>
            <a:r>
              <a:rPr lang="en-US">
                <a:solidFill>
                  <a:srgbClr val="CC0000"/>
                </a:solidFill>
                <a:latin typeface="Comic Sans MS" pitchFamily="1" charset="0"/>
                <a:ea typeface="ＭＳ Ｐゴシック" pitchFamily="1" charset="-128"/>
              </a:rPr>
              <a:t>each box filter is present or absent</a:t>
            </a:r>
          </a:p>
        </p:txBody>
      </p:sp>
      <p:sp>
        <p:nvSpPr>
          <p:cNvPr id="54281" name="Rectangle 8"/>
          <p:cNvSpPr>
            <a:spLocks noChangeArrowheads="1"/>
          </p:cNvSpPr>
          <p:nvPr/>
        </p:nvSpPr>
        <p:spPr bwMode="auto">
          <a:xfrm>
            <a:off x="5802313" y="1535113"/>
            <a:ext cx="2232025" cy="366712"/>
          </a:xfrm>
          <a:prstGeom prst="rect">
            <a:avLst/>
          </a:prstGeom>
          <a:noFill/>
          <a:ln w="9525">
            <a:noFill/>
            <a:miter lim="800000"/>
            <a:headEnd/>
            <a:tailEnd/>
          </a:ln>
        </p:spPr>
        <p:txBody>
          <a:bodyPr wrap="none">
            <a:spAutoFit/>
          </a:bodyPr>
          <a:lstStyle/>
          <a:p>
            <a:pPr algn="ctr" defTabSz="914400" fontAlgn="base">
              <a:spcBef>
                <a:spcPct val="0"/>
              </a:spcBef>
              <a:spcAft>
                <a:spcPct val="0"/>
              </a:spcAft>
            </a:pPr>
            <a:r>
              <a:rPr lang="en-US">
                <a:solidFill>
                  <a:srgbClr val="00B050"/>
                </a:solidFill>
                <a:latin typeface="Comic Sans MS" pitchFamily="1" charset="0"/>
                <a:ea typeface="ＭＳ Ｐゴシック" pitchFamily="1" charset="-128"/>
              </a:rPr>
              <a:t>face ~ simple parts</a:t>
            </a:r>
          </a:p>
        </p:txBody>
      </p:sp>
    </p:spTree>
    <p:extLst>
      <p:ext uri="{BB962C8B-B14F-4D97-AF65-F5344CB8AC3E}">
        <p14:creationId xmlns:p14="http://schemas.microsoft.com/office/powerpoint/2010/main" val="103403656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42.0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9049" y="1227970"/>
            <a:ext cx="6316943" cy="5234670"/>
          </a:xfrm>
          <a:prstGeom prst="rect">
            <a:avLst/>
          </a:prstGeom>
        </p:spPr>
      </p:pic>
      <p:sp>
        <p:nvSpPr>
          <p:cNvPr id="3" name="Rectangle 2"/>
          <p:cNvSpPr/>
          <p:nvPr/>
        </p:nvSpPr>
        <p:spPr>
          <a:xfrm>
            <a:off x="173222" y="146043"/>
            <a:ext cx="4572000" cy="830997"/>
          </a:xfrm>
          <a:prstGeom prst="rect">
            <a:avLst/>
          </a:prstGeom>
        </p:spPr>
        <p:txBody>
          <a:bodyPr>
            <a:spAutoFit/>
          </a:bodyPr>
          <a:lstStyle/>
          <a:p>
            <a:r>
              <a:rPr lang="en-US" sz="2400" b="1" dirty="0">
                <a:solidFill>
                  <a:srgbClr val="008000"/>
                </a:solidFill>
                <a:latin typeface="Courier New"/>
                <a:cs typeface="Courier New"/>
              </a:rPr>
              <a:t># show it graphically</a:t>
            </a:r>
          </a:p>
          <a:p>
            <a:r>
              <a:rPr lang="en-US" sz="2400" b="1" dirty="0">
                <a:latin typeface="Courier New"/>
                <a:cs typeface="Courier New"/>
              </a:rPr>
              <a:t>plot(</a:t>
            </a:r>
            <a:r>
              <a:rPr lang="en-US" sz="2400" b="1" dirty="0" err="1">
                <a:latin typeface="Courier New"/>
                <a:cs typeface="Courier New"/>
              </a:rPr>
              <a:t>iris_ctree</a:t>
            </a:r>
            <a:r>
              <a:rPr lang="en-US" sz="2400" b="1" dirty="0">
                <a:latin typeface="Courier New"/>
                <a:cs typeface="Courier New"/>
              </a:rPr>
              <a:t>)</a:t>
            </a:r>
          </a:p>
        </p:txBody>
      </p:sp>
      <p:sp>
        <p:nvSpPr>
          <p:cNvPr id="4" name="Rectangle 3"/>
          <p:cNvSpPr/>
          <p:nvPr/>
        </p:nvSpPr>
        <p:spPr>
          <a:xfrm>
            <a:off x="6965992" y="4908705"/>
            <a:ext cx="1951395" cy="923330"/>
          </a:xfrm>
          <a:prstGeom prst="rect">
            <a:avLst/>
          </a:prstGeom>
        </p:spPr>
        <p:txBody>
          <a:bodyPr wrap="square">
            <a:spAutoFit/>
          </a:bodyPr>
          <a:lstStyle/>
          <a:p>
            <a:pPr algn="ctr"/>
            <a:r>
              <a:rPr lang="en-US" dirty="0" smtClean="0">
                <a:solidFill>
                  <a:srgbClr val="0000FF"/>
                </a:solidFill>
              </a:rPr>
              <a:t>histograms of leaf populations ~ impurity measure</a:t>
            </a:r>
            <a:endParaRPr lang="en-US" dirty="0">
              <a:solidFill>
                <a:srgbClr val="0000FF"/>
              </a:solidFill>
            </a:endParaRPr>
          </a:p>
        </p:txBody>
      </p:sp>
    </p:spTree>
    <p:extLst>
      <p:ext uri="{BB962C8B-B14F-4D97-AF65-F5344CB8AC3E}">
        <p14:creationId xmlns:p14="http://schemas.microsoft.com/office/powerpoint/2010/main" val="14684068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idx="4294967295"/>
          </p:nvPr>
        </p:nvSpPr>
        <p:spPr>
          <a:xfrm>
            <a:off x="901700" y="152400"/>
            <a:ext cx="7340600" cy="990600"/>
          </a:xfrm>
        </p:spPr>
        <p:txBody>
          <a:bodyPr/>
          <a:lstStyle/>
          <a:p>
            <a:pPr eaLnBrk="1" hangingPunct="1"/>
            <a:r>
              <a:rPr lang="en-US" smtClean="0"/>
              <a:t>Huge library of “parts”</a:t>
            </a:r>
          </a:p>
        </p:txBody>
      </p:sp>
      <p:pic>
        <p:nvPicPr>
          <p:cNvPr id="55299" name="Picture 4"/>
          <p:cNvPicPr>
            <a:picLocks noChangeAspect="1" noChangeArrowheads="1"/>
          </p:cNvPicPr>
          <p:nvPr/>
        </p:nvPicPr>
        <p:blipFill>
          <a:blip r:embed="rId3" cstate="print"/>
          <a:srcRect/>
          <a:stretch>
            <a:fillRect/>
          </a:stretch>
        </p:blipFill>
        <p:spPr bwMode="auto">
          <a:xfrm>
            <a:off x="2273300" y="2052638"/>
            <a:ext cx="6184900" cy="3814762"/>
          </a:xfrm>
          <a:prstGeom prst="rect">
            <a:avLst/>
          </a:prstGeom>
          <a:noFill/>
          <a:ln w="9525">
            <a:noFill/>
            <a:miter lim="800000"/>
            <a:headEnd/>
            <a:tailEnd/>
          </a:ln>
        </p:spPr>
      </p:pic>
      <p:sp>
        <p:nvSpPr>
          <p:cNvPr id="55300" name="Rectangle 3"/>
          <p:cNvSpPr>
            <a:spLocks noChangeArrowheads="1"/>
          </p:cNvSpPr>
          <p:nvPr/>
        </p:nvSpPr>
        <p:spPr bwMode="auto">
          <a:xfrm>
            <a:off x="3924300" y="6183313"/>
            <a:ext cx="1322388" cy="366712"/>
          </a:xfrm>
          <a:prstGeom prst="rect">
            <a:avLst/>
          </a:prstGeom>
          <a:noFill/>
          <a:ln w="9525">
            <a:noFill/>
            <a:miter lim="800000"/>
            <a:headEnd/>
            <a:tailEnd/>
          </a:ln>
        </p:spPr>
        <p:txBody>
          <a:bodyPr wrap="none">
            <a:spAutoFit/>
          </a:bodyPr>
          <a:lstStyle/>
          <a:p>
            <a:pPr algn="ctr" defTabSz="914400" fontAlgn="base">
              <a:spcBef>
                <a:spcPct val="0"/>
              </a:spcBef>
              <a:spcAft>
                <a:spcPct val="0"/>
              </a:spcAft>
            </a:pPr>
            <a:r>
              <a:rPr lang="en-US">
                <a:solidFill>
                  <a:srgbClr val="FF0000"/>
                </a:solidFill>
                <a:latin typeface="Comic Sans MS" pitchFamily="1" charset="0"/>
                <a:ea typeface="ＭＳ Ｐゴシック" pitchFamily="1" charset="-128"/>
              </a:rPr>
              <a:t>How huge?</a:t>
            </a:r>
          </a:p>
        </p:txBody>
      </p:sp>
      <p:sp>
        <p:nvSpPr>
          <p:cNvPr id="55301" name="Rectangle 3"/>
          <p:cNvSpPr>
            <a:spLocks noChangeArrowheads="1"/>
          </p:cNvSpPr>
          <p:nvPr/>
        </p:nvSpPr>
        <p:spPr bwMode="auto">
          <a:xfrm>
            <a:off x="1600200" y="1309688"/>
            <a:ext cx="5894388" cy="366712"/>
          </a:xfrm>
          <a:prstGeom prst="rect">
            <a:avLst/>
          </a:prstGeom>
          <a:noFill/>
          <a:ln w="9525">
            <a:noFill/>
            <a:miter lim="800000"/>
            <a:headEnd/>
            <a:tailEnd/>
          </a:ln>
        </p:spPr>
        <p:txBody>
          <a:bodyPr wrap="none">
            <a:spAutoFit/>
          </a:bodyPr>
          <a:lstStyle/>
          <a:p>
            <a:pPr algn="ctr" defTabSz="914400" fontAlgn="base">
              <a:spcBef>
                <a:spcPct val="0"/>
              </a:spcBef>
              <a:spcAft>
                <a:spcPct val="0"/>
              </a:spcAft>
            </a:pPr>
            <a:r>
              <a:rPr lang="en-US">
                <a:solidFill>
                  <a:srgbClr val="0000FF"/>
                </a:solidFill>
                <a:latin typeface="Comic Sans MS" pitchFamily="1" charset="0"/>
                <a:ea typeface="ＭＳ Ｐゴシック" pitchFamily="1" charset="-128"/>
              </a:rPr>
              <a:t>“rectangle filters” ~ differences of region intensities</a:t>
            </a:r>
          </a:p>
        </p:txBody>
      </p:sp>
      <p:pic>
        <p:nvPicPr>
          <p:cNvPr id="55302" name="Picture 5"/>
          <p:cNvPicPr>
            <a:picLocks noChangeAspect="1" noChangeArrowheads="1"/>
          </p:cNvPicPr>
          <p:nvPr/>
        </p:nvPicPr>
        <p:blipFill>
          <a:blip r:embed="rId4" cstate="print"/>
          <a:srcRect r="68420" b="48087"/>
          <a:stretch>
            <a:fillRect/>
          </a:stretch>
        </p:blipFill>
        <p:spPr bwMode="auto">
          <a:xfrm>
            <a:off x="152400" y="2971800"/>
            <a:ext cx="1371600" cy="1614488"/>
          </a:xfrm>
          <a:prstGeom prst="rect">
            <a:avLst/>
          </a:prstGeom>
          <a:noFill/>
          <a:ln w="9525">
            <a:noFill/>
            <a:miter lim="800000"/>
            <a:headEnd/>
            <a:tailEnd/>
          </a:ln>
        </p:spPr>
      </p:pic>
      <p:sp>
        <p:nvSpPr>
          <p:cNvPr id="55303" name="Rectangle 11"/>
          <p:cNvSpPr>
            <a:spLocks noChangeArrowheads="1"/>
          </p:cNvSpPr>
          <p:nvPr/>
        </p:nvSpPr>
        <p:spPr bwMode="auto">
          <a:xfrm>
            <a:off x="385763" y="4205288"/>
            <a:ext cx="877887" cy="366712"/>
          </a:xfrm>
          <a:prstGeom prst="rect">
            <a:avLst/>
          </a:prstGeom>
          <a:noFill/>
          <a:ln w="9525">
            <a:noFill/>
            <a:miter lim="800000"/>
            <a:headEnd/>
            <a:tailEnd/>
          </a:ln>
        </p:spPr>
        <p:txBody>
          <a:bodyPr wrap="none">
            <a:spAutoFit/>
          </a:bodyPr>
          <a:lstStyle/>
          <a:p>
            <a:pPr algn="ctr" defTabSz="914400" fontAlgn="base">
              <a:spcBef>
                <a:spcPct val="0"/>
              </a:spcBef>
              <a:spcAft>
                <a:spcPct val="0"/>
              </a:spcAft>
            </a:pPr>
            <a:r>
              <a:rPr lang="en-US">
                <a:solidFill>
                  <a:srgbClr val="0000FF"/>
                </a:solidFill>
                <a:latin typeface="Comic Sans MS" pitchFamily="1" charset="0"/>
                <a:ea typeface="ＭＳ Ｐゴシック" pitchFamily="1" charset="-128"/>
              </a:rPr>
              <a:t>24x24</a:t>
            </a:r>
          </a:p>
        </p:txBody>
      </p:sp>
      <p:sp>
        <p:nvSpPr>
          <p:cNvPr id="8" name="Right Arrow 7"/>
          <p:cNvSpPr/>
          <p:nvPr/>
        </p:nvSpPr>
        <p:spPr>
          <a:xfrm>
            <a:off x="1524000" y="3581400"/>
            <a:ext cx="5334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sz="2400">
              <a:solidFill>
                <a:srgbClr val="FFFFFF"/>
              </a:solidFill>
              <a:latin typeface="Arial"/>
              <a:ea typeface="ＭＳ Ｐゴシック"/>
            </a:endParaRPr>
          </a:p>
        </p:txBody>
      </p:sp>
    </p:spTree>
    <p:extLst>
      <p:ext uri="{BB962C8B-B14F-4D97-AF65-F5344CB8AC3E}">
        <p14:creationId xmlns:p14="http://schemas.microsoft.com/office/powerpoint/2010/main" val="3872747478"/>
      </p:ext>
    </p:extLst>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idx="4294967295"/>
          </p:nvPr>
        </p:nvSpPr>
        <p:spPr>
          <a:xfrm>
            <a:off x="685800" y="76200"/>
            <a:ext cx="7772400" cy="960438"/>
          </a:xfrm>
        </p:spPr>
        <p:txBody>
          <a:bodyPr/>
          <a:lstStyle/>
          <a:p>
            <a:pPr eaLnBrk="1" hangingPunct="1"/>
            <a:r>
              <a:rPr lang="en-US" smtClean="0"/>
              <a:t>Integral images!</a:t>
            </a:r>
          </a:p>
        </p:txBody>
      </p:sp>
      <p:pic>
        <p:nvPicPr>
          <p:cNvPr id="57347" name="Picture 4"/>
          <p:cNvPicPr>
            <a:picLocks noChangeAspect="1" noChangeArrowheads="1"/>
          </p:cNvPicPr>
          <p:nvPr/>
        </p:nvPicPr>
        <p:blipFill>
          <a:blip r:embed="rId3" cstate="print"/>
          <a:srcRect t="52000"/>
          <a:stretch>
            <a:fillRect/>
          </a:stretch>
        </p:blipFill>
        <p:spPr bwMode="auto">
          <a:xfrm>
            <a:off x="6172200" y="4038600"/>
            <a:ext cx="2273300" cy="1828800"/>
          </a:xfrm>
          <a:prstGeom prst="rect">
            <a:avLst/>
          </a:prstGeom>
          <a:noFill/>
          <a:ln w="9525">
            <a:noFill/>
            <a:miter lim="800000"/>
            <a:headEnd/>
            <a:tailEnd/>
          </a:ln>
        </p:spPr>
      </p:pic>
      <p:pic>
        <p:nvPicPr>
          <p:cNvPr id="57348" name="Picture 5"/>
          <p:cNvPicPr>
            <a:picLocks noChangeAspect="1" noChangeArrowheads="1"/>
          </p:cNvPicPr>
          <p:nvPr/>
        </p:nvPicPr>
        <p:blipFill>
          <a:blip r:embed="rId4" cstate="print"/>
          <a:srcRect/>
          <a:stretch>
            <a:fillRect/>
          </a:stretch>
        </p:blipFill>
        <p:spPr bwMode="auto">
          <a:xfrm>
            <a:off x="2819400" y="1447800"/>
            <a:ext cx="2478088" cy="877888"/>
          </a:xfrm>
          <a:prstGeom prst="rect">
            <a:avLst/>
          </a:prstGeom>
          <a:noFill/>
          <a:ln w="9525">
            <a:noFill/>
            <a:miter lim="800000"/>
            <a:headEnd/>
            <a:tailEnd/>
          </a:ln>
        </p:spPr>
      </p:pic>
      <p:sp>
        <p:nvSpPr>
          <p:cNvPr id="57349" name="Rectangle 13"/>
          <p:cNvSpPr>
            <a:spLocks noChangeArrowheads="1"/>
          </p:cNvSpPr>
          <p:nvPr/>
        </p:nvSpPr>
        <p:spPr bwMode="auto">
          <a:xfrm>
            <a:off x="838200" y="2514600"/>
            <a:ext cx="4495800" cy="457200"/>
          </a:xfrm>
          <a:prstGeom prst="rect">
            <a:avLst/>
          </a:prstGeom>
          <a:noFill/>
          <a:ln w="9525">
            <a:noFill/>
            <a:miter lim="800000"/>
            <a:headEnd/>
            <a:tailEnd/>
          </a:ln>
        </p:spPr>
        <p:txBody>
          <a:bodyPr>
            <a:spAutoFit/>
          </a:bodyPr>
          <a:lstStyle/>
          <a:p>
            <a:pPr marL="457200" indent="-457200" algn="ctr" defTabSz="914400" fontAlgn="base">
              <a:spcBef>
                <a:spcPct val="0"/>
              </a:spcBef>
              <a:spcAft>
                <a:spcPct val="0"/>
              </a:spcAft>
            </a:pPr>
            <a:r>
              <a:rPr lang="en-US" sz="2400" b="1" i="1">
                <a:solidFill>
                  <a:srgbClr val="0000FF"/>
                </a:solidFill>
                <a:latin typeface="Times New Roman" pitchFamily="1" charset="0"/>
                <a:ea typeface="ＭＳ Ｐゴシック" pitchFamily="1" charset="-128"/>
              </a:rPr>
              <a:t>Computed for each image pixel</a:t>
            </a:r>
          </a:p>
        </p:txBody>
      </p:sp>
      <p:sp>
        <p:nvSpPr>
          <p:cNvPr id="57350" name="Rectangle 14"/>
          <p:cNvSpPr>
            <a:spLocks noChangeArrowheads="1"/>
          </p:cNvSpPr>
          <p:nvPr/>
        </p:nvSpPr>
        <p:spPr bwMode="auto">
          <a:xfrm>
            <a:off x="914400" y="4572000"/>
            <a:ext cx="4495800" cy="822325"/>
          </a:xfrm>
          <a:prstGeom prst="rect">
            <a:avLst/>
          </a:prstGeom>
          <a:noFill/>
          <a:ln w="9525">
            <a:noFill/>
            <a:miter lim="800000"/>
            <a:headEnd/>
            <a:tailEnd/>
          </a:ln>
        </p:spPr>
        <p:txBody>
          <a:bodyPr>
            <a:spAutoFit/>
          </a:bodyPr>
          <a:lstStyle/>
          <a:p>
            <a:pPr marL="457200" indent="-457200" algn="ctr" defTabSz="914400" fontAlgn="base">
              <a:spcBef>
                <a:spcPct val="0"/>
              </a:spcBef>
              <a:spcAft>
                <a:spcPct val="0"/>
              </a:spcAft>
            </a:pPr>
            <a:r>
              <a:rPr lang="en-US" sz="2400" b="1" i="1">
                <a:solidFill>
                  <a:srgbClr val="0000FF"/>
                </a:solidFill>
                <a:latin typeface="Times New Roman" pitchFamily="1" charset="0"/>
                <a:ea typeface="ＭＳ Ｐゴシック" pitchFamily="1" charset="-128"/>
              </a:rPr>
              <a:t>How could you compute the sum of the pixels in rectangle D? </a:t>
            </a:r>
          </a:p>
        </p:txBody>
      </p:sp>
      <p:sp>
        <p:nvSpPr>
          <p:cNvPr id="57351" name="Rectangle 16"/>
          <p:cNvSpPr>
            <a:spLocks noChangeArrowheads="1"/>
          </p:cNvSpPr>
          <p:nvPr/>
        </p:nvSpPr>
        <p:spPr bwMode="auto">
          <a:xfrm>
            <a:off x="533400" y="1447800"/>
            <a:ext cx="2133600" cy="822325"/>
          </a:xfrm>
          <a:prstGeom prst="rect">
            <a:avLst/>
          </a:prstGeom>
          <a:noFill/>
          <a:ln w="9525">
            <a:noFill/>
            <a:miter lim="800000"/>
            <a:headEnd/>
            <a:tailEnd/>
          </a:ln>
        </p:spPr>
        <p:txBody>
          <a:bodyPr>
            <a:spAutoFit/>
          </a:bodyPr>
          <a:lstStyle/>
          <a:p>
            <a:pPr algn="ctr" defTabSz="914400" fontAlgn="base">
              <a:spcBef>
                <a:spcPct val="0"/>
              </a:spcBef>
              <a:spcAft>
                <a:spcPct val="0"/>
              </a:spcAft>
            </a:pPr>
            <a:r>
              <a:rPr lang="en-US" sz="2400">
                <a:solidFill>
                  <a:srgbClr val="000000"/>
                </a:solidFill>
                <a:latin typeface="Times New Roman" pitchFamily="1" charset="0"/>
                <a:ea typeface="ＭＳ Ｐゴシック" pitchFamily="1" charset="-128"/>
              </a:rPr>
              <a:t> Upper-left partial sums</a:t>
            </a:r>
          </a:p>
        </p:txBody>
      </p:sp>
      <p:pic>
        <p:nvPicPr>
          <p:cNvPr id="57352" name="Picture 4"/>
          <p:cNvPicPr>
            <a:picLocks noChangeAspect="1" noChangeArrowheads="1"/>
          </p:cNvPicPr>
          <p:nvPr/>
        </p:nvPicPr>
        <p:blipFill>
          <a:blip r:embed="rId3" cstate="print"/>
          <a:srcRect b="50000"/>
          <a:stretch>
            <a:fillRect/>
          </a:stretch>
        </p:blipFill>
        <p:spPr bwMode="auto">
          <a:xfrm>
            <a:off x="6172200" y="1447800"/>
            <a:ext cx="2273300" cy="1905000"/>
          </a:xfrm>
          <a:prstGeom prst="rect">
            <a:avLst/>
          </a:prstGeom>
          <a:noFill/>
          <a:ln w="9525">
            <a:noFill/>
            <a:miter lim="800000"/>
            <a:headEnd/>
            <a:tailEnd/>
          </a:ln>
        </p:spPr>
      </p:pic>
    </p:spTree>
    <p:extLst>
      <p:ext uri="{BB962C8B-B14F-4D97-AF65-F5344CB8AC3E}">
        <p14:creationId xmlns:p14="http://schemas.microsoft.com/office/powerpoint/2010/main" val="174104482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idx="4294967295"/>
          </p:nvPr>
        </p:nvSpPr>
        <p:spPr>
          <a:xfrm>
            <a:off x="990600" y="228600"/>
            <a:ext cx="6934200" cy="1143000"/>
          </a:xfrm>
        </p:spPr>
        <p:txBody>
          <a:bodyPr/>
          <a:lstStyle/>
          <a:p>
            <a:pPr eaLnBrk="1" hangingPunct="1"/>
            <a:r>
              <a:rPr lang="en-US" smtClean="0">
                <a:solidFill>
                  <a:srgbClr val="0000FF"/>
                </a:solidFill>
              </a:rPr>
              <a:t>First two filters</a:t>
            </a:r>
          </a:p>
        </p:txBody>
      </p:sp>
      <p:sp>
        <p:nvSpPr>
          <p:cNvPr id="10" name="Rectangle 14"/>
          <p:cNvSpPr txBox="1">
            <a:spLocks noChangeArrowheads="1"/>
          </p:cNvSpPr>
          <p:nvPr/>
        </p:nvSpPr>
        <p:spPr>
          <a:xfrm>
            <a:off x="457200" y="4343400"/>
            <a:ext cx="8305800" cy="2286000"/>
          </a:xfrm>
          <a:prstGeom prst="rect">
            <a:avLst/>
          </a:prstGeom>
        </p:spPr>
        <p:txBody>
          <a:bodyPr/>
          <a:lstStyle/>
          <a:p>
            <a:pPr marL="342900" indent="-342900" defTabSz="914400" eaLnBrk="0" fontAlgn="base" hangingPunct="0">
              <a:spcBef>
                <a:spcPct val="20000"/>
              </a:spcBef>
              <a:spcAft>
                <a:spcPct val="0"/>
              </a:spcAft>
              <a:buFont typeface="Arial" charset="0"/>
              <a:buChar char="•"/>
              <a:defRPr/>
            </a:pPr>
            <a:r>
              <a:rPr lang="en-US" sz="2400">
                <a:solidFill>
                  <a:srgbClr val="000000"/>
                </a:solidFill>
                <a:latin typeface="Arial"/>
                <a:ea typeface="ＭＳ Ｐゴシック"/>
              </a:rPr>
              <a:t>The whole cascade:</a:t>
            </a:r>
          </a:p>
          <a:p>
            <a:pPr marL="742950" lvl="1" indent="-285750" defTabSz="914400" eaLnBrk="0" fontAlgn="base" hangingPunct="0">
              <a:spcBef>
                <a:spcPct val="20000"/>
              </a:spcBef>
              <a:spcAft>
                <a:spcPct val="0"/>
              </a:spcAft>
              <a:buFont typeface="Arial" charset="0"/>
              <a:buChar char="–"/>
              <a:defRPr/>
            </a:pPr>
            <a:r>
              <a:rPr lang="en-US" sz="2000">
                <a:solidFill>
                  <a:srgbClr val="000000"/>
                </a:solidFill>
                <a:latin typeface="Arial"/>
                <a:ea typeface="ＭＳ Ｐゴシック"/>
              </a:rPr>
              <a:t>38 stages</a:t>
            </a:r>
          </a:p>
          <a:p>
            <a:pPr marL="742950" lvl="1" indent="-285750" defTabSz="914400" eaLnBrk="0" fontAlgn="base" hangingPunct="0">
              <a:spcBef>
                <a:spcPct val="20000"/>
              </a:spcBef>
              <a:spcAft>
                <a:spcPct val="0"/>
              </a:spcAft>
              <a:buFont typeface="Arial" charset="0"/>
              <a:buChar char="–"/>
              <a:defRPr/>
            </a:pPr>
            <a:r>
              <a:rPr lang="en-US" sz="2000">
                <a:solidFill>
                  <a:srgbClr val="000000"/>
                </a:solidFill>
                <a:latin typeface="Arial"/>
                <a:ea typeface="ＭＳ Ｐゴシック"/>
              </a:rPr>
              <a:t>6000 features in total</a:t>
            </a:r>
          </a:p>
          <a:p>
            <a:pPr marL="742950" lvl="1" indent="-285750" defTabSz="914400" eaLnBrk="0" fontAlgn="base" hangingPunct="0">
              <a:spcBef>
                <a:spcPct val="20000"/>
              </a:spcBef>
              <a:spcAft>
                <a:spcPct val="0"/>
              </a:spcAft>
              <a:buFont typeface="Arial" charset="0"/>
              <a:buChar char="–"/>
              <a:defRPr/>
            </a:pPr>
            <a:r>
              <a:rPr lang="en-US" sz="2000">
                <a:solidFill>
                  <a:srgbClr val="000000"/>
                </a:solidFill>
                <a:latin typeface="Arial"/>
                <a:ea typeface="ＭＳ Ｐゴシック"/>
              </a:rPr>
              <a:t>On dataset with 507 faces and 75 millions sub-windows, faces are detected using 10 feature evaluations on average.</a:t>
            </a:r>
          </a:p>
          <a:p>
            <a:pPr marL="742950" lvl="1" indent="-285750" defTabSz="914400" eaLnBrk="0" fontAlgn="base" hangingPunct="0">
              <a:spcBef>
                <a:spcPct val="20000"/>
              </a:spcBef>
              <a:spcAft>
                <a:spcPct val="0"/>
              </a:spcAft>
              <a:buFont typeface="Arial" charset="0"/>
              <a:buChar char="–"/>
              <a:defRPr/>
            </a:pPr>
            <a:r>
              <a:rPr lang="en-US" sz="2000">
                <a:solidFill>
                  <a:srgbClr val="000000"/>
                </a:solidFill>
                <a:latin typeface="Arial"/>
                <a:ea typeface="ＭＳ Ｐゴシック"/>
              </a:rPr>
              <a:t>On average, 10 feature evals/sub-window</a:t>
            </a:r>
          </a:p>
        </p:txBody>
      </p:sp>
      <p:grpSp>
        <p:nvGrpSpPr>
          <p:cNvPr id="63492" name="Group 11"/>
          <p:cNvGrpSpPr>
            <a:grpSpLocks/>
          </p:cNvGrpSpPr>
          <p:nvPr/>
        </p:nvGrpSpPr>
        <p:grpSpPr bwMode="auto">
          <a:xfrm>
            <a:off x="533400" y="1371600"/>
            <a:ext cx="8293100" cy="3371850"/>
            <a:chOff x="528" y="1104"/>
            <a:chExt cx="5224" cy="2124"/>
          </a:xfrm>
        </p:grpSpPr>
        <p:pic>
          <p:nvPicPr>
            <p:cNvPr id="63493" name="Picture 9"/>
            <p:cNvPicPr>
              <a:picLocks noChangeAspect="1" noChangeArrowheads="1"/>
            </p:cNvPicPr>
            <p:nvPr/>
          </p:nvPicPr>
          <p:blipFill>
            <a:blip r:embed="rId3" cstate="print"/>
            <a:srcRect/>
            <a:stretch>
              <a:fillRect/>
            </a:stretch>
          </p:blipFill>
          <p:spPr bwMode="auto">
            <a:xfrm>
              <a:off x="2928" y="1488"/>
              <a:ext cx="2824" cy="1740"/>
            </a:xfrm>
            <a:prstGeom prst="rect">
              <a:avLst/>
            </a:prstGeom>
            <a:noFill/>
            <a:ln w="9525">
              <a:noFill/>
              <a:miter lim="800000"/>
              <a:headEnd/>
              <a:tailEnd/>
            </a:ln>
          </p:spPr>
        </p:pic>
        <p:sp>
          <p:nvSpPr>
            <p:cNvPr id="63494" name="Rectangle 10"/>
            <p:cNvSpPr>
              <a:spLocks noChangeArrowheads="1"/>
            </p:cNvSpPr>
            <p:nvPr/>
          </p:nvSpPr>
          <p:spPr bwMode="auto">
            <a:xfrm>
              <a:off x="528" y="1104"/>
              <a:ext cx="2496" cy="1440"/>
            </a:xfrm>
            <a:prstGeom prst="rect">
              <a:avLst/>
            </a:prstGeom>
            <a:noFill/>
            <a:ln w="9525">
              <a:noFill/>
              <a:miter lim="800000"/>
              <a:headEnd/>
              <a:tailEnd/>
            </a:ln>
          </p:spPr>
          <p:txBody>
            <a:bodyPr/>
            <a:lstStyle/>
            <a:p>
              <a:pPr marL="342900" indent="-342900" defTabSz="914400" fontAlgn="base">
                <a:lnSpc>
                  <a:spcPct val="90000"/>
                </a:lnSpc>
                <a:spcBef>
                  <a:spcPct val="20000"/>
                </a:spcBef>
                <a:spcAft>
                  <a:spcPct val="0"/>
                </a:spcAft>
                <a:buFontTx/>
                <a:buChar char="•"/>
              </a:pPr>
              <a:r>
                <a:rPr lang="en-US" sz="3200">
                  <a:solidFill>
                    <a:srgbClr val="000000"/>
                  </a:solidFill>
                  <a:latin typeface="Times New Roman" pitchFamily="1" charset="0"/>
                  <a:ea typeface="ＭＳ Ｐゴシック" pitchFamily="1" charset="-128"/>
                </a:rPr>
                <a:t>First classifier:</a:t>
              </a:r>
            </a:p>
            <a:p>
              <a:pPr marL="742950" lvl="1" indent="-285750" defTabSz="914400" fontAlgn="base">
                <a:lnSpc>
                  <a:spcPct val="90000"/>
                </a:lnSpc>
                <a:spcBef>
                  <a:spcPct val="20000"/>
                </a:spcBef>
                <a:spcAft>
                  <a:spcPct val="0"/>
                </a:spcAft>
                <a:buFontTx/>
                <a:buChar char="–"/>
              </a:pPr>
              <a:r>
                <a:rPr lang="en-US" sz="2800">
                  <a:solidFill>
                    <a:srgbClr val="000000"/>
                  </a:solidFill>
                  <a:latin typeface="Times New Roman" pitchFamily="1" charset="0"/>
                  <a:ea typeface="ＭＳ Ｐゴシック" pitchFamily="1" charset="-128"/>
                </a:rPr>
                <a:t>2 features</a:t>
              </a:r>
            </a:p>
            <a:p>
              <a:pPr marL="742950" lvl="1" indent="-285750" defTabSz="914400" fontAlgn="base">
                <a:lnSpc>
                  <a:spcPct val="90000"/>
                </a:lnSpc>
                <a:spcBef>
                  <a:spcPct val="20000"/>
                </a:spcBef>
                <a:spcAft>
                  <a:spcPct val="0"/>
                </a:spcAft>
                <a:buFontTx/>
                <a:buChar char="–"/>
              </a:pPr>
              <a:r>
                <a:rPr lang="en-US" sz="2800">
                  <a:solidFill>
                    <a:srgbClr val="000000"/>
                  </a:solidFill>
                  <a:latin typeface="Times New Roman" pitchFamily="1" charset="0"/>
                  <a:ea typeface="ＭＳ Ｐゴシック" pitchFamily="1" charset="-128"/>
                </a:rPr>
                <a:t>100% detection</a:t>
              </a:r>
            </a:p>
            <a:p>
              <a:pPr marL="742950" lvl="1" indent="-285750" defTabSz="914400" fontAlgn="base">
                <a:lnSpc>
                  <a:spcPct val="90000"/>
                </a:lnSpc>
                <a:spcBef>
                  <a:spcPct val="20000"/>
                </a:spcBef>
                <a:spcAft>
                  <a:spcPct val="0"/>
                </a:spcAft>
                <a:buFontTx/>
                <a:buChar char="–"/>
              </a:pPr>
              <a:r>
                <a:rPr lang="en-US" sz="2800">
                  <a:solidFill>
                    <a:srgbClr val="000000"/>
                  </a:solidFill>
                  <a:latin typeface="Times New Roman" pitchFamily="1" charset="0"/>
                  <a:ea typeface="ＭＳ Ｐゴシック" pitchFamily="1" charset="-128"/>
                </a:rPr>
                <a:t>40% false detection</a:t>
              </a:r>
            </a:p>
          </p:txBody>
        </p:sp>
      </p:grpSp>
    </p:spTree>
    <p:extLst>
      <p:ext uri="{BB962C8B-B14F-4D97-AF65-F5344CB8AC3E}">
        <p14:creationId xmlns:p14="http://schemas.microsoft.com/office/powerpoint/2010/main" val="2576585069"/>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idx="4294967295"/>
          </p:nvPr>
        </p:nvSpPr>
        <p:spPr>
          <a:xfrm>
            <a:off x="609600" y="228600"/>
            <a:ext cx="7772400" cy="990600"/>
          </a:xfrm>
        </p:spPr>
        <p:txBody>
          <a:bodyPr/>
          <a:lstStyle/>
          <a:p>
            <a:pPr eaLnBrk="1" hangingPunct="1"/>
            <a:r>
              <a:rPr lang="en-US" smtClean="0"/>
              <a:t>Viola and Jones: Results</a:t>
            </a:r>
          </a:p>
        </p:txBody>
      </p:sp>
      <p:pic>
        <p:nvPicPr>
          <p:cNvPr id="59395" name="Picture 4"/>
          <p:cNvPicPr>
            <a:picLocks noChangeAspect="1" noChangeArrowheads="1"/>
          </p:cNvPicPr>
          <p:nvPr/>
        </p:nvPicPr>
        <p:blipFill>
          <a:blip r:embed="rId3" cstate="print"/>
          <a:srcRect/>
          <a:stretch>
            <a:fillRect/>
          </a:stretch>
        </p:blipFill>
        <p:spPr bwMode="auto">
          <a:xfrm>
            <a:off x="1143000" y="1219200"/>
            <a:ext cx="6781800" cy="4973638"/>
          </a:xfrm>
          <a:prstGeom prst="rect">
            <a:avLst/>
          </a:prstGeom>
          <a:noFill/>
          <a:ln w="9525">
            <a:noFill/>
            <a:miter lim="800000"/>
            <a:headEnd/>
            <a:tailEnd/>
          </a:ln>
        </p:spPr>
      </p:pic>
      <p:sp>
        <p:nvSpPr>
          <p:cNvPr id="59396" name="Rectangle 4"/>
          <p:cNvSpPr>
            <a:spLocks noChangeArrowheads="1"/>
          </p:cNvSpPr>
          <p:nvPr/>
        </p:nvSpPr>
        <p:spPr bwMode="auto">
          <a:xfrm>
            <a:off x="1149350" y="6324600"/>
            <a:ext cx="6773863" cy="457200"/>
          </a:xfrm>
          <a:prstGeom prst="rect">
            <a:avLst/>
          </a:prstGeom>
          <a:noFill/>
          <a:ln w="9525">
            <a:noFill/>
            <a:miter lim="800000"/>
            <a:headEnd/>
            <a:tailEnd/>
          </a:ln>
        </p:spPr>
        <p:txBody>
          <a:bodyPr wrap="none">
            <a:spAutoFit/>
          </a:bodyPr>
          <a:lstStyle/>
          <a:p>
            <a:pPr defTabSz="914400" fontAlgn="base">
              <a:spcBef>
                <a:spcPct val="0"/>
              </a:spcBef>
              <a:spcAft>
                <a:spcPct val="0"/>
              </a:spcAft>
            </a:pPr>
            <a:r>
              <a:rPr lang="en-US" sz="2400">
                <a:solidFill>
                  <a:srgbClr val="0000FF"/>
                </a:solidFill>
                <a:latin typeface="Comic Sans MS" pitchFamily="1" charset="0"/>
                <a:ea typeface="ＭＳ Ｐゴシック" pitchFamily="1" charset="-128"/>
              </a:rPr>
              <a:t>How is searching over many </a:t>
            </a:r>
            <a:r>
              <a:rPr lang="en-US" sz="2400" b="1" i="1">
                <a:solidFill>
                  <a:srgbClr val="0000FF"/>
                </a:solidFill>
                <a:latin typeface="Comic Sans MS" pitchFamily="1" charset="0"/>
                <a:ea typeface="ＭＳ Ｐゴシック" pitchFamily="1" charset="-128"/>
              </a:rPr>
              <a:t>scales</a:t>
            </a:r>
            <a:r>
              <a:rPr lang="en-US" sz="2400">
                <a:solidFill>
                  <a:srgbClr val="0000FF"/>
                </a:solidFill>
                <a:latin typeface="Comic Sans MS" pitchFamily="1" charset="0"/>
                <a:ea typeface="ＭＳ Ｐゴシック" pitchFamily="1" charset="-128"/>
              </a:rPr>
              <a:t>  simplified?</a:t>
            </a:r>
            <a:endParaRPr lang="en-US" sz="2400">
              <a:solidFill>
                <a:srgbClr val="000000"/>
              </a:solidFill>
              <a:latin typeface="Times New Roman" pitchFamily="1" charset="0"/>
              <a:ea typeface="ＭＳ Ｐゴシック" pitchFamily="1" charset="-128"/>
            </a:endParaRPr>
          </a:p>
        </p:txBody>
      </p:sp>
    </p:spTree>
    <p:extLst>
      <p:ext uri="{BB962C8B-B14F-4D97-AF65-F5344CB8AC3E}">
        <p14:creationId xmlns:p14="http://schemas.microsoft.com/office/powerpoint/2010/main" val="2522411453"/>
      </p:ext>
    </p:extLst>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idx="4294967295"/>
          </p:nvPr>
        </p:nvSpPr>
        <p:spPr>
          <a:xfrm>
            <a:off x="5943600" y="304800"/>
            <a:ext cx="2895600" cy="1143000"/>
          </a:xfrm>
        </p:spPr>
        <p:txBody>
          <a:bodyPr/>
          <a:lstStyle/>
          <a:p>
            <a:pPr eaLnBrk="1" hangingPunct="1"/>
            <a:r>
              <a:rPr lang="en-US" sz="3200" smtClean="0"/>
              <a:t>Robustness…</a:t>
            </a:r>
          </a:p>
        </p:txBody>
      </p:sp>
      <p:pic>
        <p:nvPicPr>
          <p:cNvPr id="60419" name="Picture 2"/>
          <p:cNvPicPr>
            <a:picLocks noChangeAspect="1" noChangeArrowheads="1"/>
          </p:cNvPicPr>
          <p:nvPr/>
        </p:nvPicPr>
        <p:blipFill>
          <a:blip r:embed="rId3" cstate="print"/>
          <a:srcRect l="25606" t="32828" r="22762" b="9435"/>
          <a:stretch>
            <a:fillRect/>
          </a:stretch>
        </p:blipFill>
        <p:spPr bwMode="auto">
          <a:xfrm>
            <a:off x="152400" y="381000"/>
            <a:ext cx="5830888" cy="4724400"/>
          </a:xfrm>
          <a:prstGeom prst="rect">
            <a:avLst/>
          </a:prstGeom>
          <a:noFill/>
          <a:ln w="9525">
            <a:noFill/>
            <a:miter lim="800000"/>
            <a:headEnd/>
            <a:tailEnd/>
          </a:ln>
        </p:spPr>
      </p:pic>
      <p:sp>
        <p:nvSpPr>
          <p:cNvPr id="60420" name="Rectangle 3"/>
          <p:cNvSpPr>
            <a:spLocks noChangeArrowheads="1"/>
          </p:cNvSpPr>
          <p:nvPr/>
        </p:nvSpPr>
        <p:spPr bwMode="auto">
          <a:xfrm>
            <a:off x="381000" y="5567363"/>
            <a:ext cx="8229600" cy="457200"/>
          </a:xfrm>
          <a:prstGeom prst="rect">
            <a:avLst/>
          </a:prstGeom>
          <a:noFill/>
          <a:ln w="9525">
            <a:noFill/>
            <a:miter lim="800000"/>
            <a:headEnd/>
            <a:tailEnd/>
          </a:ln>
        </p:spPr>
        <p:txBody>
          <a:bodyPr>
            <a:spAutoFit/>
          </a:bodyPr>
          <a:lstStyle/>
          <a:p>
            <a:pPr algn="ctr" defTabSz="914400" fontAlgn="base">
              <a:spcBef>
                <a:spcPct val="0"/>
              </a:spcBef>
              <a:spcAft>
                <a:spcPct val="0"/>
              </a:spcAft>
            </a:pPr>
            <a:r>
              <a:rPr lang="en-US" sz="2400">
                <a:solidFill>
                  <a:srgbClr val="0105FF"/>
                </a:solidFill>
                <a:latin typeface="Comic Sans MS" pitchFamily="1" charset="0"/>
                <a:ea typeface="ＭＳ Ｐゴシック" pitchFamily="1" charset="-128"/>
              </a:rPr>
              <a:t>Receiver – operating curve for best 200 features</a:t>
            </a:r>
          </a:p>
        </p:txBody>
      </p:sp>
      <p:sp>
        <p:nvSpPr>
          <p:cNvPr id="60421" name="Rectangle 4"/>
          <p:cNvSpPr>
            <a:spLocks noChangeArrowheads="1"/>
          </p:cNvSpPr>
          <p:nvPr/>
        </p:nvSpPr>
        <p:spPr bwMode="auto">
          <a:xfrm>
            <a:off x="381000" y="6096000"/>
            <a:ext cx="8229600" cy="457200"/>
          </a:xfrm>
          <a:prstGeom prst="rect">
            <a:avLst/>
          </a:prstGeom>
          <a:noFill/>
          <a:ln w="9525">
            <a:noFill/>
            <a:miter lim="800000"/>
            <a:headEnd/>
            <a:tailEnd/>
          </a:ln>
        </p:spPr>
        <p:txBody>
          <a:bodyPr>
            <a:spAutoFit/>
          </a:bodyPr>
          <a:lstStyle/>
          <a:p>
            <a:pPr algn="ctr" defTabSz="914400" fontAlgn="base">
              <a:spcBef>
                <a:spcPct val="0"/>
              </a:spcBef>
              <a:spcAft>
                <a:spcPct val="0"/>
              </a:spcAft>
            </a:pPr>
            <a:r>
              <a:rPr lang="en-US" sz="2400">
                <a:solidFill>
                  <a:srgbClr val="0105FF"/>
                </a:solidFill>
                <a:latin typeface="Comic Sans MS" pitchFamily="1" charset="0"/>
                <a:ea typeface="ＭＳ Ｐゴシック" pitchFamily="1" charset="-128"/>
              </a:rPr>
              <a:t>shows true positive vs. false positive rate</a:t>
            </a:r>
          </a:p>
        </p:txBody>
      </p:sp>
      <p:sp>
        <p:nvSpPr>
          <p:cNvPr id="60422" name="Rectangle 5"/>
          <p:cNvSpPr>
            <a:spLocks noChangeArrowheads="1"/>
          </p:cNvSpPr>
          <p:nvPr/>
        </p:nvSpPr>
        <p:spPr bwMode="auto">
          <a:xfrm>
            <a:off x="6324600" y="2895600"/>
            <a:ext cx="2282825" cy="1552575"/>
          </a:xfrm>
          <a:prstGeom prst="rect">
            <a:avLst/>
          </a:prstGeom>
          <a:noFill/>
          <a:ln w="9525">
            <a:noFill/>
            <a:miter lim="800000"/>
            <a:headEnd/>
            <a:tailEnd/>
          </a:ln>
        </p:spPr>
        <p:txBody>
          <a:bodyPr>
            <a:spAutoFit/>
          </a:bodyPr>
          <a:lstStyle/>
          <a:p>
            <a:pPr algn="ctr" defTabSz="914400" fontAlgn="base">
              <a:spcBef>
                <a:spcPct val="0"/>
              </a:spcBef>
              <a:spcAft>
                <a:spcPct val="0"/>
              </a:spcAft>
            </a:pPr>
            <a:r>
              <a:rPr lang="en-US" sz="2400">
                <a:solidFill>
                  <a:srgbClr val="00B050"/>
                </a:solidFill>
                <a:latin typeface="Comic Sans MS" pitchFamily="1" charset="0"/>
                <a:ea typeface="ＭＳ Ｐゴシック" pitchFamily="1" charset="-128"/>
              </a:rPr>
              <a:t>0.7 seconds for a 384 x 288 pixel image</a:t>
            </a:r>
            <a:endParaRPr lang="en-US" sz="2400">
              <a:solidFill>
                <a:srgbClr val="00B050"/>
              </a:solidFill>
              <a:latin typeface="Times New Roman" pitchFamily="1" charset="0"/>
              <a:ea typeface="ＭＳ Ｐゴシック" pitchFamily="1" charset="-128"/>
            </a:endParaRPr>
          </a:p>
        </p:txBody>
      </p:sp>
      <p:sp>
        <p:nvSpPr>
          <p:cNvPr id="7" name="Rectangle 6"/>
          <p:cNvSpPr/>
          <p:nvPr/>
        </p:nvSpPr>
        <p:spPr>
          <a:xfrm>
            <a:off x="6934200" y="2286000"/>
            <a:ext cx="1108075" cy="466725"/>
          </a:xfrm>
          <a:prstGeom prst="rect">
            <a:avLst/>
          </a:prstGeom>
          <a:ln>
            <a:solidFill>
              <a:srgbClr val="00B050"/>
            </a:solidFill>
          </a:ln>
        </p:spPr>
        <p:txBody>
          <a:bodyPr wrap="none">
            <a:spAutoFit/>
          </a:bodyPr>
          <a:lstStyle/>
          <a:p>
            <a:pPr defTabSz="914400" fontAlgn="base">
              <a:spcBef>
                <a:spcPct val="0"/>
              </a:spcBef>
              <a:spcAft>
                <a:spcPct val="0"/>
              </a:spcAft>
              <a:defRPr/>
            </a:pPr>
            <a:r>
              <a:rPr lang="en-US" sz="2400" b="1" dirty="0">
                <a:solidFill>
                  <a:srgbClr val="00B050"/>
                </a:solidFill>
                <a:latin typeface="Arial"/>
                <a:ea typeface="ＭＳ Ｐゴシック"/>
              </a:rPr>
              <a:t>Speed</a:t>
            </a:r>
          </a:p>
        </p:txBody>
      </p:sp>
    </p:spTree>
    <p:extLst>
      <p:ext uri="{BB962C8B-B14F-4D97-AF65-F5344CB8AC3E}">
        <p14:creationId xmlns:p14="http://schemas.microsoft.com/office/powerpoint/2010/main" val="149610717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p:cNvPicPr>
            <a:picLocks noChangeAspect="1" noChangeArrowheads="1"/>
          </p:cNvPicPr>
          <p:nvPr/>
        </p:nvPicPr>
        <p:blipFill>
          <a:blip r:embed="rId3" cstate="print"/>
          <a:srcRect/>
          <a:stretch>
            <a:fillRect/>
          </a:stretch>
        </p:blipFill>
        <p:spPr bwMode="auto">
          <a:xfrm>
            <a:off x="434975" y="1728788"/>
            <a:ext cx="3228975" cy="2671762"/>
          </a:xfrm>
          <a:prstGeom prst="rect">
            <a:avLst/>
          </a:prstGeom>
          <a:noFill/>
          <a:ln w="9525">
            <a:noFill/>
            <a:miter lim="800000"/>
            <a:headEnd/>
            <a:tailEnd/>
          </a:ln>
        </p:spPr>
      </p:pic>
      <p:sp>
        <p:nvSpPr>
          <p:cNvPr id="67587" name="Rectangle 4"/>
          <p:cNvSpPr>
            <a:spLocks noChangeArrowheads="1"/>
          </p:cNvSpPr>
          <p:nvPr/>
        </p:nvSpPr>
        <p:spPr bwMode="auto">
          <a:xfrm>
            <a:off x="1042988" y="5100638"/>
            <a:ext cx="2528887" cy="915987"/>
          </a:xfrm>
          <a:prstGeom prst="rect">
            <a:avLst/>
          </a:prstGeom>
          <a:noFill/>
          <a:ln w="9525">
            <a:noFill/>
            <a:miter lim="800000"/>
            <a:headEnd/>
            <a:tailEnd/>
          </a:ln>
        </p:spPr>
        <p:txBody>
          <a:bodyPr>
            <a:spAutoFit/>
          </a:bodyPr>
          <a:lstStyle/>
          <a:p>
            <a:pPr defTabSz="914400" fontAlgn="base">
              <a:spcBef>
                <a:spcPct val="0"/>
              </a:spcBef>
              <a:spcAft>
                <a:spcPct val="0"/>
              </a:spcAft>
            </a:pPr>
            <a:r>
              <a:rPr lang="en-US">
                <a:solidFill>
                  <a:srgbClr val="000000"/>
                </a:solidFill>
                <a:latin typeface="Trebuchet MS" pitchFamily="1" charset="0"/>
                <a:ea typeface="ＭＳ Ｐゴシック" pitchFamily="1" charset="-128"/>
              </a:rPr>
              <a:t>auto focus, </a:t>
            </a:r>
          </a:p>
          <a:p>
            <a:pPr defTabSz="914400" fontAlgn="base">
              <a:spcBef>
                <a:spcPct val="0"/>
              </a:spcBef>
              <a:spcAft>
                <a:spcPct val="0"/>
              </a:spcAft>
            </a:pPr>
            <a:r>
              <a:rPr lang="en-US">
                <a:solidFill>
                  <a:srgbClr val="000000"/>
                </a:solidFill>
                <a:latin typeface="Trebuchet MS" pitchFamily="1" charset="0"/>
                <a:ea typeface="ＭＳ Ｐゴシック" pitchFamily="1" charset="-128"/>
              </a:rPr>
              <a:t>red eye removal, </a:t>
            </a:r>
          </a:p>
          <a:p>
            <a:pPr defTabSz="914400" fontAlgn="base">
              <a:spcBef>
                <a:spcPct val="0"/>
              </a:spcBef>
              <a:spcAft>
                <a:spcPct val="0"/>
              </a:spcAft>
            </a:pPr>
            <a:r>
              <a:rPr lang="en-US">
                <a:solidFill>
                  <a:srgbClr val="000000"/>
                </a:solidFill>
                <a:latin typeface="Trebuchet MS" pitchFamily="1" charset="0"/>
                <a:ea typeface="ＭＳ Ｐゴシック" pitchFamily="1" charset="-128"/>
              </a:rPr>
              <a:t>auto color correction</a:t>
            </a:r>
          </a:p>
        </p:txBody>
      </p:sp>
      <p:sp>
        <p:nvSpPr>
          <p:cNvPr id="67588" name="Rectangle 5"/>
          <p:cNvSpPr>
            <a:spLocks noChangeArrowheads="1"/>
          </p:cNvSpPr>
          <p:nvPr/>
        </p:nvSpPr>
        <p:spPr bwMode="auto">
          <a:xfrm>
            <a:off x="3241675" y="307975"/>
            <a:ext cx="2854325" cy="641350"/>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sz="3600">
                <a:solidFill>
                  <a:srgbClr val="000000"/>
                </a:solidFill>
                <a:latin typeface="Trebuchet MS" pitchFamily="1" charset="0"/>
                <a:ea typeface="ＭＳ Ｐゴシック" pitchFamily="1" charset="-128"/>
              </a:rPr>
              <a:t>Applications!</a:t>
            </a:r>
            <a:endParaRPr lang="en-US" sz="2400">
              <a:solidFill>
                <a:srgbClr val="000000"/>
              </a:solidFill>
              <a:latin typeface="Times New Roman" pitchFamily="1" charset="0"/>
              <a:ea typeface="ＭＳ Ｐゴシック" pitchFamily="1" charset="-128"/>
            </a:endParaRPr>
          </a:p>
        </p:txBody>
      </p:sp>
      <p:sp>
        <p:nvSpPr>
          <p:cNvPr id="67589" name="Rectangle 6"/>
          <p:cNvSpPr>
            <a:spLocks noChangeArrowheads="1"/>
          </p:cNvSpPr>
          <p:nvPr/>
        </p:nvSpPr>
        <p:spPr bwMode="auto">
          <a:xfrm>
            <a:off x="633413" y="4649788"/>
            <a:ext cx="1701800" cy="366712"/>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a:solidFill>
                  <a:srgbClr val="0105FF"/>
                </a:solidFill>
                <a:latin typeface="Trebuchet MS" pitchFamily="1" charset="0"/>
                <a:ea typeface="ＭＳ Ｐゴシック" pitchFamily="1" charset="-128"/>
              </a:rPr>
              <a:t>Smart cameras</a:t>
            </a:r>
          </a:p>
        </p:txBody>
      </p:sp>
      <p:pic>
        <p:nvPicPr>
          <p:cNvPr id="67590" name="Picture 2"/>
          <p:cNvPicPr>
            <a:picLocks noChangeAspect="1" noChangeArrowheads="1"/>
          </p:cNvPicPr>
          <p:nvPr/>
        </p:nvPicPr>
        <p:blipFill>
          <a:blip r:embed="rId4" cstate="print"/>
          <a:srcRect/>
          <a:stretch>
            <a:fillRect/>
          </a:stretch>
        </p:blipFill>
        <p:spPr bwMode="auto">
          <a:xfrm>
            <a:off x="4292600" y="1457325"/>
            <a:ext cx="4318000" cy="3011488"/>
          </a:xfrm>
          <a:prstGeom prst="rect">
            <a:avLst/>
          </a:prstGeom>
          <a:noFill/>
          <a:ln w="9525">
            <a:noFill/>
            <a:miter lim="800000"/>
            <a:headEnd/>
            <a:tailEnd/>
          </a:ln>
        </p:spPr>
      </p:pic>
      <p:sp>
        <p:nvSpPr>
          <p:cNvPr id="67591" name="Rectangle 8"/>
          <p:cNvSpPr>
            <a:spLocks noChangeArrowheads="1"/>
          </p:cNvSpPr>
          <p:nvPr/>
        </p:nvSpPr>
        <p:spPr bwMode="auto">
          <a:xfrm>
            <a:off x="193675" y="6208713"/>
            <a:ext cx="600075" cy="274637"/>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sz="1200">
                <a:solidFill>
                  <a:srgbClr val="008000"/>
                </a:solidFill>
                <a:latin typeface="Trebuchet MS" pitchFamily="1" charset="0"/>
                <a:ea typeface="ＭＳ Ｐゴシック" pitchFamily="1" charset="-128"/>
              </a:rPr>
              <a:t>smile!</a:t>
            </a:r>
          </a:p>
        </p:txBody>
      </p:sp>
      <p:sp>
        <p:nvSpPr>
          <p:cNvPr id="67592" name="Rectangle 4"/>
          <p:cNvSpPr>
            <a:spLocks noChangeArrowheads="1"/>
          </p:cNvSpPr>
          <p:nvPr/>
        </p:nvSpPr>
        <p:spPr bwMode="auto">
          <a:xfrm>
            <a:off x="4724400" y="5410200"/>
            <a:ext cx="3733800" cy="366713"/>
          </a:xfrm>
          <a:prstGeom prst="rect">
            <a:avLst/>
          </a:prstGeom>
          <a:noFill/>
          <a:ln w="9525">
            <a:noFill/>
            <a:miter lim="800000"/>
            <a:headEnd/>
            <a:tailEnd/>
          </a:ln>
        </p:spPr>
        <p:txBody>
          <a:bodyPr wrap="none">
            <a:spAutoFit/>
          </a:bodyPr>
          <a:lstStyle/>
          <a:p>
            <a:pPr defTabSz="914400" fontAlgn="base">
              <a:spcBef>
                <a:spcPct val="0"/>
              </a:spcBef>
              <a:spcAft>
                <a:spcPct val="0"/>
              </a:spcAft>
            </a:pPr>
            <a:r>
              <a:rPr lang="en-US">
                <a:solidFill>
                  <a:srgbClr val="000000"/>
                </a:solidFill>
                <a:latin typeface="Trebuchet MS" pitchFamily="1" charset="0"/>
                <a:ea typeface="ＭＳ Ｐゴシック" pitchFamily="1" charset="-128"/>
              </a:rPr>
              <a:t>Lexus LS600 Driver Monitor System</a:t>
            </a:r>
          </a:p>
        </p:txBody>
      </p:sp>
      <p:sp>
        <p:nvSpPr>
          <p:cNvPr id="67593" name="Rectangle 10"/>
          <p:cNvSpPr>
            <a:spLocks noChangeArrowheads="1"/>
          </p:cNvSpPr>
          <p:nvPr/>
        </p:nvSpPr>
        <p:spPr bwMode="auto">
          <a:xfrm>
            <a:off x="4316413" y="4905375"/>
            <a:ext cx="827087" cy="366713"/>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a:solidFill>
                  <a:srgbClr val="0105FF"/>
                </a:solidFill>
                <a:latin typeface="Trebuchet MS" pitchFamily="1" charset="0"/>
                <a:ea typeface="ＭＳ Ｐゴシック" pitchFamily="1" charset="-128"/>
              </a:rPr>
              <a:t>Safety</a:t>
            </a:r>
          </a:p>
        </p:txBody>
      </p:sp>
      <p:sp>
        <p:nvSpPr>
          <p:cNvPr id="67594" name="Rectangle 11"/>
          <p:cNvSpPr>
            <a:spLocks noChangeArrowheads="1"/>
          </p:cNvSpPr>
          <p:nvPr/>
        </p:nvSpPr>
        <p:spPr bwMode="auto">
          <a:xfrm>
            <a:off x="7959725" y="6335713"/>
            <a:ext cx="942975" cy="366712"/>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a:solidFill>
                  <a:srgbClr val="0105FF"/>
                </a:solidFill>
                <a:latin typeface="Trebuchet MS" pitchFamily="1" charset="0"/>
                <a:ea typeface="ＭＳ Ｐゴシック" pitchFamily="1" charset="-128"/>
              </a:rPr>
              <a:t>Others?</a:t>
            </a:r>
          </a:p>
        </p:txBody>
      </p:sp>
    </p:spTree>
    <p:extLst>
      <p:ext uri="{BB962C8B-B14F-4D97-AF65-F5344CB8AC3E}">
        <p14:creationId xmlns:p14="http://schemas.microsoft.com/office/powerpoint/2010/main" val="4077733733"/>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4"/>
          <p:cNvSpPr>
            <a:spLocks noChangeArrowheads="1"/>
          </p:cNvSpPr>
          <p:nvPr/>
        </p:nvSpPr>
        <p:spPr bwMode="auto">
          <a:xfrm>
            <a:off x="2978150" y="196850"/>
            <a:ext cx="3365500" cy="641350"/>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sz="3600">
                <a:solidFill>
                  <a:srgbClr val="000000"/>
                </a:solidFill>
                <a:latin typeface="Trebuchet MS" pitchFamily="1" charset="0"/>
                <a:ea typeface="ＭＳ Ｐゴシック" pitchFamily="1" charset="-128"/>
              </a:rPr>
              <a:t>Anonymization!</a:t>
            </a:r>
            <a:endParaRPr lang="en-US" sz="2400">
              <a:solidFill>
                <a:srgbClr val="000000"/>
              </a:solidFill>
              <a:latin typeface="Times New Roman" pitchFamily="1" charset="0"/>
              <a:ea typeface="ＭＳ Ｐゴシック" pitchFamily="1" charset="-128"/>
            </a:endParaRPr>
          </a:p>
        </p:txBody>
      </p:sp>
      <p:sp>
        <p:nvSpPr>
          <p:cNvPr id="4100" name="Rectangle 10"/>
          <p:cNvSpPr>
            <a:spLocks noChangeArrowheads="1"/>
          </p:cNvSpPr>
          <p:nvPr/>
        </p:nvSpPr>
        <p:spPr bwMode="auto">
          <a:xfrm>
            <a:off x="7392988" y="6351588"/>
            <a:ext cx="1581150" cy="366712"/>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a:solidFill>
                  <a:srgbClr val="0105FF"/>
                </a:solidFill>
                <a:latin typeface="Trebuchet MS" pitchFamily="1" charset="0"/>
                <a:ea typeface="ＭＳ Ｐゴシック" pitchFamily="1" charset="-128"/>
              </a:rPr>
              <a:t>Opportunity!?</a:t>
            </a:r>
          </a:p>
        </p:txBody>
      </p:sp>
      <p:pic>
        <p:nvPicPr>
          <p:cNvPr id="4101" name="Picture 11" descr="Picture 4"/>
          <p:cNvPicPr>
            <a:picLocks noChangeAspect="1" noChangeArrowheads="1"/>
          </p:cNvPicPr>
          <p:nvPr/>
        </p:nvPicPr>
        <p:blipFill>
          <a:blip r:embed="rId3" cstate="print"/>
          <a:srcRect/>
          <a:stretch>
            <a:fillRect/>
          </a:stretch>
        </p:blipFill>
        <p:spPr bwMode="auto">
          <a:xfrm>
            <a:off x="609600" y="4343400"/>
            <a:ext cx="4132263" cy="2228850"/>
          </a:xfrm>
          <a:prstGeom prst="rect">
            <a:avLst/>
          </a:prstGeom>
          <a:noFill/>
          <a:ln w="9525">
            <a:noFill/>
            <a:miter lim="800000"/>
            <a:headEnd/>
            <a:tailEnd/>
          </a:ln>
        </p:spPr>
      </p:pic>
      <p:pic>
        <p:nvPicPr>
          <p:cNvPr id="4102" name="Picture 12" descr="GoogleStreetView_0"/>
          <p:cNvPicPr>
            <a:picLocks noChangeAspect="1" noChangeArrowheads="1"/>
          </p:cNvPicPr>
          <p:nvPr/>
        </p:nvPicPr>
        <p:blipFill>
          <a:blip r:embed="rId4" cstate="print"/>
          <a:srcRect/>
          <a:stretch>
            <a:fillRect/>
          </a:stretch>
        </p:blipFill>
        <p:spPr bwMode="auto">
          <a:xfrm>
            <a:off x="228600" y="914400"/>
            <a:ext cx="4797425" cy="3149600"/>
          </a:xfrm>
          <a:prstGeom prst="rect">
            <a:avLst/>
          </a:prstGeom>
          <a:noFill/>
          <a:ln w="9525">
            <a:noFill/>
            <a:miter lim="800000"/>
            <a:headEnd/>
            <a:tailEnd/>
          </a:ln>
        </p:spPr>
      </p:pic>
      <p:pic>
        <p:nvPicPr>
          <p:cNvPr id="4103" name="Picture 13" descr="google-maps-zoom-tchad"/>
          <p:cNvPicPr>
            <a:picLocks noChangeAspect="1" noChangeArrowheads="1"/>
          </p:cNvPicPr>
          <p:nvPr/>
        </p:nvPicPr>
        <p:blipFill>
          <a:blip r:embed="rId5" cstate="print"/>
          <a:srcRect/>
          <a:stretch>
            <a:fillRect/>
          </a:stretch>
        </p:blipFill>
        <p:spPr bwMode="auto">
          <a:xfrm>
            <a:off x="5410200" y="1219200"/>
            <a:ext cx="3395663" cy="3886200"/>
          </a:xfrm>
          <a:prstGeom prst="rect">
            <a:avLst/>
          </a:prstGeom>
          <a:noFill/>
          <a:ln w="9525">
            <a:noFill/>
            <a:miter lim="800000"/>
            <a:headEnd/>
            <a:tailEnd/>
          </a:ln>
        </p:spPr>
      </p:pic>
      <p:sp>
        <p:nvSpPr>
          <p:cNvPr id="4104" name="Rectangle 14"/>
          <p:cNvSpPr>
            <a:spLocks noChangeArrowheads="1"/>
          </p:cNvSpPr>
          <p:nvPr/>
        </p:nvSpPr>
        <p:spPr bwMode="auto">
          <a:xfrm>
            <a:off x="5645150" y="5199063"/>
            <a:ext cx="2954338" cy="3206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sz="1500">
                <a:solidFill>
                  <a:srgbClr val="000000"/>
                </a:solidFill>
                <a:latin typeface="Trebuchet MS" pitchFamily="1" charset="0"/>
                <a:ea typeface="ＭＳ Ｐゴシック" pitchFamily="1" charset="-128"/>
              </a:rPr>
              <a:t>A Google maps' image over Chad</a:t>
            </a:r>
          </a:p>
        </p:txBody>
      </p:sp>
      <p:sp>
        <p:nvSpPr>
          <p:cNvPr id="4098" name="Ink 15"/>
          <p:cNvSpPr>
            <a:spLocks noRot="1" noChangeAspect="1" noEditPoints="1" noChangeArrowheads="1" noChangeShapeType="1" noTextEdit="1"/>
          </p:cNvSpPr>
          <p:nvPr/>
        </p:nvSpPr>
        <p:spPr bwMode="auto">
          <a:xfrm>
            <a:off x="5589588" y="677863"/>
            <a:ext cx="723900" cy="100012"/>
          </a:xfrm>
          <a:custGeom>
            <a:avLst/>
            <a:gdLst>
              <a:gd name="T0" fmla="+- 0 17537 15528"/>
              <a:gd name="T1" fmla="*/ T0 w 2010"/>
              <a:gd name="T2" fmla="+- 0 2158 1885"/>
              <a:gd name="T3" fmla="*/ 2158 h 274"/>
              <a:gd name="T4" fmla="+- 0 17312 15528"/>
              <a:gd name="T5" fmla="*/ T4 w 2010"/>
              <a:gd name="T6" fmla="+- 0 2158 1885"/>
              <a:gd name="T7" fmla="*/ 2158 h 274"/>
              <a:gd name="T8" fmla="+- 0 17118 15528"/>
              <a:gd name="T9" fmla="*/ T8 w 2010"/>
              <a:gd name="T10" fmla="+- 0 2145 1885"/>
              <a:gd name="T11" fmla="*/ 2145 h 274"/>
              <a:gd name="T12" fmla="+- 0 16892 15528"/>
              <a:gd name="T13" fmla="*/ T12 w 2010"/>
              <a:gd name="T14" fmla="+- 0 2108 1885"/>
              <a:gd name="T15" fmla="*/ 2108 h 274"/>
              <a:gd name="T16" fmla="+- 0 16544 15528"/>
              <a:gd name="T17" fmla="*/ T16 w 2010"/>
              <a:gd name="T18" fmla="+- 0 2051 1885"/>
              <a:gd name="T19" fmla="*/ 2051 h 274"/>
              <a:gd name="T20" fmla="+- 0 16196 15528"/>
              <a:gd name="T21" fmla="*/ T20 w 2010"/>
              <a:gd name="T22" fmla="+- 0 1996 1885"/>
              <a:gd name="T23" fmla="*/ 1996 h 274"/>
              <a:gd name="T24" fmla="+- 0 15850 15528"/>
              <a:gd name="T25" fmla="*/ T24 w 2010"/>
              <a:gd name="T26" fmla="+- 0 1935 1885"/>
              <a:gd name="T27" fmla="*/ 1935 h 274"/>
              <a:gd name="T28" fmla="+- 0 15757 15528"/>
              <a:gd name="T29" fmla="*/ T28 w 2010"/>
              <a:gd name="T30" fmla="+- 0 1919 1885"/>
              <a:gd name="T31" fmla="*/ 1919 h 274"/>
              <a:gd name="T32" fmla="+- 0 15659 15528"/>
              <a:gd name="T33" fmla="*/ T32 w 2010"/>
              <a:gd name="T34" fmla="+- 0 1898 1885"/>
              <a:gd name="T35" fmla="*/ 1898 h 274"/>
              <a:gd name="T36" fmla="+- 0 15577 15528"/>
              <a:gd name="T37" fmla="*/ T36 w 2010"/>
              <a:gd name="T38" fmla="+- 0 1885 1885"/>
              <a:gd name="T39" fmla="*/ 1885 h 274"/>
              <a:gd name="T40" fmla="+- 0 15553 15528"/>
              <a:gd name="T41" fmla="*/ T40 w 2010"/>
              <a:gd name="T42" fmla="+- 0 1885 1885"/>
              <a:gd name="T43" fmla="*/ 1885 h 274"/>
              <a:gd name="T44" fmla="+- 0 15544 15528"/>
              <a:gd name="T45" fmla="*/ T44 w 2010"/>
              <a:gd name="T46" fmla="+- 0 1885 1885"/>
              <a:gd name="T47" fmla="*/ 1885 h 274"/>
              <a:gd name="T48" fmla="+- 0 15528 15528"/>
              <a:gd name="T49" fmla="*/ T48 w 2010"/>
              <a:gd name="T50" fmla="+- 0 1885 1885"/>
              <a:gd name="T51" fmla="*/ 1885 h 27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2010" h="274" extrusionOk="0">
                <a:moveTo>
                  <a:pt x="2009" y="273"/>
                </a:moveTo>
                <a:cubicBezTo>
                  <a:pt x="1784" y="273"/>
                  <a:pt x="1590" y="260"/>
                  <a:pt x="1364" y="223"/>
                </a:cubicBezTo>
                <a:cubicBezTo>
                  <a:pt x="1016" y="166"/>
                  <a:pt x="668" y="111"/>
                  <a:pt x="322" y="50"/>
                </a:cubicBezTo>
                <a:cubicBezTo>
                  <a:pt x="229" y="34"/>
                  <a:pt x="131" y="13"/>
                  <a:pt x="49" y="0"/>
                </a:cubicBezTo>
                <a:cubicBezTo>
                  <a:pt x="25" y="0"/>
                  <a:pt x="16" y="0"/>
                  <a:pt x="0" y="0"/>
                </a:cubicBezTo>
              </a:path>
            </a:pathLst>
          </a:custGeom>
          <a:noFill/>
          <a:ln w="19050" cap="rnd">
            <a:solidFill>
              <a:srgbClr val="C0504D"/>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en-US" sz="2400">
              <a:solidFill>
                <a:srgbClr val="000000"/>
              </a:solidFill>
              <a:latin typeface="Arial" charset="0"/>
              <a:ea typeface="ＭＳ Ｐゴシック" pitchFamily="1" charset="-128"/>
            </a:endParaRPr>
          </a:p>
        </p:txBody>
      </p:sp>
    </p:spTree>
    <p:extLst>
      <p:ext uri="{BB962C8B-B14F-4D97-AF65-F5344CB8AC3E}">
        <p14:creationId xmlns:p14="http://schemas.microsoft.com/office/powerpoint/2010/main" val="187241823"/>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8"/>
          <p:cNvSpPr>
            <a:spLocks noChangeArrowheads="1"/>
          </p:cNvSpPr>
          <p:nvPr/>
        </p:nvSpPr>
        <p:spPr bwMode="auto">
          <a:xfrm>
            <a:off x="2286000" y="228600"/>
            <a:ext cx="4572000" cy="646113"/>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n-US" sz="3600">
                <a:solidFill>
                  <a:prstClr val="black"/>
                </a:solidFill>
                <a:latin typeface="Trebuchet MS" pitchFamily="34" charset="0"/>
                <a:ea typeface="ＭＳ Ｐゴシック" pitchFamily="1" charset="-128"/>
              </a:rPr>
              <a:t>Face replacement</a:t>
            </a:r>
          </a:p>
        </p:txBody>
      </p:sp>
      <p:sp>
        <p:nvSpPr>
          <p:cNvPr id="37891" name="Rectangle 9"/>
          <p:cNvSpPr>
            <a:spLocks noChangeArrowheads="1"/>
          </p:cNvSpPr>
          <p:nvPr/>
        </p:nvSpPr>
        <p:spPr bwMode="auto">
          <a:xfrm>
            <a:off x="5038725" y="941388"/>
            <a:ext cx="3495675" cy="323850"/>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sz="1500">
                <a:solidFill>
                  <a:prstClr val="black"/>
                </a:solidFill>
                <a:latin typeface="Trebuchet MS" pitchFamily="34" charset="0"/>
                <a:ea typeface="ＭＳ Ｐゴシック" pitchFamily="1" charset="-128"/>
              </a:rPr>
              <a:t>Nayar et al. Columbia University, 2008</a:t>
            </a:r>
            <a:endParaRPr lang="en-US" sz="1500">
              <a:solidFill>
                <a:prstClr val="black"/>
              </a:solidFill>
              <a:latin typeface="Arial" charset="0"/>
              <a:ea typeface="ＭＳ Ｐゴシック" pitchFamily="1" charset="-128"/>
            </a:endParaRPr>
          </a:p>
        </p:txBody>
      </p:sp>
      <p:sp>
        <p:nvSpPr>
          <p:cNvPr id="37892" name="Rectangle 10"/>
          <p:cNvSpPr>
            <a:spLocks noChangeArrowheads="1"/>
          </p:cNvSpPr>
          <p:nvPr/>
        </p:nvSpPr>
        <p:spPr bwMode="auto">
          <a:xfrm>
            <a:off x="1970088" y="6289675"/>
            <a:ext cx="5434012" cy="41592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sz="2100">
                <a:solidFill>
                  <a:srgbClr val="0000FF"/>
                </a:solidFill>
                <a:latin typeface="Trebuchet MS" pitchFamily="34" charset="0"/>
                <a:ea typeface="ＭＳ Ｐゴシック" pitchFamily="1" charset="-128"/>
              </a:rPr>
              <a:t>May be able to improve on blurring faces...</a:t>
            </a:r>
            <a:endParaRPr lang="en-US" sz="2100">
              <a:solidFill>
                <a:srgbClr val="0000FF"/>
              </a:solidFill>
              <a:latin typeface="Arial" charset="0"/>
              <a:ea typeface="ＭＳ Ｐゴシック" pitchFamily="1" charset="-128"/>
            </a:endParaRPr>
          </a:p>
        </p:txBody>
      </p:sp>
      <p:sp>
        <p:nvSpPr>
          <p:cNvPr id="14" name="Rectangle 13"/>
          <p:cNvSpPr/>
          <p:nvPr/>
        </p:nvSpPr>
        <p:spPr>
          <a:xfrm>
            <a:off x="304800" y="941388"/>
            <a:ext cx="2259013" cy="4256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US" sz="3600">
              <a:solidFill>
                <a:prstClr val="white"/>
              </a:solidFill>
              <a:latin typeface="Calibri"/>
            </a:endParaRPr>
          </a:p>
        </p:txBody>
      </p:sp>
      <p:pic>
        <p:nvPicPr>
          <p:cNvPr id="37894" name="Picture 8"/>
          <p:cNvPicPr>
            <a:picLocks noChangeAspect="1" noChangeArrowheads="1"/>
          </p:cNvPicPr>
          <p:nvPr/>
        </p:nvPicPr>
        <p:blipFill>
          <a:blip r:embed="rId3" cstate="print"/>
          <a:srcRect b="3741"/>
          <a:stretch>
            <a:fillRect/>
          </a:stretch>
        </p:blipFill>
        <p:spPr bwMode="auto">
          <a:xfrm>
            <a:off x="827088" y="1804988"/>
            <a:ext cx="7707312" cy="4276725"/>
          </a:xfrm>
          <a:prstGeom prst="rect">
            <a:avLst/>
          </a:prstGeom>
          <a:noFill/>
          <a:ln w="9525">
            <a:noFill/>
            <a:miter lim="800000"/>
            <a:headEnd/>
            <a:tailEnd/>
          </a:ln>
        </p:spPr>
      </p:pic>
    </p:spTree>
    <p:extLst>
      <p:ext uri="{BB962C8B-B14F-4D97-AF65-F5344CB8AC3E}">
        <p14:creationId xmlns:p14="http://schemas.microsoft.com/office/powerpoint/2010/main" val="3968553976"/>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8"/>
          <p:cNvSpPr>
            <a:spLocks noChangeArrowheads="1"/>
          </p:cNvSpPr>
          <p:nvPr/>
        </p:nvSpPr>
        <p:spPr bwMode="auto">
          <a:xfrm>
            <a:off x="2286000" y="228600"/>
            <a:ext cx="4572000" cy="646113"/>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n-US" sz="3600">
                <a:solidFill>
                  <a:prstClr val="black"/>
                </a:solidFill>
                <a:latin typeface="Trebuchet MS" pitchFamily="34" charset="0"/>
                <a:ea typeface="ＭＳ Ｐゴシック" pitchFamily="1" charset="-128"/>
              </a:rPr>
              <a:t>Face replacement</a:t>
            </a:r>
          </a:p>
        </p:txBody>
      </p:sp>
      <p:graphicFrame>
        <p:nvGraphicFramePr>
          <p:cNvPr id="1026" name="Object 2"/>
          <p:cNvGraphicFramePr>
            <a:graphicFrameLocks noChangeAspect="1"/>
          </p:cNvGraphicFramePr>
          <p:nvPr/>
        </p:nvGraphicFramePr>
        <p:xfrm>
          <a:off x="533400" y="1066800"/>
          <a:ext cx="7756525" cy="4130675"/>
        </p:xfrm>
        <a:graphic>
          <a:graphicData uri="http://schemas.openxmlformats.org/presentationml/2006/ole">
            <mc:AlternateContent xmlns:mc="http://schemas.openxmlformats.org/markup-compatibility/2006">
              <mc:Choice xmlns:v="urn:schemas-microsoft-com:vml" Requires="v">
                <p:oleObj spid="_x0000_s9218" name="Image" r:id="rId4" imgW="11276190" imgH="6006349" progId="">
                  <p:embed/>
                </p:oleObj>
              </mc:Choice>
              <mc:Fallback>
                <p:oleObj name="Image" r:id="rId4" imgW="11276190" imgH="6006349"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1066800"/>
                        <a:ext cx="7756525" cy="413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4" name="Rectangle 13"/>
          <p:cNvSpPr/>
          <p:nvPr/>
        </p:nvSpPr>
        <p:spPr>
          <a:xfrm>
            <a:off x="304800" y="941388"/>
            <a:ext cx="2259013" cy="4256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US" sz="3600">
              <a:solidFill>
                <a:prstClr val="white"/>
              </a:solidFill>
              <a:latin typeface="Calibri"/>
            </a:endParaRPr>
          </a:p>
        </p:txBody>
      </p:sp>
      <p:sp>
        <p:nvSpPr>
          <p:cNvPr id="1029" name="Rectangle 7"/>
          <p:cNvSpPr>
            <a:spLocks noChangeArrowheads="1"/>
          </p:cNvSpPr>
          <p:nvPr/>
        </p:nvSpPr>
        <p:spPr bwMode="auto">
          <a:xfrm>
            <a:off x="2595563" y="5354638"/>
            <a:ext cx="5710237" cy="41592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sz="2100">
                <a:solidFill>
                  <a:srgbClr val="0000FF"/>
                </a:solidFill>
                <a:latin typeface="Trebuchet MS" pitchFamily="34" charset="0"/>
                <a:ea typeface="ＭＳ Ｐゴシック" pitchFamily="1" charset="-128"/>
              </a:rPr>
              <a:t>by replacing faces from a library of options...</a:t>
            </a:r>
            <a:endParaRPr lang="en-US" sz="2100">
              <a:solidFill>
                <a:srgbClr val="0000FF"/>
              </a:solidFill>
              <a:latin typeface="Arial" charset="0"/>
              <a:ea typeface="ＭＳ Ｐゴシック" pitchFamily="1" charset="-128"/>
            </a:endParaRPr>
          </a:p>
        </p:txBody>
      </p:sp>
      <p:sp>
        <p:nvSpPr>
          <p:cNvPr id="1030" name="Rectangle 11"/>
          <p:cNvSpPr>
            <a:spLocks noChangeArrowheads="1"/>
          </p:cNvSpPr>
          <p:nvPr/>
        </p:nvSpPr>
        <p:spPr bwMode="auto">
          <a:xfrm>
            <a:off x="3278188" y="6019800"/>
            <a:ext cx="4189412" cy="41592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sz="2100">
                <a:solidFill>
                  <a:srgbClr val="C00000"/>
                </a:solidFill>
                <a:latin typeface="Trebuchet MS" pitchFamily="34" charset="0"/>
                <a:ea typeface="ＭＳ Ｐゴシック" pitchFamily="1" charset="-128"/>
              </a:rPr>
              <a:t>Recognize either of these actors?</a:t>
            </a:r>
            <a:endParaRPr lang="en-US" sz="2100">
              <a:solidFill>
                <a:srgbClr val="C00000"/>
              </a:solidFill>
              <a:latin typeface="Arial" charset="0"/>
              <a:ea typeface="ＭＳ Ｐゴシック" pitchFamily="1" charset="-128"/>
            </a:endParaRPr>
          </a:p>
        </p:txBody>
      </p:sp>
    </p:spTree>
    <p:extLst>
      <p:ext uri="{BB962C8B-B14F-4D97-AF65-F5344CB8AC3E}">
        <p14:creationId xmlns:p14="http://schemas.microsoft.com/office/powerpoint/2010/main" val="1742501144"/>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8"/>
          <p:cNvSpPr>
            <a:spLocks noChangeArrowheads="1"/>
          </p:cNvSpPr>
          <p:nvPr/>
        </p:nvSpPr>
        <p:spPr bwMode="auto">
          <a:xfrm>
            <a:off x="2286000" y="228600"/>
            <a:ext cx="4572000" cy="646113"/>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n-US" sz="3600">
                <a:solidFill>
                  <a:prstClr val="black"/>
                </a:solidFill>
                <a:latin typeface="Trebuchet MS" pitchFamily="34" charset="0"/>
                <a:ea typeface="ＭＳ Ｐゴシック" pitchFamily="1" charset="-128"/>
              </a:rPr>
              <a:t>Face replacement</a:t>
            </a:r>
          </a:p>
        </p:txBody>
      </p:sp>
      <p:sp>
        <p:nvSpPr>
          <p:cNvPr id="2052" name="Rectangle 9"/>
          <p:cNvSpPr>
            <a:spLocks noChangeArrowheads="1"/>
          </p:cNvSpPr>
          <p:nvPr/>
        </p:nvSpPr>
        <p:spPr bwMode="auto">
          <a:xfrm>
            <a:off x="1127125" y="5875338"/>
            <a:ext cx="2452688" cy="414337"/>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sz="2100">
                <a:solidFill>
                  <a:prstClr val="black"/>
                </a:solidFill>
                <a:latin typeface="Trebuchet MS" pitchFamily="34" charset="0"/>
                <a:ea typeface="ＭＳ Ｐゴシック" pitchFamily="1" charset="-128"/>
              </a:rPr>
              <a:t>Denzel Washington</a:t>
            </a:r>
            <a:endParaRPr lang="en-US" sz="2100">
              <a:solidFill>
                <a:prstClr val="black"/>
              </a:solidFill>
              <a:latin typeface="Arial" charset="0"/>
              <a:ea typeface="ＭＳ Ｐゴシック" pitchFamily="1" charset="-128"/>
            </a:endParaRPr>
          </a:p>
        </p:txBody>
      </p:sp>
      <p:graphicFrame>
        <p:nvGraphicFramePr>
          <p:cNvPr id="2050" name="Object 2"/>
          <p:cNvGraphicFramePr>
            <a:graphicFrameLocks noChangeAspect="1"/>
          </p:cNvGraphicFramePr>
          <p:nvPr/>
        </p:nvGraphicFramePr>
        <p:xfrm>
          <a:off x="533400" y="1066800"/>
          <a:ext cx="7756525" cy="4130675"/>
        </p:xfrm>
        <a:graphic>
          <a:graphicData uri="http://schemas.openxmlformats.org/presentationml/2006/ole">
            <mc:AlternateContent xmlns:mc="http://schemas.openxmlformats.org/markup-compatibility/2006">
              <mc:Choice xmlns:v="urn:schemas-microsoft-com:vml" Requires="v">
                <p:oleObj spid="_x0000_s10242" name="Image" r:id="rId4" imgW="11276190" imgH="6006349" progId="">
                  <p:embed/>
                </p:oleObj>
              </mc:Choice>
              <mc:Fallback>
                <p:oleObj name="Image" r:id="rId4" imgW="11276190" imgH="6006349"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1066800"/>
                        <a:ext cx="7756525" cy="413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2053" name="Rectangle 6"/>
          <p:cNvSpPr>
            <a:spLocks noChangeArrowheads="1"/>
          </p:cNvSpPr>
          <p:nvPr/>
        </p:nvSpPr>
        <p:spPr bwMode="auto">
          <a:xfrm>
            <a:off x="1128713" y="5486400"/>
            <a:ext cx="2262187" cy="41592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sz="2100">
                <a:solidFill>
                  <a:prstClr val="black"/>
                </a:solidFill>
                <a:latin typeface="Trebuchet MS" pitchFamily="34" charset="0"/>
                <a:ea typeface="ＭＳ Ｐゴシック" pitchFamily="1" charset="-128"/>
              </a:rPr>
              <a:t>Gweneth Paltrow</a:t>
            </a:r>
            <a:endParaRPr lang="en-US" sz="2100">
              <a:solidFill>
                <a:prstClr val="black"/>
              </a:solidFill>
              <a:latin typeface="Arial" charset="0"/>
              <a:ea typeface="ＭＳ Ｐゴシック" pitchFamily="1" charset="-128"/>
            </a:endParaRPr>
          </a:p>
        </p:txBody>
      </p:sp>
    </p:spTree>
    <p:extLst>
      <p:ext uri="{BB962C8B-B14F-4D97-AF65-F5344CB8AC3E}">
        <p14:creationId xmlns:p14="http://schemas.microsoft.com/office/powerpoint/2010/main" val="177533876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52.0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1345" y="1319085"/>
            <a:ext cx="6806085" cy="5287080"/>
          </a:xfrm>
          <a:prstGeom prst="rect">
            <a:avLst/>
          </a:prstGeom>
        </p:spPr>
      </p:pic>
      <p:sp>
        <p:nvSpPr>
          <p:cNvPr id="3" name="Rectangle 2"/>
          <p:cNvSpPr/>
          <p:nvPr/>
        </p:nvSpPr>
        <p:spPr>
          <a:xfrm>
            <a:off x="173222" y="146043"/>
            <a:ext cx="6948504" cy="830997"/>
          </a:xfrm>
          <a:prstGeom prst="rect">
            <a:avLst/>
          </a:prstGeom>
        </p:spPr>
        <p:txBody>
          <a:bodyPr wrap="square">
            <a:spAutoFit/>
          </a:bodyPr>
          <a:lstStyle/>
          <a:p>
            <a:r>
              <a:rPr lang="en-US" sz="2400" b="1" dirty="0">
                <a:solidFill>
                  <a:srgbClr val="008000"/>
                </a:solidFill>
                <a:latin typeface="Courier New"/>
                <a:cs typeface="Courier New"/>
              </a:rPr>
              <a:t># </a:t>
            </a:r>
            <a:r>
              <a:rPr lang="en-US" sz="2400" b="1" dirty="0" smtClean="0">
                <a:solidFill>
                  <a:srgbClr val="008000"/>
                </a:solidFill>
                <a:latin typeface="Courier New"/>
                <a:cs typeface="Courier New"/>
              </a:rPr>
              <a:t>a "simpler" plot</a:t>
            </a:r>
            <a:endParaRPr lang="en-US" sz="2400" b="1" dirty="0">
              <a:solidFill>
                <a:srgbClr val="008000"/>
              </a:solidFill>
              <a:latin typeface="Courier New"/>
              <a:cs typeface="Courier New"/>
            </a:endParaRPr>
          </a:p>
          <a:p>
            <a:r>
              <a:rPr lang="en-US" sz="2400" b="1" dirty="0">
                <a:latin typeface="Courier New"/>
                <a:cs typeface="Courier New"/>
              </a:rPr>
              <a:t>plot(</a:t>
            </a:r>
            <a:r>
              <a:rPr lang="en-US" sz="2400" b="1" dirty="0" err="1" smtClean="0">
                <a:latin typeface="Courier New"/>
                <a:cs typeface="Courier New"/>
              </a:rPr>
              <a:t>iris_ctree</a:t>
            </a:r>
            <a:r>
              <a:rPr lang="en-US" sz="2400" b="1" dirty="0" smtClean="0">
                <a:latin typeface="Courier New"/>
                <a:cs typeface="Courier New"/>
              </a:rPr>
              <a:t>, type="simple")</a:t>
            </a:r>
            <a:endParaRPr lang="en-US" sz="2400" b="1" dirty="0">
              <a:latin typeface="Courier New"/>
              <a:cs typeface="Courier New"/>
            </a:endParaRPr>
          </a:p>
        </p:txBody>
      </p:sp>
    </p:spTree>
    <p:extLst>
      <p:ext uri="{BB962C8B-B14F-4D97-AF65-F5344CB8AC3E}">
        <p14:creationId xmlns:p14="http://schemas.microsoft.com/office/powerpoint/2010/main" val="367284029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4"/>
          <p:cNvGraphicFramePr>
            <a:graphicFrameLocks noGrp="1" noChangeAspect="1"/>
          </p:cNvGraphicFramePr>
          <p:nvPr>
            <p:ph idx="1"/>
          </p:nvPr>
        </p:nvGraphicFramePr>
        <p:xfrm>
          <a:off x="1600200" y="3124200"/>
          <a:ext cx="5789613" cy="3676650"/>
        </p:xfrm>
        <a:graphic>
          <a:graphicData uri="http://schemas.openxmlformats.org/presentationml/2006/ole">
            <mc:AlternateContent xmlns:mc="http://schemas.openxmlformats.org/markup-compatibility/2006">
              <mc:Choice xmlns:v="urn:schemas-microsoft-com:vml" Requires="v">
                <p:oleObj spid="_x0000_s11266" name="Image" r:id="rId4" imgW="9358730" imgH="5942857" progId="">
                  <p:embed/>
                </p:oleObj>
              </mc:Choice>
              <mc:Fallback>
                <p:oleObj name="Image" r:id="rId4" imgW="9358730" imgH="5942857"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0200" y="3124200"/>
                        <a:ext cx="5789613" cy="367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3075" name="Rectangle 3"/>
          <p:cNvSpPr>
            <a:spLocks noGrp="1" noChangeArrowheads="1"/>
          </p:cNvSpPr>
          <p:nvPr>
            <p:ph type="body" idx="4294967295"/>
          </p:nvPr>
        </p:nvSpPr>
        <p:spPr>
          <a:xfrm>
            <a:off x="762000" y="1143000"/>
            <a:ext cx="7620000" cy="1752600"/>
          </a:xfrm>
        </p:spPr>
        <p:txBody>
          <a:bodyPr/>
          <a:lstStyle/>
          <a:p>
            <a:pPr eaLnBrk="1" hangingPunct="1">
              <a:buFontTx/>
              <a:buChar char="•"/>
            </a:pPr>
            <a:r>
              <a:rPr lang="en-US" sz="1800" smtClean="0"/>
              <a:t>Download images from the Internet and process them using a face detector</a:t>
            </a:r>
          </a:p>
          <a:p>
            <a:pPr lvl="1" eaLnBrk="1" hangingPunct="1"/>
            <a:r>
              <a:rPr lang="en-US" sz="1800" smtClean="0"/>
              <a:t>Approximately 33,000 faces found</a:t>
            </a:r>
          </a:p>
          <a:p>
            <a:pPr lvl="1" eaLnBrk="1" hangingPunct="1"/>
            <a:r>
              <a:rPr lang="en-US" sz="1800" smtClean="0"/>
              <a:t>Detector returns face pose (yaw, pitch, roll) and six fiducial points</a:t>
            </a:r>
          </a:p>
          <a:p>
            <a:pPr lvl="1" eaLnBrk="1" hangingPunct="1"/>
            <a:r>
              <a:rPr lang="en-US" sz="1800" smtClean="0"/>
              <a:t>Sort faces according to yaw and pitch angles, and align to a common coordinate system using fiducial points</a:t>
            </a:r>
          </a:p>
        </p:txBody>
      </p:sp>
      <p:sp>
        <p:nvSpPr>
          <p:cNvPr id="3076" name="Rectangle 5"/>
          <p:cNvSpPr>
            <a:spLocks noChangeArrowheads="1"/>
          </p:cNvSpPr>
          <p:nvPr/>
        </p:nvSpPr>
        <p:spPr bwMode="auto">
          <a:xfrm>
            <a:off x="762000" y="228600"/>
            <a:ext cx="7620000" cy="646113"/>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n-US" sz="3600">
                <a:solidFill>
                  <a:prstClr val="black"/>
                </a:solidFill>
                <a:latin typeface="Trebuchet MS" pitchFamily="34" charset="0"/>
                <a:ea typeface="ＭＳ Ｐゴシック" pitchFamily="1" charset="-128"/>
              </a:rPr>
              <a:t>First, create a large library...</a:t>
            </a:r>
          </a:p>
        </p:txBody>
      </p:sp>
    </p:spTree>
    <p:extLst>
      <p:ext uri="{BB962C8B-B14F-4D97-AF65-F5344CB8AC3E}">
        <p14:creationId xmlns:p14="http://schemas.microsoft.com/office/powerpoint/2010/main" val="839860695"/>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5"/>
          <p:cNvGraphicFramePr>
            <a:graphicFrameLocks noGrp="1" noChangeAspect="1"/>
          </p:cNvGraphicFramePr>
          <p:nvPr>
            <p:ph sz="half" idx="1"/>
          </p:nvPr>
        </p:nvGraphicFramePr>
        <p:xfrm>
          <a:off x="685800" y="1066800"/>
          <a:ext cx="2028825" cy="2667000"/>
        </p:xfrm>
        <a:graphic>
          <a:graphicData uri="http://schemas.openxmlformats.org/presentationml/2006/ole">
            <mc:AlternateContent xmlns:mc="http://schemas.openxmlformats.org/markup-compatibility/2006">
              <mc:Choice xmlns:v="urn:schemas-microsoft-com:vml" Requires="v">
                <p:oleObj spid="_x0000_s12292" name="Image" r:id="rId4" imgW="7301587" imgH="4431746" progId="">
                  <p:embed/>
                </p:oleObj>
              </mc:Choice>
              <mc:Fallback>
                <p:oleObj name="Image" r:id="rId4" imgW="7301587" imgH="4431746"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r="53850"/>
                      <a:stretch>
                        <a:fillRect/>
                      </a:stretch>
                    </p:blipFill>
                    <p:spPr bwMode="auto">
                      <a:xfrm>
                        <a:off x="685800" y="1066800"/>
                        <a:ext cx="2028825"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099" name="Object 8"/>
          <p:cNvGraphicFramePr>
            <a:graphicFrameLocks noGrp="1" noChangeAspect="1"/>
          </p:cNvGraphicFramePr>
          <p:nvPr>
            <p:ph sz="quarter" idx="2"/>
          </p:nvPr>
        </p:nvGraphicFramePr>
        <p:xfrm>
          <a:off x="3124200" y="1066800"/>
          <a:ext cx="5037138" cy="5562600"/>
        </p:xfrm>
        <a:graphic>
          <a:graphicData uri="http://schemas.openxmlformats.org/presentationml/2006/ole">
            <mc:AlternateContent xmlns:mc="http://schemas.openxmlformats.org/markup-compatibility/2006">
              <mc:Choice xmlns:v="urn:schemas-microsoft-com:vml" Requires="v">
                <p:oleObj spid="_x0000_s12293" name="Image" r:id="rId6" imgW="6819048" imgH="7530159" progId="">
                  <p:embed/>
                </p:oleObj>
              </mc:Choice>
              <mc:Fallback>
                <p:oleObj name="Image" r:id="rId6" imgW="6819048" imgH="7530159"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24200" y="1066800"/>
                        <a:ext cx="5037138"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100" name="Object 11"/>
          <p:cNvGraphicFramePr>
            <a:graphicFrameLocks noGrp="1" noChangeAspect="1"/>
          </p:cNvGraphicFramePr>
          <p:nvPr>
            <p:ph sz="quarter" idx="3"/>
          </p:nvPr>
        </p:nvGraphicFramePr>
        <p:xfrm>
          <a:off x="584200" y="3978275"/>
          <a:ext cx="2082800" cy="2498725"/>
        </p:xfrm>
        <a:graphic>
          <a:graphicData uri="http://schemas.openxmlformats.org/presentationml/2006/ole">
            <mc:AlternateContent xmlns:mc="http://schemas.openxmlformats.org/markup-compatibility/2006">
              <mc:Choice xmlns:v="urn:schemas-microsoft-com:vml" Requires="v">
                <p:oleObj spid="_x0000_s12294" name="Image" r:id="rId8" imgW="7301587" imgH="4431746" progId="">
                  <p:embed/>
                </p:oleObj>
              </mc:Choice>
              <mc:Fallback>
                <p:oleObj name="Image" r:id="rId8" imgW="7301587" imgH="4431746"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l="52599"/>
                      <a:stretch>
                        <a:fillRect/>
                      </a:stretch>
                    </p:blipFill>
                    <p:spPr bwMode="auto">
                      <a:xfrm>
                        <a:off x="584200" y="3978275"/>
                        <a:ext cx="2082800" cy="249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4101" name="Rectangle 6"/>
          <p:cNvSpPr>
            <a:spLocks noChangeArrowheads="1"/>
          </p:cNvSpPr>
          <p:nvPr/>
        </p:nvSpPr>
        <p:spPr bwMode="auto">
          <a:xfrm>
            <a:off x="2286000" y="228600"/>
            <a:ext cx="4572000" cy="646113"/>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n-US" sz="3600">
                <a:solidFill>
                  <a:prstClr val="black"/>
                </a:solidFill>
                <a:latin typeface="Trebuchet MS" pitchFamily="34" charset="0"/>
                <a:ea typeface="ＭＳ Ｐゴシック" pitchFamily="1" charset="-128"/>
              </a:rPr>
              <a:t>Algorithm, visualized</a:t>
            </a:r>
          </a:p>
        </p:txBody>
      </p:sp>
    </p:spTree>
    <p:extLst>
      <p:ext uri="{BB962C8B-B14F-4D97-AF65-F5344CB8AC3E}">
        <p14:creationId xmlns:p14="http://schemas.microsoft.com/office/powerpoint/2010/main" val="2675644175"/>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smtClean="0"/>
              <a:t>How well does it work?</a:t>
            </a:r>
          </a:p>
        </p:txBody>
      </p:sp>
      <p:sp>
        <p:nvSpPr>
          <p:cNvPr id="39939" name="Text Box 6"/>
          <p:cNvSpPr txBox="1">
            <a:spLocks noChangeArrowheads="1"/>
          </p:cNvSpPr>
          <p:nvPr/>
        </p:nvSpPr>
        <p:spPr bwMode="auto">
          <a:xfrm>
            <a:off x="3048000" y="2566988"/>
            <a:ext cx="2994025" cy="7397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sz="4200">
                <a:solidFill>
                  <a:srgbClr val="0000FF"/>
                </a:solidFill>
                <a:latin typeface="Comic Sans MS" pitchFamily="66" charset="0"/>
                <a:ea typeface="ＭＳ Ｐゴシック" pitchFamily="1" charset="-128"/>
              </a:rPr>
              <a:t>Try it out…</a:t>
            </a:r>
          </a:p>
        </p:txBody>
      </p:sp>
      <p:sp>
        <p:nvSpPr>
          <p:cNvPr id="39940" name="Text Box 6"/>
          <p:cNvSpPr txBox="1">
            <a:spLocks noChangeArrowheads="1"/>
          </p:cNvSpPr>
          <p:nvPr/>
        </p:nvSpPr>
        <p:spPr bwMode="auto">
          <a:xfrm>
            <a:off x="1524000" y="4410075"/>
            <a:ext cx="6223000" cy="476250"/>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sz="2500">
                <a:solidFill>
                  <a:prstClr val="black"/>
                </a:solidFill>
                <a:latin typeface="Comic Sans MS" pitchFamily="66" charset="0"/>
                <a:ea typeface="ＭＳ Ｐゴシック" pitchFamily="1" charset="-128"/>
              </a:rPr>
              <a:t>Which of the two images is the original?</a:t>
            </a:r>
          </a:p>
        </p:txBody>
      </p:sp>
    </p:spTree>
    <p:extLst>
      <p:ext uri="{BB962C8B-B14F-4D97-AF65-F5344CB8AC3E}">
        <p14:creationId xmlns:p14="http://schemas.microsoft.com/office/powerpoint/2010/main" val="2886350409"/>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4" descr="Picture3.jpg"/>
          <p:cNvPicPr>
            <a:picLocks noChangeAspect="1"/>
          </p:cNvPicPr>
          <p:nvPr/>
        </p:nvPicPr>
        <p:blipFill>
          <a:blip r:embed="rId3" cstate="print"/>
          <a:srcRect l="67365"/>
          <a:stretch>
            <a:fillRect/>
          </a:stretch>
        </p:blipFill>
        <p:spPr bwMode="auto">
          <a:xfrm>
            <a:off x="6753225" y="3471863"/>
            <a:ext cx="2228850" cy="3233737"/>
          </a:xfrm>
          <a:prstGeom prst="rect">
            <a:avLst/>
          </a:prstGeom>
          <a:noFill/>
          <a:ln w="9525">
            <a:noFill/>
            <a:miter lim="800000"/>
            <a:headEnd/>
            <a:tailEnd/>
          </a:ln>
        </p:spPr>
      </p:pic>
      <p:pic>
        <p:nvPicPr>
          <p:cNvPr id="40963" name="Picture 5" descr="Picture3.jpg"/>
          <p:cNvPicPr>
            <a:picLocks noChangeAspect="1"/>
          </p:cNvPicPr>
          <p:nvPr/>
        </p:nvPicPr>
        <p:blipFill>
          <a:blip r:embed="rId3" cstate="print"/>
          <a:srcRect r="67343"/>
          <a:stretch>
            <a:fillRect/>
          </a:stretch>
        </p:blipFill>
        <p:spPr bwMode="auto">
          <a:xfrm>
            <a:off x="4446588" y="3471863"/>
            <a:ext cx="2232025" cy="3233737"/>
          </a:xfrm>
          <a:prstGeom prst="rect">
            <a:avLst/>
          </a:prstGeom>
          <a:noFill/>
          <a:ln w="9525">
            <a:noFill/>
            <a:miter lim="800000"/>
            <a:headEnd/>
            <a:tailEnd/>
          </a:ln>
        </p:spPr>
      </p:pic>
      <p:sp>
        <p:nvSpPr>
          <p:cNvPr id="40964" name="Rectangle 4"/>
          <p:cNvSpPr>
            <a:spLocks noChangeArrowheads="1"/>
          </p:cNvSpPr>
          <p:nvPr/>
        </p:nvSpPr>
        <p:spPr bwMode="auto">
          <a:xfrm>
            <a:off x="-152400" y="117475"/>
            <a:ext cx="4572000" cy="415925"/>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n-US" sz="2100">
                <a:solidFill>
                  <a:prstClr val="black"/>
                </a:solidFill>
                <a:latin typeface="Trebuchet MS" pitchFamily="34" charset="0"/>
                <a:ea typeface="ＭＳ Ｐゴシック" pitchFamily="1" charset="-128"/>
              </a:rPr>
              <a:t>Which of these are real?</a:t>
            </a:r>
          </a:p>
        </p:txBody>
      </p:sp>
      <p:pic>
        <p:nvPicPr>
          <p:cNvPr id="40965" name="Picture 7" descr="Picture1.jpg"/>
          <p:cNvPicPr>
            <a:picLocks noChangeAspect="1"/>
          </p:cNvPicPr>
          <p:nvPr/>
        </p:nvPicPr>
        <p:blipFill>
          <a:blip r:embed="rId4" cstate="print"/>
          <a:srcRect l="688" t="5734" r="67967" b="7526"/>
          <a:stretch>
            <a:fillRect/>
          </a:stretch>
        </p:blipFill>
        <p:spPr bwMode="auto">
          <a:xfrm>
            <a:off x="2284413" y="3892550"/>
            <a:ext cx="2003425" cy="2813050"/>
          </a:xfrm>
          <a:prstGeom prst="rect">
            <a:avLst/>
          </a:prstGeom>
          <a:noFill/>
          <a:ln w="9525">
            <a:noFill/>
            <a:miter lim="800000"/>
            <a:headEnd/>
            <a:tailEnd/>
          </a:ln>
        </p:spPr>
      </p:pic>
      <p:pic>
        <p:nvPicPr>
          <p:cNvPr id="40966" name="Picture 8" descr="Picture1.jpg"/>
          <p:cNvPicPr>
            <a:picLocks noChangeAspect="1"/>
          </p:cNvPicPr>
          <p:nvPr/>
        </p:nvPicPr>
        <p:blipFill>
          <a:blip r:embed="rId4" cstate="print"/>
          <a:srcRect l="67332" t="5734" b="7526"/>
          <a:stretch>
            <a:fillRect/>
          </a:stretch>
        </p:blipFill>
        <p:spPr bwMode="auto">
          <a:xfrm>
            <a:off x="173038" y="3892550"/>
            <a:ext cx="2087562" cy="2813050"/>
          </a:xfrm>
          <a:prstGeom prst="rect">
            <a:avLst/>
          </a:prstGeom>
          <a:noFill/>
          <a:ln w="9525">
            <a:noFill/>
            <a:miter lim="800000"/>
            <a:headEnd/>
            <a:tailEnd/>
          </a:ln>
        </p:spPr>
      </p:pic>
      <p:pic>
        <p:nvPicPr>
          <p:cNvPr id="40967" name="Picture 9" descr="Picture2.jpg"/>
          <p:cNvPicPr>
            <a:picLocks noChangeAspect="1"/>
          </p:cNvPicPr>
          <p:nvPr/>
        </p:nvPicPr>
        <p:blipFill>
          <a:blip r:embed="rId5" cstate="print"/>
          <a:srcRect l="67422"/>
          <a:stretch>
            <a:fillRect/>
          </a:stretch>
        </p:blipFill>
        <p:spPr bwMode="auto">
          <a:xfrm>
            <a:off x="6734175" y="152400"/>
            <a:ext cx="2257425" cy="3276600"/>
          </a:xfrm>
          <a:prstGeom prst="rect">
            <a:avLst/>
          </a:prstGeom>
          <a:noFill/>
          <a:ln w="9525">
            <a:noFill/>
            <a:miter lim="800000"/>
            <a:headEnd/>
            <a:tailEnd/>
          </a:ln>
        </p:spPr>
      </p:pic>
      <p:pic>
        <p:nvPicPr>
          <p:cNvPr id="40968" name="Picture 10" descr="Picture2.jpg"/>
          <p:cNvPicPr>
            <a:picLocks noChangeAspect="1"/>
          </p:cNvPicPr>
          <p:nvPr/>
        </p:nvPicPr>
        <p:blipFill>
          <a:blip r:embed="rId5" cstate="print"/>
          <a:srcRect l="842" r="67422"/>
          <a:stretch>
            <a:fillRect/>
          </a:stretch>
        </p:blipFill>
        <p:spPr bwMode="auto">
          <a:xfrm>
            <a:off x="4459288" y="152400"/>
            <a:ext cx="2198687" cy="3276600"/>
          </a:xfrm>
          <a:prstGeom prst="rect">
            <a:avLst/>
          </a:prstGeom>
          <a:noFill/>
          <a:ln w="9525">
            <a:noFill/>
            <a:miter lim="800000"/>
            <a:headEnd/>
            <a:tailEnd/>
          </a:ln>
        </p:spPr>
      </p:pic>
      <p:pic>
        <p:nvPicPr>
          <p:cNvPr id="12" name="Picture 5"/>
          <p:cNvPicPr>
            <a:picLocks noChangeAspect="1" noChangeArrowheads="1"/>
          </p:cNvPicPr>
          <p:nvPr/>
        </p:nvPicPr>
        <p:blipFill>
          <a:blip r:embed="rId6" cstate="print"/>
          <a:srcRect/>
          <a:stretch>
            <a:fillRect/>
          </a:stretch>
        </p:blipFill>
        <p:spPr bwMode="auto">
          <a:xfrm>
            <a:off x="258763" y="533400"/>
            <a:ext cx="3932237" cy="1606550"/>
          </a:xfrm>
          <a:prstGeom prst="rect">
            <a:avLst/>
          </a:prstGeom>
          <a:noFill/>
          <a:ln w="9525">
            <a:noFill/>
            <a:miter lim="800000"/>
            <a:headEnd/>
            <a:tailEnd/>
          </a:ln>
        </p:spPr>
      </p:pic>
      <p:pic>
        <p:nvPicPr>
          <p:cNvPr id="40970" name="Picture 3" descr="koffee"/>
          <p:cNvPicPr>
            <a:picLocks noChangeAspect="1" noChangeArrowheads="1"/>
          </p:cNvPicPr>
          <p:nvPr/>
        </p:nvPicPr>
        <p:blipFill>
          <a:blip r:embed="rId7" cstate="print"/>
          <a:srcRect l="17705" t="13313" r="12146" b="47157"/>
          <a:stretch>
            <a:fillRect/>
          </a:stretch>
        </p:blipFill>
        <p:spPr bwMode="auto">
          <a:xfrm>
            <a:off x="258763" y="2182813"/>
            <a:ext cx="3932237" cy="1481137"/>
          </a:xfrm>
          <a:prstGeom prst="rect">
            <a:avLst/>
          </a:prstGeom>
          <a:noFill/>
          <a:ln w="9525">
            <a:noFill/>
            <a:miter lim="800000"/>
            <a:headEnd/>
            <a:tailEnd/>
          </a:ln>
        </p:spPr>
      </p:pic>
    </p:spTree>
    <p:extLst>
      <p:ext uri="{BB962C8B-B14F-4D97-AF65-F5344CB8AC3E}">
        <p14:creationId xmlns:p14="http://schemas.microsoft.com/office/powerpoint/2010/main" val="19306852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4" descr="Picture2.jpg"/>
          <p:cNvPicPr>
            <a:picLocks noChangeAspect="1"/>
          </p:cNvPicPr>
          <p:nvPr/>
        </p:nvPicPr>
        <p:blipFill>
          <a:blip r:embed="rId3" cstate="print"/>
          <a:srcRect/>
          <a:stretch>
            <a:fillRect/>
          </a:stretch>
        </p:blipFill>
        <p:spPr bwMode="auto">
          <a:xfrm>
            <a:off x="1143000" y="138113"/>
            <a:ext cx="7043738" cy="3332162"/>
          </a:xfrm>
          <a:prstGeom prst="rect">
            <a:avLst/>
          </a:prstGeom>
          <a:noFill/>
          <a:ln w="9525">
            <a:noFill/>
            <a:miter lim="800000"/>
            <a:headEnd/>
            <a:tailEnd/>
          </a:ln>
        </p:spPr>
      </p:pic>
      <p:pic>
        <p:nvPicPr>
          <p:cNvPr id="41987" name="Picture 7" descr="Picture3.jpg"/>
          <p:cNvPicPr>
            <a:picLocks noChangeAspect="1"/>
          </p:cNvPicPr>
          <p:nvPr/>
        </p:nvPicPr>
        <p:blipFill>
          <a:blip r:embed="rId4" cstate="print"/>
          <a:srcRect/>
          <a:stretch>
            <a:fillRect/>
          </a:stretch>
        </p:blipFill>
        <p:spPr bwMode="auto">
          <a:xfrm>
            <a:off x="1143000" y="3467100"/>
            <a:ext cx="7043738" cy="3335338"/>
          </a:xfrm>
          <a:prstGeom prst="rect">
            <a:avLst/>
          </a:prstGeom>
          <a:noFill/>
          <a:ln w="9525">
            <a:noFill/>
            <a:miter lim="800000"/>
            <a:headEnd/>
            <a:tailEnd/>
          </a:ln>
        </p:spPr>
      </p:pic>
    </p:spTree>
    <p:extLst>
      <p:ext uri="{BB962C8B-B14F-4D97-AF65-F5344CB8AC3E}">
        <p14:creationId xmlns:p14="http://schemas.microsoft.com/office/powerpoint/2010/main" val="1038374979"/>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US" smtClean="0"/>
              <a:t>Face replacement results</a:t>
            </a:r>
          </a:p>
        </p:txBody>
      </p:sp>
      <p:pic>
        <p:nvPicPr>
          <p:cNvPr id="43011" name="Picture 4" descr="Picture1.jpg"/>
          <p:cNvPicPr>
            <a:picLocks noChangeAspect="1"/>
          </p:cNvPicPr>
          <p:nvPr/>
        </p:nvPicPr>
        <p:blipFill>
          <a:blip r:embed="rId3" cstate="print"/>
          <a:srcRect/>
          <a:stretch>
            <a:fillRect/>
          </a:stretch>
        </p:blipFill>
        <p:spPr bwMode="auto">
          <a:xfrm>
            <a:off x="119063" y="1600200"/>
            <a:ext cx="8905875" cy="4516438"/>
          </a:xfrm>
          <a:prstGeom prst="rect">
            <a:avLst/>
          </a:prstGeom>
          <a:noFill/>
          <a:ln w="9525">
            <a:noFill/>
            <a:miter lim="800000"/>
            <a:headEnd/>
            <a:tailEnd/>
          </a:ln>
        </p:spPr>
      </p:pic>
    </p:spTree>
    <p:extLst>
      <p:ext uri="{BB962C8B-B14F-4D97-AF65-F5344CB8AC3E}">
        <p14:creationId xmlns:p14="http://schemas.microsoft.com/office/powerpoint/2010/main" val="2792138469"/>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smtClean="0"/>
              <a:t>Image de-Identification</a:t>
            </a:r>
          </a:p>
        </p:txBody>
      </p:sp>
      <p:pic>
        <p:nvPicPr>
          <p:cNvPr id="44035" name="Picture 3" descr="koffee"/>
          <p:cNvPicPr>
            <a:picLocks noChangeAspect="1" noChangeArrowheads="1"/>
          </p:cNvPicPr>
          <p:nvPr/>
        </p:nvPicPr>
        <p:blipFill>
          <a:blip r:embed="rId4" cstate="print"/>
          <a:srcRect l="17705" t="11382" r="12146" b="27708"/>
          <a:stretch>
            <a:fillRect/>
          </a:stretch>
        </p:blipFill>
        <p:spPr bwMode="auto">
          <a:xfrm>
            <a:off x="444500" y="1219200"/>
            <a:ext cx="8253413" cy="4795838"/>
          </a:xfrm>
          <a:prstGeom prst="rect">
            <a:avLst/>
          </a:prstGeom>
          <a:noFill/>
          <a:ln w="9525">
            <a:noFill/>
            <a:miter lim="800000"/>
            <a:headEnd/>
            <a:tailEnd/>
          </a:ln>
        </p:spPr>
      </p:pic>
      <p:sp>
        <p:nvSpPr>
          <p:cNvPr id="44036" name="Rectangle 4"/>
          <p:cNvSpPr>
            <a:spLocks noChangeArrowheads="1"/>
          </p:cNvSpPr>
          <p:nvPr/>
        </p:nvSpPr>
        <p:spPr bwMode="auto">
          <a:xfrm>
            <a:off x="3186113" y="6099175"/>
            <a:ext cx="2771775" cy="758825"/>
          </a:xfrm>
          <a:prstGeom prst="rect">
            <a:avLst/>
          </a:prstGeom>
          <a:noFill/>
          <a:ln w="9525">
            <a:noFill/>
            <a:miter lim="800000"/>
            <a:headEnd/>
            <a:tailEnd/>
          </a:ln>
        </p:spPr>
        <p:txBody>
          <a:bodyPr/>
          <a:lstStyle/>
          <a:p>
            <a:pPr marL="342900" indent="-342900" algn="ctr" defTabSz="914400" eaLnBrk="0" fontAlgn="base" hangingPunct="0">
              <a:spcBef>
                <a:spcPct val="20000"/>
              </a:spcBef>
              <a:spcAft>
                <a:spcPct val="0"/>
              </a:spcAft>
            </a:pPr>
            <a:r>
              <a:rPr lang="en-US" sz="3600">
                <a:solidFill>
                  <a:srgbClr val="FE1F0E"/>
                </a:solidFill>
                <a:latin typeface="Arial" charset="0"/>
                <a:ea typeface="ＭＳ Ｐゴシック" pitchFamily="1" charset="-128"/>
              </a:rPr>
              <a:t>Original</a:t>
            </a:r>
          </a:p>
        </p:txBody>
      </p:sp>
    </p:spTree>
    <p:custDataLst>
      <p:tags r:id="rId1"/>
    </p:custDataLst>
    <p:extLst>
      <p:ext uri="{BB962C8B-B14F-4D97-AF65-F5344CB8AC3E}">
        <p14:creationId xmlns:p14="http://schemas.microsoft.com/office/powerpoint/2010/main" val="1346357425"/>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mtClean="0"/>
              <a:t>Image de-Identification</a:t>
            </a:r>
          </a:p>
        </p:txBody>
      </p:sp>
      <p:pic>
        <p:nvPicPr>
          <p:cNvPr id="45059" name="Picture 3" descr="koffee_out"/>
          <p:cNvPicPr>
            <a:picLocks noChangeAspect="1" noChangeArrowheads="1"/>
          </p:cNvPicPr>
          <p:nvPr/>
        </p:nvPicPr>
        <p:blipFill>
          <a:blip r:embed="rId4" cstate="print"/>
          <a:srcRect l="17705" t="11382" r="12146" b="27708"/>
          <a:stretch>
            <a:fillRect/>
          </a:stretch>
        </p:blipFill>
        <p:spPr bwMode="auto">
          <a:xfrm>
            <a:off x="444500" y="1219200"/>
            <a:ext cx="8251825" cy="4795838"/>
          </a:xfrm>
          <a:prstGeom prst="rect">
            <a:avLst/>
          </a:prstGeom>
          <a:noFill/>
          <a:ln w="9525">
            <a:noFill/>
            <a:miter lim="800000"/>
            <a:headEnd/>
            <a:tailEnd/>
          </a:ln>
        </p:spPr>
      </p:pic>
      <p:sp>
        <p:nvSpPr>
          <p:cNvPr id="45060" name="Rectangle 4"/>
          <p:cNvSpPr>
            <a:spLocks noChangeArrowheads="1"/>
          </p:cNvSpPr>
          <p:nvPr/>
        </p:nvSpPr>
        <p:spPr bwMode="auto">
          <a:xfrm>
            <a:off x="3186113" y="6099175"/>
            <a:ext cx="2771775" cy="758825"/>
          </a:xfrm>
          <a:prstGeom prst="rect">
            <a:avLst/>
          </a:prstGeom>
          <a:noFill/>
          <a:ln w="9525">
            <a:noFill/>
            <a:miter lim="800000"/>
            <a:headEnd/>
            <a:tailEnd/>
          </a:ln>
        </p:spPr>
        <p:txBody>
          <a:bodyPr/>
          <a:lstStyle/>
          <a:p>
            <a:pPr marL="342900" indent="-342900" algn="ctr" defTabSz="914400" eaLnBrk="0" fontAlgn="base" hangingPunct="0">
              <a:spcBef>
                <a:spcPct val="20000"/>
              </a:spcBef>
              <a:spcAft>
                <a:spcPct val="0"/>
              </a:spcAft>
            </a:pPr>
            <a:r>
              <a:rPr lang="en-US" sz="3600">
                <a:solidFill>
                  <a:srgbClr val="800080"/>
                </a:solidFill>
                <a:latin typeface="Arial" charset="0"/>
                <a:ea typeface="ＭＳ Ｐゴシック" pitchFamily="1" charset="-128"/>
              </a:rPr>
              <a:t>Replaced</a:t>
            </a:r>
          </a:p>
        </p:txBody>
      </p:sp>
    </p:spTree>
    <p:custDataLst>
      <p:tags r:id="rId1"/>
    </p:custDataLst>
    <p:extLst>
      <p:ext uri="{BB962C8B-B14F-4D97-AF65-F5344CB8AC3E}">
        <p14:creationId xmlns:p14="http://schemas.microsoft.com/office/powerpoint/2010/main" val="1721828873"/>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04838_org"/>
          <p:cNvPicPr>
            <a:picLocks noChangeAspect="1" noChangeArrowheads="1"/>
          </p:cNvPicPr>
          <p:nvPr/>
        </p:nvPicPr>
        <p:blipFill>
          <a:blip r:embed="rId4" cstate="print"/>
          <a:srcRect l="9529" r="8182"/>
          <a:stretch>
            <a:fillRect/>
          </a:stretch>
        </p:blipFill>
        <p:spPr bwMode="auto">
          <a:xfrm>
            <a:off x="3308350" y="1887538"/>
            <a:ext cx="2522538" cy="3490912"/>
          </a:xfrm>
          <a:prstGeom prst="rect">
            <a:avLst/>
          </a:prstGeom>
          <a:noFill/>
          <a:ln w="9525">
            <a:noFill/>
            <a:miter lim="800000"/>
            <a:headEnd/>
            <a:tailEnd/>
          </a:ln>
        </p:spPr>
      </p:pic>
      <p:pic>
        <p:nvPicPr>
          <p:cNvPr id="46083" name="Picture 3" descr="00140_org"/>
          <p:cNvPicPr>
            <a:picLocks noChangeAspect="1" noChangeArrowheads="1"/>
          </p:cNvPicPr>
          <p:nvPr/>
        </p:nvPicPr>
        <p:blipFill>
          <a:blip r:embed="rId5" cstate="print"/>
          <a:srcRect r="12088"/>
          <a:stretch>
            <a:fillRect/>
          </a:stretch>
        </p:blipFill>
        <p:spPr bwMode="auto">
          <a:xfrm>
            <a:off x="427038" y="1887538"/>
            <a:ext cx="2540000" cy="3455987"/>
          </a:xfrm>
          <a:prstGeom prst="rect">
            <a:avLst/>
          </a:prstGeom>
          <a:noFill/>
          <a:ln w="9525">
            <a:noFill/>
            <a:miter lim="800000"/>
            <a:headEnd/>
            <a:tailEnd/>
          </a:ln>
        </p:spPr>
      </p:pic>
      <p:pic>
        <p:nvPicPr>
          <p:cNvPr id="46084" name="Picture 4" descr="04838"/>
          <p:cNvPicPr>
            <a:picLocks noChangeAspect="1" noChangeArrowheads="1"/>
          </p:cNvPicPr>
          <p:nvPr/>
        </p:nvPicPr>
        <p:blipFill>
          <a:blip r:embed="rId6" cstate="print"/>
          <a:srcRect r="13594"/>
          <a:stretch>
            <a:fillRect/>
          </a:stretch>
        </p:blipFill>
        <p:spPr bwMode="auto">
          <a:xfrm>
            <a:off x="6172200" y="1887538"/>
            <a:ext cx="2522538" cy="3490912"/>
          </a:xfrm>
          <a:prstGeom prst="rect">
            <a:avLst/>
          </a:prstGeom>
          <a:noFill/>
          <a:ln w="9525">
            <a:noFill/>
            <a:miter lim="800000"/>
            <a:headEnd/>
            <a:tailEnd/>
          </a:ln>
        </p:spPr>
      </p:pic>
      <p:sp>
        <p:nvSpPr>
          <p:cNvPr id="46085" name="Rectangle 5"/>
          <p:cNvSpPr>
            <a:spLocks noGrp="1" noChangeArrowheads="1"/>
          </p:cNvSpPr>
          <p:nvPr>
            <p:ph type="title"/>
          </p:nvPr>
        </p:nvSpPr>
        <p:spPr/>
        <p:txBody>
          <a:bodyPr/>
          <a:lstStyle/>
          <a:p>
            <a:pPr eaLnBrk="1" hangingPunct="1"/>
            <a:r>
              <a:rPr lang="en-US" smtClean="0"/>
              <a:t>Limitations: Gender</a:t>
            </a:r>
          </a:p>
        </p:txBody>
      </p:sp>
      <p:sp>
        <p:nvSpPr>
          <p:cNvPr id="46086" name="Rectangle 6"/>
          <p:cNvSpPr>
            <a:spLocks noChangeArrowheads="1"/>
          </p:cNvSpPr>
          <p:nvPr/>
        </p:nvSpPr>
        <p:spPr bwMode="auto">
          <a:xfrm>
            <a:off x="752475" y="5516563"/>
            <a:ext cx="1928813" cy="350837"/>
          </a:xfrm>
          <a:prstGeom prst="rect">
            <a:avLst/>
          </a:prstGeom>
          <a:noFill/>
          <a:ln w="9525">
            <a:noFill/>
            <a:miter lim="800000"/>
            <a:headEnd/>
            <a:tailEnd/>
          </a:ln>
        </p:spPr>
        <p:txBody>
          <a:bodyPr/>
          <a:lstStyle/>
          <a:p>
            <a:pPr marL="342900" indent="-342900" algn="ctr" defTabSz="914400" eaLnBrk="0" fontAlgn="base" hangingPunct="0">
              <a:spcBef>
                <a:spcPct val="20000"/>
              </a:spcBef>
              <a:spcAft>
                <a:spcPct val="0"/>
              </a:spcAft>
            </a:pPr>
            <a:r>
              <a:rPr lang="en-US" sz="2400">
                <a:solidFill>
                  <a:srgbClr val="00B050"/>
                </a:solidFill>
                <a:latin typeface="Arial" charset="0"/>
                <a:ea typeface="ＭＳ Ｐゴシック" pitchFamily="1" charset="-128"/>
              </a:rPr>
              <a:t>Input</a:t>
            </a:r>
          </a:p>
        </p:txBody>
      </p:sp>
      <p:sp>
        <p:nvSpPr>
          <p:cNvPr id="46087" name="Rectangle 7"/>
          <p:cNvSpPr>
            <a:spLocks noChangeArrowheads="1"/>
          </p:cNvSpPr>
          <p:nvPr/>
        </p:nvSpPr>
        <p:spPr bwMode="auto">
          <a:xfrm>
            <a:off x="3186113" y="5530850"/>
            <a:ext cx="2771775" cy="322263"/>
          </a:xfrm>
          <a:prstGeom prst="rect">
            <a:avLst/>
          </a:prstGeom>
          <a:noFill/>
          <a:ln w="9525">
            <a:noFill/>
            <a:miter lim="800000"/>
            <a:headEnd/>
            <a:tailEnd/>
          </a:ln>
        </p:spPr>
        <p:txBody>
          <a:bodyPr/>
          <a:lstStyle/>
          <a:p>
            <a:pPr marL="342900" indent="-342900" algn="ctr" defTabSz="914400" eaLnBrk="0" fontAlgn="base" hangingPunct="0">
              <a:spcBef>
                <a:spcPct val="20000"/>
              </a:spcBef>
              <a:spcAft>
                <a:spcPct val="0"/>
              </a:spcAft>
            </a:pPr>
            <a:r>
              <a:rPr lang="en-US" sz="2400">
                <a:solidFill>
                  <a:srgbClr val="00B050"/>
                </a:solidFill>
                <a:latin typeface="Arial" charset="0"/>
                <a:ea typeface="ＭＳ Ｐゴシック" pitchFamily="1" charset="-128"/>
              </a:rPr>
              <a:t>Candidate</a:t>
            </a:r>
          </a:p>
        </p:txBody>
      </p:sp>
      <p:sp>
        <p:nvSpPr>
          <p:cNvPr id="46088" name="Rectangle 8"/>
          <p:cNvSpPr>
            <a:spLocks noChangeArrowheads="1"/>
          </p:cNvSpPr>
          <p:nvPr/>
        </p:nvSpPr>
        <p:spPr bwMode="auto">
          <a:xfrm>
            <a:off x="6299200" y="5530850"/>
            <a:ext cx="2201863" cy="322263"/>
          </a:xfrm>
          <a:prstGeom prst="rect">
            <a:avLst/>
          </a:prstGeom>
          <a:noFill/>
          <a:ln w="9525">
            <a:noFill/>
            <a:miter lim="800000"/>
            <a:headEnd/>
            <a:tailEnd/>
          </a:ln>
        </p:spPr>
        <p:txBody>
          <a:bodyPr/>
          <a:lstStyle/>
          <a:p>
            <a:pPr marL="342900" indent="-342900" algn="ctr" defTabSz="914400" eaLnBrk="0" fontAlgn="base" hangingPunct="0">
              <a:spcBef>
                <a:spcPct val="20000"/>
              </a:spcBef>
              <a:spcAft>
                <a:spcPct val="0"/>
              </a:spcAft>
            </a:pPr>
            <a:r>
              <a:rPr lang="en-US" sz="2400">
                <a:solidFill>
                  <a:srgbClr val="00B050"/>
                </a:solidFill>
                <a:latin typeface="Arial" charset="0"/>
                <a:ea typeface="ＭＳ Ｐゴシック" pitchFamily="1" charset="-128"/>
              </a:rPr>
              <a:t>Output</a:t>
            </a:r>
          </a:p>
        </p:txBody>
      </p:sp>
    </p:spTree>
    <p:custDataLst>
      <p:tags r:id="rId1"/>
    </p:custDataLst>
    <p:extLst>
      <p:ext uri="{BB962C8B-B14F-4D97-AF65-F5344CB8AC3E}">
        <p14:creationId xmlns:p14="http://schemas.microsoft.com/office/powerpoint/2010/main" val="1790861282"/>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en-US" smtClean="0"/>
              <a:t>Limitations: Occlusion</a:t>
            </a:r>
          </a:p>
        </p:txBody>
      </p:sp>
      <p:pic>
        <p:nvPicPr>
          <p:cNvPr id="47107" name="Picture 3"/>
          <p:cNvPicPr>
            <a:picLocks noChangeAspect="1" noChangeArrowheads="1"/>
          </p:cNvPicPr>
          <p:nvPr/>
        </p:nvPicPr>
        <p:blipFill>
          <a:blip r:embed="rId4" cstate="print"/>
          <a:srcRect/>
          <a:stretch>
            <a:fillRect/>
          </a:stretch>
        </p:blipFill>
        <p:spPr bwMode="auto">
          <a:xfrm>
            <a:off x="6202363" y="1887538"/>
            <a:ext cx="2492375" cy="3492500"/>
          </a:xfrm>
          <a:prstGeom prst="rect">
            <a:avLst/>
          </a:prstGeom>
          <a:noFill/>
          <a:ln w="9525" algn="ctr">
            <a:noFill/>
            <a:miter lim="800000"/>
            <a:headEnd/>
            <a:tailEnd/>
          </a:ln>
        </p:spPr>
      </p:pic>
      <p:pic>
        <p:nvPicPr>
          <p:cNvPr id="47108" name="Picture 4"/>
          <p:cNvPicPr>
            <a:picLocks noChangeAspect="1" noChangeArrowheads="1"/>
          </p:cNvPicPr>
          <p:nvPr/>
        </p:nvPicPr>
        <p:blipFill>
          <a:blip r:embed="rId5" cstate="print"/>
          <a:srcRect/>
          <a:stretch>
            <a:fillRect/>
          </a:stretch>
        </p:blipFill>
        <p:spPr bwMode="auto">
          <a:xfrm>
            <a:off x="444500" y="1887538"/>
            <a:ext cx="2506663" cy="3492500"/>
          </a:xfrm>
          <a:prstGeom prst="rect">
            <a:avLst/>
          </a:prstGeom>
          <a:noFill/>
          <a:ln w="9525" algn="ctr">
            <a:noFill/>
            <a:miter lim="800000"/>
            <a:headEnd/>
            <a:tailEnd/>
          </a:ln>
        </p:spPr>
      </p:pic>
      <p:pic>
        <p:nvPicPr>
          <p:cNvPr id="47109" name="Picture 5"/>
          <p:cNvPicPr>
            <a:picLocks noChangeAspect="1" noChangeArrowheads="1"/>
          </p:cNvPicPr>
          <p:nvPr/>
        </p:nvPicPr>
        <p:blipFill>
          <a:blip r:embed="rId6" cstate="print"/>
          <a:srcRect/>
          <a:stretch>
            <a:fillRect/>
          </a:stretch>
        </p:blipFill>
        <p:spPr bwMode="auto">
          <a:xfrm>
            <a:off x="3321050" y="1887538"/>
            <a:ext cx="2511425" cy="3492500"/>
          </a:xfrm>
          <a:prstGeom prst="rect">
            <a:avLst/>
          </a:prstGeom>
          <a:noFill/>
          <a:ln w="9525" algn="ctr">
            <a:noFill/>
            <a:miter lim="800000"/>
            <a:headEnd/>
            <a:tailEnd/>
          </a:ln>
        </p:spPr>
      </p:pic>
      <p:sp>
        <p:nvSpPr>
          <p:cNvPr id="47110" name="Rectangle 6"/>
          <p:cNvSpPr>
            <a:spLocks noChangeArrowheads="1"/>
          </p:cNvSpPr>
          <p:nvPr/>
        </p:nvSpPr>
        <p:spPr bwMode="auto">
          <a:xfrm>
            <a:off x="752475" y="5516563"/>
            <a:ext cx="1928813" cy="350837"/>
          </a:xfrm>
          <a:prstGeom prst="rect">
            <a:avLst/>
          </a:prstGeom>
          <a:noFill/>
          <a:ln w="9525">
            <a:noFill/>
            <a:miter lim="800000"/>
            <a:headEnd/>
            <a:tailEnd/>
          </a:ln>
        </p:spPr>
        <p:txBody>
          <a:bodyPr/>
          <a:lstStyle/>
          <a:p>
            <a:pPr marL="342900" indent="-342900" algn="ctr" defTabSz="914400" eaLnBrk="0" fontAlgn="base" hangingPunct="0">
              <a:spcBef>
                <a:spcPct val="20000"/>
              </a:spcBef>
              <a:spcAft>
                <a:spcPct val="0"/>
              </a:spcAft>
            </a:pPr>
            <a:r>
              <a:rPr lang="en-US" sz="2400">
                <a:solidFill>
                  <a:srgbClr val="00B050"/>
                </a:solidFill>
                <a:latin typeface="Arial" charset="0"/>
                <a:ea typeface="ＭＳ Ｐゴシック" pitchFamily="1" charset="-128"/>
              </a:rPr>
              <a:t>Input</a:t>
            </a:r>
          </a:p>
        </p:txBody>
      </p:sp>
      <p:sp>
        <p:nvSpPr>
          <p:cNvPr id="47111" name="Rectangle 7"/>
          <p:cNvSpPr>
            <a:spLocks noChangeArrowheads="1"/>
          </p:cNvSpPr>
          <p:nvPr/>
        </p:nvSpPr>
        <p:spPr bwMode="auto">
          <a:xfrm>
            <a:off x="3186113" y="5530850"/>
            <a:ext cx="2771775" cy="322263"/>
          </a:xfrm>
          <a:prstGeom prst="rect">
            <a:avLst/>
          </a:prstGeom>
          <a:noFill/>
          <a:ln w="9525">
            <a:noFill/>
            <a:miter lim="800000"/>
            <a:headEnd/>
            <a:tailEnd/>
          </a:ln>
        </p:spPr>
        <p:txBody>
          <a:bodyPr/>
          <a:lstStyle/>
          <a:p>
            <a:pPr marL="342900" indent="-342900" algn="ctr" defTabSz="914400" eaLnBrk="0" fontAlgn="base" hangingPunct="0">
              <a:spcBef>
                <a:spcPct val="20000"/>
              </a:spcBef>
              <a:spcAft>
                <a:spcPct val="0"/>
              </a:spcAft>
            </a:pPr>
            <a:r>
              <a:rPr lang="en-US" sz="2400">
                <a:solidFill>
                  <a:srgbClr val="00B050"/>
                </a:solidFill>
                <a:latin typeface="Arial" charset="0"/>
                <a:ea typeface="ＭＳ Ｐゴシック" pitchFamily="1" charset="-128"/>
              </a:rPr>
              <a:t>Candidate</a:t>
            </a:r>
          </a:p>
        </p:txBody>
      </p:sp>
      <p:sp>
        <p:nvSpPr>
          <p:cNvPr id="47112" name="Rectangle 8"/>
          <p:cNvSpPr>
            <a:spLocks noChangeArrowheads="1"/>
          </p:cNvSpPr>
          <p:nvPr/>
        </p:nvSpPr>
        <p:spPr bwMode="auto">
          <a:xfrm>
            <a:off x="6299200" y="5530850"/>
            <a:ext cx="2201863" cy="322263"/>
          </a:xfrm>
          <a:prstGeom prst="rect">
            <a:avLst/>
          </a:prstGeom>
          <a:noFill/>
          <a:ln w="9525">
            <a:noFill/>
            <a:miter lim="800000"/>
            <a:headEnd/>
            <a:tailEnd/>
          </a:ln>
        </p:spPr>
        <p:txBody>
          <a:bodyPr/>
          <a:lstStyle/>
          <a:p>
            <a:pPr marL="342900" indent="-342900" algn="ctr" defTabSz="914400" eaLnBrk="0" fontAlgn="base" hangingPunct="0">
              <a:spcBef>
                <a:spcPct val="20000"/>
              </a:spcBef>
              <a:spcAft>
                <a:spcPct val="0"/>
              </a:spcAft>
            </a:pPr>
            <a:r>
              <a:rPr lang="en-US" sz="2400">
                <a:solidFill>
                  <a:srgbClr val="00B050"/>
                </a:solidFill>
                <a:latin typeface="Arial" charset="0"/>
                <a:ea typeface="ＭＳ Ｐゴシック" pitchFamily="1" charset="-128"/>
              </a:rPr>
              <a:t>Output</a:t>
            </a:r>
          </a:p>
        </p:txBody>
      </p:sp>
    </p:spTree>
    <p:custDataLst>
      <p:tags r:id="rId1"/>
    </p:custDataLst>
    <p:extLst>
      <p:ext uri="{BB962C8B-B14F-4D97-AF65-F5344CB8AC3E}">
        <p14:creationId xmlns:p14="http://schemas.microsoft.com/office/powerpoint/2010/main" val="160750627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3221" y="146043"/>
            <a:ext cx="8610241" cy="1569660"/>
          </a:xfrm>
          <a:prstGeom prst="rect">
            <a:avLst/>
          </a:prstGeom>
        </p:spPr>
        <p:txBody>
          <a:bodyPr wrap="square">
            <a:spAutoFit/>
          </a:bodyPr>
          <a:lstStyle/>
          <a:p>
            <a:r>
              <a:rPr lang="en-US" sz="2400" b="1" dirty="0" smtClean="0">
                <a:solidFill>
                  <a:srgbClr val="008000"/>
                </a:solidFill>
                <a:latin typeface="Courier New"/>
                <a:cs typeface="Courier New"/>
              </a:rPr>
              <a:t># predict </a:t>
            </a:r>
            <a:r>
              <a:rPr lang="en-US" sz="2400" b="1" dirty="0">
                <a:solidFill>
                  <a:srgbClr val="008000"/>
                </a:solidFill>
                <a:latin typeface="Courier New"/>
                <a:cs typeface="Courier New"/>
              </a:rPr>
              <a:t>on test data</a:t>
            </a:r>
          </a:p>
          <a:p>
            <a:r>
              <a:rPr lang="en-US" sz="2400" b="1" dirty="0" err="1">
                <a:latin typeface="Courier New"/>
                <a:cs typeface="Courier New"/>
              </a:rPr>
              <a:t>testPred</a:t>
            </a:r>
            <a:r>
              <a:rPr lang="en-US" sz="2400" b="1" dirty="0">
                <a:latin typeface="Courier New"/>
                <a:cs typeface="Courier New"/>
              </a:rPr>
              <a:t> &lt;- predict(</a:t>
            </a:r>
            <a:r>
              <a:rPr lang="en-US" sz="2400" b="1" dirty="0" err="1">
                <a:latin typeface="Courier New"/>
                <a:cs typeface="Courier New"/>
              </a:rPr>
              <a:t>iris_ctree</a:t>
            </a:r>
            <a:r>
              <a:rPr lang="en-US" sz="2400" b="1" dirty="0">
                <a:latin typeface="Courier New"/>
                <a:cs typeface="Courier New"/>
              </a:rPr>
              <a:t>, </a:t>
            </a:r>
            <a:endParaRPr lang="en-US" sz="2400" b="1" dirty="0" smtClean="0">
              <a:latin typeface="Courier New"/>
              <a:cs typeface="Courier New"/>
            </a:endParaRPr>
          </a:p>
          <a:p>
            <a:r>
              <a:rPr lang="en-US" sz="2400" b="1" dirty="0">
                <a:latin typeface="Courier New"/>
                <a:cs typeface="Courier New"/>
              </a:rPr>
              <a:t>	</a:t>
            </a:r>
            <a:r>
              <a:rPr lang="en-US" sz="2400" b="1" dirty="0" smtClean="0">
                <a:latin typeface="Courier New"/>
                <a:cs typeface="Courier New"/>
              </a:rPr>
              <a:t>							</a:t>
            </a:r>
            <a:r>
              <a:rPr lang="en-US" sz="2400" b="1" dirty="0" err="1" smtClean="0">
                <a:latin typeface="Courier New"/>
                <a:cs typeface="Courier New"/>
              </a:rPr>
              <a:t>newdata</a:t>
            </a:r>
            <a:r>
              <a:rPr lang="en-US" sz="2400" b="1" dirty="0" smtClean="0">
                <a:latin typeface="Courier New"/>
                <a:cs typeface="Courier New"/>
              </a:rPr>
              <a:t> </a:t>
            </a:r>
            <a:r>
              <a:rPr lang="en-US" sz="2400" b="1" dirty="0">
                <a:latin typeface="Courier New"/>
                <a:cs typeface="Courier New"/>
              </a:rPr>
              <a:t>= </a:t>
            </a:r>
            <a:r>
              <a:rPr lang="en-US" sz="2400" b="1" dirty="0" err="1">
                <a:latin typeface="Courier New"/>
                <a:cs typeface="Courier New"/>
              </a:rPr>
              <a:t>testData</a:t>
            </a:r>
            <a:r>
              <a:rPr lang="en-US" sz="2400" b="1" dirty="0">
                <a:latin typeface="Courier New"/>
                <a:cs typeface="Courier New"/>
              </a:rPr>
              <a:t>)</a:t>
            </a:r>
          </a:p>
          <a:p>
            <a:r>
              <a:rPr lang="en-US" sz="2400" b="1" dirty="0">
                <a:latin typeface="Courier New"/>
                <a:cs typeface="Courier New"/>
              </a:rPr>
              <a:t>table(</a:t>
            </a:r>
            <a:r>
              <a:rPr lang="en-US" sz="2400" b="1" dirty="0" err="1">
                <a:latin typeface="Courier New"/>
                <a:cs typeface="Courier New"/>
              </a:rPr>
              <a:t>testPred</a:t>
            </a:r>
            <a:r>
              <a:rPr lang="en-US" sz="2400" b="1" dirty="0">
                <a:latin typeface="Courier New"/>
                <a:cs typeface="Courier New"/>
              </a:rPr>
              <a:t>, </a:t>
            </a:r>
            <a:r>
              <a:rPr lang="en-US" sz="2400" b="1" dirty="0" err="1">
                <a:latin typeface="Courier New"/>
                <a:cs typeface="Courier New"/>
              </a:rPr>
              <a:t>testData$Species</a:t>
            </a:r>
            <a:r>
              <a:rPr lang="en-US" sz="2400" b="1" dirty="0">
                <a:latin typeface="Courier New"/>
                <a:cs typeface="Courier New"/>
              </a:rPr>
              <a:t>)</a:t>
            </a:r>
          </a:p>
        </p:txBody>
      </p:sp>
      <p:pic>
        <p:nvPicPr>
          <p:cNvPr id="4" name="Picture 3" descr="Screen Shot 2013-03-11 at 1.54.1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2443" y="2982839"/>
            <a:ext cx="7299852" cy="1812715"/>
          </a:xfrm>
          <a:prstGeom prst="rect">
            <a:avLst/>
          </a:prstGeom>
          <a:ln>
            <a:solidFill>
              <a:srgbClr val="4F81BD"/>
            </a:solidFill>
          </a:ln>
        </p:spPr>
      </p:pic>
    </p:spTree>
    <p:extLst>
      <p:ext uri="{BB962C8B-B14F-4D97-AF65-F5344CB8AC3E}">
        <p14:creationId xmlns:p14="http://schemas.microsoft.com/office/powerpoint/2010/main" val="93384765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59651" y="189923"/>
            <a:ext cx="7359117" cy="738664"/>
          </a:xfrm>
          <a:prstGeom prst="rect">
            <a:avLst/>
          </a:prstGeom>
          <a:noFill/>
        </p:spPr>
        <p:txBody>
          <a:bodyPr wrap="square" rtlCol="0">
            <a:spAutoFit/>
          </a:bodyPr>
          <a:lstStyle/>
          <a:p>
            <a:pPr algn="ctr"/>
            <a:r>
              <a:rPr lang="en-US" sz="4200" dirty="0" smtClean="0">
                <a:latin typeface="Cambria"/>
                <a:cs typeface="Cambria"/>
              </a:rPr>
              <a:t>Back to ML… </a:t>
            </a:r>
            <a:endParaRPr lang="en-US" sz="4200" dirty="0">
              <a:latin typeface="Cambria"/>
              <a:cs typeface="Cambria"/>
            </a:endParaRPr>
          </a:p>
        </p:txBody>
      </p:sp>
    </p:spTree>
    <p:extLst>
      <p:ext uri="{BB962C8B-B14F-4D97-AF65-F5344CB8AC3E}">
        <p14:creationId xmlns:p14="http://schemas.microsoft.com/office/powerpoint/2010/main" val="408873702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3-03-11 at 2.47.5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651" y="1255821"/>
            <a:ext cx="7303224" cy="4940416"/>
          </a:xfrm>
          <a:prstGeom prst="rect">
            <a:avLst/>
          </a:prstGeom>
        </p:spPr>
      </p:pic>
      <p:sp>
        <p:nvSpPr>
          <p:cNvPr id="4" name="TextBox 3"/>
          <p:cNvSpPr txBox="1"/>
          <p:nvPr/>
        </p:nvSpPr>
        <p:spPr>
          <a:xfrm>
            <a:off x="759651" y="189923"/>
            <a:ext cx="7359117" cy="738664"/>
          </a:xfrm>
          <a:prstGeom prst="rect">
            <a:avLst/>
          </a:prstGeom>
          <a:noFill/>
        </p:spPr>
        <p:txBody>
          <a:bodyPr wrap="square" rtlCol="0">
            <a:spAutoFit/>
          </a:bodyPr>
          <a:lstStyle/>
          <a:p>
            <a:pPr algn="ctr"/>
            <a:r>
              <a:rPr lang="en-US" sz="4200" dirty="0" smtClean="0">
                <a:latin typeface="Cambria"/>
                <a:cs typeface="Cambria"/>
              </a:rPr>
              <a:t>A special </a:t>
            </a:r>
            <a:r>
              <a:rPr lang="en-US" sz="4200" i="1" dirty="0" smtClean="0">
                <a:latin typeface="Cambria"/>
                <a:cs typeface="Cambria"/>
              </a:rPr>
              <a:t>ensemble </a:t>
            </a:r>
            <a:r>
              <a:rPr lang="en-US" sz="4200" dirty="0" smtClean="0">
                <a:latin typeface="Cambria"/>
                <a:cs typeface="Cambria"/>
              </a:rPr>
              <a:t>classifier:</a:t>
            </a:r>
            <a:endParaRPr lang="en-US" sz="4200" dirty="0">
              <a:latin typeface="Cambria"/>
              <a:cs typeface="Cambria"/>
            </a:endParaRPr>
          </a:p>
        </p:txBody>
      </p:sp>
      <p:sp>
        <p:nvSpPr>
          <p:cNvPr id="5" name="Rectangle 4"/>
          <p:cNvSpPr/>
          <p:nvPr/>
        </p:nvSpPr>
        <p:spPr>
          <a:xfrm>
            <a:off x="4881535" y="2057315"/>
            <a:ext cx="3450885" cy="923330"/>
          </a:xfrm>
          <a:prstGeom prst="rect">
            <a:avLst/>
          </a:prstGeom>
          <a:solidFill>
            <a:srgbClr val="ADEBAA"/>
          </a:solidFill>
        </p:spPr>
        <p:txBody>
          <a:bodyPr wrap="square">
            <a:spAutoFit/>
          </a:bodyPr>
          <a:lstStyle/>
          <a:p>
            <a:r>
              <a:rPr lang="en-US" dirty="0" smtClean="0">
                <a:latin typeface="Cambria"/>
                <a:cs typeface="Cambria"/>
              </a:rPr>
              <a:t>This is exactly what we just did in the previous example, </a:t>
            </a:r>
            <a:r>
              <a:rPr lang="en-US" dirty="0">
                <a:latin typeface="Cambria"/>
                <a:cs typeface="Cambria"/>
              </a:rPr>
              <a:t>at least with the two trees </a:t>
            </a:r>
            <a:r>
              <a:rPr lang="en-US" dirty="0" smtClean="0">
                <a:latin typeface="Cambria"/>
                <a:cs typeface="Cambria"/>
              </a:rPr>
              <a:t>there… . </a:t>
            </a:r>
            <a:endParaRPr lang="en-US" dirty="0"/>
          </a:p>
        </p:txBody>
      </p:sp>
    </p:spTree>
    <p:extLst>
      <p:ext uri="{BB962C8B-B14F-4D97-AF65-F5344CB8AC3E}">
        <p14:creationId xmlns:p14="http://schemas.microsoft.com/office/powerpoint/2010/main" val="267599172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33.5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3500"/>
            <a:ext cx="9144000" cy="6713924"/>
          </a:xfrm>
          <a:prstGeom prst="rect">
            <a:avLst/>
          </a:prstGeom>
        </p:spPr>
      </p:pic>
    </p:spTree>
    <p:extLst>
      <p:ext uri="{BB962C8B-B14F-4D97-AF65-F5344CB8AC3E}">
        <p14:creationId xmlns:p14="http://schemas.microsoft.com/office/powerpoint/2010/main" val="300510781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34.1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000"/>
            <a:ext cx="9144000" cy="6593504"/>
          </a:xfrm>
          <a:prstGeom prst="rect">
            <a:avLst/>
          </a:prstGeom>
        </p:spPr>
      </p:pic>
    </p:spTree>
    <p:extLst>
      <p:ext uri="{BB962C8B-B14F-4D97-AF65-F5344CB8AC3E}">
        <p14:creationId xmlns:p14="http://schemas.microsoft.com/office/powerpoint/2010/main" val="313503710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2.47.55 PM.png"/>
          <p:cNvPicPr>
            <a:picLocks noChangeAspect="1"/>
          </p:cNvPicPr>
          <p:nvPr/>
        </p:nvPicPr>
        <p:blipFill rotWithShape="1">
          <a:blip r:embed="rId2">
            <a:extLst>
              <a:ext uri="{28A0092B-C50C-407E-A947-70E740481C1C}">
                <a14:useLocalDpi xmlns:a14="http://schemas.microsoft.com/office/drawing/2010/main" val="0"/>
              </a:ext>
            </a:extLst>
          </a:blip>
          <a:srcRect r="30553"/>
          <a:stretch/>
        </p:blipFill>
        <p:spPr>
          <a:xfrm>
            <a:off x="379826" y="309597"/>
            <a:ext cx="6350206" cy="4634367"/>
          </a:xfrm>
          <a:prstGeom prst="rect">
            <a:avLst/>
          </a:prstGeom>
        </p:spPr>
      </p:pic>
    </p:spTree>
    <p:extLst>
      <p:ext uri="{BB962C8B-B14F-4D97-AF65-F5344CB8AC3E}">
        <p14:creationId xmlns:p14="http://schemas.microsoft.com/office/powerpoint/2010/main" val="408873702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2.48.0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69838"/>
            <a:ext cx="9144000" cy="4768285"/>
          </a:xfrm>
          <a:prstGeom prst="rect">
            <a:avLst/>
          </a:prstGeom>
        </p:spPr>
      </p:pic>
    </p:spTree>
    <p:extLst>
      <p:ext uri="{BB962C8B-B14F-4D97-AF65-F5344CB8AC3E}">
        <p14:creationId xmlns:p14="http://schemas.microsoft.com/office/powerpoint/2010/main" val="131679600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7391" y="178053"/>
            <a:ext cx="6587597" cy="738664"/>
          </a:xfrm>
          <a:prstGeom prst="rect">
            <a:avLst/>
          </a:prstGeom>
          <a:noFill/>
        </p:spPr>
        <p:txBody>
          <a:bodyPr wrap="square" rtlCol="0">
            <a:spAutoFit/>
          </a:bodyPr>
          <a:lstStyle/>
          <a:p>
            <a:r>
              <a:rPr lang="en-US" sz="4200" dirty="0" smtClean="0">
                <a:latin typeface="Cambria"/>
                <a:cs typeface="Cambria"/>
              </a:rPr>
              <a:t>Out-of-bag error</a:t>
            </a:r>
            <a:endParaRPr lang="en-US" sz="4200" dirty="0">
              <a:latin typeface="Cambria"/>
              <a:cs typeface="Cambria"/>
            </a:endParaRPr>
          </a:p>
        </p:txBody>
      </p:sp>
      <p:sp>
        <p:nvSpPr>
          <p:cNvPr id="3" name="TextBox 2"/>
          <p:cNvSpPr txBox="1"/>
          <p:nvPr/>
        </p:nvSpPr>
        <p:spPr>
          <a:xfrm>
            <a:off x="3357177" y="1426021"/>
            <a:ext cx="3159203" cy="646331"/>
          </a:xfrm>
          <a:prstGeom prst="rect">
            <a:avLst/>
          </a:prstGeom>
          <a:noFill/>
        </p:spPr>
        <p:txBody>
          <a:bodyPr wrap="square" rtlCol="0">
            <a:spAutoFit/>
          </a:bodyPr>
          <a:lstStyle/>
          <a:p>
            <a:r>
              <a:rPr lang="en-US" sz="3600" i="1" dirty="0" err="1" smtClean="0">
                <a:solidFill>
                  <a:srgbClr val="FF0000"/>
                </a:solidFill>
                <a:latin typeface="Cambria"/>
                <a:cs typeface="Cambria"/>
              </a:rPr>
              <a:t>Oob</a:t>
            </a:r>
            <a:r>
              <a:rPr lang="en-US" sz="3600" i="1" dirty="0" smtClean="0">
                <a:solidFill>
                  <a:srgbClr val="FF0000"/>
                </a:solidFill>
                <a:latin typeface="Cambria"/>
                <a:cs typeface="Cambria"/>
              </a:rPr>
              <a:t> </a:t>
            </a:r>
            <a:r>
              <a:rPr lang="en-US" sz="3600" dirty="0" smtClean="0">
                <a:solidFill>
                  <a:srgbClr val="FF0000"/>
                </a:solidFill>
                <a:latin typeface="Cambria"/>
                <a:cs typeface="Cambria"/>
              </a:rPr>
              <a:t>error</a:t>
            </a:r>
            <a:endParaRPr lang="en-US" sz="3600" i="1" dirty="0">
              <a:solidFill>
                <a:srgbClr val="FF0000"/>
              </a:solidFill>
              <a:latin typeface="Cambria"/>
              <a:cs typeface="Cambria"/>
            </a:endParaRPr>
          </a:p>
        </p:txBody>
      </p:sp>
      <p:sp>
        <p:nvSpPr>
          <p:cNvPr id="4" name="Rectangle 3"/>
          <p:cNvSpPr/>
          <p:nvPr/>
        </p:nvSpPr>
        <p:spPr>
          <a:xfrm>
            <a:off x="4830904" y="6041925"/>
            <a:ext cx="3988167" cy="369332"/>
          </a:xfrm>
          <a:prstGeom prst="rect">
            <a:avLst/>
          </a:prstGeom>
        </p:spPr>
        <p:txBody>
          <a:bodyPr wrap="square">
            <a:spAutoFit/>
          </a:bodyPr>
          <a:lstStyle/>
          <a:p>
            <a:pPr algn="ctr"/>
            <a:r>
              <a:rPr lang="en-US" dirty="0" smtClean="0">
                <a:latin typeface="Cambria"/>
                <a:cs typeface="Cambria"/>
              </a:rPr>
              <a:t>not to be confused with </a:t>
            </a:r>
            <a:r>
              <a:rPr lang="en-US" i="1" dirty="0" err="1" smtClean="0">
                <a:latin typeface="Cambria"/>
                <a:cs typeface="Cambria"/>
              </a:rPr>
              <a:t>Ood</a:t>
            </a:r>
            <a:r>
              <a:rPr lang="en-US" dirty="0" smtClean="0">
                <a:latin typeface="Cambria"/>
                <a:cs typeface="Cambria"/>
              </a:rPr>
              <a:t> error</a:t>
            </a:r>
            <a:endParaRPr lang="en-US" dirty="0"/>
          </a:p>
        </p:txBody>
      </p:sp>
      <p:pic>
        <p:nvPicPr>
          <p:cNvPr id="5" name="Picture 4" descr="Ood_rev.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5534" y="3472234"/>
            <a:ext cx="4294003" cy="2415377"/>
          </a:xfrm>
          <a:prstGeom prst="rect">
            <a:avLst/>
          </a:prstGeom>
        </p:spPr>
      </p:pic>
    </p:spTree>
    <p:extLst>
      <p:ext uri="{BB962C8B-B14F-4D97-AF65-F5344CB8AC3E}">
        <p14:creationId xmlns:p14="http://schemas.microsoft.com/office/powerpoint/2010/main" val="289393357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7391" y="178053"/>
            <a:ext cx="6587597" cy="738664"/>
          </a:xfrm>
          <a:prstGeom prst="rect">
            <a:avLst/>
          </a:prstGeom>
          <a:noFill/>
        </p:spPr>
        <p:txBody>
          <a:bodyPr wrap="square" rtlCol="0">
            <a:spAutoFit/>
          </a:bodyPr>
          <a:lstStyle/>
          <a:p>
            <a:r>
              <a:rPr lang="en-US" sz="4200" dirty="0" smtClean="0">
                <a:latin typeface="Cambria"/>
                <a:cs typeface="Cambria"/>
              </a:rPr>
              <a:t>Out-of-bag error</a:t>
            </a:r>
            <a:endParaRPr lang="en-US" sz="4200" dirty="0">
              <a:latin typeface="Cambria"/>
              <a:cs typeface="Cambria"/>
            </a:endParaRPr>
          </a:p>
        </p:txBody>
      </p:sp>
      <p:sp>
        <p:nvSpPr>
          <p:cNvPr id="3" name="TextBox 2"/>
          <p:cNvSpPr txBox="1"/>
          <p:nvPr/>
        </p:nvSpPr>
        <p:spPr>
          <a:xfrm>
            <a:off x="5570671" y="270386"/>
            <a:ext cx="3159203" cy="646331"/>
          </a:xfrm>
          <a:prstGeom prst="rect">
            <a:avLst/>
          </a:prstGeom>
          <a:noFill/>
        </p:spPr>
        <p:txBody>
          <a:bodyPr wrap="square" rtlCol="0">
            <a:spAutoFit/>
          </a:bodyPr>
          <a:lstStyle/>
          <a:p>
            <a:pPr algn="ctr"/>
            <a:r>
              <a:rPr lang="en-US" sz="3600" i="1" dirty="0" err="1" smtClean="0">
                <a:solidFill>
                  <a:srgbClr val="FF0000"/>
                </a:solidFill>
                <a:latin typeface="Cambria"/>
                <a:cs typeface="Cambria"/>
              </a:rPr>
              <a:t>Oob</a:t>
            </a:r>
            <a:r>
              <a:rPr lang="en-US" sz="3600" i="1" dirty="0" smtClean="0">
                <a:solidFill>
                  <a:srgbClr val="FF0000"/>
                </a:solidFill>
                <a:latin typeface="Cambria"/>
                <a:cs typeface="Cambria"/>
              </a:rPr>
              <a:t> </a:t>
            </a:r>
            <a:r>
              <a:rPr lang="en-US" sz="3600" dirty="0" smtClean="0">
                <a:solidFill>
                  <a:srgbClr val="FF0000"/>
                </a:solidFill>
                <a:latin typeface="Cambria"/>
                <a:cs typeface="Cambria"/>
              </a:rPr>
              <a:t>error is</a:t>
            </a:r>
            <a:endParaRPr lang="en-US" sz="3600" i="1" dirty="0">
              <a:solidFill>
                <a:srgbClr val="FF0000"/>
              </a:solidFill>
              <a:latin typeface="Cambria"/>
              <a:cs typeface="Cambria"/>
            </a:endParaRPr>
          </a:p>
        </p:txBody>
      </p:sp>
      <p:sp>
        <p:nvSpPr>
          <p:cNvPr id="6" name="Rectangle 5"/>
          <p:cNvSpPr/>
          <p:nvPr/>
        </p:nvSpPr>
        <p:spPr>
          <a:xfrm>
            <a:off x="520002" y="2084705"/>
            <a:ext cx="8126782" cy="4247317"/>
          </a:xfrm>
          <a:prstGeom prst="rect">
            <a:avLst/>
          </a:prstGeom>
        </p:spPr>
        <p:txBody>
          <a:bodyPr wrap="square">
            <a:spAutoFit/>
          </a:bodyPr>
          <a:lstStyle/>
          <a:p>
            <a:r>
              <a:rPr lang="en-US" dirty="0"/>
              <a:t>In random forests, there is no need for cross-validation or a separate test set to get an unbiased estimate of the </a:t>
            </a:r>
            <a:r>
              <a:rPr lang="en-US" dirty="0">
                <a:solidFill>
                  <a:srgbClr val="FF0000"/>
                </a:solidFill>
              </a:rPr>
              <a:t>test set error</a:t>
            </a:r>
            <a:r>
              <a:rPr lang="en-US" dirty="0"/>
              <a:t>. It is estimated internally, during the run, as follows:</a:t>
            </a:r>
          </a:p>
          <a:p>
            <a:endParaRPr lang="en-US" dirty="0"/>
          </a:p>
          <a:p>
            <a:pPr marL="285750" indent="-285750">
              <a:buFont typeface="Arial"/>
              <a:buChar char="•"/>
            </a:pPr>
            <a:r>
              <a:rPr lang="en-US" dirty="0"/>
              <a:t>Each tree is constructed using a different bootstrap </a:t>
            </a:r>
            <a:r>
              <a:rPr lang="en-US" dirty="0" smtClean="0"/>
              <a:t>sample. </a:t>
            </a:r>
          </a:p>
          <a:p>
            <a:pPr marL="285750" indent="-285750">
              <a:buFont typeface="Arial"/>
              <a:buChar char="•"/>
            </a:pPr>
            <a:r>
              <a:rPr lang="en-US" dirty="0" smtClean="0"/>
              <a:t>On average, about one</a:t>
            </a:r>
            <a:r>
              <a:rPr lang="en-US" dirty="0"/>
              <a:t>-third of the cases are left out of the bootstrap sample and not used in the construction of the </a:t>
            </a:r>
            <a:r>
              <a:rPr lang="en-US" i="1" dirty="0" err="1"/>
              <a:t>k</a:t>
            </a:r>
            <a:r>
              <a:rPr lang="en-US" dirty="0" err="1"/>
              <a:t>th</a:t>
            </a:r>
            <a:r>
              <a:rPr lang="en-US" dirty="0"/>
              <a:t> tree</a:t>
            </a:r>
            <a:r>
              <a:rPr lang="en-US" dirty="0" smtClean="0"/>
              <a:t>. This is "</a:t>
            </a:r>
            <a:r>
              <a:rPr lang="en-US" dirty="0" err="1" smtClean="0">
                <a:solidFill>
                  <a:srgbClr val="FF0000"/>
                </a:solidFill>
              </a:rPr>
              <a:t>oob</a:t>
            </a:r>
            <a:r>
              <a:rPr lang="en-US" dirty="0" smtClean="0"/>
              <a:t>" (out of bag)</a:t>
            </a:r>
            <a:endParaRPr lang="en-US" dirty="0"/>
          </a:p>
          <a:p>
            <a:pPr marL="285750" indent="-285750">
              <a:buFont typeface="Arial"/>
              <a:buChar char="•"/>
            </a:pPr>
            <a:r>
              <a:rPr lang="en-US" dirty="0" smtClean="0"/>
              <a:t>So, we use the </a:t>
            </a:r>
            <a:r>
              <a:rPr lang="en-US" i="1" dirty="0" err="1" smtClean="0"/>
              <a:t>k</a:t>
            </a:r>
            <a:r>
              <a:rPr lang="en-US" dirty="0" err="1" smtClean="0"/>
              <a:t>th</a:t>
            </a:r>
            <a:r>
              <a:rPr lang="en-US" dirty="0" smtClean="0"/>
              <a:t> tree to classify each of its </a:t>
            </a:r>
            <a:r>
              <a:rPr lang="en-US" dirty="0" err="1" smtClean="0">
                <a:solidFill>
                  <a:srgbClr val="FF0000"/>
                </a:solidFill>
              </a:rPr>
              <a:t>oob</a:t>
            </a:r>
            <a:r>
              <a:rPr lang="en-US" dirty="0" smtClean="0"/>
              <a:t> cases (again, those not used in its construction)</a:t>
            </a:r>
          </a:p>
          <a:p>
            <a:pPr marL="285750" indent="-285750">
              <a:buFont typeface="Arial"/>
              <a:buChar char="•"/>
            </a:pPr>
            <a:r>
              <a:rPr lang="en-US" dirty="0" smtClean="0"/>
              <a:t>In </a:t>
            </a:r>
            <a:r>
              <a:rPr lang="en-US" dirty="0"/>
              <a:t>this way, </a:t>
            </a:r>
            <a:r>
              <a:rPr lang="en-US" dirty="0" smtClean="0"/>
              <a:t>we classify each case with those trees </a:t>
            </a:r>
            <a:r>
              <a:rPr lang="en-US" i="1" dirty="0" smtClean="0"/>
              <a:t>that did not use them when being built. </a:t>
            </a:r>
            <a:r>
              <a:rPr lang="en-US" dirty="0" smtClean="0"/>
              <a:t>(about </a:t>
            </a:r>
            <a:r>
              <a:rPr lang="en-US" dirty="0"/>
              <a:t>one-</a:t>
            </a:r>
            <a:r>
              <a:rPr lang="en-US" dirty="0" smtClean="0"/>
              <a:t>third)</a:t>
            </a:r>
          </a:p>
          <a:p>
            <a:pPr marL="285750" indent="-285750">
              <a:buFont typeface="Arial"/>
              <a:buChar char="•"/>
            </a:pPr>
            <a:r>
              <a:rPr lang="en-US" dirty="0" smtClean="0"/>
              <a:t>At </a:t>
            </a:r>
            <a:r>
              <a:rPr lang="en-US" dirty="0"/>
              <a:t>the end of the run, take j to be the class that got most of the votes every time case n was </a:t>
            </a:r>
            <a:r>
              <a:rPr lang="en-US" dirty="0" err="1"/>
              <a:t>oob</a:t>
            </a:r>
            <a:r>
              <a:rPr lang="en-US" dirty="0"/>
              <a:t>. </a:t>
            </a:r>
            <a:endParaRPr lang="en-US" dirty="0" smtClean="0"/>
          </a:p>
          <a:p>
            <a:pPr marL="285750" indent="-285750">
              <a:buFont typeface="Arial"/>
              <a:buChar char="•"/>
            </a:pPr>
            <a:r>
              <a:rPr lang="en-US" dirty="0" smtClean="0"/>
              <a:t>The </a:t>
            </a:r>
            <a:r>
              <a:rPr lang="en-US" dirty="0"/>
              <a:t>proportion of times that j is </a:t>
            </a:r>
            <a:r>
              <a:rPr lang="en-US" b="1" u="sng" dirty="0"/>
              <a:t>not</a:t>
            </a:r>
            <a:r>
              <a:rPr lang="en-US" dirty="0"/>
              <a:t> equal to the true class of n averaged over all cases is the </a:t>
            </a:r>
            <a:r>
              <a:rPr lang="en-US" dirty="0" err="1"/>
              <a:t>oob</a:t>
            </a:r>
            <a:r>
              <a:rPr lang="en-US" dirty="0"/>
              <a:t> error estimate. This has proven to be unbiased in many tests.</a:t>
            </a:r>
          </a:p>
        </p:txBody>
      </p:sp>
      <p:sp>
        <p:nvSpPr>
          <p:cNvPr id="7" name="Rectangle 6"/>
          <p:cNvSpPr/>
          <p:nvPr/>
        </p:nvSpPr>
        <p:spPr>
          <a:xfrm>
            <a:off x="1869164" y="1225850"/>
            <a:ext cx="5382203" cy="584776"/>
          </a:xfrm>
          <a:prstGeom prst="rect">
            <a:avLst/>
          </a:prstGeom>
          <a:solidFill>
            <a:srgbClr val="FFA4AB"/>
          </a:solidFill>
        </p:spPr>
        <p:txBody>
          <a:bodyPr wrap="none">
            <a:spAutoFit/>
          </a:bodyPr>
          <a:lstStyle/>
          <a:p>
            <a:r>
              <a:rPr lang="en-US" sz="3200" dirty="0" smtClean="0">
                <a:latin typeface="Cambria"/>
                <a:cs typeface="Cambria"/>
              </a:rPr>
              <a:t>"automatic cross-validation" !</a:t>
            </a:r>
            <a:endParaRPr lang="en-US" sz="3200" dirty="0">
              <a:latin typeface="Cambria"/>
              <a:cs typeface="Cambria"/>
            </a:endParaRPr>
          </a:p>
        </p:txBody>
      </p:sp>
    </p:spTree>
    <p:extLst>
      <p:ext uri="{BB962C8B-B14F-4D97-AF65-F5344CB8AC3E}">
        <p14:creationId xmlns:p14="http://schemas.microsoft.com/office/powerpoint/2010/main" val="305821304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2.48.1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8600"/>
            <a:ext cx="9144000" cy="6389557"/>
          </a:xfrm>
          <a:prstGeom prst="rect">
            <a:avLst/>
          </a:prstGeom>
        </p:spPr>
      </p:pic>
    </p:spTree>
    <p:extLst>
      <p:ext uri="{BB962C8B-B14F-4D97-AF65-F5344CB8AC3E}">
        <p14:creationId xmlns:p14="http://schemas.microsoft.com/office/powerpoint/2010/main" val="131679600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3.03.2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9400"/>
            <a:ext cx="9144000" cy="6287698"/>
          </a:xfrm>
          <a:prstGeom prst="rect">
            <a:avLst/>
          </a:prstGeom>
        </p:spPr>
      </p:pic>
    </p:spTree>
    <p:extLst>
      <p:ext uri="{BB962C8B-B14F-4D97-AF65-F5344CB8AC3E}">
        <p14:creationId xmlns:p14="http://schemas.microsoft.com/office/powerpoint/2010/main" val="13167960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xml><?xml version="1.0" encoding="utf-8"?>
<p:tagLst xmlns:a="http://schemas.openxmlformats.org/drawingml/2006/main" xmlns:r="http://schemas.openxmlformats.org/officeDocument/2006/relationships" xmlns:p="http://schemas.openxmlformats.org/presentationml/2006/main">
  <p:tag name="TIMING" val="|7.9"/>
</p:tagLst>
</file>

<file path=ppt/tags/tag16.xml><?xml version="1.0" encoding="utf-8"?>
<p:tagLst xmlns:a="http://schemas.openxmlformats.org/drawingml/2006/main" xmlns:r="http://schemas.openxmlformats.org/officeDocument/2006/relationships" xmlns:p="http://schemas.openxmlformats.org/presentationml/2006/main">
  <p:tag name="TIMING" val="|7.9"/>
</p:tagLst>
</file>

<file path=ppt/tags/tag17.xml><?xml version="1.0" encoding="utf-8"?>
<p:tagLst xmlns:a="http://schemas.openxmlformats.org/drawingml/2006/main" xmlns:r="http://schemas.openxmlformats.org/officeDocument/2006/relationships" xmlns:p="http://schemas.openxmlformats.org/presentationml/2006/main">
  <p:tag name="TIMING" val="|7.9"/>
</p:tagLst>
</file>

<file path=ppt/tags/tag18.xml><?xml version="1.0" encoding="utf-8"?>
<p:tagLst xmlns:a="http://schemas.openxmlformats.org/drawingml/2006/main" xmlns:r="http://schemas.openxmlformats.org/officeDocument/2006/relationships" xmlns:p="http://schemas.openxmlformats.org/presentationml/2006/main">
  <p:tag name="TIMING" val="|7.9"/>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05"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05"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457</TotalTime>
  <Words>2683</Words>
  <Application>Microsoft Macintosh PowerPoint</Application>
  <PresentationFormat>On-screen Show (4:3)</PresentationFormat>
  <Paragraphs>355</Paragraphs>
  <Slides>128</Slides>
  <Notes>40</Notes>
  <HiddenSlides>0</HiddenSlides>
  <MMClips>0</MMClips>
  <ScaleCrop>false</ScaleCrop>
  <HeadingPairs>
    <vt:vector size="6" baseType="variant">
      <vt:variant>
        <vt:lpstr>Theme</vt:lpstr>
      </vt:variant>
      <vt:variant>
        <vt:i4>5</vt:i4>
      </vt:variant>
      <vt:variant>
        <vt:lpstr>Embedded OLE Servers</vt:lpstr>
      </vt:variant>
      <vt:variant>
        <vt:i4>1</vt:i4>
      </vt:variant>
      <vt:variant>
        <vt:lpstr>Slide Titles</vt:lpstr>
      </vt:variant>
      <vt:variant>
        <vt:i4>128</vt:i4>
      </vt:variant>
    </vt:vector>
  </HeadingPairs>
  <TitlesOfParts>
    <vt:vector size="134" baseType="lpstr">
      <vt:lpstr>Office Theme</vt:lpstr>
      <vt:lpstr>Blank Presentation</vt:lpstr>
      <vt:lpstr>1_Blank Presentation</vt:lpstr>
      <vt:lpstr>2_Office Theme</vt:lpstr>
      <vt:lpstr>1_Office Theme</vt:lpstr>
      <vt:lpstr>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Holistic vs. part-based reasoning</vt:lpstr>
      <vt:lpstr>Holistic vs. part-based reasoning</vt:lpstr>
      <vt:lpstr>PowerPoint Presentation</vt:lpstr>
      <vt:lpstr>PowerPoint Presentation</vt:lpstr>
      <vt:lpstr>Innate face detection?</vt:lpstr>
      <vt:lpstr>Innate detection?</vt:lpstr>
      <vt:lpstr>Learned recognition.</vt:lpstr>
      <vt:lpstr>PowerPoint Presentation</vt:lpstr>
      <vt:lpstr>PowerPoint Presentation</vt:lpstr>
      <vt:lpstr>PowerPoint Presentation</vt:lpstr>
      <vt:lpstr>Parts!</vt:lpstr>
      <vt:lpstr>Parts clearly matter…</vt:lpstr>
      <vt:lpstr>Parts clearly matter…</vt:lpstr>
      <vt:lpstr>Parts clearly matter…</vt:lpstr>
      <vt:lpstr>Some parts are more equal than others</vt:lpstr>
      <vt:lpstr>Some parts are more equal than others</vt:lpstr>
      <vt:lpstr>What parts?</vt:lpstr>
      <vt:lpstr>Huge library of “parts”</vt:lpstr>
      <vt:lpstr>Integral images!</vt:lpstr>
      <vt:lpstr>First two filters</vt:lpstr>
      <vt:lpstr>Viola and Jones: Results</vt:lpstr>
      <vt:lpstr>Robustness…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well does it work?</vt:lpstr>
      <vt:lpstr>PowerPoint Presentation</vt:lpstr>
      <vt:lpstr>PowerPoint Presentation</vt:lpstr>
      <vt:lpstr>Face replacement results</vt:lpstr>
      <vt:lpstr>Image de-Identification</vt:lpstr>
      <vt:lpstr>Image de-Identification</vt:lpstr>
      <vt:lpstr>Limitations: Gender</vt:lpstr>
      <vt:lpstr>Limitations: Occlusion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HMC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Zach Dodds</dc:creator>
  <cp:lastModifiedBy>Zach Dodds</cp:lastModifiedBy>
  <cp:revision>42</cp:revision>
  <cp:lastPrinted>2013-03-12T01:09:02Z</cp:lastPrinted>
  <dcterms:created xsi:type="dcterms:W3CDTF">2013-03-11T16:13:07Z</dcterms:created>
  <dcterms:modified xsi:type="dcterms:W3CDTF">2013-03-12T01:21:41Z</dcterms:modified>
</cp:coreProperties>
</file>