
<file path=[Content_Types].xml><?xml version="1.0" encoding="utf-8"?>
<Types xmlns="http://schemas.openxmlformats.org/package/2006/content-types">
  <Default Extension="xml" ContentType="application/xml"/>
  <Default Extension="wmf" ContentType="image/x-wmf"/>
  <Default Extension="jpg" ContentType="image/jpeg"/>
  <Default Extension="jpe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6.xml" ContentType="application/vnd.openxmlformats-officedocument.presentationml.notesSlide+xml"/>
  <Override PartName="/ppt/ink/ink1.xml" ContentType="application/inkml+xml"/>
  <Override PartName="/ppt/embeddings/oleObject1.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Microsoft_Equation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710" r:id="rId4"/>
    <p:sldMasterId id="2147483734" r:id="rId5"/>
    <p:sldMasterId id="2147483746" r:id="rId6"/>
    <p:sldMasterId id="2147483758" r:id="rId7"/>
    <p:sldMasterId id="2147483770" r:id="rId8"/>
    <p:sldMasterId id="2147483782" r:id="rId9"/>
  </p:sldMasterIdLst>
  <p:notesMasterIdLst>
    <p:notesMasterId r:id="rId145"/>
  </p:notesMasterIdLst>
  <p:sldIdLst>
    <p:sldId id="340" r:id="rId10"/>
    <p:sldId id="341" r:id="rId11"/>
    <p:sldId id="342" r:id="rId12"/>
    <p:sldId id="599" r:id="rId13"/>
    <p:sldId id="598" r:id="rId14"/>
    <p:sldId id="601" r:id="rId15"/>
    <p:sldId id="600" r:id="rId16"/>
    <p:sldId id="594" r:id="rId17"/>
    <p:sldId id="266" r:id="rId18"/>
    <p:sldId id="579" r:id="rId19"/>
    <p:sldId id="423" r:id="rId20"/>
    <p:sldId id="424" r:id="rId21"/>
    <p:sldId id="581" r:id="rId22"/>
    <p:sldId id="582" r:id="rId23"/>
    <p:sldId id="589" r:id="rId24"/>
    <p:sldId id="590" r:id="rId25"/>
    <p:sldId id="591" r:id="rId26"/>
    <p:sldId id="593" r:id="rId27"/>
    <p:sldId id="428" r:id="rId28"/>
    <p:sldId id="608" r:id="rId29"/>
    <p:sldId id="429" r:id="rId30"/>
    <p:sldId id="430" r:id="rId31"/>
    <p:sldId id="435" r:id="rId32"/>
    <p:sldId id="437" r:id="rId33"/>
    <p:sldId id="541" r:id="rId34"/>
    <p:sldId id="542" r:id="rId35"/>
    <p:sldId id="609" r:id="rId36"/>
    <p:sldId id="543" r:id="rId37"/>
    <p:sldId id="544" r:id="rId38"/>
    <p:sldId id="545" r:id="rId39"/>
    <p:sldId id="546" r:id="rId40"/>
    <p:sldId id="548" r:id="rId41"/>
    <p:sldId id="549" r:id="rId42"/>
    <p:sldId id="550" r:id="rId43"/>
    <p:sldId id="551" r:id="rId44"/>
    <p:sldId id="552" r:id="rId45"/>
    <p:sldId id="553" r:id="rId46"/>
    <p:sldId id="492" r:id="rId47"/>
    <p:sldId id="495" r:id="rId48"/>
    <p:sldId id="493" r:id="rId49"/>
    <p:sldId id="497" r:id="rId50"/>
    <p:sldId id="511" r:id="rId51"/>
    <p:sldId id="520" r:id="rId52"/>
    <p:sldId id="521" r:id="rId53"/>
    <p:sldId id="522" r:id="rId54"/>
    <p:sldId id="523" r:id="rId55"/>
    <p:sldId id="512" r:id="rId56"/>
    <p:sldId id="560" r:id="rId57"/>
    <p:sldId id="561" r:id="rId58"/>
    <p:sldId id="524" r:id="rId59"/>
    <p:sldId id="525" r:id="rId60"/>
    <p:sldId id="526" r:id="rId61"/>
    <p:sldId id="514" r:id="rId62"/>
    <p:sldId id="513" r:id="rId63"/>
    <p:sldId id="515" r:id="rId64"/>
    <p:sldId id="555" r:id="rId65"/>
    <p:sldId id="556" r:id="rId66"/>
    <p:sldId id="562" r:id="rId67"/>
    <p:sldId id="558" r:id="rId68"/>
    <p:sldId id="610" r:id="rId69"/>
    <p:sldId id="559" r:id="rId70"/>
    <p:sldId id="611" r:id="rId71"/>
    <p:sldId id="440" r:id="rId72"/>
    <p:sldId id="441" r:id="rId73"/>
    <p:sldId id="442" r:id="rId74"/>
    <p:sldId id="443" r:id="rId75"/>
    <p:sldId id="452" r:id="rId76"/>
    <p:sldId id="453" r:id="rId77"/>
    <p:sldId id="454" r:id="rId78"/>
    <p:sldId id="612" r:id="rId79"/>
    <p:sldId id="613" r:id="rId80"/>
    <p:sldId id="554" r:id="rId81"/>
    <p:sldId id="458" r:id="rId82"/>
    <p:sldId id="459" r:id="rId83"/>
    <p:sldId id="460" r:id="rId84"/>
    <p:sldId id="461" r:id="rId85"/>
    <p:sldId id="462" r:id="rId86"/>
    <p:sldId id="463" r:id="rId87"/>
    <p:sldId id="464" r:id="rId88"/>
    <p:sldId id="465" r:id="rId89"/>
    <p:sldId id="529" r:id="rId90"/>
    <p:sldId id="528" r:id="rId91"/>
    <p:sldId id="563" r:id="rId92"/>
    <p:sldId id="531" r:id="rId93"/>
    <p:sldId id="576" r:id="rId94"/>
    <p:sldId id="568" r:id="rId95"/>
    <p:sldId id="569" r:id="rId96"/>
    <p:sldId id="570" r:id="rId97"/>
    <p:sldId id="571" r:id="rId98"/>
    <p:sldId id="572" r:id="rId99"/>
    <p:sldId id="573" r:id="rId100"/>
    <p:sldId id="575" r:id="rId101"/>
    <p:sldId id="564" r:id="rId102"/>
    <p:sldId id="565" r:id="rId103"/>
    <p:sldId id="566" r:id="rId104"/>
    <p:sldId id="567" r:id="rId105"/>
    <p:sldId id="380" r:id="rId106"/>
    <p:sldId id="617" r:id="rId107"/>
    <p:sldId id="618" r:id="rId108"/>
    <p:sldId id="577" r:id="rId109"/>
    <p:sldId id="619" r:id="rId110"/>
    <p:sldId id="614" r:id="rId111"/>
    <p:sldId id="615" r:id="rId112"/>
    <p:sldId id="616" r:id="rId113"/>
    <p:sldId id="358" r:id="rId114"/>
    <p:sldId id="330" r:id="rId115"/>
    <p:sldId id="331" r:id="rId116"/>
    <p:sldId id="595" r:id="rId117"/>
    <p:sldId id="596" r:id="rId118"/>
    <p:sldId id="597" r:id="rId119"/>
    <p:sldId id="376" r:id="rId120"/>
    <p:sldId id="377" r:id="rId121"/>
    <p:sldId id="378" r:id="rId122"/>
    <p:sldId id="309" r:id="rId123"/>
    <p:sldId id="310" r:id="rId124"/>
    <p:sldId id="311" r:id="rId125"/>
    <p:sldId id="498" r:id="rId126"/>
    <p:sldId id="499" r:id="rId127"/>
    <p:sldId id="500" r:id="rId128"/>
    <p:sldId id="501" r:id="rId129"/>
    <p:sldId id="502" r:id="rId130"/>
    <p:sldId id="503" r:id="rId131"/>
    <p:sldId id="504" r:id="rId132"/>
    <p:sldId id="505" r:id="rId133"/>
    <p:sldId id="506" r:id="rId134"/>
    <p:sldId id="507" r:id="rId135"/>
    <p:sldId id="508" r:id="rId136"/>
    <p:sldId id="509" r:id="rId137"/>
    <p:sldId id="510" r:id="rId138"/>
    <p:sldId id="602" r:id="rId139"/>
    <p:sldId id="603" r:id="rId140"/>
    <p:sldId id="604" r:id="rId141"/>
    <p:sldId id="605" r:id="rId142"/>
    <p:sldId id="606" r:id="rId143"/>
    <p:sldId id="607" r:id="rId1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9FF"/>
    <a:srgbClr val="ADEBAA"/>
    <a:srgbClr val="FFA4AB"/>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snapToObjects="1">
      <p:cViewPr varScale="1">
        <p:scale>
          <a:sx n="108" d="100"/>
          <a:sy n="108" d="100"/>
        </p:scale>
        <p:origin x="-43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472"/>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60" Type="http://schemas.openxmlformats.org/officeDocument/2006/relationships/slide" Target="slides/slide51.xml"/><Relationship Id="rId61" Type="http://schemas.openxmlformats.org/officeDocument/2006/relationships/slide" Target="slides/slide52.xml"/><Relationship Id="rId62" Type="http://schemas.openxmlformats.org/officeDocument/2006/relationships/slide" Target="slides/slide53.xml"/><Relationship Id="rId63" Type="http://schemas.openxmlformats.org/officeDocument/2006/relationships/slide" Target="slides/slide54.xml"/><Relationship Id="rId64" Type="http://schemas.openxmlformats.org/officeDocument/2006/relationships/slide" Target="slides/slide55.xml"/><Relationship Id="rId65" Type="http://schemas.openxmlformats.org/officeDocument/2006/relationships/slide" Target="slides/slide56.xml"/><Relationship Id="rId66" Type="http://schemas.openxmlformats.org/officeDocument/2006/relationships/slide" Target="slides/slide57.xml"/><Relationship Id="rId67" Type="http://schemas.openxmlformats.org/officeDocument/2006/relationships/slide" Target="slides/slide58.xml"/><Relationship Id="rId68" Type="http://schemas.openxmlformats.org/officeDocument/2006/relationships/slide" Target="slides/slide59.xml"/><Relationship Id="rId69" Type="http://schemas.openxmlformats.org/officeDocument/2006/relationships/slide" Target="slides/slide60.xml"/><Relationship Id="rId120" Type="http://schemas.openxmlformats.org/officeDocument/2006/relationships/slide" Target="slides/slide111.xml"/><Relationship Id="rId121" Type="http://schemas.openxmlformats.org/officeDocument/2006/relationships/slide" Target="slides/slide112.xml"/><Relationship Id="rId122" Type="http://schemas.openxmlformats.org/officeDocument/2006/relationships/slide" Target="slides/slide113.xml"/><Relationship Id="rId123" Type="http://schemas.openxmlformats.org/officeDocument/2006/relationships/slide" Target="slides/slide114.xml"/><Relationship Id="rId124" Type="http://schemas.openxmlformats.org/officeDocument/2006/relationships/slide" Target="slides/slide115.xml"/><Relationship Id="rId125" Type="http://schemas.openxmlformats.org/officeDocument/2006/relationships/slide" Target="slides/slide116.xml"/><Relationship Id="rId126" Type="http://schemas.openxmlformats.org/officeDocument/2006/relationships/slide" Target="slides/slide117.xml"/><Relationship Id="rId127" Type="http://schemas.openxmlformats.org/officeDocument/2006/relationships/slide" Target="slides/slide118.xml"/><Relationship Id="rId128" Type="http://schemas.openxmlformats.org/officeDocument/2006/relationships/slide" Target="slides/slide119.xml"/><Relationship Id="rId129" Type="http://schemas.openxmlformats.org/officeDocument/2006/relationships/slide" Target="slides/slide120.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90" Type="http://schemas.openxmlformats.org/officeDocument/2006/relationships/slide" Target="slides/slide81.xml"/><Relationship Id="rId91" Type="http://schemas.openxmlformats.org/officeDocument/2006/relationships/slide" Target="slides/slide82.xml"/><Relationship Id="rId92" Type="http://schemas.openxmlformats.org/officeDocument/2006/relationships/slide" Target="slides/slide83.xml"/><Relationship Id="rId93" Type="http://schemas.openxmlformats.org/officeDocument/2006/relationships/slide" Target="slides/slide84.xml"/><Relationship Id="rId94" Type="http://schemas.openxmlformats.org/officeDocument/2006/relationships/slide" Target="slides/slide85.xml"/><Relationship Id="rId95" Type="http://schemas.openxmlformats.org/officeDocument/2006/relationships/slide" Target="slides/slide86.xml"/><Relationship Id="rId96" Type="http://schemas.openxmlformats.org/officeDocument/2006/relationships/slide" Target="slides/slide87.xml"/><Relationship Id="rId101" Type="http://schemas.openxmlformats.org/officeDocument/2006/relationships/slide" Target="slides/slide92.xml"/><Relationship Id="rId102" Type="http://schemas.openxmlformats.org/officeDocument/2006/relationships/slide" Target="slides/slide93.xml"/><Relationship Id="rId103" Type="http://schemas.openxmlformats.org/officeDocument/2006/relationships/slide" Target="slides/slide94.xml"/><Relationship Id="rId104" Type="http://schemas.openxmlformats.org/officeDocument/2006/relationships/slide" Target="slides/slide95.xml"/><Relationship Id="rId105" Type="http://schemas.openxmlformats.org/officeDocument/2006/relationships/slide" Target="slides/slide96.xml"/><Relationship Id="rId106" Type="http://schemas.openxmlformats.org/officeDocument/2006/relationships/slide" Target="slides/slide97.xml"/><Relationship Id="rId107" Type="http://schemas.openxmlformats.org/officeDocument/2006/relationships/slide" Target="slides/slide98.xml"/><Relationship Id="rId108" Type="http://schemas.openxmlformats.org/officeDocument/2006/relationships/slide" Target="slides/slide99.xml"/><Relationship Id="rId109" Type="http://schemas.openxmlformats.org/officeDocument/2006/relationships/slide" Target="slides/slide100.xml"/><Relationship Id="rId97" Type="http://schemas.openxmlformats.org/officeDocument/2006/relationships/slide" Target="slides/slide88.xml"/><Relationship Id="rId98" Type="http://schemas.openxmlformats.org/officeDocument/2006/relationships/slide" Target="slides/slide89.xml"/><Relationship Id="rId99" Type="http://schemas.openxmlformats.org/officeDocument/2006/relationships/slide" Target="slides/slide90.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00" Type="http://schemas.openxmlformats.org/officeDocument/2006/relationships/slide" Target="slides/slide91.xml"/><Relationship Id="rId150" Type="http://schemas.openxmlformats.org/officeDocument/2006/relationships/tableStyles" Target="tableStyles.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70" Type="http://schemas.openxmlformats.org/officeDocument/2006/relationships/slide" Target="slides/slide61.xml"/><Relationship Id="rId71" Type="http://schemas.openxmlformats.org/officeDocument/2006/relationships/slide" Target="slides/slide62.xml"/><Relationship Id="rId72" Type="http://schemas.openxmlformats.org/officeDocument/2006/relationships/slide" Target="slides/slide63.xml"/><Relationship Id="rId73" Type="http://schemas.openxmlformats.org/officeDocument/2006/relationships/slide" Target="slides/slide64.xml"/><Relationship Id="rId74" Type="http://schemas.openxmlformats.org/officeDocument/2006/relationships/slide" Target="slides/slide65.xml"/><Relationship Id="rId75" Type="http://schemas.openxmlformats.org/officeDocument/2006/relationships/slide" Target="slides/slide66.xml"/><Relationship Id="rId76" Type="http://schemas.openxmlformats.org/officeDocument/2006/relationships/slide" Target="slides/slide67.xml"/><Relationship Id="rId77" Type="http://schemas.openxmlformats.org/officeDocument/2006/relationships/slide" Target="slides/slide68.xml"/><Relationship Id="rId78" Type="http://schemas.openxmlformats.org/officeDocument/2006/relationships/slide" Target="slides/slide69.xml"/><Relationship Id="rId79" Type="http://schemas.openxmlformats.org/officeDocument/2006/relationships/slide" Target="slides/slide70.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30" Type="http://schemas.openxmlformats.org/officeDocument/2006/relationships/slide" Target="slides/slide121.xml"/><Relationship Id="rId131" Type="http://schemas.openxmlformats.org/officeDocument/2006/relationships/slide" Target="slides/slide122.xml"/><Relationship Id="rId132" Type="http://schemas.openxmlformats.org/officeDocument/2006/relationships/slide" Target="slides/slide123.xml"/><Relationship Id="rId133" Type="http://schemas.openxmlformats.org/officeDocument/2006/relationships/slide" Target="slides/slide124.xml"/><Relationship Id="rId134" Type="http://schemas.openxmlformats.org/officeDocument/2006/relationships/slide" Target="slides/slide125.xml"/><Relationship Id="rId135" Type="http://schemas.openxmlformats.org/officeDocument/2006/relationships/slide" Target="slides/slide126.xml"/><Relationship Id="rId136" Type="http://schemas.openxmlformats.org/officeDocument/2006/relationships/slide" Target="slides/slide127.xml"/><Relationship Id="rId137" Type="http://schemas.openxmlformats.org/officeDocument/2006/relationships/slide" Target="slides/slide128.xml"/><Relationship Id="rId138" Type="http://schemas.openxmlformats.org/officeDocument/2006/relationships/slide" Target="slides/slide129.xml"/><Relationship Id="rId139" Type="http://schemas.openxmlformats.org/officeDocument/2006/relationships/slide" Target="slides/slide13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slide" Target="slides/slide45.xml"/><Relationship Id="rId55" Type="http://schemas.openxmlformats.org/officeDocument/2006/relationships/slide" Target="slides/slide46.xml"/><Relationship Id="rId56" Type="http://schemas.openxmlformats.org/officeDocument/2006/relationships/slide" Target="slides/slide47.xml"/><Relationship Id="rId57" Type="http://schemas.openxmlformats.org/officeDocument/2006/relationships/slide" Target="slides/slide48.xml"/><Relationship Id="rId58" Type="http://schemas.openxmlformats.org/officeDocument/2006/relationships/slide" Target="slides/slide49.xml"/><Relationship Id="rId59" Type="http://schemas.openxmlformats.org/officeDocument/2006/relationships/slide" Target="slides/slide50.xml"/><Relationship Id="rId110" Type="http://schemas.openxmlformats.org/officeDocument/2006/relationships/slide" Target="slides/slide101.xml"/><Relationship Id="rId111" Type="http://schemas.openxmlformats.org/officeDocument/2006/relationships/slide" Target="slides/slide102.xml"/><Relationship Id="rId112" Type="http://schemas.openxmlformats.org/officeDocument/2006/relationships/slide" Target="slides/slide103.xml"/><Relationship Id="rId113" Type="http://schemas.openxmlformats.org/officeDocument/2006/relationships/slide" Target="slides/slide104.xml"/><Relationship Id="rId114" Type="http://schemas.openxmlformats.org/officeDocument/2006/relationships/slide" Target="slides/slide105.xml"/><Relationship Id="rId115" Type="http://schemas.openxmlformats.org/officeDocument/2006/relationships/slide" Target="slides/slide106.xml"/><Relationship Id="rId116" Type="http://schemas.openxmlformats.org/officeDocument/2006/relationships/slide" Target="slides/slide107.xml"/><Relationship Id="rId117" Type="http://schemas.openxmlformats.org/officeDocument/2006/relationships/slide" Target="slides/slide108.xml"/><Relationship Id="rId118" Type="http://schemas.openxmlformats.org/officeDocument/2006/relationships/slide" Target="slides/slide109.xml"/><Relationship Id="rId119" Type="http://schemas.openxmlformats.org/officeDocument/2006/relationships/slide" Target="slides/slide110.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80" Type="http://schemas.openxmlformats.org/officeDocument/2006/relationships/slide" Target="slides/slide71.xml"/><Relationship Id="rId81" Type="http://schemas.openxmlformats.org/officeDocument/2006/relationships/slide" Target="slides/slide72.xml"/><Relationship Id="rId82" Type="http://schemas.openxmlformats.org/officeDocument/2006/relationships/slide" Target="slides/slide73.xml"/><Relationship Id="rId83" Type="http://schemas.openxmlformats.org/officeDocument/2006/relationships/slide" Target="slides/slide74.xml"/><Relationship Id="rId84" Type="http://schemas.openxmlformats.org/officeDocument/2006/relationships/slide" Target="slides/slide75.xml"/><Relationship Id="rId85" Type="http://schemas.openxmlformats.org/officeDocument/2006/relationships/slide" Target="slides/slide76.xml"/><Relationship Id="rId86" Type="http://schemas.openxmlformats.org/officeDocument/2006/relationships/slide" Target="slides/slide77.xml"/><Relationship Id="rId87" Type="http://schemas.openxmlformats.org/officeDocument/2006/relationships/slide" Target="slides/slide78.xml"/><Relationship Id="rId88" Type="http://schemas.openxmlformats.org/officeDocument/2006/relationships/slide" Target="slides/slide79.xml"/><Relationship Id="rId89" Type="http://schemas.openxmlformats.org/officeDocument/2006/relationships/slide" Target="slides/slide80.xml"/><Relationship Id="rId140" Type="http://schemas.openxmlformats.org/officeDocument/2006/relationships/slide" Target="slides/slide131.xml"/><Relationship Id="rId141" Type="http://schemas.openxmlformats.org/officeDocument/2006/relationships/slide" Target="slides/slide132.xml"/><Relationship Id="rId142" Type="http://schemas.openxmlformats.org/officeDocument/2006/relationships/slide" Target="slides/slide133.xml"/><Relationship Id="rId143" Type="http://schemas.openxmlformats.org/officeDocument/2006/relationships/slide" Target="slides/slide134.xml"/><Relationship Id="rId144" Type="http://schemas.openxmlformats.org/officeDocument/2006/relationships/slide" Target="slides/slide135.xml"/><Relationship Id="rId145" Type="http://schemas.openxmlformats.org/officeDocument/2006/relationships/notesMaster" Target="notesMasters/notesMaster1.xml"/><Relationship Id="rId146" Type="http://schemas.openxmlformats.org/officeDocument/2006/relationships/printerSettings" Target="printerSettings/printerSettings1.bin"/><Relationship Id="rId147" Type="http://schemas.openxmlformats.org/officeDocument/2006/relationships/presProps" Target="presProps.xml"/><Relationship Id="rId148" Type="http://schemas.openxmlformats.org/officeDocument/2006/relationships/viewProps" Target="viewProps.xml"/><Relationship Id="rId14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0.wmf"/><Relationship Id="rId2" Type="http://schemas.openxmlformats.org/officeDocument/2006/relationships/image" Target="../media/image121.wmf"/><Relationship Id="rId3" Type="http://schemas.openxmlformats.org/officeDocument/2006/relationships/image" Target="../media/image122.wmf"/></Relationships>
</file>

<file path=ppt/ink/ink1.xml><?xml version="1.0" encoding="utf-8"?>
<inkml:ink xmlns:inkml="http://www.w3.org/2003/InkML">
  <inkml:definitions>
    <inkml:context xml:id="ctx0">
      <inkml:inkSource xml:id="inkSrc0">
        <inkml:traceFormat>
          <inkml:channel name="X" type="integer" max="24576" units="in"/>
          <inkml:channel name="Y" type="integer" max="18432" units="in"/>
          <inkml:channel name="F" type="integer" max="255" units="dev"/>
        </inkml:traceFormat>
        <inkml:channelProperties>
          <inkml:channelProperty channel="X" name="resolution" value="2540.15503" units="1/in"/>
          <inkml:channelProperty channel="Y" name="resolution" value="2540.24243" units="1/in"/>
          <inkml:channelProperty channel="F" name="resolution" value="6.33226E-7" units="1/dev"/>
        </inkml:channelProperties>
      </inkml:inkSource>
      <inkml:timestamp xml:id="ts0" timeString="2010-09-23T20:25:17.316"/>
    </inkml:context>
    <inkml:brush xml:id="br0">
      <inkml:brushProperty name="width" value="0.05292" units="cm"/>
      <inkml:brushProperty name="height" value="0.05292" units="cm"/>
      <inkml:brushProperty name="color" value="#C0504D"/>
      <inkml:brushProperty name="fitToCurve" value="1"/>
    </inkml:brush>
  </inkml:definitions>
  <inkml:trace contextRef="#ctx0" brushRef="#br0">12 61 3,'-10'-23'4,"5"2"-4,7 4-7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558426-B015-5C4C-919A-7E7CE684FC03}" type="datetimeFigureOut">
              <a:rPr lang="en-US" smtClean="0"/>
              <a:t>3/25/13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7D6BDC-C3B7-7C45-B986-FFA37E7ACCC0}" type="slidenum">
              <a:rPr lang="en-US" smtClean="0"/>
              <a:t>‹#›</a:t>
            </a:fld>
            <a:endParaRPr lang="en-US"/>
          </a:p>
        </p:txBody>
      </p:sp>
    </p:spTree>
    <p:extLst>
      <p:ext uri="{BB962C8B-B14F-4D97-AF65-F5344CB8AC3E}">
        <p14:creationId xmlns:p14="http://schemas.microsoft.com/office/powerpoint/2010/main" val="175857512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3</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98</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99</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100</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101</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102</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103</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104</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4</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5</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6</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7</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endParaRPr lang="en-US" smtClean="0">
              <a:latin typeface="Arial" charset="0"/>
              <a:ea typeface="ＭＳ Ｐゴシック" pitchFamily="1"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fld id="{C95C08C9-0F03-4216-8097-4BF356EDD45D}" type="slidenum">
              <a:rPr lang="en-US" sz="1200">
                <a:solidFill>
                  <a:prstClr val="black"/>
                </a:solidFill>
              </a:rPr>
              <a:pPr/>
              <a:t>70</a:t>
            </a:fld>
            <a:endParaRPr lang="en-US" sz="1200">
              <a:solidFill>
                <a:prstClr val="black"/>
              </a:solidFill>
            </a:endParaRPr>
          </a:p>
        </p:txBody>
      </p:sp>
      <p:sp>
        <p:nvSpPr>
          <p:cNvPr id="89091" name="Rectangle 2"/>
          <p:cNvSpPr>
            <a:spLocks noGrp="1" noRot="1" noChangeAspect="1" noChangeArrowheads="1" noTextEdit="1"/>
          </p:cNvSpPr>
          <p:nvPr>
            <p:ph type="sldImg"/>
          </p:nvPr>
        </p:nvSpPr>
        <p:spPr>
          <a:solidFill>
            <a:srgbClr val="FFFFFF"/>
          </a:solidFill>
          <a:ln/>
        </p:spPr>
      </p:sp>
      <p:sp>
        <p:nvSpPr>
          <p:cNvPr id="89092" name="Rectangle 3"/>
          <p:cNvSpPr>
            <a:spLocks noGrp="1" noChangeArrowheads="1"/>
          </p:cNvSpPr>
          <p:nvPr>
            <p:ph type="body" idx="1"/>
          </p:nvPr>
        </p:nvSpPr>
        <p:spPr>
          <a:solidFill>
            <a:srgbClr val="FFFFFF"/>
          </a:solidFill>
          <a:ln>
            <a:solidFill>
              <a:srgbClr val="000000"/>
            </a:solidFill>
          </a:ln>
        </p:spPr>
        <p:txBody>
          <a:bodyPr/>
          <a:lstStyle/>
          <a:p>
            <a:pPr>
              <a:spcBef>
                <a:spcPct val="0"/>
              </a:spcBef>
              <a:buFontTx/>
              <a:buChar char="•"/>
            </a:pPr>
            <a:r>
              <a:rPr lang="en-US" smtClean="0">
                <a:latin typeface="Times" pitchFamily="-84" charset="0"/>
              </a:rPr>
              <a:t> Useful skill</a:t>
            </a:r>
          </a:p>
          <a:p>
            <a:pPr>
              <a:spcBef>
                <a:spcPct val="0"/>
              </a:spcBef>
              <a:buFontTx/>
              <a:buChar char="•"/>
            </a:pPr>
            <a:r>
              <a:rPr lang="en-US" smtClean="0">
                <a:latin typeface="Times" pitchFamily="-84" charset="0"/>
              </a:rPr>
              <a:t> Important tool</a:t>
            </a:r>
          </a:p>
          <a:p>
            <a:pPr>
              <a:spcBef>
                <a:spcPct val="0"/>
              </a:spcBef>
              <a:buFontTx/>
              <a:buChar char="•"/>
            </a:pPr>
            <a:r>
              <a:rPr lang="en-US" smtClean="0">
                <a:latin typeface="Times" pitchFamily="-84" charset="0"/>
              </a:rPr>
              <a:t> Window into corners of everyday life</a:t>
            </a:r>
          </a:p>
          <a:p>
            <a:endParaRPr lang="en-US" smtClean="0">
              <a:latin typeface="Times" pitchFamily="-8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71</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2" tIns="45716" rIns="91432" bIns="45716" anchor="b"/>
          <a:lstStyle/>
          <a:p>
            <a:pPr algn="r" defTabSz="914400" fontAlgn="base">
              <a:spcBef>
                <a:spcPct val="0"/>
              </a:spcBef>
              <a:spcAft>
                <a:spcPct val="0"/>
              </a:spcAft>
            </a:pPr>
            <a:fld id="{0733778F-DD07-47B8-9BCD-B9F1DD47E68B}" type="slidenum">
              <a:rPr lang="en-US" sz="1200">
                <a:solidFill>
                  <a:prstClr val="black"/>
                </a:solidFill>
                <a:latin typeface="Times New Roman" pitchFamily="1" charset="0"/>
                <a:ea typeface="ＭＳ Ｐゴシック" pitchFamily="1" charset="-128"/>
              </a:rPr>
              <a:pPr algn="r" defTabSz="914400" fontAlgn="base">
                <a:spcBef>
                  <a:spcPct val="0"/>
                </a:spcBef>
                <a:spcAft>
                  <a:spcPct val="0"/>
                </a:spcAft>
              </a:pPr>
              <a:t>97</a:t>
            </a:fld>
            <a:endParaRPr lang="en-US" sz="1200">
              <a:solidFill>
                <a:prstClr val="black"/>
              </a:solidFill>
              <a:latin typeface="Times New Roman" pitchFamily="1" charset="0"/>
              <a:ea typeface="ＭＳ Ｐゴシック" pitchFamily="1" charset="-128"/>
            </a:endParaRPr>
          </a:p>
        </p:txBody>
      </p:sp>
      <p:sp>
        <p:nvSpPr>
          <p:cNvPr id="104451"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04452" name="Rectangle 3"/>
          <p:cNvSpPr>
            <a:spLocks noGrp="1" noChangeArrowheads="1"/>
          </p:cNvSpPr>
          <p:nvPr>
            <p:ph type="body" idx="1"/>
          </p:nvPr>
        </p:nvSpPr>
        <p:spPr>
          <a:xfrm>
            <a:off x="914400" y="4343400"/>
            <a:ext cx="5029200" cy="4114800"/>
          </a:xfrm>
          <a:noFill/>
          <a:ln>
            <a:solidFill>
              <a:srgbClr val="000000"/>
            </a:solidFill>
          </a:ln>
        </p:spPr>
        <p:txBody>
          <a:bodyPr lIns="91432" tIns="45716" rIns="91432" bIns="4571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3/25/13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3407793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3/25/13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55419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3/25/13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040227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CF0F6D4-012D-4F5C-955D-42B38691C927}"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2584437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1CEF5F-C1F2-482F-8E0C-3716FD54B689}"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4682819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137ED4-3F3A-4CFE-8A20-E7D034CE3531}"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6285504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BBC6C6D-76E3-41EF-929B-33DD2D27F995}"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27330216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36BE78E-0DEB-4C29-8687-8CCFAA547BAD}"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10616175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CDCA08B-EC8F-4F67-9ED1-6EA5BEE23823}"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0006357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BD37142-348B-4F68-A71A-FDD9F846E649}"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42725990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4AD01CF-2630-426F-9DFF-F9A5C7366A11}"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8217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t>3/25/13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3916423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3C86D2-1D23-4465-924D-F910D25D7B9D}"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321868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58E77FA-575E-4D3A-AA2C-24136ADE7DA3}"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39857183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D684E68-438E-43D2-BCB7-DF52ACCEF2EA}" type="slidenum">
              <a:rPr lang="en-US">
                <a:solidFill>
                  <a:srgbClr val="000000"/>
                </a:solidFill>
                <a:latin typeface="Times"/>
              </a:rPr>
              <a:pPr>
                <a:defRPr/>
              </a:pPr>
              <a:t>‹#›</a:t>
            </a:fld>
            <a:endParaRPr lang="en-US">
              <a:solidFill>
                <a:srgbClr val="000000"/>
              </a:solidFill>
              <a:latin typeface="Times"/>
            </a:endParaRPr>
          </a:p>
        </p:txBody>
      </p:sp>
    </p:spTree>
    <p:extLst>
      <p:ext uri="{BB962C8B-B14F-4D97-AF65-F5344CB8AC3E}">
        <p14:creationId xmlns:p14="http://schemas.microsoft.com/office/powerpoint/2010/main" val="1435453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FD96417-2D8D-45EA-92F2-93E2676EEAE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411938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1A689F-205B-4D80-9B66-E4F4045847E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39884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8A9D9A-A387-432C-BA18-063E58B8FB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3702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8F677B-A2F8-4F51-90A0-F8FD18F2992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19504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9996B2B-8CC4-4970-AD6F-A6079FEC880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74051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19233C-1655-4A94-A04D-7EB65DFBE77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5262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9A9F6-0C04-4D60-8B1E-15A5B9B3D4D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88052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2A85AE-8AD6-4049-874B-83EC687CAC1E}" type="datetimeFigureOut">
              <a:rPr lang="en-US" smtClean="0"/>
              <a:t>3/25/13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2029069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720555B-592A-49B2-8D0A-4A834E0EBF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007846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266B34-32B1-4C00-A67F-3904A25168D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5871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5C993E6-1D40-4309-852D-04ECF2D5F8C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660625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659836-8246-4E56-AE94-55AA372B720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055511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E54887F-5302-C240-A566-2B562BD7F40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747241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2F16E52-1CE2-9B48-9B0D-AF80DD6B13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723036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5A3133F-9915-464D-A668-DA5A632429C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668886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A8C51D9-F148-9B4F-BBA7-129AF9A0EA0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662612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6531FFCC-53EC-6B41-B6E1-3F7D7F920CE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820109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A1131C05-FB84-3A4F-88D8-257DF0FCCA1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62294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2A85AE-8AD6-4049-874B-83EC687CAC1E}" type="datetimeFigureOut">
              <a:rPr lang="en-US" smtClean="0"/>
              <a:t>3/25/13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8205726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9E84E52-38F6-EF4C-B4B6-E799696342F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69388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6B62E6F-8716-A948-AE52-7E6F7146F74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816668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F56DA73-56DE-DA4D-91ED-DC3574E873E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29929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F5C614B-C3C3-7846-BEC6-1377056B9B2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666139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8B379AD-96D4-9B4D-9668-55E30DD3DF8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2712481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7E54887F-5302-C240-A566-2B562BD7F402}"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35382078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C2F16E52-1CE2-9B48-9B0D-AF80DD6B13EE}"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29972495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95A3133F-9915-464D-A668-DA5A632429CD}"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8157590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AA8C51D9-F148-9B4F-BBA7-129AF9A0EA0E}"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27904823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9" name="Slide Number Placeholder 8"/>
          <p:cNvSpPr>
            <a:spLocks noGrp="1"/>
          </p:cNvSpPr>
          <p:nvPr>
            <p:ph type="sldNum" sz="quarter" idx="12"/>
          </p:nvPr>
        </p:nvSpPr>
        <p:spPr/>
        <p:txBody>
          <a:bodyPr/>
          <a:lstStyle>
            <a:lvl1pPr>
              <a:defRPr/>
            </a:lvl1pPr>
          </a:lstStyle>
          <a:p>
            <a:fld id="{6531FFCC-53EC-6B41-B6E1-3F7D7F920CED}"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3825949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2A85AE-8AD6-4049-874B-83EC687CAC1E}" type="datetimeFigureOut">
              <a:rPr lang="en-US" smtClean="0"/>
              <a:t>3/25/13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1249594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5" name="Slide Number Placeholder 4"/>
          <p:cNvSpPr>
            <a:spLocks noGrp="1"/>
          </p:cNvSpPr>
          <p:nvPr>
            <p:ph type="sldNum" sz="quarter" idx="12"/>
          </p:nvPr>
        </p:nvSpPr>
        <p:spPr/>
        <p:txBody>
          <a:bodyPr/>
          <a:lstStyle>
            <a:lvl1pPr>
              <a:defRPr/>
            </a:lvl1pPr>
          </a:lstStyle>
          <a:p>
            <a:fld id="{A1131C05-FB84-3A4F-88D8-257DF0FCCA19}"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2097735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4" name="Slide Number Placeholder 3"/>
          <p:cNvSpPr>
            <a:spLocks noGrp="1"/>
          </p:cNvSpPr>
          <p:nvPr>
            <p:ph type="sldNum" sz="quarter" idx="12"/>
          </p:nvPr>
        </p:nvSpPr>
        <p:spPr/>
        <p:txBody>
          <a:bodyPr/>
          <a:lstStyle>
            <a:lvl1pPr>
              <a:defRPr/>
            </a:lvl1pPr>
          </a:lstStyle>
          <a:p>
            <a:fld id="{19E84E52-38F6-EF4C-B4B6-E799696342FC}"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11143540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F6B62E6F-8716-A948-AE52-7E6F7146F746}"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41309930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7" name="Slide Number Placeholder 6"/>
          <p:cNvSpPr>
            <a:spLocks noGrp="1"/>
          </p:cNvSpPr>
          <p:nvPr>
            <p:ph type="sldNum" sz="quarter" idx="12"/>
          </p:nvPr>
        </p:nvSpPr>
        <p:spPr/>
        <p:txBody>
          <a:bodyPr/>
          <a:lstStyle>
            <a:lvl1pPr>
              <a:defRPr/>
            </a:lvl1pPr>
          </a:lstStyle>
          <a:p>
            <a:fld id="{5F56DA73-56DE-DA4D-91ED-DC3574E873E2}"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18141569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DF5C614B-C3C3-7846-BEC6-1377056B9B2B}"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2578663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latin typeface="Times New Roman"/>
              <a:ea typeface="ＭＳ Ｐゴシック"/>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latin typeface="Times New Roman"/>
              <a:ea typeface="ＭＳ Ｐゴシック"/>
            </a:endParaRPr>
          </a:p>
        </p:txBody>
      </p:sp>
      <p:sp>
        <p:nvSpPr>
          <p:cNvPr id="6" name="Slide Number Placeholder 5"/>
          <p:cNvSpPr>
            <a:spLocks noGrp="1"/>
          </p:cNvSpPr>
          <p:nvPr>
            <p:ph type="sldNum" sz="quarter" idx="12"/>
          </p:nvPr>
        </p:nvSpPr>
        <p:spPr/>
        <p:txBody>
          <a:bodyPr/>
          <a:lstStyle>
            <a:lvl1pPr>
              <a:defRPr/>
            </a:lvl1pPr>
          </a:lstStyle>
          <a:p>
            <a:fld id="{38B379AD-96D4-9B4D-9668-55E30DD3DF8D}" type="slidenum">
              <a:rPr lang="en-US">
                <a:solidFill>
                  <a:srgbClr val="000000"/>
                </a:solidFill>
                <a:latin typeface="Times New Roman"/>
                <a:ea typeface="ＭＳ Ｐゴシック"/>
              </a:rPr>
              <a:pPr/>
              <a:t>‹#›</a:t>
            </a:fld>
            <a:endParaRPr lang="en-US">
              <a:solidFill>
                <a:srgbClr val="000000"/>
              </a:solidFill>
              <a:latin typeface="Times New Roman"/>
              <a:ea typeface="ＭＳ Ｐゴシック"/>
            </a:endParaRPr>
          </a:p>
        </p:txBody>
      </p:sp>
    </p:spTree>
    <p:extLst>
      <p:ext uri="{BB962C8B-B14F-4D97-AF65-F5344CB8AC3E}">
        <p14:creationId xmlns:p14="http://schemas.microsoft.com/office/powerpoint/2010/main" val="33396975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099D6E9D-F69A-49EE-84D3-E3F8531D90D2}"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40464157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C9B34596-5761-48F0-9045-911523461404}"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22144253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B19D448D-D47C-47B3-860E-9914229FC885}"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18732039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01A575FA-2A78-4A30-9596-39FF13641B4F}"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4264082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2A85AE-8AD6-4049-874B-83EC687CAC1E}" type="datetimeFigureOut">
              <a:rPr lang="en-US" smtClean="0"/>
              <a:t>3/25/13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0015423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9" name="Rectangle 6"/>
          <p:cNvSpPr>
            <a:spLocks noGrp="1" noChangeArrowheads="1"/>
          </p:cNvSpPr>
          <p:nvPr>
            <p:ph type="sldNum" sz="quarter" idx="12"/>
          </p:nvPr>
        </p:nvSpPr>
        <p:spPr>
          <a:ln/>
        </p:spPr>
        <p:txBody>
          <a:bodyPr/>
          <a:lstStyle>
            <a:lvl1pPr>
              <a:defRPr/>
            </a:lvl1pPr>
          </a:lstStyle>
          <a:p>
            <a:fld id="{CD7F9388-BDE3-4CC6-9E1F-15B64F7550DC}"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36300854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5" name="Rectangle 6"/>
          <p:cNvSpPr>
            <a:spLocks noGrp="1" noChangeArrowheads="1"/>
          </p:cNvSpPr>
          <p:nvPr>
            <p:ph type="sldNum" sz="quarter" idx="12"/>
          </p:nvPr>
        </p:nvSpPr>
        <p:spPr>
          <a:ln/>
        </p:spPr>
        <p:txBody>
          <a:bodyPr/>
          <a:lstStyle>
            <a:lvl1pPr>
              <a:defRPr/>
            </a:lvl1pPr>
          </a:lstStyle>
          <a:p>
            <a:fld id="{1562C7F4-E836-4D85-8212-A583D3450EAB}"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20973733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4" name="Rectangle 6"/>
          <p:cNvSpPr>
            <a:spLocks noGrp="1" noChangeArrowheads="1"/>
          </p:cNvSpPr>
          <p:nvPr>
            <p:ph type="sldNum" sz="quarter" idx="12"/>
          </p:nvPr>
        </p:nvSpPr>
        <p:spPr>
          <a:ln/>
        </p:spPr>
        <p:txBody>
          <a:bodyPr/>
          <a:lstStyle>
            <a:lvl1pPr>
              <a:defRPr/>
            </a:lvl1pPr>
          </a:lstStyle>
          <a:p>
            <a:fld id="{F8F09012-731D-4440-8784-AF700AE8ED16}"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11917047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E52655BB-D3A4-41A4-8CA6-1829D5104594}"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88083293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7" name="Rectangle 6"/>
          <p:cNvSpPr>
            <a:spLocks noGrp="1" noChangeArrowheads="1"/>
          </p:cNvSpPr>
          <p:nvPr>
            <p:ph type="sldNum" sz="quarter" idx="12"/>
          </p:nvPr>
        </p:nvSpPr>
        <p:spPr>
          <a:ln/>
        </p:spPr>
        <p:txBody>
          <a:bodyPr/>
          <a:lstStyle>
            <a:lvl1pPr>
              <a:defRPr/>
            </a:lvl1pPr>
          </a:lstStyle>
          <a:p>
            <a:fld id="{5F458475-7EFE-443E-AE57-82CFF05E0888}"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32318964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D6F767F4-3C47-498C-9A57-831FBEA6EBDB}"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30771533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ndParaRPr>
          </a:p>
        </p:txBody>
      </p:sp>
      <p:sp>
        <p:nvSpPr>
          <p:cNvPr id="6" name="Rectangle 6"/>
          <p:cNvSpPr>
            <a:spLocks noGrp="1" noChangeArrowheads="1"/>
          </p:cNvSpPr>
          <p:nvPr>
            <p:ph type="sldNum" sz="quarter" idx="12"/>
          </p:nvPr>
        </p:nvSpPr>
        <p:spPr>
          <a:ln/>
        </p:spPr>
        <p:txBody>
          <a:bodyPr/>
          <a:lstStyle>
            <a:lvl1pPr>
              <a:defRPr/>
            </a:lvl1pPr>
          </a:lstStyle>
          <a:p>
            <a:fld id="{1914C195-DDC2-4F08-AE1B-7017222C0277}" type="slidenum">
              <a:rPr lang="en-US">
                <a:solidFill>
                  <a:srgbClr val="000000"/>
                </a:solidFill>
                <a:cs typeface="ＭＳ Ｐゴシック"/>
              </a:rPr>
              <a:pPr/>
              <a:t>‹#›</a:t>
            </a:fld>
            <a:endParaRPr lang="en-US">
              <a:solidFill>
                <a:srgbClr val="000000"/>
              </a:solidFill>
              <a:cs typeface="ＭＳ Ｐゴシック"/>
            </a:endParaRPr>
          </a:p>
        </p:txBody>
      </p:sp>
    </p:spTree>
    <p:extLst>
      <p:ext uri="{BB962C8B-B14F-4D97-AF65-F5344CB8AC3E}">
        <p14:creationId xmlns:p14="http://schemas.microsoft.com/office/powerpoint/2010/main" val="4467143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664511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789281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04393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2A85AE-8AD6-4049-874B-83EC687CAC1E}" type="datetimeFigureOut">
              <a:rPr lang="en-US" smtClean="0"/>
              <a:t>3/25/13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1282284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751975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318024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152182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687671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737844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601467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427469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934100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496821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9490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t>3/25/13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23522983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871405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887820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292867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13818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255972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2678766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988724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348382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8937285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9FD96417-2D8D-45EA-92F2-93E2676EEAE5}"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753495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2A85AE-8AD6-4049-874B-83EC687CAC1E}" type="datetimeFigureOut">
              <a:rPr lang="en-US" smtClean="0"/>
              <a:t>3/25/13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C0E72-11AE-FB4D-8D3A-D69DFC8D0B72}" type="slidenum">
              <a:rPr lang="en-US" smtClean="0"/>
              <a:t>‹#›</a:t>
            </a:fld>
            <a:endParaRPr lang="en-US"/>
          </a:p>
        </p:txBody>
      </p:sp>
    </p:spTree>
    <p:extLst>
      <p:ext uri="{BB962C8B-B14F-4D97-AF65-F5344CB8AC3E}">
        <p14:creationId xmlns:p14="http://schemas.microsoft.com/office/powerpoint/2010/main" val="41921824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1A689F-205B-4D80-9B66-E4F4045847E1}"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4253887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148A9D9A-A387-432C-BA18-063E58B8FB18}"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84320345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8F677B-A2F8-4F51-90A0-F8FD18F2992E}"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20565908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69996B2B-8CC4-4970-AD6F-A6079FEC880E}"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37190673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D119233C-1655-4A94-A04D-7EB65DFBE776}"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4489301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9A9F6-0C04-4D60-8B1E-15A5B9B3D4D5}"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26325546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720555B-592A-49B2-8D0A-4A834E0EBF49}"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225739863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266B34-32B1-4C00-A67F-3904A25168DB}"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25922618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F5C993E6-1D40-4309-852D-04ECF2D5F8C5}"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3415044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659836-8246-4E56-AE94-55AA372B720F}" type="slidenum">
              <a:rPr lang="en-US">
                <a:solidFill>
                  <a:srgbClr val="000000"/>
                </a:solidFill>
                <a:latin typeface="Arial"/>
                <a:ea typeface="ＭＳ Ｐゴシック"/>
              </a:rPr>
              <a:pPr>
                <a:defRPr/>
              </a:pPr>
              <a:t>‹#›</a:t>
            </a:fld>
            <a:endParaRPr lang="en-US">
              <a:solidFill>
                <a:srgbClr val="000000"/>
              </a:solidFill>
              <a:latin typeface="Arial"/>
              <a:ea typeface="ＭＳ Ｐゴシック"/>
            </a:endParaRPr>
          </a:p>
        </p:txBody>
      </p:sp>
    </p:spTree>
    <p:extLst>
      <p:ext uri="{BB962C8B-B14F-4D97-AF65-F5344CB8AC3E}">
        <p14:creationId xmlns:p14="http://schemas.microsoft.com/office/powerpoint/2010/main" val="114014949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A85AE-8AD6-4049-874B-83EC687CAC1E}" type="datetimeFigureOut">
              <a:rPr lang="en-US" smtClean="0"/>
              <a:t>3/25/13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C0E72-11AE-FB4D-8D3A-D69DFC8D0B72}" type="slidenum">
              <a:rPr lang="en-US" smtClean="0"/>
              <a:t>‹#›</a:t>
            </a:fld>
            <a:endParaRPr lang="en-US"/>
          </a:p>
        </p:txBody>
      </p:sp>
    </p:spTree>
    <p:extLst>
      <p:ext uri="{BB962C8B-B14F-4D97-AF65-F5344CB8AC3E}">
        <p14:creationId xmlns:p14="http://schemas.microsoft.com/office/powerpoint/2010/main" val="1825137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pitchFamily="-105" charset="0"/>
                <a:ea typeface="+mn-ea"/>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pitchFamily="-105" charset="0"/>
                <a:ea typeface="+mn-ea"/>
                <a:cs typeface="+mn-cs"/>
              </a:defRPr>
            </a:lvl1pPr>
          </a:lstStyle>
          <a:p>
            <a:pPr defTabSz="914400"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defTabSz="914400" eaLnBrk="0" fontAlgn="base" hangingPunct="0">
              <a:spcBef>
                <a:spcPct val="0"/>
              </a:spcBef>
              <a:spcAft>
                <a:spcPct val="0"/>
              </a:spcAft>
              <a:defRPr/>
            </a:pPr>
            <a:fld id="{786161E9-E26F-4D2E-92F7-B481C60F9E8F}" type="slidenum">
              <a:rPr lang="en-US">
                <a:solidFill>
                  <a:srgbClr val="000000"/>
                </a:solidFill>
                <a:latin typeface="Times"/>
                <a:ea typeface="MS PGothic" pitchFamily="34" charset="-128"/>
              </a:rPr>
              <a:pPr defTabSz="914400" eaLnBrk="0" fontAlgn="base" hangingPunct="0">
                <a:spcBef>
                  <a:spcPct val="0"/>
                </a:spcBef>
                <a:spcAft>
                  <a:spcPct val="0"/>
                </a:spcAft>
                <a:defRPr/>
              </a:pPr>
              <a:t>‹#›</a:t>
            </a:fld>
            <a:endParaRPr lang="en-US">
              <a:solidFill>
                <a:srgbClr val="000000"/>
              </a:solidFill>
              <a:latin typeface="Times"/>
              <a:ea typeface="MS PGothic" pitchFamily="34" charset="-128"/>
            </a:endParaRPr>
          </a:p>
        </p:txBody>
      </p:sp>
    </p:spTree>
    <p:extLst>
      <p:ext uri="{BB962C8B-B14F-4D97-AF65-F5344CB8AC3E}">
        <p14:creationId xmlns:p14="http://schemas.microsoft.com/office/powerpoint/2010/main" val="1485751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Times" pitchFamily="-105" charset="0"/>
          <a:ea typeface="MS PGothic" pitchFamily="34" charset="-128"/>
          <a:cs typeface="ＭＳ Ｐゴシック" charset="0"/>
        </a:defRPr>
      </a:lvl5pPr>
      <a:lvl6pPr marL="457200" algn="ctr" rtl="0" eaLnBrk="0" fontAlgn="base" hangingPunct="0">
        <a:spcBef>
          <a:spcPct val="0"/>
        </a:spcBef>
        <a:spcAft>
          <a:spcPct val="0"/>
        </a:spcAft>
        <a:defRPr sz="4400">
          <a:solidFill>
            <a:schemeClr val="tx2"/>
          </a:solidFill>
          <a:latin typeface="Times" pitchFamily="-105" charset="0"/>
        </a:defRPr>
      </a:lvl6pPr>
      <a:lvl7pPr marL="914400" algn="ctr" rtl="0" eaLnBrk="0" fontAlgn="base" hangingPunct="0">
        <a:spcBef>
          <a:spcPct val="0"/>
        </a:spcBef>
        <a:spcAft>
          <a:spcPct val="0"/>
        </a:spcAft>
        <a:defRPr sz="4400">
          <a:solidFill>
            <a:schemeClr val="tx2"/>
          </a:solidFill>
          <a:latin typeface="Times" pitchFamily="-105" charset="0"/>
        </a:defRPr>
      </a:lvl7pPr>
      <a:lvl8pPr marL="1371600" algn="ctr" rtl="0" eaLnBrk="0" fontAlgn="base" hangingPunct="0">
        <a:spcBef>
          <a:spcPct val="0"/>
        </a:spcBef>
        <a:spcAft>
          <a:spcPct val="0"/>
        </a:spcAft>
        <a:defRPr sz="4400">
          <a:solidFill>
            <a:schemeClr val="tx2"/>
          </a:solidFill>
          <a:latin typeface="Times" pitchFamily="-105" charset="0"/>
        </a:defRPr>
      </a:lvl8pPr>
      <a:lvl9pPr marL="1828800" algn="ctr" rtl="0" eaLnBrk="0" fontAlgn="base" hangingPunct="0">
        <a:spcBef>
          <a:spcPct val="0"/>
        </a:spcBef>
        <a:spcAft>
          <a:spcPct val="0"/>
        </a:spcAft>
        <a:defRPr sz="4400">
          <a:solidFill>
            <a:schemeClr val="tx2"/>
          </a:solidFill>
          <a:latin typeface="Times" pitchFamily="-105"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pitchFamily="-10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defTabSz="914400" eaLnBrk="0" fontAlgn="base" hangingPunct="0">
              <a:spcBef>
                <a:spcPct val="0"/>
              </a:spcBef>
              <a:spcAft>
                <a:spcPct val="0"/>
              </a:spcAft>
              <a:defRPr/>
            </a:pPr>
            <a:fld id="{EDC147D3-F957-4A01-9FD4-A8BC199B6390}" type="slidenum">
              <a:rPr lang="en-US">
                <a:solidFill>
                  <a:srgbClr val="000000"/>
                </a:solidFill>
                <a:latin typeface="Arial" charset="0"/>
                <a:ea typeface="ＭＳ Ｐゴシック" pitchFamily="1" charset="-128"/>
              </a:rPr>
              <a:pPr defTabSz="914400" eaLnBrk="0" fontAlgn="base" hangingPunct="0">
                <a:spcBef>
                  <a:spcPct val="0"/>
                </a:spcBef>
                <a:spcAft>
                  <a:spcPct val="0"/>
                </a:spcAft>
                <a:defRPr/>
              </a:pPr>
              <a:t>‹#›</a:t>
            </a:fld>
            <a:endParaRPr lang="en-US">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1114144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1400"/>
            </a:lvl1pPr>
          </a:lstStyle>
          <a:p>
            <a:pPr defTabSz="914400" fontAlgn="base">
              <a:spcBef>
                <a:spcPct val="0"/>
              </a:spcBef>
              <a:spcAft>
                <a:spcPct val="0"/>
              </a:spcAft>
            </a:pPr>
            <a:endParaRPr lang="en-US" smtClean="0">
              <a:solidFill>
                <a:srgbClr val="000000"/>
              </a:solidFill>
              <a:latin typeface="Times New Roman" charset="0"/>
              <a:ea typeface="ＭＳ Ｐゴシック"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pPr algn="ctr" defTabSz="914400" fontAlgn="base">
              <a:spcBef>
                <a:spcPct val="0"/>
              </a:spcBef>
              <a:spcAft>
                <a:spcPct val="0"/>
              </a:spcAft>
            </a:pPr>
            <a:endParaRPr lang="en-US" smtClean="0">
              <a:solidFill>
                <a:srgbClr val="000000"/>
              </a:solidFill>
              <a:latin typeface="Times New Roman" charset="0"/>
              <a:ea typeface="ＭＳ Ｐゴシック"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F5087919-FBA8-0949-952F-7595ADC729EF}" type="slidenum">
              <a:rPr lang="en-US" smtClean="0">
                <a:solidFill>
                  <a:srgbClr val="000000"/>
                </a:solidFill>
                <a:latin typeface="Times New Roman" charset="0"/>
                <a:ea typeface="ＭＳ Ｐゴシック" charset="0"/>
              </a:rPr>
              <a:pPr defTabSz="914400" fontAlgn="base">
                <a:spcBef>
                  <a:spcPct val="0"/>
                </a:spcBef>
                <a:spcAft>
                  <a:spcPct val="0"/>
                </a:spcAft>
              </a:pPr>
              <a:t>‹#›</a:t>
            </a:fld>
            <a:endParaRPr lang="en-US"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198681155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200" algn="ctr" rtl="0" fontAlgn="base">
        <a:spcBef>
          <a:spcPct val="0"/>
        </a:spcBef>
        <a:spcAft>
          <a:spcPct val="0"/>
        </a:spcAft>
        <a:defRPr sz="4400">
          <a:solidFill>
            <a:schemeClr val="tx2"/>
          </a:solidFill>
          <a:latin typeface="Times New Roman" charset="0"/>
          <a:ea typeface="ＭＳ Ｐゴシック" charset="0"/>
        </a:defRPr>
      </a:lvl6pPr>
      <a:lvl7pPr marL="914400" algn="ctr" rtl="0" fontAlgn="base">
        <a:spcBef>
          <a:spcPct val="0"/>
        </a:spcBef>
        <a:spcAft>
          <a:spcPct val="0"/>
        </a:spcAft>
        <a:defRPr sz="4400">
          <a:solidFill>
            <a:schemeClr val="tx2"/>
          </a:solidFill>
          <a:latin typeface="Times New Roman" charset="0"/>
          <a:ea typeface="ＭＳ Ｐゴシック" charset="0"/>
        </a:defRPr>
      </a:lvl7pPr>
      <a:lvl8pPr marL="1371600" algn="ctr" rtl="0" fontAlgn="base">
        <a:spcBef>
          <a:spcPct val="0"/>
        </a:spcBef>
        <a:spcAft>
          <a:spcPct val="0"/>
        </a:spcAft>
        <a:defRPr sz="4400">
          <a:solidFill>
            <a:schemeClr val="tx2"/>
          </a:solidFill>
          <a:latin typeface="Times New Roman" charset="0"/>
          <a:ea typeface="ＭＳ Ｐゴシック" charset="0"/>
        </a:defRPr>
      </a:lvl8pPr>
      <a:lvl9pPr marL="1828800" algn="ctr" rtl="0" fontAlgn="base">
        <a:spcBef>
          <a:spcPct val="0"/>
        </a:spcBef>
        <a:spcAft>
          <a:spcPct val="0"/>
        </a:spcAft>
        <a:defRPr sz="4400">
          <a:solidFill>
            <a:schemeClr val="tx2"/>
          </a:solidFill>
          <a:latin typeface="Times New Roman"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defRPr sz="1400"/>
            </a:lvl1pPr>
          </a:lstStyle>
          <a:p>
            <a:pPr defTabSz="914400" fontAlgn="base">
              <a:spcBef>
                <a:spcPct val="0"/>
              </a:spcBef>
              <a:spcAft>
                <a:spcPct val="0"/>
              </a:spcAft>
            </a:pPr>
            <a:endParaRPr lang="en-US" smtClean="0">
              <a:solidFill>
                <a:srgbClr val="000000"/>
              </a:solidFill>
              <a:latin typeface="Times New Roman" charset="0"/>
              <a:ea typeface="ＭＳ Ｐゴシック"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pPr algn="ctr" defTabSz="914400" fontAlgn="base">
              <a:spcBef>
                <a:spcPct val="0"/>
              </a:spcBef>
              <a:spcAft>
                <a:spcPct val="0"/>
              </a:spcAft>
            </a:pPr>
            <a:endParaRPr lang="en-US" smtClean="0">
              <a:solidFill>
                <a:srgbClr val="000000"/>
              </a:solidFill>
              <a:latin typeface="Times New Roman" charset="0"/>
              <a:ea typeface="ＭＳ Ｐゴシック"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pPr defTabSz="914400" fontAlgn="base">
              <a:spcBef>
                <a:spcPct val="0"/>
              </a:spcBef>
              <a:spcAft>
                <a:spcPct val="0"/>
              </a:spcAft>
            </a:pPr>
            <a:fld id="{F5087919-FBA8-0949-952F-7595ADC729EF}" type="slidenum">
              <a:rPr lang="en-US" smtClean="0">
                <a:solidFill>
                  <a:srgbClr val="000000"/>
                </a:solidFill>
                <a:latin typeface="Times New Roman" charset="0"/>
                <a:ea typeface="ＭＳ Ｐゴシック" charset="0"/>
              </a:rPr>
              <a:pPr defTabSz="914400" fontAlgn="base">
                <a:spcBef>
                  <a:spcPct val="0"/>
                </a:spcBef>
                <a:spcAft>
                  <a:spcPct val="0"/>
                </a:spcAft>
              </a:pPr>
              <a:t>‹#›</a:t>
            </a:fld>
            <a:endParaRPr lang="en-US"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1538144025"/>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ＭＳ Ｐゴシック" charset="0"/>
        </a:defRPr>
      </a:lvl2pPr>
      <a:lvl3pPr algn="ctr" rtl="0" fontAlgn="base">
        <a:spcBef>
          <a:spcPct val="0"/>
        </a:spcBef>
        <a:spcAft>
          <a:spcPct val="0"/>
        </a:spcAft>
        <a:defRPr sz="4400">
          <a:solidFill>
            <a:schemeClr val="tx2"/>
          </a:solidFill>
          <a:latin typeface="Times New Roman" charset="0"/>
          <a:ea typeface="ＭＳ Ｐゴシック" charset="0"/>
        </a:defRPr>
      </a:lvl3pPr>
      <a:lvl4pPr algn="ctr" rtl="0" fontAlgn="base">
        <a:spcBef>
          <a:spcPct val="0"/>
        </a:spcBef>
        <a:spcAft>
          <a:spcPct val="0"/>
        </a:spcAft>
        <a:defRPr sz="4400">
          <a:solidFill>
            <a:schemeClr val="tx2"/>
          </a:solidFill>
          <a:latin typeface="Times New Roman" charset="0"/>
          <a:ea typeface="ＭＳ Ｐゴシック" charset="0"/>
        </a:defRPr>
      </a:lvl4pPr>
      <a:lvl5pPr algn="ctr" rtl="0" fontAlgn="base">
        <a:spcBef>
          <a:spcPct val="0"/>
        </a:spcBef>
        <a:spcAft>
          <a:spcPct val="0"/>
        </a:spcAft>
        <a:defRPr sz="4400">
          <a:solidFill>
            <a:schemeClr val="tx2"/>
          </a:solidFill>
          <a:latin typeface="Times New Roman" charset="0"/>
          <a:ea typeface="ＭＳ Ｐゴシック" charset="0"/>
        </a:defRPr>
      </a:lvl5pPr>
      <a:lvl6pPr marL="457200" algn="ctr" rtl="0" fontAlgn="base">
        <a:spcBef>
          <a:spcPct val="0"/>
        </a:spcBef>
        <a:spcAft>
          <a:spcPct val="0"/>
        </a:spcAft>
        <a:defRPr sz="4400">
          <a:solidFill>
            <a:schemeClr val="tx2"/>
          </a:solidFill>
          <a:latin typeface="Times New Roman" charset="0"/>
          <a:ea typeface="ＭＳ Ｐゴシック" charset="0"/>
        </a:defRPr>
      </a:lvl6pPr>
      <a:lvl7pPr marL="914400" algn="ctr" rtl="0" fontAlgn="base">
        <a:spcBef>
          <a:spcPct val="0"/>
        </a:spcBef>
        <a:spcAft>
          <a:spcPct val="0"/>
        </a:spcAft>
        <a:defRPr sz="4400">
          <a:solidFill>
            <a:schemeClr val="tx2"/>
          </a:solidFill>
          <a:latin typeface="Times New Roman" charset="0"/>
          <a:ea typeface="ＭＳ Ｐゴシック" charset="0"/>
        </a:defRPr>
      </a:lvl7pPr>
      <a:lvl8pPr marL="1371600" algn="ctr" rtl="0" fontAlgn="base">
        <a:spcBef>
          <a:spcPct val="0"/>
        </a:spcBef>
        <a:spcAft>
          <a:spcPct val="0"/>
        </a:spcAft>
        <a:defRPr sz="4400">
          <a:solidFill>
            <a:schemeClr val="tx2"/>
          </a:solidFill>
          <a:latin typeface="Times New Roman" charset="0"/>
          <a:ea typeface="ＭＳ Ｐゴシック" charset="0"/>
        </a:defRPr>
      </a:lvl8pPr>
      <a:lvl9pPr marL="1828800" algn="ctr" rtl="0" fontAlgn="base">
        <a:spcBef>
          <a:spcPct val="0"/>
        </a:spcBef>
        <a:spcAft>
          <a:spcPct val="0"/>
        </a:spcAft>
        <a:defRPr sz="4400">
          <a:solidFill>
            <a:schemeClr val="tx2"/>
          </a:solidFill>
          <a:latin typeface="Times New Roman"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ea typeface="ＭＳ Ｐゴシック" pitchFamily="-105" charset="-128"/>
                <a:cs typeface="ＭＳ Ｐゴシック" pitchFamily="-105" charset="-128"/>
              </a:defRPr>
            </a:lvl1pPr>
          </a:lstStyle>
          <a:p>
            <a:pPr defTabSz="914400" eaLnBrk="0" fontAlgn="base" hangingPunct="0">
              <a:spcBef>
                <a:spcPct val="0"/>
              </a:spcBef>
              <a:spcAft>
                <a:spcPct val="0"/>
              </a:spcAft>
              <a:defRPr/>
            </a:pPr>
            <a:endParaRPr lang="en-US">
              <a:solidFill>
                <a:srgbClr val="000000"/>
              </a:solidFill>
              <a:latin typeface="Aria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mn-lt"/>
                <a:ea typeface="ＭＳ Ｐゴシック" pitchFamily="-105" charset="-128"/>
                <a:cs typeface="ＭＳ Ｐゴシック" pitchFamily="-105" charset="-128"/>
              </a:defRPr>
            </a:lvl1pPr>
          </a:lstStyle>
          <a:p>
            <a:pPr defTabSz="914400" eaLnBrk="0" fontAlgn="base" hangingPunct="0">
              <a:spcBef>
                <a:spcPct val="0"/>
              </a:spcBef>
              <a:spcAft>
                <a:spcPct val="0"/>
              </a:spcAft>
              <a:defRPr/>
            </a:pPr>
            <a:endParaRPr lang="en-US">
              <a:solidFill>
                <a:srgbClr val="000000"/>
              </a:solidFill>
              <a:latin typeface="Aria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defTabSz="914400" eaLnBrk="0" fontAlgn="base" hangingPunct="0">
              <a:spcBef>
                <a:spcPct val="0"/>
              </a:spcBef>
              <a:spcAft>
                <a:spcPct val="0"/>
              </a:spcAft>
            </a:pPr>
            <a:fld id="{BA948F8F-F20A-4A66-83A4-5E961FCF9CD6}" type="slidenum">
              <a:rPr lang="en-US">
                <a:solidFill>
                  <a:srgbClr val="000000"/>
                </a:solidFill>
                <a:ea typeface="ＭＳ Ｐゴシック" pitchFamily="1" charset="-128"/>
                <a:cs typeface="ＭＳ Ｐゴシック"/>
              </a:rPr>
              <a:pPr defTabSz="914400" eaLnBrk="0" fontAlgn="base" hangingPunct="0">
                <a:spcBef>
                  <a:spcPct val="0"/>
                </a:spcBef>
                <a:spcAft>
                  <a:spcPct val="0"/>
                </a:spcAft>
              </a:pPr>
              <a:t>‹#›</a:t>
            </a:fld>
            <a:endParaRPr lang="en-US">
              <a:solidFill>
                <a:srgbClr val="000000"/>
              </a:solidFill>
              <a:ea typeface="ＭＳ Ｐゴシック" pitchFamily="1" charset="-128"/>
              <a:cs typeface="ＭＳ Ｐゴシック"/>
            </a:endParaRPr>
          </a:p>
        </p:txBody>
      </p:sp>
    </p:spTree>
    <p:extLst>
      <p:ext uri="{BB962C8B-B14F-4D97-AF65-F5344CB8AC3E}">
        <p14:creationId xmlns:p14="http://schemas.microsoft.com/office/powerpoint/2010/main" val="2656549601"/>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2pPr>
      <a:lvl3pPr algn="ctr" rtl="0" eaLnBrk="0" fontAlgn="base" hangingPunct="0">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3pPr>
      <a:lvl4pPr algn="ctr" rtl="0" eaLnBrk="0" fontAlgn="base" hangingPunct="0">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4pPr>
      <a:lvl5pPr algn="ctr" rtl="0" eaLnBrk="0" fontAlgn="base" hangingPunct="0">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5pPr>
      <a:lvl6pPr marL="457200" algn="ctr" rtl="0" fontAlgn="base">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6pPr>
      <a:lvl7pPr marL="914400" algn="ctr" rtl="0" fontAlgn="base">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7pPr>
      <a:lvl8pPr marL="1371600" algn="ctr" rtl="0" fontAlgn="base">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8pPr>
      <a:lvl9pPr marL="1828800" algn="ctr" rtl="0" fontAlgn="base">
        <a:spcBef>
          <a:spcPct val="0"/>
        </a:spcBef>
        <a:spcAft>
          <a:spcPct val="0"/>
        </a:spcAft>
        <a:defRPr sz="4400">
          <a:solidFill>
            <a:schemeClr val="tx2"/>
          </a:solidFill>
          <a:latin typeface="Arial" pitchFamily="-105" charset="0"/>
          <a:ea typeface="ＭＳ Ｐゴシック" pitchFamily="-105" charset="-128"/>
          <a:cs typeface="ＭＳ Ｐゴシック" pitchFamily="-105"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84937017"/>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A85AE-8AD6-4049-874B-83EC687CAC1E}" type="datetimeFigureOut">
              <a:rPr lang="en-US" smtClean="0">
                <a:solidFill>
                  <a:prstClr val="black">
                    <a:tint val="75000"/>
                  </a:prstClr>
                </a:solidFill>
                <a:latin typeface="Calibri"/>
              </a:rPr>
              <a:pPr/>
              <a:t>3/25/13</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C0E72-11AE-FB4D-8D3A-D69DFC8D0B72}"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94586211"/>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defTabSz="914400" eaLnBrk="0" fontAlgn="base" hangingPunct="0">
              <a:spcBef>
                <a:spcPct val="0"/>
              </a:spcBef>
              <a:spcAft>
                <a:spcPct val="0"/>
              </a:spcAft>
              <a:defRPr/>
            </a:pPr>
            <a:endParaRPr lang="en-US">
              <a:solidFill>
                <a:srgbClr val="000000"/>
              </a:solidFill>
              <a:latin typeface="Arial" charset="0"/>
              <a:ea typeface="ＭＳ Ｐゴシック" pitchFamily="1" charset="-128"/>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defTabSz="914400" eaLnBrk="0" fontAlgn="base" hangingPunct="0">
              <a:spcBef>
                <a:spcPct val="0"/>
              </a:spcBef>
              <a:spcAft>
                <a:spcPct val="0"/>
              </a:spcAft>
              <a:defRPr/>
            </a:pPr>
            <a:fld id="{EDC147D3-F957-4A01-9FD4-A8BC199B6390}" type="slidenum">
              <a:rPr lang="en-US">
                <a:solidFill>
                  <a:srgbClr val="000000"/>
                </a:solidFill>
                <a:latin typeface="Arial" charset="0"/>
                <a:ea typeface="ＭＳ Ｐゴシック" pitchFamily="1" charset="-128"/>
              </a:rPr>
              <a:pPr defTabSz="914400" eaLnBrk="0" fontAlgn="base" hangingPunct="0">
                <a:spcBef>
                  <a:spcPct val="0"/>
                </a:spcBef>
                <a:spcAft>
                  <a:spcPct val="0"/>
                </a:spcAft>
                <a:defRPr/>
              </a:pPr>
              <a:t>‹#›</a:t>
            </a:fld>
            <a:endParaRPr lang="en-US">
              <a:solidFill>
                <a:srgbClr val="000000"/>
              </a:solidFill>
              <a:latin typeface="Arial" charset="0"/>
              <a:ea typeface="ＭＳ Ｐゴシック" pitchFamily="1" charset="-128"/>
            </a:endParaRPr>
          </a:p>
        </p:txBody>
      </p:sp>
    </p:spTree>
    <p:extLst>
      <p:ext uri="{BB962C8B-B14F-4D97-AF65-F5344CB8AC3E}">
        <p14:creationId xmlns:p14="http://schemas.microsoft.com/office/powerpoint/2010/main" val="344767687"/>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1" charset="-128"/>
        </a:defRPr>
      </a:lvl2pPr>
      <a:lvl3pPr algn="ctr" rtl="0" eaLnBrk="0" fontAlgn="base" hangingPunct="0">
        <a:spcBef>
          <a:spcPct val="0"/>
        </a:spcBef>
        <a:spcAft>
          <a:spcPct val="0"/>
        </a:spcAft>
        <a:defRPr sz="4400">
          <a:solidFill>
            <a:schemeClr val="tx2"/>
          </a:solidFill>
          <a:latin typeface="Arial" charset="0"/>
          <a:ea typeface="ＭＳ Ｐゴシック" pitchFamily="1" charset="-128"/>
        </a:defRPr>
      </a:lvl3pPr>
      <a:lvl4pPr algn="ctr" rtl="0" eaLnBrk="0" fontAlgn="base" hangingPunct="0">
        <a:spcBef>
          <a:spcPct val="0"/>
        </a:spcBef>
        <a:spcAft>
          <a:spcPct val="0"/>
        </a:spcAft>
        <a:defRPr sz="4400">
          <a:solidFill>
            <a:schemeClr val="tx2"/>
          </a:solidFill>
          <a:latin typeface="Arial" charset="0"/>
          <a:ea typeface="ＭＳ Ｐゴシック" pitchFamily="1" charset="-128"/>
        </a:defRPr>
      </a:lvl4pPr>
      <a:lvl5pPr algn="ctr" rtl="0" eaLnBrk="0" fontAlgn="base" hangingPunct="0">
        <a:spcBef>
          <a:spcPct val="0"/>
        </a:spcBef>
        <a:spcAft>
          <a:spcPct val="0"/>
        </a:spcAft>
        <a:defRPr sz="4400">
          <a:solidFill>
            <a:schemeClr val="tx2"/>
          </a:solidFill>
          <a:latin typeface="Arial" charset="0"/>
          <a:ea typeface="ＭＳ Ｐゴシック" pitchFamily="1"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tags" Target="../tags/tag11.xml"/><Relationship Id="rId12" Type="http://schemas.openxmlformats.org/officeDocument/2006/relationships/tags" Target="../tags/tag12.xml"/><Relationship Id="rId13" Type="http://schemas.openxmlformats.org/officeDocument/2006/relationships/tags" Target="../tags/tag13.xml"/><Relationship Id="rId14" Type="http://schemas.openxmlformats.org/officeDocument/2006/relationships/tags" Target="../tags/tag14.xml"/><Relationship Id="rId15" Type="http://schemas.openxmlformats.org/officeDocument/2006/relationships/slideLayout" Target="../slideLayouts/slideLayout18.xml"/><Relationship Id="rId16" Type="http://schemas.openxmlformats.org/officeDocument/2006/relationships/image" Target="../media/image1.png"/><Relationship Id="rId17" Type="http://schemas.openxmlformats.org/officeDocument/2006/relationships/image" Target="../media/image2.jpg"/><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tags" Target="../tags/tag8.xml"/><Relationship Id="rId9" Type="http://schemas.openxmlformats.org/officeDocument/2006/relationships/tags" Target="../tags/tag9.xml"/><Relationship Id="rId10"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2.xml"/><Relationship Id="rId3" Type="http://schemas.openxmlformats.org/officeDocument/2006/relationships/image" Target="../media/image103.png"/></Relationships>
</file>

<file path=ppt/slides/_rels/slide101.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4.png"/><Relationship Id="rId1" Type="http://schemas.openxmlformats.org/officeDocument/2006/relationships/slideLayout" Target="../slideLayouts/slideLayout29.xml"/><Relationship Id="rId2" Type="http://schemas.openxmlformats.org/officeDocument/2006/relationships/notesSlide" Target="../notesSlides/notesSlide13.xml"/></Relationships>
</file>

<file path=ppt/slides/_rels/slide102.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1" Type="http://schemas.openxmlformats.org/officeDocument/2006/relationships/slideLayout" Target="../slideLayouts/slideLayout29.xml"/><Relationship Id="rId2" Type="http://schemas.openxmlformats.org/officeDocument/2006/relationships/notesSlide" Target="../notesSlides/notesSlide14.xml"/></Relationships>
</file>

<file path=ppt/slides/_rels/slide103.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image" Target="../media/image108.png"/><Relationship Id="rId1" Type="http://schemas.openxmlformats.org/officeDocument/2006/relationships/slideLayout" Target="../slideLayouts/slideLayout29.xml"/><Relationship Id="rId2" Type="http://schemas.openxmlformats.org/officeDocument/2006/relationships/notesSlide" Target="../notesSlides/notesSlide15.xml"/></Relationships>
</file>

<file path=ppt/slides/_rels/slide104.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112.png"/><Relationship Id="rId1" Type="http://schemas.openxmlformats.org/officeDocument/2006/relationships/slideLayout" Target="../slideLayouts/slideLayout29.xml"/><Relationship Id="rId2" Type="http://schemas.openxmlformats.org/officeDocument/2006/relationships/notesSlide" Target="../notesSlides/notesSlide1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120.wmf"/><Relationship Id="rId5" Type="http://schemas.openxmlformats.org/officeDocument/2006/relationships/oleObject" Target="../embeddings/oleObject3.bin"/><Relationship Id="rId6" Type="http://schemas.openxmlformats.org/officeDocument/2006/relationships/image" Target="../media/image121.wmf"/><Relationship Id="rId7" Type="http://schemas.openxmlformats.org/officeDocument/2006/relationships/oleObject" Target="../embeddings/Microsoft_Equation2.bin"/><Relationship Id="rId8" Type="http://schemas.openxmlformats.org/officeDocument/2006/relationships/image" Target="../media/image122.w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1.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3.png"/><Relationship Id="rId3" Type="http://schemas.openxmlformats.org/officeDocument/2006/relationships/image" Target="../media/image12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5.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6.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7.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8.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12.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9.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14.png"/><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 Id="rId1" Type="http://schemas.openxmlformats.org/officeDocument/2006/relationships/slideLayout" Target="../slideLayouts/slideLayout40.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 Id="rId1" Type="http://schemas.openxmlformats.org/officeDocument/2006/relationships/slideLayout" Target="../slideLayouts/slideLayout40.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27.png"/><Relationship Id="rId1" Type="http://schemas.openxmlformats.org/officeDocument/2006/relationships/slideLayout" Target="../slideLayouts/slideLayout39.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wmf"/><Relationship Id="rId1" Type="http://schemas.openxmlformats.org/officeDocument/2006/relationships/slideLayout" Target="../slideLayouts/slideLayout39.xml"/><Relationship Id="rId2"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50.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50.xml"/><Relationship Id="rId2"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29.png"/><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51.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51.xml"/><Relationship Id="rId2"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17.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1" Type="http://schemas.openxmlformats.org/officeDocument/2006/relationships/slideLayout" Target="../slideLayouts/slideLayout51.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17.png"/><Relationship Id="rId5" Type="http://schemas.openxmlformats.org/officeDocument/2006/relationships/image" Target="../media/image25.png"/><Relationship Id="rId6" Type="http://schemas.openxmlformats.org/officeDocument/2006/relationships/image" Target="../media/image24.png"/><Relationship Id="rId1" Type="http://schemas.openxmlformats.org/officeDocument/2006/relationships/slideLayout" Target="../slideLayouts/slideLayout50.xml"/><Relationship Id="rId2"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17.png"/><Relationship Id="rId1" Type="http://schemas.openxmlformats.org/officeDocument/2006/relationships/slideLayout" Target="../slideLayouts/slideLayout50.xml"/><Relationship Id="rId2"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17.png"/><Relationship Id="rId1" Type="http://schemas.openxmlformats.org/officeDocument/2006/relationships/slideLayout" Target="../slideLayouts/slideLayout50.xml"/><Relationship Id="rId2"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50.xml"/><Relationship Id="rId2" Type="http://schemas.openxmlformats.org/officeDocument/2006/relationships/image" Target="../media/image1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5.png"/><Relationship Id="rId1" Type="http://schemas.openxmlformats.org/officeDocument/2006/relationships/slideLayout" Target="../slideLayouts/slideLayout18.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46.png"/><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40.xml"/><Relationship Id="rId2" Type="http://schemas.openxmlformats.org/officeDocument/2006/relationships/image" Target="../media/image4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40.xml"/><Relationship Id="rId2" Type="http://schemas.openxmlformats.org/officeDocument/2006/relationships/image" Target="../media/image5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2.png"/><Relationship Id="rId3"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3.png"/><Relationship Id="rId6" Type="http://schemas.openxmlformats.org/officeDocument/2006/relationships/image" Target="../media/image54.png"/><Relationship Id="rId1" Type="http://schemas.openxmlformats.org/officeDocument/2006/relationships/slideLayout" Target="../slideLayouts/slideLayout40.xml"/><Relationship Id="rId2" Type="http://schemas.openxmlformats.org/officeDocument/2006/relationships/image" Target="../media/image5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58.png"/><Relationship Id="rId3" Type="http://schemas.openxmlformats.org/officeDocument/2006/relationships/image" Target="../media/image5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60.png"/><Relationship Id="rId3" Type="http://schemas.openxmlformats.org/officeDocument/2006/relationships/image" Target="../media/image6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62.png"/></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64.png"/><Relationship Id="rId6" Type="http://schemas.openxmlformats.org/officeDocument/2006/relationships/image" Target="../media/image65.png"/><Relationship Id="rId7" Type="http://schemas.openxmlformats.org/officeDocument/2006/relationships/image" Target="../media/image66.png"/><Relationship Id="rId8" Type="http://schemas.openxmlformats.org/officeDocument/2006/relationships/image" Target="../media/image67.jpeg"/><Relationship Id="rId1" Type="http://schemas.openxmlformats.org/officeDocument/2006/relationships/slideLayout" Target="../slideLayouts/slideLayout40.xml"/><Relationship Id="rId2" Type="http://schemas.openxmlformats.org/officeDocument/2006/relationships/image" Target="../media/image63.png"/></Relationships>
</file>

<file path=ppt/slides/_rels/slide58.xml.rels><?xml version="1.0" encoding="UTF-8" standalone="yes"?>
<Relationships xmlns="http://schemas.openxmlformats.org/package/2006/relationships"><Relationship Id="rId9" Type="http://schemas.openxmlformats.org/officeDocument/2006/relationships/tags" Target="../tags/tag23.xml"/><Relationship Id="rId20" Type="http://schemas.openxmlformats.org/officeDocument/2006/relationships/customXml" Target="../ink/ink1.xml"/><Relationship Id="rId21" Type="http://schemas.openxmlformats.org/officeDocument/2006/relationships/image" Target="../media/image8.emf"/><Relationship Id="rId10" Type="http://schemas.openxmlformats.org/officeDocument/2006/relationships/tags" Target="../tags/tag24.xml"/><Relationship Id="rId11" Type="http://schemas.openxmlformats.org/officeDocument/2006/relationships/tags" Target="../tags/tag25.xml"/><Relationship Id="rId12" Type="http://schemas.openxmlformats.org/officeDocument/2006/relationships/tags" Target="../tags/tag26.xml"/><Relationship Id="rId13" Type="http://schemas.openxmlformats.org/officeDocument/2006/relationships/tags" Target="../tags/tag27.xml"/><Relationship Id="rId14" Type="http://schemas.openxmlformats.org/officeDocument/2006/relationships/tags" Target="../tags/tag28.xml"/><Relationship Id="rId15" Type="http://schemas.openxmlformats.org/officeDocument/2006/relationships/tags" Target="../tags/tag29.xml"/><Relationship Id="rId16" Type="http://schemas.openxmlformats.org/officeDocument/2006/relationships/tags" Target="../tags/tag30.xml"/><Relationship Id="rId17" Type="http://schemas.openxmlformats.org/officeDocument/2006/relationships/slideLayout" Target="../slideLayouts/slideLayout57.xml"/><Relationship Id="rId18" Type="http://schemas.openxmlformats.org/officeDocument/2006/relationships/notesSlide" Target="../notesSlides/notesSlide6.xml"/><Relationship Id="rId19" Type="http://schemas.openxmlformats.org/officeDocument/2006/relationships/image" Target="../media/image68.png"/><Relationship Id="rId1" Type="http://schemas.openxmlformats.org/officeDocument/2006/relationships/tags" Target="../tags/tag15.xml"/><Relationship Id="rId2" Type="http://schemas.openxmlformats.org/officeDocument/2006/relationships/tags" Target="../tags/tag16.xml"/><Relationship Id="rId3" Type="http://schemas.openxmlformats.org/officeDocument/2006/relationships/tags" Target="../tags/tag17.xml"/><Relationship Id="rId4" Type="http://schemas.openxmlformats.org/officeDocument/2006/relationships/tags" Target="../tags/tag18.xml"/><Relationship Id="rId5" Type="http://schemas.openxmlformats.org/officeDocument/2006/relationships/tags" Target="../tags/tag19.xml"/><Relationship Id="rId6" Type="http://schemas.openxmlformats.org/officeDocument/2006/relationships/tags" Target="../tags/tag20.xml"/><Relationship Id="rId7" Type="http://schemas.openxmlformats.org/officeDocument/2006/relationships/tags" Target="../tags/tag21.xml"/><Relationship Id="rId8" Type="http://schemas.openxmlformats.org/officeDocument/2006/relationships/tags" Target="../tags/tag2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6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39.xml"/><Relationship Id="rId2" Type="http://schemas.openxmlformats.org/officeDocument/2006/relationships/image" Target="../media/image3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70.png"/><Relationship Id="rId1" Type="http://schemas.openxmlformats.org/officeDocument/2006/relationships/vmlDrawing" Target="../drawings/vmlDrawing1.vml"/><Relationship Id="rId2"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11" Type="http://schemas.openxmlformats.org/officeDocument/2006/relationships/image" Target="../media/image78.png"/><Relationship Id="rId12" Type="http://schemas.openxmlformats.org/officeDocument/2006/relationships/image" Target="../media/image79.png"/><Relationship Id="rId13" Type="http://schemas.openxmlformats.org/officeDocument/2006/relationships/image" Target="../media/image80.png"/><Relationship Id="rId14" Type="http://schemas.openxmlformats.org/officeDocument/2006/relationships/image" Target="../media/image81.png"/><Relationship Id="rId1" Type="http://schemas.openxmlformats.org/officeDocument/2006/relationships/slideLayout" Target="../slideLayouts/slideLayout40.xml"/><Relationship Id="rId2" Type="http://schemas.openxmlformats.org/officeDocument/2006/relationships/hyperlink" Target="http://images.google.com/imgres?imgurl=www.intheteam.com/images/club/50/brazil_flag.gif&amp;imgrefurl=http://www.intheteam.com/home/home.asp?ClubId=50&amp;h=144&amp;w=216&amp;prev=/images?q=brazil+flag&amp;start=20&amp;svnum=10&amp;hl=en&amp;lr=&amp;ie=UTF-8&amp;oe=UTF-8&amp;sa=N" TargetMode="External"/><Relationship Id="rId3" Type="http://schemas.openxmlformats.org/officeDocument/2006/relationships/image" Target="../media/image71.jpeg"/><Relationship Id="rId4" Type="http://schemas.openxmlformats.org/officeDocument/2006/relationships/hyperlink" Target="http://www.theodora.com/maps/australia_maps.html" TargetMode="External"/><Relationship Id="rId5" Type="http://schemas.openxmlformats.org/officeDocument/2006/relationships/image" Target="../media/image72.png"/><Relationship Id="rId6" Type="http://schemas.openxmlformats.org/officeDocument/2006/relationships/image" Target="../media/image73.png"/><Relationship Id="rId7" Type="http://schemas.openxmlformats.org/officeDocument/2006/relationships/image" Target="../media/image74.png"/><Relationship Id="rId8" Type="http://schemas.openxmlformats.org/officeDocument/2006/relationships/image" Target="../media/image75.png"/><Relationship Id="rId9" Type="http://schemas.openxmlformats.org/officeDocument/2006/relationships/image" Target="../media/image76.png"/><Relationship Id="rId10" Type="http://schemas.openxmlformats.org/officeDocument/2006/relationships/image" Target="../media/image77.png"/></Relationships>
</file>

<file path=ppt/slides/_rels/slide66.xml.rels><?xml version="1.0" encoding="UTF-8" standalone="yes"?>
<Relationships xmlns="http://schemas.openxmlformats.org/package/2006/relationships"><Relationship Id="rId11" Type="http://schemas.openxmlformats.org/officeDocument/2006/relationships/image" Target="../media/image78.png"/><Relationship Id="rId12" Type="http://schemas.openxmlformats.org/officeDocument/2006/relationships/image" Target="../media/image79.png"/><Relationship Id="rId13" Type="http://schemas.openxmlformats.org/officeDocument/2006/relationships/image" Target="../media/image80.png"/><Relationship Id="rId14" Type="http://schemas.openxmlformats.org/officeDocument/2006/relationships/image" Target="../media/image81.png"/><Relationship Id="rId1" Type="http://schemas.openxmlformats.org/officeDocument/2006/relationships/slideLayout" Target="../slideLayouts/slideLayout40.xml"/><Relationship Id="rId2" Type="http://schemas.openxmlformats.org/officeDocument/2006/relationships/hyperlink" Target="http://images.google.com/imgres?imgurl=www.intheteam.com/images/club/50/brazil_flag.gif&amp;imgrefurl=http://www.intheteam.com/home/home.asp?ClubId=50&amp;h=144&amp;w=216&amp;prev=/images?q=brazil+flag&amp;start=20&amp;svnum=10&amp;hl=en&amp;lr=&amp;ie=UTF-8&amp;oe=UTF-8&amp;sa=N" TargetMode="External"/><Relationship Id="rId3" Type="http://schemas.openxmlformats.org/officeDocument/2006/relationships/image" Target="../media/image71.jpeg"/><Relationship Id="rId4" Type="http://schemas.openxmlformats.org/officeDocument/2006/relationships/hyperlink" Target="http://www.theodora.com/maps/australia_maps.html" TargetMode="External"/><Relationship Id="rId5" Type="http://schemas.openxmlformats.org/officeDocument/2006/relationships/image" Target="../media/image72.png"/><Relationship Id="rId6" Type="http://schemas.openxmlformats.org/officeDocument/2006/relationships/image" Target="../media/image73.png"/><Relationship Id="rId7" Type="http://schemas.openxmlformats.org/officeDocument/2006/relationships/image" Target="../media/image74.png"/><Relationship Id="rId8" Type="http://schemas.openxmlformats.org/officeDocument/2006/relationships/image" Target="../media/image75.png"/><Relationship Id="rId9" Type="http://schemas.openxmlformats.org/officeDocument/2006/relationships/image" Target="../media/image76.png"/><Relationship Id="rId10" Type="http://schemas.openxmlformats.org/officeDocument/2006/relationships/image" Target="../media/image7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8.xml.rels><?xml version="1.0" encoding="UTF-8" standalone="yes"?>
<Relationships xmlns="http://schemas.openxmlformats.org/package/2006/relationships"><Relationship Id="rId3" Type="http://schemas.openxmlformats.org/officeDocument/2006/relationships/image" Target="../media/image82.wmf"/><Relationship Id="rId4" Type="http://schemas.openxmlformats.org/officeDocument/2006/relationships/image" Target="../media/image83.wmf"/><Relationship Id="rId1" Type="http://schemas.openxmlformats.org/officeDocument/2006/relationships/slideLayout" Target="../slideLayouts/slideLayout40.xml"/><Relationship Id="rId2" Type="http://schemas.openxmlformats.org/officeDocument/2006/relationships/image" Target="../media/image5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7.xml"/><Relationship Id="rId3" Type="http://schemas.openxmlformats.org/officeDocument/2006/relationships/image" Target="../media/image8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5.xml"/><Relationship Id="rId2" Type="http://schemas.openxmlformats.org/officeDocument/2006/relationships/notesSlide" Target="../notesSlides/notesSlide8.xml"/><Relationship Id="rId3" Type="http://schemas.openxmlformats.org/officeDocument/2006/relationships/image" Target="../media/image85.png"/></Relationships>
</file>

<file path=ppt/slides/_rels/slide72.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27.png"/><Relationship Id="rId1" Type="http://schemas.openxmlformats.org/officeDocument/2006/relationships/slideLayout" Target="../slideLayouts/slideLayout39.xml"/><Relationship Id="rId2" Type="http://schemas.openxmlformats.org/officeDocument/2006/relationships/image" Target="../media/image17.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s>
</file>

<file path=ppt/slides/_rels/slide73.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 Id="rId1" Type="http://schemas.openxmlformats.org/officeDocument/2006/relationships/slideLayout" Target="../slideLayouts/slideLayout40.xml"/><Relationship Id="rId2" Type="http://schemas.openxmlformats.org/officeDocument/2006/relationships/image" Target="../media/image1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8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Microsoft_Excel_Chart1.xls"/><Relationship Id="rId4" Type="http://schemas.openxmlformats.org/officeDocument/2006/relationships/image" Target="../media/image87.emf"/><Relationship Id="rId1" Type="http://schemas.openxmlformats.org/officeDocument/2006/relationships/vmlDrawing" Target="../drawings/vmlDrawing2.vml"/><Relationship Id="rId2" Type="http://schemas.openxmlformats.org/officeDocument/2006/relationships/slideLayout" Target="../slideLayouts/slideLayout3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8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8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3.png"/><Relationship Id="rId3" Type="http://schemas.openxmlformats.org/officeDocument/2006/relationships/image" Target="../media/image94.png"/></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1" Type="http://schemas.openxmlformats.org/officeDocument/2006/relationships/slideLayout" Target="../slideLayouts/slideLayout40.xml"/><Relationship Id="rId2" Type="http://schemas.openxmlformats.org/officeDocument/2006/relationships/image" Target="../media/image9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7.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98.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g"/><Relationship Id="rId4" Type="http://schemas.openxmlformats.org/officeDocument/2006/relationships/image" Target="../media/image100.gif"/><Relationship Id="rId1" Type="http://schemas.openxmlformats.org/officeDocument/2006/relationships/slideLayout" Target="../slideLayouts/slideLayout29.xml"/><Relationship Id="rId2" Type="http://schemas.openxmlformats.org/officeDocument/2006/relationships/notesSlide" Target="../notesSlides/notesSlide9.xml"/></Relationships>
</file>

<file path=ppt/slides/_rels/slide98.xml.rels><?xml version="1.0" encoding="UTF-8" standalone="yes"?>
<Relationships xmlns="http://schemas.openxmlformats.org/package/2006/relationships"><Relationship Id="rId3" Type="http://schemas.openxmlformats.org/officeDocument/2006/relationships/image" Target="../media/image99.jpg"/><Relationship Id="rId4" Type="http://schemas.openxmlformats.org/officeDocument/2006/relationships/image" Target="../media/image101.gif"/><Relationship Id="rId1" Type="http://schemas.openxmlformats.org/officeDocument/2006/relationships/slideLayout" Target="../slideLayouts/slideLayout29.xml"/><Relationship Id="rId2" Type="http://schemas.openxmlformats.org/officeDocument/2006/relationships/notesSlide" Target="../notesSlides/notesSlide10.xml"/></Relationships>
</file>

<file path=ppt/slides/_rels/slide99.xml.rels><?xml version="1.0" encoding="UTF-8" standalone="yes"?>
<Relationships xmlns="http://schemas.openxmlformats.org/package/2006/relationships"><Relationship Id="rId3" Type="http://schemas.openxmlformats.org/officeDocument/2006/relationships/image" Target="../media/image99.jpg"/><Relationship Id="rId4" Type="http://schemas.openxmlformats.org/officeDocument/2006/relationships/image" Target="../media/image102.gif"/><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9"/>
          <p:cNvSpPr txBox="1">
            <a:spLocks noChangeArrowheads="1"/>
          </p:cNvSpPr>
          <p:nvPr/>
        </p:nvSpPr>
        <p:spPr bwMode="auto">
          <a:xfrm>
            <a:off x="1219200" y="2286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8000"/>
                </a:solidFill>
                <a:latin typeface="Calibri" pitchFamily="34" charset="0"/>
              </a:rPr>
              <a:t>Today (week 7) in IST 380</a:t>
            </a:r>
            <a:endParaRPr lang="en-US" sz="4000" dirty="0">
              <a:solidFill>
                <a:srgbClr val="008000"/>
              </a:solidFill>
              <a:latin typeface="Calibri" pitchFamily="34" charset="0"/>
            </a:endParaRPr>
          </a:p>
        </p:txBody>
      </p:sp>
      <p:sp>
        <p:nvSpPr>
          <p:cNvPr id="3075" name="Text Box 9"/>
          <p:cNvSpPr txBox="1">
            <a:spLocks noChangeArrowheads="1"/>
          </p:cNvSpPr>
          <p:nvPr/>
        </p:nvSpPr>
        <p:spPr bwMode="auto">
          <a:xfrm>
            <a:off x="447966" y="1589034"/>
            <a:ext cx="815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i="1" dirty="0" smtClean="0">
                <a:solidFill>
                  <a:srgbClr val="000000"/>
                </a:solidFill>
                <a:latin typeface="Cambria" pitchFamily="18" charset="0"/>
              </a:rPr>
              <a:t>Unsupervised </a:t>
            </a:r>
            <a:r>
              <a:rPr lang="en-US" sz="4000" dirty="0" smtClean="0">
                <a:solidFill>
                  <a:srgbClr val="000000"/>
                </a:solidFill>
                <a:latin typeface="Cambria" pitchFamily="18" charset="0"/>
              </a:rPr>
              <a:t> learning</a:t>
            </a:r>
            <a:endParaRPr lang="en-US" sz="4000" b="1" i="1" dirty="0">
              <a:solidFill>
                <a:srgbClr val="000000"/>
              </a:solidFill>
              <a:latin typeface="Cambria" pitchFamily="18" charset="0"/>
            </a:endParaRPr>
          </a:p>
        </p:txBody>
      </p:sp>
      <p:grpSp>
        <p:nvGrpSpPr>
          <p:cNvPr id="3081" name="Group 1034"/>
          <p:cNvGrpSpPr>
            <a:grpSpLocks/>
          </p:cNvGrpSpPr>
          <p:nvPr>
            <p:custDataLst>
              <p:tags r:id="rId1"/>
            </p:custDataLst>
          </p:nvPr>
        </p:nvGrpSpPr>
        <p:grpSpPr bwMode="auto">
          <a:xfrm>
            <a:off x="7848600" y="1646309"/>
            <a:ext cx="609600" cy="609600"/>
            <a:chOff x="2928" y="1051"/>
            <a:chExt cx="840" cy="957"/>
          </a:xfrm>
        </p:grpSpPr>
        <p:sp>
          <p:nvSpPr>
            <p:cNvPr id="3083" name="Freeform 1035"/>
            <p:cNvSpPr>
              <a:spLocks/>
            </p:cNvSpPr>
            <p:nvPr>
              <p:custDataLst>
                <p:tags r:id="rId2"/>
              </p:custDataLst>
            </p:nvPr>
          </p:nvSpPr>
          <p:spPr bwMode="auto">
            <a:xfrm>
              <a:off x="2928" y="1759"/>
              <a:ext cx="810" cy="249"/>
            </a:xfrm>
            <a:custGeom>
              <a:avLst/>
              <a:gdLst>
                <a:gd name="T0" fmla="*/ 113 w 1048"/>
                <a:gd name="T1" fmla="*/ 21 h 250"/>
                <a:gd name="T2" fmla="*/ 194 w 1048"/>
                <a:gd name="T3" fmla="*/ 83 h 250"/>
                <a:gd name="T4" fmla="*/ 203 w 1048"/>
                <a:gd name="T5" fmla="*/ 111 h 250"/>
                <a:gd name="T6" fmla="*/ 212 w 1048"/>
                <a:gd name="T7" fmla="*/ 132 h 250"/>
                <a:gd name="T8" fmla="*/ 223 w 1048"/>
                <a:gd name="T9" fmla="*/ 173 h 250"/>
                <a:gd name="T10" fmla="*/ 159 w 1048"/>
                <a:gd name="T11" fmla="*/ 242 h 250"/>
                <a:gd name="T12" fmla="*/ 17 w 1048"/>
                <a:gd name="T13" fmla="*/ 222 h 250"/>
                <a:gd name="T14" fmla="*/ 0 w 1048"/>
                <a:gd name="T15" fmla="*/ 201 h 250"/>
                <a:gd name="T16" fmla="*/ 2 w 1048"/>
                <a:gd name="T17" fmla="*/ 167 h 250"/>
                <a:gd name="T18" fmla="*/ 20 w 1048"/>
                <a:gd name="T19" fmla="*/ 125 h 250"/>
                <a:gd name="T20" fmla="*/ 44 w 1048"/>
                <a:gd name="T21" fmla="*/ 76 h 250"/>
                <a:gd name="T22" fmla="*/ 60 w 1048"/>
                <a:gd name="T23" fmla="*/ 55 h 250"/>
                <a:gd name="T24" fmla="*/ 69 w 1048"/>
                <a:gd name="T25" fmla="*/ 28 h 250"/>
                <a:gd name="T26" fmla="*/ 80 w 1048"/>
                <a:gd name="T27" fmla="*/ 14 h 250"/>
                <a:gd name="T28" fmla="*/ 107 w 1048"/>
                <a:gd name="T29" fmla="*/ 28 h 250"/>
                <a:gd name="T30" fmla="*/ 113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4" name="Oval 1036"/>
            <p:cNvSpPr>
              <a:spLocks noChangeArrowheads="1"/>
            </p:cNvSpPr>
            <p:nvPr>
              <p:custDataLst>
                <p:tags r:id="rId3"/>
              </p:custDataLst>
            </p:nvPr>
          </p:nvSpPr>
          <p:spPr bwMode="auto">
            <a:xfrm>
              <a:off x="2965" y="1240"/>
              <a:ext cx="779" cy="672"/>
            </a:xfrm>
            <a:prstGeom prst="ellipse">
              <a:avLst/>
            </a:prstGeom>
            <a:solidFill>
              <a:srgbClr val="9ECC46"/>
            </a:solidFill>
            <a:ln w="9525">
              <a:solidFill>
                <a:srgbClr val="FFCC99"/>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5" name="Oval 1037"/>
            <p:cNvSpPr>
              <a:spLocks noChangeArrowheads="1"/>
            </p:cNvSpPr>
            <p:nvPr>
              <p:custDataLst>
                <p:tags r:id="rId4"/>
              </p:custDataLst>
            </p:nvPr>
          </p:nvSpPr>
          <p:spPr bwMode="auto">
            <a:xfrm rot="-1967255">
              <a:off x="3039" y="1383"/>
              <a:ext cx="186" cy="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6" name="Oval 1038"/>
            <p:cNvSpPr>
              <a:spLocks noChangeArrowheads="1"/>
            </p:cNvSpPr>
            <p:nvPr>
              <p:custDataLst>
                <p:tags r:id="rId5"/>
              </p:custDataLst>
            </p:nvPr>
          </p:nvSpPr>
          <p:spPr bwMode="auto">
            <a:xfrm>
              <a:off x="3262" y="1383"/>
              <a:ext cx="222"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7" name="Oval 1039"/>
            <p:cNvSpPr>
              <a:spLocks noChangeArrowheads="1"/>
            </p:cNvSpPr>
            <p:nvPr>
              <p:custDataLst>
                <p:tags r:id="rId6"/>
              </p:custDataLst>
            </p:nvPr>
          </p:nvSpPr>
          <p:spPr bwMode="auto">
            <a:xfrm rot="-2071034">
              <a:off x="3521" y="1431"/>
              <a:ext cx="149" cy="23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8" name="Oval 1040"/>
            <p:cNvSpPr>
              <a:spLocks noChangeArrowheads="1"/>
            </p:cNvSpPr>
            <p:nvPr>
              <p:custDataLst>
                <p:tags r:id="rId7"/>
              </p:custDataLst>
            </p:nvPr>
          </p:nvSpPr>
          <p:spPr bwMode="auto">
            <a:xfrm>
              <a:off x="3118" y="1479"/>
              <a:ext cx="56" cy="6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89" name="Oval 1041"/>
            <p:cNvSpPr>
              <a:spLocks noChangeArrowheads="1"/>
            </p:cNvSpPr>
            <p:nvPr>
              <p:custDataLst>
                <p:tags r:id="rId8"/>
              </p:custDataLst>
            </p:nvPr>
          </p:nvSpPr>
          <p:spPr bwMode="auto">
            <a:xfrm>
              <a:off x="3341" y="1495"/>
              <a:ext cx="55"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0" name="Oval 1042"/>
            <p:cNvSpPr>
              <a:spLocks noChangeArrowheads="1"/>
            </p:cNvSpPr>
            <p:nvPr>
              <p:custDataLst>
                <p:tags r:id="rId9"/>
              </p:custDataLst>
            </p:nvPr>
          </p:nvSpPr>
          <p:spPr bwMode="auto">
            <a:xfrm>
              <a:off x="3543" y="1549"/>
              <a:ext cx="54" cy="64"/>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1" name="AutoShape 1043"/>
            <p:cNvSpPr>
              <a:spLocks noChangeArrowheads="1"/>
            </p:cNvSpPr>
            <p:nvPr>
              <p:custDataLst>
                <p:tags r:id="rId10"/>
              </p:custDataLst>
            </p:nvPr>
          </p:nvSpPr>
          <p:spPr bwMode="auto">
            <a:xfrm rot="-5400000">
              <a:off x="3291" y="1540"/>
              <a:ext cx="77" cy="445"/>
            </a:xfrm>
            <a:prstGeom prst="moon">
              <a:avLst>
                <a:gd name="adj" fmla="val 50000"/>
              </a:avLst>
            </a:prstGeom>
            <a:solidFill>
              <a:schemeClr val="bg2"/>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2" name="Freeform 1044"/>
            <p:cNvSpPr>
              <a:spLocks/>
            </p:cNvSpPr>
            <p:nvPr>
              <p:custDataLst>
                <p:tags r:id="rId11"/>
              </p:custDataLst>
            </p:nvPr>
          </p:nvSpPr>
          <p:spPr bwMode="auto">
            <a:xfrm>
              <a:off x="3120" y="1128"/>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3" name="Freeform 1045"/>
            <p:cNvSpPr>
              <a:spLocks/>
            </p:cNvSpPr>
            <p:nvPr>
              <p:custDataLst>
                <p:tags r:id="rId12"/>
              </p:custDataLst>
            </p:nvPr>
          </p:nvSpPr>
          <p:spPr bwMode="auto">
            <a:xfrm>
              <a:off x="3254" y="1051"/>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4" name="Freeform 1046"/>
            <p:cNvSpPr>
              <a:spLocks/>
            </p:cNvSpPr>
            <p:nvPr>
              <p:custDataLst>
                <p:tags r:id="rId13"/>
              </p:custDataLst>
            </p:nvPr>
          </p:nvSpPr>
          <p:spPr bwMode="auto">
            <a:xfrm>
              <a:off x="3025" y="1802"/>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sp>
          <p:nvSpPr>
            <p:cNvPr id="3095" name="Freeform 1047"/>
            <p:cNvSpPr>
              <a:spLocks/>
            </p:cNvSpPr>
            <p:nvPr>
              <p:custDataLst>
                <p:tags r:id="rId14"/>
              </p:custDataLst>
            </p:nvPr>
          </p:nvSpPr>
          <p:spPr bwMode="auto">
            <a:xfrm flipH="1">
              <a:off x="3456" y="1813"/>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a:ea typeface="MS PGothic" pitchFamily="34" charset="-128"/>
              </a:endParaRPr>
            </a:p>
          </p:txBody>
        </p:sp>
      </p:grpSp>
      <p:sp>
        <p:nvSpPr>
          <p:cNvPr id="3082" name="Rectangle 2"/>
          <p:cNvSpPr>
            <a:spLocks noChangeArrowheads="1"/>
          </p:cNvSpPr>
          <p:nvPr/>
        </p:nvSpPr>
        <p:spPr bwMode="auto">
          <a:xfrm>
            <a:off x="7487192" y="947442"/>
            <a:ext cx="134184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eaLnBrk="0" fontAlgn="base" hangingPunct="0">
              <a:spcBef>
                <a:spcPct val="0"/>
              </a:spcBef>
              <a:spcAft>
                <a:spcPct val="0"/>
              </a:spcAft>
            </a:pPr>
            <a:r>
              <a:rPr lang="en-US" sz="1500" dirty="0" smtClean="0">
                <a:solidFill>
                  <a:srgbClr val="008000"/>
                </a:solidFill>
                <a:latin typeface="Cambria" pitchFamily="18" charset="0"/>
                <a:ea typeface="MS PGothic" pitchFamily="34" charset="-128"/>
              </a:rPr>
              <a:t>Welcome back!</a:t>
            </a:r>
            <a:endParaRPr lang="en-US" sz="1500" i="1" dirty="0">
              <a:solidFill>
                <a:srgbClr val="000000"/>
              </a:solidFill>
              <a:latin typeface="Cambria" pitchFamily="18" charset="0"/>
              <a:ea typeface="MS PGothic" pitchFamily="34" charset="-128"/>
            </a:endParaRPr>
          </a:p>
        </p:txBody>
      </p:sp>
      <p:sp>
        <p:nvSpPr>
          <p:cNvPr id="22" name="Rectangle 21"/>
          <p:cNvSpPr/>
          <p:nvPr/>
        </p:nvSpPr>
        <p:spPr>
          <a:xfrm>
            <a:off x="3530617" y="2320268"/>
            <a:ext cx="1895917" cy="323165"/>
          </a:xfrm>
          <a:prstGeom prst="rect">
            <a:avLst/>
          </a:prstGeom>
          <a:solidFill>
            <a:schemeClr val="tx1">
              <a:lumMod val="75000"/>
              <a:lumOff val="25000"/>
            </a:schemeClr>
          </a:solidFill>
        </p:spPr>
        <p:txBody>
          <a:bodyPr wrap="square">
            <a:spAutoFit/>
          </a:bodyPr>
          <a:lstStyle/>
          <a:p>
            <a:pPr algn="ctr"/>
            <a:r>
              <a:rPr lang="en-US" sz="1500" dirty="0" err="1" smtClean="0">
                <a:solidFill>
                  <a:srgbClr val="FFFFFF"/>
                </a:solidFill>
                <a:latin typeface="Cambria" pitchFamily="18" charset="0"/>
                <a:ea typeface="MS PGothic" pitchFamily="34" charset="-128"/>
              </a:rPr>
              <a:t>hclust</a:t>
            </a:r>
            <a:r>
              <a:rPr lang="en-US" sz="1500" dirty="0" smtClean="0">
                <a:solidFill>
                  <a:srgbClr val="FFFFFF"/>
                </a:solidFill>
                <a:latin typeface="Cambria" pitchFamily="18" charset="0"/>
                <a:ea typeface="MS PGothic" pitchFamily="34" charset="-128"/>
              </a:rPr>
              <a:t> and </a:t>
            </a:r>
            <a:r>
              <a:rPr lang="en-US" sz="1500" dirty="0" err="1" smtClean="0">
                <a:solidFill>
                  <a:srgbClr val="FFFFFF"/>
                </a:solidFill>
                <a:latin typeface="Cambria" pitchFamily="18" charset="0"/>
                <a:ea typeface="MS PGothic" pitchFamily="34" charset="-128"/>
              </a:rPr>
              <a:t>kmeans</a:t>
            </a:r>
            <a:endParaRPr lang="en-US" sz="1500" dirty="0">
              <a:solidFill>
                <a:srgbClr val="FFFFFF"/>
              </a:solidFill>
              <a:latin typeface="Times"/>
            </a:endParaRPr>
          </a:p>
        </p:txBody>
      </p:sp>
      <p:pic>
        <p:nvPicPr>
          <p:cNvPr id="3" name="Picture 2" descr="Screen Shot 2013-03-25 at 4.00.18 PM.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3252407"/>
            <a:ext cx="4268470" cy="3192843"/>
          </a:xfrm>
          <a:prstGeom prst="rect">
            <a:avLst/>
          </a:prstGeom>
        </p:spPr>
      </p:pic>
      <p:pic>
        <p:nvPicPr>
          <p:cNvPr id="5" name="Picture 4" descr="06calories-span-600.jp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268470" y="3477683"/>
            <a:ext cx="4806802" cy="2755900"/>
          </a:xfrm>
          <a:prstGeom prst="rect">
            <a:avLst/>
          </a:prstGeom>
          <a:ln>
            <a:solidFill>
              <a:srgbClr val="FF0000"/>
            </a:solidFill>
          </a:ln>
        </p:spPr>
      </p:pic>
      <p:sp>
        <p:nvSpPr>
          <p:cNvPr id="6" name="5-Point Star 5"/>
          <p:cNvSpPr/>
          <p:nvPr/>
        </p:nvSpPr>
        <p:spPr bwMode="auto">
          <a:xfrm>
            <a:off x="3456533" y="5757333"/>
            <a:ext cx="258217" cy="243417"/>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05" charset="0"/>
            </a:endParaRPr>
          </a:p>
        </p:txBody>
      </p:sp>
      <p:cxnSp>
        <p:nvCxnSpPr>
          <p:cNvPr id="9" name="Straight Arrow Connector 8"/>
          <p:cNvCxnSpPr/>
          <p:nvPr/>
        </p:nvCxnSpPr>
        <p:spPr bwMode="auto">
          <a:xfrm flipV="1">
            <a:off x="3714750" y="5757333"/>
            <a:ext cx="553720" cy="137584"/>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
        <p:nvSpPr>
          <p:cNvPr id="28" name="Rectangle 2"/>
          <p:cNvSpPr>
            <a:spLocks noChangeArrowheads="1"/>
          </p:cNvSpPr>
          <p:nvPr/>
        </p:nvSpPr>
        <p:spPr bwMode="auto">
          <a:xfrm>
            <a:off x="5810250" y="6283667"/>
            <a:ext cx="18584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eaLnBrk="0" fontAlgn="base" hangingPunct="0">
              <a:spcBef>
                <a:spcPct val="0"/>
              </a:spcBef>
              <a:spcAft>
                <a:spcPct val="0"/>
              </a:spcAft>
            </a:pPr>
            <a:r>
              <a:rPr lang="en-US" sz="1500" dirty="0" smtClean="0">
                <a:solidFill>
                  <a:srgbClr val="FF0000"/>
                </a:solidFill>
                <a:latin typeface="Cambria" pitchFamily="18" charset="0"/>
                <a:ea typeface="MS PGothic" pitchFamily="34" charset="-128"/>
              </a:rPr>
              <a:t>Good news for LA!</a:t>
            </a:r>
            <a:endParaRPr lang="en-US" sz="1500" i="1" dirty="0">
              <a:solidFill>
                <a:srgbClr val="FF0000"/>
              </a:solidFill>
              <a:latin typeface="Cambria" pitchFamily="18" charset="0"/>
              <a:ea typeface="MS PGothic" pitchFamily="34" charset="-128"/>
            </a:endParaRPr>
          </a:p>
        </p:txBody>
      </p:sp>
    </p:spTree>
    <p:extLst>
      <p:ext uri="{BB962C8B-B14F-4D97-AF65-F5344CB8AC3E}">
        <p14:creationId xmlns:p14="http://schemas.microsoft.com/office/powerpoint/2010/main" val="71868196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02 PM.png"/>
          <p:cNvPicPr>
            <a:picLocks noChangeAspect="1"/>
          </p:cNvPicPr>
          <p:nvPr/>
        </p:nvPicPr>
        <p:blipFill rotWithShape="1">
          <a:blip r:embed="rId2">
            <a:extLst>
              <a:ext uri="{28A0092B-C50C-407E-A947-70E740481C1C}">
                <a14:useLocalDpi xmlns:a14="http://schemas.microsoft.com/office/drawing/2010/main" val="0"/>
              </a:ext>
            </a:extLst>
          </a:blip>
          <a:srcRect l="-908" r="37692"/>
          <a:stretch/>
        </p:blipFill>
        <p:spPr>
          <a:xfrm>
            <a:off x="237391" y="436273"/>
            <a:ext cx="5780468" cy="5124659"/>
          </a:xfrm>
          <a:prstGeom prst="rect">
            <a:avLst/>
          </a:prstGeom>
        </p:spPr>
      </p:pic>
      <p:sp>
        <p:nvSpPr>
          <p:cNvPr id="3" name="Rectangle 2"/>
          <p:cNvSpPr/>
          <p:nvPr/>
        </p:nvSpPr>
        <p:spPr>
          <a:xfrm>
            <a:off x="1210694" y="6449285"/>
            <a:ext cx="7719655" cy="276999"/>
          </a:xfrm>
          <a:prstGeom prst="rect">
            <a:avLst/>
          </a:prstGeom>
        </p:spPr>
        <p:txBody>
          <a:bodyPr wrap="square">
            <a:spAutoFit/>
          </a:bodyPr>
          <a:lstStyle/>
          <a:p>
            <a:pPr algn="r"/>
            <a:r>
              <a:rPr lang="en-US" sz="1200" dirty="0" err="1" smtClean="0">
                <a:solidFill>
                  <a:prstClr val="black"/>
                </a:solidFill>
                <a:latin typeface="Calibri"/>
              </a:rPr>
              <a:t>www.stat.berkeley.edu</a:t>
            </a:r>
            <a:r>
              <a:rPr lang="en-US" sz="1200" dirty="0">
                <a:solidFill>
                  <a:prstClr val="black"/>
                </a:solidFill>
                <a:latin typeface="Calibri"/>
              </a:rPr>
              <a:t>/~</a:t>
            </a:r>
            <a:r>
              <a:rPr lang="en-US" sz="1200" dirty="0" err="1">
                <a:solidFill>
                  <a:prstClr val="black"/>
                </a:solidFill>
                <a:latin typeface="Calibri"/>
              </a:rPr>
              <a:t>breiman</a:t>
            </a:r>
            <a:r>
              <a:rPr lang="en-US" sz="1200" dirty="0">
                <a:solidFill>
                  <a:prstClr val="black"/>
                </a:solidFill>
                <a:latin typeface="Calibri"/>
              </a:rPr>
              <a:t>/</a:t>
            </a:r>
            <a:r>
              <a:rPr lang="en-US" sz="1200" dirty="0" err="1">
                <a:solidFill>
                  <a:prstClr val="black"/>
                </a:solidFill>
                <a:latin typeface="Calibri"/>
              </a:rPr>
              <a:t>RandomForests</a:t>
            </a:r>
            <a:r>
              <a:rPr lang="en-US" sz="1200" dirty="0">
                <a:solidFill>
                  <a:prstClr val="black"/>
                </a:solidFill>
                <a:latin typeface="Calibri"/>
              </a:rPr>
              <a:t>/</a:t>
            </a:r>
            <a:r>
              <a:rPr lang="en-US" sz="1200" dirty="0" err="1">
                <a:solidFill>
                  <a:prstClr val="black"/>
                </a:solidFill>
                <a:latin typeface="Calibri"/>
              </a:rPr>
              <a:t>cc_home.htm</a:t>
            </a:r>
            <a:endParaRPr lang="en-US" sz="1200" dirty="0">
              <a:solidFill>
                <a:prstClr val="black"/>
              </a:solidFill>
              <a:latin typeface="Calibri"/>
            </a:endParaRPr>
          </a:p>
        </p:txBody>
      </p:sp>
      <p:sp>
        <p:nvSpPr>
          <p:cNvPr id="4" name="TextBox 3"/>
          <p:cNvSpPr txBox="1"/>
          <p:nvPr/>
        </p:nvSpPr>
        <p:spPr>
          <a:xfrm>
            <a:off x="4510427" y="5389949"/>
            <a:ext cx="4534165" cy="923330"/>
          </a:xfrm>
          <a:prstGeom prst="rect">
            <a:avLst/>
          </a:prstGeom>
          <a:solidFill>
            <a:srgbClr val="B7D9FF"/>
          </a:solidFill>
        </p:spPr>
        <p:txBody>
          <a:bodyPr wrap="square" rtlCol="0">
            <a:spAutoFit/>
          </a:bodyPr>
          <a:lstStyle/>
          <a:p>
            <a:pPr marL="342900" indent="-342900">
              <a:buFont typeface="Arial"/>
              <a:buChar char="•"/>
            </a:pPr>
            <a:r>
              <a:rPr lang="en-US" dirty="0" smtClean="0">
                <a:solidFill>
                  <a:srgbClr val="0000FF"/>
                </a:solidFill>
                <a:latin typeface="Cambria"/>
                <a:cs typeface="Cambria"/>
              </a:rPr>
              <a:t>Leo </a:t>
            </a:r>
            <a:r>
              <a:rPr lang="en-US" dirty="0" err="1" smtClean="0">
                <a:solidFill>
                  <a:srgbClr val="0000FF"/>
                </a:solidFill>
                <a:latin typeface="Cambria"/>
                <a:cs typeface="Cambria"/>
              </a:rPr>
              <a:t>Breiman</a:t>
            </a:r>
            <a:r>
              <a:rPr lang="en-US" dirty="0" smtClean="0">
                <a:solidFill>
                  <a:srgbClr val="0000FF"/>
                </a:solidFill>
                <a:latin typeface="Cambria"/>
                <a:cs typeface="Cambria"/>
              </a:rPr>
              <a:t> + Adele Cutler (Cal) 2001</a:t>
            </a:r>
          </a:p>
          <a:p>
            <a:endParaRPr lang="en-US" dirty="0" smtClean="0">
              <a:solidFill>
                <a:srgbClr val="0000FF"/>
              </a:solidFill>
              <a:latin typeface="Cambria"/>
              <a:cs typeface="Cambria"/>
            </a:endParaRPr>
          </a:p>
          <a:p>
            <a:pPr marL="342900" indent="-342900">
              <a:buFont typeface="Arial"/>
              <a:buChar char="•"/>
            </a:pPr>
            <a:r>
              <a:rPr lang="en-US" dirty="0" smtClean="0">
                <a:solidFill>
                  <a:srgbClr val="0000FF"/>
                </a:solidFill>
                <a:latin typeface="Cambria"/>
                <a:cs typeface="Cambria"/>
              </a:rPr>
              <a:t>Tim Ho (Bell Labs) 1995  </a:t>
            </a:r>
            <a:endParaRPr lang="en-US" dirty="0">
              <a:solidFill>
                <a:srgbClr val="0000FF"/>
              </a:solidFill>
              <a:latin typeface="Cambria"/>
              <a:cs typeface="Cambria"/>
            </a:endParaRPr>
          </a:p>
        </p:txBody>
      </p:sp>
    </p:spTree>
    <p:extLst>
      <p:ext uri="{BB962C8B-B14F-4D97-AF65-F5344CB8AC3E}">
        <p14:creationId xmlns:p14="http://schemas.microsoft.com/office/powerpoint/2010/main" val="2417539819"/>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This week – more images!</a:t>
            </a:r>
            <a:endParaRPr lang="en-US" sz="3200" b="1" i="1" dirty="0">
              <a:solidFill>
                <a:srgbClr val="000000"/>
              </a:solidFill>
              <a:latin typeface="Trebuchet MS" pitchFamily="1" charset="0"/>
              <a:ea typeface="ＭＳ Ｐゴシック" pitchFamily="1" charset="-128"/>
            </a:endParaRPr>
          </a:p>
        </p:txBody>
      </p:sp>
      <p:pic>
        <p:nvPicPr>
          <p:cNvPr id="4" name="Picture 3" descr="Screen Shot 2013-03-25 at 4.55.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35" y="1460043"/>
            <a:ext cx="7613615" cy="4277984"/>
          </a:xfrm>
          <a:prstGeom prst="rect">
            <a:avLst/>
          </a:prstGeom>
        </p:spPr>
      </p:pic>
    </p:spTree>
    <p:extLst>
      <p:ext uri="{BB962C8B-B14F-4D97-AF65-F5344CB8AC3E}">
        <p14:creationId xmlns:p14="http://schemas.microsoft.com/office/powerpoint/2010/main" val="3145938751"/>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NIST handwritten digit dataset</a:t>
            </a:r>
            <a:endParaRPr lang="en-US" sz="3200" b="1" i="1" dirty="0">
              <a:solidFill>
                <a:srgbClr val="000000"/>
              </a:solidFill>
              <a:latin typeface="Trebuchet MS" pitchFamily="1" charset="0"/>
              <a:ea typeface="ＭＳ Ｐゴシック" pitchFamily="1" charset="-128"/>
            </a:endParaRPr>
          </a:p>
        </p:txBody>
      </p:sp>
      <p:pic>
        <p:nvPicPr>
          <p:cNvPr id="4" name="Picture 3" descr="Screen Shot 2013-03-25 at 4.55.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550" y="1048504"/>
            <a:ext cx="7613615" cy="4277984"/>
          </a:xfrm>
          <a:prstGeom prst="rect">
            <a:avLst/>
          </a:prstGeom>
        </p:spPr>
      </p:pic>
      <p:pic>
        <p:nvPicPr>
          <p:cNvPr id="5" name="Picture 4" descr="Screen Shot 2013-03-25 at 4.55.3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0900" y="5643748"/>
            <a:ext cx="4902200" cy="825500"/>
          </a:xfrm>
          <a:prstGeom prst="rect">
            <a:avLst/>
          </a:prstGeom>
        </p:spPr>
      </p:pic>
    </p:spTree>
    <p:extLst>
      <p:ext uri="{BB962C8B-B14F-4D97-AF65-F5344CB8AC3E}">
        <p14:creationId xmlns:p14="http://schemas.microsoft.com/office/powerpoint/2010/main" val="2404572251"/>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NIST handwritten digit dataset</a:t>
            </a:r>
            <a:endParaRPr lang="en-US" sz="3200" b="1" i="1" dirty="0">
              <a:solidFill>
                <a:srgbClr val="000000"/>
              </a:solidFill>
              <a:latin typeface="Trebuchet MS" pitchFamily="1" charset="0"/>
              <a:ea typeface="ＭＳ Ｐゴシック" pitchFamily="1" charset="-128"/>
            </a:endParaRPr>
          </a:p>
        </p:txBody>
      </p:sp>
      <p:pic>
        <p:nvPicPr>
          <p:cNvPr id="2" name="Picture 1" descr="Screen Shot 2013-03-25 at 4.54.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445" y="1308207"/>
            <a:ext cx="4958856" cy="2736630"/>
          </a:xfrm>
          <a:prstGeom prst="rect">
            <a:avLst/>
          </a:prstGeom>
        </p:spPr>
      </p:pic>
      <p:sp>
        <p:nvSpPr>
          <p:cNvPr id="5" name="TextBox 4"/>
          <p:cNvSpPr txBox="1"/>
          <p:nvPr/>
        </p:nvSpPr>
        <p:spPr>
          <a:xfrm>
            <a:off x="5599657" y="2150839"/>
            <a:ext cx="2419900" cy="923330"/>
          </a:xfrm>
          <a:prstGeom prst="rect">
            <a:avLst/>
          </a:prstGeom>
          <a:noFill/>
        </p:spPr>
        <p:txBody>
          <a:bodyPr wrap="square" rtlCol="0">
            <a:spAutoFit/>
          </a:bodyPr>
          <a:lstStyle/>
          <a:p>
            <a:r>
              <a:rPr lang="en-US" dirty="0" smtClean="0">
                <a:latin typeface="Cambria"/>
                <a:cs typeface="Cambria"/>
              </a:rPr>
              <a:t>Order of the pixels within the individual </a:t>
            </a:r>
            <a:r>
              <a:rPr lang="en-US" dirty="0" err="1" smtClean="0">
                <a:latin typeface="Cambria"/>
                <a:cs typeface="Cambria"/>
              </a:rPr>
              <a:t>dataframe</a:t>
            </a:r>
            <a:r>
              <a:rPr lang="en-US" dirty="0" smtClean="0">
                <a:latin typeface="Cambria"/>
                <a:cs typeface="Cambria"/>
              </a:rPr>
              <a:t> rows…</a:t>
            </a:r>
            <a:endParaRPr lang="en-US" dirty="0">
              <a:latin typeface="Cambria"/>
              <a:cs typeface="Cambria"/>
            </a:endParaRPr>
          </a:p>
        </p:txBody>
      </p:sp>
      <p:pic>
        <p:nvPicPr>
          <p:cNvPr id="3" name="Picture 2" descr="Screen Shot 2013-03-25 at 4.57.1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9762" y="4166295"/>
            <a:ext cx="5134170" cy="2387226"/>
          </a:xfrm>
          <a:prstGeom prst="rect">
            <a:avLst/>
          </a:prstGeom>
        </p:spPr>
      </p:pic>
    </p:spTree>
    <p:extLst>
      <p:ext uri="{BB962C8B-B14F-4D97-AF65-F5344CB8AC3E}">
        <p14:creationId xmlns:p14="http://schemas.microsoft.com/office/powerpoint/2010/main" val="4073940384"/>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NIST handwritten digit dataset</a:t>
            </a:r>
            <a:endParaRPr lang="en-US" sz="3200" b="1" i="1" dirty="0">
              <a:solidFill>
                <a:srgbClr val="000000"/>
              </a:solidFill>
              <a:latin typeface="Trebuchet MS" pitchFamily="1" charset="0"/>
              <a:ea typeface="ＭＳ Ｐゴシック" pitchFamily="1" charset="-128"/>
            </a:endParaRPr>
          </a:p>
        </p:txBody>
      </p:sp>
      <p:sp>
        <p:nvSpPr>
          <p:cNvPr id="4" name="Rectangle 3"/>
          <p:cNvSpPr/>
          <p:nvPr/>
        </p:nvSpPr>
        <p:spPr>
          <a:xfrm>
            <a:off x="1067247" y="578750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digs,10 )</a:t>
            </a:r>
          </a:p>
        </p:txBody>
      </p:sp>
      <p:sp>
        <p:nvSpPr>
          <p:cNvPr id="7" name="Rectangle 6"/>
          <p:cNvSpPr/>
          <p:nvPr/>
        </p:nvSpPr>
        <p:spPr>
          <a:xfrm>
            <a:off x="5452845" y="578750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a:t>
            </a:r>
            <a:r>
              <a:rPr lang="en-US" sz="2400" dirty="0" smtClean="0">
                <a:latin typeface="Cambria"/>
                <a:cs typeface="Cambria"/>
              </a:rPr>
              <a:t>11 </a:t>
            </a:r>
            <a:r>
              <a:rPr lang="en-US" sz="2400" dirty="0">
                <a:latin typeface="Cambria"/>
                <a:cs typeface="Cambria"/>
              </a:rPr>
              <a:t>)</a:t>
            </a:r>
          </a:p>
        </p:txBody>
      </p:sp>
      <p:pic>
        <p:nvPicPr>
          <p:cNvPr id="6" name="Picture 5" descr="Screen Shot 2013-03-25 at 4.57.4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62" y="2141199"/>
            <a:ext cx="4324428" cy="3266399"/>
          </a:xfrm>
          <a:prstGeom prst="rect">
            <a:avLst/>
          </a:prstGeom>
        </p:spPr>
      </p:pic>
      <p:pic>
        <p:nvPicPr>
          <p:cNvPr id="8" name="Picture 7" descr="Screen Shot 2013-03-25 at 4.58.2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4106" y="2194829"/>
            <a:ext cx="4024119" cy="3119901"/>
          </a:xfrm>
          <a:prstGeom prst="rect">
            <a:avLst/>
          </a:prstGeom>
        </p:spPr>
      </p:pic>
    </p:spTree>
    <p:extLst>
      <p:ext uri="{BB962C8B-B14F-4D97-AF65-F5344CB8AC3E}">
        <p14:creationId xmlns:p14="http://schemas.microsoft.com/office/powerpoint/2010/main" val="1044198593"/>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Some of the challenges…</a:t>
            </a:r>
            <a:endParaRPr lang="en-US" sz="3200" b="1" i="1" dirty="0">
              <a:solidFill>
                <a:srgbClr val="000000"/>
              </a:solidFill>
              <a:latin typeface="Trebuchet MS" pitchFamily="1" charset="0"/>
              <a:ea typeface="ＭＳ Ｐゴシック" pitchFamily="1" charset="-128"/>
            </a:endParaRPr>
          </a:p>
        </p:txBody>
      </p:sp>
      <p:sp>
        <p:nvSpPr>
          <p:cNvPr id="4" name="Rectangle 3"/>
          <p:cNvSpPr/>
          <p:nvPr/>
        </p:nvSpPr>
        <p:spPr>
          <a:xfrm>
            <a:off x="1067247" y="578750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a:t>
            </a:r>
            <a:r>
              <a:rPr lang="en-US" sz="2400" dirty="0" smtClean="0">
                <a:latin typeface="Cambria"/>
                <a:cs typeface="Cambria"/>
              </a:rPr>
              <a:t>,90 </a:t>
            </a:r>
            <a:r>
              <a:rPr lang="en-US" sz="2400" dirty="0">
                <a:latin typeface="Cambria"/>
                <a:cs typeface="Cambria"/>
              </a:rPr>
              <a:t>)</a:t>
            </a:r>
          </a:p>
        </p:txBody>
      </p:sp>
      <p:sp>
        <p:nvSpPr>
          <p:cNvPr id="7" name="Rectangle 6"/>
          <p:cNvSpPr/>
          <p:nvPr/>
        </p:nvSpPr>
        <p:spPr>
          <a:xfrm>
            <a:off x="5452845" y="578750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a:t>
            </a:r>
            <a:r>
              <a:rPr lang="en-US" sz="2400" dirty="0" smtClean="0">
                <a:latin typeface="Cambria"/>
                <a:cs typeface="Cambria"/>
              </a:rPr>
              <a:t>,96 </a:t>
            </a:r>
            <a:r>
              <a:rPr lang="en-US" sz="2400" dirty="0">
                <a:latin typeface="Cambria"/>
                <a:cs typeface="Cambria"/>
              </a:rPr>
              <a:t>)</a:t>
            </a:r>
          </a:p>
        </p:txBody>
      </p:sp>
      <p:sp>
        <p:nvSpPr>
          <p:cNvPr id="9" name="Rectangle 8"/>
          <p:cNvSpPr/>
          <p:nvPr/>
        </p:nvSpPr>
        <p:spPr>
          <a:xfrm>
            <a:off x="5452845" y="284748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a:t>
            </a:r>
            <a:r>
              <a:rPr lang="en-US" sz="2400" dirty="0" smtClean="0">
                <a:latin typeface="Cambria"/>
                <a:cs typeface="Cambria"/>
              </a:rPr>
              <a:t>,52 </a:t>
            </a:r>
            <a:r>
              <a:rPr lang="en-US" sz="2400" dirty="0">
                <a:latin typeface="Cambria"/>
                <a:cs typeface="Cambria"/>
              </a:rPr>
              <a:t>)</a:t>
            </a:r>
          </a:p>
        </p:txBody>
      </p:sp>
      <p:sp>
        <p:nvSpPr>
          <p:cNvPr id="10" name="Rectangle 9"/>
          <p:cNvSpPr/>
          <p:nvPr/>
        </p:nvSpPr>
        <p:spPr>
          <a:xfrm>
            <a:off x="1067247" y="2847485"/>
            <a:ext cx="2683096" cy="461665"/>
          </a:xfrm>
          <a:prstGeom prst="rect">
            <a:avLst/>
          </a:prstGeom>
        </p:spPr>
        <p:txBody>
          <a:bodyPr wrap="none">
            <a:spAutoFit/>
          </a:bodyPr>
          <a:lstStyle/>
          <a:p>
            <a:r>
              <a:rPr lang="en-US" sz="2400" dirty="0" err="1">
                <a:latin typeface="Cambria"/>
                <a:cs typeface="Cambria"/>
              </a:rPr>
              <a:t>plot.digit</a:t>
            </a:r>
            <a:r>
              <a:rPr lang="en-US" sz="2400" dirty="0">
                <a:latin typeface="Cambria"/>
                <a:cs typeface="Cambria"/>
              </a:rPr>
              <a:t>( digs</a:t>
            </a:r>
            <a:r>
              <a:rPr lang="en-US" sz="2400" dirty="0" smtClean="0">
                <a:latin typeface="Cambria"/>
                <a:cs typeface="Cambria"/>
              </a:rPr>
              <a:t>,74 </a:t>
            </a:r>
            <a:r>
              <a:rPr lang="en-US" sz="2400" dirty="0">
                <a:latin typeface="Cambria"/>
                <a:cs typeface="Cambria"/>
              </a:rPr>
              <a:t>)</a:t>
            </a:r>
          </a:p>
        </p:txBody>
      </p:sp>
      <p:pic>
        <p:nvPicPr>
          <p:cNvPr id="2" name="Picture 1" descr="Screen Shot 2013-03-25 at 5.01.4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550" y="3309150"/>
            <a:ext cx="3307334" cy="2545406"/>
          </a:xfrm>
          <a:prstGeom prst="rect">
            <a:avLst/>
          </a:prstGeom>
        </p:spPr>
      </p:pic>
      <p:pic>
        <p:nvPicPr>
          <p:cNvPr id="3" name="Picture 2" descr="Screen Shot 2013-03-25 at 5.01.3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117" y="3468684"/>
            <a:ext cx="2945824" cy="2214378"/>
          </a:xfrm>
          <a:prstGeom prst="rect">
            <a:avLst/>
          </a:prstGeom>
        </p:spPr>
      </p:pic>
      <p:pic>
        <p:nvPicPr>
          <p:cNvPr id="5" name="Picture 4" descr="Screen Shot 2013-03-25 at 5.02.53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079" y="765804"/>
            <a:ext cx="2783336" cy="2066416"/>
          </a:xfrm>
          <a:prstGeom prst="rect">
            <a:avLst/>
          </a:prstGeom>
        </p:spPr>
      </p:pic>
      <p:pic>
        <p:nvPicPr>
          <p:cNvPr id="11" name="Picture 10" descr="Screen Shot 2013-03-25 at 5.02.15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7707" y="786389"/>
            <a:ext cx="2737691" cy="2114630"/>
          </a:xfrm>
          <a:prstGeom prst="rect">
            <a:avLst/>
          </a:prstGeom>
        </p:spPr>
      </p:pic>
    </p:spTree>
    <p:extLst>
      <p:ext uri="{BB962C8B-B14F-4D97-AF65-F5344CB8AC3E}">
        <p14:creationId xmlns:p14="http://schemas.microsoft.com/office/powerpoint/2010/main" val="2015927931"/>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64195" y="259411"/>
            <a:ext cx="7010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pPr>
            <a:r>
              <a:rPr lang="en-US" sz="5200" dirty="0" smtClean="0">
                <a:latin typeface="Cambria" charset="0"/>
                <a:cs typeface="Cambria" charset="0"/>
              </a:rPr>
              <a:t>Hw</a:t>
            </a:r>
            <a:r>
              <a:rPr lang="en-US" sz="5200" dirty="0" smtClean="0">
                <a:latin typeface="Cambria" charset="0"/>
                <a:cs typeface="Cambria" charset="0"/>
              </a:rPr>
              <a:t>#7</a:t>
            </a:r>
            <a:endParaRPr lang="en-US" sz="5200" dirty="0">
              <a:latin typeface="Cambria" charset="0"/>
              <a:cs typeface="Cambria" charset="0"/>
            </a:endParaRPr>
          </a:p>
        </p:txBody>
      </p:sp>
      <p:sp>
        <p:nvSpPr>
          <p:cNvPr id="6" name="Rectangle 5"/>
          <p:cNvSpPr/>
          <p:nvPr/>
        </p:nvSpPr>
        <p:spPr>
          <a:xfrm>
            <a:off x="922940" y="1371456"/>
            <a:ext cx="7409480" cy="1200328"/>
          </a:xfrm>
          <a:prstGeom prst="rect">
            <a:avLst/>
          </a:prstGeom>
          <a:noFill/>
        </p:spPr>
        <p:txBody>
          <a:bodyPr wrap="square">
            <a:spAutoFit/>
          </a:bodyPr>
          <a:lstStyle/>
          <a:p>
            <a:r>
              <a:rPr lang="en-US" sz="2400" dirty="0" smtClean="0"/>
              <a:t>(1) </a:t>
            </a:r>
            <a:r>
              <a:rPr lang="en-US" sz="2400" dirty="0" smtClean="0"/>
              <a:t>First, this week's textbook chapter demonstrates how to make R interact with fundamental IS/IT tools: MySQL and distributed computing resources (</a:t>
            </a:r>
            <a:r>
              <a:rPr lang="en-US" sz="2400" dirty="0" err="1" smtClean="0"/>
              <a:t>Hadoop</a:t>
            </a:r>
            <a:r>
              <a:rPr lang="en-US" sz="2400" dirty="0" smtClean="0"/>
              <a:t>)</a:t>
            </a:r>
            <a:endParaRPr lang="en-US" sz="2400" i="1" dirty="0" smtClean="0">
              <a:solidFill>
                <a:srgbClr val="071EFF"/>
              </a:solidFill>
            </a:endParaRPr>
          </a:p>
        </p:txBody>
      </p:sp>
      <p:sp>
        <p:nvSpPr>
          <p:cNvPr id="4" name="Rectangle 3"/>
          <p:cNvSpPr/>
          <p:nvPr/>
        </p:nvSpPr>
        <p:spPr>
          <a:xfrm>
            <a:off x="922940" y="2841453"/>
            <a:ext cx="6711510" cy="2308324"/>
          </a:xfrm>
          <a:prstGeom prst="rect">
            <a:avLst/>
          </a:prstGeom>
          <a:solidFill>
            <a:srgbClr val="BFFFBC"/>
          </a:solidFill>
        </p:spPr>
        <p:txBody>
          <a:bodyPr wrap="square">
            <a:spAutoFit/>
          </a:bodyPr>
          <a:lstStyle/>
          <a:p>
            <a:r>
              <a:rPr lang="en-US" sz="2400" dirty="0" smtClean="0"/>
              <a:t>(2) Second, </a:t>
            </a:r>
            <a:r>
              <a:rPr lang="en-US" sz="2400" dirty="0" smtClean="0"/>
              <a:t>you'll use hierarchical and partition-based clusterin</a:t>
            </a:r>
            <a:r>
              <a:rPr lang="en-US" sz="2400" dirty="0" smtClean="0"/>
              <a:t>g on several </a:t>
            </a:r>
            <a:r>
              <a:rPr lang="en-US" sz="2400" i="1" dirty="0" smtClean="0"/>
              <a:t>hand-written digit </a:t>
            </a:r>
            <a:r>
              <a:rPr lang="en-US" sz="2400" dirty="0" smtClean="0"/>
              <a:t>datasets</a:t>
            </a:r>
            <a:endParaRPr lang="en-US" sz="2400" dirty="0" smtClean="0"/>
          </a:p>
          <a:p>
            <a:pPr marL="800100" lvl="1" indent="-342900">
              <a:buFont typeface="Arial"/>
              <a:buChar char="•"/>
            </a:pPr>
            <a:r>
              <a:rPr lang="en-US" sz="2400" dirty="0" smtClean="0"/>
              <a:t>determine </a:t>
            </a:r>
            <a:r>
              <a:rPr lang="en-US" sz="2400" dirty="0" smtClean="0"/>
              <a:t>the number of different digits!?</a:t>
            </a:r>
            <a:endParaRPr lang="en-US" sz="2400" dirty="0" smtClean="0"/>
          </a:p>
          <a:p>
            <a:pPr marL="800100" lvl="1" indent="-342900">
              <a:buFont typeface="Arial"/>
              <a:buChar char="•"/>
            </a:pPr>
            <a:r>
              <a:rPr lang="en-US" sz="2400" dirty="0" smtClean="0"/>
              <a:t>find the most "outlying" digits (least like the others), e.g., to signal a human observer…</a:t>
            </a:r>
            <a:endParaRPr lang="en-US" sz="2400" dirty="0" smtClean="0"/>
          </a:p>
        </p:txBody>
      </p:sp>
      <p:sp>
        <p:nvSpPr>
          <p:cNvPr id="7" name="Rectangle 6"/>
          <p:cNvSpPr/>
          <p:nvPr/>
        </p:nvSpPr>
        <p:spPr>
          <a:xfrm>
            <a:off x="922940" y="5534066"/>
            <a:ext cx="6711510" cy="1200328"/>
          </a:xfrm>
          <a:prstGeom prst="rect">
            <a:avLst/>
          </a:prstGeom>
          <a:solidFill>
            <a:srgbClr val="B7BEFF"/>
          </a:solidFill>
        </p:spPr>
        <p:txBody>
          <a:bodyPr wrap="square">
            <a:spAutoFit/>
          </a:bodyPr>
          <a:lstStyle/>
          <a:p>
            <a:r>
              <a:rPr lang="en-US" sz="2400" dirty="0" smtClean="0"/>
              <a:t>(3) </a:t>
            </a:r>
            <a:r>
              <a:rPr lang="en-US" sz="2400" dirty="0" smtClean="0"/>
              <a:t>Optionally, you could try to use k-means or </a:t>
            </a:r>
            <a:r>
              <a:rPr lang="en-US" sz="2400" dirty="0" err="1" smtClean="0"/>
              <a:t>hclust</a:t>
            </a:r>
            <a:r>
              <a:rPr lang="en-US" sz="2400" dirty="0" smtClean="0"/>
              <a:t> algorithms to segment a green-screen image of yourself – and to change its background</a:t>
            </a:r>
            <a:endParaRPr lang="en-US" sz="2400" dirty="0" smtClean="0"/>
          </a:p>
        </p:txBody>
      </p:sp>
    </p:spTree>
    <p:extLst>
      <p:ext uri="{BB962C8B-B14F-4D97-AF65-F5344CB8AC3E}">
        <p14:creationId xmlns:p14="http://schemas.microsoft.com/office/powerpoint/2010/main" val="1230860511"/>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340512" y="981981"/>
            <a:ext cx="6396831" cy="892552"/>
          </a:xfrm>
          <a:prstGeom prst="rect">
            <a:avLst/>
          </a:prstGeom>
          <a:solidFill>
            <a:srgbClr val="FFA4AB"/>
          </a:solidFill>
          <a:ln>
            <a:noFill/>
          </a:ln>
          <a:extLst/>
        </p:spPr>
        <p:txBody>
          <a:bodyPr wrap="squar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a:spcBef>
                <a:spcPct val="50000"/>
              </a:spcBef>
            </a:pPr>
            <a:r>
              <a:rPr lang="en-US" sz="5200" dirty="0" smtClean="0">
                <a:latin typeface="Cambria" charset="0"/>
                <a:cs typeface="Cambria" charset="0"/>
              </a:rPr>
              <a:t>See </a:t>
            </a:r>
            <a:r>
              <a:rPr lang="en-US" sz="5200" dirty="0" smtClean="0">
                <a:latin typeface="Cambria" charset="0"/>
                <a:cs typeface="Cambria" charset="0"/>
              </a:rPr>
              <a:t>you next week!</a:t>
            </a:r>
            <a:endParaRPr lang="en-US" sz="5200" dirty="0" smtClean="0">
              <a:latin typeface="Cambria" charset="0"/>
              <a:cs typeface="Cambria" charset="0"/>
            </a:endParaRPr>
          </a:p>
        </p:txBody>
      </p:sp>
      <p:sp>
        <p:nvSpPr>
          <p:cNvPr id="3" name="Text Box 5"/>
          <p:cNvSpPr txBox="1">
            <a:spLocks noChangeArrowheads="1"/>
          </p:cNvSpPr>
          <p:nvPr/>
        </p:nvSpPr>
        <p:spPr bwMode="auto">
          <a:xfrm>
            <a:off x="1585751" y="4695702"/>
            <a:ext cx="2651119" cy="1338828"/>
          </a:xfrm>
          <a:prstGeom prst="rect">
            <a:avLst/>
          </a:prstGeom>
          <a:solidFill>
            <a:srgbClr val="FFFFFF"/>
          </a:solidFill>
          <a:ln>
            <a:noFill/>
          </a:ln>
          <a:extLst/>
        </p:spPr>
        <p:txBody>
          <a:bodyPr wrap="squar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lgn="ctr">
              <a:spcBef>
                <a:spcPct val="50000"/>
              </a:spcBef>
            </a:pPr>
            <a:r>
              <a:rPr lang="en-US" sz="2700" dirty="0" smtClean="0">
                <a:latin typeface="Cambria" charset="0"/>
                <a:cs typeface="Cambria" charset="0"/>
              </a:rPr>
              <a:t>We will return to </a:t>
            </a:r>
            <a:r>
              <a:rPr lang="en-US" sz="2700" u="sng" dirty="0" smtClean="0">
                <a:solidFill>
                  <a:srgbClr val="800000"/>
                </a:solidFill>
                <a:latin typeface="Cambria" charset="0"/>
                <a:cs typeface="Cambria" charset="0"/>
              </a:rPr>
              <a:t>supervised</a:t>
            </a:r>
            <a:r>
              <a:rPr lang="en-US" sz="2700" dirty="0" smtClean="0">
                <a:latin typeface="Cambria" charset="0"/>
                <a:cs typeface="Cambria" charset="0"/>
              </a:rPr>
              <a:t> learning with </a:t>
            </a:r>
          </a:p>
        </p:txBody>
      </p:sp>
      <p:sp>
        <p:nvSpPr>
          <p:cNvPr id="5" name="Rectangle 4"/>
          <p:cNvSpPr/>
          <p:nvPr/>
        </p:nvSpPr>
        <p:spPr>
          <a:xfrm>
            <a:off x="4698498" y="4491942"/>
            <a:ext cx="919643" cy="584776"/>
          </a:xfrm>
          <a:prstGeom prst="rect">
            <a:avLst/>
          </a:prstGeom>
        </p:spPr>
        <p:txBody>
          <a:bodyPr wrap="none">
            <a:spAutoFit/>
          </a:bodyPr>
          <a:lstStyle/>
          <a:p>
            <a:pPr>
              <a:spcBef>
                <a:spcPct val="50000"/>
              </a:spcBef>
            </a:pPr>
            <a:r>
              <a:rPr lang="en-US" sz="3200" dirty="0" smtClean="0">
                <a:latin typeface="Cambria" charset="0"/>
                <a:cs typeface="Cambria" charset="0"/>
              </a:rPr>
              <a:t>NNs</a:t>
            </a:r>
          </a:p>
        </p:txBody>
      </p:sp>
      <p:sp>
        <p:nvSpPr>
          <p:cNvPr id="6" name="Rectangle 5"/>
          <p:cNvSpPr/>
          <p:nvPr/>
        </p:nvSpPr>
        <p:spPr>
          <a:xfrm>
            <a:off x="4698498" y="4984497"/>
            <a:ext cx="1146868" cy="584776"/>
          </a:xfrm>
          <a:prstGeom prst="rect">
            <a:avLst/>
          </a:prstGeom>
        </p:spPr>
        <p:txBody>
          <a:bodyPr wrap="none">
            <a:spAutoFit/>
          </a:bodyPr>
          <a:lstStyle/>
          <a:p>
            <a:pPr>
              <a:spcBef>
                <a:spcPct val="50000"/>
              </a:spcBef>
            </a:pPr>
            <a:r>
              <a:rPr lang="en-US" sz="3200" dirty="0" smtClean="0">
                <a:latin typeface="Cambria" charset="0"/>
                <a:cs typeface="Cambria" charset="0"/>
              </a:rPr>
              <a:t>SVMs</a:t>
            </a:r>
          </a:p>
        </p:txBody>
      </p:sp>
      <p:sp>
        <p:nvSpPr>
          <p:cNvPr id="7" name="Rectangle 6"/>
          <p:cNvSpPr/>
          <p:nvPr/>
        </p:nvSpPr>
        <p:spPr>
          <a:xfrm>
            <a:off x="4698498" y="5477051"/>
            <a:ext cx="1271101" cy="584776"/>
          </a:xfrm>
          <a:prstGeom prst="rect">
            <a:avLst/>
          </a:prstGeom>
        </p:spPr>
        <p:txBody>
          <a:bodyPr wrap="none">
            <a:spAutoFit/>
          </a:bodyPr>
          <a:lstStyle/>
          <a:p>
            <a:pPr>
              <a:spcBef>
                <a:spcPct val="50000"/>
              </a:spcBef>
            </a:pPr>
            <a:r>
              <a:rPr lang="en-US" sz="3200" dirty="0" smtClean="0">
                <a:latin typeface="Cambria" charset="0"/>
                <a:cs typeface="Cambria" charset="0"/>
              </a:rPr>
              <a:t>k-NNs</a:t>
            </a:r>
          </a:p>
        </p:txBody>
      </p:sp>
      <p:sp>
        <p:nvSpPr>
          <p:cNvPr id="8" name="Rectangle 7"/>
          <p:cNvSpPr/>
          <p:nvPr/>
        </p:nvSpPr>
        <p:spPr>
          <a:xfrm rot="20481331">
            <a:off x="6373932" y="5532115"/>
            <a:ext cx="1876009" cy="369332"/>
          </a:xfrm>
          <a:prstGeom prst="rect">
            <a:avLst/>
          </a:prstGeom>
        </p:spPr>
        <p:txBody>
          <a:bodyPr wrap="none">
            <a:spAutoFit/>
          </a:bodyPr>
          <a:lstStyle/>
          <a:p>
            <a:r>
              <a:rPr lang="en-US" dirty="0" smtClean="0">
                <a:latin typeface="Cambria" charset="0"/>
                <a:cs typeface="Cambria" charset="0"/>
              </a:rPr>
              <a:t>lots of acronyms!</a:t>
            </a:r>
            <a:endParaRPr lang="en-US" dirty="0"/>
          </a:p>
        </p:txBody>
      </p:sp>
      <p:sp>
        <p:nvSpPr>
          <p:cNvPr id="9" name="Left Brace 8"/>
          <p:cNvSpPr/>
          <p:nvPr/>
        </p:nvSpPr>
        <p:spPr>
          <a:xfrm>
            <a:off x="4236870" y="4483994"/>
            <a:ext cx="381000" cy="1707637"/>
          </a:xfrm>
          <a:prstGeom prst="leftBrace">
            <a:avLst>
              <a:gd name="adj1" fmla="val 50000"/>
              <a:gd name="adj2" fmla="val 50000"/>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482133122"/>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133122"/>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solidFill>
                  <a:prstClr val="black"/>
                </a:solidFill>
                <a:latin typeface="Cambria"/>
                <a:cs typeface="Cambria"/>
              </a:rPr>
              <a:t>Proximity </a:t>
            </a:r>
            <a:endParaRPr lang="en-US" sz="4200" dirty="0">
              <a:solidFill>
                <a:prstClr val="black"/>
              </a:solidFill>
              <a:latin typeface="Cambria"/>
              <a:cs typeface="Cambria"/>
            </a:endParaRPr>
          </a:p>
        </p:txBody>
      </p:sp>
      <p:sp>
        <p:nvSpPr>
          <p:cNvPr id="3" name="TextBox 2"/>
          <p:cNvSpPr txBox="1"/>
          <p:nvPr/>
        </p:nvSpPr>
        <p:spPr>
          <a:xfrm>
            <a:off x="1327485" y="5210239"/>
            <a:ext cx="6587597" cy="461665"/>
          </a:xfrm>
          <a:prstGeom prst="rect">
            <a:avLst/>
          </a:prstGeom>
          <a:noFill/>
        </p:spPr>
        <p:txBody>
          <a:bodyPr wrap="square" rtlCol="0">
            <a:spAutoFit/>
          </a:bodyPr>
          <a:lstStyle/>
          <a:p>
            <a:pPr algn="ctr"/>
            <a:r>
              <a:rPr lang="en-US" sz="2400" dirty="0" smtClean="0">
                <a:solidFill>
                  <a:prstClr val="black"/>
                </a:solidFill>
                <a:latin typeface="Cambria"/>
                <a:cs typeface="Cambria"/>
              </a:rPr>
              <a:t>measuring similarity among data cases (rows)</a:t>
            </a:r>
            <a:endParaRPr lang="en-US" sz="2400" dirty="0">
              <a:solidFill>
                <a:prstClr val="black"/>
              </a:solidFill>
              <a:latin typeface="Cambria"/>
              <a:cs typeface="Cambria"/>
            </a:endParaRPr>
          </a:p>
        </p:txBody>
      </p:sp>
      <p:sp>
        <p:nvSpPr>
          <p:cNvPr id="4" name="Rectangle 3"/>
          <p:cNvSpPr/>
          <p:nvPr/>
        </p:nvSpPr>
        <p:spPr>
          <a:xfrm>
            <a:off x="522258" y="1851337"/>
            <a:ext cx="8237465" cy="2585323"/>
          </a:xfrm>
          <a:prstGeom prst="rect">
            <a:avLst/>
          </a:prstGeom>
          <a:solidFill>
            <a:srgbClr val="ADEBAA"/>
          </a:solidFill>
        </p:spPr>
        <p:txBody>
          <a:bodyPr wrap="square">
            <a:spAutoFit/>
          </a:bodyPr>
          <a:lstStyle/>
          <a:p>
            <a:r>
              <a:rPr lang="en-US" dirty="0">
                <a:solidFill>
                  <a:prstClr val="black"/>
                </a:solidFill>
                <a:latin typeface="Calibri"/>
              </a:rPr>
              <a:t>These are one of the most useful tools in random forests. </a:t>
            </a:r>
            <a:endParaRPr lang="en-US" dirty="0" smtClean="0">
              <a:solidFill>
                <a:prstClr val="black"/>
              </a:solidFill>
              <a:latin typeface="Calibri"/>
            </a:endParaRPr>
          </a:p>
          <a:p>
            <a:endParaRPr lang="en-US" dirty="0">
              <a:solidFill>
                <a:prstClr val="black"/>
              </a:solidFill>
              <a:latin typeface="Calibri"/>
            </a:endParaRPr>
          </a:p>
          <a:p>
            <a:r>
              <a:rPr lang="en-US" dirty="0" smtClean="0">
                <a:solidFill>
                  <a:prstClr val="black"/>
                </a:solidFill>
                <a:latin typeface="Calibri"/>
              </a:rPr>
              <a:t>If there are N rows, the </a:t>
            </a:r>
            <a:r>
              <a:rPr lang="en-US" dirty="0">
                <a:solidFill>
                  <a:prstClr val="black"/>
                </a:solidFill>
                <a:latin typeface="Calibri"/>
              </a:rPr>
              <a:t>proximities </a:t>
            </a:r>
            <a:r>
              <a:rPr lang="en-US" dirty="0" smtClean="0">
                <a:solidFill>
                  <a:prstClr val="black"/>
                </a:solidFill>
                <a:latin typeface="Calibri"/>
              </a:rPr>
              <a:t>start as an </a:t>
            </a:r>
            <a:r>
              <a:rPr lang="en-US" dirty="0" err="1">
                <a:solidFill>
                  <a:prstClr val="black"/>
                </a:solidFill>
                <a:latin typeface="Calibri"/>
              </a:rPr>
              <a:t>NxN</a:t>
            </a:r>
            <a:r>
              <a:rPr lang="en-US" dirty="0">
                <a:solidFill>
                  <a:prstClr val="black"/>
                </a:solidFill>
                <a:latin typeface="Calibri"/>
              </a:rPr>
              <a:t> </a:t>
            </a:r>
            <a:r>
              <a:rPr lang="en-US" dirty="0" smtClean="0">
                <a:solidFill>
                  <a:prstClr val="black"/>
                </a:solidFill>
                <a:latin typeface="Calibri"/>
              </a:rPr>
              <a:t>matrix of all 0s. </a:t>
            </a:r>
          </a:p>
          <a:p>
            <a:endParaRPr lang="en-US" dirty="0">
              <a:solidFill>
                <a:prstClr val="black"/>
              </a:solidFill>
              <a:latin typeface="Calibri"/>
            </a:endParaRPr>
          </a:p>
          <a:p>
            <a:r>
              <a:rPr lang="en-US" dirty="0" smtClean="0">
                <a:solidFill>
                  <a:prstClr val="black"/>
                </a:solidFill>
                <a:latin typeface="Calibri"/>
              </a:rPr>
              <a:t>After </a:t>
            </a:r>
            <a:r>
              <a:rPr lang="en-US" dirty="0">
                <a:solidFill>
                  <a:prstClr val="black"/>
                </a:solidFill>
                <a:latin typeface="Calibri"/>
              </a:rPr>
              <a:t>a tree is grown, </a:t>
            </a:r>
            <a:r>
              <a:rPr lang="en-US" dirty="0" smtClean="0">
                <a:solidFill>
                  <a:prstClr val="black"/>
                </a:solidFill>
                <a:latin typeface="Calibri"/>
              </a:rPr>
              <a:t>classify all data - training </a:t>
            </a:r>
            <a:r>
              <a:rPr lang="en-US" dirty="0">
                <a:solidFill>
                  <a:prstClr val="black"/>
                </a:solidFill>
                <a:latin typeface="Calibri"/>
              </a:rPr>
              <a:t>and </a:t>
            </a:r>
            <a:r>
              <a:rPr lang="en-US" dirty="0" err="1" smtClean="0">
                <a:solidFill>
                  <a:prstClr val="black"/>
                </a:solidFill>
                <a:latin typeface="Calibri"/>
              </a:rPr>
              <a:t>oob</a:t>
            </a:r>
            <a:r>
              <a:rPr lang="en-US" dirty="0" smtClean="0">
                <a:solidFill>
                  <a:prstClr val="black"/>
                </a:solidFill>
                <a:latin typeface="Calibri"/>
              </a:rPr>
              <a:t> - with the </a:t>
            </a:r>
            <a:r>
              <a:rPr lang="en-US" dirty="0">
                <a:solidFill>
                  <a:prstClr val="black"/>
                </a:solidFill>
                <a:latin typeface="Calibri"/>
              </a:rPr>
              <a:t>tree. </a:t>
            </a:r>
            <a:endParaRPr lang="en-US" dirty="0" smtClean="0">
              <a:solidFill>
                <a:prstClr val="black"/>
              </a:solidFill>
              <a:latin typeface="Calibri"/>
            </a:endParaRPr>
          </a:p>
          <a:p>
            <a:endParaRPr lang="en-US" dirty="0">
              <a:solidFill>
                <a:prstClr val="black"/>
              </a:solidFill>
              <a:latin typeface="Calibri"/>
            </a:endParaRPr>
          </a:p>
          <a:p>
            <a:r>
              <a:rPr lang="en-US" dirty="0" smtClean="0">
                <a:solidFill>
                  <a:prstClr val="black"/>
                </a:solidFill>
                <a:latin typeface="Calibri"/>
              </a:rPr>
              <a:t>If </a:t>
            </a:r>
            <a:r>
              <a:rPr lang="en-US" dirty="0">
                <a:solidFill>
                  <a:prstClr val="black"/>
                </a:solidFill>
                <a:latin typeface="Calibri"/>
              </a:rPr>
              <a:t>cases k and n </a:t>
            </a:r>
            <a:r>
              <a:rPr lang="en-US" dirty="0" smtClean="0">
                <a:solidFill>
                  <a:prstClr val="black"/>
                </a:solidFill>
                <a:latin typeface="Calibri"/>
              </a:rPr>
              <a:t>end up </a:t>
            </a:r>
            <a:r>
              <a:rPr lang="en-US" b="1" dirty="0" smtClean="0">
                <a:solidFill>
                  <a:srgbClr val="FF0000"/>
                </a:solidFill>
                <a:latin typeface="Calibri"/>
              </a:rPr>
              <a:t>in </a:t>
            </a:r>
            <a:r>
              <a:rPr lang="en-US" b="1" dirty="0">
                <a:solidFill>
                  <a:srgbClr val="FF0000"/>
                </a:solidFill>
                <a:latin typeface="Calibri"/>
              </a:rPr>
              <a:t>the same terminal </a:t>
            </a:r>
            <a:r>
              <a:rPr lang="en-US" b="1" dirty="0" smtClean="0">
                <a:solidFill>
                  <a:srgbClr val="FF0000"/>
                </a:solidFill>
                <a:latin typeface="Calibri"/>
              </a:rPr>
              <a:t>node</a:t>
            </a:r>
            <a:r>
              <a:rPr lang="en-US" dirty="0" smtClean="0">
                <a:solidFill>
                  <a:prstClr val="black"/>
                </a:solidFill>
                <a:latin typeface="Calibri"/>
              </a:rPr>
              <a:t>,</a:t>
            </a:r>
            <a:r>
              <a:rPr lang="en-US" b="1" dirty="0" smtClean="0">
                <a:solidFill>
                  <a:srgbClr val="FF0000"/>
                </a:solidFill>
                <a:latin typeface="Calibri"/>
              </a:rPr>
              <a:t> </a:t>
            </a:r>
            <a:r>
              <a:rPr lang="en-US" dirty="0">
                <a:solidFill>
                  <a:prstClr val="black"/>
                </a:solidFill>
                <a:latin typeface="Calibri"/>
              </a:rPr>
              <a:t>increase their proximity by one</a:t>
            </a:r>
            <a:r>
              <a:rPr lang="en-US" dirty="0" smtClean="0">
                <a:solidFill>
                  <a:prstClr val="black"/>
                </a:solidFill>
                <a:latin typeface="Calibri"/>
              </a:rPr>
              <a:t>.</a:t>
            </a:r>
          </a:p>
          <a:p>
            <a:endParaRPr lang="en-US" dirty="0">
              <a:solidFill>
                <a:prstClr val="black"/>
              </a:solidFill>
              <a:latin typeface="Calibri"/>
            </a:endParaRPr>
          </a:p>
          <a:p>
            <a:r>
              <a:rPr lang="en-US" dirty="0" smtClean="0">
                <a:solidFill>
                  <a:prstClr val="black"/>
                </a:solidFill>
                <a:latin typeface="Calibri"/>
              </a:rPr>
              <a:t>(At </a:t>
            </a:r>
            <a:r>
              <a:rPr lang="en-US" dirty="0">
                <a:solidFill>
                  <a:prstClr val="black"/>
                </a:solidFill>
                <a:latin typeface="Calibri"/>
              </a:rPr>
              <a:t>the end, normalize the proximities by dividing by the </a:t>
            </a:r>
            <a:r>
              <a:rPr lang="en-US" dirty="0" smtClean="0">
                <a:solidFill>
                  <a:prstClr val="black"/>
                </a:solidFill>
                <a:latin typeface="Calibri"/>
              </a:rPr>
              <a:t>total number </a:t>
            </a:r>
            <a:r>
              <a:rPr lang="en-US" dirty="0">
                <a:solidFill>
                  <a:prstClr val="black"/>
                </a:solidFill>
                <a:latin typeface="Calibri"/>
              </a:rPr>
              <a:t>of trees</a:t>
            </a:r>
            <a:r>
              <a:rPr lang="en-US" dirty="0" smtClean="0">
                <a:solidFill>
                  <a:prstClr val="black"/>
                </a:solidFill>
                <a:latin typeface="Calibri"/>
              </a:rPr>
              <a:t>.)</a:t>
            </a:r>
            <a:endParaRPr lang="en-US" dirty="0">
              <a:solidFill>
                <a:prstClr val="black"/>
              </a:solidFill>
              <a:latin typeface="Calibri"/>
            </a:endParaRPr>
          </a:p>
        </p:txBody>
      </p:sp>
      <p:sp>
        <p:nvSpPr>
          <p:cNvPr id="5" name="Rectangle 4"/>
          <p:cNvSpPr/>
          <p:nvPr/>
        </p:nvSpPr>
        <p:spPr>
          <a:xfrm>
            <a:off x="6461413" y="514191"/>
            <a:ext cx="1672253" cy="369332"/>
          </a:xfrm>
          <a:prstGeom prst="rect">
            <a:avLst/>
          </a:prstGeom>
        </p:spPr>
        <p:txBody>
          <a:bodyPr wrap="none">
            <a:spAutoFit/>
          </a:bodyPr>
          <a:lstStyle/>
          <a:p>
            <a:r>
              <a:rPr lang="en-US" dirty="0" err="1" smtClean="0">
                <a:solidFill>
                  <a:srgbClr val="FF0000"/>
                </a:solidFill>
                <a:latin typeface="Cambria"/>
                <a:cs typeface="Cambria"/>
              </a:rPr>
              <a:t>forestIris$prox</a:t>
            </a:r>
            <a:endParaRPr lang="en-US" dirty="0">
              <a:solidFill>
                <a:srgbClr val="FF0000"/>
              </a:solidFill>
              <a:latin typeface="Calibri"/>
            </a:endParaRPr>
          </a:p>
        </p:txBody>
      </p:sp>
    </p:spTree>
    <p:extLst>
      <p:ext uri="{BB962C8B-B14F-4D97-AF65-F5344CB8AC3E}">
        <p14:creationId xmlns:p14="http://schemas.microsoft.com/office/powerpoint/2010/main" val="624834858"/>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3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
            <a:ext cx="9144000" cy="6775622"/>
          </a:xfrm>
          <a:prstGeom prst="rect">
            <a:avLst/>
          </a:prstGeom>
        </p:spPr>
      </p:pic>
      <p:sp>
        <p:nvSpPr>
          <p:cNvPr id="3" name="Rectangle 2"/>
          <p:cNvSpPr/>
          <p:nvPr/>
        </p:nvSpPr>
        <p:spPr>
          <a:xfrm>
            <a:off x="5747061" y="586769"/>
            <a:ext cx="1741883" cy="369332"/>
          </a:xfrm>
          <a:prstGeom prst="rect">
            <a:avLst/>
          </a:prstGeom>
        </p:spPr>
        <p:txBody>
          <a:bodyPr wrap="none">
            <a:spAutoFit/>
          </a:bodyPr>
          <a:lstStyle/>
          <a:p>
            <a:pPr algn="ctr"/>
            <a:r>
              <a:rPr lang="en-US" dirty="0" smtClean="0">
                <a:solidFill>
                  <a:prstClr val="black"/>
                </a:solidFill>
                <a:latin typeface="Cambria"/>
                <a:cs typeface="Cambria"/>
              </a:rPr>
              <a:t>using proximity</a:t>
            </a:r>
            <a:endParaRPr lang="en-US" dirty="0">
              <a:solidFill>
                <a:prstClr val="black"/>
              </a:solidFill>
              <a:latin typeface="Calibri"/>
            </a:endParaRPr>
          </a:p>
        </p:txBody>
      </p:sp>
    </p:spTree>
    <p:extLst>
      <p:ext uri="{BB962C8B-B14F-4D97-AF65-F5344CB8AC3E}">
        <p14:creationId xmlns:p14="http://schemas.microsoft.com/office/powerpoint/2010/main" val="376211188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47610"/>
          </a:xfrm>
          <a:prstGeom prst="rect">
            <a:avLst/>
          </a:prstGeom>
        </p:spPr>
      </p:pic>
      <p:sp>
        <p:nvSpPr>
          <p:cNvPr id="3" name="Rectangle 2"/>
          <p:cNvSpPr/>
          <p:nvPr/>
        </p:nvSpPr>
        <p:spPr>
          <a:xfrm>
            <a:off x="189913" y="2302816"/>
            <a:ext cx="8830940" cy="261144"/>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Times"/>
            </a:endParaRPr>
          </a:p>
        </p:txBody>
      </p:sp>
      <p:sp>
        <p:nvSpPr>
          <p:cNvPr id="4" name="Rectangle 3"/>
          <p:cNvSpPr/>
          <p:nvPr/>
        </p:nvSpPr>
        <p:spPr>
          <a:xfrm>
            <a:off x="5386869" y="4591849"/>
            <a:ext cx="3491550" cy="34614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Times"/>
            </a:endParaRPr>
          </a:p>
        </p:txBody>
      </p:sp>
      <p:sp>
        <p:nvSpPr>
          <p:cNvPr id="5" name="TextBox 4"/>
          <p:cNvSpPr txBox="1"/>
          <p:nvPr/>
        </p:nvSpPr>
        <p:spPr>
          <a:xfrm>
            <a:off x="272998" y="361678"/>
            <a:ext cx="8380024" cy="738664"/>
          </a:xfrm>
          <a:prstGeom prst="rect">
            <a:avLst/>
          </a:prstGeom>
          <a:solidFill>
            <a:schemeClr val="bg1"/>
          </a:solidFill>
        </p:spPr>
        <p:txBody>
          <a:bodyPr wrap="square" rtlCol="0">
            <a:spAutoFit/>
          </a:bodyPr>
          <a:lstStyle/>
          <a:p>
            <a:r>
              <a:rPr lang="en-US" sz="4200" dirty="0" smtClean="0">
                <a:solidFill>
                  <a:srgbClr val="000000"/>
                </a:solidFill>
                <a:latin typeface="Cambria"/>
                <a:cs typeface="Cambria"/>
              </a:rPr>
              <a:t>… and </a:t>
            </a:r>
            <a:r>
              <a:rPr lang="en-US" sz="4200" i="1" dirty="0" smtClean="0">
                <a:solidFill>
                  <a:srgbClr val="000000"/>
                </a:solidFill>
                <a:latin typeface="Cambria"/>
                <a:cs typeface="Cambria"/>
              </a:rPr>
              <a:t>Random </a:t>
            </a:r>
            <a:r>
              <a:rPr lang="en-US" sz="4200" i="1" dirty="0" smtClean="0">
                <a:solidFill>
                  <a:srgbClr val="000000"/>
                </a:solidFill>
                <a:latin typeface="Cambria"/>
                <a:cs typeface="Cambria"/>
              </a:rPr>
              <a:t>Forests</a:t>
            </a:r>
            <a:endParaRPr lang="en-US" sz="4200" i="1" dirty="0">
              <a:solidFill>
                <a:srgbClr val="000000"/>
              </a:solidFill>
              <a:latin typeface="Cambria"/>
              <a:cs typeface="Cambria"/>
            </a:endParaRPr>
          </a:p>
        </p:txBody>
      </p:sp>
    </p:spTree>
    <p:extLst>
      <p:ext uri="{BB962C8B-B14F-4D97-AF65-F5344CB8AC3E}">
        <p14:creationId xmlns:p14="http://schemas.microsoft.com/office/powerpoint/2010/main" val="1758384115"/>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32 PM.png"/>
          <p:cNvPicPr>
            <a:picLocks noChangeAspect="1"/>
          </p:cNvPicPr>
          <p:nvPr/>
        </p:nvPicPr>
        <p:blipFill rotWithShape="1">
          <a:blip r:embed="rId2">
            <a:extLst>
              <a:ext uri="{28A0092B-C50C-407E-A947-70E740481C1C}">
                <a14:useLocalDpi xmlns:a14="http://schemas.microsoft.com/office/drawing/2010/main" val="0"/>
              </a:ext>
            </a:extLst>
          </a:blip>
          <a:srcRect l="30764" t="46038" r="24452"/>
          <a:stretch/>
        </p:blipFill>
        <p:spPr>
          <a:xfrm>
            <a:off x="2421388" y="2931934"/>
            <a:ext cx="4094993" cy="3656253"/>
          </a:xfrm>
          <a:prstGeom prst="rect">
            <a:avLst/>
          </a:prstGeom>
        </p:spPr>
      </p:pic>
      <p:sp>
        <p:nvSpPr>
          <p:cNvPr id="5" name="Rectangle 4"/>
          <p:cNvSpPr/>
          <p:nvPr/>
        </p:nvSpPr>
        <p:spPr>
          <a:xfrm>
            <a:off x="356087" y="312274"/>
            <a:ext cx="8391767" cy="2246769"/>
          </a:xfrm>
          <a:prstGeom prst="rect">
            <a:avLst/>
          </a:prstGeom>
        </p:spPr>
        <p:txBody>
          <a:bodyPr wrap="square">
            <a:spAutoFit/>
          </a:bodyPr>
          <a:lstStyle/>
          <a:p>
            <a:pPr marL="342900" indent="-342900">
              <a:buFont typeface="Arial"/>
              <a:buChar char="•"/>
            </a:pPr>
            <a:r>
              <a:rPr lang="en-US" sz="2000" dirty="0">
                <a:solidFill>
                  <a:prstClr val="black"/>
                </a:solidFill>
                <a:latin typeface="Calibri"/>
              </a:rPr>
              <a:t>Prototypes are a way of getting a picture of how the variables relate to the classification. </a:t>
            </a:r>
            <a:endParaRPr lang="en-US" sz="2000" dirty="0" smtClean="0">
              <a:solidFill>
                <a:prstClr val="black"/>
              </a:solidFill>
              <a:latin typeface="Calibri"/>
            </a:endParaRPr>
          </a:p>
          <a:p>
            <a:pPr marL="342900" indent="-342900">
              <a:buFont typeface="Arial"/>
              <a:buChar char="•"/>
            </a:pPr>
            <a:r>
              <a:rPr lang="en-US" sz="2000" dirty="0" smtClean="0">
                <a:solidFill>
                  <a:prstClr val="black"/>
                </a:solidFill>
                <a:latin typeface="Calibri"/>
              </a:rPr>
              <a:t>For </a:t>
            </a:r>
            <a:r>
              <a:rPr lang="en-US" sz="2000" dirty="0">
                <a:solidFill>
                  <a:prstClr val="black"/>
                </a:solidFill>
                <a:latin typeface="Calibri"/>
              </a:rPr>
              <a:t>the </a:t>
            </a:r>
            <a:r>
              <a:rPr lang="en-US" sz="2000" dirty="0" err="1">
                <a:solidFill>
                  <a:prstClr val="black"/>
                </a:solidFill>
                <a:latin typeface="Calibri"/>
              </a:rPr>
              <a:t>jth</a:t>
            </a:r>
            <a:r>
              <a:rPr lang="en-US" sz="2000" dirty="0">
                <a:solidFill>
                  <a:prstClr val="black"/>
                </a:solidFill>
                <a:latin typeface="Calibri"/>
              </a:rPr>
              <a:t> class, we find the case that has the largest number of class j cases among its k nearest neighbors, determined using the proximities. </a:t>
            </a:r>
            <a:endParaRPr lang="en-US" sz="2000" dirty="0" smtClean="0">
              <a:solidFill>
                <a:prstClr val="black"/>
              </a:solidFill>
              <a:latin typeface="Calibri"/>
            </a:endParaRPr>
          </a:p>
          <a:p>
            <a:pPr marL="342900" indent="-342900">
              <a:buFont typeface="Arial"/>
              <a:buChar char="•"/>
            </a:pPr>
            <a:r>
              <a:rPr lang="en-US" sz="2000" dirty="0" smtClean="0">
                <a:solidFill>
                  <a:prstClr val="black"/>
                </a:solidFill>
                <a:latin typeface="Calibri"/>
              </a:rPr>
              <a:t>Among </a:t>
            </a:r>
            <a:r>
              <a:rPr lang="en-US" sz="2000" dirty="0">
                <a:solidFill>
                  <a:prstClr val="black"/>
                </a:solidFill>
                <a:latin typeface="Calibri"/>
              </a:rPr>
              <a:t>these k cases we find the median, 25th percentile, and 75th percentile for each variable. The medians are the prototype for class j and the quartiles give an estimate of is stability.</a:t>
            </a:r>
          </a:p>
        </p:txBody>
      </p:sp>
    </p:spTree>
    <p:extLst>
      <p:ext uri="{BB962C8B-B14F-4D97-AF65-F5344CB8AC3E}">
        <p14:creationId xmlns:p14="http://schemas.microsoft.com/office/powerpoint/2010/main" val="1666616933"/>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6.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28700"/>
            <a:ext cx="9144000" cy="4788370"/>
          </a:xfrm>
          <a:prstGeom prst="rect">
            <a:avLst/>
          </a:prstGeom>
        </p:spPr>
      </p:pic>
    </p:spTree>
    <p:extLst>
      <p:ext uri="{BB962C8B-B14F-4D97-AF65-F5344CB8AC3E}">
        <p14:creationId xmlns:p14="http://schemas.microsoft.com/office/powerpoint/2010/main" val="3722038365"/>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7.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66800"/>
            <a:ext cx="9144000" cy="4714875"/>
          </a:xfrm>
          <a:prstGeom prst="rect">
            <a:avLst/>
          </a:prstGeom>
        </p:spPr>
      </p:pic>
    </p:spTree>
    <p:extLst>
      <p:ext uri="{BB962C8B-B14F-4D97-AF65-F5344CB8AC3E}">
        <p14:creationId xmlns:p14="http://schemas.microsoft.com/office/powerpoint/2010/main" val="174286602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7.1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7700"/>
            <a:ext cx="9144000" cy="5562600"/>
          </a:xfrm>
          <a:prstGeom prst="rect">
            <a:avLst/>
          </a:prstGeom>
        </p:spPr>
      </p:pic>
    </p:spTree>
    <p:extLst>
      <p:ext uri="{BB962C8B-B14F-4D97-AF65-F5344CB8AC3E}">
        <p14:creationId xmlns:p14="http://schemas.microsoft.com/office/powerpoint/2010/main" val="37998803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0392"/>
            <a:ext cx="9144000" cy="3433864"/>
          </a:xfrm>
          <a:prstGeom prst="rect">
            <a:avLst/>
          </a:prstGeom>
        </p:spPr>
      </p:pic>
      <p:sp>
        <p:nvSpPr>
          <p:cNvPr id="3" name="TextBox 2"/>
          <p:cNvSpPr txBox="1"/>
          <p:nvPr/>
        </p:nvSpPr>
        <p:spPr>
          <a:xfrm>
            <a:off x="4273036" y="812514"/>
            <a:ext cx="4035645" cy="646331"/>
          </a:xfrm>
          <a:prstGeom prst="rect">
            <a:avLst/>
          </a:prstGeom>
          <a:noFill/>
        </p:spPr>
        <p:txBody>
          <a:bodyPr wrap="square" rtlCol="0">
            <a:spAutoFit/>
          </a:bodyPr>
          <a:lstStyle/>
          <a:p>
            <a:r>
              <a:rPr lang="en-US" sz="3600" dirty="0" smtClean="0">
                <a:latin typeface="Cambria"/>
                <a:cs typeface="Cambria"/>
              </a:rPr>
              <a:t>~ a larger example</a:t>
            </a:r>
            <a:endParaRPr lang="en-US" sz="3600" dirty="0">
              <a:latin typeface="Cambria"/>
              <a:cs typeface="Cambria"/>
            </a:endParaRPr>
          </a:p>
        </p:txBody>
      </p:sp>
    </p:spTree>
    <p:extLst>
      <p:ext uri="{BB962C8B-B14F-4D97-AF65-F5344CB8AC3E}">
        <p14:creationId xmlns:p14="http://schemas.microsoft.com/office/powerpoint/2010/main" val="40262845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4.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0700"/>
            <a:ext cx="9144000" cy="5794801"/>
          </a:xfrm>
          <a:prstGeom prst="rect">
            <a:avLst/>
          </a:prstGeom>
        </p:spPr>
      </p:pic>
    </p:spTree>
    <p:extLst>
      <p:ext uri="{BB962C8B-B14F-4D97-AF65-F5344CB8AC3E}">
        <p14:creationId xmlns:p14="http://schemas.microsoft.com/office/powerpoint/2010/main" val="40262845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2.24.1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6700"/>
            <a:ext cx="9144000" cy="6324600"/>
          </a:xfrm>
          <a:prstGeom prst="rect">
            <a:avLst/>
          </a:prstGeom>
        </p:spPr>
      </p:pic>
    </p:spTree>
    <p:extLst>
      <p:ext uri="{BB962C8B-B14F-4D97-AF65-F5344CB8AC3E}">
        <p14:creationId xmlns:p14="http://schemas.microsoft.com/office/powerpoint/2010/main" val="40887370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a:xfrm>
            <a:off x="0" y="0"/>
            <a:ext cx="9144000" cy="1143000"/>
          </a:xfrm>
        </p:spPr>
        <p:txBody>
          <a:bodyPr/>
          <a:lstStyle/>
          <a:p>
            <a:r>
              <a:rPr lang="en-US" sz="3600">
                <a:effectLst>
                  <a:outerShdw blurRad="38100" dist="38100" dir="2700000" algn="tl">
                    <a:srgbClr val="DDDDDD"/>
                  </a:outerShdw>
                </a:effectLst>
              </a:rPr>
              <a:t>Desirable Properties of a Clustering Algorithm</a:t>
            </a:r>
          </a:p>
        </p:txBody>
      </p:sp>
      <p:sp>
        <p:nvSpPr>
          <p:cNvPr id="236547" name="Rectangle 3"/>
          <p:cNvSpPr>
            <a:spLocks noChangeArrowheads="1"/>
          </p:cNvSpPr>
          <p:nvPr/>
        </p:nvSpPr>
        <p:spPr bwMode="auto">
          <a:xfrm>
            <a:off x="371475" y="1484313"/>
            <a:ext cx="8429625" cy="479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Scalability (in terms of both time and space)</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Ability to deal with different data types </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Minimal requirements for domain knowledge to determine input parameters</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Able to deal with noise and outliers</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Insensitive to order of input records</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Incorporation of user-specified constraints</a:t>
            </a:r>
          </a:p>
          <a:p>
            <a:pPr defTabSz="914400" fontAlgn="base">
              <a:spcBef>
                <a:spcPct val="50000"/>
              </a:spcBef>
              <a:spcAft>
                <a:spcPct val="0"/>
              </a:spcAft>
              <a:buFontTx/>
              <a:buChar char="•"/>
            </a:pPr>
            <a:r>
              <a:rPr lang="en-US" sz="2800" smtClean="0">
                <a:solidFill>
                  <a:srgbClr val="000000"/>
                </a:solidFill>
                <a:latin typeface="Times New Roman" charset="0"/>
                <a:ea typeface="ＭＳ Ｐゴシック" charset="0"/>
              </a:rPr>
              <a:t> Interpretability and usability</a:t>
            </a:r>
          </a:p>
        </p:txBody>
      </p:sp>
    </p:spTree>
    <p:extLst>
      <p:ext uri="{BB962C8B-B14F-4D97-AF65-F5344CB8AC3E}">
        <p14:creationId xmlns:p14="http://schemas.microsoft.com/office/powerpoint/2010/main" val="2354542514"/>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ChangeArrowheads="1"/>
          </p:cNvSpPr>
          <p:nvPr/>
        </p:nvSpPr>
        <p:spPr bwMode="auto">
          <a:xfrm>
            <a:off x="0" y="0"/>
            <a:ext cx="4992688" cy="7858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49859" name="Rectangle 3"/>
          <p:cNvSpPr>
            <a:spLocks noChangeArrowheads="1"/>
          </p:cNvSpPr>
          <p:nvPr/>
        </p:nvSpPr>
        <p:spPr bwMode="auto">
          <a:xfrm>
            <a:off x="685800" y="304800"/>
            <a:ext cx="7793038"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b"/>
          <a:lstStyle/>
          <a:p>
            <a:pPr algn="ctr" defTabSz="914400" fontAlgn="base">
              <a:spcBef>
                <a:spcPct val="0"/>
              </a:spcBef>
              <a:spcAft>
                <a:spcPct val="0"/>
              </a:spcAft>
            </a:pPr>
            <a:r>
              <a:rPr lang="en-US" sz="4400" smtClean="0">
                <a:solidFill>
                  <a:srgbClr val="000000"/>
                </a:solidFill>
                <a:effectLst>
                  <a:outerShdw blurRad="38100" dist="38100" dir="2700000" algn="tl">
                    <a:srgbClr val="DDDDDD"/>
                  </a:outerShdw>
                </a:effectLst>
                <a:latin typeface="Times New Roman" charset="0"/>
                <a:ea typeface="ＭＳ Ｐゴシック" charset="0"/>
              </a:rPr>
              <a:t>EM Algorithm</a:t>
            </a:r>
          </a:p>
        </p:txBody>
      </p:sp>
      <p:sp>
        <p:nvSpPr>
          <p:cNvPr id="249860" name="Rectangle 4"/>
          <p:cNvSpPr>
            <a:spLocks noChangeArrowheads="1"/>
          </p:cNvSpPr>
          <p:nvPr/>
        </p:nvSpPr>
        <p:spPr bwMode="auto">
          <a:xfrm>
            <a:off x="152400" y="1371600"/>
            <a:ext cx="80010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defTabSz="914400" fontAlgn="base">
              <a:spcBef>
                <a:spcPct val="20000"/>
              </a:spcBef>
              <a:spcAft>
                <a:spcPct val="0"/>
              </a:spcAft>
              <a:buFontTx/>
              <a:buChar char="•"/>
            </a:pPr>
            <a:r>
              <a:rPr lang="en-US" sz="2800" smtClean="0">
                <a:solidFill>
                  <a:srgbClr val="000000"/>
                </a:solidFill>
                <a:latin typeface="Times New Roman" charset="0"/>
                <a:ea typeface="ＭＳ Ｐゴシック" charset="0"/>
              </a:rPr>
              <a:t>Initialize K cluster centers</a:t>
            </a:r>
          </a:p>
          <a:p>
            <a:pPr marL="342900" indent="-342900" defTabSz="914400" fontAlgn="base">
              <a:spcBef>
                <a:spcPct val="20000"/>
              </a:spcBef>
              <a:spcAft>
                <a:spcPct val="0"/>
              </a:spcAft>
              <a:buFontTx/>
              <a:buChar char="•"/>
            </a:pPr>
            <a:r>
              <a:rPr lang="en-US" sz="2800" smtClean="0">
                <a:solidFill>
                  <a:srgbClr val="000000"/>
                </a:solidFill>
                <a:latin typeface="Times New Roman" charset="0"/>
                <a:ea typeface="ＭＳ Ｐゴシック" charset="0"/>
              </a:rPr>
              <a:t>Iterate between two steps</a:t>
            </a:r>
          </a:p>
          <a:p>
            <a:pPr marL="742950" lvl="1" indent="-285750" defTabSz="914400" fontAlgn="base">
              <a:spcBef>
                <a:spcPct val="20000"/>
              </a:spcBef>
              <a:spcAft>
                <a:spcPct val="0"/>
              </a:spcAft>
              <a:buFontTx/>
              <a:buChar char="–"/>
            </a:pPr>
            <a:r>
              <a:rPr lang="en-US" sz="2800" b="1" smtClean="0">
                <a:solidFill>
                  <a:srgbClr val="FF0000"/>
                </a:solidFill>
                <a:latin typeface="Times New Roman" charset="0"/>
                <a:ea typeface="ＭＳ Ｐゴシック" charset="0"/>
              </a:rPr>
              <a:t>E</a:t>
            </a:r>
            <a:r>
              <a:rPr lang="en-US" sz="2800" smtClean="0">
                <a:solidFill>
                  <a:srgbClr val="000000"/>
                </a:solidFill>
                <a:latin typeface="Times New Roman" charset="0"/>
                <a:ea typeface="ＭＳ Ｐゴシック" charset="0"/>
              </a:rPr>
              <a:t>xpectation step: assign points to clusters</a:t>
            </a:r>
          </a:p>
          <a:p>
            <a:pPr marL="742950" lvl="1" indent="-285750" defTabSz="914400" fontAlgn="base">
              <a:spcBef>
                <a:spcPct val="20000"/>
              </a:spcBef>
              <a:spcAft>
                <a:spcPct val="0"/>
              </a:spcAft>
              <a:buFontTx/>
              <a:buChar char="–"/>
            </a:pPr>
            <a:endParaRPr lang="en-US" sz="2800" smtClean="0">
              <a:solidFill>
                <a:srgbClr val="000000"/>
              </a:solidFill>
              <a:latin typeface="Times New Roman" charset="0"/>
              <a:ea typeface="ＭＳ Ｐゴシック" charset="0"/>
            </a:endParaRPr>
          </a:p>
          <a:p>
            <a:pPr marL="742950" lvl="1" indent="-285750" defTabSz="914400" fontAlgn="base">
              <a:spcBef>
                <a:spcPct val="20000"/>
              </a:spcBef>
              <a:spcAft>
                <a:spcPct val="0"/>
              </a:spcAft>
              <a:buFontTx/>
              <a:buChar char="–"/>
            </a:pPr>
            <a:endParaRPr lang="en-US" sz="2800" smtClean="0">
              <a:solidFill>
                <a:srgbClr val="000000"/>
              </a:solidFill>
              <a:latin typeface="Times New Roman" charset="0"/>
              <a:ea typeface="ＭＳ Ｐゴシック" charset="0"/>
            </a:endParaRPr>
          </a:p>
          <a:p>
            <a:pPr marL="742950" lvl="1" indent="-285750" defTabSz="914400" fontAlgn="base">
              <a:spcBef>
                <a:spcPct val="20000"/>
              </a:spcBef>
              <a:spcAft>
                <a:spcPct val="0"/>
              </a:spcAft>
              <a:buFontTx/>
              <a:buChar char="–"/>
            </a:pPr>
            <a:endParaRPr lang="en-US" sz="2800" smtClean="0">
              <a:solidFill>
                <a:srgbClr val="000000"/>
              </a:solidFill>
              <a:latin typeface="Times New Roman" charset="0"/>
              <a:ea typeface="ＭＳ Ｐゴシック" charset="0"/>
            </a:endParaRPr>
          </a:p>
          <a:p>
            <a:pPr marL="742950" lvl="1" indent="-285750" defTabSz="914400" fontAlgn="base">
              <a:spcBef>
                <a:spcPct val="20000"/>
              </a:spcBef>
              <a:spcAft>
                <a:spcPct val="0"/>
              </a:spcAft>
              <a:buFontTx/>
              <a:buChar char="–"/>
            </a:pPr>
            <a:endParaRPr lang="en-US" sz="2800" b="1" smtClean="0">
              <a:solidFill>
                <a:srgbClr val="FF0000"/>
              </a:solidFill>
              <a:latin typeface="Times New Roman" charset="0"/>
              <a:ea typeface="ＭＳ Ｐゴシック" charset="0"/>
            </a:endParaRPr>
          </a:p>
          <a:p>
            <a:pPr marL="742950" lvl="1" indent="-285750" defTabSz="914400" fontAlgn="base">
              <a:spcBef>
                <a:spcPct val="20000"/>
              </a:spcBef>
              <a:spcAft>
                <a:spcPct val="0"/>
              </a:spcAft>
              <a:buFontTx/>
              <a:buChar char="–"/>
            </a:pPr>
            <a:r>
              <a:rPr lang="en-US" sz="2800" b="1" smtClean="0">
                <a:solidFill>
                  <a:srgbClr val="FF0000"/>
                </a:solidFill>
                <a:latin typeface="Times New Roman" charset="0"/>
                <a:ea typeface="ＭＳ Ｐゴシック" charset="0"/>
              </a:rPr>
              <a:t>M</a:t>
            </a:r>
            <a:r>
              <a:rPr lang="en-US" sz="2800" smtClean="0">
                <a:solidFill>
                  <a:srgbClr val="000000"/>
                </a:solidFill>
                <a:latin typeface="Times New Roman" charset="0"/>
                <a:ea typeface="ＭＳ Ｐゴシック" charset="0"/>
              </a:rPr>
              <a:t>aximation step: estimate model parameters</a:t>
            </a:r>
          </a:p>
          <a:p>
            <a:pPr marL="742950" lvl="1" indent="-285750" defTabSz="914400" fontAlgn="base">
              <a:spcBef>
                <a:spcPct val="20000"/>
              </a:spcBef>
              <a:spcAft>
                <a:spcPct val="0"/>
              </a:spcAft>
              <a:buFontTx/>
              <a:buChar char="–"/>
            </a:pPr>
            <a:endParaRPr lang="en-US" sz="2800" smtClean="0">
              <a:solidFill>
                <a:srgbClr val="000000"/>
              </a:solidFill>
              <a:latin typeface="Times New Roman" charset="0"/>
              <a:ea typeface="ＭＳ Ｐゴシック" charset="0"/>
            </a:endParaRPr>
          </a:p>
          <a:p>
            <a:pPr marL="742950" lvl="1" indent="-285750" defTabSz="914400" fontAlgn="base">
              <a:spcBef>
                <a:spcPct val="20000"/>
              </a:spcBef>
              <a:spcAft>
                <a:spcPct val="0"/>
              </a:spcAft>
              <a:buFontTx/>
              <a:buChar char="–"/>
            </a:pPr>
            <a:endParaRPr lang="en-US" sz="2800" smtClean="0">
              <a:solidFill>
                <a:srgbClr val="000000"/>
              </a:solidFill>
              <a:latin typeface="Times New Roman" charset="0"/>
              <a:ea typeface="ＭＳ Ｐゴシック" charset="0"/>
            </a:endParaRPr>
          </a:p>
        </p:txBody>
      </p:sp>
      <p:graphicFrame>
        <p:nvGraphicFramePr>
          <p:cNvPr id="249861" name="Object 5"/>
          <p:cNvGraphicFramePr>
            <a:graphicFrameLocks noChangeAspect="1"/>
          </p:cNvGraphicFramePr>
          <p:nvPr/>
        </p:nvGraphicFramePr>
        <p:xfrm>
          <a:off x="609600" y="2971800"/>
          <a:ext cx="5980113" cy="928688"/>
        </p:xfrm>
        <a:graphic>
          <a:graphicData uri="http://schemas.openxmlformats.org/presentationml/2006/ole">
            <mc:AlternateContent xmlns:mc="http://schemas.openxmlformats.org/markup-compatibility/2006">
              <mc:Choice xmlns:v="urn:schemas-microsoft-com:vml" Requires="v">
                <p:oleObj spid="_x0000_s143397" name="Equation" r:id="rId3" imgW="2768400" imgH="406080" progId="Equation.3">
                  <p:embed/>
                </p:oleObj>
              </mc:Choice>
              <mc:Fallback>
                <p:oleObj name="Equation" r:id="rId3" imgW="276840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971800"/>
                        <a:ext cx="5980113" cy="928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249862" name="Object 6"/>
          <p:cNvGraphicFramePr>
            <a:graphicFrameLocks noChangeAspect="1"/>
          </p:cNvGraphicFramePr>
          <p:nvPr/>
        </p:nvGraphicFramePr>
        <p:xfrm>
          <a:off x="2667000" y="5562600"/>
          <a:ext cx="4273550" cy="1001713"/>
        </p:xfrm>
        <a:graphic>
          <a:graphicData uri="http://schemas.openxmlformats.org/presentationml/2006/ole">
            <mc:AlternateContent xmlns:mc="http://schemas.openxmlformats.org/markup-compatibility/2006">
              <mc:Choice xmlns:v="urn:schemas-microsoft-com:vml" Requires="v">
                <p:oleObj spid="_x0000_s143398" name="Equation" r:id="rId5" imgW="1498320" imgH="545760" progId="Equation.3">
                  <p:embed/>
                </p:oleObj>
              </mc:Choice>
              <mc:Fallback>
                <p:oleObj name="Equation" r:id="rId5" imgW="1498320" imgH="5457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5562600"/>
                        <a:ext cx="4273550" cy="1001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249863" name="Object 7"/>
          <p:cNvGraphicFramePr>
            <a:graphicFrameLocks noChangeAspect="1"/>
          </p:cNvGraphicFramePr>
          <p:nvPr/>
        </p:nvGraphicFramePr>
        <p:xfrm>
          <a:off x="838200" y="3657600"/>
          <a:ext cx="2687638" cy="1195388"/>
        </p:xfrm>
        <a:graphic>
          <a:graphicData uri="http://schemas.openxmlformats.org/presentationml/2006/ole">
            <mc:AlternateContent xmlns:mc="http://schemas.openxmlformats.org/markup-compatibility/2006">
              <mc:Choice xmlns:v="urn:schemas-microsoft-com:vml" Requires="v">
                <p:oleObj spid="_x0000_s143399" name="Equation" r:id="rId7" imgW="1244520" imgH="520560" progId="Equation.3">
                  <p:embed/>
                </p:oleObj>
              </mc:Choice>
              <mc:Fallback>
                <p:oleObj name="Equation" r:id="rId7" imgW="1244520" imgH="5205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3657600"/>
                        <a:ext cx="2687638" cy="1195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415627754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0882" name="Group 2"/>
          <p:cNvGrpSpPr>
            <a:grpSpLocks/>
          </p:cNvGrpSpPr>
          <p:nvPr/>
        </p:nvGrpSpPr>
        <p:grpSpPr bwMode="auto">
          <a:xfrm>
            <a:off x="333375" y="2800350"/>
            <a:ext cx="3411538" cy="784225"/>
            <a:chOff x="1044" y="228"/>
            <a:chExt cx="2149" cy="494"/>
          </a:xfrm>
        </p:grpSpPr>
        <p:sp>
          <p:nvSpPr>
            <p:cNvPr id="250883" name="Line 3"/>
            <p:cNvSpPr>
              <a:spLocks noChangeShapeType="1"/>
            </p:cNvSpPr>
            <p:nvPr/>
          </p:nvSpPr>
          <p:spPr bwMode="auto">
            <a:xfrm>
              <a:off x="1044" y="689"/>
              <a:ext cx="2149"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4" name="Line 4"/>
            <p:cNvSpPr>
              <a:spLocks noChangeShapeType="1"/>
            </p:cNvSpPr>
            <p:nvPr/>
          </p:nvSpPr>
          <p:spPr bwMode="auto">
            <a:xfrm flipV="1">
              <a:off x="1348" y="664"/>
              <a:ext cx="5"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5" name="Line 5"/>
            <p:cNvSpPr>
              <a:spLocks noChangeShapeType="1"/>
            </p:cNvSpPr>
            <p:nvPr/>
          </p:nvSpPr>
          <p:spPr bwMode="auto">
            <a:xfrm flipV="1">
              <a:off x="2267"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6" name="Line 6"/>
            <p:cNvSpPr>
              <a:spLocks noChangeShapeType="1"/>
            </p:cNvSpPr>
            <p:nvPr/>
          </p:nvSpPr>
          <p:spPr bwMode="auto">
            <a:xfrm flipV="1">
              <a:off x="2576"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7" name="Line 7"/>
            <p:cNvSpPr>
              <a:spLocks noChangeShapeType="1"/>
            </p:cNvSpPr>
            <p:nvPr/>
          </p:nvSpPr>
          <p:spPr bwMode="auto">
            <a:xfrm flipV="1">
              <a:off x="2884"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8" name="Freeform 8"/>
            <p:cNvSpPr>
              <a:spLocks/>
            </p:cNvSpPr>
            <p:nvPr/>
          </p:nvSpPr>
          <p:spPr bwMode="auto">
            <a:xfrm>
              <a:off x="1640" y="229"/>
              <a:ext cx="1249" cy="46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89" name="Line 9"/>
            <p:cNvSpPr>
              <a:spLocks noChangeShapeType="1"/>
            </p:cNvSpPr>
            <p:nvPr/>
          </p:nvSpPr>
          <p:spPr bwMode="auto">
            <a:xfrm>
              <a:off x="1044" y="405"/>
              <a:ext cx="2" cy="2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0" name="Freeform 10"/>
            <p:cNvSpPr>
              <a:spLocks/>
            </p:cNvSpPr>
            <p:nvPr/>
          </p:nvSpPr>
          <p:spPr bwMode="auto">
            <a:xfrm>
              <a:off x="1272" y="228"/>
              <a:ext cx="1249" cy="46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1" name="Rectangle 11"/>
            <p:cNvSpPr>
              <a:spLocks noChangeArrowheads="1"/>
            </p:cNvSpPr>
            <p:nvPr/>
          </p:nvSpPr>
          <p:spPr bwMode="auto">
            <a:xfrm rot="-2907112">
              <a:off x="1687" y="66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2" name="Rectangle 12"/>
            <p:cNvSpPr>
              <a:spLocks noChangeArrowheads="1"/>
            </p:cNvSpPr>
            <p:nvPr/>
          </p:nvSpPr>
          <p:spPr bwMode="auto">
            <a:xfrm rot="-2907112">
              <a:off x="1574" y="65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3" name="Rectangle 13"/>
            <p:cNvSpPr>
              <a:spLocks noChangeArrowheads="1"/>
            </p:cNvSpPr>
            <p:nvPr/>
          </p:nvSpPr>
          <p:spPr bwMode="auto">
            <a:xfrm rot="-2907112">
              <a:off x="2444" y="65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4" name="Rectangle 14"/>
            <p:cNvSpPr>
              <a:spLocks noChangeArrowheads="1"/>
            </p:cNvSpPr>
            <p:nvPr/>
          </p:nvSpPr>
          <p:spPr bwMode="auto">
            <a:xfrm rot="-2907112">
              <a:off x="1752" y="6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5" name="Rectangle 15"/>
            <p:cNvSpPr>
              <a:spLocks noChangeArrowheads="1"/>
            </p:cNvSpPr>
            <p:nvPr/>
          </p:nvSpPr>
          <p:spPr bwMode="auto">
            <a:xfrm rot="-2907112">
              <a:off x="2348" y="65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6" name="Rectangle 16"/>
            <p:cNvSpPr>
              <a:spLocks noChangeArrowheads="1"/>
            </p:cNvSpPr>
            <p:nvPr/>
          </p:nvSpPr>
          <p:spPr bwMode="auto">
            <a:xfrm rot="-2907112">
              <a:off x="1413" y="66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7" name="Rectangle 17"/>
            <p:cNvSpPr>
              <a:spLocks noChangeArrowheads="1"/>
            </p:cNvSpPr>
            <p:nvPr/>
          </p:nvSpPr>
          <p:spPr bwMode="auto">
            <a:xfrm rot="-2907112">
              <a:off x="1782" y="66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8" name="Rectangle 18"/>
            <p:cNvSpPr>
              <a:spLocks noChangeArrowheads="1"/>
            </p:cNvSpPr>
            <p:nvPr/>
          </p:nvSpPr>
          <p:spPr bwMode="auto">
            <a:xfrm rot="-2907112">
              <a:off x="1840" y="66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899" name="Rectangle 19"/>
            <p:cNvSpPr>
              <a:spLocks noChangeArrowheads="1"/>
            </p:cNvSpPr>
            <p:nvPr/>
          </p:nvSpPr>
          <p:spPr bwMode="auto">
            <a:xfrm rot="-2907112">
              <a:off x="1877" y="66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0" name="Rectangle 20"/>
            <p:cNvSpPr>
              <a:spLocks noChangeArrowheads="1"/>
            </p:cNvSpPr>
            <p:nvPr/>
          </p:nvSpPr>
          <p:spPr bwMode="auto">
            <a:xfrm rot="-2907112">
              <a:off x="1912" y="65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1" name="Rectangle 21"/>
            <p:cNvSpPr>
              <a:spLocks noChangeArrowheads="1"/>
            </p:cNvSpPr>
            <p:nvPr/>
          </p:nvSpPr>
          <p:spPr bwMode="auto">
            <a:xfrm rot="-2907112">
              <a:off x="1732" y="6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2" name="Rectangle 22"/>
            <p:cNvSpPr>
              <a:spLocks noChangeArrowheads="1"/>
            </p:cNvSpPr>
            <p:nvPr/>
          </p:nvSpPr>
          <p:spPr bwMode="auto">
            <a:xfrm rot="-2907112">
              <a:off x="2060" y="6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3" name="Rectangle 23"/>
            <p:cNvSpPr>
              <a:spLocks noChangeArrowheads="1"/>
            </p:cNvSpPr>
            <p:nvPr/>
          </p:nvSpPr>
          <p:spPr bwMode="auto">
            <a:xfrm rot="-2907112">
              <a:off x="2303" y="65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4" name="Rectangle 24"/>
            <p:cNvSpPr>
              <a:spLocks noChangeArrowheads="1"/>
            </p:cNvSpPr>
            <p:nvPr/>
          </p:nvSpPr>
          <p:spPr bwMode="auto">
            <a:xfrm rot="-2907112">
              <a:off x="2397" y="66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5" name="Rectangle 25"/>
            <p:cNvSpPr>
              <a:spLocks noChangeArrowheads="1"/>
            </p:cNvSpPr>
            <p:nvPr/>
          </p:nvSpPr>
          <p:spPr bwMode="auto">
            <a:xfrm rot="-2907112">
              <a:off x="2265" y="65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6" name="Rectangle 26"/>
            <p:cNvSpPr>
              <a:spLocks noChangeArrowheads="1"/>
            </p:cNvSpPr>
            <p:nvPr/>
          </p:nvSpPr>
          <p:spPr bwMode="auto">
            <a:xfrm rot="-2907112">
              <a:off x="2207" y="67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7" name="Rectangle 27"/>
            <p:cNvSpPr>
              <a:spLocks noChangeArrowheads="1"/>
            </p:cNvSpPr>
            <p:nvPr/>
          </p:nvSpPr>
          <p:spPr bwMode="auto">
            <a:xfrm rot="-2907112">
              <a:off x="2310" y="66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8" name="Rectangle 28"/>
            <p:cNvSpPr>
              <a:spLocks noChangeArrowheads="1"/>
            </p:cNvSpPr>
            <p:nvPr/>
          </p:nvSpPr>
          <p:spPr bwMode="auto">
            <a:xfrm rot="-2907112">
              <a:off x="2492" y="6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09" name="Rectangle 29"/>
            <p:cNvSpPr>
              <a:spLocks noChangeArrowheads="1"/>
            </p:cNvSpPr>
            <p:nvPr/>
          </p:nvSpPr>
          <p:spPr bwMode="auto">
            <a:xfrm rot="-2907112">
              <a:off x="2557" y="66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0" name="Rectangle 30"/>
            <p:cNvSpPr>
              <a:spLocks noChangeArrowheads="1"/>
            </p:cNvSpPr>
            <p:nvPr/>
          </p:nvSpPr>
          <p:spPr bwMode="auto">
            <a:xfrm rot="-2907112">
              <a:off x="2767" y="6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50911" name="Group 31"/>
          <p:cNvGrpSpPr>
            <a:grpSpLocks/>
          </p:cNvGrpSpPr>
          <p:nvPr/>
        </p:nvGrpSpPr>
        <p:grpSpPr bwMode="auto">
          <a:xfrm>
            <a:off x="342900" y="481013"/>
            <a:ext cx="3411538" cy="503237"/>
            <a:chOff x="3198" y="2229"/>
            <a:chExt cx="2149" cy="317"/>
          </a:xfrm>
        </p:grpSpPr>
        <p:sp>
          <p:nvSpPr>
            <p:cNvPr id="250912" name="Line 32"/>
            <p:cNvSpPr>
              <a:spLocks noChangeShapeType="1"/>
            </p:cNvSpPr>
            <p:nvPr/>
          </p:nvSpPr>
          <p:spPr bwMode="auto">
            <a:xfrm>
              <a:off x="3198" y="2513"/>
              <a:ext cx="2149"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3" name="Line 33"/>
            <p:cNvSpPr>
              <a:spLocks noChangeShapeType="1"/>
            </p:cNvSpPr>
            <p:nvPr/>
          </p:nvSpPr>
          <p:spPr bwMode="auto">
            <a:xfrm flipV="1">
              <a:off x="3502" y="2488"/>
              <a:ext cx="5"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4" name="Line 34"/>
            <p:cNvSpPr>
              <a:spLocks noChangeShapeType="1"/>
            </p:cNvSpPr>
            <p:nvPr/>
          </p:nvSpPr>
          <p:spPr bwMode="auto">
            <a:xfrm flipV="1">
              <a:off x="4421"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5" name="Line 35"/>
            <p:cNvSpPr>
              <a:spLocks noChangeShapeType="1"/>
            </p:cNvSpPr>
            <p:nvPr/>
          </p:nvSpPr>
          <p:spPr bwMode="auto">
            <a:xfrm flipV="1">
              <a:off x="4730"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6" name="Line 36"/>
            <p:cNvSpPr>
              <a:spLocks noChangeShapeType="1"/>
            </p:cNvSpPr>
            <p:nvPr/>
          </p:nvSpPr>
          <p:spPr bwMode="auto">
            <a:xfrm flipV="1">
              <a:off x="5038"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7" name="Line 37"/>
            <p:cNvSpPr>
              <a:spLocks noChangeShapeType="1"/>
            </p:cNvSpPr>
            <p:nvPr/>
          </p:nvSpPr>
          <p:spPr bwMode="auto">
            <a:xfrm>
              <a:off x="3198" y="2229"/>
              <a:ext cx="2" cy="2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8" name="Rectangle 38"/>
            <p:cNvSpPr>
              <a:spLocks noChangeArrowheads="1"/>
            </p:cNvSpPr>
            <p:nvPr/>
          </p:nvSpPr>
          <p:spPr bwMode="auto">
            <a:xfrm rot="-2907112">
              <a:off x="3841" y="248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19" name="Rectangle 39"/>
            <p:cNvSpPr>
              <a:spLocks noChangeArrowheads="1"/>
            </p:cNvSpPr>
            <p:nvPr/>
          </p:nvSpPr>
          <p:spPr bwMode="auto">
            <a:xfrm rot="-2907112">
              <a:off x="3728" y="248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0" name="Rectangle 40"/>
            <p:cNvSpPr>
              <a:spLocks noChangeArrowheads="1"/>
            </p:cNvSpPr>
            <p:nvPr/>
          </p:nvSpPr>
          <p:spPr bwMode="auto">
            <a:xfrm rot="-2907112">
              <a:off x="4598" y="248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1" name="Rectangle 41"/>
            <p:cNvSpPr>
              <a:spLocks noChangeArrowheads="1"/>
            </p:cNvSpPr>
            <p:nvPr/>
          </p:nvSpPr>
          <p:spPr bwMode="auto">
            <a:xfrm rot="-2907112">
              <a:off x="3906" y="2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2" name="Rectangle 42"/>
            <p:cNvSpPr>
              <a:spLocks noChangeArrowheads="1"/>
            </p:cNvSpPr>
            <p:nvPr/>
          </p:nvSpPr>
          <p:spPr bwMode="auto">
            <a:xfrm rot="-2907112">
              <a:off x="4502" y="247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3" name="Rectangle 43"/>
            <p:cNvSpPr>
              <a:spLocks noChangeArrowheads="1"/>
            </p:cNvSpPr>
            <p:nvPr/>
          </p:nvSpPr>
          <p:spPr bwMode="auto">
            <a:xfrm rot="-2907112">
              <a:off x="3567" y="248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4" name="Rectangle 44"/>
            <p:cNvSpPr>
              <a:spLocks noChangeArrowheads="1"/>
            </p:cNvSpPr>
            <p:nvPr/>
          </p:nvSpPr>
          <p:spPr bwMode="auto">
            <a:xfrm rot="-2907112">
              <a:off x="3936" y="248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5" name="Rectangle 45"/>
            <p:cNvSpPr>
              <a:spLocks noChangeArrowheads="1"/>
            </p:cNvSpPr>
            <p:nvPr/>
          </p:nvSpPr>
          <p:spPr bwMode="auto">
            <a:xfrm rot="-2907112">
              <a:off x="3994" y="248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6" name="Rectangle 46"/>
            <p:cNvSpPr>
              <a:spLocks noChangeArrowheads="1"/>
            </p:cNvSpPr>
            <p:nvPr/>
          </p:nvSpPr>
          <p:spPr bwMode="auto">
            <a:xfrm rot="-2907112">
              <a:off x="4031" y="248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7" name="Rectangle 47"/>
            <p:cNvSpPr>
              <a:spLocks noChangeArrowheads="1"/>
            </p:cNvSpPr>
            <p:nvPr/>
          </p:nvSpPr>
          <p:spPr bwMode="auto">
            <a:xfrm rot="-2907112">
              <a:off x="4066" y="247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8" name="Rectangle 48"/>
            <p:cNvSpPr>
              <a:spLocks noChangeArrowheads="1"/>
            </p:cNvSpPr>
            <p:nvPr/>
          </p:nvSpPr>
          <p:spPr bwMode="auto">
            <a:xfrm rot="-2907112">
              <a:off x="3886" y="24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29" name="Rectangle 49"/>
            <p:cNvSpPr>
              <a:spLocks noChangeArrowheads="1"/>
            </p:cNvSpPr>
            <p:nvPr/>
          </p:nvSpPr>
          <p:spPr bwMode="auto">
            <a:xfrm rot="-2907112">
              <a:off x="4214" y="24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0" name="Rectangle 50"/>
            <p:cNvSpPr>
              <a:spLocks noChangeArrowheads="1"/>
            </p:cNvSpPr>
            <p:nvPr/>
          </p:nvSpPr>
          <p:spPr bwMode="auto">
            <a:xfrm rot="-2907112">
              <a:off x="4457" y="247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1" name="Rectangle 51"/>
            <p:cNvSpPr>
              <a:spLocks noChangeArrowheads="1"/>
            </p:cNvSpPr>
            <p:nvPr/>
          </p:nvSpPr>
          <p:spPr bwMode="auto">
            <a:xfrm rot="-2907112">
              <a:off x="4551" y="249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2" name="Rectangle 52"/>
            <p:cNvSpPr>
              <a:spLocks noChangeArrowheads="1"/>
            </p:cNvSpPr>
            <p:nvPr/>
          </p:nvSpPr>
          <p:spPr bwMode="auto">
            <a:xfrm rot="-2907112">
              <a:off x="4419" y="248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3" name="Rectangle 53"/>
            <p:cNvSpPr>
              <a:spLocks noChangeArrowheads="1"/>
            </p:cNvSpPr>
            <p:nvPr/>
          </p:nvSpPr>
          <p:spPr bwMode="auto">
            <a:xfrm rot="-2907112">
              <a:off x="4361" y="249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4" name="Rectangle 54"/>
            <p:cNvSpPr>
              <a:spLocks noChangeArrowheads="1"/>
            </p:cNvSpPr>
            <p:nvPr/>
          </p:nvSpPr>
          <p:spPr bwMode="auto">
            <a:xfrm rot="-2907112">
              <a:off x="4464" y="249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5" name="Rectangle 55"/>
            <p:cNvSpPr>
              <a:spLocks noChangeArrowheads="1"/>
            </p:cNvSpPr>
            <p:nvPr/>
          </p:nvSpPr>
          <p:spPr bwMode="auto">
            <a:xfrm rot="-2907112">
              <a:off x="4646" y="24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6" name="Rectangle 56"/>
            <p:cNvSpPr>
              <a:spLocks noChangeArrowheads="1"/>
            </p:cNvSpPr>
            <p:nvPr/>
          </p:nvSpPr>
          <p:spPr bwMode="auto">
            <a:xfrm rot="-2907112">
              <a:off x="4711" y="248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7" name="Rectangle 57"/>
            <p:cNvSpPr>
              <a:spLocks noChangeArrowheads="1"/>
            </p:cNvSpPr>
            <p:nvPr/>
          </p:nvSpPr>
          <p:spPr bwMode="auto">
            <a:xfrm rot="-2907112">
              <a:off x="4921" y="24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50938" name="Line 58"/>
          <p:cNvSpPr>
            <a:spLocks noChangeShapeType="1"/>
          </p:cNvSpPr>
          <p:nvPr/>
        </p:nvSpPr>
        <p:spPr bwMode="auto">
          <a:xfrm>
            <a:off x="4886325" y="3541713"/>
            <a:ext cx="3411538" cy="15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39" name="Freeform 59"/>
          <p:cNvSpPr>
            <a:spLocks/>
          </p:cNvSpPr>
          <p:nvPr/>
        </p:nvSpPr>
        <p:spPr bwMode="auto">
          <a:xfrm>
            <a:off x="5832475" y="2811463"/>
            <a:ext cx="1982788" cy="735012"/>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0" name="Line 60"/>
          <p:cNvSpPr>
            <a:spLocks noChangeShapeType="1"/>
          </p:cNvSpPr>
          <p:nvPr/>
        </p:nvSpPr>
        <p:spPr bwMode="auto">
          <a:xfrm>
            <a:off x="4886325" y="3090863"/>
            <a:ext cx="3175" cy="4508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1" name="Freeform 61"/>
          <p:cNvSpPr>
            <a:spLocks/>
          </p:cNvSpPr>
          <p:nvPr/>
        </p:nvSpPr>
        <p:spPr bwMode="auto">
          <a:xfrm>
            <a:off x="5248275" y="2809875"/>
            <a:ext cx="1982788" cy="73501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2" name="Rectangle 62"/>
          <p:cNvSpPr>
            <a:spLocks noChangeArrowheads="1"/>
          </p:cNvSpPr>
          <p:nvPr/>
        </p:nvSpPr>
        <p:spPr bwMode="auto">
          <a:xfrm rot="-2907112">
            <a:off x="6646863" y="349408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3" name="Line 63"/>
          <p:cNvSpPr>
            <a:spLocks noChangeShapeType="1"/>
          </p:cNvSpPr>
          <p:nvPr/>
        </p:nvSpPr>
        <p:spPr bwMode="auto">
          <a:xfrm>
            <a:off x="4972050" y="5656263"/>
            <a:ext cx="3411538" cy="15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4" name="Freeform 64"/>
          <p:cNvSpPr>
            <a:spLocks/>
          </p:cNvSpPr>
          <p:nvPr/>
        </p:nvSpPr>
        <p:spPr bwMode="auto">
          <a:xfrm>
            <a:off x="5918200" y="4926013"/>
            <a:ext cx="1982788" cy="735012"/>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5" name="Line 65"/>
          <p:cNvSpPr>
            <a:spLocks noChangeShapeType="1"/>
          </p:cNvSpPr>
          <p:nvPr/>
        </p:nvSpPr>
        <p:spPr bwMode="auto">
          <a:xfrm>
            <a:off x="4972050" y="5205413"/>
            <a:ext cx="3175" cy="4508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6" name="Freeform 66"/>
          <p:cNvSpPr>
            <a:spLocks/>
          </p:cNvSpPr>
          <p:nvPr/>
        </p:nvSpPr>
        <p:spPr bwMode="auto">
          <a:xfrm>
            <a:off x="5334000" y="4924425"/>
            <a:ext cx="1982788" cy="73501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7" name="Rectangle 67"/>
          <p:cNvSpPr>
            <a:spLocks noChangeArrowheads="1"/>
          </p:cNvSpPr>
          <p:nvPr/>
        </p:nvSpPr>
        <p:spPr bwMode="auto">
          <a:xfrm rot="-2907112">
            <a:off x="6589713" y="562768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8" name="Line 68"/>
          <p:cNvSpPr>
            <a:spLocks noChangeShapeType="1"/>
          </p:cNvSpPr>
          <p:nvPr/>
        </p:nvSpPr>
        <p:spPr bwMode="auto">
          <a:xfrm flipV="1">
            <a:off x="6686550" y="2867025"/>
            <a:ext cx="0" cy="638175"/>
          </a:xfrm>
          <a:prstGeom prst="line">
            <a:avLst/>
          </a:prstGeom>
          <a:noFill/>
          <a:ln w="1905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49" name="Line 69"/>
          <p:cNvSpPr>
            <a:spLocks noChangeShapeType="1"/>
          </p:cNvSpPr>
          <p:nvPr/>
        </p:nvSpPr>
        <p:spPr bwMode="auto">
          <a:xfrm>
            <a:off x="6686550" y="3248025"/>
            <a:ext cx="13906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0" name="Line 70"/>
          <p:cNvSpPr>
            <a:spLocks noChangeShapeType="1"/>
          </p:cNvSpPr>
          <p:nvPr/>
        </p:nvSpPr>
        <p:spPr bwMode="auto">
          <a:xfrm>
            <a:off x="6686550" y="2867025"/>
            <a:ext cx="1676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1" name="Line 71"/>
          <p:cNvSpPr>
            <a:spLocks noChangeShapeType="1"/>
          </p:cNvSpPr>
          <p:nvPr/>
        </p:nvSpPr>
        <p:spPr bwMode="auto">
          <a:xfrm flipV="1">
            <a:off x="7953375" y="3248025"/>
            <a:ext cx="0" cy="295275"/>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2" name="Line 72"/>
          <p:cNvSpPr>
            <a:spLocks noChangeShapeType="1"/>
          </p:cNvSpPr>
          <p:nvPr/>
        </p:nvSpPr>
        <p:spPr bwMode="auto">
          <a:xfrm flipV="1">
            <a:off x="8229600" y="2867025"/>
            <a:ext cx="0" cy="676275"/>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3" name="Line 73"/>
          <p:cNvSpPr>
            <a:spLocks noChangeShapeType="1"/>
          </p:cNvSpPr>
          <p:nvPr/>
        </p:nvSpPr>
        <p:spPr bwMode="auto">
          <a:xfrm>
            <a:off x="6619875" y="5153025"/>
            <a:ext cx="17811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4" name="Line 74"/>
          <p:cNvSpPr>
            <a:spLocks noChangeShapeType="1"/>
          </p:cNvSpPr>
          <p:nvPr/>
        </p:nvSpPr>
        <p:spPr bwMode="auto">
          <a:xfrm flipV="1">
            <a:off x="6629400" y="5162550"/>
            <a:ext cx="0" cy="495300"/>
          </a:xfrm>
          <a:prstGeom prst="line">
            <a:avLst/>
          </a:prstGeom>
          <a:noFill/>
          <a:ln w="1905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5" name="Line 75"/>
          <p:cNvSpPr>
            <a:spLocks noChangeShapeType="1"/>
          </p:cNvSpPr>
          <p:nvPr/>
        </p:nvSpPr>
        <p:spPr bwMode="auto">
          <a:xfrm flipV="1">
            <a:off x="8010525" y="5162550"/>
            <a:ext cx="0" cy="495300"/>
          </a:xfrm>
          <a:prstGeom prst="line">
            <a:avLst/>
          </a:prstGeom>
          <a:noFill/>
          <a:ln w="222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0956" name="Line 76"/>
          <p:cNvSpPr>
            <a:spLocks noChangeShapeType="1"/>
          </p:cNvSpPr>
          <p:nvPr/>
        </p:nvSpPr>
        <p:spPr bwMode="auto">
          <a:xfrm flipV="1">
            <a:off x="8267700" y="5162550"/>
            <a:ext cx="0" cy="49530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3811638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1.31.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900"/>
            <a:ext cx="9144000" cy="6405442"/>
          </a:xfrm>
          <a:prstGeom prst="rect">
            <a:avLst/>
          </a:prstGeom>
        </p:spPr>
      </p:pic>
    </p:spTree>
    <p:extLst>
      <p:ext uri="{BB962C8B-B14F-4D97-AF65-F5344CB8AC3E}">
        <p14:creationId xmlns:p14="http://schemas.microsoft.com/office/powerpoint/2010/main" val="2524274098"/>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ChangeArrowheads="1"/>
          </p:cNvSpPr>
          <p:nvPr/>
        </p:nvSpPr>
        <p:spPr bwMode="auto">
          <a:xfrm>
            <a:off x="4010025" y="0"/>
            <a:ext cx="5133975" cy="6858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51907" name="Group 3"/>
          <p:cNvGrpSpPr>
            <a:grpSpLocks/>
          </p:cNvGrpSpPr>
          <p:nvPr/>
        </p:nvGrpSpPr>
        <p:grpSpPr bwMode="auto">
          <a:xfrm>
            <a:off x="333375" y="2800350"/>
            <a:ext cx="3411538" cy="784225"/>
            <a:chOff x="1044" y="228"/>
            <a:chExt cx="2149" cy="494"/>
          </a:xfrm>
        </p:grpSpPr>
        <p:sp>
          <p:nvSpPr>
            <p:cNvPr id="251908" name="Line 4"/>
            <p:cNvSpPr>
              <a:spLocks noChangeShapeType="1"/>
            </p:cNvSpPr>
            <p:nvPr/>
          </p:nvSpPr>
          <p:spPr bwMode="auto">
            <a:xfrm>
              <a:off x="1044" y="689"/>
              <a:ext cx="2149"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09" name="Line 5"/>
            <p:cNvSpPr>
              <a:spLocks noChangeShapeType="1"/>
            </p:cNvSpPr>
            <p:nvPr/>
          </p:nvSpPr>
          <p:spPr bwMode="auto">
            <a:xfrm flipV="1">
              <a:off x="1348" y="664"/>
              <a:ext cx="5"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0" name="Line 6"/>
            <p:cNvSpPr>
              <a:spLocks noChangeShapeType="1"/>
            </p:cNvSpPr>
            <p:nvPr/>
          </p:nvSpPr>
          <p:spPr bwMode="auto">
            <a:xfrm flipV="1">
              <a:off x="2267"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1" name="Line 7"/>
            <p:cNvSpPr>
              <a:spLocks noChangeShapeType="1"/>
            </p:cNvSpPr>
            <p:nvPr/>
          </p:nvSpPr>
          <p:spPr bwMode="auto">
            <a:xfrm flipV="1">
              <a:off x="2576"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2" name="Line 8"/>
            <p:cNvSpPr>
              <a:spLocks noChangeShapeType="1"/>
            </p:cNvSpPr>
            <p:nvPr/>
          </p:nvSpPr>
          <p:spPr bwMode="auto">
            <a:xfrm flipV="1">
              <a:off x="2884" y="664"/>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3" name="Freeform 9"/>
            <p:cNvSpPr>
              <a:spLocks/>
            </p:cNvSpPr>
            <p:nvPr/>
          </p:nvSpPr>
          <p:spPr bwMode="auto">
            <a:xfrm>
              <a:off x="1640" y="229"/>
              <a:ext cx="1249" cy="46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4" name="Line 10"/>
            <p:cNvSpPr>
              <a:spLocks noChangeShapeType="1"/>
            </p:cNvSpPr>
            <p:nvPr/>
          </p:nvSpPr>
          <p:spPr bwMode="auto">
            <a:xfrm>
              <a:off x="1044" y="405"/>
              <a:ext cx="2" cy="2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5" name="Freeform 11"/>
            <p:cNvSpPr>
              <a:spLocks/>
            </p:cNvSpPr>
            <p:nvPr/>
          </p:nvSpPr>
          <p:spPr bwMode="auto">
            <a:xfrm>
              <a:off x="1272" y="228"/>
              <a:ext cx="1249" cy="463"/>
            </a:xfrm>
            <a:custGeom>
              <a:avLst/>
              <a:gdLst>
                <a:gd name="T0" fmla="*/ 24 w 1249"/>
                <a:gd name="T1" fmla="*/ 462 h 463"/>
                <a:gd name="T2" fmla="*/ 65 w 1249"/>
                <a:gd name="T3" fmla="*/ 458 h 463"/>
                <a:gd name="T4" fmla="*/ 105 w 1249"/>
                <a:gd name="T5" fmla="*/ 448 h 463"/>
                <a:gd name="T6" fmla="*/ 149 w 1249"/>
                <a:gd name="T7" fmla="*/ 439 h 463"/>
                <a:gd name="T8" fmla="*/ 193 w 1249"/>
                <a:gd name="T9" fmla="*/ 416 h 463"/>
                <a:gd name="T10" fmla="*/ 232 w 1249"/>
                <a:gd name="T11" fmla="*/ 392 h 463"/>
                <a:gd name="T12" fmla="*/ 298 w 1249"/>
                <a:gd name="T13" fmla="*/ 338 h 463"/>
                <a:gd name="T14" fmla="*/ 318 w 1249"/>
                <a:gd name="T15" fmla="*/ 316 h 463"/>
                <a:gd name="T16" fmla="*/ 357 w 1249"/>
                <a:gd name="T17" fmla="*/ 275 h 463"/>
                <a:gd name="T18" fmla="*/ 423 w 1249"/>
                <a:gd name="T19" fmla="*/ 195 h 463"/>
                <a:gd name="T20" fmla="*/ 466 w 1249"/>
                <a:gd name="T21" fmla="*/ 139 h 463"/>
                <a:gd name="T22" fmla="*/ 510 w 1249"/>
                <a:gd name="T23" fmla="*/ 89 h 463"/>
                <a:gd name="T24" fmla="*/ 568 w 1249"/>
                <a:gd name="T25" fmla="*/ 32 h 463"/>
                <a:gd name="T26" fmla="*/ 605 w 1249"/>
                <a:gd name="T27" fmla="*/ 8 h 463"/>
                <a:gd name="T28" fmla="*/ 646 w 1249"/>
                <a:gd name="T29" fmla="*/ 16 h 463"/>
                <a:gd name="T30" fmla="*/ 710 w 1249"/>
                <a:gd name="T31" fmla="*/ 48 h 463"/>
                <a:gd name="T32" fmla="*/ 747 w 1249"/>
                <a:gd name="T33" fmla="*/ 89 h 463"/>
                <a:gd name="T34" fmla="*/ 766 w 1249"/>
                <a:gd name="T35" fmla="*/ 111 h 463"/>
                <a:gd name="T36" fmla="*/ 805 w 1249"/>
                <a:gd name="T37" fmla="*/ 161 h 463"/>
                <a:gd name="T38" fmla="*/ 853 w 1249"/>
                <a:gd name="T39" fmla="*/ 218 h 463"/>
                <a:gd name="T40" fmla="*/ 915 w 1249"/>
                <a:gd name="T41" fmla="*/ 298 h 463"/>
                <a:gd name="T42" fmla="*/ 958 w 1249"/>
                <a:gd name="T43" fmla="*/ 340 h 463"/>
                <a:gd name="T44" fmla="*/ 994 w 1249"/>
                <a:gd name="T45" fmla="*/ 376 h 463"/>
                <a:gd name="T46" fmla="*/ 1041 w 1249"/>
                <a:gd name="T47" fmla="*/ 407 h 463"/>
                <a:gd name="T48" fmla="*/ 1105 w 1249"/>
                <a:gd name="T49" fmla="*/ 439 h 463"/>
                <a:gd name="T50" fmla="*/ 1173 w 1249"/>
                <a:gd name="T51" fmla="*/ 454 h 463"/>
                <a:gd name="T52" fmla="*/ 1212 w 1249"/>
                <a:gd name="T53" fmla="*/ 458 h 463"/>
                <a:gd name="T54" fmla="*/ 1249 w 1249"/>
                <a:gd name="T55" fmla="*/ 463 h 463"/>
                <a:gd name="T56" fmla="*/ 1214 w 1249"/>
                <a:gd name="T57" fmla="*/ 442 h 463"/>
                <a:gd name="T58" fmla="*/ 1177 w 1249"/>
                <a:gd name="T59" fmla="*/ 438 h 463"/>
                <a:gd name="T60" fmla="*/ 1128 w 1249"/>
                <a:gd name="T61" fmla="*/ 427 h 463"/>
                <a:gd name="T62" fmla="*/ 1092 w 1249"/>
                <a:gd name="T63" fmla="*/ 409 h 463"/>
                <a:gd name="T64" fmla="*/ 1027 w 1249"/>
                <a:gd name="T65" fmla="*/ 378 h 463"/>
                <a:gd name="T66" fmla="*/ 990 w 1249"/>
                <a:gd name="T67" fmla="*/ 346 h 463"/>
                <a:gd name="T68" fmla="*/ 946 w 1249"/>
                <a:gd name="T69" fmla="*/ 303 h 463"/>
                <a:gd name="T70" fmla="*/ 898 w 1249"/>
                <a:gd name="T71" fmla="*/ 269 h 463"/>
                <a:gd name="T72" fmla="*/ 867 w 1249"/>
                <a:gd name="T73" fmla="*/ 209 h 463"/>
                <a:gd name="T74" fmla="*/ 818 w 1249"/>
                <a:gd name="T75" fmla="*/ 151 h 463"/>
                <a:gd name="T76" fmla="*/ 779 w 1249"/>
                <a:gd name="T77" fmla="*/ 101 h 463"/>
                <a:gd name="T78" fmla="*/ 730 w 1249"/>
                <a:gd name="T79" fmla="*/ 59 h 463"/>
                <a:gd name="T80" fmla="*/ 690 w 1249"/>
                <a:gd name="T81" fmla="*/ 19 h 463"/>
                <a:gd name="T82" fmla="*/ 627 w 1249"/>
                <a:gd name="T83" fmla="*/ 0 h 463"/>
                <a:gd name="T84" fmla="*/ 582 w 1249"/>
                <a:gd name="T85" fmla="*/ 9 h 463"/>
                <a:gd name="T86" fmla="*/ 541 w 1249"/>
                <a:gd name="T87" fmla="*/ 35 h 463"/>
                <a:gd name="T88" fmla="*/ 453 w 1249"/>
                <a:gd name="T89" fmla="*/ 128 h 463"/>
                <a:gd name="T90" fmla="*/ 410 w 1249"/>
                <a:gd name="T91" fmla="*/ 186 h 463"/>
                <a:gd name="T92" fmla="*/ 393 w 1249"/>
                <a:gd name="T93" fmla="*/ 208 h 463"/>
                <a:gd name="T94" fmla="*/ 344 w 1249"/>
                <a:gd name="T95" fmla="*/ 265 h 463"/>
                <a:gd name="T96" fmla="*/ 308 w 1249"/>
                <a:gd name="T97" fmla="*/ 305 h 463"/>
                <a:gd name="T98" fmla="*/ 272 w 1249"/>
                <a:gd name="T99" fmla="*/ 346 h 463"/>
                <a:gd name="T100" fmla="*/ 210 w 1249"/>
                <a:gd name="T101" fmla="*/ 399 h 463"/>
                <a:gd name="T102" fmla="*/ 142 w 1249"/>
                <a:gd name="T103" fmla="*/ 425 h 463"/>
                <a:gd name="T104" fmla="*/ 102 w 1249"/>
                <a:gd name="T105" fmla="*/ 432 h 463"/>
                <a:gd name="T106" fmla="*/ 63 w 1249"/>
                <a:gd name="T107" fmla="*/ 442 h 463"/>
                <a:gd name="T108" fmla="*/ 42 w 1249"/>
                <a:gd name="T109" fmla="*/ 44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49" h="463">
                  <a:moveTo>
                    <a:pt x="0" y="447"/>
                  </a:moveTo>
                  <a:lnTo>
                    <a:pt x="0" y="463"/>
                  </a:lnTo>
                  <a:lnTo>
                    <a:pt x="22" y="463"/>
                  </a:lnTo>
                  <a:lnTo>
                    <a:pt x="22" y="462"/>
                  </a:lnTo>
                  <a:lnTo>
                    <a:pt x="24" y="462"/>
                  </a:lnTo>
                  <a:lnTo>
                    <a:pt x="46" y="457"/>
                  </a:lnTo>
                  <a:lnTo>
                    <a:pt x="43" y="449"/>
                  </a:lnTo>
                  <a:lnTo>
                    <a:pt x="43" y="458"/>
                  </a:lnTo>
                  <a:lnTo>
                    <a:pt x="64" y="458"/>
                  </a:lnTo>
                  <a:lnTo>
                    <a:pt x="65" y="458"/>
                  </a:lnTo>
                  <a:lnTo>
                    <a:pt x="87" y="454"/>
                  </a:lnTo>
                  <a:lnTo>
                    <a:pt x="89" y="453"/>
                  </a:lnTo>
                  <a:lnTo>
                    <a:pt x="105" y="448"/>
                  </a:lnTo>
                  <a:lnTo>
                    <a:pt x="103" y="440"/>
                  </a:lnTo>
                  <a:lnTo>
                    <a:pt x="105" y="448"/>
                  </a:lnTo>
                  <a:lnTo>
                    <a:pt x="126" y="443"/>
                  </a:lnTo>
                  <a:lnTo>
                    <a:pt x="124" y="435"/>
                  </a:lnTo>
                  <a:lnTo>
                    <a:pt x="125" y="444"/>
                  </a:lnTo>
                  <a:lnTo>
                    <a:pt x="147" y="440"/>
                  </a:lnTo>
                  <a:lnTo>
                    <a:pt x="149" y="439"/>
                  </a:lnTo>
                  <a:lnTo>
                    <a:pt x="151" y="439"/>
                  </a:lnTo>
                  <a:lnTo>
                    <a:pt x="173" y="425"/>
                  </a:lnTo>
                  <a:lnTo>
                    <a:pt x="167" y="417"/>
                  </a:lnTo>
                  <a:lnTo>
                    <a:pt x="171" y="425"/>
                  </a:lnTo>
                  <a:lnTo>
                    <a:pt x="193" y="416"/>
                  </a:lnTo>
                  <a:lnTo>
                    <a:pt x="214" y="407"/>
                  </a:lnTo>
                  <a:lnTo>
                    <a:pt x="215" y="405"/>
                  </a:lnTo>
                  <a:lnTo>
                    <a:pt x="232" y="391"/>
                  </a:lnTo>
                  <a:lnTo>
                    <a:pt x="227" y="385"/>
                  </a:lnTo>
                  <a:lnTo>
                    <a:pt x="232" y="392"/>
                  </a:lnTo>
                  <a:lnTo>
                    <a:pt x="254" y="378"/>
                  </a:lnTo>
                  <a:lnTo>
                    <a:pt x="281" y="360"/>
                  </a:lnTo>
                  <a:lnTo>
                    <a:pt x="282" y="359"/>
                  </a:lnTo>
                  <a:lnTo>
                    <a:pt x="282" y="358"/>
                  </a:lnTo>
                  <a:lnTo>
                    <a:pt x="298" y="338"/>
                  </a:lnTo>
                  <a:lnTo>
                    <a:pt x="291" y="333"/>
                  </a:lnTo>
                  <a:lnTo>
                    <a:pt x="298" y="340"/>
                  </a:lnTo>
                  <a:lnTo>
                    <a:pt x="320" y="316"/>
                  </a:lnTo>
                  <a:lnTo>
                    <a:pt x="313" y="310"/>
                  </a:lnTo>
                  <a:lnTo>
                    <a:pt x="318" y="316"/>
                  </a:lnTo>
                  <a:lnTo>
                    <a:pt x="340" y="298"/>
                  </a:lnTo>
                  <a:lnTo>
                    <a:pt x="343" y="297"/>
                  </a:lnTo>
                  <a:lnTo>
                    <a:pt x="359" y="274"/>
                  </a:lnTo>
                  <a:lnTo>
                    <a:pt x="351" y="269"/>
                  </a:lnTo>
                  <a:lnTo>
                    <a:pt x="357" y="275"/>
                  </a:lnTo>
                  <a:lnTo>
                    <a:pt x="384" y="247"/>
                  </a:lnTo>
                  <a:lnTo>
                    <a:pt x="384" y="245"/>
                  </a:lnTo>
                  <a:lnTo>
                    <a:pt x="406" y="218"/>
                  </a:lnTo>
                  <a:lnTo>
                    <a:pt x="406" y="218"/>
                  </a:lnTo>
                  <a:lnTo>
                    <a:pt x="423" y="195"/>
                  </a:lnTo>
                  <a:lnTo>
                    <a:pt x="424" y="195"/>
                  </a:lnTo>
                  <a:lnTo>
                    <a:pt x="446" y="161"/>
                  </a:lnTo>
                  <a:lnTo>
                    <a:pt x="439" y="156"/>
                  </a:lnTo>
                  <a:lnTo>
                    <a:pt x="445" y="163"/>
                  </a:lnTo>
                  <a:lnTo>
                    <a:pt x="466" y="139"/>
                  </a:lnTo>
                  <a:lnTo>
                    <a:pt x="466" y="138"/>
                  </a:lnTo>
                  <a:lnTo>
                    <a:pt x="488" y="111"/>
                  </a:lnTo>
                  <a:lnTo>
                    <a:pt x="481" y="106"/>
                  </a:lnTo>
                  <a:lnTo>
                    <a:pt x="488" y="112"/>
                  </a:lnTo>
                  <a:lnTo>
                    <a:pt x="510" y="89"/>
                  </a:lnTo>
                  <a:lnTo>
                    <a:pt x="532" y="66"/>
                  </a:lnTo>
                  <a:lnTo>
                    <a:pt x="552" y="47"/>
                  </a:lnTo>
                  <a:lnTo>
                    <a:pt x="546" y="40"/>
                  </a:lnTo>
                  <a:lnTo>
                    <a:pt x="551" y="47"/>
                  </a:lnTo>
                  <a:lnTo>
                    <a:pt x="568" y="32"/>
                  </a:lnTo>
                  <a:lnTo>
                    <a:pt x="562" y="26"/>
                  </a:lnTo>
                  <a:lnTo>
                    <a:pt x="566" y="34"/>
                  </a:lnTo>
                  <a:lnTo>
                    <a:pt x="588" y="25"/>
                  </a:lnTo>
                  <a:lnTo>
                    <a:pt x="609" y="16"/>
                  </a:lnTo>
                  <a:lnTo>
                    <a:pt x="605" y="8"/>
                  </a:lnTo>
                  <a:lnTo>
                    <a:pt x="605" y="17"/>
                  </a:lnTo>
                  <a:lnTo>
                    <a:pt x="627" y="17"/>
                  </a:lnTo>
                  <a:lnTo>
                    <a:pt x="649" y="17"/>
                  </a:lnTo>
                  <a:lnTo>
                    <a:pt x="649" y="8"/>
                  </a:lnTo>
                  <a:lnTo>
                    <a:pt x="646" y="16"/>
                  </a:lnTo>
                  <a:lnTo>
                    <a:pt x="668" y="25"/>
                  </a:lnTo>
                  <a:lnTo>
                    <a:pt x="671" y="17"/>
                  </a:lnTo>
                  <a:lnTo>
                    <a:pt x="667" y="25"/>
                  </a:lnTo>
                  <a:lnTo>
                    <a:pt x="683" y="34"/>
                  </a:lnTo>
                  <a:lnTo>
                    <a:pt x="710" y="48"/>
                  </a:lnTo>
                  <a:lnTo>
                    <a:pt x="714" y="40"/>
                  </a:lnTo>
                  <a:lnTo>
                    <a:pt x="707" y="45"/>
                  </a:lnTo>
                  <a:lnTo>
                    <a:pt x="724" y="65"/>
                  </a:lnTo>
                  <a:lnTo>
                    <a:pt x="725" y="66"/>
                  </a:lnTo>
                  <a:lnTo>
                    <a:pt x="747" y="89"/>
                  </a:lnTo>
                  <a:lnTo>
                    <a:pt x="752" y="83"/>
                  </a:lnTo>
                  <a:lnTo>
                    <a:pt x="746" y="89"/>
                  </a:lnTo>
                  <a:lnTo>
                    <a:pt x="766" y="112"/>
                  </a:lnTo>
                  <a:lnTo>
                    <a:pt x="773" y="106"/>
                  </a:lnTo>
                  <a:lnTo>
                    <a:pt x="766" y="111"/>
                  </a:lnTo>
                  <a:lnTo>
                    <a:pt x="788" y="138"/>
                  </a:lnTo>
                  <a:lnTo>
                    <a:pt x="795" y="133"/>
                  </a:lnTo>
                  <a:lnTo>
                    <a:pt x="788" y="138"/>
                  </a:lnTo>
                  <a:lnTo>
                    <a:pt x="805" y="161"/>
                  </a:lnTo>
                  <a:lnTo>
                    <a:pt x="805" y="161"/>
                  </a:lnTo>
                  <a:lnTo>
                    <a:pt x="832" y="195"/>
                  </a:lnTo>
                  <a:lnTo>
                    <a:pt x="832" y="196"/>
                  </a:lnTo>
                  <a:lnTo>
                    <a:pt x="853" y="219"/>
                  </a:lnTo>
                  <a:lnTo>
                    <a:pt x="859" y="213"/>
                  </a:lnTo>
                  <a:lnTo>
                    <a:pt x="853" y="218"/>
                  </a:lnTo>
                  <a:lnTo>
                    <a:pt x="870" y="245"/>
                  </a:lnTo>
                  <a:lnTo>
                    <a:pt x="870" y="245"/>
                  </a:lnTo>
                  <a:lnTo>
                    <a:pt x="892" y="274"/>
                  </a:lnTo>
                  <a:lnTo>
                    <a:pt x="893" y="275"/>
                  </a:lnTo>
                  <a:lnTo>
                    <a:pt x="915" y="298"/>
                  </a:lnTo>
                  <a:lnTo>
                    <a:pt x="915" y="298"/>
                  </a:lnTo>
                  <a:lnTo>
                    <a:pt x="936" y="316"/>
                  </a:lnTo>
                  <a:lnTo>
                    <a:pt x="941" y="310"/>
                  </a:lnTo>
                  <a:lnTo>
                    <a:pt x="936" y="316"/>
                  </a:lnTo>
                  <a:lnTo>
                    <a:pt x="958" y="340"/>
                  </a:lnTo>
                  <a:lnTo>
                    <a:pt x="958" y="340"/>
                  </a:lnTo>
                  <a:lnTo>
                    <a:pt x="980" y="359"/>
                  </a:lnTo>
                  <a:lnTo>
                    <a:pt x="985" y="352"/>
                  </a:lnTo>
                  <a:lnTo>
                    <a:pt x="978" y="358"/>
                  </a:lnTo>
                  <a:lnTo>
                    <a:pt x="994" y="376"/>
                  </a:lnTo>
                  <a:lnTo>
                    <a:pt x="994" y="377"/>
                  </a:lnTo>
                  <a:lnTo>
                    <a:pt x="996" y="378"/>
                  </a:lnTo>
                  <a:lnTo>
                    <a:pt x="1018" y="392"/>
                  </a:lnTo>
                  <a:lnTo>
                    <a:pt x="1040" y="407"/>
                  </a:lnTo>
                  <a:lnTo>
                    <a:pt x="1041" y="407"/>
                  </a:lnTo>
                  <a:lnTo>
                    <a:pt x="1063" y="416"/>
                  </a:lnTo>
                  <a:lnTo>
                    <a:pt x="1085" y="425"/>
                  </a:lnTo>
                  <a:lnTo>
                    <a:pt x="1088" y="417"/>
                  </a:lnTo>
                  <a:lnTo>
                    <a:pt x="1084" y="425"/>
                  </a:lnTo>
                  <a:lnTo>
                    <a:pt x="1105" y="439"/>
                  </a:lnTo>
                  <a:lnTo>
                    <a:pt x="1107" y="439"/>
                  </a:lnTo>
                  <a:lnTo>
                    <a:pt x="1124" y="443"/>
                  </a:lnTo>
                  <a:lnTo>
                    <a:pt x="1146" y="448"/>
                  </a:lnTo>
                  <a:lnTo>
                    <a:pt x="1146" y="449"/>
                  </a:lnTo>
                  <a:lnTo>
                    <a:pt x="1173" y="454"/>
                  </a:lnTo>
                  <a:lnTo>
                    <a:pt x="1174" y="445"/>
                  </a:lnTo>
                  <a:lnTo>
                    <a:pt x="1173" y="453"/>
                  </a:lnTo>
                  <a:lnTo>
                    <a:pt x="1189" y="457"/>
                  </a:lnTo>
                  <a:lnTo>
                    <a:pt x="1190" y="458"/>
                  </a:lnTo>
                  <a:lnTo>
                    <a:pt x="1212" y="458"/>
                  </a:lnTo>
                  <a:lnTo>
                    <a:pt x="1212" y="449"/>
                  </a:lnTo>
                  <a:lnTo>
                    <a:pt x="1211" y="457"/>
                  </a:lnTo>
                  <a:lnTo>
                    <a:pt x="1233" y="462"/>
                  </a:lnTo>
                  <a:lnTo>
                    <a:pt x="1234" y="463"/>
                  </a:lnTo>
                  <a:lnTo>
                    <a:pt x="1249" y="463"/>
                  </a:lnTo>
                  <a:lnTo>
                    <a:pt x="1249" y="447"/>
                  </a:lnTo>
                  <a:lnTo>
                    <a:pt x="1234" y="447"/>
                  </a:lnTo>
                  <a:lnTo>
                    <a:pt x="1234" y="454"/>
                  </a:lnTo>
                  <a:lnTo>
                    <a:pt x="1236" y="447"/>
                  </a:lnTo>
                  <a:lnTo>
                    <a:pt x="1214" y="442"/>
                  </a:lnTo>
                  <a:lnTo>
                    <a:pt x="1212" y="442"/>
                  </a:lnTo>
                  <a:lnTo>
                    <a:pt x="1190" y="442"/>
                  </a:lnTo>
                  <a:lnTo>
                    <a:pt x="1190" y="449"/>
                  </a:lnTo>
                  <a:lnTo>
                    <a:pt x="1193" y="442"/>
                  </a:lnTo>
                  <a:lnTo>
                    <a:pt x="1177" y="438"/>
                  </a:lnTo>
                  <a:lnTo>
                    <a:pt x="1177" y="438"/>
                  </a:lnTo>
                  <a:lnTo>
                    <a:pt x="1150" y="432"/>
                  </a:lnTo>
                  <a:lnTo>
                    <a:pt x="1147" y="440"/>
                  </a:lnTo>
                  <a:lnTo>
                    <a:pt x="1150" y="432"/>
                  </a:lnTo>
                  <a:lnTo>
                    <a:pt x="1128" y="427"/>
                  </a:lnTo>
                  <a:lnTo>
                    <a:pt x="1111" y="423"/>
                  </a:lnTo>
                  <a:lnTo>
                    <a:pt x="1109" y="431"/>
                  </a:lnTo>
                  <a:lnTo>
                    <a:pt x="1114" y="425"/>
                  </a:lnTo>
                  <a:lnTo>
                    <a:pt x="1093" y="411"/>
                  </a:lnTo>
                  <a:lnTo>
                    <a:pt x="1092" y="409"/>
                  </a:lnTo>
                  <a:lnTo>
                    <a:pt x="1070" y="400"/>
                  </a:lnTo>
                  <a:lnTo>
                    <a:pt x="1048" y="391"/>
                  </a:lnTo>
                  <a:lnTo>
                    <a:pt x="1044" y="399"/>
                  </a:lnTo>
                  <a:lnTo>
                    <a:pt x="1049" y="392"/>
                  </a:lnTo>
                  <a:lnTo>
                    <a:pt x="1027" y="378"/>
                  </a:lnTo>
                  <a:lnTo>
                    <a:pt x="1005" y="364"/>
                  </a:lnTo>
                  <a:lnTo>
                    <a:pt x="1000" y="371"/>
                  </a:lnTo>
                  <a:lnTo>
                    <a:pt x="1007" y="365"/>
                  </a:lnTo>
                  <a:lnTo>
                    <a:pt x="991" y="347"/>
                  </a:lnTo>
                  <a:lnTo>
                    <a:pt x="990" y="346"/>
                  </a:lnTo>
                  <a:lnTo>
                    <a:pt x="968" y="327"/>
                  </a:lnTo>
                  <a:lnTo>
                    <a:pt x="963" y="333"/>
                  </a:lnTo>
                  <a:lnTo>
                    <a:pt x="969" y="328"/>
                  </a:lnTo>
                  <a:lnTo>
                    <a:pt x="947" y="305"/>
                  </a:lnTo>
                  <a:lnTo>
                    <a:pt x="946" y="303"/>
                  </a:lnTo>
                  <a:lnTo>
                    <a:pt x="925" y="285"/>
                  </a:lnTo>
                  <a:lnTo>
                    <a:pt x="920" y="292"/>
                  </a:lnTo>
                  <a:lnTo>
                    <a:pt x="927" y="287"/>
                  </a:lnTo>
                  <a:lnTo>
                    <a:pt x="905" y="263"/>
                  </a:lnTo>
                  <a:lnTo>
                    <a:pt x="898" y="269"/>
                  </a:lnTo>
                  <a:lnTo>
                    <a:pt x="905" y="263"/>
                  </a:lnTo>
                  <a:lnTo>
                    <a:pt x="883" y="235"/>
                  </a:lnTo>
                  <a:lnTo>
                    <a:pt x="876" y="240"/>
                  </a:lnTo>
                  <a:lnTo>
                    <a:pt x="884" y="236"/>
                  </a:lnTo>
                  <a:lnTo>
                    <a:pt x="867" y="209"/>
                  </a:lnTo>
                  <a:lnTo>
                    <a:pt x="866" y="208"/>
                  </a:lnTo>
                  <a:lnTo>
                    <a:pt x="845" y="185"/>
                  </a:lnTo>
                  <a:lnTo>
                    <a:pt x="839" y="190"/>
                  </a:lnTo>
                  <a:lnTo>
                    <a:pt x="845" y="185"/>
                  </a:lnTo>
                  <a:lnTo>
                    <a:pt x="818" y="151"/>
                  </a:lnTo>
                  <a:lnTo>
                    <a:pt x="812" y="156"/>
                  </a:lnTo>
                  <a:lnTo>
                    <a:pt x="818" y="152"/>
                  </a:lnTo>
                  <a:lnTo>
                    <a:pt x="801" y="129"/>
                  </a:lnTo>
                  <a:lnTo>
                    <a:pt x="801" y="128"/>
                  </a:lnTo>
                  <a:lnTo>
                    <a:pt x="779" y="101"/>
                  </a:lnTo>
                  <a:lnTo>
                    <a:pt x="779" y="101"/>
                  </a:lnTo>
                  <a:lnTo>
                    <a:pt x="759" y="78"/>
                  </a:lnTo>
                  <a:lnTo>
                    <a:pt x="759" y="78"/>
                  </a:lnTo>
                  <a:lnTo>
                    <a:pt x="737" y="54"/>
                  </a:lnTo>
                  <a:lnTo>
                    <a:pt x="730" y="59"/>
                  </a:lnTo>
                  <a:lnTo>
                    <a:pt x="737" y="54"/>
                  </a:lnTo>
                  <a:lnTo>
                    <a:pt x="720" y="35"/>
                  </a:lnTo>
                  <a:lnTo>
                    <a:pt x="720" y="35"/>
                  </a:lnTo>
                  <a:lnTo>
                    <a:pt x="717" y="34"/>
                  </a:lnTo>
                  <a:lnTo>
                    <a:pt x="690" y="19"/>
                  </a:lnTo>
                  <a:lnTo>
                    <a:pt x="675" y="10"/>
                  </a:lnTo>
                  <a:lnTo>
                    <a:pt x="675" y="9"/>
                  </a:lnTo>
                  <a:lnTo>
                    <a:pt x="653" y="0"/>
                  </a:lnTo>
                  <a:lnTo>
                    <a:pt x="649" y="0"/>
                  </a:lnTo>
                  <a:lnTo>
                    <a:pt x="627" y="0"/>
                  </a:lnTo>
                  <a:lnTo>
                    <a:pt x="605" y="0"/>
                  </a:lnTo>
                  <a:lnTo>
                    <a:pt x="605" y="0"/>
                  </a:lnTo>
                  <a:lnTo>
                    <a:pt x="603" y="0"/>
                  </a:lnTo>
                  <a:lnTo>
                    <a:pt x="603" y="0"/>
                  </a:lnTo>
                  <a:lnTo>
                    <a:pt x="582" y="9"/>
                  </a:lnTo>
                  <a:lnTo>
                    <a:pt x="560" y="18"/>
                  </a:lnTo>
                  <a:lnTo>
                    <a:pt x="560" y="18"/>
                  </a:lnTo>
                  <a:lnTo>
                    <a:pt x="557" y="19"/>
                  </a:lnTo>
                  <a:lnTo>
                    <a:pt x="541" y="34"/>
                  </a:lnTo>
                  <a:lnTo>
                    <a:pt x="541" y="35"/>
                  </a:lnTo>
                  <a:lnTo>
                    <a:pt x="520" y="54"/>
                  </a:lnTo>
                  <a:lnTo>
                    <a:pt x="498" y="78"/>
                  </a:lnTo>
                  <a:lnTo>
                    <a:pt x="476" y="101"/>
                  </a:lnTo>
                  <a:lnTo>
                    <a:pt x="475" y="101"/>
                  </a:lnTo>
                  <a:lnTo>
                    <a:pt x="453" y="128"/>
                  </a:lnTo>
                  <a:lnTo>
                    <a:pt x="459" y="133"/>
                  </a:lnTo>
                  <a:lnTo>
                    <a:pt x="453" y="128"/>
                  </a:lnTo>
                  <a:lnTo>
                    <a:pt x="432" y="151"/>
                  </a:lnTo>
                  <a:lnTo>
                    <a:pt x="432" y="152"/>
                  </a:lnTo>
                  <a:lnTo>
                    <a:pt x="410" y="186"/>
                  </a:lnTo>
                  <a:lnTo>
                    <a:pt x="417" y="190"/>
                  </a:lnTo>
                  <a:lnTo>
                    <a:pt x="410" y="186"/>
                  </a:lnTo>
                  <a:lnTo>
                    <a:pt x="393" y="209"/>
                  </a:lnTo>
                  <a:lnTo>
                    <a:pt x="400" y="213"/>
                  </a:lnTo>
                  <a:lnTo>
                    <a:pt x="393" y="208"/>
                  </a:lnTo>
                  <a:lnTo>
                    <a:pt x="371" y="235"/>
                  </a:lnTo>
                  <a:lnTo>
                    <a:pt x="378" y="240"/>
                  </a:lnTo>
                  <a:lnTo>
                    <a:pt x="373" y="235"/>
                  </a:lnTo>
                  <a:lnTo>
                    <a:pt x="346" y="263"/>
                  </a:lnTo>
                  <a:lnTo>
                    <a:pt x="344" y="265"/>
                  </a:lnTo>
                  <a:lnTo>
                    <a:pt x="329" y="288"/>
                  </a:lnTo>
                  <a:lnTo>
                    <a:pt x="335" y="292"/>
                  </a:lnTo>
                  <a:lnTo>
                    <a:pt x="330" y="285"/>
                  </a:lnTo>
                  <a:lnTo>
                    <a:pt x="308" y="303"/>
                  </a:lnTo>
                  <a:lnTo>
                    <a:pt x="308" y="305"/>
                  </a:lnTo>
                  <a:lnTo>
                    <a:pt x="286" y="328"/>
                  </a:lnTo>
                  <a:lnTo>
                    <a:pt x="285" y="328"/>
                  </a:lnTo>
                  <a:lnTo>
                    <a:pt x="269" y="347"/>
                  </a:lnTo>
                  <a:lnTo>
                    <a:pt x="276" y="352"/>
                  </a:lnTo>
                  <a:lnTo>
                    <a:pt x="272" y="346"/>
                  </a:lnTo>
                  <a:lnTo>
                    <a:pt x="245" y="364"/>
                  </a:lnTo>
                  <a:lnTo>
                    <a:pt x="223" y="378"/>
                  </a:lnTo>
                  <a:lnTo>
                    <a:pt x="222" y="378"/>
                  </a:lnTo>
                  <a:lnTo>
                    <a:pt x="205" y="392"/>
                  </a:lnTo>
                  <a:lnTo>
                    <a:pt x="210" y="399"/>
                  </a:lnTo>
                  <a:lnTo>
                    <a:pt x="207" y="391"/>
                  </a:lnTo>
                  <a:lnTo>
                    <a:pt x="187" y="400"/>
                  </a:lnTo>
                  <a:lnTo>
                    <a:pt x="165" y="409"/>
                  </a:lnTo>
                  <a:lnTo>
                    <a:pt x="164" y="411"/>
                  </a:lnTo>
                  <a:lnTo>
                    <a:pt x="142" y="425"/>
                  </a:lnTo>
                  <a:lnTo>
                    <a:pt x="145" y="431"/>
                  </a:lnTo>
                  <a:lnTo>
                    <a:pt x="144" y="423"/>
                  </a:lnTo>
                  <a:lnTo>
                    <a:pt x="122" y="427"/>
                  </a:lnTo>
                  <a:lnTo>
                    <a:pt x="122" y="427"/>
                  </a:lnTo>
                  <a:lnTo>
                    <a:pt x="102" y="432"/>
                  </a:lnTo>
                  <a:lnTo>
                    <a:pt x="100" y="432"/>
                  </a:lnTo>
                  <a:lnTo>
                    <a:pt x="84" y="438"/>
                  </a:lnTo>
                  <a:lnTo>
                    <a:pt x="86" y="445"/>
                  </a:lnTo>
                  <a:lnTo>
                    <a:pt x="85" y="438"/>
                  </a:lnTo>
                  <a:lnTo>
                    <a:pt x="63" y="442"/>
                  </a:lnTo>
                  <a:lnTo>
                    <a:pt x="64" y="449"/>
                  </a:lnTo>
                  <a:lnTo>
                    <a:pt x="64" y="442"/>
                  </a:lnTo>
                  <a:lnTo>
                    <a:pt x="43" y="442"/>
                  </a:lnTo>
                  <a:lnTo>
                    <a:pt x="43" y="442"/>
                  </a:lnTo>
                  <a:lnTo>
                    <a:pt x="42" y="442"/>
                  </a:lnTo>
                  <a:lnTo>
                    <a:pt x="20" y="447"/>
                  </a:lnTo>
                  <a:lnTo>
                    <a:pt x="22" y="454"/>
                  </a:lnTo>
                  <a:lnTo>
                    <a:pt x="22" y="447"/>
                  </a:lnTo>
                  <a:lnTo>
                    <a:pt x="0" y="44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6" name="Rectangle 12"/>
            <p:cNvSpPr>
              <a:spLocks noChangeArrowheads="1"/>
            </p:cNvSpPr>
            <p:nvPr/>
          </p:nvSpPr>
          <p:spPr bwMode="auto">
            <a:xfrm rot="-2907112">
              <a:off x="1687" y="66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7" name="Rectangle 13"/>
            <p:cNvSpPr>
              <a:spLocks noChangeArrowheads="1"/>
            </p:cNvSpPr>
            <p:nvPr/>
          </p:nvSpPr>
          <p:spPr bwMode="auto">
            <a:xfrm rot="-2907112">
              <a:off x="1574" y="65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8" name="Rectangle 14"/>
            <p:cNvSpPr>
              <a:spLocks noChangeArrowheads="1"/>
            </p:cNvSpPr>
            <p:nvPr/>
          </p:nvSpPr>
          <p:spPr bwMode="auto">
            <a:xfrm rot="-2907112">
              <a:off x="2444" y="65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19" name="Rectangle 15"/>
            <p:cNvSpPr>
              <a:spLocks noChangeArrowheads="1"/>
            </p:cNvSpPr>
            <p:nvPr/>
          </p:nvSpPr>
          <p:spPr bwMode="auto">
            <a:xfrm rot="-2907112">
              <a:off x="1752" y="6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0" name="Rectangle 16"/>
            <p:cNvSpPr>
              <a:spLocks noChangeArrowheads="1"/>
            </p:cNvSpPr>
            <p:nvPr/>
          </p:nvSpPr>
          <p:spPr bwMode="auto">
            <a:xfrm rot="-2907112">
              <a:off x="2348" y="65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1" name="Rectangle 17"/>
            <p:cNvSpPr>
              <a:spLocks noChangeArrowheads="1"/>
            </p:cNvSpPr>
            <p:nvPr/>
          </p:nvSpPr>
          <p:spPr bwMode="auto">
            <a:xfrm rot="-2907112">
              <a:off x="1413" y="66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2" name="Rectangle 18"/>
            <p:cNvSpPr>
              <a:spLocks noChangeArrowheads="1"/>
            </p:cNvSpPr>
            <p:nvPr/>
          </p:nvSpPr>
          <p:spPr bwMode="auto">
            <a:xfrm rot="-2907112">
              <a:off x="1782" y="66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3" name="Rectangle 19"/>
            <p:cNvSpPr>
              <a:spLocks noChangeArrowheads="1"/>
            </p:cNvSpPr>
            <p:nvPr/>
          </p:nvSpPr>
          <p:spPr bwMode="auto">
            <a:xfrm rot="-2907112">
              <a:off x="1840" y="66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4" name="Rectangle 20"/>
            <p:cNvSpPr>
              <a:spLocks noChangeArrowheads="1"/>
            </p:cNvSpPr>
            <p:nvPr/>
          </p:nvSpPr>
          <p:spPr bwMode="auto">
            <a:xfrm rot="-2907112">
              <a:off x="1877" y="66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5" name="Rectangle 21"/>
            <p:cNvSpPr>
              <a:spLocks noChangeArrowheads="1"/>
            </p:cNvSpPr>
            <p:nvPr/>
          </p:nvSpPr>
          <p:spPr bwMode="auto">
            <a:xfrm rot="-2907112">
              <a:off x="1912" y="65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6" name="Rectangle 22"/>
            <p:cNvSpPr>
              <a:spLocks noChangeArrowheads="1"/>
            </p:cNvSpPr>
            <p:nvPr/>
          </p:nvSpPr>
          <p:spPr bwMode="auto">
            <a:xfrm rot="-2907112">
              <a:off x="1732" y="6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7" name="Rectangle 23"/>
            <p:cNvSpPr>
              <a:spLocks noChangeArrowheads="1"/>
            </p:cNvSpPr>
            <p:nvPr/>
          </p:nvSpPr>
          <p:spPr bwMode="auto">
            <a:xfrm rot="-2907112">
              <a:off x="2060" y="6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8" name="Rectangle 24"/>
            <p:cNvSpPr>
              <a:spLocks noChangeArrowheads="1"/>
            </p:cNvSpPr>
            <p:nvPr/>
          </p:nvSpPr>
          <p:spPr bwMode="auto">
            <a:xfrm rot="-2907112">
              <a:off x="2303" y="65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29" name="Rectangle 25"/>
            <p:cNvSpPr>
              <a:spLocks noChangeArrowheads="1"/>
            </p:cNvSpPr>
            <p:nvPr/>
          </p:nvSpPr>
          <p:spPr bwMode="auto">
            <a:xfrm rot="-2907112">
              <a:off x="2397" y="66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0" name="Rectangle 26"/>
            <p:cNvSpPr>
              <a:spLocks noChangeArrowheads="1"/>
            </p:cNvSpPr>
            <p:nvPr/>
          </p:nvSpPr>
          <p:spPr bwMode="auto">
            <a:xfrm rot="-2907112">
              <a:off x="2265" y="65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1" name="Rectangle 27"/>
            <p:cNvSpPr>
              <a:spLocks noChangeArrowheads="1"/>
            </p:cNvSpPr>
            <p:nvPr/>
          </p:nvSpPr>
          <p:spPr bwMode="auto">
            <a:xfrm rot="-2907112">
              <a:off x="2207" y="67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2" name="Rectangle 28"/>
            <p:cNvSpPr>
              <a:spLocks noChangeArrowheads="1"/>
            </p:cNvSpPr>
            <p:nvPr/>
          </p:nvSpPr>
          <p:spPr bwMode="auto">
            <a:xfrm rot="-2907112">
              <a:off x="2310" y="66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3" name="Rectangle 29"/>
            <p:cNvSpPr>
              <a:spLocks noChangeArrowheads="1"/>
            </p:cNvSpPr>
            <p:nvPr/>
          </p:nvSpPr>
          <p:spPr bwMode="auto">
            <a:xfrm rot="-2907112">
              <a:off x="2492" y="6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4" name="Rectangle 30"/>
            <p:cNvSpPr>
              <a:spLocks noChangeArrowheads="1"/>
            </p:cNvSpPr>
            <p:nvPr/>
          </p:nvSpPr>
          <p:spPr bwMode="auto">
            <a:xfrm rot="-2907112">
              <a:off x="2557" y="66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5" name="Rectangle 31"/>
            <p:cNvSpPr>
              <a:spLocks noChangeArrowheads="1"/>
            </p:cNvSpPr>
            <p:nvPr/>
          </p:nvSpPr>
          <p:spPr bwMode="auto">
            <a:xfrm rot="-2907112">
              <a:off x="2767" y="6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51936" name="Group 32"/>
          <p:cNvGrpSpPr>
            <a:grpSpLocks/>
          </p:cNvGrpSpPr>
          <p:nvPr/>
        </p:nvGrpSpPr>
        <p:grpSpPr bwMode="auto">
          <a:xfrm>
            <a:off x="342900" y="481013"/>
            <a:ext cx="3411538" cy="503237"/>
            <a:chOff x="3198" y="2229"/>
            <a:chExt cx="2149" cy="317"/>
          </a:xfrm>
        </p:grpSpPr>
        <p:sp>
          <p:nvSpPr>
            <p:cNvPr id="251937" name="Line 33"/>
            <p:cNvSpPr>
              <a:spLocks noChangeShapeType="1"/>
            </p:cNvSpPr>
            <p:nvPr/>
          </p:nvSpPr>
          <p:spPr bwMode="auto">
            <a:xfrm>
              <a:off x="3198" y="2513"/>
              <a:ext cx="2149"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8" name="Line 34"/>
            <p:cNvSpPr>
              <a:spLocks noChangeShapeType="1"/>
            </p:cNvSpPr>
            <p:nvPr/>
          </p:nvSpPr>
          <p:spPr bwMode="auto">
            <a:xfrm flipV="1">
              <a:off x="3502" y="2488"/>
              <a:ext cx="5"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39" name="Line 35"/>
            <p:cNvSpPr>
              <a:spLocks noChangeShapeType="1"/>
            </p:cNvSpPr>
            <p:nvPr/>
          </p:nvSpPr>
          <p:spPr bwMode="auto">
            <a:xfrm flipV="1">
              <a:off x="4421"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0" name="Line 36"/>
            <p:cNvSpPr>
              <a:spLocks noChangeShapeType="1"/>
            </p:cNvSpPr>
            <p:nvPr/>
          </p:nvSpPr>
          <p:spPr bwMode="auto">
            <a:xfrm flipV="1">
              <a:off x="4730"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1" name="Line 37"/>
            <p:cNvSpPr>
              <a:spLocks noChangeShapeType="1"/>
            </p:cNvSpPr>
            <p:nvPr/>
          </p:nvSpPr>
          <p:spPr bwMode="auto">
            <a:xfrm flipV="1">
              <a:off x="5038" y="2488"/>
              <a:ext cx="1" cy="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2" name="Line 38"/>
            <p:cNvSpPr>
              <a:spLocks noChangeShapeType="1"/>
            </p:cNvSpPr>
            <p:nvPr/>
          </p:nvSpPr>
          <p:spPr bwMode="auto">
            <a:xfrm>
              <a:off x="3198" y="2229"/>
              <a:ext cx="2" cy="28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3" name="Rectangle 39"/>
            <p:cNvSpPr>
              <a:spLocks noChangeArrowheads="1"/>
            </p:cNvSpPr>
            <p:nvPr/>
          </p:nvSpPr>
          <p:spPr bwMode="auto">
            <a:xfrm rot="-2907112">
              <a:off x="3841" y="248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4" name="Rectangle 40"/>
            <p:cNvSpPr>
              <a:spLocks noChangeArrowheads="1"/>
            </p:cNvSpPr>
            <p:nvPr/>
          </p:nvSpPr>
          <p:spPr bwMode="auto">
            <a:xfrm rot="-2907112">
              <a:off x="3728" y="248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5" name="Rectangle 41"/>
            <p:cNvSpPr>
              <a:spLocks noChangeArrowheads="1"/>
            </p:cNvSpPr>
            <p:nvPr/>
          </p:nvSpPr>
          <p:spPr bwMode="auto">
            <a:xfrm rot="-2907112">
              <a:off x="4598" y="248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6" name="Rectangle 42"/>
            <p:cNvSpPr>
              <a:spLocks noChangeArrowheads="1"/>
            </p:cNvSpPr>
            <p:nvPr/>
          </p:nvSpPr>
          <p:spPr bwMode="auto">
            <a:xfrm rot="-2907112">
              <a:off x="3906" y="2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7" name="Rectangle 43"/>
            <p:cNvSpPr>
              <a:spLocks noChangeArrowheads="1"/>
            </p:cNvSpPr>
            <p:nvPr/>
          </p:nvSpPr>
          <p:spPr bwMode="auto">
            <a:xfrm rot="-2907112">
              <a:off x="4502" y="247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8" name="Rectangle 44"/>
            <p:cNvSpPr>
              <a:spLocks noChangeArrowheads="1"/>
            </p:cNvSpPr>
            <p:nvPr/>
          </p:nvSpPr>
          <p:spPr bwMode="auto">
            <a:xfrm rot="-2907112">
              <a:off x="3567" y="248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49" name="Rectangle 45"/>
            <p:cNvSpPr>
              <a:spLocks noChangeArrowheads="1"/>
            </p:cNvSpPr>
            <p:nvPr/>
          </p:nvSpPr>
          <p:spPr bwMode="auto">
            <a:xfrm rot="-2907112">
              <a:off x="3936" y="248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0" name="Rectangle 46"/>
            <p:cNvSpPr>
              <a:spLocks noChangeArrowheads="1"/>
            </p:cNvSpPr>
            <p:nvPr/>
          </p:nvSpPr>
          <p:spPr bwMode="auto">
            <a:xfrm rot="-2907112">
              <a:off x="3994" y="248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1" name="Rectangle 47"/>
            <p:cNvSpPr>
              <a:spLocks noChangeArrowheads="1"/>
            </p:cNvSpPr>
            <p:nvPr/>
          </p:nvSpPr>
          <p:spPr bwMode="auto">
            <a:xfrm rot="-2907112">
              <a:off x="4031" y="248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2" name="Rectangle 48"/>
            <p:cNvSpPr>
              <a:spLocks noChangeArrowheads="1"/>
            </p:cNvSpPr>
            <p:nvPr/>
          </p:nvSpPr>
          <p:spPr bwMode="auto">
            <a:xfrm rot="-2907112">
              <a:off x="4066" y="2477"/>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3" name="Rectangle 49"/>
            <p:cNvSpPr>
              <a:spLocks noChangeArrowheads="1"/>
            </p:cNvSpPr>
            <p:nvPr/>
          </p:nvSpPr>
          <p:spPr bwMode="auto">
            <a:xfrm rot="-2907112">
              <a:off x="3886" y="24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4" name="Rectangle 50"/>
            <p:cNvSpPr>
              <a:spLocks noChangeArrowheads="1"/>
            </p:cNvSpPr>
            <p:nvPr/>
          </p:nvSpPr>
          <p:spPr bwMode="auto">
            <a:xfrm rot="-2907112">
              <a:off x="4214" y="24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5" name="Rectangle 51"/>
            <p:cNvSpPr>
              <a:spLocks noChangeArrowheads="1"/>
            </p:cNvSpPr>
            <p:nvPr/>
          </p:nvSpPr>
          <p:spPr bwMode="auto">
            <a:xfrm rot="-2907112">
              <a:off x="4457" y="247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6" name="Rectangle 52"/>
            <p:cNvSpPr>
              <a:spLocks noChangeArrowheads="1"/>
            </p:cNvSpPr>
            <p:nvPr/>
          </p:nvSpPr>
          <p:spPr bwMode="auto">
            <a:xfrm rot="-2907112">
              <a:off x="4551" y="249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7" name="Rectangle 53"/>
            <p:cNvSpPr>
              <a:spLocks noChangeArrowheads="1"/>
            </p:cNvSpPr>
            <p:nvPr/>
          </p:nvSpPr>
          <p:spPr bwMode="auto">
            <a:xfrm rot="-2907112">
              <a:off x="4419" y="248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8" name="Rectangle 54"/>
            <p:cNvSpPr>
              <a:spLocks noChangeArrowheads="1"/>
            </p:cNvSpPr>
            <p:nvPr/>
          </p:nvSpPr>
          <p:spPr bwMode="auto">
            <a:xfrm rot="-2907112">
              <a:off x="4361" y="249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59" name="Rectangle 55"/>
            <p:cNvSpPr>
              <a:spLocks noChangeArrowheads="1"/>
            </p:cNvSpPr>
            <p:nvPr/>
          </p:nvSpPr>
          <p:spPr bwMode="auto">
            <a:xfrm rot="-2907112">
              <a:off x="4464" y="249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0" name="Rectangle 56"/>
            <p:cNvSpPr>
              <a:spLocks noChangeArrowheads="1"/>
            </p:cNvSpPr>
            <p:nvPr/>
          </p:nvSpPr>
          <p:spPr bwMode="auto">
            <a:xfrm rot="-2907112">
              <a:off x="4646" y="24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1" name="Rectangle 57"/>
            <p:cNvSpPr>
              <a:spLocks noChangeArrowheads="1"/>
            </p:cNvSpPr>
            <p:nvPr/>
          </p:nvSpPr>
          <p:spPr bwMode="auto">
            <a:xfrm rot="-2907112">
              <a:off x="4711" y="248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2" name="Rectangle 58"/>
            <p:cNvSpPr>
              <a:spLocks noChangeArrowheads="1"/>
            </p:cNvSpPr>
            <p:nvPr/>
          </p:nvSpPr>
          <p:spPr bwMode="auto">
            <a:xfrm rot="-2907112">
              <a:off x="4921" y="24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51963" name="Group 59"/>
          <p:cNvGrpSpPr>
            <a:grpSpLocks/>
          </p:cNvGrpSpPr>
          <p:nvPr/>
        </p:nvGrpSpPr>
        <p:grpSpPr bwMode="auto">
          <a:xfrm rot="-2907112">
            <a:off x="7204075" y="2428875"/>
            <a:ext cx="1524000" cy="1676400"/>
            <a:chOff x="2352" y="2304"/>
            <a:chExt cx="960" cy="1056"/>
          </a:xfrm>
        </p:grpSpPr>
        <p:sp>
          <p:nvSpPr>
            <p:cNvPr id="251964" name="Rectangle 60"/>
            <p:cNvSpPr>
              <a:spLocks noChangeArrowheads="1"/>
            </p:cNvSpPr>
            <p:nvPr/>
          </p:nvSpPr>
          <p:spPr bwMode="auto">
            <a:xfrm>
              <a:off x="2352"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5" name="Rectangle 61"/>
            <p:cNvSpPr>
              <a:spLocks noChangeArrowheads="1"/>
            </p:cNvSpPr>
            <p:nvPr/>
          </p:nvSpPr>
          <p:spPr bwMode="auto">
            <a:xfrm>
              <a:off x="2448" y="23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6" name="Rectangle 62"/>
            <p:cNvSpPr>
              <a:spLocks noChangeArrowheads="1"/>
            </p:cNvSpPr>
            <p:nvPr/>
          </p:nvSpPr>
          <p:spPr bwMode="auto">
            <a:xfrm>
              <a:off x="2544" y="26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7" name="Rectangle 63"/>
            <p:cNvSpPr>
              <a:spLocks noChangeArrowheads="1"/>
            </p:cNvSpPr>
            <p:nvPr/>
          </p:nvSpPr>
          <p:spPr bwMode="auto">
            <a:xfrm>
              <a:off x="2736"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8" name="Rectangle 64"/>
            <p:cNvSpPr>
              <a:spLocks noChangeArrowheads="1"/>
            </p:cNvSpPr>
            <p:nvPr/>
          </p:nvSpPr>
          <p:spPr bwMode="auto">
            <a:xfrm>
              <a:off x="2736" y="30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69" name="Rectangle 65"/>
            <p:cNvSpPr>
              <a:spLocks noChangeArrowheads="1"/>
            </p:cNvSpPr>
            <p:nvPr/>
          </p:nvSpPr>
          <p:spPr bwMode="auto">
            <a:xfrm>
              <a:off x="2496"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0" name="Rectangle 66"/>
            <p:cNvSpPr>
              <a:spLocks noChangeArrowheads="1"/>
            </p:cNvSpPr>
            <p:nvPr/>
          </p:nvSpPr>
          <p:spPr bwMode="auto">
            <a:xfrm>
              <a:off x="2640" y="24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1" name="Rectangle 67"/>
            <p:cNvSpPr>
              <a:spLocks noChangeArrowheads="1"/>
            </p:cNvSpPr>
            <p:nvPr/>
          </p:nvSpPr>
          <p:spPr bwMode="auto">
            <a:xfrm>
              <a:off x="2448" y="25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2" name="Rectangle 68"/>
            <p:cNvSpPr>
              <a:spLocks noChangeArrowheads="1"/>
            </p:cNvSpPr>
            <p:nvPr/>
          </p:nvSpPr>
          <p:spPr bwMode="auto">
            <a:xfrm>
              <a:off x="2640" y="27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3" name="Rectangle 69"/>
            <p:cNvSpPr>
              <a:spLocks noChangeArrowheads="1"/>
            </p:cNvSpPr>
            <p:nvPr/>
          </p:nvSpPr>
          <p:spPr bwMode="auto">
            <a:xfrm>
              <a:off x="2928" y="27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4" name="Rectangle 70"/>
            <p:cNvSpPr>
              <a:spLocks noChangeArrowheads="1"/>
            </p:cNvSpPr>
            <p:nvPr/>
          </p:nvSpPr>
          <p:spPr bwMode="auto">
            <a:xfrm>
              <a:off x="2688" y="29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5" name="Rectangle 71"/>
            <p:cNvSpPr>
              <a:spLocks noChangeArrowheads="1"/>
            </p:cNvSpPr>
            <p:nvPr/>
          </p:nvSpPr>
          <p:spPr bwMode="auto">
            <a:xfrm>
              <a:off x="2784" y="27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6" name="Rectangle 72"/>
            <p:cNvSpPr>
              <a:spLocks noChangeArrowheads="1"/>
            </p:cNvSpPr>
            <p:nvPr/>
          </p:nvSpPr>
          <p:spPr bwMode="auto">
            <a:xfrm>
              <a:off x="2880" y="312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7" name="Rectangle 73"/>
            <p:cNvSpPr>
              <a:spLocks noChangeArrowheads="1"/>
            </p:cNvSpPr>
            <p:nvPr/>
          </p:nvSpPr>
          <p:spPr bwMode="auto">
            <a:xfrm>
              <a:off x="3072" y="29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8" name="Rectangle 74"/>
            <p:cNvSpPr>
              <a:spLocks noChangeArrowheads="1"/>
            </p:cNvSpPr>
            <p:nvPr/>
          </p:nvSpPr>
          <p:spPr bwMode="auto">
            <a:xfrm>
              <a:off x="3072" y="33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79" name="Rectangle 75"/>
            <p:cNvSpPr>
              <a:spLocks noChangeArrowheads="1"/>
            </p:cNvSpPr>
            <p:nvPr/>
          </p:nvSpPr>
          <p:spPr bwMode="auto">
            <a:xfrm>
              <a:off x="2880" y="28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0" name="Rectangle 76"/>
            <p:cNvSpPr>
              <a:spLocks noChangeArrowheads="1"/>
            </p:cNvSpPr>
            <p:nvPr/>
          </p:nvSpPr>
          <p:spPr bwMode="auto">
            <a:xfrm>
              <a:off x="2976" y="29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1" name="Rectangle 77"/>
            <p:cNvSpPr>
              <a:spLocks noChangeArrowheads="1"/>
            </p:cNvSpPr>
            <p:nvPr/>
          </p:nvSpPr>
          <p:spPr bwMode="auto">
            <a:xfrm>
              <a:off x="2880" y="32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2" name="Rectangle 78"/>
            <p:cNvSpPr>
              <a:spLocks noChangeArrowheads="1"/>
            </p:cNvSpPr>
            <p:nvPr/>
          </p:nvSpPr>
          <p:spPr bwMode="auto">
            <a:xfrm>
              <a:off x="3168" y="31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3" name="Rectangle 79"/>
            <p:cNvSpPr>
              <a:spLocks noChangeArrowheads="1"/>
            </p:cNvSpPr>
            <p:nvPr/>
          </p:nvSpPr>
          <p:spPr bwMode="auto">
            <a:xfrm>
              <a:off x="3264" y="32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51984" name="Rectangle 80"/>
          <p:cNvSpPr>
            <a:spLocks noChangeArrowheads="1"/>
          </p:cNvSpPr>
          <p:nvPr/>
        </p:nvSpPr>
        <p:spPr bwMode="auto">
          <a:xfrm rot="-2907112">
            <a:off x="4657725" y="260032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5" name="Rectangle 81"/>
          <p:cNvSpPr>
            <a:spLocks noChangeArrowheads="1"/>
          </p:cNvSpPr>
          <p:nvPr/>
        </p:nvSpPr>
        <p:spPr bwMode="auto">
          <a:xfrm rot="-2907112">
            <a:off x="4500563" y="2335213"/>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6" name="Rectangle 82"/>
          <p:cNvSpPr>
            <a:spLocks noChangeArrowheads="1"/>
          </p:cNvSpPr>
          <p:nvPr/>
        </p:nvSpPr>
        <p:spPr bwMode="auto">
          <a:xfrm rot="-2907112">
            <a:off x="5449888" y="263207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7" name="Rectangle 83"/>
          <p:cNvSpPr>
            <a:spLocks noChangeArrowheads="1"/>
          </p:cNvSpPr>
          <p:nvPr/>
        </p:nvSpPr>
        <p:spPr bwMode="auto">
          <a:xfrm rot="-2907112">
            <a:off x="5291138" y="2144713"/>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8" name="Rectangle 84"/>
          <p:cNvSpPr>
            <a:spLocks noChangeArrowheads="1"/>
          </p:cNvSpPr>
          <p:nvPr/>
        </p:nvSpPr>
        <p:spPr bwMode="auto">
          <a:xfrm rot="-2907112">
            <a:off x="6399213" y="280828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89" name="Rectangle 85"/>
          <p:cNvSpPr>
            <a:spLocks noChangeArrowheads="1"/>
          </p:cNvSpPr>
          <p:nvPr/>
        </p:nvSpPr>
        <p:spPr bwMode="auto">
          <a:xfrm rot="-2907112">
            <a:off x="4816475" y="242887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0" name="Rectangle 86"/>
          <p:cNvSpPr>
            <a:spLocks noChangeArrowheads="1"/>
          </p:cNvSpPr>
          <p:nvPr/>
        </p:nvSpPr>
        <p:spPr bwMode="auto">
          <a:xfrm rot="-2907112">
            <a:off x="5132388" y="230822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1" name="Rectangle 87"/>
          <p:cNvSpPr>
            <a:spLocks noChangeArrowheads="1"/>
          </p:cNvSpPr>
          <p:nvPr/>
        </p:nvSpPr>
        <p:spPr bwMode="auto">
          <a:xfrm rot="-2907112">
            <a:off x="4975225" y="258762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2" name="Rectangle 88"/>
          <p:cNvSpPr>
            <a:spLocks noChangeArrowheads="1"/>
          </p:cNvSpPr>
          <p:nvPr/>
        </p:nvSpPr>
        <p:spPr bwMode="auto">
          <a:xfrm rot="-2907112">
            <a:off x="5608638" y="261778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3" name="Rectangle 89"/>
          <p:cNvSpPr>
            <a:spLocks noChangeArrowheads="1"/>
          </p:cNvSpPr>
          <p:nvPr/>
        </p:nvSpPr>
        <p:spPr bwMode="auto">
          <a:xfrm rot="-2907112">
            <a:off x="6083300" y="232727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4" name="Rectangle 90"/>
          <p:cNvSpPr>
            <a:spLocks noChangeArrowheads="1"/>
          </p:cNvSpPr>
          <p:nvPr/>
        </p:nvSpPr>
        <p:spPr bwMode="auto">
          <a:xfrm rot="-2907112">
            <a:off x="5924550" y="276383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5" name="Rectangle 91"/>
          <p:cNvSpPr>
            <a:spLocks noChangeArrowheads="1"/>
          </p:cNvSpPr>
          <p:nvPr/>
        </p:nvSpPr>
        <p:spPr bwMode="auto">
          <a:xfrm rot="-2907112">
            <a:off x="5765800" y="249872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6" name="Rectangle 92"/>
          <p:cNvSpPr>
            <a:spLocks noChangeArrowheads="1"/>
          </p:cNvSpPr>
          <p:nvPr/>
        </p:nvSpPr>
        <p:spPr bwMode="auto">
          <a:xfrm rot="-2907112">
            <a:off x="6716713" y="273843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7" name="Rectangle 93"/>
          <p:cNvSpPr>
            <a:spLocks noChangeArrowheads="1"/>
          </p:cNvSpPr>
          <p:nvPr/>
        </p:nvSpPr>
        <p:spPr bwMode="auto">
          <a:xfrm rot="-2907112">
            <a:off x="6875463" y="235743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8" name="Rectangle 94"/>
          <p:cNvSpPr>
            <a:spLocks noChangeArrowheads="1"/>
          </p:cNvSpPr>
          <p:nvPr/>
        </p:nvSpPr>
        <p:spPr bwMode="auto">
          <a:xfrm rot="-2907112">
            <a:off x="7350125" y="272097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1999" name="Rectangle 95"/>
          <p:cNvSpPr>
            <a:spLocks noChangeArrowheads="1"/>
          </p:cNvSpPr>
          <p:nvPr/>
        </p:nvSpPr>
        <p:spPr bwMode="auto">
          <a:xfrm rot="-2907112">
            <a:off x="6242050" y="248443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0" name="Rectangle 96"/>
          <p:cNvSpPr>
            <a:spLocks noChangeArrowheads="1"/>
          </p:cNvSpPr>
          <p:nvPr/>
        </p:nvSpPr>
        <p:spPr bwMode="auto">
          <a:xfrm rot="-2907112">
            <a:off x="6557963" y="2471738"/>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1" name="Rectangle 97"/>
          <p:cNvSpPr>
            <a:spLocks noChangeArrowheads="1"/>
          </p:cNvSpPr>
          <p:nvPr/>
        </p:nvSpPr>
        <p:spPr bwMode="auto">
          <a:xfrm rot="-2907112">
            <a:off x="7032625" y="2898775"/>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2" name="Rectangle 98"/>
          <p:cNvSpPr>
            <a:spLocks noChangeArrowheads="1"/>
          </p:cNvSpPr>
          <p:nvPr/>
        </p:nvSpPr>
        <p:spPr bwMode="auto">
          <a:xfrm rot="-2907112">
            <a:off x="7191375" y="2455863"/>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3" name="Rectangle 99"/>
          <p:cNvSpPr>
            <a:spLocks noChangeArrowheads="1"/>
          </p:cNvSpPr>
          <p:nvPr/>
        </p:nvSpPr>
        <p:spPr bwMode="auto">
          <a:xfrm rot="-2907112">
            <a:off x="7508875" y="2443163"/>
            <a:ext cx="76200" cy="762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52004" name="Group 100"/>
          <p:cNvGrpSpPr>
            <a:grpSpLocks/>
          </p:cNvGrpSpPr>
          <p:nvPr/>
        </p:nvGrpSpPr>
        <p:grpSpPr bwMode="auto">
          <a:xfrm>
            <a:off x="4308475" y="4514850"/>
            <a:ext cx="4692650" cy="2105025"/>
            <a:chOff x="2562" y="2724"/>
            <a:chExt cx="2956" cy="1326"/>
          </a:xfrm>
        </p:grpSpPr>
        <p:grpSp>
          <p:nvGrpSpPr>
            <p:cNvPr id="252005" name="Group 101"/>
            <p:cNvGrpSpPr>
              <a:grpSpLocks/>
            </p:cNvGrpSpPr>
            <p:nvPr/>
          </p:nvGrpSpPr>
          <p:grpSpPr bwMode="auto">
            <a:xfrm>
              <a:off x="4182" y="3090"/>
              <a:ext cx="1336" cy="960"/>
              <a:chOff x="3834" y="3120"/>
              <a:chExt cx="1336" cy="960"/>
            </a:xfrm>
          </p:grpSpPr>
          <p:grpSp>
            <p:nvGrpSpPr>
              <p:cNvPr id="252006" name="Group 102"/>
              <p:cNvGrpSpPr>
                <a:grpSpLocks/>
              </p:cNvGrpSpPr>
              <p:nvPr/>
            </p:nvGrpSpPr>
            <p:grpSpPr bwMode="auto">
              <a:xfrm>
                <a:off x="3834" y="3252"/>
                <a:ext cx="1336" cy="768"/>
                <a:chOff x="3120" y="2352"/>
                <a:chExt cx="1152" cy="1200"/>
              </a:xfrm>
            </p:grpSpPr>
            <p:sp>
              <p:nvSpPr>
                <p:cNvPr id="252007" name="Oval 103"/>
                <p:cNvSpPr>
                  <a:spLocks noChangeArrowheads="1"/>
                </p:cNvSpPr>
                <p:nvPr/>
              </p:nvSpPr>
              <p:spPr bwMode="auto">
                <a:xfrm>
                  <a:off x="3120" y="2352"/>
                  <a:ext cx="1152" cy="1200"/>
                </a:xfrm>
                <a:prstGeom prst="ellipse">
                  <a:avLst/>
                </a:prstGeom>
                <a:noFill/>
                <a:ln w="158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8" name="Oval 104"/>
                <p:cNvSpPr>
                  <a:spLocks noChangeArrowheads="1"/>
                </p:cNvSpPr>
                <p:nvPr/>
              </p:nvSpPr>
              <p:spPr bwMode="auto">
                <a:xfrm>
                  <a:off x="3408" y="2640"/>
                  <a:ext cx="576" cy="624"/>
                </a:xfrm>
                <a:prstGeom prst="ellipse">
                  <a:avLst/>
                </a:prstGeom>
                <a:noFill/>
                <a:ln w="158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09" name="Oval 105"/>
                <p:cNvSpPr>
                  <a:spLocks noChangeArrowheads="1"/>
                </p:cNvSpPr>
                <p:nvPr/>
              </p:nvSpPr>
              <p:spPr bwMode="auto">
                <a:xfrm>
                  <a:off x="3552" y="2784"/>
                  <a:ext cx="310" cy="336"/>
                </a:xfrm>
                <a:prstGeom prst="ellipse">
                  <a:avLst/>
                </a:prstGeom>
                <a:noFill/>
                <a:ln w="158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52010" name="Group 106"/>
              <p:cNvGrpSpPr>
                <a:grpSpLocks/>
              </p:cNvGrpSpPr>
              <p:nvPr/>
            </p:nvGrpSpPr>
            <p:grpSpPr bwMode="auto">
              <a:xfrm rot="-2907112">
                <a:off x="4032" y="3072"/>
                <a:ext cx="960" cy="1056"/>
                <a:chOff x="2352" y="2304"/>
                <a:chExt cx="960" cy="1056"/>
              </a:xfrm>
            </p:grpSpPr>
            <p:sp>
              <p:nvSpPr>
                <p:cNvPr id="252011" name="Rectangle 107"/>
                <p:cNvSpPr>
                  <a:spLocks noChangeArrowheads="1"/>
                </p:cNvSpPr>
                <p:nvPr/>
              </p:nvSpPr>
              <p:spPr bwMode="auto">
                <a:xfrm>
                  <a:off x="2352"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2" name="Rectangle 108"/>
                <p:cNvSpPr>
                  <a:spLocks noChangeArrowheads="1"/>
                </p:cNvSpPr>
                <p:nvPr/>
              </p:nvSpPr>
              <p:spPr bwMode="auto">
                <a:xfrm>
                  <a:off x="2448" y="23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3" name="Rectangle 109"/>
                <p:cNvSpPr>
                  <a:spLocks noChangeArrowheads="1"/>
                </p:cNvSpPr>
                <p:nvPr/>
              </p:nvSpPr>
              <p:spPr bwMode="auto">
                <a:xfrm>
                  <a:off x="2544" y="26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4" name="Rectangle 110"/>
                <p:cNvSpPr>
                  <a:spLocks noChangeArrowheads="1"/>
                </p:cNvSpPr>
                <p:nvPr/>
              </p:nvSpPr>
              <p:spPr bwMode="auto">
                <a:xfrm>
                  <a:off x="2736"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5" name="Rectangle 111"/>
                <p:cNvSpPr>
                  <a:spLocks noChangeArrowheads="1"/>
                </p:cNvSpPr>
                <p:nvPr/>
              </p:nvSpPr>
              <p:spPr bwMode="auto">
                <a:xfrm>
                  <a:off x="2736" y="30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6" name="Rectangle 112"/>
                <p:cNvSpPr>
                  <a:spLocks noChangeArrowheads="1"/>
                </p:cNvSpPr>
                <p:nvPr/>
              </p:nvSpPr>
              <p:spPr bwMode="auto">
                <a:xfrm>
                  <a:off x="2496" y="24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7" name="Rectangle 113"/>
                <p:cNvSpPr>
                  <a:spLocks noChangeArrowheads="1"/>
                </p:cNvSpPr>
                <p:nvPr/>
              </p:nvSpPr>
              <p:spPr bwMode="auto">
                <a:xfrm>
                  <a:off x="2640" y="24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8" name="Rectangle 114"/>
                <p:cNvSpPr>
                  <a:spLocks noChangeArrowheads="1"/>
                </p:cNvSpPr>
                <p:nvPr/>
              </p:nvSpPr>
              <p:spPr bwMode="auto">
                <a:xfrm>
                  <a:off x="2448" y="25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19" name="Rectangle 115"/>
                <p:cNvSpPr>
                  <a:spLocks noChangeArrowheads="1"/>
                </p:cNvSpPr>
                <p:nvPr/>
              </p:nvSpPr>
              <p:spPr bwMode="auto">
                <a:xfrm>
                  <a:off x="2640" y="27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0" name="Rectangle 116"/>
                <p:cNvSpPr>
                  <a:spLocks noChangeArrowheads="1"/>
                </p:cNvSpPr>
                <p:nvPr/>
              </p:nvSpPr>
              <p:spPr bwMode="auto">
                <a:xfrm>
                  <a:off x="2928" y="27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1" name="Rectangle 117"/>
                <p:cNvSpPr>
                  <a:spLocks noChangeArrowheads="1"/>
                </p:cNvSpPr>
                <p:nvPr/>
              </p:nvSpPr>
              <p:spPr bwMode="auto">
                <a:xfrm>
                  <a:off x="2688" y="29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2" name="Rectangle 118"/>
                <p:cNvSpPr>
                  <a:spLocks noChangeArrowheads="1"/>
                </p:cNvSpPr>
                <p:nvPr/>
              </p:nvSpPr>
              <p:spPr bwMode="auto">
                <a:xfrm>
                  <a:off x="2784" y="27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3" name="Rectangle 119"/>
                <p:cNvSpPr>
                  <a:spLocks noChangeArrowheads="1"/>
                </p:cNvSpPr>
                <p:nvPr/>
              </p:nvSpPr>
              <p:spPr bwMode="auto">
                <a:xfrm>
                  <a:off x="2880" y="312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4" name="Rectangle 120"/>
                <p:cNvSpPr>
                  <a:spLocks noChangeArrowheads="1"/>
                </p:cNvSpPr>
                <p:nvPr/>
              </p:nvSpPr>
              <p:spPr bwMode="auto">
                <a:xfrm>
                  <a:off x="3072" y="29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5" name="Rectangle 121"/>
                <p:cNvSpPr>
                  <a:spLocks noChangeArrowheads="1"/>
                </p:cNvSpPr>
                <p:nvPr/>
              </p:nvSpPr>
              <p:spPr bwMode="auto">
                <a:xfrm>
                  <a:off x="3072" y="33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6" name="Rectangle 122"/>
                <p:cNvSpPr>
                  <a:spLocks noChangeArrowheads="1"/>
                </p:cNvSpPr>
                <p:nvPr/>
              </p:nvSpPr>
              <p:spPr bwMode="auto">
                <a:xfrm>
                  <a:off x="2880" y="28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7" name="Rectangle 123"/>
                <p:cNvSpPr>
                  <a:spLocks noChangeArrowheads="1"/>
                </p:cNvSpPr>
                <p:nvPr/>
              </p:nvSpPr>
              <p:spPr bwMode="auto">
                <a:xfrm>
                  <a:off x="2976" y="29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8" name="Rectangle 124"/>
                <p:cNvSpPr>
                  <a:spLocks noChangeArrowheads="1"/>
                </p:cNvSpPr>
                <p:nvPr/>
              </p:nvSpPr>
              <p:spPr bwMode="auto">
                <a:xfrm>
                  <a:off x="2880" y="32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29" name="Rectangle 125"/>
                <p:cNvSpPr>
                  <a:spLocks noChangeArrowheads="1"/>
                </p:cNvSpPr>
                <p:nvPr/>
              </p:nvSpPr>
              <p:spPr bwMode="auto">
                <a:xfrm>
                  <a:off x="3168" y="316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0" name="Rectangle 126"/>
                <p:cNvSpPr>
                  <a:spLocks noChangeArrowheads="1"/>
                </p:cNvSpPr>
                <p:nvPr/>
              </p:nvSpPr>
              <p:spPr bwMode="auto">
                <a:xfrm>
                  <a:off x="3264" y="32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52031" name="Group 127"/>
            <p:cNvGrpSpPr>
              <a:grpSpLocks/>
            </p:cNvGrpSpPr>
            <p:nvPr/>
          </p:nvGrpSpPr>
          <p:grpSpPr bwMode="auto">
            <a:xfrm>
              <a:off x="2562" y="2724"/>
              <a:ext cx="2182" cy="768"/>
              <a:chOff x="276" y="3216"/>
              <a:chExt cx="2182" cy="768"/>
            </a:xfrm>
          </p:grpSpPr>
          <p:sp>
            <p:nvSpPr>
              <p:cNvPr id="252032" name="Rectangle 128"/>
              <p:cNvSpPr>
                <a:spLocks noChangeArrowheads="1"/>
              </p:cNvSpPr>
              <p:nvPr/>
            </p:nvSpPr>
            <p:spPr bwMode="auto">
              <a:xfrm rot="-2907112">
                <a:off x="490" y="364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3" name="Rectangle 129"/>
              <p:cNvSpPr>
                <a:spLocks noChangeArrowheads="1"/>
              </p:cNvSpPr>
              <p:nvPr/>
            </p:nvSpPr>
            <p:spPr bwMode="auto">
              <a:xfrm rot="-2907112">
                <a:off x="391" y="347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4" name="Rectangle 130"/>
              <p:cNvSpPr>
                <a:spLocks noChangeArrowheads="1"/>
              </p:cNvSpPr>
              <p:nvPr/>
            </p:nvSpPr>
            <p:spPr bwMode="auto">
              <a:xfrm rot="-2907112">
                <a:off x="989" y="366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5" name="Rectangle 131"/>
              <p:cNvSpPr>
                <a:spLocks noChangeArrowheads="1"/>
              </p:cNvSpPr>
              <p:nvPr/>
            </p:nvSpPr>
            <p:spPr bwMode="auto">
              <a:xfrm rot="-2907112">
                <a:off x="889" y="335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6" name="Rectangle 132"/>
              <p:cNvSpPr>
                <a:spLocks noChangeArrowheads="1"/>
              </p:cNvSpPr>
              <p:nvPr/>
            </p:nvSpPr>
            <p:spPr bwMode="auto">
              <a:xfrm rot="-2907112">
                <a:off x="1587" y="377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7" name="Rectangle 133"/>
              <p:cNvSpPr>
                <a:spLocks noChangeArrowheads="1"/>
              </p:cNvSpPr>
              <p:nvPr/>
            </p:nvSpPr>
            <p:spPr bwMode="auto">
              <a:xfrm rot="-2907112">
                <a:off x="590" y="353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8" name="Rectangle 134"/>
              <p:cNvSpPr>
                <a:spLocks noChangeArrowheads="1"/>
              </p:cNvSpPr>
              <p:nvPr/>
            </p:nvSpPr>
            <p:spPr bwMode="auto">
              <a:xfrm rot="-2907112">
                <a:off x="789" y="345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39" name="Rectangle 135"/>
              <p:cNvSpPr>
                <a:spLocks noChangeArrowheads="1"/>
              </p:cNvSpPr>
              <p:nvPr/>
            </p:nvSpPr>
            <p:spPr bwMode="auto">
              <a:xfrm rot="-2907112">
                <a:off x="690" y="363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0" name="Rectangle 136"/>
              <p:cNvSpPr>
                <a:spLocks noChangeArrowheads="1"/>
              </p:cNvSpPr>
              <p:nvPr/>
            </p:nvSpPr>
            <p:spPr bwMode="auto">
              <a:xfrm rot="-2907112">
                <a:off x="1089" y="365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1" name="Rectangle 137"/>
              <p:cNvSpPr>
                <a:spLocks noChangeArrowheads="1"/>
              </p:cNvSpPr>
              <p:nvPr/>
            </p:nvSpPr>
            <p:spPr bwMode="auto">
              <a:xfrm rot="-2907112">
                <a:off x="1388" y="347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2" name="Rectangle 138"/>
              <p:cNvSpPr>
                <a:spLocks noChangeArrowheads="1"/>
              </p:cNvSpPr>
              <p:nvPr/>
            </p:nvSpPr>
            <p:spPr bwMode="auto">
              <a:xfrm rot="-2907112">
                <a:off x="1288" y="3745"/>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3" name="Rectangle 139"/>
              <p:cNvSpPr>
                <a:spLocks noChangeArrowheads="1"/>
              </p:cNvSpPr>
              <p:nvPr/>
            </p:nvSpPr>
            <p:spPr bwMode="auto">
              <a:xfrm rot="-2907112">
                <a:off x="1188" y="357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4" name="Rectangle 140"/>
              <p:cNvSpPr>
                <a:spLocks noChangeArrowheads="1"/>
              </p:cNvSpPr>
              <p:nvPr/>
            </p:nvSpPr>
            <p:spPr bwMode="auto">
              <a:xfrm rot="-2907112">
                <a:off x="1787" y="372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5" name="Rectangle 141"/>
              <p:cNvSpPr>
                <a:spLocks noChangeArrowheads="1"/>
              </p:cNvSpPr>
              <p:nvPr/>
            </p:nvSpPr>
            <p:spPr bwMode="auto">
              <a:xfrm rot="-2907112">
                <a:off x="1887" y="348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6" name="Rectangle 142"/>
              <p:cNvSpPr>
                <a:spLocks noChangeArrowheads="1"/>
              </p:cNvSpPr>
              <p:nvPr/>
            </p:nvSpPr>
            <p:spPr bwMode="auto">
              <a:xfrm rot="-2907112">
                <a:off x="2186" y="371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7" name="Rectangle 143"/>
              <p:cNvSpPr>
                <a:spLocks noChangeArrowheads="1"/>
              </p:cNvSpPr>
              <p:nvPr/>
            </p:nvSpPr>
            <p:spPr bwMode="auto">
              <a:xfrm rot="-2907112">
                <a:off x="1488" y="3569"/>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8" name="Rectangle 144"/>
              <p:cNvSpPr>
                <a:spLocks noChangeArrowheads="1"/>
              </p:cNvSpPr>
              <p:nvPr/>
            </p:nvSpPr>
            <p:spPr bwMode="auto">
              <a:xfrm rot="-2907112">
                <a:off x="1687" y="356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49" name="Rectangle 145"/>
              <p:cNvSpPr>
                <a:spLocks noChangeArrowheads="1"/>
              </p:cNvSpPr>
              <p:nvPr/>
            </p:nvSpPr>
            <p:spPr bwMode="auto">
              <a:xfrm rot="-2907112">
                <a:off x="1986" y="383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50" name="Rectangle 146"/>
              <p:cNvSpPr>
                <a:spLocks noChangeArrowheads="1"/>
              </p:cNvSpPr>
              <p:nvPr/>
            </p:nvSpPr>
            <p:spPr bwMode="auto">
              <a:xfrm rot="-2907112">
                <a:off x="2086" y="3551"/>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51" name="Rectangle 147"/>
              <p:cNvSpPr>
                <a:spLocks noChangeArrowheads="1"/>
              </p:cNvSpPr>
              <p:nvPr/>
            </p:nvSpPr>
            <p:spPr bwMode="auto">
              <a:xfrm rot="-2907112">
                <a:off x="2286" y="3543"/>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52052" name="Group 148"/>
              <p:cNvGrpSpPr>
                <a:grpSpLocks/>
              </p:cNvGrpSpPr>
              <p:nvPr/>
            </p:nvGrpSpPr>
            <p:grpSpPr bwMode="auto">
              <a:xfrm>
                <a:off x="276" y="3216"/>
                <a:ext cx="2182" cy="768"/>
                <a:chOff x="3120" y="2352"/>
                <a:chExt cx="1152" cy="1200"/>
              </a:xfrm>
            </p:grpSpPr>
            <p:sp>
              <p:nvSpPr>
                <p:cNvPr id="252053" name="Oval 149"/>
                <p:cNvSpPr>
                  <a:spLocks noChangeArrowheads="1"/>
                </p:cNvSpPr>
                <p:nvPr/>
              </p:nvSpPr>
              <p:spPr bwMode="auto">
                <a:xfrm>
                  <a:off x="3120" y="2352"/>
                  <a:ext cx="1152" cy="1200"/>
                </a:xfrm>
                <a:prstGeom prst="ellipse">
                  <a:avLst/>
                </a:prstGeom>
                <a:noFill/>
                <a:ln w="158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54" name="Oval 150"/>
                <p:cNvSpPr>
                  <a:spLocks noChangeArrowheads="1"/>
                </p:cNvSpPr>
                <p:nvPr/>
              </p:nvSpPr>
              <p:spPr bwMode="auto">
                <a:xfrm>
                  <a:off x="3408" y="2640"/>
                  <a:ext cx="576" cy="624"/>
                </a:xfrm>
                <a:prstGeom prst="ellipse">
                  <a:avLst/>
                </a:prstGeom>
                <a:noFill/>
                <a:ln w="158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52055" name="Oval 151"/>
                <p:cNvSpPr>
                  <a:spLocks noChangeArrowheads="1"/>
                </p:cNvSpPr>
                <p:nvPr/>
              </p:nvSpPr>
              <p:spPr bwMode="auto">
                <a:xfrm>
                  <a:off x="3552" y="2784"/>
                  <a:ext cx="310" cy="336"/>
                </a:xfrm>
                <a:prstGeom prst="ellipse">
                  <a:avLst/>
                </a:prstGeom>
                <a:noFill/>
                <a:ln w="158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spTree>
    <p:extLst>
      <p:ext uri="{BB962C8B-B14F-4D97-AF65-F5344CB8AC3E}">
        <p14:creationId xmlns:p14="http://schemas.microsoft.com/office/powerpoint/2010/main" val="6156066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457200"/>
            <a:ext cx="5962650" cy="621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29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7838" y="614363"/>
            <a:ext cx="5648325" cy="562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5580993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14325"/>
            <a:ext cx="5943600" cy="622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3955" name="Text Box 3"/>
          <p:cNvSpPr txBox="1">
            <a:spLocks noChangeArrowheads="1"/>
          </p:cNvSpPr>
          <p:nvPr/>
        </p:nvSpPr>
        <p:spPr bwMode="auto">
          <a:xfrm>
            <a:off x="152400" y="3200400"/>
            <a:ext cx="1447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Iteration 1</a:t>
            </a:r>
          </a:p>
          <a:p>
            <a:pPr defTabSz="914400" fontAlgn="base">
              <a:spcBef>
                <a:spcPct val="0"/>
              </a:spcBef>
              <a:spcAft>
                <a:spcPct val="0"/>
              </a:spcAft>
            </a:pPr>
            <a:endParaRPr lang="en-US" sz="2400" smtClean="0">
              <a:solidFill>
                <a:srgbClr val="000000"/>
              </a:solidFill>
              <a:latin typeface="Times New Roman" charset="0"/>
              <a:ea typeface="ＭＳ Ｐゴシック" charset="0"/>
            </a:endParaRPr>
          </a:p>
          <a:p>
            <a:pPr defTabSz="914400" fontAlgn="base">
              <a:spcBef>
                <a:spcPct val="0"/>
              </a:spcBef>
              <a:spcAft>
                <a:spcPct val="0"/>
              </a:spcAft>
            </a:pPr>
            <a:r>
              <a:rPr lang="en-US" smtClean="0">
                <a:solidFill>
                  <a:srgbClr val="000000"/>
                </a:solidFill>
                <a:latin typeface="Times New Roman" charset="0"/>
                <a:ea typeface="ＭＳ Ｐゴシック" charset="0"/>
              </a:rPr>
              <a:t>The cluster means are randomly assigned </a:t>
            </a:r>
          </a:p>
        </p:txBody>
      </p:sp>
    </p:spTree>
    <p:extLst>
      <p:ext uri="{BB962C8B-B14F-4D97-AF65-F5344CB8AC3E}">
        <p14:creationId xmlns:p14="http://schemas.microsoft.com/office/powerpoint/2010/main" val="10359682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3050" y="285750"/>
            <a:ext cx="6057900" cy="628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4979" name="Text Box 3"/>
          <p:cNvSpPr txBox="1">
            <a:spLocks noChangeArrowheads="1"/>
          </p:cNvSpPr>
          <p:nvPr/>
        </p:nvSpPr>
        <p:spPr bwMode="auto">
          <a:xfrm>
            <a:off x="152400" y="3200400"/>
            <a:ext cx="1443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Iteration 2</a:t>
            </a:r>
          </a:p>
        </p:txBody>
      </p:sp>
    </p:spTree>
    <p:extLst>
      <p:ext uri="{BB962C8B-B14F-4D97-AF65-F5344CB8AC3E}">
        <p14:creationId xmlns:p14="http://schemas.microsoft.com/office/powerpoint/2010/main" val="342341823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0175" y="228600"/>
            <a:ext cx="634365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6003" name="Text Box 3"/>
          <p:cNvSpPr txBox="1">
            <a:spLocks noChangeArrowheads="1"/>
          </p:cNvSpPr>
          <p:nvPr/>
        </p:nvSpPr>
        <p:spPr bwMode="auto">
          <a:xfrm>
            <a:off x="152400" y="3200400"/>
            <a:ext cx="1443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Iteration 5</a:t>
            </a:r>
          </a:p>
        </p:txBody>
      </p:sp>
    </p:spTree>
    <p:extLst>
      <p:ext uri="{BB962C8B-B14F-4D97-AF65-F5344CB8AC3E}">
        <p14:creationId xmlns:p14="http://schemas.microsoft.com/office/powerpoint/2010/main" val="356637458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38125"/>
            <a:ext cx="6096000" cy="638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7027" name="Text Box 3"/>
          <p:cNvSpPr txBox="1">
            <a:spLocks noChangeArrowheads="1"/>
          </p:cNvSpPr>
          <p:nvPr/>
        </p:nvSpPr>
        <p:spPr bwMode="auto">
          <a:xfrm>
            <a:off x="0" y="3200400"/>
            <a:ext cx="15954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Iteration 25</a:t>
            </a:r>
          </a:p>
        </p:txBody>
      </p:sp>
    </p:spTree>
    <p:extLst>
      <p:ext uri="{BB962C8B-B14F-4D97-AF65-F5344CB8AC3E}">
        <p14:creationId xmlns:p14="http://schemas.microsoft.com/office/powerpoint/2010/main" val="24859263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609600" y="0"/>
            <a:ext cx="7772400" cy="1143000"/>
          </a:xfrm>
        </p:spPr>
        <p:txBody>
          <a:bodyPr/>
          <a:lstStyle/>
          <a:p>
            <a:r>
              <a:rPr lang="en-US">
                <a:effectLst>
                  <a:outerShdw blurRad="38100" dist="38100" dir="2700000" algn="tl">
                    <a:srgbClr val="DDDDDD"/>
                  </a:outerShdw>
                </a:effectLst>
              </a:rPr>
              <a:t>Partitional Clustering Algorithms</a:t>
            </a:r>
          </a:p>
        </p:txBody>
      </p:sp>
      <p:sp>
        <p:nvSpPr>
          <p:cNvPr id="227331" name="Rectangle 3"/>
          <p:cNvSpPr>
            <a:spLocks noGrp="1" noChangeArrowheads="1"/>
          </p:cNvSpPr>
          <p:nvPr>
            <p:ph type="body" idx="1"/>
          </p:nvPr>
        </p:nvSpPr>
        <p:spPr>
          <a:xfrm>
            <a:off x="228600" y="990600"/>
            <a:ext cx="8229600" cy="5562600"/>
          </a:xfrm>
        </p:spPr>
        <p:txBody>
          <a:bodyPr/>
          <a:lstStyle/>
          <a:p>
            <a:r>
              <a:rPr lang="en-US" sz="2800"/>
              <a:t>Clustering algorithms have been designed to handle very large datasets</a:t>
            </a:r>
          </a:p>
          <a:p>
            <a:r>
              <a:rPr lang="en-US" sz="2800"/>
              <a:t>E.g. the </a:t>
            </a:r>
            <a:r>
              <a:rPr lang="en-US" sz="2800">
                <a:solidFill>
                  <a:schemeClr val="tx2"/>
                </a:solidFill>
              </a:rPr>
              <a:t>Birch algorithm</a:t>
            </a:r>
          </a:p>
          <a:p>
            <a:pPr lvl="1">
              <a:buFontTx/>
              <a:buChar char="•"/>
            </a:pPr>
            <a:r>
              <a:rPr lang="en-US" sz="2400"/>
              <a:t>Main idea: use an in-memory R-tree to store points that are being clustered</a:t>
            </a:r>
          </a:p>
          <a:p>
            <a:pPr lvl="1">
              <a:buFontTx/>
              <a:buChar char="•"/>
            </a:pPr>
            <a:r>
              <a:rPr lang="en-US" sz="2400"/>
              <a:t>Insert points one at a time into the R-tree, merging a new point with an existing cluster if is less than some </a:t>
            </a:r>
            <a:r>
              <a:rPr lang="en-US" sz="2400">
                <a:sym typeface="Symbol" charset="0"/>
              </a:rPr>
              <a:t></a:t>
            </a:r>
            <a:r>
              <a:rPr lang="en-US" sz="2400"/>
              <a:t> distance away</a:t>
            </a:r>
          </a:p>
          <a:p>
            <a:pPr lvl="1">
              <a:buFontTx/>
              <a:buChar char="•"/>
            </a:pPr>
            <a:r>
              <a:rPr lang="en-US" sz="2400"/>
              <a:t>If there are more leaf nodes than fit in memory, merge existing clusters that are close to each other</a:t>
            </a:r>
          </a:p>
          <a:p>
            <a:pPr lvl="1">
              <a:buFontTx/>
              <a:buChar char="•"/>
            </a:pPr>
            <a:r>
              <a:rPr lang="en-US" sz="2400"/>
              <a:t>At the end of first pass we get a large number of clusters at the leaves of the R-tree</a:t>
            </a:r>
          </a:p>
          <a:p>
            <a:pPr lvl="2">
              <a:buFont typeface="Wingdings" charset="0"/>
              <a:buChar char="§"/>
            </a:pPr>
            <a:r>
              <a:rPr lang="en-US" sz="2000"/>
              <a:t>Merge clusters to reduce the number of clusters</a:t>
            </a:r>
          </a:p>
        </p:txBody>
      </p:sp>
    </p:spTree>
    <p:extLst>
      <p:ext uri="{BB962C8B-B14F-4D97-AF65-F5344CB8AC3E}">
        <p14:creationId xmlns:p14="http://schemas.microsoft.com/office/powerpoint/2010/main" val="133318541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609600" y="152400"/>
            <a:ext cx="7772400" cy="1143000"/>
          </a:xfrm>
        </p:spPr>
        <p:txBody>
          <a:bodyPr/>
          <a:lstStyle/>
          <a:p>
            <a:r>
              <a:rPr lang="en-US">
                <a:effectLst>
                  <a:outerShdw blurRad="38100" dist="38100" dir="2700000" algn="tl">
                    <a:srgbClr val="DDDDDD"/>
                  </a:outerShdw>
                </a:effectLst>
              </a:rPr>
              <a:t>Partitional Clustering Algorithms</a:t>
            </a:r>
          </a:p>
        </p:txBody>
      </p:sp>
      <p:sp>
        <p:nvSpPr>
          <p:cNvPr id="228355" name="Rectangle 3"/>
          <p:cNvSpPr>
            <a:spLocks noGrp="1" noChangeArrowheads="1"/>
          </p:cNvSpPr>
          <p:nvPr>
            <p:ph type="body" idx="1"/>
          </p:nvPr>
        </p:nvSpPr>
        <p:spPr>
          <a:xfrm>
            <a:off x="609600" y="1600200"/>
            <a:ext cx="7772400" cy="423863"/>
          </a:xfrm>
        </p:spPr>
        <p:txBody>
          <a:bodyPr/>
          <a:lstStyle/>
          <a:p>
            <a:pPr>
              <a:lnSpc>
                <a:spcPct val="90000"/>
              </a:lnSpc>
            </a:pPr>
            <a:r>
              <a:rPr lang="en-US" sz="2800"/>
              <a:t>The </a:t>
            </a:r>
            <a:r>
              <a:rPr lang="en-US" sz="2800">
                <a:solidFill>
                  <a:schemeClr val="tx2"/>
                </a:solidFill>
              </a:rPr>
              <a:t>Birch algorithm</a:t>
            </a:r>
          </a:p>
        </p:txBody>
      </p:sp>
      <p:sp>
        <p:nvSpPr>
          <p:cNvPr id="228356" name="Rectangle 4"/>
          <p:cNvSpPr>
            <a:spLocks noChangeArrowheads="1"/>
          </p:cNvSpPr>
          <p:nvPr/>
        </p:nvSpPr>
        <p:spPr bwMode="auto">
          <a:xfrm>
            <a:off x="5562600" y="2667000"/>
            <a:ext cx="1905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57" name="Rectangle 5"/>
          <p:cNvSpPr>
            <a:spLocks noChangeArrowheads="1"/>
          </p:cNvSpPr>
          <p:nvPr/>
        </p:nvSpPr>
        <p:spPr bwMode="auto">
          <a:xfrm>
            <a:off x="4419600" y="3733800"/>
            <a:ext cx="13716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58" name="Rectangle 6"/>
          <p:cNvSpPr>
            <a:spLocks noChangeArrowheads="1"/>
          </p:cNvSpPr>
          <p:nvPr/>
        </p:nvSpPr>
        <p:spPr bwMode="auto">
          <a:xfrm>
            <a:off x="6019800" y="3733800"/>
            <a:ext cx="13716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59" name="Rectangle 7"/>
          <p:cNvSpPr>
            <a:spLocks noChangeArrowheads="1"/>
          </p:cNvSpPr>
          <p:nvPr/>
        </p:nvSpPr>
        <p:spPr bwMode="auto">
          <a:xfrm>
            <a:off x="7620000" y="3733800"/>
            <a:ext cx="13716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0" name="Rectangle 8"/>
          <p:cNvSpPr>
            <a:spLocks noChangeArrowheads="1"/>
          </p:cNvSpPr>
          <p:nvPr/>
        </p:nvSpPr>
        <p:spPr bwMode="auto">
          <a:xfrm>
            <a:off x="42672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1" name="Rectangle 9"/>
          <p:cNvSpPr>
            <a:spLocks noChangeArrowheads="1"/>
          </p:cNvSpPr>
          <p:nvPr/>
        </p:nvSpPr>
        <p:spPr bwMode="auto">
          <a:xfrm>
            <a:off x="48006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2" name="Rectangle 10"/>
          <p:cNvSpPr>
            <a:spLocks noChangeArrowheads="1"/>
          </p:cNvSpPr>
          <p:nvPr/>
        </p:nvSpPr>
        <p:spPr bwMode="auto">
          <a:xfrm>
            <a:off x="54102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3" name="Rectangle 11"/>
          <p:cNvSpPr>
            <a:spLocks noChangeArrowheads="1"/>
          </p:cNvSpPr>
          <p:nvPr/>
        </p:nvSpPr>
        <p:spPr bwMode="auto">
          <a:xfrm>
            <a:off x="59436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4" name="Rectangle 12"/>
          <p:cNvSpPr>
            <a:spLocks noChangeArrowheads="1"/>
          </p:cNvSpPr>
          <p:nvPr/>
        </p:nvSpPr>
        <p:spPr bwMode="auto">
          <a:xfrm>
            <a:off x="65532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5" name="Rectangle 13"/>
          <p:cNvSpPr>
            <a:spLocks noChangeArrowheads="1"/>
          </p:cNvSpPr>
          <p:nvPr/>
        </p:nvSpPr>
        <p:spPr bwMode="auto">
          <a:xfrm>
            <a:off x="70866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6" name="Rectangle 14"/>
          <p:cNvSpPr>
            <a:spLocks noChangeArrowheads="1"/>
          </p:cNvSpPr>
          <p:nvPr/>
        </p:nvSpPr>
        <p:spPr bwMode="auto">
          <a:xfrm>
            <a:off x="76200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7" name="Rectangle 15"/>
          <p:cNvSpPr>
            <a:spLocks noChangeArrowheads="1"/>
          </p:cNvSpPr>
          <p:nvPr/>
        </p:nvSpPr>
        <p:spPr bwMode="auto">
          <a:xfrm>
            <a:off x="81534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8" name="Rectangle 16"/>
          <p:cNvSpPr>
            <a:spLocks noChangeArrowheads="1"/>
          </p:cNvSpPr>
          <p:nvPr/>
        </p:nvSpPr>
        <p:spPr bwMode="auto">
          <a:xfrm>
            <a:off x="8683625"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69" name="Rectangle 17"/>
          <p:cNvSpPr>
            <a:spLocks noChangeArrowheads="1"/>
          </p:cNvSpPr>
          <p:nvPr/>
        </p:nvSpPr>
        <p:spPr bwMode="auto">
          <a:xfrm>
            <a:off x="5562600" y="26670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R10   R11  R12</a:t>
            </a:r>
          </a:p>
        </p:txBody>
      </p:sp>
      <p:sp>
        <p:nvSpPr>
          <p:cNvPr id="228370" name="Line 18"/>
          <p:cNvSpPr>
            <a:spLocks noChangeShapeType="1"/>
          </p:cNvSpPr>
          <p:nvPr/>
        </p:nvSpPr>
        <p:spPr bwMode="auto">
          <a:xfrm flipH="1">
            <a:off x="5105400" y="3048000"/>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1" name="Line 19"/>
          <p:cNvSpPr>
            <a:spLocks noChangeShapeType="1"/>
          </p:cNvSpPr>
          <p:nvPr/>
        </p:nvSpPr>
        <p:spPr bwMode="auto">
          <a:xfrm flipH="1">
            <a:off x="6629400" y="30480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2" name="Line 20"/>
          <p:cNvSpPr>
            <a:spLocks noChangeShapeType="1"/>
          </p:cNvSpPr>
          <p:nvPr/>
        </p:nvSpPr>
        <p:spPr bwMode="auto">
          <a:xfrm>
            <a:off x="7239000" y="3048000"/>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3" name="Line 21"/>
          <p:cNvSpPr>
            <a:spLocks noChangeShapeType="1"/>
          </p:cNvSpPr>
          <p:nvPr/>
        </p:nvSpPr>
        <p:spPr bwMode="auto">
          <a:xfrm flipH="1">
            <a:off x="5029200" y="4114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4" name="Line 22"/>
          <p:cNvSpPr>
            <a:spLocks noChangeShapeType="1"/>
          </p:cNvSpPr>
          <p:nvPr/>
        </p:nvSpPr>
        <p:spPr bwMode="auto">
          <a:xfrm flipH="1">
            <a:off x="6705600" y="4114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5" name="Line 23"/>
          <p:cNvSpPr>
            <a:spLocks noChangeShapeType="1"/>
          </p:cNvSpPr>
          <p:nvPr/>
        </p:nvSpPr>
        <p:spPr bwMode="auto">
          <a:xfrm flipH="1">
            <a:off x="8335963" y="4114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6" name="Line 24"/>
          <p:cNvSpPr>
            <a:spLocks noChangeShapeType="1"/>
          </p:cNvSpPr>
          <p:nvPr/>
        </p:nvSpPr>
        <p:spPr bwMode="auto">
          <a:xfrm flipH="1">
            <a:off x="44196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7" name="Line 25"/>
          <p:cNvSpPr>
            <a:spLocks noChangeShapeType="1"/>
          </p:cNvSpPr>
          <p:nvPr/>
        </p:nvSpPr>
        <p:spPr bwMode="auto">
          <a:xfrm>
            <a:off x="54864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8" name="Line 26"/>
          <p:cNvSpPr>
            <a:spLocks noChangeShapeType="1"/>
          </p:cNvSpPr>
          <p:nvPr/>
        </p:nvSpPr>
        <p:spPr bwMode="auto">
          <a:xfrm flipH="1">
            <a:off x="60960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79" name="Line 27"/>
          <p:cNvSpPr>
            <a:spLocks noChangeShapeType="1"/>
          </p:cNvSpPr>
          <p:nvPr/>
        </p:nvSpPr>
        <p:spPr bwMode="auto">
          <a:xfrm>
            <a:off x="71628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0" name="Line 28"/>
          <p:cNvSpPr>
            <a:spLocks noChangeShapeType="1"/>
          </p:cNvSpPr>
          <p:nvPr/>
        </p:nvSpPr>
        <p:spPr bwMode="auto">
          <a:xfrm flipH="1">
            <a:off x="77724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1" name="Line 29"/>
          <p:cNvSpPr>
            <a:spLocks noChangeShapeType="1"/>
          </p:cNvSpPr>
          <p:nvPr/>
        </p:nvSpPr>
        <p:spPr bwMode="auto">
          <a:xfrm>
            <a:off x="87630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2" name="Rectangle 30"/>
          <p:cNvSpPr>
            <a:spLocks noChangeArrowheads="1"/>
          </p:cNvSpPr>
          <p:nvPr/>
        </p:nvSpPr>
        <p:spPr bwMode="auto">
          <a:xfrm>
            <a:off x="43434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R1   R2  R3</a:t>
            </a:r>
          </a:p>
        </p:txBody>
      </p:sp>
      <p:sp>
        <p:nvSpPr>
          <p:cNvPr id="228383" name="Rectangle 31"/>
          <p:cNvSpPr>
            <a:spLocks noChangeArrowheads="1"/>
          </p:cNvSpPr>
          <p:nvPr/>
        </p:nvSpPr>
        <p:spPr bwMode="auto">
          <a:xfrm>
            <a:off x="59436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R4   R5  R6</a:t>
            </a:r>
          </a:p>
        </p:txBody>
      </p:sp>
      <p:sp>
        <p:nvSpPr>
          <p:cNvPr id="228384" name="Rectangle 32"/>
          <p:cNvSpPr>
            <a:spLocks noChangeArrowheads="1"/>
          </p:cNvSpPr>
          <p:nvPr/>
        </p:nvSpPr>
        <p:spPr bwMode="auto">
          <a:xfrm>
            <a:off x="75438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R7   R8  R9</a:t>
            </a:r>
          </a:p>
        </p:txBody>
      </p:sp>
      <p:sp>
        <p:nvSpPr>
          <p:cNvPr id="228385" name="AutoShape 33"/>
          <p:cNvSpPr>
            <a:spLocks/>
          </p:cNvSpPr>
          <p:nvPr/>
        </p:nvSpPr>
        <p:spPr bwMode="auto">
          <a:xfrm rot="16200000">
            <a:off x="6438900" y="3162300"/>
            <a:ext cx="381000" cy="4572000"/>
          </a:xfrm>
          <a:prstGeom prst="leftBrace">
            <a:avLst>
              <a:gd name="adj1" fmla="val 1455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6" name="Rectangle 34"/>
          <p:cNvSpPr>
            <a:spLocks noChangeArrowheads="1"/>
          </p:cNvSpPr>
          <p:nvPr/>
        </p:nvSpPr>
        <p:spPr bwMode="auto">
          <a:xfrm>
            <a:off x="4876800" y="5638800"/>
            <a:ext cx="4038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008000"/>
                </a:solidFill>
                <a:latin typeface="Helvetica" charset="0"/>
                <a:ea typeface="ＭＳ Ｐゴシック" charset="0"/>
              </a:rPr>
              <a:t>Data nodes containing points</a:t>
            </a:r>
          </a:p>
        </p:txBody>
      </p:sp>
      <p:sp>
        <p:nvSpPr>
          <p:cNvPr id="228387" name="Rectangle 35"/>
          <p:cNvSpPr>
            <a:spLocks noChangeArrowheads="1"/>
          </p:cNvSpPr>
          <p:nvPr/>
        </p:nvSpPr>
        <p:spPr bwMode="auto">
          <a:xfrm>
            <a:off x="2466975" y="3644900"/>
            <a:ext cx="533400" cy="69056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8" name="Rectangle 36"/>
          <p:cNvSpPr>
            <a:spLocks noChangeArrowheads="1"/>
          </p:cNvSpPr>
          <p:nvPr/>
        </p:nvSpPr>
        <p:spPr bwMode="auto">
          <a:xfrm>
            <a:off x="3087688" y="2874963"/>
            <a:ext cx="669925"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89" name="Rectangle 37"/>
          <p:cNvSpPr>
            <a:spLocks noChangeArrowheads="1"/>
          </p:cNvSpPr>
          <p:nvPr/>
        </p:nvSpPr>
        <p:spPr bwMode="auto">
          <a:xfrm>
            <a:off x="990600" y="2743200"/>
            <a:ext cx="609600" cy="503238"/>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0" name="Rectangle 38"/>
          <p:cNvSpPr>
            <a:spLocks noChangeArrowheads="1"/>
          </p:cNvSpPr>
          <p:nvPr/>
        </p:nvSpPr>
        <p:spPr bwMode="auto">
          <a:xfrm>
            <a:off x="990600" y="3308350"/>
            <a:ext cx="609600" cy="37306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1" name="Rectangle 39"/>
          <p:cNvSpPr>
            <a:spLocks noChangeArrowheads="1"/>
          </p:cNvSpPr>
          <p:nvPr/>
        </p:nvSpPr>
        <p:spPr bwMode="auto">
          <a:xfrm>
            <a:off x="1179513" y="4749800"/>
            <a:ext cx="649287" cy="685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2" name="Rectangle 40"/>
          <p:cNvSpPr>
            <a:spLocks noChangeArrowheads="1"/>
          </p:cNvSpPr>
          <p:nvPr/>
        </p:nvSpPr>
        <p:spPr bwMode="auto">
          <a:xfrm>
            <a:off x="1636713" y="4632325"/>
            <a:ext cx="1030287"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3" name="Line 41"/>
          <p:cNvSpPr>
            <a:spLocks noChangeShapeType="1"/>
          </p:cNvSpPr>
          <p:nvPr/>
        </p:nvSpPr>
        <p:spPr bwMode="auto">
          <a:xfrm>
            <a:off x="12557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4" name="Line 42"/>
          <p:cNvSpPr>
            <a:spLocks noChangeShapeType="1"/>
          </p:cNvSpPr>
          <p:nvPr/>
        </p:nvSpPr>
        <p:spPr bwMode="auto">
          <a:xfrm>
            <a:off x="1408113" y="5054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5" name="Line 43"/>
          <p:cNvSpPr>
            <a:spLocks noChangeShapeType="1"/>
          </p:cNvSpPr>
          <p:nvPr/>
        </p:nvSpPr>
        <p:spPr bwMode="auto">
          <a:xfrm>
            <a:off x="15605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6" name="Line 44"/>
          <p:cNvSpPr>
            <a:spLocks noChangeShapeType="1"/>
          </p:cNvSpPr>
          <p:nvPr/>
        </p:nvSpPr>
        <p:spPr bwMode="auto">
          <a:xfrm>
            <a:off x="1712913" y="5359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7" name="Line 45"/>
          <p:cNvSpPr>
            <a:spLocks noChangeShapeType="1"/>
          </p:cNvSpPr>
          <p:nvPr/>
        </p:nvSpPr>
        <p:spPr bwMode="auto">
          <a:xfrm>
            <a:off x="1835150" y="3840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8" name="Line 46"/>
          <p:cNvSpPr>
            <a:spLocks noChangeShapeType="1"/>
          </p:cNvSpPr>
          <p:nvPr/>
        </p:nvSpPr>
        <p:spPr bwMode="auto">
          <a:xfrm>
            <a:off x="1682750" y="3763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399" name="Line 47"/>
          <p:cNvSpPr>
            <a:spLocks noChangeShapeType="1"/>
          </p:cNvSpPr>
          <p:nvPr/>
        </p:nvSpPr>
        <p:spPr bwMode="auto">
          <a:xfrm>
            <a:off x="1255713" y="4978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0" name="Line 48"/>
          <p:cNvSpPr>
            <a:spLocks noChangeShapeType="1"/>
          </p:cNvSpPr>
          <p:nvPr/>
        </p:nvSpPr>
        <p:spPr bwMode="auto">
          <a:xfrm>
            <a:off x="1606550" y="3687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1" name="Line 49"/>
          <p:cNvSpPr>
            <a:spLocks noChangeShapeType="1"/>
          </p:cNvSpPr>
          <p:nvPr/>
        </p:nvSpPr>
        <p:spPr bwMode="auto">
          <a:xfrm>
            <a:off x="1835150" y="3687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2" name="Line 50"/>
          <p:cNvSpPr>
            <a:spLocks noChangeShapeType="1"/>
          </p:cNvSpPr>
          <p:nvPr/>
        </p:nvSpPr>
        <p:spPr bwMode="auto">
          <a:xfrm>
            <a:off x="1530350" y="3763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3" name="Line 51"/>
          <p:cNvSpPr>
            <a:spLocks noChangeShapeType="1"/>
          </p:cNvSpPr>
          <p:nvPr/>
        </p:nvSpPr>
        <p:spPr bwMode="auto">
          <a:xfrm>
            <a:off x="1636713" y="4978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4" name="Line 52"/>
          <p:cNvSpPr>
            <a:spLocks noChangeShapeType="1"/>
          </p:cNvSpPr>
          <p:nvPr/>
        </p:nvSpPr>
        <p:spPr bwMode="auto">
          <a:xfrm>
            <a:off x="1331913" y="4826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5" name="Line 53"/>
          <p:cNvSpPr>
            <a:spLocks noChangeShapeType="1"/>
          </p:cNvSpPr>
          <p:nvPr/>
        </p:nvSpPr>
        <p:spPr bwMode="auto">
          <a:xfrm>
            <a:off x="1843088" y="40068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6" name="Line 54"/>
          <p:cNvSpPr>
            <a:spLocks noChangeShapeType="1"/>
          </p:cNvSpPr>
          <p:nvPr/>
        </p:nvSpPr>
        <p:spPr bwMode="auto">
          <a:xfrm>
            <a:off x="1363663" y="3933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7" name="Line 55"/>
          <p:cNvSpPr>
            <a:spLocks noChangeShapeType="1"/>
          </p:cNvSpPr>
          <p:nvPr/>
        </p:nvSpPr>
        <p:spPr bwMode="auto">
          <a:xfrm>
            <a:off x="2795588" y="37814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8" name="Line 56"/>
          <p:cNvSpPr>
            <a:spLocks noChangeShapeType="1"/>
          </p:cNvSpPr>
          <p:nvPr/>
        </p:nvSpPr>
        <p:spPr bwMode="auto">
          <a:xfrm>
            <a:off x="2965450" y="4946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09" name="Line 57"/>
          <p:cNvSpPr>
            <a:spLocks noChangeShapeType="1"/>
          </p:cNvSpPr>
          <p:nvPr/>
        </p:nvSpPr>
        <p:spPr bwMode="auto">
          <a:xfrm>
            <a:off x="3117850" y="48704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0" name="Line 58"/>
          <p:cNvSpPr>
            <a:spLocks noChangeShapeType="1"/>
          </p:cNvSpPr>
          <p:nvPr/>
        </p:nvSpPr>
        <p:spPr bwMode="auto">
          <a:xfrm>
            <a:off x="2695575" y="52228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1" name="Line 59"/>
          <p:cNvSpPr>
            <a:spLocks noChangeShapeType="1"/>
          </p:cNvSpPr>
          <p:nvPr/>
        </p:nvSpPr>
        <p:spPr bwMode="auto">
          <a:xfrm>
            <a:off x="1235075" y="34988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2" name="Line 60"/>
          <p:cNvSpPr>
            <a:spLocks noChangeShapeType="1"/>
          </p:cNvSpPr>
          <p:nvPr/>
        </p:nvSpPr>
        <p:spPr bwMode="auto">
          <a:xfrm>
            <a:off x="1143000" y="3657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3" name="Line 61"/>
          <p:cNvSpPr>
            <a:spLocks noChangeShapeType="1"/>
          </p:cNvSpPr>
          <p:nvPr/>
        </p:nvSpPr>
        <p:spPr bwMode="auto">
          <a:xfrm>
            <a:off x="1371600" y="3429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4" name="Line 62"/>
          <p:cNvSpPr>
            <a:spLocks noChangeShapeType="1"/>
          </p:cNvSpPr>
          <p:nvPr/>
        </p:nvSpPr>
        <p:spPr bwMode="auto">
          <a:xfrm>
            <a:off x="1052513" y="334803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5" name="Line 63"/>
          <p:cNvSpPr>
            <a:spLocks noChangeShapeType="1"/>
          </p:cNvSpPr>
          <p:nvPr/>
        </p:nvSpPr>
        <p:spPr bwMode="auto">
          <a:xfrm>
            <a:off x="1447800" y="3200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6" name="Line 64"/>
          <p:cNvSpPr>
            <a:spLocks noChangeShapeType="1"/>
          </p:cNvSpPr>
          <p:nvPr/>
        </p:nvSpPr>
        <p:spPr bwMode="auto">
          <a:xfrm>
            <a:off x="1066800" y="29718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7" name="Line 65"/>
          <p:cNvSpPr>
            <a:spLocks noChangeShapeType="1"/>
          </p:cNvSpPr>
          <p:nvPr/>
        </p:nvSpPr>
        <p:spPr bwMode="auto">
          <a:xfrm>
            <a:off x="1447800" y="29718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8" name="Line 66"/>
          <p:cNvSpPr>
            <a:spLocks noChangeShapeType="1"/>
          </p:cNvSpPr>
          <p:nvPr/>
        </p:nvSpPr>
        <p:spPr bwMode="auto">
          <a:xfrm>
            <a:off x="1155700" y="31019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19" name="Line 67"/>
          <p:cNvSpPr>
            <a:spLocks noChangeShapeType="1"/>
          </p:cNvSpPr>
          <p:nvPr/>
        </p:nvSpPr>
        <p:spPr bwMode="auto">
          <a:xfrm>
            <a:off x="1295400" y="2819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0" name="Line 68"/>
          <p:cNvSpPr>
            <a:spLocks noChangeShapeType="1"/>
          </p:cNvSpPr>
          <p:nvPr/>
        </p:nvSpPr>
        <p:spPr bwMode="auto">
          <a:xfrm>
            <a:off x="3376613" y="2951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1" name="Line 69"/>
          <p:cNvSpPr>
            <a:spLocks noChangeShapeType="1"/>
          </p:cNvSpPr>
          <p:nvPr/>
        </p:nvSpPr>
        <p:spPr bwMode="auto">
          <a:xfrm>
            <a:off x="3605213" y="2951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2" name="Line 70"/>
          <p:cNvSpPr>
            <a:spLocks noChangeShapeType="1"/>
          </p:cNvSpPr>
          <p:nvPr/>
        </p:nvSpPr>
        <p:spPr bwMode="auto">
          <a:xfrm>
            <a:off x="3452813" y="3179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3" name="Line 71"/>
          <p:cNvSpPr>
            <a:spLocks noChangeShapeType="1"/>
          </p:cNvSpPr>
          <p:nvPr/>
        </p:nvSpPr>
        <p:spPr bwMode="auto">
          <a:xfrm>
            <a:off x="3529013" y="4017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4" name="Line 72"/>
          <p:cNvSpPr>
            <a:spLocks noChangeShapeType="1"/>
          </p:cNvSpPr>
          <p:nvPr/>
        </p:nvSpPr>
        <p:spPr bwMode="auto">
          <a:xfrm>
            <a:off x="3571875" y="43862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5" name="Line 73"/>
          <p:cNvSpPr>
            <a:spLocks noChangeShapeType="1"/>
          </p:cNvSpPr>
          <p:nvPr/>
        </p:nvSpPr>
        <p:spPr bwMode="auto">
          <a:xfrm>
            <a:off x="3538538" y="3773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6" name="Line 74"/>
          <p:cNvSpPr>
            <a:spLocks noChangeShapeType="1"/>
          </p:cNvSpPr>
          <p:nvPr/>
        </p:nvSpPr>
        <p:spPr bwMode="auto">
          <a:xfrm>
            <a:off x="3170238" y="4094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7" name="Line 75"/>
          <p:cNvSpPr>
            <a:spLocks noChangeShapeType="1"/>
          </p:cNvSpPr>
          <p:nvPr/>
        </p:nvSpPr>
        <p:spPr bwMode="auto">
          <a:xfrm>
            <a:off x="3681413" y="4094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8" name="Line 76"/>
          <p:cNvSpPr>
            <a:spLocks noChangeShapeType="1"/>
          </p:cNvSpPr>
          <p:nvPr/>
        </p:nvSpPr>
        <p:spPr bwMode="auto">
          <a:xfrm>
            <a:off x="2736850" y="4946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29" name="Line 77"/>
          <p:cNvSpPr>
            <a:spLocks noChangeShapeType="1"/>
          </p:cNvSpPr>
          <p:nvPr/>
        </p:nvSpPr>
        <p:spPr bwMode="auto">
          <a:xfrm>
            <a:off x="2736850" y="47942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0" name="Line 78"/>
          <p:cNvSpPr>
            <a:spLocks noChangeShapeType="1"/>
          </p:cNvSpPr>
          <p:nvPr/>
        </p:nvSpPr>
        <p:spPr bwMode="auto">
          <a:xfrm>
            <a:off x="2736850" y="4565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1" name="Line 79"/>
          <p:cNvSpPr>
            <a:spLocks noChangeShapeType="1"/>
          </p:cNvSpPr>
          <p:nvPr/>
        </p:nvSpPr>
        <p:spPr bwMode="auto">
          <a:xfrm>
            <a:off x="3270250" y="4565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2" name="Line 80"/>
          <p:cNvSpPr>
            <a:spLocks noChangeShapeType="1"/>
          </p:cNvSpPr>
          <p:nvPr/>
        </p:nvSpPr>
        <p:spPr bwMode="auto">
          <a:xfrm>
            <a:off x="2965450" y="47180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3" name="Line 81"/>
          <p:cNvSpPr>
            <a:spLocks noChangeShapeType="1"/>
          </p:cNvSpPr>
          <p:nvPr/>
        </p:nvSpPr>
        <p:spPr bwMode="auto">
          <a:xfrm>
            <a:off x="1712913" y="4673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4" name="Line 82"/>
          <p:cNvSpPr>
            <a:spLocks noChangeShapeType="1"/>
          </p:cNvSpPr>
          <p:nvPr/>
        </p:nvSpPr>
        <p:spPr bwMode="auto">
          <a:xfrm>
            <a:off x="1865313" y="4826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5" name="Line 83"/>
          <p:cNvSpPr>
            <a:spLocks noChangeShapeType="1"/>
          </p:cNvSpPr>
          <p:nvPr/>
        </p:nvSpPr>
        <p:spPr bwMode="auto">
          <a:xfrm>
            <a:off x="2246313" y="47498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6" name="Line 84"/>
          <p:cNvSpPr>
            <a:spLocks noChangeShapeType="1"/>
          </p:cNvSpPr>
          <p:nvPr/>
        </p:nvSpPr>
        <p:spPr bwMode="auto">
          <a:xfrm>
            <a:off x="23225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7" name="Line 85"/>
          <p:cNvSpPr>
            <a:spLocks noChangeShapeType="1"/>
          </p:cNvSpPr>
          <p:nvPr/>
        </p:nvSpPr>
        <p:spPr bwMode="auto">
          <a:xfrm>
            <a:off x="2543175" y="40306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8" name="Line 86"/>
          <p:cNvSpPr>
            <a:spLocks noChangeShapeType="1"/>
          </p:cNvSpPr>
          <p:nvPr/>
        </p:nvSpPr>
        <p:spPr bwMode="auto">
          <a:xfrm>
            <a:off x="2622550" y="41925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39" name="Line 87"/>
          <p:cNvSpPr>
            <a:spLocks noChangeShapeType="1"/>
          </p:cNvSpPr>
          <p:nvPr/>
        </p:nvSpPr>
        <p:spPr bwMode="auto">
          <a:xfrm>
            <a:off x="2795588" y="41624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0" name="Line 88"/>
          <p:cNvSpPr>
            <a:spLocks noChangeShapeType="1"/>
          </p:cNvSpPr>
          <p:nvPr/>
        </p:nvSpPr>
        <p:spPr bwMode="auto">
          <a:xfrm>
            <a:off x="2543175" y="37258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1" name="Line 89"/>
          <p:cNvSpPr>
            <a:spLocks noChangeShapeType="1"/>
          </p:cNvSpPr>
          <p:nvPr/>
        </p:nvSpPr>
        <p:spPr bwMode="auto">
          <a:xfrm>
            <a:off x="2947988" y="38576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2" name="Line 90"/>
          <p:cNvSpPr>
            <a:spLocks noChangeShapeType="1"/>
          </p:cNvSpPr>
          <p:nvPr/>
        </p:nvSpPr>
        <p:spPr bwMode="auto">
          <a:xfrm>
            <a:off x="2795588" y="3933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3" name="Line 91"/>
          <p:cNvSpPr>
            <a:spLocks noChangeShapeType="1"/>
          </p:cNvSpPr>
          <p:nvPr/>
        </p:nvSpPr>
        <p:spPr bwMode="auto">
          <a:xfrm>
            <a:off x="3300413" y="3560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4" name="Line 92"/>
          <p:cNvSpPr>
            <a:spLocks noChangeShapeType="1"/>
          </p:cNvSpPr>
          <p:nvPr/>
        </p:nvSpPr>
        <p:spPr bwMode="auto">
          <a:xfrm>
            <a:off x="2551113" y="5054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5" name="Line 93"/>
          <p:cNvSpPr>
            <a:spLocks noChangeShapeType="1"/>
          </p:cNvSpPr>
          <p:nvPr/>
        </p:nvSpPr>
        <p:spPr bwMode="auto">
          <a:xfrm>
            <a:off x="3092450" y="3581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6" name="Line 94"/>
          <p:cNvSpPr>
            <a:spLocks noChangeShapeType="1"/>
          </p:cNvSpPr>
          <p:nvPr/>
        </p:nvSpPr>
        <p:spPr bwMode="auto">
          <a:xfrm>
            <a:off x="3300413" y="3255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7" name="Line 95"/>
          <p:cNvSpPr>
            <a:spLocks noChangeShapeType="1"/>
          </p:cNvSpPr>
          <p:nvPr/>
        </p:nvSpPr>
        <p:spPr bwMode="auto">
          <a:xfrm>
            <a:off x="3224213" y="31035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8" name="Line 96"/>
          <p:cNvSpPr>
            <a:spLocks noChangeShapeType="1"/>
          </p:cNvSpPr>
          <p:nvPr/>
        </p:nvSpPr>
        <p:spPr bwMode="auto">
          <a:xfrm>
            <a:off x="3605213" y="34845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49" name="Line 97"/>
          <p:cNvSpPr>
            <a:spLocks noChangeShapeType="1"/>
          </p:cNvSpPr>
          <p:nvPr/>
        </p:nvSpPr>
        <p:spPr bwMode="auto">
          <a:xfrm>
            <a:off x="1544638" y="35687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0" name="Line 98"/>
          <p:cNvSpPr>
            <a:spLocks noChangeShapeType="1"/>
          </p:cNvSpPr>
          <p:nvPr/>
        </p:nvSpPr>
        <p:spPr bwMode="auto">
          <a:xfrm>
            <a:off x="2947988" y="4314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1" name="Line 99"/>
          <p:cNvSpPr>
            <a:spLocks noChangeShapeType="1"/>
          </p:cNvSpPr>
          <p:nvPr/>
        </p:nvSpPr>
        <p:spPr bwMode="auto">
          <a:xfrm>
            <a:off x="3214688" y="332581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2" name="Line 100"/>
          <p:cNvSpPr>
            <a:spLocks noChangeShapeType="1"/>
          </p:cNvSpPr>
          <p:nvPr/>
        </p:nvSpPr>
        <p:spPr bwMode="auto">
          <a:xfrm>
            <a:off x="3441700" y="30702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3" name="Rectangle 101"/>
          <p:cNvSpPr>
            <a:spLocks noChangeArrowheads="1"/>
          </p:cNvSpPr>
          <p:nvPr/>
        </p:nvSpPr>
        <p:spPr bwMode="auto">
          <a:xfrm>
            <a:off x="1362075" y="3603625"/>
            <a:ext cx="609600" cy="43021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4" name="Rectangle 102"/>
          <p:cNvSpPr>
            <a:spLocks noChangeArrowheads="1"/>
          </p:cNvSpPr>
          <p:nvPr/>
        </p:nvSpPr>
        <p:spPr bwMode="auto">
          <a:xfrm>
            <a:off x="2660650" y="4524375"/>
            <a:ext cx="685800"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5" name="Rectangle 103"/>
          <p:cNvSpPr>
            <a:spLocks noChangeArrowheads="1"/>
          </p:cNvSpPr>
          <p:nvPr/>
        </p:nvSpPr>
        <p:spPr bwMode="auto">
          <a:xfrm>
            <a:off x="3148013" y="3713163"/>
            <a:ext cx="685800" cy="685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56" name="Rectangle 104"/>
          <p:cNvSpPr>
            <a:spLocks noChangeArrowheads="1"/>
          </p:cNvSpPr>
          <p:nvPr/>
        </p:nvSpPr>
        <p:spPr bwMode="auto">
          <a:xfrm>
            <a:off x="533400" y="27432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57" name="Rectangle 105"/>
          <p:cNvSpPr>
            <a:spLocks noChangeArrowheads="1"/>
          </p:cNvSpPr>
          <p:nvPr/>
        </p:nvSpPr>
        <p:spPr bwMode="auto">
          <a:xfrm>
            <a:off x="533400" y="3429000"/>
            <a:ext cx="509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58" name="Rectangle 106"/>
          <p:cNvSpPr>
            <a:spLocks noChangeArrowheads="1"/>
          </p:cNvSpPr>
          <p:nvPr/>
        </p:nvSpPr>
        <p:spPr bwMode="auto">
          <a:xfrm>
            <a:off x="920750" y="36115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59" name="Rectangle 107"/>
          <p:cNvSpPr>
            <a:spLocks noChangeArrowheads="1"/>
          </p:cNvSpPr>
          <p:nvPr/>
        </p:nvSpPr>
        <p:spPr bwMode="auto">
          <a:xfrm>
            <a:off x="533400" y="49530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60" name="Rectangle 108"/>
          <p:cNvSpPr>
            <a:spLocks noChangeArrowheads="1"/>
          </p:cNvSpPr>
          <p:nvPr/>
        </p:nvSpPr>
        <p:spPr bwMode="auto">
          <a:xfrm>
            <a:off x="2632075" y="471805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61" name="Rectangle 109"/>
          <p:cNvSpPr>
            <a:spLocks noChangeArrowheads="1"/>
          </p:cNvSpPr>
          <p:nvPr/>
        </p:nvSpPr>
        <p:spPr bwMode="auto">
          <a:xfrm>
            <a:off x="1789113" y="53594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62" name="Rectangle 110"/>
          <p:cNvSpPr>
            <a:spLocks noChangeArrowheads="1"/>
          </p:cNvSpPr>
          <p:nvPr/>
        </p:nvSpPr>
        <p:spPr bwMode="auto">
          <a:xfrm>
            <a:off x="2743200" y="41910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8463" name="Rectangle 111"/>
          <p:cNvSpPr>
            <a:spLocks noChangeArrowheads="1"/>
          </p:cNvSpPr>
          <p:nvPr/>
        </p:nvSpPr>
        <p:spPr bwMode="auto">
          <a:xfrm>
            <a:off x="2439988" y="2847975"/>
            <a:ext cx="1370012" cy="1571625"/>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64" name="Rectangle 112"/>
          <p:cNvSpPr>
            <a:spLocks noChangeArrowheads="1"/>
          </p:cNvSpPr>
          <p:nvPr/>
        </p:nvSpPr>
        <p:spPr bwMode="auto">
          <a:xfrm>
            <a:off x="963613" y="2716213"/>
            <a:ext cx="1017587" cy="1344612"/>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65" name="Rectangle 113"/>
          <p:cNvSpPr>
            <a:spLocks noChangeArrowheads="1"/>
          </p:cNvSpPr>
          <p:nvPr/>
        </p:nvSpPr>
        <p:spPr bwMode="auto">
          <a:xfrm>
            <a:off x="1158875" y="4495800"/>
            <a:ext cx="2212975" cy="962025"/>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8466" name="Rectangle 114"/>
          <p:cNvSpPr>
            <a:spLocks noChangeArrowheads="1"/>
          </p:cNvSpPr>
          <p:nvPr/>
        </p:nvSpPr>
        <p:spPr bwMode="auto">
          <a:xfrm>
            <a:off x="1143000" y="2133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R10</a:t>
            </a:r>
          </a:p>
        </p:txBody>
      </p:sp>
      <p:sp>
        <p:nvSpPr>
          <p:cNvPr id="228467" name="Rectangle 115"/>
          <p:cNvSpPr>
            <a:spLocks noChangeArrowheads="1"/>
          </p:cNvSpPr>
          <p:nvPr/>
        </p:nvSpPr>
        <p:spPr bwMode="auto">
          <a:xfrm>
            <a:off x="2895600" y="2133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R11</a:t>
            </a:r>
            <a:endParaRPr lang="en-US" sz="2000" b="1" smtClean="0">
              <a:solidFill>
                <a:srgbClr val="3399FF"/>
              </a:solidFill>
              <a:latin typeface="Helvetica" charset="0"/>
              <a:ea typeface="ＭＳ Ｐゴシック" charset="0"/>
            </a:endParaRPr>
          </a:p>
        </p:txBody>
      </p:sp>
      <p:sp>
        <p:nvSpPr>
          <p:cNvPr id="228468" name="Rectangle 116"/>
          <p:cNvSpPr>
            <a:spLocks noChangeArrowheads="1"/>
          </p:cNvSpPr>
          <p:nvPr/>
        </p:nvSpPr>
        <p:spPr bwMode="auto">
          <a:xfrm>
            <a:off x="3276600" y="5562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R12</a:t>
            </a:r>
          </a:p>
        </p:txBody>
      </p:sp>
      <p:sp>
        <p:nvSpPr>
          <p:cNvPr id="228469" name="Text Box 117"/>
          <p:cNvSpPr txBox="1">
            <a:spLocks noChangeArrowheads="1"/>
          </p:cNvSpPr>
          <p:nvPr/>
        </p:nvSpPr>
        <p:spPr bwMode="auto">
          <a:xfrm>
            <a:off x="1219200" y="1143000"/>
            <a:ext cx="65754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defTabSz="914400" eaLnBrk="0" fontAlgn="base" hangingPunct="0">
              <a:spcBef>
                <a:spcPct val="35000"/>
              </a:spcBef>
              <a:spcAft>
                <a:spcPct val="0"/>
              </a:spcAft>
              <a:buClr>
                <a:srgbClr val="000000"/>
              </a:buClr>
              <a:buSzPct val="90000"/>
              <a:buFont typeface="Monotype Sorts" charset="0"/>
              <a:buNone/>
            </a:pPr>
            <a:r>
              <a:rPr kumimoji="1" lang="en-US" sz="1600" smtClean="0">
                <a:solidFill>
                  <a:srgbClr val="000000"/>
                </a:solidFill>
                <a:latin typeface="Helvetica" charset="0"/>
                <a:ea typeface="ＭＳ Ｐゴシック" charset="0"/>
              </a:rPr>
              <a:t>We need to specify the number of clusters in advance, I have chosen 2</a:t>
            </a:r>
          </a:p>
        </p:txBody>
      </p:sp>
    </p:spTree>
    <p:extLst>
      <p:ext uri="{BB962C8B-B14F-4D97-AF65-F5344CB8AC3E}">
        <p14:creationId xmlns:p14="http://schemas.microsoft.com/office/powerpoint/2010/main" val="38511584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609600" y="228600"/>
            <a:ext cx="7772400" cy="1143000"/>
          </a:xfrm>
        </p:spPr>
        <p:txBody>
          <a:bodyPr/>
          <a:lstStyle/>
          <a:p>
            <a:r>
              <a:rPr lang="en-US">
                <a:effectLst>
                  <a:outerShdw blurRad="38100" dist="38100" dir="2700000" algn="tl">
                    <a:srgbClr val="DDDDDD"/>
                  </a:outerShdw>
                </a:effectLst>
              </a:rPr>
              <a:t>Partitional Clustering Algorithms</a:t>
            </a:r>
          </a:p>
        </p:txBody>
      </p:sp>
      <p:sp>
        <p:nvSpPr>
          <p:cNvPr id="229379" name="Rectangle 3"/>
          <p:cNvSpPr>
            <a:spLocks noGrp="1" noChangeArrowheads="1"/>
          </p:cNvSpPr>
          <p:nvPr>
            <p:ph type="body" idx="1"/>
          </p:nvPr>
        </p:nvSpPr>
        <p:spPr>
          <a:xfrm>
            <a:off x="685800" y="1447800"/>
            <a:ext cx="7772400" cy="423863"/>
          </a:xfrm>
        </p:spPr>
        <p:txBody>
          <a:bodyPr/>
          <a:lstStyle/>
          <a:p>
            <a:pPr>
              <a:lnSpc>
                <a:spcPct val="90000"/>
              </a:lnSpc>
            </a:pPr>
            <a:r>
              <a:rPr lang="en-US" sz="2800"/>
              <a:t>The </a:t>
            </a:r>
            <a:r>
              <a:rPr lang="en-US" sz="2800">
                <a:solidFill>
                  <a:schemeClr val="tx2"/>
                </a:solidFill>
              </a:rPr>
              <a:t>Birch algorithm</a:t>
            </a:r>
          </a:p>
        </p:txBody>
      </p:sp>
      <p:sp>
        <p:nvSpPr>
          <p:cNvPr id="229380" name="Rectangle 4"/>
          <p:cNvSpPr>
            <a:spLocks noChangeArrowheads="1"/>
          </p:cNvSpPr>
          <p:nvPr/>
        </p:nvSpPr>
        <p:spPr bwMode="auto">
          <a:xfrm>
            <a:off x="5562600" y="2667000"/>
            <a:ext cx="1905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1" name="Rectangle 5"/>
          <p:cNvSpPr>
            <a:spLocks noChangeArrowheads="1"/>
          </p:cNvSpPr>
          <p:nvPr/>
        </p:nvSpPr>
        <p:spPr bwMode="auto">
          <a:xfrm>
            <a:off x="4419600" y="3733800"/>
            <a:ext cx="1397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2" name="Rectangle 6"/>
          <p:cNvSpPr>
            <a:spLocks noChangeArrowheads="1"/>
          </p:cNvSpPr>
          <p:nvPr/>
        </p:nvSpPr>
        <p:spPr bwMode="auto">
          <a:xfrm>
            <a:off x="6019800" y="3733800"/>
            <a:ext cx="13716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3" name="Rectangle 7"/>
          <p:cNvSpPr>
            <a:spLocks noChangeArrowheads="1"/>
          </p:cNvSpPr>
          <p:nvPr/>
        </p:nvSpPr>
        <p:spPr bwMode="auto">
          <a:xfrm>
            <a:off x="7620000" y="3733800"/>
            <a:ext cx="13716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4" name="Rectangle 8"/>
          <p:cNvSpPr>
            <a:spLocks noChangeArrowheads="1"/>
          </p:cNvSpPr>
          <p:nvPr/>
        </p:nvSpPr>
        <p:spPr bwMode="auto">
          <a:xfrm>
            <a:off x="4267200" y="4800600"/>
            <a:ext cx="915988" cy="381000"/>
          </a:xfrm>
          <a:prstGeom prst="rect">
            <a:avLst/>
          </a:prstGeom>
          <a:noFill/>
          <a:ln w="222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5" name="Rectangle 9"/>
          <p:cNvSpPr>
            <a:spLocks noChangeArrowheads="1"/>
          </p:cNvSpPr>
          <p:nvPr/>
        </p:nvSpPr>
        <p:spPr bwMode="auto">
          <a:xfrm>
            <a:off x="54102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6" name="Rectangle 10"/>
          <p:cNvSpPr>
            <a:spLocks noChangeArrowheads="1"/>
          </p:cNvSpPr>
          <p:nvPr/>
        </p:nvSpPr>
        <p:spPr bwMode="auto">
          <a:xfrm>
            <a:off x="59436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7" name="Rectangle 11"/>
          <p:cNvSpPr>
            <a:spLocks noChangeArrowheads="1"/>
          </p:cNvSpPr>
          <p:nvPr/>
        </p:nvSpPr>
        <p:spPr bwMode="auto">
          <a:xfrm>
            <a:off x="65532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8" name="Rectangle 12"/>
          <p:cNvSpPr>
            <a:spLocks noChangeArrowheads="1"/>
          </p:cNvSpPr>
          <p:nvPr/>
        </p:nvSpPr>
        <p:spPr bwMode="auto">
          <a:xfrm>
            <a:off x="70866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89" name="Rectangle 13"/>
          <p:cNvSpPr>
            <a:spLocks noChangeArrowheads="1"/>
          </p:cNvSpPr>
          <p:nvPr/>
        </p:nvSpPr>
        <p:spPr bwMode="auto">
          <a:xfrm>
            <a:off x="76200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0" name="Rectangle 14"/>
          <p:cNvSpPr>
            <a:spLocks noChangeArrowheads="1"/>
          </p:cNvSpPr>
          <p:nvPr/>
        </p:nvSpPr>
        <p:spPr bwMode="auto">
          <a:xfrm>
            <a:off x="8153400"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1" name="Rectangle 15"/>
          <p:cNvSpPr>
            <a:spLocks noChangeArrowheads="1"/>
          </p:cNvSpPr>
          <p:nvPr/>
        </p:nvSpPr>
        <p:spPr bwMode="auto">
          <a:xfrm>
            <a:off x="8683625" y="4800600"/>
            <a:ext cx="3810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2" name="Rectangle 16"/>
          <p:cNvSpPr>
            <a:spLocks noChangeArrowheads="1"/>
          </p:cNvSpPr>
          <p:nvPr/>
        </p:nvSpPr>
        <p:spPr bwMode="auto">
          <a:xfrm>
            <a:off x="5562600" y="26670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R10   R11  R12</a:t>
            </a:r>
          </a:p>
        </p:txBody>
      </p:sp>
      <p:sp>
        <p:nvSpPr>
          <p:cNvPr id="229393" name="Line 17"/>
          <p:cNvSpPr>
            <a:spLocks noChangeShapeType="1"/>
          </p:cNvSpPr>
          <p:nvPr/>
        </p:nvSpPr>
        <p:spPr bwMode="auto">
          <a:xfrm flipH="1">
            <a:off x="5105400" y="3048000"/>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4" name="Line 18"/>
          <p:cNvSpPr>
            <a:spLocks noChangeShapeType="1"/>
          </p:cNvSpPr>
          <p:nvPr/>
        </p:nvSpPr>
        <p:spPr bwMode="auto">
          <a:xfrm flipH="1">
            <a:off x="6629400" y="30480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5" name="Line 19"/>
          <p:cNvSpPr>
            <a:spLocks noChangeShapeType="1"/>
          </p:cNvSpPr>
          <p:nvPr/>
        </p:nvSpPr>
        <p:spPr bwMode="auto">
          <a:xfrm>
            <a:off x="7239000" y="3048000"/>
            <a:ext cx="7620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6" name="Line 20"/>
          <p:cNvSpPr>
            <a:spLocks noChangeShapeType="1"/>
          </p:cNvSpPr>
          <p:nvPr/>
        </p:nvSpPr>
        <p:spPr bwMode="auto">
          <a:xfrm flipH="1">
            <a:off x="6705600" y="4114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7" name="Line 21"/>
          <p:cNvSpPr>
            <a:spLocks noChangeShapeType="1"/>
          </p:cNvSpPr>
          <p:nvPr/>
        </p:nvSpPr>
        <p:spPr bwMode="auto">
          <a:xfrm flipH="1">
            <a:off x="8335963" y="4114800"/>
            <a:ext cx="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8" name="Line 22"/>
          <p:cNvSpPr>
            <a:spLocks noChangeShapeType="1"/>
          </p:cNvSpPr>
          <p:nvPr/>
        </p:nvSpPr>
        <p:spPr bwMode="auto">
          <a:xfrm flipH="1">
            <a:off x="44196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399" name="Line 23"/>
          <p:cNvSpPr>
            <a:spLocks noChangeShapeType="1"/>
          </p:cNvSpPr>
          <p:nvPr/>
        </p:nvSpPr>
        <p:spPr bwMode="auto">
          <a:xfrm>
            <a:off x="54864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0" name="Line 24"/>
          <p:cNvSpPr>
            <a:spLocks noChangeShapeType="1"/>
          </p:cNvSpPr>
          <p:nvPr/>
        </p:nvSpPr>
        <p:spPr bwMode="auto">
          <a:xfrm flipH="1">
            <a:off x="60960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1" name="Line 25"/>
          <p:cNvSpPr>
            <a:spLocks noChangeShapeType="1"/>
          </p:cNvSpPr>
          <p:nvPr/>
        </p:nvSpPr>
        <p:spPr bwMode="auto">
          <a:xfrm>
            <a:off x="71628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2" name="Line 26"/>
          <p:cNvSpPr>
            <a:spLocks noChangeShapeType="1"/>
          </p:cNvSpPr>
          <p:nvPr/>
        </p:nvSpPr>
        <p:spPr bwMode="auto">
          <a:xfrm flipH="1">
            <a:off x="77724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3" name="Line 27"/>
          <p:cNvSpPr>
            <a:spLocks noChangeShapeType="1"/>
          </p:cNvSpPr>
          <p:nvPr/>
        </p:nvSpPr>
        <p:spPr bwMode="auto">
          <a:xfrm>
            <a:off x="8763000" y="4114800"/>
            <a:ext cx="152400" cy="685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4" name="Rectangle 28"/>
          <p:cNvSpPr>
            <a:spLocks noChangeArrowheads="1"/>
          </p:cNvSpPr>
          <p:nvPr/>
        </p:nvSpPr>
        <p:spPr bwMode="auto">
          <a:xfrm>
            <a:off x="43434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{R1,R2}  R3</a:t>
            </a:r>
          </a:p>
        </p:txBody>
      </p:sp>
      <p:sp>
        <p:nvSpPr>
          <p:cNvPr id="229405" name="Rectangle 29"/>
          <p:cNvSpPr>
            <a:spLocks noChangeArrowheads="1"/>
          </p:cNvSpPr>
          <p:nvPr/>
        </p:nvSpPr>
        <p:spPr bwMode="auto">
          <a:xfrm>
            <a:off x="59436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R4   R5  R6</a:t>
            </a:r>
          </a:p>
        </p:txBody>
      </p:sp>
      <p:sp>
        <p:nvSpPr>
          <p:cNvPr id="229406" name="Rectangle 30"/>
          <p:cNvSpPr>
            <a:spLocks noChangeArrowheads="1"/>
          </p:cNvSpPr>
          <p:nvPr/>
        </p:nvSpPr>
        <p:spPr bwMode="auto">
          <a:xfrm>
            <a:off x="7543800" y="3733800"/>
            <a:ext cx="160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3399FF"/>
                </a:solidFill>
                <a:latin typeface="Helvetica" charset="0"/>
                <a:ea typeface="ＭＳ Ｐゴシック" charset="0"/>
              </a:rPr>
              <a:t>R7   R8  R9</a:t>
            </a:r>
          </a:p>
        </p:txBody>
      </p:sp>
      <p:sp>
        <p:nvSpPr>
          <p:cNvPr id="229407" name="AutoShape 31"/>
          <p:cNvSpPr>
            <a:spLocks/>
          </p:cNvSpPr>
          <p:nvPr/>
        </p:nvSpPr>
        <p:spPr bwMode="auto">
          <a:xfrm rot="16200000">
            <a:off x="6438900" y="3162300"/>
            <a:ext cx="381000" cy="4572000"/>
          </a:xfrm>
          <a:prstGeom prst="leftBrace">
            <a:avLst>
              <a:gd name="adj1" fmla="val 1455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08" name="Rectangle 32"/>
          <p:cNvSpPr>
            <a:spLocks noChangeArrowheads="1"/>
          </p:cNvSpPr>
          <p:nvPr/>
        </p:nvSpPr>
        <p:spPr bwMode="auto">
          <a:xfrm>
            <a:off x="4876800" y="5638800"/>
            <a:ext cx="4038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r>
              <a:rPr lang="en-US" sz="2000" b="1" smtClean="0">
                <a:solidFill>
                  <a:srgbClr val="008000"/>
                </a:solidFill>
                <a:latin typeface="Helvetica" charset="0"/>
                <a:ea typeface="ＭＳ Ｐゴシック" charset="0"/>
              </a:rPr>
              <a:t>Data nodes containing points</a:t>
            </a:r>
          </a:p>
        </p:txBody>
      </p:sp>
      <p:sp>
        <p:nvSpPr>
          <p:cNvPr id="229409" name="Rectangle 33"/>
          <p:cNvSpPr>
            <a:spLocks noChangeArrowheads="1"/>
          </p:cNvSpPr>
          <p:nvPr/>
        </p:nvSpPr>
        <p:spPr bwMode="auto">
          <a:xfrm>
            <a:off x="2466975" y="3644900"/>
            <a:ext cx="533400" cy="69056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0" name="Rectangle 34"/>
          <p:cNvSpPr>
            <a:spLocks noChangeArrowheads="1"/>
          </p:cNvSpPr>
          <p:nvPr/>
        </p:nvSpPr>
        <p:spPr bwMode="auto">
          <a:xfrm>
            <a:off x="3087688" y="2874963"/>
            <a:ext cx="669925"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1" name="Rectangle 35"/>
          <p:cNvSpPr>
            <a:spLocks noChangeArrowheads="1"/>
          </p:cNvSpPr>
          <p:nvPr/>
        </p:nvSpPr>
        <p:spPr bwMode="auto">
          <a:xfrm>
            <a:off x="990600" y="2743200"/>
            <a:ext cx="609600" cy="939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2" name="Rectangle 36"/>
          <p:cNvSpPr>
            <a:spLocks noChangeArrowheads="1"/>
          </p:cNvSpPr>
          <p:nvPr/>
        </p:nvSpPr>
        <p:spPr bwMode="auto">
          <a:xfrm>
            <a:off x="1179513" y="4749800"/>
            <a:ext cx="649287" cy="685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3" name="Rectangle 37"/>
          <p:cNvSpPr>
            <a:spLocks noChangeArrowheads="1"/>
          </p:cNvSpPr>
          <p:nvPr/>
        </p:nvSpPr>
        <p:spPr bwMode="auto">
          <a:xfrm>
            <a:off x="1636713" y="4632325"/>
            <a:ext cx="1030287"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4" name="Line 38"/>
          <p:cNvSpPr>
            <a:spLocks noChangeShapeType="1"/>
          </p:cNvSpPr>
          <p:nvPr/>
        </p:nvSpPr>
        <p:spPr bwMode="auto">
          <a:xfrm>
            <a:off x="12557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5" name="Line 39"/>
          <p:cNvSpPr>
            <a:spLocks noChangeShapeType="1"/>
          </p:cNvSpPr>
          <p:nvPr/>
        </p:nvSpPr>
        <p:spPr bwMode="auto">
          <a:xfrm>
            <a:off x="1408113" y="5054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6" name="Line 40"/>
          <p:cNvSpPr>
            <a:spLocks noChangeShapeType="1"/>
          </p:cNvSpPr>
          <p:nvPr/>
        </p:nvSpPr>
        <p:spPr bwMode="auto">
          <a:xfrm>
            <a:off x="15605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7" name="Line 41"/>
          <p:cNvSpPr>
            <a:spLocks noChangeShapeType="1"/>
          </p:cNvSpPr>
          <p:nvPr/>
        </p:nvSpPr>
        <p:spPr bwMode="auto">
          <a:xfrm>
            <a:off x="1712913" y="5359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8" name="Line 42"/>
          <p:cNvSpPr>
            <a:spLocks noChangeShapeType="1"/>
          </p:cNvSpPr>
          <p:nvPr/>
        </p:nvSpPr>
        <p:spPr bwMode="auto">
          <a:xfrm>
            <a:off x="1835150" y="3840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19" name="Line 43"/>
          <p:cNvSpPr>
            <a:spLocks noChangeShapeType="1"/>
          </p:cNvSpPr>
          <p:nvPr/>
        </p:nvSpPr>
        <p:spPr bwMode="auto">
          <a:xfrm>
            <a:off x="1682750" y="3763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0" name="Line 44"/>
          <p:cNvSpPr>
            <a:spLocks noChangeShapeType="1"/>
          </p:cNvSpPr>
          <p:nvPr/>
        </p:nvSpPr>
        <p:spPr bwMode="auto">
          <a:xfrm>
            <a:off x="1255713" y="4978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1" name="Line 45"/>
          <p:cNvSpPr>
            <a:spLocks noChangeShapeType="1"/>
          </p:cNvSpPr>
          <p:nvPr/>
        </p:nvSpPr>
        <p:spPr bwMode="auto">
          <a:xfrm>
            <a:off x="1606550" y="3687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2" name="Line 46"/>
          <p:cNvSpPr>
            <a:spLocks noChangeShapeType="1"/>
          </p:cNvSpPr>
          <p:nvPr/>
        </p:nvSpPr>
        <p:spPr bwMode="auto">
          <a:xfrm>
            <a:off x="1835150" y="3687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3" name="Line 47"/>
          <p:cNvSpPr>
            <a:spLocks noChangeShapeType="1"/>
          </p:cNvSpPr>
          <p:nvPr/>
        </p:nvSpPr>
        <p:spPr bwMode="auto">
          <a:xfrm>
            <a:off x="1530350" y="3763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4" name="Line 48"/>
          <p:cNvSpPr>
            <a:spLocks noChangeShapeType="1"/>
          </p:cNvSpPr>
          <p:nvPr/>
        </p:nvSpPr>
        <p:spPr bwMode="auto">
          <a:xfrm>
            <a:off x="1636713" y="4978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5" name="Line 49"/>
          <p:cNvSpPr>
            <a:spLocks noChangeShapeType="1"/>
          </p:cNvSpPr>
          <p:nvPr/>
        </p:nvSpPr>
        <p:spPr bwMode="auto">
          <a:xfrm>
            <a:off x="1331913" y="4826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6" name="Line 50"/>
          <p:cNvSpPr>
            <a:spLocks noChangeShapeType="1"/>
          </p:cNvSpPr>
          <p:nvPr/>
        </p:nvSpPr>
        <p:spPr bwMode="auto">
          <a:xfrm>
            <a:off x="1843088" y="40068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7" name="Line 51"/>
          <p:cNvSpPr>
            <a:spLocks noChangeShapeType="1"/>
          </p:cNvSpPr>
          <p:nvPr/>
        </p:nvSpPr>
        <p:spPr bwMode="auto">
          <a:xfrm>
            <a:off x="1363663" y="3933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8" name="Line 52"/>
          <p:cNvSpPr>
            <a:spLocks noChangeShapeType="1"/>
          </p:cNvSpPr>
          <p:nvPr/>
        </p:nvSpPr>
        <p:spPr bwMode="auto">
          <a:xfrm>
            <a:off x="2795588" y="37814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29" name="Line 53"/>
          <p:cNvSpPr>
            <a:spLocks noChangeShapeType="1"/>
          </p:cNvSpPr>
          <p:nvPr/>
        </p:nvSpPr>
        <p:spPr bwMode="auto">
          <a:xfrm>
            <a:off x="2965450" y="4946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0" name="Line 54"/>
          <p:cNvSpPr>
            <a:spLocks noChangeShapeType="1"/>
          </p:cNvSpPr>
          <p:nvPr/>
        </p:nvSpPr>
        <p:spPr bwMode="auto">
          <a:xfrm>
            <a:off x="3117850" y="48704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1" name="Line 55"/>
          <p:cNvSpPr>
            <a:spLocks noChangeShapeType="1"/>
          </p:cNvSpPr>
          <p:nvPr/>
        </p:nvSpPr>
        <p:spPr bwMode="auto">
          <a:xfrm>
            <a:off x="2695575" y="52228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2" name="Line 56"/>
          <p:cNvSpPr>
            <a:spLocks noChangeShapeType="1"/>
          </p:cNvSpPr>
          <p:nvPr/>
        </p:nvSpPr>
        <p:spPr bwMode="auto">
          <a:xfrm>
            <a:off x="1235075" y="349885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3" name="Line 57"/>
          <p:cNvSpPr>
            <a:spLocks noChangeShapeType="1"/>
          </p:cNvSpPr>
          <p:nvPr/>
        </p:nvSpPr>
        <p:spPr bwMode="auto">
          <a:xfrm>
            <a:off x="1143000" y="36576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4" name="Line 58"/>
          <p:cNvSpPr>
            <a:spLocks noChangeShapeType="1"/>
          </p:cNvSpPr>
          <p:nvPr/>
        </p:nvSpPr>
        <p:spPr bwMode="auto">
          <a:xfrm>
            <a:off x="1371600" y="34290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5" name="Line 59"/>
          <p:cNvSpPr>
            <a:spLocks noChangeShapeType="1"/>
          </p:cNvSpPr>
          <p:nvPr/>
        </p:nvSpPr>
        <p:spPr bwMode="auto">
          <a:xfrm>
            <a:off x="1052513" y="3348038"/>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6" name="Line 60"/>
          <p:cNvSpPr>
            <a:spLocks noChangeShapeType="1"/>
          </p:cNvSpPr>
          <p:nvPr/>
        </p:nvSpPr>
        <p:spPr bwMode="auto">
          <a:xfrm>
            <a:off x="1447800" y="32004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7" name="Line 61"/>
          <p:cNvSpPr>
            <a:spLocks noChangeShapeType="1"/>
          </p:cNvSpPr>
          <p:nvPr/>
        </p:nvSpPr>
        <p:spPr bwMode="auto">
          <a:xfrm>
            <a:off x="1066800" y="29718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8" name="Line 62"/>
          <p:cNvSpPr>
            <a:spLocks noChangeShapeType="1"/>
          </p:cNvSpPr>
          <p:nvPr/>
        </p:nvSpPr>
        <p:spPr bwMode="auto">
          <a:xfrm>
            <a:off x="1447800" y="29718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39" name="Line 63"/>
          <p:cNvSpPr>
            <a:spLocks noChangeShapeType="1"/>
          </p:cNvSpPr>
          <p:nvPr/>
        </p:nvSpPr>
        <p:spPr bwMode="auto">
          <a:xfrm>
            <a:off x="1155700" y="310197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0" name="Line 64"/>
          <p:cNvSpPr>
            <a:spLocks noChangeShapeType="1"/>
          </p:cNvSpPr>
          <p:nvPr/>
        </p:nvSpPr>
        <p:spPr bwMode="auto">
          <a:xfrm>
            <a:off x="1295400" y="28194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1" name="Line 65"/>
          <p:cNvSpPr>
            <a:spLocks noChangeShapeType="1"/>
          </p:cNvSpPr>
          <p:nvPr/>
        </p:nvSpPr>
        <p:spPr bwMode="auto">
          <a:xfrm>
            <a:off x="3376613" y="2951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2" name="Line 66"/>
          <p:cNvSpPr>
            <a:spLocks noChangeShapeType="1"/>
          </p:cNvSpPr>
          <p:nvPr/>
        </p:nvSpPr>
        <p:spPr bwMode="auto">
          <a:xfrm>
            <a:off x="3605213" y="2951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3" name="Line 67"/>
          <p:cNvSpPr>
            <a:spLocks noChangeShapeType="1"/>
          </p:cNvSpPr>
          <p:nvPr/>
        </p:nvSpPr>
        <p:spPr bwMode="auto">
          <a:xfrm>
            <a:off x="3452813" y="3179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4" name="Line 68"/>
          <p:cNvSpPr>
            <a:spLocks noChangeShapeType="1"/>
          </p:cNvSpPr>
          <p:nvPr/>
        </p:nvSpPr>
        <p:spPr bwMode="auto">
          <a:xfrm>
            <a:off x="3529013" y="4017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5" name="Line 69"/>
          <p:cNvSpPr>
            <a:spLocks noChangeShapeType="1"/>
          </p:cNvSpPr>
          <p:nvPr/>
        </p:nvSpPr>
        <p:spPr bwMode="auto">
          <a:xfrm>
            <a:off x="3571875" y="43862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6" name="Line 70"/>
          <p:cNvSpPr>
            <a:spLocks noChangeShapeType="1"/>
          </p:cNvSpPr>
          <p:nvPr/>
        </p:nvSpPr>
        <p:spPr bwMode="auto">
          <a:xfrm>
            <a:off x="3538538" y="3773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7" name="Line 71"/>
          <p:cNvSpPr>
            <a:spLocks noChangeShapeType="1"/>
          </p:cNvSpPr>
          <p:nvPr/>
        </p:nvSpPr>
        <p:spPr bwMode="auto">
          <a:xfrm>
            <a:off x="3170238" y="4094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8" name="Line 72"/>
          <p:cNvSpPr>
            <a:spLocks noChangeShapeType="1"/>
          </p:cNvSpPr>
          <p:nvPr/>
        </p:nvSpPr>
        <p:spPr bwMode="auto">
          <a:xfrm>
            <a:off x="3681413" y="40941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49" name="Line 73"/>
          <p:cNvSpPr>
            <a:spLocks noChangeShapeType="1"/>
          </p:cNvSpPr>
          <p:nvPr/>
        </p:nvSpPr>
        <p:spPr bwMode="auto">
          <a:xfrm>
            <a:off x="2736850" y="4946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0" name="Line 74"/>
          <p:cNvSpPr>
            <a:spLocks noChangeShapeType="1"/>
          </p:cNvSpPr>
          <p:nvPr/>
        </p:nvSpPr>
        <p:spPr bwMode="auto">
          <a:xfrm>
            <a:off x="2736850" y="47942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1" name="Line 75"/>
          <p:cNvSpPr>
            <a:spLocks noChangeShapeType="1"/>
          </p:cNvSpPr>
          <p:nvPr/>
        </p:nvSpPr>
        <p:spPr bwMode="auto">
          <a:xfrm>
            <a:off x="2736850" y="4565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2" name="Line 76"/>
          <p:cNvSpPr>
            <a:spLocks noChangeShapeType="1"/>
          </p:cNvSpPr>
          <p:nvPr/>
        </p:nvSpPr>
        <p:spPr bwMode="auto">
          <a:xfrm>
            <a:off x="3270250" y="45656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3" name="Line 77"/>
          <p:cNvSpPr>
            <a:spLocks noChangeShapeType="1"/>
          </p:cNvSpPr>
          <p:nvPr/>
        </p:nvSpPr>
        <p:spPr bwMode="auto">
          <a:xfrm>
            <a:off x="2965450" y="47180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4" name="Line 78"/>
          <p:cNvSpPr>
            <a:spLocks noChangeShapeType="1"/>
          </p:cNvSpPr>
          <p:nvPr/>
        </p:nvSpPr>
        <p:spPr bwMode="auto">
          <a:xfrm>
            <a:off x="1712913" y="4673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5" name="Line 79"/>
          <p:cNvSpPr>
            <a:spLocks noChangeShapeType="1"/>
          </p:cNvSpPr>
          <p:nvPr/>
        </p:nvSpPr>
        <p:spPr bwMode="auto">
          <a:xfrm>
            <a:off x="1865313" y="4826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6" name="Line 80"/>
          <p:cNvSpPr>
            <a:spLocks noChangeShapeType="1"/>
          </p:cNvSpPr>
          <p:nvPr/>
        </p:nvSpPr>
        <p:spPr bwMode="auto">
          <a:xfrm>
            <a:off x="2246313" y="47498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7" name="Line 81"/>
          <p:cNvSpPr>
            <a:spLocks noChangeShapeType="1"/>
          </p:cNvSpPr>
          <p:nvPr/>
        </p:nvSpPr>
        <p:spPr bwMode="auto">
          <a:xfrm>
            <a:off x="2322513" y="52070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8" name="Line 82"/>
          <p:cNvSpPr>
            <a:spLocks noChangeShapeType="1"/>
          </p:cNvSpPr>
          <p:nvPr/>
        </p:nvSpPr>
        <p:spPr bwMode="auto">
          <a:xfrm>
            <a:off x="2543175" y="40306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59" name="Line 83"/>
          <p:cNvSpPr>
            <a:spLocks noChangeShapeType="1"/>
          </p:cNvSpPr>
          <p:nvPr/>
        </p:nvSpPr>
        <p:spPr bwMode="auto">
          <a:xfrm>
            <a:off x="2622550" y="41925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0" name="Line 84"/>
          <p:cNvSpPr>
            <a:spLocks noChangeShapeType="1"/>
          </p:cNvSpPr>
          <p:nvPr/>
        </p:nvSpPr>
        <p:spPr bwMode="auto">
          <a:xfrm>
            <a:off x="2795588" y="41624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1" name="Line 85"/>
          <p:cNvSpPr>
            <a:spLocks noChangeShapeType="1"/>
          </p:cNvSpPr>
          <p:nvPr/>
        </p:nvSpPr>
        <p:spPr bwMode="auto">
          <a:xfrm>
            <a:off x="2543175" y="37258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2" name="Line 86"/>
          <p:cNvSpPr>
            <a:spLocks noChangeShapeType="1"/>
          </p:cNvSpPr>
          <p:nvPr/>
        </p:nvSpPr>
        <p:spPr bwMode="auto">
          <a:xfrm>
            <a:off x="2947988" y="38576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3" name="Line 87"/>
          <p:cNvSpPr>
            <a:spLocks noChangeShapeType="1"/>
          </p:cNvSpPr>
          <p:nvPr/>
        </p:nvSpPr>
        <p:spPr bwMode="auto">
          <a:xfrm>
            <a:off x="2795588" y="3933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4" name="Line 88"/>
          <p:cNvSpPr>
            <a:spLocks noChangeShapeType="1"/>
          </p:cNvSpPr>
          <p:nvPr/>
        </p:nvSpPr>
        <p:spPr bwMode="auto">
          <a:xfrm>
            <a:off x="3300413" y="35607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5" name="Line 89"/>
          <p:cNvSpPr>
            <a:spLocks noChangeShapeType="1"/>
          </p:cNvSpPr>
          <p:nvPr/>
        </p:nvSpPr>
        <p:spPr bwMode="auto">
          <a:xfrm>
            <a:off x="2551113" y="50546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6" name="Line 90"/>
          <p:cNvSpPr>
            <a:spLocks noChangeShapeType="1"/>
          </p:cNvSpPr>
          <p:nvPr/>
        </p:nvSpPr>
        <p:spPr bwMode="auto">
          <a:xfrm>
            <a:off x="3092450" y="3581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7" name="Line 91"/>
          <p:cNvSpPr>
            <a:spLocks noChangeShapeType="1"/>
          </p:cNvSpPr>
          <p:nvPr/>
        </p:nvSpPr>
        <p:spPr bwMode="auto">
          <a:xfrm>
            <a:off x="3300413" y="32559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8" name="Line 92"/>
          <p:cNvSpPr>
            <a:spLocks noChangeShapeType="1"/>
          </p:cNvSpPr>
          <p:nvPr/>
        </p:nvSpPr>
        <p:spPr bwMode="auto">
          <a:xfrm>
            <a:off x="3224213" y="31035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69" name="Line 93"/>
          <p:cNvSpPr>
            <a:spLocks noChangeShapeType="1"/>
          </p:cNvSpPr>
          <p:nvPr/>
        </p:nvSpPr>
        <p:spPr bwMode="auto">
          <a:xfrm>
            <a:off x="3605213" y="348456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0" name="Line 94"/>
          <p:cNvSpPr>
            <a:spLocks noChangeShapeType="1"/>
          </p:cNvSpPr>
          <p:nvPr/>
        </p:nvSpPr>
        <p:spPr bwMode="auto">
          <a:xfrm>
            <a:off x="1544638" y="35687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1" name="Line 95"/>
          <p:cNvSpPr>
            <a:spLocks noChangeShapeType="1"/>
          </p:cNvSpPr>
          <p:nvPr/>
        </p:nvSpPr>
        <p:spPr bwMode="auto">
          <a:xfrm>
            <a:off x="2947988" y="43148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2" name="Line 96"/>
          <p:cNvSpPr>
            <a:spLocks noChangeShapeType="1"/>
          </p:cNvSpPr>
          <p:nvPr/>
        </p:nvSpPr>
        <p:spPr bwMode="auto">
          <a:xfrm>
            <a:off x="3214688" y="332581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3" name="Line 97"/>
          <p:cNvSpPr>
            <a:spLocks noChangeShapeType="1"/>
          </p:cNvSpPr>
          <p:nvPr/>
        </p:nvSpPr>
        <p:spPr bwMode="auto">
          <a:xfrm>
            <a:off x="3441700" y="30702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4" name="Rectangle 98"/>
          <p:cNvSpPr>
            <a:spLocks noChangeArrowheads="1"/>
          </p:cNvSpPr>
          <p:nvPr/>
        </p:nvSpPr>
        <p:spPr bwMode="auto">
          <a:xfrm>
            <a:off x="1362075" y="3603625"/>
            <a:ext cx="609600" cy="43021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5" name="Rectangle 99"/>
          <p:cNvSpPr>
            <a:spLocks noChangeArrowheads="1"/>
          </p:cNvSpPr>
          <p:nvPr/>
        </p:nvSpPr>
        <p:spPr bwMode="auto">
          <a:xfrm>
            <a:off x="2660650" y="4524375"/>
            <a:ext cx="685800"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6" name="Rectangle 100"/>
          <p:cNvSpPr>
            <a:spLocks noChangeArrowheads="1"/>
          </p:cNvSpPr>
          <p:nvPr/>
        </p:nvSpPr>
        <p:spPr bwMode="auto">
          <a:xfrm>
            <a:off x="3148013" y="3713163"/>
            <a:ext cx="685800" cy="685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77" name="Rectangle 101"/>
          <p:cNvSpPr>
            <a:spLocks noChangeArrowheads="1"/>
          </p:cNvSpPr>
          <p:nvPr/>
        </p:nvSpPr>
        <p:spPr bwMode="auto">
          <a:xfrm>
            <a:off x="533400" y="3429000"/>
            <a:ext cx="509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78" name="Rectangle 102"/>
          <p:cNvSpPr>
            <a:spLocks noChangeArrowheads="1"/>
          </p:cNvSpPr>
          <p:nvPr/>
        </p:nvSpPr>
        <p:spPr bwMode="auto">
          <a:xfrm>
            <a:off x="920750" y="361156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79" name="Rectangle 103"/>
          <p:cNvSpPr>
            <a:spLocks noChangeArrowheads="1"/>
          </p:cNvSpPr>
          <p:nvPr/>
        </p:nvSpPr>
        <p:spPr bwMode="auto">
          <a:xfrm>
            <a:off x="533400" y="49530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80" name="Rectangle 104"/>
          <p:cNvSpPr>
            <a:spLocks noChangeArrowheads="1"/>
          </p:cNvSpPr>
          <p:nvPr/>
        </p:nvSpPr>
        <p:spPr bwMode="auto">
          <a:xfrm>
            <a:off x="2632075" y="471805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81" name="Rectangle 105"/>
          <p:cNvSpPr>
            <a:spLocks noChangeArrowheads="1"/>
          </p:cNvSpPr>
          <p:nvPr/>
        </p:nvSpPr>
        <p:spPr bwMode="auto">
          <a:xfrm>
            <a:off x="1789113" y="53594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82" name="Rectangle 106"/>
          <p:cNvSpPr>
            <a:spLocks noChangeArrowheads="1"/>
          </p:cNvSpPr>
          <p:nvPr/>
        </p:nvSpPr>
        <p:spPr bwMode="auto">
          <a:xfrm>
            <a:off x="2743200" y="41910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29483" name="Rectangle 107"/>
          <p:cNvSpPr>
            <a:spLocks noChangeArrowheads="1"/>
          </p:cNvSpPr>
          <p:nvPr/>
        </p:nvSpPr>
        <p:spPr bwMode="auto">
          <a:xfrm>
            <a:off x="2439988" y="2847975"/>
            <a:ext cx="1370012" cy="1571625"/>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84" name="Rectangle 108"/>
          <p:cNvSpPr>
            <a:spLocks noChangeArrowheads="1"/>
          </p:cNvSpPr>
          <p:nvPr/>
        </p:nvSpPr>
        <p:spPr bwMode="auto">
          <a:xfrm>
            <a:off x="963613" y="2716213"/>
            <a:ext cx="1017587" cy="1344612"/>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85" name="Rectangle 109"/>
          <p:cNvSpPr>
            <a:spLocks noChangeArrowheads="1"/>
          </p:cNvSpPr>
          <p:nvPr/>
        </p:nvSpPr>
        <p:spPr bwMode="auto">
          <a:xfrm>
            <a:off x="1158875" y="4495800"/>
            <a:ext cx="2212975" cy="962025"/>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9486" name="Rectangle 110"/>
          <p:cNvSpPr>
            <a:spLocks noChangeArrowheads="1"/>
          </p:cNvSpPr>
          <p:nvPr/>
        </p:nvSpPr>
        <p:spPr bwMode="auto">
          <a:xfrm>
            <a:off x="1143000" y="2133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R10</a:t>
            </a:r>
          </a:p>
        </p:txBody>
      </p:sp>
      <p:sp>
        <p:nvSpPr>
          <p:cNvPr id="229487" name="Rectangle 111"/>
          <p:cNvSpPr>
            <a:spLocks noChangeArrowheads="1"/>
          </p:cNvSpPr>
          <p:nvPr/>
        </p:nvSpPr>
        <p:spPr bwMode="auto">
          <a:xfrm>
            <a:off x="2895600" y="2133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R11</a:t>
            </a:r>
            <a:endParaRPr lang="en-US" sz="2000" b="1" smtClean="0">
              <a:solidFill>
                <a:srgbClr val="3399FF"/>
              </a:solidFill>
              <a:latin typeface="Helvetica" charset="0"/>
              <a:ea typeface="ＭＳ Ｐゴシック" charset="0"/>
            </a:endParaRPr>
          </a:p>
        </p:txBody>
      </p:sp>
      <p:sp>
        <p:nvSpPr>
          <p:cNvPr id="229488" name="Rectangle 112"/>
          <p:cNvSpPr>
            <a:spLocks noChangeArrowheads="1"/>
          </p:cNvSpPr>
          <p:nvPr/>
        </p:nvSpPr>
        <p:spPr bwMode="auto">
          <a:xfrm>
            <a:off x="3276600" y="5562600"/>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R12</a:t>
            </a:r>
          </a:p>
        </p:txBody>
      </p:sp>
    </p:spTree>
    <p:extLst>
      <p:ext uri="{BB962C8B-B14F-4D97-AF65-F5344CB8AC3E}">
        <p14:creationId xmlns:p14="http://schemas.microsoft.com/office/powerpoint/2010/main" val="410569763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533400" y="152400"/>
            <a:ext cx="7772400" cy="1143000"/>
          </a:xfrm>
        </p:spPr>
        <p:txBody>
          <a:bodyPr/>
          <a:lstStyle/>
          <a:p>
            <a:r>
              <a:rPr lang="en-US">
                <a:effectLst>
                  <a:outerShdw blurRad="38100" dist="38100" dir="2700000" algn="tl">
                    <a:srgbClr val="DDDDDD"/>
                  </a:outerShdw>
                </a:effectLst>
              </a:rPr>
              <a:t>Partitional Clustering Algorithms</a:t>
            </a:r>
          </a:p>
        </p:txBody>
      </p:sp>
      <p:sp>
        <p:nvSpPr>
          <p:cNvPr id="230403" name="Rectangle 3"/>
          <p:cNvSpPr>
            <a:spLocks noGrp="1" noChangeArrowheads="1"/>
          </p:cNvSpPr>
          <p:nvPr>
            <p:ph type="body" idx="1"/>
          </p:nvPr>
        </p:nvSpPr>
        <p:spPr>
          <a:xfrm>
            <a:off x="609600" y="1295400"/>
            <a:ext cx="7772400" cy="423863"/>
          </a:xfrm>
        </p:spPr>
        <p:txBody>
          <a:bodyPr/>
          <a:lstStyle/>
          <a:p>
            <a:pPr>
              <a:lnSpc>
                <a:spcPct val="90000"/>
              </a:lnSpc>
            </a:pPr>
            <a:r>
              <a:rPr lang="en-US" sz="2800"/>
              <a:t>The </a:t>
            </a:r>
            <a:r>
              <a:rPr lang="en-US" sz="2800">
                <a:solidFill>
                  <a:schemeClr val="tx2"/>
                </a:solidFill>
              </a:rPr>
              <a:t>Birch algorithm</a:t>
            </a:r>
          </a:p>
        </p:txBody>
      </p:sp>
      <p:sp>
        <p:nvSpPr>
          <p:cNvPr id="230404" name="Rectangle 4"/>
          <p:cNvSpPr>
            <a:spLocks noChangeArrowheads="1"/>
          </p:cNvSpPr>
          <p:nvPr/>
        </p:nvSpPr>
        <p:spPr bwMode="auto">
          <a:xfrm>
            <a:off x="1898650" y="3654425"/>
            <a:ext cx="533400" cy="69056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05" name="Rectangle 5"/>
          <p:cNvSpPr>
            <a:spLocks noChangeArrowheads="1"/>
          </p:cNvSpPr>
          <p:nvPr/>
        </p:nvSpPr>
        <p:spPr bwMode="auto">
          <a:xfrm>
            <a:off x="2519363" y="2884488"/>
            <a:ext cx="669925"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06" name="Rectangle 6"/>
          <p:cNvSpPr>
            <a:spLocks noChangeArrowheads="1"/>
          </p:cNvSpPr>
          <p:nvPr/>
        </p:nvSpPr>
        <p:spPr bwMode="auto">
          <a:xfrm>
            <a:off x="422275" y="2752725"/>
            <a:ext cx="609600" cy="939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07" name="Rectangle 7"/>
          <p:cNvSpPr>
            <a:spLocks noChangeArrowheads="1"/>
          </p:cNvSpPr>
          <p:nvPr/>
        </p:nvSpPr>
        <p:spPr bwMode="auto">
          <a:xfrm>
            <a:off x="615950" y="4641850"/>
            <a:ext cx="1482725"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08" name="Line 8"/>
          <p:cNvSpPr>
            <a:spLocks noChangeShapeType="1"/>
          </p:cNvSpPr>
          <p:nvPr/>
        </p:nvSpPr>
        <p:spPr bwMode="auto">
          <a:xfrm>
            <a:off x="687388" y="52165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09" name="Line 9"/>
          <p:cNvSpPr>
            <a:spLocks noChangeShapeType="1"/>
          </p:cNvSpPr>
          <p:nvPr/>
        </p:nvSpPr>
        <p:spPr bwMode="auto">
          <a:xfrm>
            <a:off x="839788" y="50641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0" name="Line 10"/>
          <p:cNvSpPr>
            <a:spLocks noChangeShapeType="1"/>
          </p:cNvSpPr>
          <p:nvPr/>
        </p:nvSpPr>
        <p:spPr bwMode="auto">
          <a:xfrm>
            <a:off x="992188" y="52165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1" name="Line 11"/>
          <p:cNvSpPr>
            <a:spLocks noChangeShapeType="1"/>
          </p:cNvSpPr>
          <p:nvPr/>
        </p:nvSpPr>
        <p:spPr bwMode="auto">
          <a:xfrm>
            <a:off x="1144588" y="53689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2" name="Line 12"/>
          <p:cNvSpPr>
            <a:spLocks noChangeShapeType="1"/>
          </p:cNvSpPr>
          <p:nvPr/>
        </p:nvSpPr>
        <p:spPr bwMode="auto">
          <a:xfrm>
            <a:off x="1266825" y="38496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3" name="Line 13"/>
          <p:cNvSpPr>
            <a:spLocks noChangeShapeType="1"/>
          </p:cNvSpPr>
          <p:nvPr/>
        </p:nvSpPr>
        <p:spPr bwMode="auto">
          <a:xfrm>
            <a:off x="1114425" y="3773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4" name="Line 14"/>
          <p:cNvSpPr>
            <a:spLocks noChangeShapeType="1"/>
          </p:cNvSpPr>
          <p:nvPr/>
        </p:nvSpPr>
        <p:spPr bwMode="auto">
          <a:xfrm>
            <a:off x="687388" y="49879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5" name="Line 15"/>
          <p:cNvSpPr>
            <a:spLocks noChangeShapeType="1"/>
          </p:cNvSpPr>
          <p:nvPr/>
        </p:nvSpPr>
        <p:spPr bwMode="auto">
          <a:xfrm>
            <a:off x="1038225" y="36972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6" name="Line 16"/>
          <p:cNvSpPr>
            <a:spLocks noChangeShapeType="1"/>
          </p:cNvSpPr>
          <p:nvPr/>
        </p:nvSpPr>
        <p:spPr bwMode="auto">
          <a:xfrm>
            <a:off x="1266825" y="36972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7" name="Line 17"/>
          <p:cNvSpPr>
            <a:spLocks noChangeShapeType="1"/>
          </p:cNvSpPr>
          <p:nvPr/>
        </p:nvSpPr>
        <p:spPr bwMode="auto">
          <a:xfrm>
            <a:off x="962025" y="3773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8" name="Line 18"/>
          <p:cNvSpPr>
            <a:spLocks noChangeShapeType="1"/>
          </p:cNvSpPr>
          <p:nvPr/>
        </p:nvSpPr>
        <p:spPr bwMode="auto">
          <a:xfrm>
            <a:off x="1068388" y="49879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19" name="Line 19"/>
          <p:cNvSpPr>
            <a:spLocks noChangeShapeType="1"/>
          </p:cNvSpPr>
          <p:nvPr/>
        </p:nvSpPr>
        <p:spPr bwMode="auto">
          <a:xfrm>
            <a:off x="763588" y="48355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0" name="Line 20"/>
          <p:cNvSpPr>
            <a:spLocks noChangeShapeType="1"/>
          </p:cNvSpPr>
          <p:nvPr/>
        </p:nvSpPr>
        <p:spPr bwMode="auto">
          <a:xfrm>
            <a:off x="1274763" y="40163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1" name="Line 21"/>
          <p:cNvSpPr>
            <a:spLocks noChangeShapeType="1"/>
          </p:cNvSpPr>
          <p:nvPr/>
        </p:nvSpPr>
        <p:spPr bwMode="auto">
          <a:xfrm>
            <a:off x="795338" y="39433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2" name="Line 22"/>
          <p:cNvSpPr>
            <a:spLocks noChangeShapeType="1"/>
          </p:cNvSpPr>
          <p:nvPr/>
        </p:nvSpPr>
        <p:spPr bwMode="auto">
          <a:xfrm>
            <a:off x="2227263" y="37909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3" name="Line 23"/>
          <p:cNvSpPr>
            <a:spLocks noChangeShapeType="1"/>
          </p:cNvSpPr>
          <p:nvPr/>
        </p:nvSpPr>
        <p:spPr bwMode="auto">
          <a:xfrm>
            <a:off x="2397125" y="49561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4" name="Line 24"/>
          <p:cNvSpPr>
            <a:spLocks noChangeShapeType="1"/>
          </p:cNvSpPr>
          <p:nvPr/>
        </p:nvSpPr>
        <p:spPr bwMode="auto">
          <a:xfrm>
            <a:off x="2549525" y="48799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5" name="Line 25"/>
          <p:cNvSpPr>
            <a:spLocks noChangeShapeType="1"/>
          </p:cNvSpPr>
          <p:nvPr/>
        </p:nvSpPr>
        <p:spPr bwMode="auto">
          <a:xfrm>
            <a:off x="2127250" y="523240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6" name="Line 26"/>
          <p:cNvSpPr>
            <a:spLocks noChangeShapeType="1"/>
          </p:cNvSpPr>
          <p:nvPr/>
        </p:nvSpPr>
        <p:spPr bwMode="auto">
          <a:xfrm>
            <a:off x="666750" y="350837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7" name="Line 27"/>
          <p:cNvSpPr>
            <a:spLocks noChangeShapeType="1"/>
          </p:cNvSpPr>
          <p:nvPr/>
        </p:nvSpPr>
        <p:spPr bwMode="auto">
          <a:xfrm>
            <a:off x="574675" y="36671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8" name="Line 28"/>
          <p:cNvSpPr>
            <a:spLocks noChangeShapeType="1"/>
          </p:cNvSpPr>
          <p:nvPr/>
        </p:nvSpPr>
        <p:spPr bwMode="auto">
          <a:xfrm>
            <a:off x="803275" y="34385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29" name="Line 29"/>
          <p:cNvSpPr>
            <a:spLocks noChangeShapeType="1"/>
          </p:cNvSpPr>
          <p:nvPr/>
        </p:nvSpPr>
        <p:spPr bwMode="auto">
          <a:xfrm>
            <a:off x="484188" y="33575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0" name="Line 30"/>
          <p:cNvSpPr>
            <a:spLocks noChangeShapeType="1"/>
          </p:cNvSpPr>
          <p:nvPr/>
        </p:nvSpPr>
        <p:spPr bwMode="auto">
          <a:xfrm>
            <a:off x="879475" y="32099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1" name="Line 31"/>
          <p:cNvSpPr>
            <a:spLocks noChangeShapeType="1"/>
          </p:cNvSpPr>
          <p:nvPr/>
        </p:nvSpPr>
        <p:spPr bwMode="auto">
          <a:xfrm>
            <a:off x="498475" y="29813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2" name="Line 32"/>
          <p:cNvSpPr>
            <a:spLocks noChangeShapeType="1"/>
          </p:cNvSpPr>
          <p:nvPr/>
        </p:nvSpPr>
        <p:spPr bwMode="auto">
          <a:xfrm>
            <a:off x="879475" y="29813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3" name="Line 33"/>
          <p:cNvSpPr>
            <a:spLocks noChangeShapeType="1"/>
          </p:cNvSpPr>
          <p:nvPr/>
        </p:nvSpPr>
        <p:spPr bwMode="auto">
          <a:xfrm>
            <a:off x="587375" y="31115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4" name="Line 34"/>
          <p:cNvSpPr>
            <a:spLocks noChangeShapeType="1"/>
          </p:cNvSpPr>
          <p:nvPr/>
        </p:nvSpPr>
        <p:spPr bwMode="auto">
          <a:xfrm>
            <a:off x="727075" y="28289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5" name="Line 35"/>
          <p:cNvSpPr>
            <a:spLocks noChangeShapeType="1"/>
          </p:cNvSpPr>
          <p:nvPr/>
        </p:nvSpPr>
        <p:spPr bwMode="auto">
          <a:xfrm>
            <a:off x="2808288" y="29606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6" name="Line 36"/>
          <p:cNvSpPr>
            <a:spLocks noChangeShapeType="1"/>
          </p:cNvSpPr>
          <p:nvPr/>
        </p:nvSpPr>
        <p:spPr bwMode="auto">
          <a:xfrm>
            <a:off x="3036888" y="29606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7" name="Line 37"/>
          <p:cNvSpPr>
            <a:spLocks noChangeShapeType="1"/>
          </p:cNvSpPr>
          <p:nvPr/>
        </p:nvSpPr>
        <p:spPr bwMode="auto">
          <a:xfrm>
            <a:off x="2884488" y="31892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8" name="Line 38"/>
          <p:cNvSpPr>
            <a:spLocks noChangeShapeType="1"/>
          </p:cNvSpPr>
          <p:nvPr/>
        </p:nvSpPr>
        <p:spPr bwMode="auto">
          <a:xfrm>
            <a:off x="2960688" y="4027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39" name="Line 39"/>
          <p:cNvSpPr>
            <a:spLocks noChangeShapeType="1"/>
          </p:cNvSpPr>
          <p:nvPr/>
        </p:nvSpPr>
        <p:spPr bwMode="auto">
          <a:xfrm>
            <a:off x="3003550" y="43957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0" name="Line 40"/>
          <p:cNvSpPr>
            <a:spLocks noChangeShapeType="1"/>
          </p:cNvSpPr>
          <p:nvPr/>
        </p:nvSpPr>
        <p:spPr bwMode="auto">
          <a:xfrm>
            <a:off x="2970213" y="378301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1" name="Line 41"/>
          <p:cNvSpPr>
            <a:spLocks noChangeShapeType="1"/>
          </p:cNvSpPr>
          <p:nvPr/>
        </p:nvSpPr>
        <p:spPr bwMode="auto">
          <a:xfrm>
            <a:off x="2601913" y="41036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2" name="Line 42"/>
          <p:cNvSpPr>
            <a:spLocks noChangeShapeType="1"/>
          </p:cNvSpPr>
          <p:nvPr/>
        </p:nvSpPr>
        <p:spPr bwMode="auto">
          <a:xfrm>
            <a:off x="3113088" y="41036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3" name="Line 43"/>
          <p:cNvSpPr>
            <a:spLocks noChangeShapeType="1"/>
          </p:cNvSpPr>
          <p:nvPr/>
        </p:nvSpPr>
        <p:spPr bwMode="auto">
          <a:xfrm>
            <a:off x="2168525" y="49561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4" name="Line 44"/>
          <p:cNvSpPr>
            <a:spLocks noChangeShapeType="1"/>
          </p:cNvSpPr>
          <p:nvPr/>
        </p:nvSpPr>
        <p:spPr bwMode="auto">
          <a:xfrm>
            <a:off x="2168525" y="48037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5" name="Line 45"/>
          <p:cNvSpPr>
            <a:spLocks noChangeShapeType="1"/>
          </p:cNvSpPr>
          <p:nvPr/>
        </p:nvSpPr>
        <p:spPr bwMode="auto">
          <a:xfrm>
            <a:off x="2168525" y="45751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6" name="Line 46"/>
          <p:cNvSpPr>
            <a:spLocks noChangeShapeType="1"/>
          </p:cNvSpPr>
          <p:nvPr/>
        </p:nvSpPr>
        <p:spPr bwMode="auto">
          <a:xfrm>
            <a:off x="2701925" y="45751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7" name="Line 47"/>
          <p:cNvSpPr>
            <a:spLocks noChangeShapeType="1"/>
          </p:cNvSpPr>
          <p:nvPr/>
        </p:nvSpPr>
        <p:spPr bwMode="auto">
          <a:xfrm>
            <a:off x="2397125" y="472757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8" name="Line 48"/>
          <p:cNvSpPr>
            <a:spLocks noChangeShapeType="1"/>
          </p:cNvSpPr>
          <p:nvPr/>
        </p:nvSpPr>
        <p:spPr bwMode="auto">
          <a:xfrm>
            <a:off x="1144588" y="46831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49" name="Line 49"/>
          <p:cNvSpPr>
            <a:spLocks noChangeShapeType="1"/>
          </p:cNvSpPr>
          <p:nvPr/>
        </p:nvSpPr>
        <p:spPr bwMode="auto">
          <a:xfrm>
            <a:off x="1296988" y="48355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0" name="Line 50"/>
          <p:cNvSpPr>
            <a:spLocks noChangeShapeType="1"/>
          </p:cNvSpPr>
          <p:nvPr/>
        </p:nvSpPr>
        <p:spPr bwMode="auto">
          <a:xfrm>
            <a:off x="1677988" y="47593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1" name="Line 51"/>
          <p:cNvSpPr>
            <a:spLocks noChangeShapeType="1"/>
          </p:cNvSpPr>
          <p:nvPr/>
        </p:nvSpPr>
        <p:spPr bwMode="auto">
          <a:xfrm>
            <a:off x="1754188" y="52165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2" name="Line 52"/>
          <p:cNvSpPr>
            <a:spLocks noChangeShapeType="1"/>
          </p:cNvSpPr>
          <p:nvPr/>
        </p:nvSpPr>
        <p:spPr bwMode="auto">
          <a:xfrm>
            <a:off x="1974850" y="40401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3" name="Line 53"/>
          <p:cNvSpPr>
            <a:spLocks noChangeShapeType="1"/>
          </p:cNvSpPr>
          <p:nvPr/>
        </p:nvSpPr>
        <p:spPr bwMode="auto">
          <a:xfrm>
            <a:off x="2054225" y="4202113"/>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4" name="Line 54"/>
          <p:cNvSpPr>
            <a:spLocks noChangeShapeType="1"/>
          </p:cNvSpPr>
          <p:nvPr/>
        </p:nvSpPr>
        <p:spPr bwMode="auto">
          <a:xfrm>
            <a:off x="2227263" y="41719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5" name="Line 55"/>
          <p:cNvSpPr>
            <a:spLocks noChangeShapeType="1"/>
          </p:cNvSpPr>
          <p:nvPr/>
        </p:nvSpPr>
        <p:spPr bwMode="auto">
          <a:xfrm>
            <a:off x="1974850" y="37353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6" name="Line 56"/>
          <p:cNvSpPr>
            <a:spLocks noChangeShapeType="1"/>
          </p:cNvSpPr>
          <p:nvPr/>
        </p:nvSpPr>
        <p:spPr bwMode="auto">
          <a:xfrm>
            <a:off x="2379663" y="38671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7" name="Line 57"/>
          <p:cNvSpPr>
            <a:spLocks noChangeShapeType="1"/>
          </p:cNvSpPr>
          <p:nvPr/>
        </p:nvSpPr>
        <p:spPr bwMode="auto">
          <a:xfrm>
            <a:off x="2227263" y="39433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8" name="Line 58"/>
          <p:cNvSpPr>
            <a:spLocks noChangeShapeType="1"/>
          </p:cNvSpPr>
          <p:nvPr/>
        </p:nvSpPr>
        <p:spPr bwMode="auto">
          <a:xfrm>
            <a:off x="2732088" y="35702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59" name="Line 59"/>
          <p:cNvSpPr>
            <a:spLocks noChangeShapeType="1"/>
          </p:cNvSpPr>
          <p:nvPr/>
        </p:nvSpPr>
        <p:spPr bwMode="auto">
          <a:xfrm>
            <a:off x="1982788" y="50641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0" name="Line 60"/>
          <p:cNvSpPr>
            <a:spLocks noChangeShapeType="1"/>
          </p:cNvSpPr>
          <p:nvPr/>
        </p:nvSpPr>
        <p:spPr bwMode="auto">
          <a:xfrm>
            <a:off x="2524125" y="3590925"/>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1" name="Line 61"/>
          <p:cNvSpPr>
            <a:spLocks noChangeShapeType="1"/>
          </p:cNvSpPr>
          <p:nvPr/>
        </p:nvSpPr>
        <p:spPr bwMode="auto">
          <a:xfrm>
            <a:off x="2732088" y="32654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2" name="Line 62"/>
          <p:cNvSpPr>
            <a:spLocks noChangeShapeType="1"/>
          </p:cNvSpPr>
          <p:nvPr/>
        </p:nvSpPr>
        <p:spPr bwMode="auto">
          <a:xfrm>
            <a:off x="2655888" y="31130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3" name="Line 63"/>
          <p:cNvSpPr>
            <a:spLocks noChangeShapeType="1"/>
          </p:cNvSpPr>
          <p:nvPr/>
        </p:nvSpPr>
        <p:spPr bwMode="auto">
          <a:xfrm>
            <a:off x="3036888" y="349408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4" name="Line 64"/>
          <p:cNvSpPr>
            <a:spLocks noChangeShapeType="1"/>
          </p:cNvSpPr>
          <p:nvPr/>
        </p:nvSpPr>
        <p:spPr bwMode="auto">
          <a:xfrm>
            <a:off x="976313" y="35782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5" name="Line 65"/>
          <p:cNvSpPr>
            <a:spLocks noChangeShapeType="1"/>
          </p:cNvSpPr>
          <p:nvPr/>
        </p:nvSpPr>
        <p:spPr bwMode="auto">
          <a:xfrm>
            <a:off x="2379663" y="43243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6" name="Line 66"/>
          <p:cNvSpPr>
            <a:spLocks noChangeShapeType="1"/>
          </p:cNvSpPr>
          <p:nvPr/>
        </p:nvSpPr>
        <p:spPr bwMode="auto">
          <a:xfrm>
            <a:off x="2646363" y="3335338"/>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7" name="Line 67"/>
          <p:cNvSpPr>
            <a:spLocks noChangeShapeType="1"/>
          </p:cNvSpPr>
          <p:nvPr/>
        </p:nvSpPr>
        <p:spPr bwMode="auto">
          <a:xfrm>
            <a:off x="2873375" y="3079750"/>
            <a:ext cx="6350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8" name="Rectangle 68"/>
          <p:cNvSpPr>
            <a:spLocks noChangeArrowheads="1"/>
          </p:cNvSpPr>
          <p:nvPr/>
        </p:nvSpPr>
        <p:spPr bwMode="auto">
          <a:xfrm>
            <a:off x="793750" y="3613150"/>
            <a:ext cx="609600" cy="430213"/>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69" name="Rectangle 69"/>
          <p:cNvSpPr>
            <a:spLocks noChangeArrowheads="1"/>
          </p:cNvSpPr>
          <p:nvPr/>
        </p:nvSpPr>
        <p:spPr bwMode="auto">
          <a:xfrm>
            <a:off x="2092325" y="4533900"/>
            <a:ext cx="685800" cy="7620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70" name="Rectangle 70"/>
          <p:cNvSpPr>
            <a:spLocks noChangeArrowheads="1"/>
          </p:cNvSpPr>
          <p:nvPr/>
        </p:nvSpPr>
        <p:spPr bwMode="auto">
          <a:xfrm>
            <a:off x="2579688" y="3722688"/>
            <a:ext cx="685800" cy="685800"/>
          </a:xfrm>
          <a:prstGeom prst="rect">
            <a:avLst/>
          </a:prstGeom>
          <a:noFill/>
          <a:ln w="25400">
            <a:solidFill>
              <a:srgbClr val="33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71" name="Rectangle 71"/>
          <p:cNvSpPr>
            <a:spLocks noChangeArrowheads="1"/>
          </p:cNvSpPr>
          <p:nvPr/>
        </p:nvSpPr>
        <p:spPr bwMode="auto">
          <a:xfrm>
            <a:off x="533400" y="3429000"/>
            <a:ext cx="509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30472" name="Rectangle 72"/>
          <p:cNvSpPr>
            <a:spLocks noChangeArrowheads="1"/>
          </p:cNvSpPr>
          <p:nvPr/>
        </p:nvSpPr>
        <p:spPr bwMode="auto">
          <a:xfrm>
            <a:off x="352425" y="3621088"/>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30473" name="Rectangle 73"/>
          <p:cNvSpPr>
            <a:spLocks noChangeArrowheads="1"/>
          </p:cNvSpPr>
          <p:nvPr/>
        </p:nvSpPr>
        <p:spPr bwMode="auto">
          <a:xfrm>
            <a:off x="533400" y="495300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30474" name="Rectangle 74"/>
          <p:cNvSpPr>
            <a:spLocks noChangeArrowheads="1"/>
          </p:cNvSpPr>
          <p:nvPr/>
        </p:nvSpPr>
        <p:spPr bwMode="auto">
          <a:xfrm>
            <a:off x="2063750" y="4727575"/>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30475" name="Rectangle 75"/>
          <p:cNvSpPr>
            <a:spLocks noChangeArrowheads="1"/>
          </p:cNvSpPr>
          <p:nvPr/>
        </p:nvSpPr>
        <p:spPr bwMode="auto">
          <a:xfrm>
            <a:off x="2174875" y="4200525"/>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endParaRPr lang="en-US" sz="2000" b="1" smtClean="0">
              <a:solidFill>
                <a:srgbClr val="3399FF"/>
              </a:solidFill>
              <a:latin typeface="Helvetica" charset="0"/>
              <a:ea typeface="ＭＳ Ｐゴシック" charset="0"/>
            </a:endParaRPr>
          </a:p>
        </p:txBody>
      </p:sp>
      <p:sp>
        <p:nvSpPr>
          <p:cNvPr id="230476" name="Rectangle 76"/>
          <p:cNvSpPr>
            <a:spLocks noChangeArrowheads="1"/>
          </p:cNvSpPr>
          <p:nvPr/>
        </p:nvSpPr>
        <p:spPr bwMode="auto">
          <a:xfrm>
            <a:off x="1871663" y="2857500"/>
            <a:ext cx="1370012" cy="1571625"/>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77" name="Rectangle 77"/>
          <p:cNvSpPr>
            <a:spLocks noChangeArrowheads="1"/>
          </p:cNvSpPr>
          <p:nvPr/>
        </p:nvSpPr>
        <p:spPr bwMode="auto">
          <a:xfrm>
            <a:off x="395288" y="2725738"/>
            <a:ext cx="1017587" cy="1344612"/>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78" name="Rectangle 78"/>
          <p:cNvSpPr>
            <a:spLocks noChangeArrowheads="1"/>
          </p:cNvSpPr>
          <p:nvPr/>
        </p:nvSpPr>
        <p:spPr bwMode="auto">
          <a:xfrm>
            <a:off x="590550" y="4505325"/>
            <a:ext cx="2212975" cy="969963"/>
          </a:xfrm>
          <a:prstGeom prst="rect">
            <a:avLst/>
          </a:prstGeom>
          <a:noFill/>
          <a:ln w="25400">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79" name="Rectangle 79"/>
          <p:cNvSpPr>
            <a:spLocks noChangeArrowheads="1"/>
          </p:cNvSpPr>
          <p:nvPr/>
        </p:nvSpPr>
        <p:spPr bwMode="auto">
          <a:xfrm>
            <a:off x="574675" y="2143125"/>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R10</a:t>
            </a:r>
          </a:p>
        </p:txBody>
      </p:sp>
      <p:sp>
        <p:nvSpPr>
          <p:cNvPr id="230480" name="Rectangle 80"/>
          <p:cNvSpPr>
            <a:spLocks noChangeArrowheads="1"/>
          </p:cNvSpPr>
          <p:nvPr/>
        </p:nvSpPr>
        <p:spPr bwMode="auto">
          <a:xfrm>
            <a:off x="2327275" y="2143125"/>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R11</a:t>
            </a:r>
            <a:endParaRPr lang="en-US" sz="2000" b="1" smtClean="0">
              <a:solidFill>
                <a:srgbClr val="3399FF"/>
              </a:solidFill>
              <a:latin typeface="Helvetica" charset="0"/>
              <a:ea typeface="ＭＳ Ｐゴシック" charset="0"/>
            </a:endParaRPr>
          </a:p>
        </p:txBody>
      </p:sp>
      <p:sp>
        <p:nvSpPr>
          <p:cNvPr id="230481" name="Rectangle 81"/>
          <p:cNvSpPr>
            <a:spLocks noChangeArrowheads="1"/>
          </p:cNvSpPr>
          <p:nvPr/>
        </p:nvSpPr>
        <p:spPr bwMode="auto">
          <a:xfrm>
            <a:off x="2708275" y="5572125"/>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b="1" smtClean="0">
                <a:solidFill>
                  <a:srgbClr val="FF9900"/>
                </a:solidFill>
                <a:latin typeface="Helvetica" charset="0"/>
                <a:ea typeface="ＭＳ Ｐゴシック" charset="0"/>
              </a:rPr>
              <a:t>R12</a:t>
            </a:r>
          </a:p>
        </p:txBody>
      </p:sp>
      <p:sp>
        <p:nvSpPr>
          <p:cNvPr id="230482" name="Line 82"/>
          <p:cNvSpPr>
            <a:spLocks noChangeShapeType="1"/>
          </p:cNvSpPr>
          <p:nvPr/>
        </p:nvSpPr>
        <p:spPr bwMode="auto">
          <a:xfrm>
            <a:off x="5461000" y="52705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3" name="Line 83"/>
          <p:cNvSpPr>
            <a:spLocks noChangeShapeType="1"/>
          </p:cNvSpPr>
          <p:nvPr/>
        </p:nvSpPr>
        <p:spPr bwMode="auto">
          <a:xfrm>
            <a:off x="5613400" y="51181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4" name="Line 84"/>
          <p:cNvSpPr>
            <a:spLocks noChangeShapeType="1"/>
          </p:cNvSpPr>
          <p:nvPr/>
        </p:nvSpPr>
        <p:spPr bwMode="auto">
          <a:xfrm>
            <a:off x="5765800" y="52705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5" name="Line 85"/>
          <p:cNvSpPr>
            <a:spLocks noChangeShapeType="1"/>
          </p:cNvSpPr>
          <p:nvPr/>
        </p:nvSpPr>
        <p:spPr bwMode="auto">
          <a:xfrm>
            <a:off x="5918200" y="54229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6" name="Line 86"/>
          <p:cNvSpPr>
            <a:spLocks noChangeShapeType="1"/>
          </p:cNvSpPr>
          <p:nvPr/>
        </p:nvSpPr>
        <p:spPr bwMode="auto">
          <a:xfrm>
            <a:off x="6040438" y="39036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7" name="Line 87"/>
          <p:cNvSpPr>
            <a:spLocks noChangeShapeType="1"/>
          </p:cNvSpPr>
          <p:nvPr/>
        </p:nvSpPr>
        <p:spPr bwMode="auto">
          <a:xfrm>
            <a:off x="5888038" y="38274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8" name="Line 88"/>
          <p:cNvSpPr>
            <a:spLocks noChangeShapeType="1"/>
          </p:cNvSpPr>
          <p:nvPr/>
        </p:nvSpPr>
        <p:spPr bwMode="auto">
          <a:xfrm>
            <a:off x="5461000" y="50419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89" name="Line 89"/>
          <p:cNvSpPr>
            <a:spLocks noChangeShapeType="1"/>
          </p:cNvSpPr>
          <p:nvPr/>
        </p:nvSpPr>
        <p:spPr bwMode="auto">
          <a:xfrm>
            <a:off x="5811838" y="37512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0" name="Line 90"/>
          <p:cNvSpPr>
            <a:spLocks noChangeShapeType="1"/>
          </p:cNvSpPr>
          <p:nvPr/>
        </p:nvSpPr>
        <p:spPr bwMode="auto">
          <a:xfrm>
            <a:off x="6040438" y="37512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1" name="Line 91"/>
          <p:cNvSpPr>
            <a:spLocks noChangeShapeType="1"/>
          </p:cNvSpPr>
          <p:nvPr/>
        </p:nvSpPr>
        <p:spPr bwMode="auto">
          <a:xfrm>
            <a:off x="5735638" y="3827463"/>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2" name="Line 92"/>
          <p:cNvSpPr>
            <a:spLocks noChangeShapeType="1"/>
          </p:cNvSpPr>
          <p:nvPr/>
        </p:nvSpPr>
        <p:spPr bwMode="auto">
          <a:xfrm>
            <a:off x="5842000" y="50419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3" name="Line 93"/>
          <p:cNvSpPr>
            <a:spLocks noChangeShapeType="1"/>
          </p:cNvSpPr>
          <p:nvPr/>
        </p:nvSpPr>
        <p:spPr bwMode="auto">
          <a:xfrm>
            <a:off x="5537200" y="48895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4" name="Line 94"/>
          <p:cNvSpPr>
            <a:spLocks noChangeShapeType="1"/>
          </p:cNvSpPr>
          <p:nvPr/>
        </p:nvSpPr>
        <p:spPr bwMode="auto">
          <a:xfrm>
            <a:off x="6048375" y="407035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5" name="Line 95"/>
          <p:cNvSpPr>
            <a:spLocks noChangeShapeType="1"/>
          </p:cNvSpPr>
          <p:nvPr/>
        </p:nvSpPr>
        <p:spPr bwMode="auto">
          <a:xfrm>
            <a:off x="5568950" y="399732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6" name="Line 96"/>
          <p:cNvSpPr>
            <a:spLocks noChangeShapeType="1"/>
          </p:cNvSpPr>
          <p:nvPr/>
        </p:nvSpPr>
        <p:spPr bwMode="auto">
          <a:xfrm>
            <a:off x="7000875" y="38449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7" name="Line 97"/>
          <p:cNvSpPr>
            <a:spLocks noChangeShapeType="1"/>
          </p:cNvSpPr>
          <p:nvPr/>
        </p:nvSpPr>
        <p:spPr bwMode="auto">
          <a:xfrm>
            <a:off x="7170738" y="50101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8" name="Line 98"/>
          <p:cNvSpPr>
            <a:spLocks noChangeShapeType="1"/>
          </p:cNvSpPr>
          <p:nvPr/>
        </p:nvSpPr>
        <p:spPr bwMode="auto">
          <a:xfrm>
            <a:off x="7323138" y="49339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499" name="Line 99"/>
          <p:cNvSpPr>
            <a:spLocks noChangeShapeType="1"/>
          </p:cNvSpPr>
          <p:nvPr/>
        </p:nvSpPr>
        <p:spPr bwMode="auto">
          <a:xfrm>
            <a:off x="6900863" y="528637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0" name="Line 100"/>
          <p:cNvSpPr>
            <a:spLocks noChangeShapeType="1"/>
          </p:cNvSpPr>
          <p:nvPr/>
        </p:nvSpPr>
        <p:spPr bwMode="auto">
          <a:xfrm>
            <a:off x="5440363" y="356235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1" name="Line 101"/>
          <p:cNvSpPr>
            <a:spLocks noChangeShapeType="1"/>
          </p:cNvSpPr>
          <p:nvPr/>
        </p:nvSpPr>
        <p:spPr bwMode="auto">
          <a:xfrm>
            <a:off x="5348288" y="37211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2" name="Line 102"/>
          <p:cNvSpPr>
            <a:spLocks noChangeShapeType="1"/>
          </p:cNvSpPr>
          <p:nvPr/>
        </p:nvSpPr>
        <p:spPr bwMode="auto">
          <a:xfrm>
            <a:off x="5576888" y="34925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3" name="Line 103"/>
          <p:cNvSpPr>
            <a:spLocks noChangeShapeType="1"/>
          </p:cNvSpPr>
          <p:nvPr/>
        </p:nvSpPr>
        <p:spPr bwMode="auto">
          <a:xfrm>
            <a:off x="5257800" y="3411538"/>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4" name="Line 104"/>
          <p:cNvSpPr>
            <a:spLocks noChangeShapeType="1"/>
          </p:cNvSpPr>
          <p:nvPr/>
        </p:nvSpPr>
        <p:spPr bwMode="auto">
          <a:xfrm>
            <a:off x="5653088" y="32639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5" name="Line 105"/>
          <p:cNvSpPr>
            <a:spLocks noChangeShapeType="1"/>
          </p:cNvSpPr>
          <p:nvPr/>
        </p:nvSpPr>
        <p:spPr bwMode="auto">
          <a:xfrm>
            <a:off x="5272088" y="30353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6" name="Line 106"/>
          <p:cNvSpPr>
            <a:spLocks noChangeShapeType="1"/>
          </p:cNvSpPr>
          <p:nvPr/>
        </p:nvSpPr>
        <p:spPr bwMode="auto">
          <a:xfrm>
            <a:off x="5653088" y="30353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7" name="Line 107"/>
          <p:cNvSpPr>
            <a:spLocks noChangeShapeType="1"/>
          </p:cNvSpPr>
          <p:nvPr/>
        </p:nvSpPr>
        <p:spPr bwMode="auto">
          <a:xfrm>
            <a:off x="5360988" y="3165475"/>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8" name="Line 108"/>
          <p:cNvSpPr>
            <a:spLocks noChangeShapeType="1"/>
          </p:cNvSpPr>
          <p:nvPr/>
        </p:nvSpPr>
        <p:spPr bwMode="auto">
          <a:xfrm>
            <a:off x="5500688" y="28829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09" name="Line 109"/>
          <p:cNvSpPr>
            <a:spLocks noChangeShapeType="1"/>
          </p:cNvSpPr>
          <p:nvPr/>
        </p:nvSpPr>
        <p:spPr bwMode="auto">
          <a:xfrm>
            <a:off x="7581900" y="30146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0" name="Line 110"/>
          <p:cNvSpPr>
            <a:spLocks noChangeShapeType="1"/>
          </p:cNvSpPr>
          <p:nvPr/>
        </p:nvSpPr>
        <p:spPr bwMode="auto">
          <a:xfrm>
            <a:off x="7810500" y="30146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1" name="Line 111"/>
          <p:cNvSpPr>
            <a:spLocks noChangeShapeType="1"/>
          </p:cNvSpPr>
          <p:nvPr/>
        </p:nvSpPr>
        <p:spPr bwMode="auto">
          <a:xfrm>
            <a:off x="7658100" y="32432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2" name="Line 112"/>
          <p:cNvSpPr>
            <a:spLocks noChangeShapeType="1"/>
          </p:cNvSpPr>
          <p:nvPr/>
        </p:nvSpPr>
        <p:spPr bwMode="auto">
          <a:xfrm>
            <a:off x="7734300" y="40814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3" name="Line 113"/>
          <p:cNvSpPr>
            <a:spLocks noChangeShapeType="1"/>
          </p:cNvSpPr>
          <p:nvPr/>
        </p:nvSpPr>
        <p:spPr bwMode="auto">
          <a:xfrm>
            <a:off x="7777163" y="44497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4" name="Line 114"/>
          <p:cNvSpPr>
            <a:spLocks noChangeShapeType="1"/>
          </p:cNvSpPr>
          <p:nvPr/>
        </p:nvSpPr>
        <p:spPr bwMode="auto">
          <a:xfrm>
            <a:off x="7743825" y="3836988"/>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5" name="Line 115"/>
          <p:cNvSpPr>
            <a:spLocks noChangeShapeType="1"/>
          </p:cNvSpPr>
          <p:nvPr/>
        </p:nvSpPr>
        <p:spPr bwMode="auto">
          <a:xfrm>
            <a:off x="7375525" y="41576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6" name="Line 116"/>
          <p:cNvSpPr>
            <a:spLocks noChangeShapeType="1"/>
          </p:cNvSpPr>
          <p:nvPr/>
        </p:nvSpPr>
        <p:spPr bwMode="auto">
          <a:xfrm>
            <a:off x="7886700" y="41576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7" name="Line 117"/>
          <p:cNvSpPr>
            <a:spLocks noChangeShapeType="1"/>
          </p:cNvSpPr>
          <p:nvPr/>
        </p:nvSpPr>
        <p:spPr bwMode="auto">
          <a:xfrm>
            <a:off x="6942138" y="50101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8" name="Line 118"/>
          <p:cNvSpPr>
            <a:spLocks noChangeShapeType="1"/>
          </p:cNvSpPr>
          <p:nvPr/>
        </p:nvSpPr>
        <p:spPr bwMode="auto">
          <a:xfrm>
            <a:off x="6942138" y="48577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19" name="Line 119"/>
          <p:cNvSpPr>
            <a:spLocks noChangeShapeType="1"/>
          </p:cNvSpPr>
          <p:nvPr/>
        </p:nvSpPr>
        <p:spPr bwMode="auto">
          <a:xfrm>
            <a:off x="6942138" y="46291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0" name="Line 120"/>
          <p:cNvSpPr>
            <a:spLocks noChangeShapeType="1"/>
          </p:cNvSpPr>
          <p:nvPr/>
        </p:nvSpPr>
        <p:spPr bwMode="auto">
          <a:xfrm>
            <a:off x="7475538" y="46291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1" name="Line 121"/>
          <p:cNvSpPr>
            <a:spLocks noChangeShapeType="1"/>
          </p:cNvSpPr>
          <p:nvPr/>
        </p:nvSpPr>
        <p:spPr bwMode="auto">
          <a:xfrm>
            <a:off x="7170738" y="478155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2" name="Line 122"/>
          <p:cNvSpPr>
            <a:spLocks noChangeShapeType="1"/>
          </p:cNvSpPr>
          <p:nvPr/>
        </p:nvSpPr>
        <p:spPr bwMode="auto">
          <a:xfrm>
            <a:off x="5918200" y="47371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3" name="Line 123"/>
          <p:cNvSpPr>
            <a:spLocks noChangeShapeType="1"/>
          </p:cNvSpPr>
          <p:nvPr/>
        </p:nvSpPr>
        <p:spPr bwMode="auto">
          <a:xfrm>
            <a:off x="6070600" y="48895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4" name="Line 124"/>
          <p:cNvSpPr>
            <a:spLocks noChangeShapeType="1"/>
          </p:cNvSpPr>
          <p:nvPr/>
        </p:nvSpPr>
        <p:spPr bwMode="auto">
          <a:xfrm>
            <a:off x="6451600" y="48133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5" name="Line 125"/>
          <p:cNvSpPr>
            <a:spLocks noChangeShapeType="1"/>
          </p:cNvSpPr>
          <p:nvPr/>
        </p:nvSpPr>
        <p:spPr bwMode="auto">
          <a:xfrm>
            <a:off x="6527800" y="52705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6" name="Line 126"/>
          <p:cNvSpPr>
            <a:spLocks noChangeShapeType="1"/>
          </p:cNvSpPr>
          <p:nvPr/>
        </p:nvSpPr>
        <p:spPr bwMode="auto">
          <a:xfrm>
            <a:off x="6748463" y="40941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7" name="Line 127"/>
          <p:cNvSpPr>
            <a:spLocks noChangeShapeType="1"/>
          </p:cNvSpPr>
          <p:nvPr/>
        </p:nvSpPr>
        <p:spPr bwMode="auto">
          <a:xfrm>
            <a:off x="6827838" y="4256088"/>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8" name="Line 128"/>
          <p:cNvSpPr>
            <a:spLocks noChangeShapeType="1"/>
          </p:cNvSpPr>
          <p:nvPr/>
        </p:nvSpPr>
        <p:spPr bwMode="auto">
          <a:xfrm>
            <a:off x="7000875" y="42259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29" name="Line 129"/>
          <p:cNvSpPr>
            <a:spLocks noChangeShapeType="1"/>
          </p:cNvSpPr>
          <p:nvPr/>
        </p:nvSpPr>
        <p:spPr bwMode="auto">
          <a:xfrm>
            <a:off x="6748463" y="37893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0" name="Line 130"/>
          <p:cNvSpPr>
            <a:spLocks noChangeShapeType="1"/>
          </p:cNvSpPr>
          <p:nvPr/>
        </p:nvSpPr>
        <p:spPr bwMode="auto">
          <a:xfrm>
            <a:off x="7153275" y="39211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1" name="Line 131"/>
          <p:cNvSpPr>
            <a:spLocks noChangeShapeType="1"/>
          </p:cNvSpPr>
          <p:nvPr/>
        </p:nvSpPr>
        <p:spPr bwMode="auto">
          <a:xfrm>
            <a:off x="7000875" y="39973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2" name="Line 132"/>
          <p:cNvSpPr>
            <a:spLocks noChangeShapeType="1"/>
          </p:cNvSpPr>
          <p:nvPr/>
        </p:nvSpPr>
        <p:spPr bwMode="auto">
          <a:xfrm>
            <a:off x="7505700" y="36242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3" name="Line 133"/>
          <p:cNvSpPr>
            <a:spLocks noChangeShapeType="1"/>
          </p:cNvSpPr>
          <p:nvPr/>
        </p:nvSpPr>
        <p:spPr bwMode="auto">
          <a:xfrm>
            <a:off x="6756400" y="51181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4" name="Line 134"/>
          <p:cNvSpPr>
            <a:spLocks noChangeShapeType="1"/>
          </p:cNvSpPr>
          <p:nvPr/>
        </p:nvSpPr>
        <p:spPr bwMode="auto">
          <a:xfrm>
            <a:off x="7297738" y="3644900"/>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5" name="Line 135"/>
          <p:cNvSpPr>
            <a:spLocks noChangeShapeType="1"/>
          </p:cNvSpPr>
          <p:nvPr/>
        </p:nvSpPr>
        <p:spPr bwMode="auto">
          <a:xfrm>
            <a:off x="7505700" y="33194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6" name="Line 136"/>
          <p:cNvSpPr>
            <a:spLocks noChangeShapeType="1"/>
          </p:cNvSpPr>
          <p:nvPr/>
        </p:nvSpPr>
        <p:spPr bwMode="auto">
          <a:xfrm>
            <a:off x="7429500" y="31670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7" name="Line 137"/>
          <p:cNvSpPr>
            <a:spLocks noChangeShapeType="1"/>
          </p:cNvSpPr>
          <p:nvPr/>
        </p:nvSpPr>
        <p:spPr bwMode="auto">
          <a:xfrm>
            <a:off x="7810500" y="354806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8" name="Line 138"/>
          <p:cNvSpPr>
            <a:spLocks noChangeShapeType="1"/>
          </p:cNvSpPr>
          <p:nvPr/>
        </p:nvSpPr>
        <p:spPr bwMode="auto">
          <a:xfrm>
            <a:off x="5749925" y="3632200"/>
            <a:ext cx="63500" cy="0"/>
          </a:xfrm>
          <a:prstGeom prst="line">
            <a:avLst/>
          </a:prstGeom>
          <a:noFill/>
          <a:ln w="508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39" name="Line 139"/>
          <p:cNvSpPr>
            <a:spLocks noChangeShapeType="1"/>
          </p:cNvSpPr>
          <p:nvPr/>
        </p:nvSpPr>
        <p:spPr bwMode="auto">
          <a:xfrm>
            <a:off x="7153275" y="43783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40" name="Line 140"/>
          <p:cNvSpPr>
            <a:spLocks noChangeShapeType="1"/>
          </p:cNvSpPr>
          <p:nvPr/>
        </p:nvSpPr>
        <p:spPr bwMode="auto">
          <a:xfrm>
            <a:off x="7419975" y="3389313"/>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41" name="Line 141"/>
          <p:cNvSpPr>
            <a:spLocks noChangeShapeType="1"/>
          </p:cNvSpPr>
          <p:nvPr/>
        </p:nvSpPr>
        <p:spPr bwMode="auto">
          <a:xfrm>
            <a:off x="7646988" y="3133725"/>
            <a:ext cx="63500" cy="0"/>
          </a:xfrm>
          <a:prstGeom prst="line">
            <a:avLst/>
          </a:prstGeom>
          <a:noFill/>
          <a:ln w="508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0542" name="AutoShape 142"/>
          <p:cNvSpPr>
            <a:spLocks noChangeArrowheads="1"/>
          </p:cNvSpPr>
          <p:nvPr/>
        </p:nvSpPr>
        <p:spPr bwMode="auto">
          <a:xfrm>
            <a:off x="3763963" y="4011613"/>
            <a:ext cx="831850" cy="436562"/>
          </a:xfrm>
          <a:prstGeom prst="rightArrow">
            <a:avLst>
              <a:gd name="adj1" fmla="val 50000"/>
              <a:gd name="adj2" fmla="val 47636"/>
            </a:avLst>
          </a:prstGeom>
          <a:solidFill>
            <a:srgbClr val="FFFFFF"/>
          </a:solidFill>
          <a:ln w="222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55728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6207"/>
            <a:ext cx="9144000" cy="5818038"/>
          </a:xfrm>
          <a:prstGeom prst="rect">
            <a:avLst/>
          </a:prstGeom>
        </p:spPr>
      </p:pic>
      <p:sp>
        <p:nvSpPr>
          <p:cNvPr id="3" name="TextBox 2"/>
          <p:cNvSpPr txBox="1"/>
          <p:nvPr/>
        </p:nvSpPr>
        <p:spPr>
          <a:xfrm>
            <a:off x="3363039" y="473466"/>
            <a:ext cx="881917" cy="584776"/>
          </a:xfrm>
          <a:prstGeom prst="rect">
            <a:avLst/>
          </a:prstGeom>
          <a:solidFill>
            <a:srgbClr val="ADEBAA"/>
          </a:solidFill>
        </p:spPr>
        <p:txBody>
          <a:bodyPr wrap="square" rtlCol="0">
            <a:spAutoFit/>
          </a:bodyPr>
          <a:lstStyle/>
          <a:p>
            <a:pPr algn="ctr"/>
            <a:r>
              <a:rPr lang="en-US" sz="3200" dirty="0" smtClean="0">
                <a:latin typeface="Cambria"/>
                <a:cs typeface="Cambria"/>
              </a:rPr>
              <a:t>in R</a:t>
            </a:r>
            <a:endParaRPr lang="en-US" sz="3200" dirty="0">
              <a:latin typeface="Cambria"/>
              <a:cs typeface="Cambria"/>
            </a:endParaRPr>
          </a:p>
        </p:txBody>
      </p:sp>
    </p:spTree>
    <p:extLst>
      <p:ext uri="{BB962C8B-B14F-4D97-AF65-F5344CB8AC3E}">
        <p14:creationId xmlns:p14="http://schemas.microsoft.com/office/powerpoint/2010/main" val="1185829816"/>
      </p:ext>
    </p:extLst>
  </p:cSld>
  <p:clrMapOvr>
    <a:masterClrMapping/>
  </p:clrMapOvr>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11 at 3.05.2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5300"/>
            <a:ext cx="9144000" cy="5862288"/>
          </a:xfrm>
          <a:prstGeom prst="rect">
            <a:avLst/>
          </a:prstGeom>
        </p:spPr>
      </p:pic>
    </p:spTree>
    <p:extLst>
      <p:ext uri="{BB962C8B-B14F-4D97-AF65-F5344CB8AC3E}">
        <p14:creationId xmlns:p14="http://schemas.microsoft.com/office/powerpoint/2010/main" val="1359995983"/>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solidFill>
                  <a:prstClr val="black"/>
                </a:solidFill>
                <a:latin typeface="Cambria"/>
                <a:cs typeface="Cambria"/>
              </a:rPr>
              <a:t>Variable Importance</a:t>
            </a:r>
            <a:endParaRPr lang="en-US" sz="4200" dirty="0">
              <a:solidFill>
                <a:prstClr val="black"/>
              </a:solidFill>
              <a:latin typeface="Cambria"/>
              <a:cs typeface="Cambria"/>
            </a:endParaRPr>
          </a:p>
        </p:txBody>
      </p:sp>
      <p:sp>
        <p:nvSpPr>
          <p:cNvPr id="3" name="TextBox 2"/>
          <p:cNvSpPr txBox="1"/>
          <p:nvPr/>
        </p:nvSpPr>
        <p:spPr>
          <a:xfrm>
            <a:off x="2027788" y="899964"/>
            <a:ext cx="6587597" cy="584776"/>
          </a:xfrm>
          <a:prstGeom prst="rect">
            <a:avLst/>
          </a:prstGeom>
          <a:noFill/>
        </p:spPr>
        <p:txBody>
          <a:bodyPr wrap="square" rtlCol="0">
            <a:spAutoFit/>
          </a:bodyPr>
          <a:lstStyle/>
          <a:p>
            <a:pPr algn="r"/>
            <a:r>
              <a:rPr lang="en-US" sz="3200" dirty="0" smtClean="0">
                <a:solidFill>
                  <a:prstClr val="black"/>
                </a:solidFill>
                <a:latin typeface="Cambria"/>
                <a:cs typeface="Cambria"/>
              </a:rPr>
              <a:t>… is important!</a:t>
            </a:r>
            <a:endParaRPr lang="en-US" sz="3200" dirty="0">
              <a:solidFill>
                <a:prstClr val="black"/>
              </a:solidFill>
              <a:latin typeface="Cambria"/>
              <a:cs typeface="Cambria"/>
            </a:endParaRPr>
          </a:p>
        </p:txBody>
      </p:sp>
      <p:sp>
        <p:nvSpPr>
          <p:cNvPr id="4" name="Rectangle 3"/>
          <p:cNvSpPr/>
          <p:nvPr/>
        </p:nvSpPr>
        <p:spPr>
          <a:xfrm>
            <a:off x="600523" y="1866930"/>
            <a:ext cx="7860558" cy="4524315"/>
          </a:xfrm>
          <a:prstGeom prst="rect">
            <a:avLst/>
          </a:prstGeom>
        </p:spPr>
        <p:txBody>
          <a:bodyPr wrap="square">
            <a:spAutoFit/>
          </a:bodyPr>
          <a:lstStyle/>
          <a:p>
            <a:pPr marL="285750" indent="-285750">
              <a:buFont typeface="Arial"/>
              <a:buChar char="•"/>
            </a:pPr>
            <a:r>
              <a:rPr lang="en-US" sz="2400" dirty="0">
                <a:solidFill>
                  <a:prstClr val="black"/>
                </a:solidFill>
                <a:latin typeface="Calibri"/>
              </a:rPr>
              <a:t>In every tree grown in the forest, </a:t>
            </a:r>
            <a:r>
              <a:rPr lang="en-US" sz="2400" dirty="0" smtClean="0">
                <a:solidFill>
                  <a:prstClr val="black"/>
                </a:solidFill>
                <a:latin typeface="Calibri"/>
              </a:rPr>
              <a:t>find its </a:t>
            </a:r>
            <a:r>
              <a:rPr lang="en-US" sz="2400" dirty="0" err="1" smtClean="0">
                <a:solidFill>
                  <a:prstClr val="black"/>
                </a:solidFill>
                <a:latin typeface="Calibri"/>
              </a:rPr>
              <a:t>oob</a:t>
            </a:r>
            <a:r>
              <a:rPr lang="en-US" sz="2400" dirty="0" smtClean="0">
                <a:solidFill>
                  <a:prstClr val="black"/>
                </a:solidFill>
                <a:latin typeface="Calibri"/>
              </a:rPr>
              <a:t> cases.</a:t>
            </a:r>
          </a:p>
          <a:p>
            <a:pPr marL="285750" indent="-285750">
              <a:buFont typeface="Arial"/>
              <a:buChar char="•"/>
            </a:pPr>
            <a:r>
              <a:rPr lang="en-US" sz="2400" dirty="0">
                <a:solidFill>
                  <a:prstClr val="black"/>
                </a:solidFill>
                <a:latin typeface="Calibri"/>
              </a:rPr>
              <a:t>C</a:t>
            </a:r>
            <a:r>
              <a:rPr lang="en-US" sz="2400" dirty="0" smtClean="0">
                <a:solidFill>
                  <a:prstClr val="black"/>
                </a:solidFill>
                <a:latin typeface="Calibri"/>
              </a:rPr>
              <a:t>ount </a:t>
            </a:r>
            <a:r>
              <a:rPr lang="en-US" sz="2400" dirty="0">
                <a:solidFill>
                  <a:prstClr val="black"/>
                </a:solidFill>
                <a:latin typeface="Calibri"/>
              </a:rPr>
              <a:t>the </a:t>
            </a:r>
            <a:r>
              <a:rPr lang="en-US" sz="2400" dirty="0" smtClean="0">
                <a:solidFill>
                  <a:prstClr val="black"/>
                </a:solidFill>
                <a:latin typeface="Calibri"/>
              </a:rPr>
              <a:t># of </a:t>
            </a:r>
            <a:r>
              <a:rPr lang="en-US" sz="2400" dirty="0">
                <a:solidFill>
                  <a:prstClr val="black"/>
                </a:solidFill>
                <a:latin typeface="Calibri"/>
              </a:rPr>
              <a:t>votes cast for </a:t>
            </a:r>
            <a:r>
              <a:rPr lang="en-US" sz="2400" dirty="0" smtClean="0">
                <a:solidFill>
                  <a:prstClr val="black"/>
                </a:solidFill>
                <a:latin typeface="Calibri"/>
              </a:rPr>
              <a:t>each </a:t>
            </a:r>
            <a:r>
              <a:rPr lang="en-US" sz="2400" dirty="0" err="1" smtClean="0">
                <a:solidFill>
                  <a:prstClr val="black"/>
                </a:solidFill>
                <a:latin typeface="Calibri"/>
              </a:rPr>
              <a:t>oob's</a:t>
            </a:r>
            <a:r>
              <a:rPr lang="en-US" sz="2400" dirty="0" smtClean="0">
                <a:solidFill>
                  <a:prstClr val="black"/>
                </a:solidFill>
                <a:latin typeface="Calibri"/>
              </a:rPr>
              <a:t> </a:t>
            </a:r>
            <a:r>
              <a:rPr lang="en-US" sz="2400" i="1" dirty="0" smtClean="0">
                <a:solidFill>
                  <a:prstClr val="black"/>
                </a:solidFill>
                <a:latin typeface="Calibri"/>
              </a:rPr>
              <a:t>correct</a:t>
            </a:r>
            <a:r>
              <a:rPr lang="en-US" sz="2400" dirty="0" smtClean="0">
                <a:solidFill>
                  <a:prstClr val="black"/>
                </a:solidFill>
                <a:latin typeface="Calibri"/>
              </a:rPr>
              <a:t> </a:t>
            </a:r>
            <a:r>
              <a:rPr lang="en-US" sz="2400" dirty="0">
                <a:solidFill>
                  <a:prstClr val="black"/>
                </a:solidFill>
                <a:latin typeface="Calibri"/>
              </a:rPr>
              <a:t>class. </a:t>
            </a:r>
            <a:endParaRPr lang="en-US" sz="2400" dirty="0" smtClean="0">
              <a:solidFill>
                <a:prstClr val="black"/>
              </a:solidFill>
              <a:latin typeface="Calibri"/>
            </a:endParaRPr>
          </a:p>
          <a:p>
            <a:pPr marL="285750" indent="-285750">
              <a:buFont typeface="Arial"/>
              <a:buChar char="•"/>
            </a:pPr>
            <a:endParaRPr lang="en-US" sz="2400" dirty="0" smtClean="0">
              <a:solidFill>
                <a:prstClr val="black"/>
              </a:solidFill>
              <a:latin typeface="Calibri"/>
            </a:endParaRPr>
          </a:p>
          <a:p>
            <a:pPr marL="285750" indent="-285750">
              <a:buFont typeface="Arial"/>
              <a:buChar char="•"/>
            </a:pPr>
            <a:r>
              <a:rPr lang="en-US" sz="2400" dirty="0" smtClean="0">
                <a:solidFill>
                  <a:prstClr val="black"/>
                </a:solidFill>
                <a:latin typeface="Calibri"/>
              </a:rPr>
              <a:t>Now </a:t>
            </a:r>
            <a:r>
              <a:rPr lang="en-US" sz="2400" b="1" dirty="0">
                <a:solidFill>
                  <a:srgbClr val="FF0000"/>
                </a:solidFill>
                <a:latin typeface="Calibri"/>
              </a:rPr>
              <a:t>randomly permute the values </a:t>
            </a:r>
            <a:r>
              <a:rPr lang="en-US" sz="2400" dirty="0">
                <a:solidFill>
                  <a:prstClr val="black"/>
                </a:solidFill>
                <a:latin typeface="Calibri"/>
              </a:rPr>
              <a:t>of variable </a:t>
            </a:r>
            <a:r>
              <a:rPr lang="en-US" sz="2400" b="1" dirty="0">
                <a:solidFill>
                  <a:srgbClr val="F79646">
                    <a:lumMod val="75000"/>
                  </a:srgbClr>
                </a:solidFill>
                <a:latin typeface="Calibri"/>
              </a:rPr>
              <a:t>m</a:t>
            </a:r>
            <a:r>
              <a:rPr lang="en-US" sz="2400" dirty="0">
                <a:solidFill>
                  <a:prstClr val="black"/>
                </a:solidFill>
                <a:latin typeface="Calibri"/>
              </a:rPr>
              <a:t> in the </a:t>
            </a:r>
            <a:r>
              <a:rPr lang="en-US" sz="2400" dirty="0" err="1">
                <a:solidFill>
                  <a:prstClr val="black"/>
                </a:solidFill>
                <a:latin typeface="Calibri"/>
              </a:rPr>
              <a:t>oob</a:t>
            </a:r>
            <a:r>
              <a:rPr lang="en-US" sz="2400" dirty="0">
                <a:solidFill>
                  <a:prstClr val="black"/>
                </a:solidFill>
                <a:latin typeface="Calibri"/>
              </a:rPr>
              <a:t> cases and put these cases down the tree. </a:t>
            </a:r>
            <a:endParaRPr lang="en-US" sz="2400" dirty="0" smtClean="0">
              <a:solidFill>
                <a:prstClr val="black"/>
              </a:solidFill>
              <a:latin typeface="Calibri"/>
            </a:endParaRPr>
          </a:p>
          <a:p>
            <a:pPr marL="285750" indent="-285750">
              <a:buFont typeface="Arial"/>
              <a:buChar char="•"/>
            </a:pPr>
            <a:endParaRPr lang="en-US" sz="2400" dirty="0" smtClean="0">
              <a:solidFill>
                <a:prstClr val="black"/>
              </a:solidFill>
              <a:latin typeface="Calibri"/>
            </a:endParaRPr>
          </a:p>
          <a:p>
            <a:pPr marL="285750" indent="-285750">
              <a:buFont typeface="Arial"/>
              <a:buChar char="•"/>
            </a:pPr>
            <a:r>
              <a:rPr lang="en-US" sz="2400" dirty="0" smtClean="0">
                <a:solidFill>
                  <a:prstClr val="black"/>
                </a:solidFill>
                <a:latin typeface="Calibri"/>
              </a:rPr>
              <a:t>Find the # of votes </a:t>
            </a:r>
            <a:r>
              <a:rPr lang="en-US" sz="2400" dirty="0">
                <a:solidFill>
                  <a:prstClr val="black"/>
                </a:solidFill>
                <a:latin typeface="Calibri"/>
              </a:rPr>
              <a:t>for the </a:t>
            </a:r>
            <a:r>
              <a:rPr lang="en-US" sz="2400" i="1" dirty="0">
                <a:solidFill>
                  <a:prstClr val="black"/>
                </a:solidFill>
                <a:latin typeface="Calibri"/>
              </a:rPr>
              <a:t>correct</a:t>
            </a:r>
            <a:r>
              <a:rPr lang="en-US" sz="2400" dirty="0">
                <a:solidFill>
                  <a:prstClr val="black"/>
                </a:solidFill>
                <a:latin typeface="Calibri"/>
              </a:rPr>
              <a:t> class </a:t>
            </a:r>
            <a:r>
              <a:rPr lang="en-US" sz="2400" dirty="0" smtClean="0">
                <a:solidFill>
                  <a:prstClr val="black"/>
                </a:solidFill>
                <a:latin typeface="Calibri"/>
              </a:rPr>
              <a:t>in the original data </a:t>
            </a:r>
            <a:r>
              <a:rPr lang="en-US" sz="2400" b="1" dirty="0" smtClean="0">
                <a:solidFill>
                  <a:srgbClr val="0000FF"/>
                </a:solidFill>
                <a:latin typeface="Calibri"/>
              </a:rPr>
              <a:t>minus</a:t>
            </a:r>
            <a:r>
              <a:rPr lang="en-US" sz="2400" dirty="0" smtClean="0">
                <a:solidFill>
                  <a:prstClr val="black"/>
                </a:solidFill>
                <a:latin typeface="Calibri"/>
              </a:rPr>
              <a:t> the # of votes </a:t>
            </a:r>
            <a:r>
              <a:rPr lang="en-US" sz="2400" dirty="0">
                <a:solidFill>
                  <a:prstClr val="black"/>
                </a:solidFill>
                <a:latin typeface="Calibri"/>
              </a:rPr>
              <a:t>for the correct class in the variable-m-permuted </a:t>
            </a:r>
            <a:r>
              <a:rPr lang="en-US" sz="2400" dirty="0" err="1">
                <a:solidFill>
                  <a:prstClr val="black"/>
                </a:solidFill>
                <a:latin typeface="Calibri"/>
              </a:rPr>
              <a:t>oob</a:t>
            </a:r>
            <a:r>
              <a:rPr lang="en-US" sz="2400" dirty="0">
                <a:solidFill>
                  <a:prstClr val="black"/>
                </a:solidFill>
                <a:latin typeface="Calibri"/>
              </a:rPr>
              <a:t> </a:t>
            </a:r>
            <a:r>
              <a:rPr lang="en-US" sz="2400" dirty="0" smtClean="0">
                <a:solidFill>
                  <a:prstClr val="black"/>
                </a:solidFill>
                <a:latin typeface="Calibri"/>
              </a:rPr>
              <a:t>data.</a:t>
            </a:r>
          </a:p>
          <a:p>
            <a:pPr marL="285750" indent="-285750">
              <a:buFont typeface="Arial"/>
              <a:buChar char="•"/>
            </a:pPr>
            <a:endParaRPr lang="en-US" sz="2400" dirty="0" smtClean="0">
              <a:solidFill>
                <a:prstClr val="black"/>
              </a:solidFill>
              <a:latin typeface="Calibri"/>
            </a:endParaRPr>
          </a:p>
          <a:p>
            <a:pPr marL="285750" indent="-285750">
              <a:buFont typeface="Arial"/>
              <a:buChar char="•"/>
            </a:pPr>
            <a:r>
              <a:rPr lang="en-US" sz="2400" dirty="0" smtClean="0">
                <a:solidFill>
                  <a:prstClr val="black"/>
                </a:solidFill>
                <a:latin typeface="Calibri"/>
              </a:rPr>
              <a:t>The </a:t>
            </a:r>
            <a:r>
              <a:rPr lang="en-US" sz="2400" dirty="0">
                <a:solidFill>
                  <a:prstClr val="black"/>
                </a:solidFill>
                <a:latin typeface="Calibri"/>
              </a:rPr>
              <a:t>average of this number over all trees in the forest is the raw </a:t>
            </a:r>
            <a:r>
              <a:rPr lang="en-US" sz="2400" b="1" u="sng" dirty="0">
                <a:solidFill>
                  <a:prstClr val="black"/>
                </a:solidFill>
                <a:latin typeface="Calibri"/>
              </a:rPr>
              <a:t>importance score</a:t>
            </a:r>
            <a:r>
              <a:rPr lang="en-US" sz="2400" b="1" dirty="0">
                <a:solidFill>
                  <a:prstClr val="black"/>
                </a:solidFill>
                <a:latin typeface="Calibri"/>
              </a:rPr>
              <a:t> </a:t>
            </a:r>
            <a:r>
              <a:rPr lang="en-US" sz="2400" dirty="0">
                <a:solidFill>
                  <a:prstClr val="black"/>
                </a:solidFill>
                <a:latin typeface="Calibri"/>
              </a:rPr>
              <a:t>for variable </a:t>
            </a:r>
            <a:r>
              <a:rPr lang="en-US" sz="2400" b="1" dirty="0">
                <a:solidFill>
                  <a:srgbClr val="E46C0A"/>
                </a:solidFill>
                <a:latin typeface="Calibri"/>
              </a:rPr>
              <a:t>m</a:t>
            </a:r>
            <a:r>
              <a:rPr lang="en-US" sz="2400" dirty="0">
                <a:solidFill>
                  <a:prstClr val="black"/>
                </a:solidFill>
                <a:latin typeface="Calibri"/>
              </a:rPr>
              <a:t>.</a:t>
            </a:r>
          </a:p>
        </p:txBody>
      </p:sp>
    </p:spTree>
    <p:extLst>
      <p:ext uri="{BB962C8B-B14F-4D97-AF65-F5344CB8AC3E}">
        <p14:creationId xmlns:p14="http://schemas.microsoft.com/office/powerpoint/2010/main" val="3612431224"/>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dirty="0" smtClean="0">
                <a:solidFill>
                  <a:prstClr val="black"/>
                </a:solidFill>
                <a:latin typeface="Cambria"/>
                <a:cs typeface="Cambria"/>
              </a:rPr>
              <a:t>Variable Importance</a:t>
            </a:r>
            <a:endParaRPr lang="en-US" sz="4200" dirty="0">
              <a:solidFill>
                <a:prstClr val="black"/>
              </a:solidFill>
              <a:latin typeface="Cambria"/>
              <a:cs typeface="Cambria"/>
            </a:endParaRPr>
          </a:p>
        </p:txBody>
      </p:sp>
      <p:sp>
        <p:nvSpPr>
          <p:cNvPr id="3" name="TextBox 2"/>
          <p:cNvSpPr txBox="1"/>
          <p:nvPr/>
        </p:nvSpPr>
        <p:spPr>
          <a:xfrm>
            <a:off x="2027788" y="313018"/>
            <a:ext cx="6587597" cy="584776"/>
          </a:xfrm>
          <a:prstGeom prst="rect">
            <a:avLst/>
          </a:prstGeom>
          <a:noFill/>
        </p:spPr>
        <p:txBody>
          <a:bodyPr wrap="square" rtlCol="0">
            <a:spAutoFit/>
          </a:bodyPr>
          <a:lstStyle/>
          <a:p>
            <a:pPr algn="r"/>
            <a:r>
              <a:rPr lang="en-US" sz="3200" dirty="0" smtClean="0">
                <a:solidFill>
                  <a:prstClr val="black"/>
                </a:solidFill>
                <a:latin typeface="Cambria"/>
                <a:cs typeface="Cambria"/>
              </a:rPr>
              <a:t>… in R</a:t>
            </a:r>
            <a:endParaRPr lang="en-US" sz="3200" dirty="0">
              <a:solidFill>
                <a:prstClr val="black"/>
              </a:solidFill>
              <a:latin typeface="Cambria"/>
              <a:cs typeface="Cambria"/>
            </a:endParaRPr>
          </a:p>
        </p:txBody>
      </p:sp>
      <p:sp>
        <p:nvSpPr>
          <p:cNvPr id="5" name="Rectangle 4"/>
          <p:cNvSpPr/>
          <p:nvPr/>
        </p:nvSpPr>
        <p:spPr>
          <a:xfrm>
            <a:off x="639052" y="1720755"/>
            <a:ext cx="7976333" cy="830997"/>
          </a:xfrm>
          <a:prstGeom prst="rect">
            <a:avLst/>
          </a:prstGeom>
        </p:spPr>
        <p:txBody>
          <a:bodyPr wrap="square">
            <a:spAutoFit/>
          </a:bodyPr>
          <a:lstStyle/>
          <a:p>
            <a:r>
              <a:rPr lang="en-US" sz="2400" dirty="0" err="1">
                <a:solidFill>
                  <a:prstClr val="black"/>
                </a:solidFill>
                <a:latin typeface="Calibri"/>
              </a:rPr>
              <a:t>forestIris</a:t>
            </a:r>
            <a:r>
              <a:rPr lang="en-US" sz="2400" dirty="0">
                <a:solidFill>
                  <a:prstClr val="black"/>
                </a:solidFill>
                <a:latin typeface="Calibri"/>
              </a:rPr>
              <a:t> &lt;- </a:t>
            </a:r>
            <a:r>
              <a:rPr lang="en-US" sz="2400" dirty="0" err="1">
                <a:solidFill>
                  <a:prstClr val="black"/>
                </a:solidFill>
                <a:latin typeface="Calibri"/>
              </a:rPr>
              <a:t>randomForest</a:t>
            </a:r>
            <a:r>
              <a:rPr lang="en-US" sz="2400" dirty="0">
                <a:solidFill>
                  <a:prstClr val="black"/>
                </a:solidFill>
                <a:latin typeface="Calibri"/>
              </a:rPr>
              <a:t>(</a:t>
            </a:r>
            <a:r>
              <a:rPr lang="en-US" sz="2400" dirty="0" err="1">
                <a:solidFill>
                  <a:prstClr val="black"/>
                </a:solidFill>
                <a:latin typeface="Calibri"/>
              </a:rPr>
              <a:t>Species~.,data</a:t>
            </a:r>
            <a:r>
              <a:rPr lang="en-US" sz="2400" dirty="0">
                <a:solidFill>
                  <a:prstClr val="black"/>
                </a:solidFill>
                <a:latin typeface="Calibri"/>
              </a:rPr>
              <a:t>=iris</a:t>
            </a:r>
            <a:r>
              <a:rPr lang="en-US" sz="2400" dirty="0" smtClean="0">
                <a:solidFill>
                  <a:prstClr val="black"/>
                </a:solidFill>
                <a:latin typeface="Calibri"/>
              </a:rPr>
              <a:t>,</a:t>
            </a:r>
          </a:p>
          <a:p>
            <a:r>
              <a:rPr lang="en-US" sz="2400" dirty="0">
                <a:solidFill>
                  <a:prstClr val="black"/>
                </a:solidFill>
                <a:latin typeface="Calibri"/>
              </a:rPr>
              <a:t> </a:t>
            </a:r>
            <a:r>
              <a:rPr lang="en-US" sz="2400" dirty="0" smtClean="0">
                <a:solidFill>
                  <a:prstClr val="black"/>
                </a:solidFill>
                <a:latin typeface="Calibri"/>
              </a:rPr>
              <a:t>								</a:t>
            </a:r>
            <a:r>
              <a:rPr lang="en-US" sz="2400" dirty="0" err="1" smtClean="0">
                <a:solidFill>
                  <a:prstClr val="black"/>
                </a:solidFill>
                <a:latin typeface="Calibri"/>
              </a:rPr>
              <a:t>prox</a:t>
            </a:r>
            <a:r>
              <a:rPr lang="en-US" sz="2400" dirty="0">
                <a:solidFill>
                  <a:prstClr val="black"/>
                </a:solidFill>
                <a:latin typeface="Calibri"/>
              </a:rPr>
              <a:t>=</a:t>
            </a:r>
            <a:r>
              <a:rPr lang="en-US" sz="2400" dirty="0" err="1">
                <a:solidFill>
                  <a:prstClr val="black"/>
                </a:solidFill>
                <a:latin typeface="Calibri"/>
              </a:rPr>
              <a:t>TRUE,importance</a:t>
            </a:r>
            <a:r>
              <a:rPr lang="en-US" sz="2400" dirty="0">
                <a:solidFill>
                  <a:prstClr val="black"/>
                </a:solidFill>
                <a:latin typeface="Calibri"/>
              </a:rPr>
              <a:t>=T)</a:t>
            </a:r>
          </a:p>
        </p:txBody>
      </p:sp>
      <p:pic>
        <p:nvPicPr>
          <p:cNvPr id="6" name="Picture 5" descr="Screen Shot 2013-03-11 at 5.46.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 y="3773236"/>
            <a:ext cx="7683500" cy="1371600"/>
          </a:xfrm>
          <a:prstGeom prst="rect">
            <a:avLst/>
          </a:prstGeom>
        </p:spPr>
      </p:pic>
    </p:spTree>
    <p:extLst>
      <p:ext uri="{BB962C8B-B14F-4D97-AF65-F5344CB8AC3E}">
        <p14:creationId xmlns:p14="http://schemas.microsoft.com/office/powerpoint/2010/main" val="3923505490"/>
      </p:ext>
    </p:extLst>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694014" y="3086562"/>
            <a:ext cx="7551291" cy="1314373"/>
          </a:xfrm>
          <a:prstGeom prst="roundRect">
            <a:avLst/>
          </a:prstGeom>
          <a:solidFill>
            <a:srgbClr val="FFA4AB"/>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a:solidFill>
                <a:srgbClr val="000000"/>
              </a:solidFill>
              <a:latin typeface="Times" pitchFamily="-105" charset="0"/>
            </a:endParaRPr>
          </a:p>
        </p:txBody>
      </p:sp>
      <p:sp>
        <p:nvSpPr>
          <p:cNvPr id="2" name="TextBox 1"/>
          <p:cNvSpPr txBox="1"/>
          <p:nvPr/>
        </p:nvSpPr>
        <p:spPr>
          <a:xfrm>
            <a:off x="272998" y="225533"/>
            <a:ext cx="7750813" cy="738664"/>
          </a:xfrm>
          <a:prstGeom prst="rect">
            <a:avLst/>
          </a:prstGeom>
          <a:noFill/>
        </p:spPr>
        <p:txBody>
          <a:bodyPr wrap="square" rtlCol="0">
            <a:spAutoFit/>
          </a:bodyPr>
          <a:lstStyle/>
          <a:p>
            <a:r>
              <a:rPr lang="en-US" sz="4200" dirty="0" smtClean="0">
                <a:solidFill>
                  <a:srgbClr val="000000"/>
                </a:solidFill>
                <a:latin typeface="Cambria"/>
                <a:cs typeface="Cambria"/>
              </a:rPr>
              <a:t>Seeing the forest </a:t>
            </a:r>
            <a:r>
              <a:rPr lang="en-US" sz="4200" i="1" dirty="0" smtClean="0">
                <a:solidFill>
                  <a:srgbClr val="000000"/>
                </a:solidFill>
                <a:latin typeface="Cambria"/>
                <a:cs typeface="Cambria"/>
              </a:rPr>
              <a:t>and its trees…</a:t>
            </a:r>
            <a:endParaRPr lang="en-US" sz="4200" dirty="0">
              <a:solidFill>
                <a:srgbClr val="000000"/>
              </a:solidFill>
              <a:latin typeface="Cambria"/>
              <a:cs typeface="Cambria"/>
            </a:endParaRPr>
          </a:p>
        </p:txBody>
      </p:sp>
      <p:sp>
        <p:nvSpPr>
          <p:cNvPr id="4" name="TextBox 3"/>
          <p:cNvSpPr txBox="1"/>
          <p:nvPr/>
        </p:nvSpPr>
        <p:spPr>
          <a:xfrm>
            <a:off x="1147318" y="2170381"/>
            <a:ext cx="1637997" cy="584776"/>
          </a:xfrm>
          <a:prstGeom prst="rect">
            <a:avLst/>
          </a:prstGeom>
          <a:noFill/>
        </p:spPr>
        <p:txBody>
          <a:bodyPr wrap="square" rtlCol="0">
            <a:spAutoFit/>
          </a:bodyPr>
          <a:lstStyle/>
          <a:p>
            <a:r>
              <a:rPr lang="en-US" sz="3200" dirty="0" smtClean="0">
                <a:solidFill>
                  <a:srgbClr val="800000"/>
                </a:solidFill>
                <a:latin typeface="Times"/>
              </a:rPr>
              <a:t>tree</a:t>
            </a:r>
            <a:endParaRPr lang="en-US" sz="3200" dirty="0">
              <a:solidFill>
                <a:srgbClr val="800000"/>
              </a:solidFill>
              <a:latin typeface="Times"/>
            </a:endParaRPr>
          </a:p>
        </p:txBody>
      </p:sp>
      <p:sp>
        <p:nvSpPr>
          <p:cNvPr id="5" name="TextBox 4"/>
          <p:cNvSpPr txBox="1"/>
          <p:nvPr/>
        </p:nvSpPr>
        <p:spPr>
          <a:xfrm>
            <a:off x="1147318" y="3318920"/>
            <a:ext cx="1637997" cy="584776"/>
          </a:xfrm>
          <a:prstGeom prst="rect">
            <a:avLst/>
          </a:prstGeom>
          <a:noFill/>
        </p:spPr>
        <p:txBody>
          <a:bodyPr wrap="square" rtlCol="0">
            <a:spAutoFit/>
          </a:bodyPr>
          <a:lstStyle/>
          <a:p>
            <a:r>
              <a:rPr lang="en-US" sz="3200" dirty="0" err="1" smtClean="0">
                <a:solidFill>
                  <a:srgbClr val="800000"/>
                </a:solidFill>
                <a:latin typeface="Times"/>
              </a:rPr>
              <a:t>rpart</a:t>
            </a:r>
            <a:endParaRPr lang="en-US" sz="3200" dirty="0">
              <a:solidFill>
                <a:srgbClr val="800000"/>
              </a:solidFill>
              <a:latin typeface="Times"/>
            </a:endParaRPr>
          </a:p>
        </p:txBody>
      </p:sp>
      <p:sp>
        <p:nvSpPr>
          <p:cNvPr id="6" name="TextBox 5"/>
          <p:cNvSpPr txBox="1"/>
          <p:nvPr/>
        </p:nvSpPr>
        <p:spPr>
          <a:xfrm>
            <a:off x="1147318" y="4657378"/>
            <a:ext cx="1637997" cy="584776"/>
          </a:xfrm>
          <a:prstGeom prst="rect">
            <a:avLst/>
          </a:prstGeom>
          <a:noFill/>
        </p:spPr>
        <p:txBody>
          <a:bodyPr wrap="square" rtlCol="0">
            <a:spAutoFit/>
          </a:bodyPr>
          <a:lstStyle/>
          <a:p>
            <a:r>
              <a:rPr lang="en-US" sz="3200" dirty="0" smtClean="0">
                <a:solidFill>
                  <a:srgbClr val="800000"/>
                </a:solidFill>
                <a:latin typeface="Times"/>
              </a:rPr>
              <a:t>party</a:t>
            </a:r>
            <a:endParaRPr lang="en-US" sz="3200" dirty="0">
              <a:solidFill>
                <a:srgbClr val="800000"/>
              </a:solidFill>
              <a:latin typeface="Times"/>
            </a:endParaRPr>
          </a:p>
        </p:txBody>
      </p:sp>
      <p:sp>
        <p:nvSpPr>
          <p:cNvPr id="7" name="TextBox 6"/>
          <p:cNvSpPr txBox="1"/>
          <p:nvPr/>
        </p:nvSpPr>
        <p:spPr>
          <a:xfrm>
            <a:off x="3115758" y="2232868"/>
            <a:ext cx="5129547" cy="461665"/>
          </a:xfrm>
          <a:prstGeom prst="rect">
            <a:avLst/>
          </a:prstGeom>
          <a:noFill/>
        </p:spPr>
        <p:txBody>
          <a:bodyPr wrap="square" rtlCol="0">
            <a:spAutoFit/>
          </a:bodyPr>
          <a:lstStyle/>
          <a:p>
            <a:r>
              <a:rPr lang="en-US" sz="2400" dirty="0" smtClean="0">
                <a:solidFill>
                  <a:srgbClr val="000000"/>
                </a:solidFill>
                <a:latin typeface="Times"/>
              </a:rPr>
              <a:t>most basic package (used last time)</a:t>
            </a:r>
            <a:endParaRPr lang="en-US" sz="2400" dirty="0">
              <a:solidFill>
                <a:srgbClr val="000000"/>
              </a:solidFill>
              <a:latin typeface="Times"/>
            </a:endParaRPr>
          </a:p>
        </p:txBody>
      </p:sp>
      <p:sp>
        <p:nvSpPr>
          <p:cNvPr id="8" name="TextBox 7"/>
          <p:cNvSpPr txBox="1"/>
          <p:nvPr/>
        </p:nvSpPr>
        <p:spPr>
          <a:xfrm>
            <a:off x="3115758" y="3308591"/>
            <a:ext cx="4583549" cy="830997"/>
          </a:xfrm>
          <a:prstGeom prst="rect">
            <a:avLst/>
          </a:prstGeom>
          <a:noFill/>
        </p:spPr>
        <p:txBody>
          <a:bodyPr wrap="square" rtlCol="0">
            <a:spAutoFit/>
          </a:bodyPr>
          <a:lstStyle/>
          <a:p>
            <a:r>
              <a:rPr lang="en-US" sz="2400" dirty="0" smtClean="0">
                <a:solidFill>
                  <a:srgbClr val="000000"/>
                </a:solidFill>
                <a:latin typeface="Times"/>
              </a:rPr>
              <a:t>more extensive graphical support and support for NA values</a:t>
            </a:r>
            <a:endParaRPr lang="en-US" sz="2400" dirty="0">
              <a:solidFill>
                <a:srgbClr val="000000"/>
              </a:solidFill>
              <a:latin typeface="Times"/>
            </a:endParaRPr>
          </a:p>
        </p:txBody>
      </p:sp>
      <p:sp>
        <p:nvSpPr>
          <p:cNvPr id="9" name="TextBox 8"/>
          <p:cNvSpPr txBox="1"/>
          <p:nvPr/>
        </p:nvSpPr>
        <p:spPr>
          <a:xfrm>
            <a:off x="3115758" y="4586158"/>
            <a:ext cx="4583549" cy="830997"/>
          </a:xfrm>
          <a:prstGeom prst="rect">
            <a:avLst/>
          </a:prstGeom>
          <a:noFill/>
        </p:spPr>
        <p:txBody>
          <a:bodyPr wrap="square" rtlCol="0">
            <a:spAutoFit/>
          </a:bodyPr>
          <a:lstStyle/>
          <a:p>
            <a:r>
              <a:rPr lang="en-US" sz="2400" dirty="0" smtClean="0">
                <a:solidFill>
                  <a:srgbClr val="000000"/>
                </a:solidFill>
                <a:latin typeface="Times"/>
              </a:rPr>
              <a:t>also better displays (and able to create </a:t>
            </a:r>
            <a:r>
              <a:rPr lang="en-US" sz="2400" i="1" dirty="0" smtClean="0">
                <a:solidFill>
                  <a:srgbClr val="000000"/>
                </a:solidFill>
                <a:latin typeface="Times"/>
              </a:rPr>
              <a:t>ensemble </a:t>
            </a:r>
            <a:r>
              <a:rPr lang="en-US" sz="2400" dirty="0" smtClean="0">
                <a:solidFill>
                  <a:srgbClr val="000000"/>
                </a:solidFill>
                <a:latin typeface="Times"/>
              </a:rPr>
              <a:t> tree classifiers)</a:t>
            </a:r>
            <a:endParaRPr lang="en-US" sz="2400" dirty="0">
              <a:solidFill>
                <a:srgbClr val="000000"/>
              </a:solidFill>
              <a:latin typeface="Times"/>
            </a:endParaRPr>
          </a:p>
        </p:txBody>
      </p:sp>
      <p:cxnSp>
        <p:nvCxnSpPr>
          <p:cNvPr id="12" name="Straight Arrow Connector 11"/>
          <p:cNvCxnSpPr>
            <a:stCxn id="10" idx="3"/>
          </p:cNvCxnSpPr>
          <p:nvPr/>
        </p:nvCxnSpPr>
        <p:spPr bwMode="auto">
          <a:xfrm>
            <a:off x="8245305" y="3743749"/>
            <a:ext cx="629211" cy="0"/>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817031307"/>
      </p:ext>
    </p:extLst>
  </p:cSld>
  <p:clrMapOvr>
    <a:masterClrMapping/>
  </p:clrMapOvr>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998" y="225533"/>
            <a:ext cx="4807167" cy="738664"/>
          </a:xfrm>
          <a:prstGeom prst="rect">
            <a:avLst/>
          </a:prstGeom>
          <a:noFill/>
        </p:spPr>
        <p:txBody>
          <a:bodyPr wrap="square" rtlCol="0">
            <a:spAutoFit/>
          </a:bodyPr>
          <a:lstStyle/>
          <a:p>
            <a:r>
              <a:rPr lang="en-US" sz="4200" b="1" dirty="0" err="1" smtClean="0">
                <a:solidFill>
                  <a:srgbClr val="000000"/>
                </a:solidFill>
                <a:latin typeface="Courier New"/>
                <a:cs typeface="Courier New"/>
              </a:rPr>
              <a:t>rpart</a:t>
            </a:r>
            <a:r>
              <a:rPr lang="en-US" sz="4200" dirty="0">
                <a:solidFill>
                  <a:srgbClr val="000000"/>
                </a:solidFill>
                <a:latin typeface="Cambria"/>
                <a:cs typeface="Courier New"/>
              </a:rPr>
              <a:t> </a:t>
            </a:r>
            <a:r>
              <a:rPr lang="en-US" sz="4200" dirty="0" smtClean="0">
                <a:solidFill>
                  <a:srgbClr val="000000"/>
                </a:solidFill>
                <a:latin typeface="Cambria"/>
                <a:cs typeface="Courier New"/>
              </a:rPr>
              <a:t>trees</a:t>
            </a:r>
            <a:r>
              <a:rPr lang="en-US" sz="4200" dirty="0" smtClean="0">
                <a:solidFill>
                  <a:srgbClr val="000000"/>
                </a:solidFill>
                <a:latin typeface="Cambria"/>
                <a:cs typeface="Cambria"/>
              </a:rPr>
              <a:t>…</a:t>
            </a:r>
            <a:endParaRPr lang="en-US" sz="4200" dirty="0">
              <a:solidFill>
                <a:srgbClr val="000000"/>
              </a:solidFill>
              <a:latin typeface="Cambria"/>
              <a:cs typeface="Cambria"/>
            </a:endParaRPr>
          </a:p>
        </p:txBody>
      </p:sp>
      <p:sp>
        <p:nvSpPr>
          <p:cNvPr id="3" name="Rectangle 2"/>
          <p:cNvSpPr/>
          <p:nvPr/>
        </p:nvSpPr>
        <p:spPr>
          <a:xfrm>
            <a:off x="605347" y="1218223"/>
            <a:ext cx="8011941" cy="4524316"/>
          </a:xfrm>
          <a:prstGeom prst="rect">
            <a:avLst/>
          </a:prstGeom>
        </p:spPr>
        <p:txBody>
          <a:bodyPr wrap="square">
            <a:spAutoFit/>
          </a:bodyPr>
          <a:lstStyle/>
          <a:p>
            <a:r>
              <a:rPr lang="en-US" b="1" dirty="0">
                <a:solidFill>
                  <a:srgbClr val="008000"/>
                </a:solidFill>
                <a:latin typeface="Courier New"/>
                <a:cs typeface="Courier New"/>
              </a:rPr>
              <a:t># use the </a:t>
            </a:r>
            <a:r>
              <a:rPr lang="en-US" b="1" dirty="0" smtClean="0">
                <a:solidFill>
                  <a:srgbClr val="008000"/>
                </a:solidFill>
                <a:latin typeface="Courier New"/>
                <a:cs typeface="Courier New"/>
              </a:rPr>
              <a:t>titanic data</a:t>
            </a:r>
            <a:endParaRPr lang="en-US" b="1" dirty="0">
              <a:solidFill>
                <a:srgbClr val="008000"/>
              </a:solidFill>
              <a:latin typeface="Courier New"/>
              <a:cs typeface="Courier New"/>
            </a:endParaRPr>
          </a:p>
          <a:p>
            <a:r>
              <a:rPr lang="en-US" b="1" dirty="0" err="1">
                <a:solidFill>
                  <a:srgbClr val="000000"/>
                </a:solidFill>
                <a:latin typeface="Courier New"/>
                <a:cs typeface="Courier New"/>
              </a:rPr>
              <a:t>set.seed</a:t>
            </a:r>
            <a:r>
              <a:rPr lang="en-US" b="1" dirty="0">
                <a:solidFill>
                  <a:srgbClr val="000000"/>
                </a:solidFill>
                <a:latin typeface="Courier New"/>
                <a:cs typeface="Courier New"/>
              </a:rPr>
              <a:t>(1234)</a:t>
            </a:r>
          </a:p>
          <a:p>
            <a:r>
              <a:rPr lang="en-US" b="1" dirty="0">
                <a:solidFill>
                  <a:srgbClr val="000000"/>
                </a:solidFill>
                <a:latin typeface="Courier New"/>
                <a:cs typeface="Courier New"/>
              </a:rPr>
              <a:t>data(iris)</a:t>
            </a:r>
          </a:p>
          <a:p>
            <a:r>
              <a:rPr lang="en-US" b="1" dirty="0" err="1">
                <a:solidFill>
                  <a:srgbClr val="000000"/>
                </a:solidFill>
                <a:latin typeface="Courier New"/>
                <a:cs typeface="Courier New"/>
              </a:rPr>
              <a:t>ind</a:t>
            </a:r>
            <a:r>
              <a:rPr lang="en-US" b="1" dirty="0">
                <a:solidFill>
                  <a:srgbClr val="000000"/>
                </a:solidFill>
                <a:latin typeface="Courier New"/>
                <a:cs typeface="Courier New"/>
              </a:rPr>
              <a:t> &lt;- sample(2, </a:t>
            </a:r>
            <a:r>
              <a:rPr lang="en-US" b="1" dirty="0" err="1">
                <a:solidFill>
                  <a:srgbClr val="000000"/>
                </a:solidFill>
                <a:latin typeface="Courier New"/>
                <a:cs typeface="Courier New"/>
              </a:rPr>
              <a:t>nrow</a:t>
            </a:r>
            <a:r>
              <a:rPr lang="en-US" b="1" dirty="0">
                <a:solidFill>
                  <a:srgbClr val="000000"/>
                </a:solidFill>
                <a:latin typeface="Courier New"/>
                <a:cs typeface="Courier New"/>
              </a:rPr>
              <a:t>(iris), replace=TRUE, </a:t>
            </a:r>
            <a:r>
              <a:rPr lang="en-US" b="1" dirty="0" err="1">
                <a:solidFill>
                  <a:srgbClr val="000000"/>
                </a:solidFill>
                <a:latin typeface="Courier New"/>
                <a:cs typeface="Courier New"/>
              </a:rPr>
              <a:t>prob</a:t>
            </a:r>
            <a:r>
              <a:rPr lang="en-US" b="1" dirty="0">
                <a:solidFill>
                  <a:srgbClr val="000000"/>
                </a:solidFill>
                <a:latin typeface="Courier New"/>
                <a:cs typeface="Courier New"/>
              </a:rPr>
              <a:t>=c(0.7, 0.3))</a:t>
            </a:r>
          </a:p>
          <a:p>
            <a:r>
              <a:rPr lang="en-US" b="1" dirty="0" err="1">
                <a:solidFill>
                  <a:srgbClr val="000000"/>
                </a:solidFill>
                <a:latin typeface="Courier New"/>
                <a:cs typeface="Courier New"/>
              </a:rPr>
              <a:t>trainData</a:t>
            </a:r>
            <a:r>
              <a:rPr lang="en-US" b="1" dirty="0">
                <a:solidFill>
                  <a:srgbClr val="000000"/>
                </a:solidFill>
                <a:latin typeface="Courier New"/>
                <a:cs typeface="Courier New"/>
              </a:rPr>
              <a:t> &lt;- iris[</a:t>
            </a:r>
            <a:r>
              <a:rPr lang="en-US" b="1" dirty="0" err="1">
                <a:solidFill>
                  <a:srgbClr val="000000"/>
                </a:solidFill>
                <a:latin typeface="Courier New"/>
                <a:cs typeface="Courier New"/>
              </a:rPr>
              <a:t>ind</a:t>
            </a:r>
            <a:r>
              <a:rPr lang="en-US" b="1" dirty="0">
                <a:solidFill>
                  <a:srgbClr val="000000"/>
                </a:solidFill>
                <a:latin typeface="Courier New"/>
                <a:cs typeface="Courier New"/>
              </a:rPr>
              <a:t>==1,]</a:t>
            </a:r>
          </a:p>
          <a:p>
            <a:r>
              <a:rPr lang="en-US" b="1" dirty="0" err="1">
                <a:solidFill>
                  <a:srgbClr val="000000"/>
                </a:solidFill>
                <a:latin typeface="Courier New"/>
                <a:cs typeface="Courier New"/>
              </a:rPr>
              <a:t>testData</a:t>
            </a:r>
            <a:r>
              <a:rPr lang="en-US" b="1" dirty="0">
                <a:solidFill>
                  <a:srgbClr val="000000"/>
                </a:solidFill>
                <a:latin typeface="Courier New"/>
                <a:cs typeface="Courier New"/>
              </a:rPr>
              <a:t> &lt;- iris[</a:t>
            </a:r>
            <a:r>
              <a:rPr lang="en-US" b="1" dirty="0" err="1">
                <a:solidFill>
                  <a:srgbClr val="000000"/>
                </a:solidFill>
                <a:latin typeface="Courier New"/>
                <a:cs typeface="Courier New"/>
              </a:rPr>
              <a:t>ind</a:t>
            </a:r>
            <a:r>
              <a:rPr lang="en-US" b="1" dirty="0">
                <a:solidFill>
                  <a:srgbClr val="000000"/>
                </a:solidFill>
                <a:latin typeface="Courier New"/>
                <a:cs typeface="Courier New"/>
              </a:rPr>
              <a:t>==2,]</a:t>
            </a:r>
          </a:p>
          <a:p>
            <a:endParaRPr lang="en-US" b="1" dirty="0">
              <a:solidFill>
                <a:srgbClr val="000000"/>
              </a:solidFill>
              <a:latin typeface="Courier New"/>
              <a:cs typeface="Courier New"/>
            </a:endParaRPr>
          </a:p>
          <a:p>
            <a:r>
              <a:rPr lang="en-US" b="1" dirty="0">
                <a:solidFill>
                  <a:srgbClr val="008000"/>
                </a:solidFill>
                <a:latin typeface="Courier New"/>
                <a:cs typeface="Courier New"/>
              </a:rPr>
              <a:t># Load package party, build a decision tree, and check the prediction.</a:t>
            </a:r>
          </a:p>
          <a:p>
            <a:r>
              <a:rPr lang="en-US" b="1" dirty="0">
                <a:solidFill>
                  <a:srgbClr val="000000"/>
                </a:solidFill>
                <a:latin typeface="Courier New"/>
                <a:cs typeface="Courier New"/>
              </a:rPr>
              <a:t>library(party)</a:t>
            </a:r>
          </a:p>
          <a:p>
            <a:r>
              <a:rPr lang="en-US" b="1" dirty="0" err="1">
                <a:solidFill>
                  <a:srgbClr val="000000"/>
                </a:solidFill>
                <a:latin typeface="Courier New"/>
                <a:cs typeface="Courier New"/>
              </a:rPr>
              <a:t>myFormula</a:t>
            </a:r>
            <a:r>
              <a:rPr lang="en-US" b="1" dirty="0">
                <a:solidFill>
                  <a:srgbClr val="000000"/>
                </a:solidFill>
                <a:latin typeface="Courier New"/>
                <a:cs typeface="Courier New"/>
              </a:rPr>
              <a:t> &lt;- Species ~ </a:t>
            </a:r>
            <a:r>
              <a:rPr lang="en-US" b="1" dirty="0" err="1">
                <a:solidFill>
                  <a:srgbClr val="000000"/>
                </a:solidFill>
                <a:latin typeface="Courier New"/>
                <a:cs typeface="Courier New"/>
              </a:rPr>
              <a:t>Sepal.Length</a:t>
            </a:r>
            <a:r>
              <a:rPr lang="en-US" b="1" dirty="0">
                <a:solidFill>
                  <a:srgbClr val="000000"/>
                </a:solidFill>
                <a:latin typeface="Courier New"/>
                <a:cs typeface="Courier New"/>
              </a:rPr>
              <a:t> + </a:t>
            </a:r>
            <a:r>
              <a:rPr lang="en-US" b="1" dirty="0" err="1">
                <a:solidFill>
                  <a:srgbClr val="000000"/>
                </a:solidFill>
                <a:latin typeface="Courier New"/>
                <a:cs typeface="Courier New"/>
              </a:rPr>
              <a:t>Sepal.Width</a:t>
            </a:r>
            <a:r>
              <a:rPr lang="en-US" b="1" dirty="0">
                <a:solidFill>
                  <a:srgbClr val="000000"/>
                </a:solidFill>
                <a:latin typeface="Courier New"/>
                <a:cs typeface="Courier New"/>
              </a:rPr>
              <a:t> + </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Petal.Length</a:t>
            </a:r>
            <a:r>
              <a:rPr lang="en-US" b="1" dirty="0" smtClean="0">
                <a:solidFill>
                  <a:srgbClr val="000000"/>
                </a:solidFill>
                <a:latin typeface="Courier New"/>
                <a:cs typeface="Courier New"/>
              </a:rPr>
              <a:t> </a:t>
            </a:r>
            <a:r>
              <a:rPr lang="en-US" b="1" dirty="0">
                <a:solidFill>
                  <a:srgbClr val="000000"/>
                </a:solidFill>
                <a:latin typeface="Courier New"/>
                <a:cs typeface="Courier New"/>
              </a:rPr>
              <a:t>+ </a:t>
            </a:r>
            <a:r>
              <a:rPr lang="en-US" b="1" dirty="0" err="1">
                <a:solidFill>
                  <a:srgbClr val="000000"/>
                </a:solidFill>
                <a:latin typeface="Courier New"/>
                <a:cs typeface="Courier New"/>
              </a:rPr>
              <a:t>Petal.Width</a:t>
            </a:r>
            <a:endParaRPr lang="en-US" b="1" dirty="0">
              <a:solidFill>
                <a:srgbClr val="000000"/>
              </a:solidFill>
              <a:latin typeface="Courier New"/>
              <a:cs typeface="Courier New"/>
            </a:endParaRPr>
          </a:p>
          <a:p>
            <a:endParaRPr lang="en-US" b="1" dirty="0">
              <a:solidFill>
                <a:srgbClr val="000000"/>
              </a:solidFill>
              <a:latin typeface="Courier New"/>
              <a:cs typeface="Courier New"/>
            </a:endParaRPr>
          </a:p>
          <a:p>
            <a:r>
              <a:rPr lang="en-US" b="1" dirty="0">
                <a:solidFill>
                  <a:srgbClr val="008000"/>
                </a:solidFill>
                <a:latin typeface="Courier New"/>
                <a:cs typeface="Courier New"/>
              </a:rPr>
              <a:t># create a "</a:t>
            </a:r>
            <a:r>
              <a:rPr lang="en-US" b="1" dirty="0" err="1">
                <a:solidFill>
                  <a:srgbClr val="008000"/>
                </a:solidFill>
                <a:latin typeface="Courier New"/>
                <a:cs typeface="Courier New"/>
              </a:rPr>
              <a:t>ctree</a:t>
            </a:r>
            <a:r>
              <a:rPr lang="en-US" b="1" dirty="0">
                <a:solidFill>
                  <a:srgbClr val="008000"/>
                </a:solidFill>
                <a:latin typeface="Courier New"/>
                <a:cs typeface="Courier New"/>
              </a:rPr>
              <a:t>" (from the party package)</a:t>
            </a:r>
          </a:p>
          <a:p>
            <a:r>
              <a:rPr lang="en-US" b="1" dirty="0" err="1">
                <a:solidFill>
                  <a:srgbClr val="000000"/>
                </a:solidFill>
                <a:latin typeface="Courier New"/>
                <a:cs typeface="Courier New"/>
              </a:rPr>
              <a:t>iris_ctree</a:t>
            </a:r>
            <a:r>
              <a:rPr lang="en-US" b="1" dirty="0">
                <a:solidFill>
                  <a:srgbClr val="000000"/>
                </a:solidFill>
                <a:latin typeface="Courier New"/>
                <a:cs typeface="Courier New"/>
              </a:rPr>
              <a:t> &lt;- </a:t>
            </a:r>
            <a:r>
              <a:rPr lang="en-US" b="1" dirty="0" err="1">
                <a:solidFill>
                  <a:srgbClr val="000000"/>
                </a:solidFill>
                <a:latin typeface="Courier New"/>
                <a:cs typeface="Courier New"/>
              </a:rPr>
              <a:t>ctree</a:t>
            </a:r>
            <a:r>
              <a:rPr lang="en-US" b="1" dirty="0">
                <a:solidFill>
                  <a:srgbClr val="000000"/>
                </a:solidFill>
                <a:latin typeface="Courier New"/>
                <a:cs typeface="Courier New"/>
              </a:rPr>
              <a:t>(</a:t>
            </a:r>
            <a:r>
              <a:rPr lang="en-US" b="1" dirty="0" err="1">
                <a:solidFill>
                  <a:srgbClr val="000000"/>
                </a:solidFill>
                <a:latin typeface="Courier New"/>
                <a:cs typeface="Courier New"/>
              </a:rPr>
              <a:t>myFormula</a:t>
            </a:r>
            <a:r>
              <a:rPr lang="en-US" b="1" dirty="0">
                <a:solidFill>
                  <a:srgbClr val="000000"/>
                </a:solidFill>
                <a:latin typeface="Courier New"/>
                <a:cs typeface="Courier New"/>
              </a:rPr>
              <a:t>, data=</a:t>
            </a:r>
            <a:r>
              <a:rPr lang="en-US" b="1" dirty="0" err="1">
                <a:solidFill>
                  <a:srgbClr val="000000"/>
                </a:solidFill>
                <a:latin typeface="Courier New"/>
                <a:cs typeface="Courier New"/>
              </a:rPr>
              <a:t>trainData</a:t>
            </a:r>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Tree>
    <p:extLst>
      <p:ext uri="{BB962C8B-B14F-4D97-AF65-F5344CB8AC3E}">
        <p14:creationId xmlns:p14="http://schemas.microsoft.com/office/powerpoint/2010/main" val="2092991072"/>
      </p:ext>
    </p:extLst>
  </p:cSld>
  <p:clrMapOvr>
    <a:masterClrMapping/>
  </p:clrMapOvr>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2998" y="225533"/>
            <a:ext cx="7163388" cy="738664"/>
          </a:xfrm>
          <a:prstGeom prst="rect">
            <a:avLst/>
          </a:prstGeom>
          <a:noFill/>
        </p:spPr>
        <p:txBody>
          <a:bodyPr wrap="square" rtlCol="0">
            <a:spAutoFit/>
          </a:bodyPr>
          <a:lstStyle/>
          <a:p>
            <a:r>
              <a:rPr lang="en-US" sz="4200" b="1" dirty="0" err="1" smtClean="0">
                <a:solidFill>
                  <a:srgbClr val="000000"/>
                </a:solidFill>
                <a:latin typeface="Courier New"/>
                <a:cs typeface="Courier New"/>
              </a:rPr>
              <a:t>rpart</a:t>
            </a:r>
            <a:r>
              <a:rPr lang="en-US" sz="4200" dirty="0">
                <a:solidFill>
                  <a:srgbClr val="000000"/>
                </a:solidFill>
                <a:latin typeface="Cambria"/>
                <a:cs typeface="Courier New"/>
              </a:rPr>
              <a:t> </a:t>
            </a:r>
            <a:r>
              <a:rPr lang="en-US" sz="4200" dirty="0" smtClean="0">
                <a:solidFill>
                  <a:srgbClr val="000000"/>
                </a:solidFill>
                <a:latin typeface="Cambria"/>
                <a:cs typeface="Courier New"/>
              </a:rPr>
              <a:t>tree visualizations</a:t>
            </a:r>
            <a:r>
              <a:rPr lang="en-US" sz="4200" dirty="0" smtClean="0">
                <a:solidFill>
                  <a:srgbClr val="000000"/>
                </a:solidFill>
                <a:latin typeface="Cambria"/>
                <a:cs typeface="Cambria"/>
              </a:rPr>
              <a:t>…</a:t>
            </a:r>
            <a:endParaRPr lang="en-US" sz="4200" dirty="0">
              <a:solidFill>
                <a:srgbClr val="000000"/>
              </a:solidFill>
              <a:latin typeface="Cambria"/>
              <a:cs typeface="Cambria"/>
            </a:endParaRPr>
          </a:p>
        </p:txBody>
      </p:sp>
      <p:sp>
        <p:nvSpPr>
          <p:cNvPr id="4" name="Rectangle 3"/>
          <p:cNvSpPr/>
          <p:nvPr/>
        </p:nvSpPr>
        <p:spPr>
          <a:xfrm>
            <a:off x="5778671" y="989055"/>
            <a:ext cx="2428870" cy="369332"/>
          </a:xfrm>
          <a:prstGeom prst="rect">
            <a:avLst/>
          </a:prstGeom>
        </p:spPr>
        <p:txBody>
          <a:bodyPr wrap="none">
            <a:spAutoFit/>
          </a:bodyPr>
          <a:lstStyle/>
          <a:p>
            <a:r>
              <a:rPr lang="en-US" dirty="0" smtClean="0">
                <a:solidFill>
                  <a:srgbClr val="000000"/>
                </a:solidFill>
                <a:latin typeface="Cambria"/>
                <a:cs typeface="Courier New"/>
              </a:rPr>
              <a:t>using the </a:t>
            </a:r>
            <a:r>
              <a:rPr lang="en-US" b="1" dirty="0" err="1" smtClean="0">
                <a:solidFill>
                  <a:srgbClr val="000000"/>
                </a:solidFill>
                <a:latin typeface="Courier New"/>
                <a:cs typeface="Courier New"/>
              </a:rPr>
              <a:t>prp</a:t>
            </a:r>
            <a:r>
              <a:rPr lang="en-US" dirty="0" smtClean="0">
                <a:solidFill>
                  <a:srgbClr val="000000"/>
                </a:solidFill>
                <a:latin typeface="Cambria"/>
                <a:cs typeface="Courier New"/>
              </a:rPr>
              <a:t> function</a:t>
            </a:r>
            <a:endParaRPr lang="en-US" dirty="0">
              <a:solidFill>
                <a:srgbClr val="000000"/>
              </a:solidFill>
              <a:latin typeface="Times"/>
            </a:endParaRPr>
          </a:p>
        </p:txBody>
      </p:sp>
    </p:spTree>
    <p:extLst>
      <p:ext uri="{BB962C8B-B14F-4D97-AF65-F5344CB8AC3E}">
        <p14:creationId xmlns:p14="http://schemas.microsoft.com/office/powerpoint/2010/main" val="59805395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7074250" cy="738664"/>
          </a:xfrm>
          <a:prstGeom prst="rect">
            <a:avLst/>
          </a:prstGeom>
          <a:noFill/>
        </p:spPr>
        <p:txBody>
          <a:bodyPr wrap="square" rtlCol="0">
            <a:spAutoFit/>
          </a:bodyPr>
          <a:lstStyle/>
          <a:p>
            <a:r>
              <a:rPr lang="en-US" sz="4200" dirty="0" smtClean="0">
                <a:solidFill>
                  <a:prstClr val="black"/>
                </a:solidFill>
                <a:latin typeface="Cambria"/>
                <a:cs typeface="Cambria"/>
              </a:rPr>
              <a:t>Random Forests: prediction</a:t>
            </a:r>
            <a:endParaRPr lang="en-US" sz="4200" dirty="0">
              <a:solidFill>
                <a:prstClr val="black"/>
              </a:solidFill>
              <a:latin typeface="Cambria"/>
              <a:cs typeface="Cambria"/>
            </a:endParaRPr>
          </a:p>
        </p:txBody>
      </p:sp>
      <p:pic>
        <p:nvPicPr>
          <p:cNvPr id="2" name="Picture 1" descr="Screen Shot 2013-03-11 at 5.46.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845" y="1682208"/>
            <a:ext cx="8186360" cy="4039221"/>
          </a:xfrm>
          <a:prstGeom prst="rect">
            <a:avLst/>
          </a:prstGeom>
          <a:ln>
            <a:solidFill>
              <a:schemeClr val="accent1">
                <a:lumMod val="75000"/>
              </a:schemeClr>
            </a:solidFill>
          </a:ln>
        </p:spPr>
      </p:pic>
    </p:spTree>
    <p:extLst>
      <p:ext uri="{BB962C8B-B14F-4D97-AF65-F5344CB8AC3E}">
        <p14:creationId xmlns:p14="http://schemas.microsoft.com/office/powerpoint/2010/main" val="282891979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solidFill>
                  <a:prstClr val="black"/>
                </a:solidFill>
                <a:latin typeface="Cambria"/>
                <a:cs typeface="Cambria"/>
              </a:rPr>
              <a:t>Imputing </a:t>
            </a:r>
            <a:r>
              <a:rPr lang="en-US" sz="4200" dirty="0" smtClean="0">
                <a:solidFill>
                  <a:prstClr val="black"/>
                </a:solidFill>
                <a:latin typeface="Cambria"/>
                <a:cs typeface="Cambria"/>
              </a:rPr>
              <a:t>values…</a:t>
            </a:r>
            <a:endParaRPr lang="en-US" sz="4200" i="1" dirty="0">
              <a:solidFill>
                <a:prstClr val="black"/>
              </a:solidFill>
              <a:latin typeface="Cambria"/>
              <a:cs typeface="Cambria"/>
            </a:endParaRPr>
          </a:p>
        </p:txBody>
      </p:sp>
      <p:pic>
        <p:nvPicPr>
          <p:cNvPr id="5" name="Picture 4" descr="Screen Shot 2013-03-11 at 3.40.18 PM.png"/>
          <p:cNvPicPr>
            <a:picLocks noChangeAspect="1"/>
          </p:cNvPicPr>
          <p:nvPr/>
        </p:nvPicPr>
        <p:blipFill rotWithShape="1">
          <a:blip r:embed="rId2">
            <a:extLst>
              <a:ext uri="{28A0092B-C50C-407E-A947-70E740481C1C}">
                <a14:useLocalDpi xmlns:a14="http://schemas.microsoft.com/office/drawing/2010/main" val="0"/>
              </a:ext>
            </a:extLst>
          </a:blip>
          <a:srcRect l="20380" t="17197" r="44941" b="70164"/>
          <a:stretch/>
        </p:blipFill>
        <p:spPr>
          <a:xfrm>
            <a:off x="2965484" y="1546190"/>
            <a:ext cx="3171072" cy="678513"/>
          </a:xfrm>
          <a:prstGeom prst="rect">
            <a:avLst/>
          </a:prstGeom>
          <a:ln>
            <a:solidFill>
              <a:srgbClr val="0000FF"/>
            </a:solidFill>
          </a:ln>
        </p:spPr>
      </p:pic>
      <p:pic>
        <p:nvPicPr>
          <p:cNvPr id="6" name="Picture 5" descr="Screen Shot 2013-03-11 at 3.41.2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674" y="2889396"/>
            <a:ext cx="7988300" cy="3060700"/>
          </a:xfrm>
          <a:prstGeom prst="rect">
            <a:avLst/>
          </a:prstGeom>
        </p:spPr>
      </p:pic>
    </p:spTree>
    <p:extLst>
      <p:ext uri="{BB962C8B-B14F-4D97-AF65-F5344CB8AC3E}">
        <p14:creationId xmlns:p14="http://schemas.microsoft.com/office/powerpoint/2010/main" val="405712039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solidFill>
                  <a:prstClr val="black"/>
                </a:solidFill>
                <a:latin typeface="Cambria"/>
                <a:cs typeface="Cambria"/>
              </a:rPr>
              <a:t>Imputing </a:t>
            </a:r>
            <a:r>
              <a:rPr lang="en-US" sz="4200" dirty="0" smtClean="0">
                <a:solidFill>
                  <a:prstClr val="black"/>
                </a:solidFill>
                <a:latin typeface="Cambria"/>
                <a:cs typeface="Cambria"/>
              </a:rPr>
              <a:t>values…</a:t>
            </a:r>
            <a:endParaRPr lang="en-US" sz="4200" i="1" dirty="0">
              <a:solidFill>
                <a:prstClr val="black"/>
              </a:solidFill>
              <a:latin typeface="Cambria"/>
              <a:cs typeface="Cambria"/>
            </a:endParaRPr>
          </a:p>
        </p:txBody>
      </p:sp>
      <p:sp>
        <p:nvSpPr>
          <p:cNvPr id="4" name="Rectangle 3"/>
          <p:cNvSpPr/>
          <p:nvPr/>
        </p:nvSpPr>
        <p:spPr>
          <a:xfrm>
            <a:off x="474783" y="1538552"/>
            <a:ext cx="8451114" cy="3631764"/>
          </a:xfrm>
          <a:prstGeom prst="rect">
            <a:avLst/>
          </a:prstGeom>
        </p:spPr>
        <p:txBody>
          <a:bodyPr wrap="square">
            <a:spAutoFit/>
          </a:bodyPr>
          <a:lstStyle/>
          <a:p>
            <a:r>
              <a:rPr lang="en-US" dirty="0">
                <a:solidFill>
                  <a:prstClr val="black"/>
                </a:solidFill>
                <a:latin typeface="Calibri"/>
              </a:rPr>
              <a:t>Random forests has two ways of replacing missing values. </a:t>
            </a:r>
            <a:endParaRPr lang="en-US" dirty="0" smtClean="0">
              <a:solidFill>
                <a:prstClr val="black"/>
              </a:solidFill>
              <a:latin typeface="Calibri"/>
            </a:endParaRPr>
          </a:p>
          <a:p>
            <a:endParaRPr lang="en-US" dirty="0">
              <a:solidFill>
                <a:prstClr val="black"/>
              </a:solidFill>
              <a:latin typeface="Calibri"/>
            </a:endParaRPr>
          </a:p>
          <a:p>
            <a:r>
              <a:rPr lang="en-US" sz="3200" b="1" dirty="0" smtClean="0">
                <a:solidFill>
                  <a:srgbClr val="0000FF"/>
                </a:solidFill>
                <a:latin typeface="Calibri"/>
              </a:rPr>
              <a:t>The </a:t>
            </a:r>
            <a:r>
              <a:rPr lang="en-US" sz="3200" b="1" dirty="0">
                <a:solidFill>
                  <a:srgbClr val="0000FF"/>
                </a:solidFill>
                <a:latin typeface="Calibri"/>
              </a:rPr>
              <a:t>first way is fast. </a:t>
            </a:r>
            <a:endParaRPr lang="en-US" sz="3200" b="1" dirty="0" smtClean="0">
              <a:solidFill>
                <a:srgbClr val="0000FF"/>
              </a:solidFill>
              <a:latin typeface="Calibri"/>
            </a:endParaRPr>
          </a:p>
          <a:p>
            <a:endParaRPr lang="en-US" dirty="0">
              <a:solidFill>
                <a:prstClr val="black"/>
              </a:solidFill>
              <a:latin typeface="Calibri"/>
            </a:endParaRPr>
          </a:p>
          <a:p>
            <a:r>
              <a:rPr lang="en-US" dirty="0" smtClean="0">
                <a:solidFill>
                  <a:prstClr val="black"/>
                </a:solidFill>
                <a:latin typeface="Calibri"/>
              </a:rPr>
              <a:t>If </a:t>
            </a:r>
            <a:r>
              <a:rPr lang="en-US" dirty="0">
                <a:solidFill>
                  <a:prstClr val="black"/>
                </a:solidFill>
                <a:latin typeface="Calibri"/>
              </a:rPr>
              <a:t>the </a:t>
            </a:r>
            <a:r>
              <a:rPr lang="en-US" dirty="0" err="1">
                <a:solidFill>
                  <a:prstClr val="black"/>
                </a:solidFill>
                <a:latin typeface="Calibri"/>
              </a:rPr>
              <a:t>mth</a:t>
            </a:r>
            <a:r>
              <a:rPr lang="en-US" dirty="0">
                <a:solidFill>
                  <a:prstClr val="black"/>
                </a:solidFill>
                <a:latin typeface="Calibri"/>
              </a:rPr>
              <a:t> variable is not categorical, the method computes the median of all values of this variable in class j, then it uses this value to replace all missing values of the </a:t>
            </a:r>
            <a:r>
              <a:rPr lang="en-US" dirty="0" err="1">
                <a:solidFill>
                  <a:prstClr val="black"/>
                </a:solidFill>
                <a:latin typeface="Calibri"/>
              </a:rPr>
              <a:t>mth</a:t>
            </a:r>
            <a:r>
              <a:rPr lang="en-US" dirty="0">
                <a:solidFill>
                  <a:prstClr val="black"/>
                </a:solidFill>
                <a:latin typeface="Calibri"/>
              </a:rPr>
              <a:t> variable in class j. </a:t>
            </a:r>
            <a:endParaRPr lang="en-US" dirty="0" smtClean="0">
              <a:solidFill>
                <a:prstClr val="black"/>
              </a:solidFill>
              <a:latin typeface="Calibri"/>
            </a:endParaRPr>
          </a:p>
          <a:p>
            <a:endParaRPr lang="en-US" dirty="0">
              <a:solidFill>
                <a:prstClr val="black"/>
              </a:solidFill>
              <a:latin typeface="Calibri"/>
            </a:endParaRPr>
          </a:p>
          <a:p>
            <a:r>
              <a:rPr lang="en-US" dirty="0" smtClean="0">
                <a:solidFill>
                  <a:prstClr val="black"/>
                </a:solidFill>
                <a:latin typeface="Calibri"/>
              </a:rPr>
              <a:t>If </a:t>
            </a:r>
            <a:r>
              <a:rPr lang="en-US" dirty="0">
                <a:solidFill>
                  <a:prstClr val="black"/>
                </a:solidFill>
                <a:latin typeface="Calibri"/>
              </a:rPr>
              <a:t>the </a:t>
            </a:r>
            <a:r>
              <a:rPr lang="en-US" dirty="0" err="1">
                <a:solidFill>
                  <a:prstClr val="black"/>
                </a:solidFill>
                <a:latin typeface="Calibri"/>
              </a:rPr>
              <a:t>mth</a:t>
            </a:r>
            <a:r>
              <a:rPr lang="en-US" dirty="0">
                <a:solidFill>
                  <a:prstClr val="black"/>
                </a:solidFill>
                <a:latin typeface="Calibri"/>
              </a:rPr>
              <a:t> variable is categorical, the replacement is the most frequent non-missing value in class j. </a:t>
            </a:r>
            <a:endParaRPr lang="en-US" dirty="0" smtClean="0">
              <a:solidFill>
                <a:prstClr val="black"/>
              </a:solidFill>
              <a:latin typeface="Calibri"/>
            </a:endParaRPr>
          </a:p>
          <a:p>
            <a:endParaRPr lang="en-US" dirty="0">
              <a:solidFill>
                <a:prstClr val="black"/>
              </a:solidFill>
              <a:latin typeface="Calibri"/>
            </a:endParaRPr>
          </a:p>
          <a:p>
            <a:r>
              <a:rPr lang="en-US" dirty="0" smtClean="0">
                <a:solidFill>
                  <a:prstClr val="black"/>
                </a:solidFill>
                <a:latin typeface="Calibri"/>
              </a:rPr>
              <a:t>These </a:t>
            </a:r>
            <a:r>
              <a:rPr lang="en-US" dirty="0">
                <a:solidFill>
                  <a:prstClr val="black"/>
                </a:solidFill>
                <a:latin typeface="Calibri"/>
              </a:rPr>
              <a:t>replacement values are called </a:t>
            </a:r>
            <a:r>
              <a:rPr lang="en-US" dirty="0" smtClean="0">
                <a:solidFill>
                  <a:prstClr val="black"/>
                </a:solidFill>
                <a:latin typeface="Calibri"/>
              </a:rPr>
              <a:t>"fills."</a:t>
            </a:r>
          </a:p>
        </p:txBody>
      </p:sp>
    </p:spTree>
    <p:extLst>
      <p:ext uri="{BB962C8B-B14F-4D97-AF65-F5344CB8AC3E}">
        <p14:creationId xmlns:p14="http://schemas.microsoft.com/office/powerpoint/2010/main" val="119302426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solidFill>
                  <a:prstClr val="black"/>
                </a:solidFill>
                <a:latin typeface="Cambria"/>
                <a:cs typeface="Cambria"/>
              </a:rPr>
              <a:t>Imputing </a:t>
            </a:r>
            <a:r>
              <a:rPr lang="en-US" sz="4200" dirty="0" smtClean="0">
                <a:solidFill>
                  <a:prstClr val="black"/>
                </a:solidFill>
                <a:latin typeface="Cambria"/>
                <a:cs typeface="Cambria"/>
              </a:rPr>
              <a:t>values, part 2…</a:t>
            </a:r>
            <a:endParaRPr lang="en-US" sz="4200" i="1" dirty="0">
              <a:solidFill>
                <a:prstClr val="black"/>
              </a:solidFill>
              <a:latin typeface="Cambria"/>
              <a:cs typeface="Cambria"/>
            </a:endParaRPr>
          </a:p>
        </p:txBody>
      </p:sp>
      <p:sp>
        <p:nvSpPr>
          <p:cNvPr id="4" name="Rectangle 3"/>
          <p:cNvSpPr/>
          <p:nvPr/>
        </p:nvSpPr>
        <p:spPr>
          <a:xfrm>
            <a:off x="795260" y="1237225"/>
            <a:ext cx="7810159" cy="5509200"/>
          </a:xfrm>
          <a:prstGeom prst="rect">
            <a:avLst/>
          </a:prstGeom>
        </p:spPr>
        <p:txBody>
          <a:bodyPr wrap="square">
            <a:spAutoFit/>
          </a:bodyPr>
          <a:lstStyle/>
          <a:p>
            <a:r>
              <a:rPr lang="en-US" sz="3200" b="1" dirty="0" smtClean="0">
                <a:solidFill>
                  <a:srgbClr val="FF0000"/>
                </a:solidFill>
                <a:latin typeface="Calibri"/>
              </a:rPr>
              <a:t>The </a:t>
            </a:r>
            <a:r>
              <a:rPr lang="en-US" sz="3200" b="1" dirty="0">
                <a:solidFill>
                  <a:srgbClr val="FF0000"/>
                </a:solidFill>
                <a:latin typeface="Calibri"/>
              </a:rPr>
              <a:t>second way </a:t>
            </a:r>
            <a:r>
              <a:rPr lang="en-US" sz="2000" dirty="0">
                <a:solidFill>
                  <a:prstClr val="black"/>
                </a:solidFill>
                <a:latin typeface="Calibri"/>
              </a:rPr>
              <a:t>of replacing missing values is computationally more expensive but has given better performance than the first, even with large amounts of missing data. </a:t>
            </a:r>
            <a:endParaRPr lang="en-US" sz="2000" dirty="0" smtClean="0">
              <a:solidFill>
                <a:prstClr val="black"/>
              </a:solidFill>
              <a:latin typeface="Calibri"/>
            </a:endParaRPr>
          </a:p>
          <a:p>
            <a:endParaRPr lang="en-US" sz="2000" dirty="0">
              <a:solidFill>
                <a:prstClr val="black"/>
              </a:solidFill>
              <a:latin typeface="Calibri"/>
            </a:endParaRPr>
          </a:p>
          <a:p>
            <a:r>
              <a:rPr lang="en-US" sz="2000" dirty="0" smtClean="0">
                <a:solidFill>
                  <a:prstClr val="black"/>
                </a:solidFill>
                <a:latin typeface="Calibri"/>
              </a:rPr>
              <a:t>It </a:t>
            </a:r>
            <a:r>
              <a:rPr lang="en-US" sz="2000" dirty="0">
                <a:solidFill>
                  <a:prstClr val="black"/>
                </a:solidFill>
                <a:latin typeface="Calibri"/>
              </a:rPr>
              <a:t>begins by doing </a:t>
            </a:r>
            <a:r>
              <a:rPr lang="en-US" sz="2000" dirty="0" smtClean="0">
                <a:solidFill>
                  <a:prstClr val="black"/>
                </a:solidFill>
                <a:latin typeface="Calibri"/>
              </a:rPr>
              <a:t>the previous rough, inaccurate </a:t>
            </a:r>
            <a:r>
              <a:rPr lang="en-US" sz="2000" dirty="0">
                <a:solidFill>
                  <a:prstClr val="black"/>
                </a:solidFill>
                <a:latin typeface="Calibri"/>
              </a:rPr>
              <a:t>filling in of the missing values. </a:t>
            </a:r>
            <a:endParaRPr lang="en-US" sz="2000" dirty="0" smtClean="0">
              <a:solidFill>
                <a:prstClr val="black"/>
              </a:solidFill>
              <a:latin typeface="Calibri"/>
            </a:endParaRPr>
          </a:p>
          <a:p>
            <a:endParaRPr lang="en-US" sz="2000" dirty="0">
              <a:solidFill>
                <a:prstClr val="black"/>
              </a:solidFill>
              <a:latin typeface="Calibri"/>
            </a:endParaRPr>
          </a:p>
          <a:p>
            <a:r>
              <a:rPr lang="en-US" sz="2000" dirty="0" smtClean="0">
                <a:solidFill>
                  <a:prstClr val="black"/>
                </a:solidFill>
                <a:latin typeface="Calibri"/>
              </a:rPr>
              <a:t>Then </a:t>
            </a:r>
            <a:r>
              <a:rPr lang="en-US" sz="2000" dirty="0">
                <a:solidFill>
                  <a:prstClr val="black"/>
                </a:solidFill>
                <a:latin typeface="Calibri"/>
              </a:rPr>
              <a:t>it </a:t>
            </a:r>
            <a:r>
              <a:rPr lang="en-US" sz="2000" dirty="0" smtClean="0">
                <a:solidFill>
                  <a:prstClr val="black"/>
                </a:solidFill>
                <a:latin typeface="Calibri"/>
              </a:rPr>
              <a:t>creates a </a:t>
            </a:r>
            <a:r>
              <a:rPr lang="en-US" sz="2000" dirty="0">
                <a:solidFill>
                  <a:prstClr val="black"/>
                </a:solidFill>
                <a:latin typeface="Calibri"/>
              </a:rPr>
              <a:t>forest </a:t>
            </a:r>
            <a:r>
              <a:rPr lang="en-US" sz="2000" dirty="0" smtClean="0">
                <a:solidFill>
                  <a:prstClr val="black"/>
                </a:solidFill>
                <a:latin typeface="Calibri"/>
              </a:rPr>
              <a:t>and </a:t>
            </a:r>
            <a:r>
              <a:rPr lang="en-US" sz="2000" dirty="0">
                <a:solidFill>
                  <a:prstClr val="black"/>
                </a:solidFill>
                <a:latin typeface="Calibri"/>
              </a:rPr>
              <a:t>computes </a:t>
            </a:r>
            <a:r>
              <a:rPr lang="en-US" sz="2000" dirty="0" smtClean="0">
                <a:solidFill>
                  <a:prstClr val="black"/>
                </a:solidFill>
                <a:latin typeface="Calibri"/>
              </a:rPr>
              <a:t>proximities among cases.</a:t>
            </a:r>
            <a:endParaRPr lang="en-US" sz="2000" dirty="0">
              <a:solidFill>
                <a:prstClr val="black"/>
              </a:solidFill>
              <a:latin typeface="Calibri"/>
            </a:endParaRPr>
          </a:p>
          <a:p>
            <a:endParaRPr lang="en-US" sz="2000" dirty="0">
              <a:solidFill>
                <a:prstClr val="black"/>
              </a:solidFill>
              <a:latin typeface="Calibri"/>
            </a:endParaRPr>
          </a:p>
          <a:p>
            <a:r>
              <a:rPr lang="en-US" sz="2000" dirty="0">
                <a:solidFill>
                  <a:prstClr val="black"/>
                </a:solidFill>
                <a:latin typeface="Calibri"/>
              </a:rPr>
              <a:t>If x(</a:t>
            </a:r>
            <a:r>
              <a:rPr lang="en-US" sz="2000" dirty="0" err="1">
                <a:solidFill>
                  <a:prstClr val="black"/>
                </a:solidFill>
                <a:latin typeface="Calibri"/>
              </a:rPr>
              <a:t>m,n</a:t>
            </a:r>
            <a:r>
              <a:rPr lang="en-US" sz="2000" dirty="0">
                <a:solidFill>
                  <a:prstClr val="black"/>
                </a:solidFill>
                <a:latin typeface="Calibri"/>
              </a:rPr>
              <a:t>) is a missing continuous value, estimate its fill as an average over the non-missing values of the </a:t>
            </a:r>
            <a:r>
              <a:rPr lang="en-US" sz="2000" dirty="0" err="1">
                <a:solidFill>
                  <a:prstClr val="black"/>
                </a:solidFill>
                <a:latin typeface="Calibri"/>
              </a:rPr>
              <a:t>mth</a:t>
            </a:r>
            <a:r>
              <a:rPr lang="en-US" sz="2000" dirty="0">
                <a:solidFill>
                  <a:prstClr val="black"/>
                </a:solidFill>
                <a:latin typeface="Calibri"/>
              </a:rPr>
              <a:t> variables weighted by the proximities between the nth case and the non-missing value case. </a:t>
            </a:r>
            <a:endParaRPr lang="en-US" sz="2000" dirty="0" smtClean="0">
              <a:solidFill>
                <a:prstClr val="black"/>
              </a:solidFill>
              <a:latin typeface="Calibri"/>
            </a:endParaRPr>
          </a:p>
          <a:p>
            <a:endParaRPr lang="en-US" sz="2000" dirty="0">
              <a:solidFill>
                <a:prstClr val="black"/>
              </a:solidFill>
              <a:latin typeface="Calibri"/>
            </a:endParaRPr>
          </a:p>
          <a:p>
            <a:r>
              <a:rPr lang="en-US" sz="2000" dirty="0" smtClean="0">
                <a:solidFill>
                  <a:prstClr val="black"/>
                </a:solidFill>
                <a:latin typeface="Calibri"/>
              </a:rPr>
              <a:t>If </a:t>
            </a:r>
            <a:r>
              <a:rPr lang="en-US" sz="2000" dirty="0">
                <a:solidFill>
                  <a:prstClr val="black"/>
                </a:solidFill>
                <a:latin typeface="Calibri"/>
              </a:rPr>
              <a:t>it is a missing categorical variable, replace it by the most frequent non-missing value where frequency is weighted by proximity.</a:t>
            </a:r>
          </a:p>
          <a:p>
            <a:endParaRPr lang="en-US" sz="2000" dirty="0">
              <a:solidFill>
                <a:prstClr val="black"/>
              </a:solidFill>
              <a:latin typeface="Calibri"/>
            </a:endParaRPr>
          </a:p>
          <a:p>
            <a:r>
              <a:rPr lang="en-US" sz="2000" dirty="0">
                <a:solidFill>
                  <a:prstClr val="black"/>
                </a:solidFill>
                <a:latin typeface="Calibri"/>
              </a:rPr>
              <a:t>Now </a:t>
            </a:r>
            <a:r>
              <a:rPr lang="en-US" sz="2000" dirty="0" smtClean="0">
                <a:solidFill>
                  <a:prstClr val="black"/>
                </a:solidFill>
                <a:latin typeface="Calibri"/>
              </a:rPr>
              <a:t>iterate</a:t>
            </a:r>
            <a:r>
              <a:rPr lang="en-US" sz="2000" dirty="0">
                <a:solidFill>
                  <a:prstClr val="black"/>
                </a:solidFill>
                <a:latin typeface="Calibri"/>
              </a:rPr>
              <a:t> </a:t>
            </a:r>
            <a:r>
              <a:rPr lang="en-US" sz="2000" dirty="0" smtClean="0">
                <a:solidFill>
                  <a:prstClr val="black"/>
                </a:solidFill>
                <a:latin typeface="Calibri"/>
              </a:rPr>
              <a:t>-- our </a:t>
            </a:r>
            <a:r>
              <a:rPr lang="en-US" sz="2000" dirty="0">
                <a:solidFill>
                  <a:prstClr val="black"/>
                </a:solidFill>
                <a:latin typeface="Calibri"/>
              </a:rPr>
              <a:t>experience is that 4-6 iterations are enough.</a:t>
            </a:r>
          </a:p>
        </p:txBody>
      </p:sp>
      <p:sp>
        <p:nvSpPr>
          <p:cNvPr id="3" name="TextBox 2"/>
          <p:cNvSpPr txBox="1"/>
          <p:nvPr/>
        </p:nvSpPr>
        <p:spPr>
          <a:xfrm rot="20506224">
            <a:off x="6931999" y="5539112"/>
            <a:ext cx="1963733" cy="923330"/>
          </a:xfrm>
          <a:prstGeom prst="rect">
            <a:avLst/>
          </a:prstGeom>
          <a:solidFill>
            <a:srgbClr val="ADEBAA"/>
          </a:solidFill>
        </p:spPr>
        <p:txBody>
          <a:bodyPr wrap="square" rtlCol="0">
            <a:spAutoFit/>
          </a:bodyPr>
          <a:lstStyle/>
          <a:p>
            <a:r>
              <a:rPr lang="en-US" dirty="0" smtClean="0"/>
              <a:t>watch out for factor variables with &gt; 32 levels! </a:t>
            </a:r>
            <a:endParaRPr lang="en-US" dirty="0"/>
          </a:p>
        </p:txBody>
      </p:sp>
    </p:spTree>
    <p:extLst>
      <p:ext uri="{BB962C8B-B14F-4D97-AF65-F5344CB8AC3E}">
        <p14:creationId xmlns:p14="http://schemas.microsoft.com/office/powerpoint/2010/main" val="9212842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260" y="273014"/>
            <a:ext cx="6587597" cy="738664"/>
          </a:xfrm>
          <a:prstGeom prst="rect">
            <a:avLst/>
          </a:prstGeom>
          <a:noFill/>
        </p:spPr>
        <p:txBody>
          <a:bodyPr wrap="square" rtlCol="0">
            <a:spAutoFit/>
          </a:bodyPr>
          <a:lstStyle/>
          <a:p>
            <a:r>
              <a:rPr lang="en-US" sz="4200" i="1" dirty="0" smtClean="0">
                <a:solidFill>
                  <a:prstClr val="black"/>
                </a:solidFill>
                <a:latin typeface="Cambria"/>
                <a:cs typeface="Cambria"/>
              </a:rPr>
              <a:t>Imputing </a:t>
            </a:r>
            <a:r>
              <a:rPr lang="en-US" sz="4200" dirty="0" smtClean="0">
                <a:solidFill>
                  <a:prstClr val="black"/>
                </a:solidFill>
                <a:latin typeface="Cambria"/>
                <a:cs typeface="Cambria"/>
              </a:rPr>
              <a:t>values…</a:t>
            </a:r>
            <a:endParaRPr lang="en-US" sz="4200" i="1" dirty="0">
              <a:solidFill>
                <a:prstClr val="black"/>
              </a:solidFill>
              <a:latin typeface="Cambria"/>
              <a:cs typeface="Cambria"/>
            </a:endParaRPr>
          </a:p>
        </p:txBody>
      </p:sp>
      <p:sp>
        <p:nvSpPr>
          <p:cNvPr id="3" name="Rectangle 2"/>
          <p:cNvSpPr/>
          <p:nvPr/>
        </p:nvSpPr>
        <p:spPr>
          <a:xfrm>
            <a:off x="719312" y="1494160"/>
            <a:ext cx="8037477" cy="646331"/>
          </a:xfrm>
          <a:prstGeom prst="rect">
            <a:avLst/>
          </a:prstGeom>
        </p:spPr>
        <p:txBody>
          <a:bodyPr wrap="none">
            <a:spAutoFit/>
          </a:bodyPr>
          <a:lstStyle/>
          <a:p>
            <a:r>
              <a:rPr lang="en-US" sz="3600" b="1" dirty="0" err="1" smtClean="0">
                <a:solidFill>
                  <a:srgbClr val="0000FF"/>
                </a:solidFill>
                <a:latin typeface="Courier New"/>
                <a:cs typeface="Courier New"/>
              </a:rPr>
              <a:t>rfImpute</a:t>
            </a:r>
            <a:r>
              <a:rPr lang="en-US" sz="3600" dirty="0">
                <a:solidFill>
                  <a:srgbClr val="0000FF"/>
                </a:solidFill>
                <a:latin typeface="Calibri"/>
              </a:rPr>
              <a:t> </a:t>
            </a:r>
            <a:r>
              <a:rPr lang="en-US" sz="3600" dirty="0" smtClean="0">
                <a:solidFill>
                  <a:prstClr val="black"/>
                </a:solidFill>
                <a:latin typeface="Calibri"/>
              </a:rPr>
              <a:t>– let's try it with the Iris data!</a:t>
            </a:r>
            <a:endParaRPr lang="en-US" sz="3600" dirty="0">
              <a:solidFill>
                <a:prstClr val="black"/>
              </a:solidFill>
              <a:latin typeface="Calibri"/>
            </a:endParaRPr>
          </a:p>
        </p:txBody>
      </p:sp>
      <p:pic>
        <p:nvPicPr>
          <p:cNvPr id="5" name="Picture 4" descr="Screen Shot 2013-03-11 at 5.53.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700" y="2494037"/>
            <a:ext cx="6324600" cy="3898900"/>
          </a:xfrm>
          <a:prstGeom prst="rect">
            <a:avLst/>
          </a:prstGeom>
          <a:ln>
            <a:solidFill>
              <a:srgbClr val="0000FF"/>
            </a:solidFill>
          </a:ln>
        </p:spPr>
      </p:pic>
      <p:sp>
        <p:nvSpPr>
          <p:cNvPr id="4" name="TextBox 3"/>
          <p:cNvSpPr txBox="1"/>
          <p:nvPr/>
        </p:nvSpPr>
        <p:spPr>
          <a:xfrm rot="20204289">
            <a:off x="4142471" y="2155557"/>
            <a:ext cx="3596471" cy="1200329"/>
          </a:xfrm>
          <a:prstGeom prst="rect">
            <a:avLst/>
          </a:prstGeom>
          <a:solidFill>
            <a:srgbClr val="ADEBAA"/>
          </a:solidFill>
        </p:spPr>
        <p:txBody>
          <a:bodyPr wrap="square" rtlCol="0">
            <a:spAutoFit/>
          </a:bodyPr>
          <a:lstStyle/>
          <a:p>
            <a:pPr algn="ctr"/>
            <a:r>
              <a:rPr lang="en-US" sz="7200" dirty="0" smtClean="0">
                <a:solidFill>
                  <a:srgbClr val="008000"/>
                </a:solidFill>
                <a:latin typeface="Calibri"/>
              </a:rPr>
              <a:t>Wow!</a:t>
            </a:r>
            <a:endParaRPr lang="en-US" sz="7200" dirty="0">
              <a:solidFill>
                <a:srgbClr val="008000"/>
              </a:solidFill>
              <a:latin typeface="Calibri"/>
            </a:endParaRPr>
          </a:p>
        </p:txBody>
      </p:sp>
    </p:spTree>
    <p:extLst>
      <p:ext uri="{BB962C8B-B14F-4D97-AF65-F5344CB8AC3E}">
        <p14:creationId xmlns:p14="http://schemas.microsoft.com/office/powerpoint/2010/main" val="180817303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6675" name="Rectangle 1027"/>
          <p:cNvSpPr>
            <a:spLocks noChangeArrowheads="1"/>
          </p:cNvSpPr>
          <p:nvPr/>
        </p:nvSpPr>
        <p:spPr bwMode="auto">
          <a:xfrm>
            <a:off x="676275" y="2609874"/>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6000" dirty="0" smtClean="0">
                <a:solidFill>
                  <a:srgbClr val="000000"/>
                </a:solidFill>
                <a:effectLst>
                  <a:outerShdw blurRad="38100" dist="38100" dir="2700000" algn="tl">
                    <a:srgbClr val="DDDDDD"/>
                  </a:outerShdw>
                </a:effectLst>
                <a:latin typeface="Times New Roman" charset="0"/>
                <a:ea typeface="ＭＳ Ｐゴシック" charset="0"/>
              </a:rPr>
              <a:t>Clustering</a:t>
            </a:r>
            <a:endParaRPr lang="en-US" sz="60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156676" name="Text Box 1028"/>
          <p:cNvSpPr txBox="1">
            <a:spLocks noChangeArrowheads="1"/>
          </p:cNvSpPr>
          <p:nvPr/>
        </p:nvSpPr>
        <p:spPr bwMode="auto">
          <a:xfrm>
            <a:off x="1136650" y="12414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833376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9"/>
          <p:cNvSpPr txBox="1">
            <a:spLocks noChangeArrowheads="1"/>
          </p:cNvSpPr>
          <p:nvPr/>
        </p:nvSpPr>
        <p:spPr bwMode="auto">
          <a:xfrm>
            <a:off x="1219200" y="1524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algn="ctr" defTabSz="914400" eaLnBrk="0" fontAlgn="base" hangingPunct="0">
              <a:spcBef>
                <a:spcPct val="50000"/>
              </a:spcBef>
              <a:spcAft>
                <a:spcPct val="0"/>
              </a:spcAft>
            </a:pPr>
            <a:r>
              <a:rPr lang="en-US" sz="4000" dirty="0" smtClean="0">
                <a:solidFill>
                  <a:srgbClr val="000000"/>
                </a:solidFill>
                <a:latin typeface="Cambria" pitchFamily="18" charset="0"/>
              </a:rPr>
              <a:t>Schedule…</a:t>
            </a:r>
            <a:endParaRPr lang="en-US" sz="4000" dirty="0">
              <a:solidFill>
                <a:srgbClr val="000000"/>
              </a:solidFill>
              <a:latin typeface="Cambria" pitchFamily="18" charset="0"/>
            </a:endParaRPr>
          </a:p>
        </p:txBody>
      </p:sp>
      <p:sp>
        <p:nvSpPr>
          <p:cNvPr id="4099" name="Text Box 9"/>
          <p:cNvSpPr txBox="1">
            <a:spLocks noChangeArrowheads="1"/>
          </p:cNvSpPr>
          <p:nvPr/>
        </p:nvSpPr>
        <p:spPr bwMode="auto">
          <a:xfrm>
            <a:off x="838200" y="1219200"/>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#5 is graded (+ all updated)…  </a:t>
            </a:r>
            <a:endParaRPr lang="en-US" sz="2100" dirty="0">
              <a:solidFill>
                <a:srgbClr val="000000"/>
              </a:solidFill>
              <a:latin typeface="Cambria" pitchFamily="18" charset="0"/>
            </a:endParaRPr>
          </a:p>
        </p:txBody>
      </p:sp>
      <p:sp>
        <p:nvSpPr>
          <p:cNvPr id="4104" name="Text Box 9"/>
          <p:cNvSpPr txBox="1">
            <a:spLocks noChangeArrowheads="1"/>
          </p:cNvSpPr>
          <p:nvPr/>
        </p:nvSpPr>
        <p:spPr bwMode="auto">
          <a:xfrm>
            <a:off x="838200" y="4623373"/>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#7 </a:t>
            </a:r>
            <a:r>
              <a:rPr lang="en-US" sz="2100" dirty="0">
                <a:solidFill>
                  <a:srgbClr val="000000"/>
                </a:solidFill>
                <a:latin typeface="Cambria" pitchFamily="18" charset="0"/>
              </a:rPr>
              <a:t>is due </a:t>
            </a:r>
            <a:r>
              <a:rPr lang="en-US" sz="2100" dirty="0" smtClean="0">
                <a:solidFill>
                  <a:srgbClr val="000000"/>
                </a:solidFill>
                <a:latin typeface="Cambria" pitchFamily="18" charset="0"/>
              </a:rPr>
              <a:t>in two Tuesdays (4/2)</a:t>
            </a:r>
            <a:endParaRPr lang="en-US" sz="2100" dirty="0">
              <a:solidFill>
                <a:srgbClr val="000000"/>
              </a:solidFill>
              <a:latin typeface="Cambria" pitchFamily="18" charset="0"/>
            </a:endParaRPr>
          </a:p>
        </p:txBody>
      </p:sp>
      <p:sp>
        <p:nvSpPr>
          <p:cNvPr id="4108" name="Text Box 9"/>
          <p:cNvSpPr txBox="1">
            <a:spLocks noChangeArrowheads="1"/>
          </p:cNvSpPr>
          <p:nvPr/>
        </p:nvSpPr>
        <p:spPr bwMode="auto">
          <a:xfrm>
            <a:off x="838200" y="2215739"/>
            <a:ext cx="6629400" cy="415925"/>
          </a:xfrm>
          <a:prstGeom prst="rect">
            <a:avLst/>
          </a:prstGeom>
          <a:solidFill>
            <a:srgbClr val="AEED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a:solidFill>
                  <a:srgbClr val="000000"/>
                </a:solidFill>
                <a:latin typeface="Cambria" pitchFamily="18" charset="0"/>
              </a:rPr>
              <a:t>Homework </a:t>
            </a:r>
            <a:r>
              <a:rPr lang="en-US" sz="2100" dirty="0" smtClean="0">
                <a:solidFill>
                  <a:srgbClr val="000000"/>
                </a:solidFill>
                <a:latin typeface="Cambria" pitchFamily="18" charset="0"/>
              </a:rPr>
              <a:t>#6 </a:t>
            </a:r>
            <a:r>
              <a:rPr lang="en-US" sz="2100" dirty="0">
                <a:solidFill>
                  <a:srgbClr val="000000"/>
                </a:solidFill>
                <a:latin typeface="Cambria" pitchFamily="18" charset="0"/>
              </a:rPr>
              <a:t>is due </a:t>
            </a:r>
            <a:r>
              <a:rPr lang="en-US" sz="2100" dirty="0">
                <a:solidFill>
                  <a:srgbClr val="FF0000"/>
                </a:solidFill>
                <a:latin typeface="Cambria" pitchFamily="18" charset="0"/>
              </a:rPr>
              <a:t>tomorrow</a:t>
            </a:r>
            <a:r>
              <a:rPr lang="en-US" sz="2100" dirty="0">
                <a:solidFill>
                  <a:srgbClr val="000000"/>
                </a:solidFill>
                <a:latin typeface="Cambria" pitchFamily="18" charset="0"/>
              </a:rPr>
              <a:t> </a:t>
            </a:r>
            <a:r>
              <a:rPr lang="en-US" sz="2100" dirty="0" smtClean="0">
                <a:solidFill>
                  <a:srgbClr val="000000"/>
                </a:solidFill>
                <a:latin typeface="Cambria" pitchFamily="18" charset="0"/>
              </a:rPr>
              <a:t>(3/26)</a:t>
            </a:r>
            <a:endParaRPr lang="en-US" sz="2100" dirty="0">
              <a:solidFill>
                <a:srgbClr val="000000"/>
              </a:solidFill>
              <a:latin typeface="Cambria" pitchFamily="18" charset="0"/>
            </a:endParaRPr>
          </a:p>
        </p:txBody>
      </p:sp>
      <p:sp>
        <p:nvSpPr>
          <p:cNvPr id="4109" name="Text Box 9"/>
          <p:cNvSpPr txBox="1">
            <a:spLocks noChangeArrowheads="1"/>
          </p:cNvSpPr>
          <p:nvPr/>
        </p:nvSpPr>
        <p:spPr bwMode="auto">
          <a:xfrm>
            <a:off x="1447800" y="2705813"/>
            <a:ext cx="66294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#1:  text, Chapter </a:t>
            </a:r>
            <a:r>
              <a:rPr lang="en-US" sz="2100" dirty="0" smtClean="0">
                <a:solidFill>
                  <a:srgbClr val="000000"/>
                </a:solidFill>
                <a:latin typeface="Cambria" pitchFamily="18" charset="0"/>
              </a:rPr>
              <a:t>13 ~ </a:t>
            </a:r>
            <a:r>
              <a:rPr lang="en-US" sz="2100" b="1" i="1" dirty="0" smtClean="0">
                <a:solidFill>
                  <a:srgbClr val="800000"/>
                </a:solidFill>
                <a:latin typeface="Cambria" pitchFamily="18" charset="0"/>
              </a:rPr>
              <a:t>Clouds</a:t>
            </a:r>
            <a:endParaRPr lang="en-US" sz="2100" b="1" i="1" dirty="0">
              <a:solidFill>
                <a:srgbClr val="800000"/>
              </a:solidFill>
              <a:latin typeface="Cambria" pitchFamily="18" charset="0"/>
            </a:endParaRPr>
          </a:p>
        </p:txBody>
      </p:sp>
      <p:sp>
        <p:nvSpPr>
          <p:cNvPr id="4110" name="Text Box 9"/>
          <p:cNvSpPr txBox="1">
            <a:spLocks noChangeArrowheads="1"/>
          </p:cNvSpPr>
          <p:nvPr/>
        </p:nvSpPr>
        <p:spPr bwMode="auto">
          <a:xfrm>
            <a:off x="1447799" y="3145551"/>
            <a:ext cx="692022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#2:  </a:t>
            </a:r>
            <a:r>
              <a:rPr lang="en-US" sz="2100" dirty="0" smtClean="0">
                <a:solidFill>
                  <a:srgbClr val="000000"/>
                </a:solidFill>
                <a:latin typeface="Cambria" pitchFamily="18" charset="0"/>
              </a:rPr>
              <a:t>Titanic via </a:t>
            </a:r>
            <a:r>
              <a:rPr lang="en-US" sz="2100" b="1" i="1" dirty="0" smtClean="0">
                <a:solidFill>
                  <a:srgbClr val="800000"/>
                </a:solidFill>
                <a:latin typeface="Cambria" pitchFamily="18" charset="0"/>
              </a:rPr>
              <a:t>forests</a:t>
            </a:r>
            <a:r>
              <a:rPr lang="en-US" sz="2100" dirty="0" smtClean="0">
                <a:solidFill>
                  <a:srgbClr val="000000"/>
                </a:solidFill>
                <a:latin typeface="Cambria" pitchFamily="18" charset="0"/>
              </a:rPr>
              <a:t>: bootstrapping and ensembles</a:t>
            </a:r>
            <a:endParaRPr lang="en-US" sz="2100" i="1" dirty="0">
              <a:solidFill>
                <a:srgbClr val="000000"/>
              </a:solidFill>
              <a:latin typeface="Cambria" pitchFamily="18" charset="0"/>
            </a:endParaRPr>
          </a:p>
        </p:txBody>
      </p:sp>
      <p:sp>
        <p:nvSpPr>
          <p:cNvPr id="11" name="Text Box 9"/>
          <p:cNvSpPr txBox="1">
            <a:spLocks noChangeArrowheads="1"/>
          </p:cNvSpPr>
          <p:nvPr/>
        </p:nvSpPr>
        <p:spPr bwMode="auto">
          <a:xfrm>
            <a:off x="1445889" y="3594701"/>
            <a:ext cx="692022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a:t>
            </a:r>
            <a:r>
              <a:rPr lang="en-US" sz="2100" dirty="0" smtClean="0">
                <a:solidFill>
                  <a:srgbClr val="000000"/>
                </a:solidFill>
                <a:latin typeface="Cambria" pitchFamily="18" charset="0"/>
              </a:rPr>
              <a:t>#3:  </a:t>
            </a:r>
            <a:r>
              <a:rPr lang="en-US" sz="2100" dirty="0" smtClean="0">
                <a:solidFill>
                  <a:srgbClr val="000000"/>
                </a:solidFill>
                <a:latin typeface="Cambria" pitchFamily="18" charset="0"/>
              </a:rPr>
              <a:t>Digit recognition via </a:t>
            </a:r>
            <a:r>
              <a:rPr lang="en-US" sz="2100" b="1" i="1" dirty="0" smtClean="0">
                <a:solidFill>
                  <a:srgbClr val="800000"/>
                </a:solidFill>
                <a:latin typeface="Cambria" pitchFamily="18" charset="0"/>
              </a:rPr>
              <a:t>forests</a:t>
            </a:r>
            <a:r>
              <a:rPr lang="en-US" sz="2100" dirty="0" smtClean="0">
                <a:solidFill>
                  <a:srgbClr val="000000"/>
                </a:solidFill>
                <a:latin typeface="Cambria" pitchFamily="18" charset="0"/>
              </a:rPr>
              <a:t>, too…</a:t>
            </a:r>
            <a:endParaRPr lang="en-US" sz="2100" i="1" dirty="0">
              <a:solidFill>
                <a:srgbClr val="000000"/>
              </a:solidFill>
              <a:latin typeface="Cambria" pitchFamily="18" charset="0"/>
            </a:endParaRPr>
          </a:p>
        </p:txBody>
      </p:sp>
      <p:sp>
        <p:nvSpPr>
          <p:cNvPr id="12" name="Text Box 9"/>
          <p:cNvSpPr txBox="1">
            <a:spLocks noChangeArrowheads="1"/>
          </p:cNvSpPr>
          <p:nvPr/>
        </p:nvSpPr>
        <p:spPr bwMode="auto">
          <a:xfrm>
            <a:off x="1447800" y="5114756"/>
            <a:ext cx="6629400"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#1:  text, </a:t>
            </a:r>
            <a:r>
              <a:rPr lang="en-US" sz="2100" dirty="0" smtClean="0">
                <a:solidFill>
                  <a:srgbClr val="000000"/>
                </a:solidFill>
                <a:latin typeface="Cambria" pitchFamily="18" charset="0"/>
              </a:rPr>
              <a:t>Chapter 14 </a:t>
            </a:r>
            <a:r>
              <a:rPr lang="en-US" sz="2100" dirty="0">
                <a:solidFill>
                  <a:srgbClr val="000000"/>
                </a:solidFill>
                <a:latin typeface="Cambria" pitchFamily="18" charset="0"/>
              </a:rPr>
              <a:t>~ </a:t>
            </a:r>
            <a:r>
              <a:rPr lang="en-US" sz="2100" b="1" i="1" dirty="0" smtClean="0">
                <a:solidFill>
                  <a:srgbClr val="800000"/>
                </a:solidFill>
                <a:latin typeface="Cambria" pitchFamily="18" charset="0"/>
              </a:rPr>
              <a:t>Storage</a:t>
            </a:r>
            <a:endParaRPr lang="en-US" sz="2100" b="1" i="1" dirty="0">
              <a:solidFill>
                <a:srgbClr val="800000"/>
              </a:solidFill>
              <a:latin typeface="Cambria" pitchFamily="18" charset="0"/>
            </a:endParaRPr>
          </a:p>
          <a:p>
            <a:pPr defTabSz="914400" eaLnBrk="0" fontAlgn="base" hangingPunct="0">
              <a:spcBef>
                <a:spcPct val="50000"/>
              </a:spcBef>
              <a:spcAft>
                <a:spcPct val="0"/>
              </a:spcAft>
            </a:pPr>
            <a:endParaRPr lang="en-US" sz="2100" dirty="0">
              <a:solidFill>
                <a:srgbClr val="000000"/>
              </a:solidFill>
              <a:latin typeface="Cambria" pitchFamily="18" charset="0"/>
            </a:endParaRPr>
          </a:p>
        </p:txBody>
      </p:sp>
      <p:sp>
        <p:nvSpPr>
          <p:cNvPr id="13" name="Text Box 9"/>
          <p:cNvSpPr txBox="1">
            <a:spLocks noChangeArrowheads="1"/>
          </p:cNvSpPr>
          <p:nvPr/>
        </p:nvSpPr>
        <p:spPr bwMode="auto">
          <a:xfrm>
            <a:off x="1447800" y="5513219"/>
            <a:ext cx="670560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#2:  </a:t>
            </a:r>
            <a:r>
              <a:rPr lang="en-US" sz="2100" dirty="0" smtClean="0">
                <a:solidFill>
                  <a:srgbClr val="000000"/>
                </a:solidFill>
                <a:latin typeface="Cambria" pitchFamily="18" charset="0"/>
              </a:rPr>
              <a:t>K-means </a:t>
            </a:r>
            <a:r>
              <a:rPr lang="en-US" sz="2100" dirty="0" smtClean="0">
                <a:solidFill>
                  <a:srgbClr val="000000"/>
                </a:solidFill>
                <a:latin typeface="Cambria" pitchFamily="18" charset="0"/>
              </a:rPr>
              <a:t>and H. Clustering for </a:t>
            </a:r>
            <a:r>
              <a:rPr lang="en-US" sz="2100" dirty="0" smtClean="0">
                <a:solidFill>
                  <a:srgbClr val="000000"/>
                </a:solidFill>
                <a:latin typeface="Cambria" pitchFamily="18" charset="0"/>
              </a:rPr>
              <a:t>digit classification</a:t>
            </a:r>
            <a:endParaRPr lang="en-US" sz="2100" i="1" dirty="0">
              <a:solidFill>
                <a:srgbClr val="000000"/>
              </a:solidFill>
              <a:latin typeface="Cambria" pitchFamily="18" charset="0"/>
            </a:endParaRPr>
          </a:p>
        </p:txBody>
      </p:sp>
      <p:sp>
        <p:nvSpPr>
          <p:cNvPr id="14" name="Text Box 9"/>
          <p:cNvSpPr txBox="1">
            <a:spLocks noChangeArrowheads="1"/>
          </p:cNvSpPr>
          <p:nvPr/>
        </p:nvSpPr>
        <p:spPr bwMode="auto">
          <a:xfrm>
            <a:off x="1447800" y="5911681"/>
            <a:ext cx="692022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2100" dirty="0" err="1">
                <a:solidFill>
                  <a:srgbClr val="000000"/>
                </a:solidFill>
                <a:latin typeface="Cambria" pitchFamily="18" charset="0"/>
              </a:rPr>
              <a:t>Pr</a:t>
            </a:r>
            <a:r>
              <a:rPr lang="en-US" sz="2100" dirty="0">
                <a:solidFill>
                  <a:srgbClr val="000000"/>
                </a:solidFill>
                <a:latin typeface="Cambria" pitchFamily="18" charset="0"/>
              </a:rPr>
              <a:t> #3:  </a:t>
            </a:r>
            <a:r>
              <a:rPr lang="en-US" sz="2100" dirty="0" smtClean="0">
                <a:solidFill>
                  <a:srgbClr val="000000"/>
                </a:solidFill>
                <a:latin typeface="Cambria" pitchFamily="18" charset="0"/>
              </a:rPr>
              <a:t>[Optional]  K-</a:t>
            </a:r>
            <a:r>
              <a:rPr lang="en-US" sz="2100" dirty="0" smtClean="0">
                <a:solidFill>
                  <a:srgbClr val="000000"/>
                </a:solidFill>
                <a:latin typeface="Cambria" pitchFamily="18" charset="0"/>
              </a:rPr>
              <a:t>means </a:t>
            </a:r>
            <a:r>
              <a:rPr lang="en-US" sz="2100" dirty="0" smtClean="0">
                <a:solidFill>
                  <a:srgbClr val="000000"/>
                </a:solidFill>
                <a:latin typeface="Cambria" pitchFamily="18" charset="0"/>
              </a:rPr>
              <a:t>for image segmentation</a:t>
            </a:r>
            <a:endParaRPr lang="en-US" sz="2100" i="1" dirty="0">
              <a:solidFill>
                <a:srgbClr val="000000"/>
              </a:solidFill>
              <a:latin typeface="Cambria" pitchFamily="18" charset="0"/>
            </a:endParaRPr>
          </a:p>
        </p:txBody>
      </p:sp>
    </p:spTree>
    <p:extLst>
      <p:ext uri="{BB962C8B-B14F-4D97-AF65-F5344CB8AC3E}">
        <p14:creationId xmlns:p14="http://schemas.microsoft.com/office/powerpoint/2010/main" val="33144206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26"/>
          <p:cNvSpPr>
            <a:spLocks noChangeArrowheads="1"/>
          </p:cNvSpPr>
          <p:nvPr/>
        </p:nvSpPr>
        <p:spPr bwMode="auto">
          <a:xfrm>
            <a:off x="304800" y="3048000"/>
            <a:ext cx="7781925"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buFontTx/>
              <a:buChar char="•"/>
            </a:pPr>
            <a:r>
              <a:rPr lang="en-US" sz="2400" dirty="0" smtClean="0">
                <a:solidFill>
                  <a:srgbClr val="000000"/>
                </a:solidFill>
                <a:latin typeface="Times New Roman" charset="0"/>
                <a:ea typeface="ＭＳ Ｐゴシック" charset="0"/>
              </a:rPr>
              <a:t> Organizing data into classes such that there is</a:t>
            </a:r>
          </a:p>
          <a:p>
            <a:pPr lvl="1" defTabSz="914400" fontAlgn="base">
              <a:spcBef>
                <a:spcPct val="50000"/>
              </a:spcBef>
              <a:spcAft>
                <a:spcPct val="0"/>
              </a:spcAft>
              <a:buFontTx/>
              <a:buChar char="•"/>
            </a:pPr>
            <a:r>
              <a:rPr lang="en-US" sz="2000" dirty="0" smtClean="0">
                <a:solidFill>
                  <a:srgbClr val="000000"/>
                </a:solidFill>
                <a:latin typeface="Times New Roman" charset="0"/>
                <a:ea typeface="ＭＳ Ｐゴシック" charset="0"/>
              </a:rPr>
              <a:t> high intra-class similarity</a:t>
            </a:r>
          </a:p>
          <a:p>
            <a:pPr lvl="1" defTabSz="914400" fontAlgn="base">
              <a:spcBef>
                <a:spcPct val="50000"/>
              </a:spcBef>
              <a:spcAft>
                <a:spcPct val="0"/>
              </a:spcAft>
              <a:buFontTx/>
              <a:buChar char="•"/>
            </a:pPr>
            <a:r>
              <a:rPr lang="en-US" sz="2000" dirty="0" smtClean="0">
                <a:solidFill>
                  <a:srgbClr val="000000"/>
                </a:solidFill>
                <a:latin typeface="Times New Roman" charset="0"/>
                <a:ea typeface="ＭＳ Ｐゴシック" charset="0"/>
              </a:rPr>
              <a:t> low inter-class similarity</a:t>
            </a:r>
            <a:r>
              <a:rPr lang="en-US" sz="2400" dirty="0" smtClean="0">
                <a:solidFill>
                  <a:srgbClr val="000000"/>
                </a:solidFill>
                <a:latin typeface="Times New Roman" charset="0"/>
                <a:ea typeface="ＭＳ Ｐゴシック" charset="0"/>
              </a:rPr>
              <a:t> </a:t>
            </a:r>
          </a:p>
          <a:p>
            <a:pPr defTabSz="914400" fontAlgn="base">
              <a:spcBef>
                <a:spcPct val="50000"/>
              </a:spcBef>
              <a:spcAft>
                <a:spcPct val="0"/>
              </a:spcAft>
              <a:buFontTx/>
              <a:buChar char="•"/>
            </a:pPr>
            <a:r>
              <a:rPr lang="en-US" sz="2400" dirty="0" smtClean="0">
                <a:solidFill>
                  <a:srgbClr val="000000"/>
                </a:solidFill>
                <a:latin typeface="Times New Roman" charset="0"/>
                <a:ea typeface="ＭＳ Ｐゴシック" charset="0"/>
              </a:rPr>
              <a:t> </a:t>
            </a:r>
            <a:r>
              <a:rPr lang="en-US" sz="2400" dirty="0" smtClean="0">
                <a:solidFill>
                  <a:srgbClr val="000000"/>
                </a:solidFill>
                <a:latin typeface="Times New Roman" charset="0"/>
                <a:ea typeface="ＭＳ Ｐゴシック" charset="0"/>
              </a:rPr>
              <a:t>Finding </a:t>
            </a:r>
            <a:r>
              <a:rPr lang="en-US" sz="2400" dirty="0" smtClean="0">
                <a:solidFill>
                  <a:srgbClr val="000000"/>
                </a:solidFill>
                <a:latin typeface="Times New Roman" charset="0"/>
                <a:ea typeface="ＭＳ Ｐゴシック" charset="0"/>
              </a:rPr>
              <a:t>the class labels and </a:t>
            </a:r>
            <a:r>
              <a:rPr lang="en-US" sz="2400" dirty="0" smtClean="0">
                <a:solidFill>
                  <a:srgbClr val="000000"/>
                </a:solidFill>
                <a:latin typeface="Times New Roman" charset="0"/>
                <a:ea typeface="ＭＳ Ｐゴシック" charset="0"/>
              </a:rPr>
              <a:t>(maybe) the </a:t>
            </a:r>
            <a:r>
              <a:rPr lang="en-US" sz="2400" dirty="0" smtClean="0">
                <a:solidFill>
                  <a:srgbClr val="000000"/>
                </a:solidFill>
                <a:latin typeface="Times New Roman" charset="0"/>
                <a:ea typeface="ＭＳ Ｐゴシック" charset="0"/>
              </a:rPr>
              <a:t>number of classes directly from the data </a:t>
            </a:r>
            <a:r>
              <a:rPr lang="en-US" sz="2400" dirty="0" smtClean="0">
                <a:solidFill>
                  <a:srgbClr val="000000"/>
                </a:solidFill>
                <a:latin typeface="Times New Roman" charset="0"/>
                <a:ea typeface="ＭＳ Ｐゴシック" charset="0"/>
              </a:rPr>
              <a:t>- in </a:t>
            </a:r>
            <a:r>
              <a:rPr lang="en-US" sz="2400" dirty="0" smtClean="0">
                <a:solidFill>
                  <a:srgbClr val="000000"/>
                </a:solidFill>
                <a:latin typeface="Times New Roman" charset="0"/>
                <a:ea typeface="ＭＳ Ｐゴシック" charset="0"/>
              </a:rPr>
              <a:t>contrast to </a:t>
            </a:r>
            <a:r>
              <a:rPr lang="en-US" sz="2400" dirty="0" smtClean="0">
                <a:solidFill>
                  <a:srgbClr val="000000"/>
                </a:solidFill>
                <a:latin typeface="Times New Roman" charset="0"/>
                <a:ea typeface="ＭＳ Ｐゴシック" charset="0"/>
              </a:rPr>
              <a:t>classification.</a:t>
            </a:r>
            <a:endParaRPr lang="en-US" sz="2400" dirty="0" smtClean="0">
              <a:solidFill>
                <a:srgbClr val="000000"/>
              </a:solidFill>
              <a:latin typeface="Times New Roman" charset="0"/>
              <a:ea typeface="ＭＳ Ｐゴシック" charset="0"/>
            </a:endParaRPr>
          </a:p>
          <a:p>
            <a:pPr defTabSz="914400" fontAlgn="base">
              <a:spcBef>
                <a:spcPct val="50000"/>
              </a:spcBef>
              <a:spcAft>
                <a:spcPct val="0"/>
              </a:spcAft>
              <a:buFontTx/>
              <a:buChar char="•"/>
            </a:pPr>
            <a:r>
              <a:rPr lang="en-US" sz="2400" dirty="0" smtClean="0">
                <a:solidFill>
                  <a:srgbClr val="000000"/>
                </a:solidFill>
                <a:latin typeface="Times New Roman" charset="0"/>
                <a:ea typeface="ＭＳ Ｐゴシック" charset="0"/>
              </a:rPr>
              <a:t> More informally, </a:t>
            </a:r>
            <a:r>
              <a:rPr lang="en-US" sz="2400" i="1" dirty="0" smtClean="0">
                <a:solidFill>
                  <a:srgbClr val="000000"/>
                </a:solidFill>
                <a:latin typeface="Times New Roman" charset="0"/>
                <a:ea typeface="ＭＳ Ｐゴシック" charset="0"/>
              </a:rPr>
              <a:t>finding natural groupings among objects. </a:t>
            </a:r>
          </a:p>
        </p:txBody>
      </p:sp>
      <p:sp>
        <p:nvSpPr>
          <p:cNvPr id="156675" name="Rectangle 1027"/>
          <p:cNvSpPr>
            <a:spLocks noChangeArrowheads="1"/>
          </p:cNvSpPr>
          <p:nvPr/>
        </p:nvSpPr>
        <p:spPr bwMode="auto">
          <a:xfrm>
            <a:off x="676275"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6000" dirty="0" smtClean="0">
                <a:solidFill>
                  <a:srgbClr val="000000"/>
                </a:solidFill>
                <a:effectLst>
                  <a:outerShdw blurRad="38100" dist="38100" dir="2700000" algn="tl">
                    <a:srgbClr val="DDDDDD"/>
                  </a:outerShdw>
                </a:effectLst>
                <a:latin typeface="Times New Roman" charset="0"/>
                <a:ea typeface="ＭＳ Ｐゴシック" charset="0"/>
              </a:rPr>
              <a:t>Clustering</a:t>
            </a:r>
            <a:endParaRPr lang="en-US" sz="60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156676" name="Text Box 1028"/>
          <p:cNvSpPr txBox="1">
            <a:spLocks noChangeArrowheads="1"/>
          </p:cNvSpPr>
          <p:nvPr/>
        </p:nvSpPr>
        <p:spPr bwMode="auto">
          <a:xfrm>
            <a:off x="1136650" y="124142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6677" name="Text Box 1029"/>
          <p:cNvSpPr txBox="1">
            <a:spLocks noChangeArrowheads="1"/>
          </p:cNvSpPr>
          <p:nvPr/>
        </p:nvSpPr>
        <p:spPr bwMode="auto">
          <a:xfrm>
            <a:off x="445031" y="1509185"/>
            <a:ext cx="8088312"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2400" dirty="0" smtClean="0">
                <a:solidFill>
                  <a:srgbClr val="808080"/>
                </a:solidFill>
                <a:latin typeface="Times New Roman" charset="0"/>
                <a:ea typeface="ＭＳ Ｐゴシック" charset="0"/>
              </a:rPr>
              <a:t>Also called </a:t>
            </a:r>
            <a:r>
              <a:rPr lang="en-US" sz="2400" i="1" dirty="0" smtClean="0">
                <a:solidFill>
                  <a:srgbClr val="800000"/>
                </a:solidFill>
                <a:latin typeface="Times New Roman" charset="0"/>
                <a:ea typeface="ＭＳ Ｐゴシック" charset="0"/>
              </a:rPr>
              <a:t>unsupervised learning</a:t>
            </a:r>
            <a:r>
              <a:rPr lang="en-US" sz="2400" dirty="0" smtClean="0">
                <a:solidFill>
                  <a:srgbClr val="808080"/>
                </a:solidFill>
                <a:latin typeface="Times New Roman" charset="0"/>
                <a:ea typeface="ＭＳ Ｐゴシック" charset="0"/>
              </a:rPr>
              <a:t>, sometimes called </a:t>
            </a:r>
            <a:r>
              <a:rPr lang="en-US" sz="2400" i="1" dirty="0" smtClean="0">
                <a:solidFill>
                  <a:srgbClr val="800000"/>
                </a:solidFill>
                <a:latin typeface="Times New Roman" charset="0"/>
                <a:ea typeface="ＭＳ Ｐゴシック" charset="0"/>
              </a:rPr>
              <a:t>classification</a:t>
            </a:r>
            <a:r>
              <a:rPr lang="en-US" sz="2400" dirty="0" smtClean="0">
                <a:solidFill>
                  <a:srgbClr val="800000"/>
                </a:solidFill>
                <a:latin typeface="Times New Roman" charset="0"/>
                <a:ea typeface="ＭＳ Ｐゴシック" charset="0"/>
              </a:rPr>
              <a:t> </a:t>
            </a:r>
            <a:r>
              <a:rPr lang="en-US" sz="2400" dirty="0" smtClean="0">
                <a:solidFill>
                  <a:srgbClr val="808080"/>
                </a:solidFill>
                <a:latin typeface="Times New Roman" charset="0"/>
                <a:ea typeface="ＭＳ Ｐゴシック" charset="0"/>
              </a:rPr>
              <a:t>by statisticians and </a:t>
            </a:r>
            <a:r>
              <a:rPr lang="en-US" sz="2400" i="1" dirty="0" smtClean="0">
                <a:solidFill>
                  <a:srgbClr val="808080"/>
                </a:solidFill>
                <a:latin typeface="Times New Roman" charset="0"/>
                <a:ea typeface="ＭＳ Ｐゴシック" charset="0"/>
              </a:rPr>
              <a:t>sorting</a:t>
            </a:r>
            <a:r>
              <a:rPr lang="en-US" sz="2400" dirty="0" smtClean="0">
                <a:solidFill>
                  <a:srgbClr val="808080"/>
                </a:solidFill>
                <a:latin typeface="Times New Roman" charset="0"/>
                <a:ea typeface="ＭＳ Ｐゴシック" charset="0"/>
              </a:rPr>
              <a:t> by psychologists and </a:t>
            </a:r>
            <a:r>
              <a:rPr lang="en-US" sz="2400" i="1" dirty="0" smtClean="0">
                <a:solidFill>
                  <a:srgbClr val="800000"/>
                </a:solidFill>
                <a:latin typeface="Times New Roman" charset="0"/>
                <a:ea typeface="ＭＳ Ｐゴシック" charset="0"/>
              </a:rPr>
              <a:t>segmentation</a:t>
            </a:r>
            <a:r>
              <a:rPr lang="en-US" sz="2400" dirty="0" smtClean="0">
                <a:solidFill>
                  <a:srgbClr val="800000"/>
                </a:solidFill>
                <a:latin typeface="Times New Roman" charset="0"/>
                <a:ea typeface="ＭＳ Ｐゴシック" charset="0"/>
              </a:rPr>
              <a:t> </a:t>
            </a:r>
            <a:r>
              <a:rPr lang="en-US" sz="2400" dirty="0" smtClean="0">
                <a:solidFill>
                  <a:srgbClr val="808080"/>
                </a:solidFill>
                <a:latin typeface="Times New Roman" charset="0"/>
                <a:ea typeface="ＭＳ Ｐゴシック" charset="0"/>
              </a:rPr>
              <a:t>by people in </a:t>
            </a:r>
            <a:r>
              <a:rPr lang="en-US" sz="2400" dirty="0" smtClean="0">
                <a:solidFill>
                  <a:srgbClr val="808080"/>
                </a:solidFill>
                <a:latin typeface="Times New Roman" charset="0"/>
                <a:ea typeface="ＭＳ Ｐゴシック" charset="0"/>
              </a:rPr>
              <a:t>marketing – or computer vision!</a:t>
            </a:r>
            <a:endParaRPr lang="en-US" sz="2400" dirty="0" smtClean="0">
              <a:solidFill>
                <a:srgbClr val="808080"/>
              </a:solidFill>
              <a:latin typeface="Times New Roman" charset="0"/>
              <a:ea typeface="ＭＳ Ｐゴシック" charset="0"/>
            </a:endParaRPr>
          </a:p>
        </p:txBody>
      </p:sp>
    </p:spTree>
    <p:extLst>
      <p:ext uri="{BB962C8B-B14F-4D97-AF65-F5344CB8AC3E}">
        <p14:creationId xmlns:p14="http://schemas.microsoft.com/office/powerpoint/2010/main" val="2063791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1935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7699" name="Rectangle 3"/>
          <p:cNvSpPr>
            <a:spLocks noChangeArrowheads="1"/>
          </p:cNvSpPr>
          <p:nvPr/>
        </p:nvSpPr>
        <p:spPr bwMode="auto">
          <a:xfrm>
            <a:off x="0" y="2171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7700" name="Rectangle 4"/>
          <p:cNvSpPr>
            <a:spLocks noChangeArrowheads="1"/>
          </p:cNvSpPr>
          <p:nvPr/>
        </p:nvSpPr>
        <p:spPr bwMode="auto">
          <a:xfrm>
            <a:off x="0" y="22002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57701" name="Group 5"/>
          <p:cNvGrpSpPr>
            <a:grpSpLocks/>
          </p:cNvGrpSpPr>
          <p:nvPr/>
        </p:nvGrpSpPr>
        <p:grpSpPr bwMode="auto">
          <a:xfrm>
            <a:off x="57150" y="1019175"/>
            <a:ext cx="9144000" cy="2243138"/>
            <a:chOff x="36" y="642"/>
            <a:chExt cx="5760" cy="1413"/>
          </a:xfrm>
        </p:grpSpPr>
        <p:pic>
          <p:nvPicPr>
            <p:cNvPr id="157702" name="Picture 6"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 y="789"/>
              <a:ext cx="513" cy="1108"/>
            </a:xfrm>
            <a:prstGeom prst="rect">
              <a:avLst/>
            </a:prstGeom>
            <a:noFill/>
            <a:extLst>
              <a:ext uri="{909E8E84-426E-40dd-AFC4-6F175D3DCCD1}">
                <a14:hiddenFill xmlns:a14="http://schemas.microsoft.com/office/drawing/2010/main">
                  <a:solidFill>
                    <a:srgbClr val="FFFFFF"/>
                  </a:solidFill>
                </a14:hiddenFill>
              </a:ext>
            </a:extLst>
          </p:spPr>
        </p:pic>
        <p:pic>
          <p:nvPicPr>
            <p:cNvPr id="157703" name="Picture 7"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4" y="828"/>
              <a:ext cx="514" cy="1104"/>
            </a:xfrm>
            <a:prstGeom prst="rect">
              <a:avLst/>
            </a:prstGeom>
            <a:noFill/>
            <a:extLst>
              <a:ext uri="{909E8E84-426E-40dd-AFC4-6F175D3DCCD1}">
                <a14:hiddenFill xmlns:a14="http://schemas.microsoft.com/office/drawing/2010/main">
                  <a:solidFill>
                    <a:srgbClr val="FFFFFF"/>
                  </a:solidFill>
                </a14:hiddenFill>
              </a:ext>
            </a:extLst>
          </p:spPr>
        </p:pic>
        <p:sp>
          <p:nvSpPr>
            <p:cNvPr id="157704" name="Rectangle 8"/>
            <p:cNvSpPr>
              <a:spLocks noChangeArrowheads="1"/>
            </p:cNvSpPr>
            <p:nvPr/>
          </p:nvSpPr>
          <p:spPr bwMode="auto">
            <a:xfrm>
              <a:off x="36" y="1365"/>
              <a:ext cx="576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pic>
          <p:nvPicPr>
            <p:cNvPr id="157705" name="Picture 9"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3" y="920"/>
              <a:ext cx="569" cy="868"/>
            </a:xfrm>
            <a:prstGeom prst="rect">
              <a:avLst/>
            </a:prstGeom>
            <a:noFill/>
            <a:extLst>
              <a:ext uri="{909E8E84-426E-40dd-AFC4-6F175D3DCCD1}">
                <a14:hiddenFill xmlns:a14="http://schemas.microsoft.com/office/drawing/2010/main">
                  <a:solidFill>
                    <a:srgbClr val="FFFFFF"/>
                  </a:solidFill>
                </a14:hiddenFill>
              </a:ext>
            </a:extLst>
          </p:spPr>
        </p:pic>
        <p:pic>
          <p:nvPicPr>
            <p:cNvPr id="15770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 y="865"/>
              <a:ext cx="635" cy="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0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5" y="753"/>
              <a:ext cx="580" cy="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08"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 y="806"/>
              <a:ext cx="592" cy="1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09"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7" y="1090"/>
              <a:ext cx="454" cy="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1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 y="1096"/>
              <a:ext cx="306" cy="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7711" name="Picture 15"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81" y="642"/>
              <a:ext cx="459" cy="1413"/>
            </a:xfrm>
            <a:prstGeom prst="rect">
              <a:avLst/>
            </a:prstGeom>
            <a:noFill/>
            <a:extLst>
              <a:ext uri="{909E8E84-426E-40dd-AFC4-6F175D3DCCD1}">
                <a14:hiddenFill xmlns:a14="http://schemas.microsoft.com/office/drawing/2010/main">
                  <a:solidFill>
                    <a:srgbClr val="FFFFFF"/>
                  </a:solidFill>
                </a14:hiddenFill>
              </a:ext>
            </a:extLst>
          </p:spPr>
        </p:pic>
      </p:grpSp>
      <p:sp>
        <p:nvSpPr>
          <p:cNvPr id="157712" name="Rectangle 16"/>
          <p:cNvSpPr>
            <a:spLocks noChangeArrowheads="1"/>
          </p:cNvSpPr>
          <p:nvPr/>
        </p:nvSpPr>
        <p:spPr bwMode="auto">
          <a:xfrm>
            <a:off x="2400300" y="3776663"/>
            <a:ext cx="5410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7713" name="Text Box 17"/>
          <p:cNvSpPr txBox="1">
            <a:spLocks noChangeArrowheads="1"/>
          </p:cNvSpPr>
          <p:nvPr/>
        </p:nvSpPr>
        <p:spPr bwMode="auto">
          <a:xfrm>
            <a:off x="57150" y="180975"/>
            <a:ext cx="9086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3600" smtClean="0">
                <a:solidFill>
                  <a:srgbClr val="000000"/>
                </a:solidFill>
                <a:effectLst>
                  <a:outerShdw blurRad="38100" dist="38100" dir="2700000" algn="tl">
                    <a:srgbClr val="DDDDDD"/>
                  </a:outerShdw>
                </a:effectLst>
                <a:latin typeface="Times New Roman" charset="0"/>
                <a:ea typeface="ＭＳ Ｐゴシック" charset="0"/>
              </a:rPr>
              <a:t>What is a natural grouping among these objects?</a:t>
            </a:r>
          </a:p>
        </p:txBody>
      </p:sp>
    </p:spTree>
    <p:extLst>
      <p:ext uri="{BB962C8B-B14F-4D97-AF65-F5344CB8AC3E}">
        <p14:creationId xmlns:p14="http://schemas.microsoft.com/office/powerpoint/2010/main" val="3092878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3530600"/>
            <a:ext cx="9144000" cy="3327400"/>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8723" name="Rectangle 3"/>
          <p:cNvSpPr>
            <a:spLocks noChangeArrowheads="1"/>
          </p:cNvSpPr>
          <p:nvPr/>
        </p:nvSpPr>
        <p:spPr bwMode="auto">
          <a:xfrm>
            <a:off x="0" y="1935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8724" name="Rectangle 4"/>
          <p:cNvSpPr>
            <a:spLocks noChangeArrowheads="1"/>
          </p:cNvSpPr>
          <p:nvPr/>
        </p:nvSpPr>
        <p:spPr bwMode="auto">
          <a:xfrm>
            <a:off x="0" y="2171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8725" name="Rectangle 5"/>
          <p:cNvSpPr>
            <a:spLocks noChangeArrowheads="1"/>
          </p:cNvSpPr>
          <p:nvPr/>
        </p:nvSpPr>
        <p:spPr bwMode="auto">
          <a:xfrm>
            <a:off x="0" y="22002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58726" name="Group 6"/>
          <p:cNvGrpSpPr>
            <a:grpSpLocks/>
          </p:cNvGrpSpPr>
          <p:nvPr/>
        </p:nvGrpSpPr>
        <p:grpSpPr bwMode="auto">
          <a:xfrm>
            <a:off x="57150" y="1019175"/>
            <a:ext cx="9144000" cy="2243138"/>
            <a:chOff x="36" y="642"/>
            <a:chExt cx="5760" cy="1413"/>
          </a:xfrm>
        </p:grpSpPr>
        <p:pic>
          <p:nvPicPr>
            <p:cNvPr id="158727" name="Picture 7"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 y="789"/>
              <a:ext cx="513" cy="1108"/>
            </a:xfrm>
            <a:prstGeom prst="rect">
              <a:avLst/>
            </a:prstGeom>
            <a:noFill/>
            <a:extLst>
              <a:ext uri="{909E8E84-426E-40dd-AFC4-6F175D3DCCD1}">
                <a14:hiddenFill xmlns:a14="http://schemas.microsoft.com/office/drawing/2010/main">
                  <a:solidFill>
                    <a:srgbClr val="FFFFFF"/>
                  </a:solidFill>
                </a14:hiddenFill>
              </a:ext>
            </a:extLst>
          </p:spPr>
        </p:pic>
        <p:pic>
          <p:nvPicPr>
            <p:cNvPr id="158728" name="Picture 8"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4" y="828"/>
              <a:ext cx="514" cy="1104"/>
            </a:xfrm>
            <a:prstGeom prst="rect">
              <a:avLst/>
            </a:prstGeom>
            <a:noFill/>
            <a:extLst>
              <a:ext uri="{909E8E84-426E-40dd-AFC4-6F175D3DCCD1}">
                <a14:hiddenFill xmlns:a14="http://schemas.microsoft.com/office/drawing/2010/main">
                  <a:solidFill>
                    <a:srgbClr val="FFFFFF"/>
                  </a:solidFill>
                </a14:hiddenFill>
              </a:ext>
            </a:extLst>
          </p:spPr>
        </p:pic>
        <p:sp>
          <p:nvSpPr>
            <p:cNvPr id="158729" name="Rectangle 9"/>
            <p:cNvSpPr>
              <a:spLocks noChangeArrowheads="1"/>
            </p:cNvSpPr>
            <p:nvPr/>
          </p:nvSpPr>
          <p:spPr bwMode="auto">
            <a:xfrm>
              <a:off x="36" y="1365"/>
              <a:ext cx="576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pic>
          <p:nvPicPr>
            <p:cNvPr id="158730" name="Picture 10"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3" y="920"/>
              <a:ext cx="569" cy="868"/>
            </a:xfrm>
            <a:prstGeom prst="rect">
              <a:avLst/>
            </a:prstGeom>
            <a:noFill/>
            <a:extLst>
              <a:ext uri="{909E8E84-426E-40dd-AFC4-6F175D3DCCD1}">
                <a14:hiddenFill xmlns:a14="http://schemas.microsoft.com/office/drawing/2010/main">
                  <a:solidFill>
                    <a:srgbClr val="FFFFFF"/>
                  </a:solidFill>
                </a14:hiddenFill>
              </a:ext>
            </a:extLst>
          </p:spPr>
        </p:pic>
        <p:pic>
          <p:nvPicPr>
            <p:cNvPr id="15873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 y="865"/>
              <a:ext cx="635" cy="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32"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5" y="753"/>
              <a:ext cx="580" cy="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33"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 y="806"/>
              <a:ext cx="592" cy="1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34"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7" y="1090"/>
              <a:ext cx="454" cy="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35"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 y="1096"/>
              <a:ext cx="306" cy="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36" name="Picture 16"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81" y="642"/>
              <a:ext cx="459" cy="1413"/>
            </a:xfrm>
            <a:prstGeom prst="rect">
              <a:avLst/>
            </a:prstGeom>
            <a:noFill/>
            <a:extLst>
              <a:ext uri="{909E8E84-426E-40dd-AFC4-6F175D3DCCD1}">
                <a14:hiddenFill xmlns:a14="http://schemas.microsoft.com/office/drawing/2010/main">
                  <a:solidFill>
                    <a:srgbClr val="FFFFFF"/>
                  </a:solidFill>
                </a14:hiddenFill>
              </a:ext>
            </a:extLst>
          </p:spPr>
        </p:pic>
      </p:grpSp>
      <p:sp>
        <p:nvSpPr>
          <p:cNvPr id="158738" name="Rectangle 18"/>
          <p:cNvSpPr>
            <a:spLocks noChangeArrowheads="1"/>
          </p:cNvSpPr>
          <p:nvPr/>
        </p:nvSpPr>
        <p:spPr bwMode="auto">
          <a:xfrm>
            <a:off x="2400300" y="3776663"/>
            <a:ext cx="5410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58739" name="Group 19"/>
          <p:cNvGrpSpPr>
            <a:grpSpLocks/>
          </p:cNvGrpSpPr>
          <p:nvPr/>
        </p:nvGrpSpPr>
        <p:grpSpPr bwMode="auto">
          <a:xfrm>
            <a:off x="150813" y="3910013"/>
            <a:ext cx="8743950" cy="2481262"/>
            <a:chOff x="96" y="2583"/>
            <a:chExt cx="5508" cy="1563"/>
          </a:xfrm>
        </p:grpSpPr>
        <p:grpSp>
          <p:nvGrpSpPr>
            <p:cNvPr id="158740" name="Group 20"/>
            <p:cNvGrpSpPr>
              <a:grpSpLocks/>
            </p:cNvGrpSpPr>
            <p:nvPr/>
          </p:nvGrpSpPr>
          <p:grpSpPr bwMode="auto">
            <a:xfrm>
              <a:off x="120" y="2802"/>
              <a:ext cx="5484" cy="1344"/>
              <a:chOff x="120" y="2802"/>
              <a:chExt cx="5484" cy="1344"/>
            </a:xfrm>
          </p:grpSpPr>
          <p:grpSp>
            <p:nvGrpSpPr>
              <p:cNvPr id="158741" name="Group 21"/>
              <p:cNvGrpSpPr>
                <a:grpSpLocks/>
              </p:cNvGrpSpPr>
              <p:nvPr/>
            </p:nvGrpSpPr>
            <p:grpSpPr bwMode="auto">
              <a:xfrm>
                <a:off x="120" y="2802"/>
                <a:ext cx="2286" cy="1344"/>
                <a:chOff x="156" y="2634"/>
                <a:chExt cx="2286" cy="1344"/>
              </a:xfrm>
            </p:grpSpPr>
            <p:sp>
              <p:nvSpPr>
                <p:cNvPr id="158742" name="Rectangle 22"/>
                <p:cNvSpPr>
                  <a:spLocks noChangeArrowheads="1"/>
                </p:cNvSpPr>
                <p:nvPr/>
              </p:nvSpPr>
              <p:spPr bwMode="auto">
                <a:xfrm>
                  <a:off x="156"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8743" name="Rectangle 23"/>
                <p:cNvSpPr>
                  <a:spLocks noChangeArrowheads="1"/>
                </p:cNvSpPr>
                <p:nvPr/>
              </p:nvSpPr>
              <p:spPr bwMode="auto">
                <a:xfrm>
                  <a:off x="1362"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158744" name="Group 24"/>
              <p:cNvGrpSpPr>
                <a:grpSpLocks/>
              </p:cNvGrpSpPr>
              <p:nvPr/>
            </p:nvGrpSpPr>
            <p:grpSpPr bwMode="auto">
              <a:xfrm>
                <a:off x="3318" y="2802"/>
                <a:ext cx="2286" cy="1344"/>
                <a:chOff x="156" y="2634"/>
                <a:chExt cx="2286" cy="1344"/>
              </a:xfrm>
            </p:grpSpPr>
            <p:sp>
              <p:nvSpPr>
                <p:cNvPr id="158745" name="Rectangle 25"/>
                <p:cNvSpPr>
                  <a:spLocks noChangeArrowheads="1"/>
                </p:cNvSpPr>
                <p:nvPr/>
              </p:nvSpPr>
              <p:spPr bwMode="auto">
                <a:xfrm>
                  <a:off x="156"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58746" name="Rectangle 26"/>
                <p:cNvSpPr>
                  <a:spLocks noChangeArrowheads="1"/>
                </p:cNvSpPr>
                <p:nvPr/>
              </p:nvSpPr>
              <p:spPr bwMode="auto">
                <a:xfrm>
                  <a:off x="1362"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158747" name="Rectangle 27"/>
            <p:cNvSpPr>
              <a:spLocks noChangeArrowheads="1"/>
            </p:cNvSpPr>
            <p:nvPr/>
          </p:nvSpPr>
          <p:spPr bwMode="auto">
            <a:xfrm>
              <a:off x="96" y="2583"/>
              <a:ext cx="3408"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pic>
          <p:nvPicPr>
            <p:cNvPr id="158748" name="Picture 28"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 y="3460"/>
              <a:ext cx="303" cy="656"/>
            </a:xfrm>
            <a:prstGeom prst="rect">
              <a:avLst/>
            </a:prstGeom>
            <a:solidFill>
              <a:srgbClr val="FFFFFF"/>
            </a:solidFill>
          </p:spPr>
        </p:pic>
        <p:pic>
          <p:nvPicPr>
            <p:cNvPr id="158749" name="Picture 29"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 y="2841"/>
              <a:ext cx="304" cy="653"/>
            </a:xfrm>
            <a:prstGeom prst="rect">
              <a:avLst/>
            </a:prstGeom>
            <a:solidFill>
              <a:srgbClr val="FFFFFF"/>
            </a:solidFill>
          </p:spPr>
        </p:pic>
        <p:pic>
          <p:nvPicPr>
            <p:cNvPr id="158750" name="Picture 30"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2" y="2859"/>
              <a:ext cx="336" cy="514"/>
            </a:xfrm>
            <a:prstGeom prst="rect">
              <a:avLst/>
            </a:prstGeom>
            <a:solidFill>
              <a:srgbClr val="FFFFFF"/>
            </a:solidFill>
          </p:spPr>
        </p:pic>
        <p:pic>
          <p:nvPicPr>
            <p:cNvPr id="158751"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0" y="3523"/>
              <a:ext cx="375" cy="5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52" name="Picture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 y="2821"/>
              <a:ext cx="343" cy="61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53"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 y="3033"/>
              <a:ext cx="375" cy="64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54" name="Picture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 y="3608"/>
              <a:ext cx="269" cy="4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55" name="Picture 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 y="3702"/>
              <a:ext cx="181" cy="4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56" name="Picture 36"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5" y="2887"/>
              <a:ext cx="272" cy="836"/>
            </a:xfrm>
            <a:prstGeom prst="rect">
              <a:avLst/>
            </a:prstGeom>
            <a:solidFill>
              <a:srgbClr val="FFFFFF"/>
            </a:solidFill>
          </p:spPr>
        </p:pic>
        <p:pic>
          <p:nvPicPr>
            <p:cNvPr id="158757" name="Picture 37"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6" y="2878"/>
              <a:ext cx="303" cy="656"/>
            </a:xfrm>
            <a:prstGeom prst="rect">
              <a:avLst/>
            </a:prstGeom>
            <a:solidFill>
              <a:srgbClr val="FFFFFF"/>
            </a:solidFill>
          </p:spPr>
        </p:pic>
        <p:pic>
          <p:nvPicPr>
            <p:cNvPr id="158758" name="Picture 38"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8" y="3477"/>
              <a:ext cx="304" cy="653"/>
            </a:xfrm>
            <a:prstGeom prst="rect">
              <a:avLst/>
            </a:prstGeom>
            <a:solidFill>
              <a:srgbClr val="FFFFFF"/>
            </a:solidFill>
          </p:spPr>
        </p:pic>
        <p:pic>
          <p:nvPicPr>
            <p:cNvPr id="158759" name="Picture 39"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4" y="3561"/>
              <a:ext cx="336" cy="514"/>
            </a:xfrm>
            <a:prstGeom prst="rect">
              <a:avLst/>
            </a:prstGeom>
            <a:solidFill>
              <a:srgbClr val="FFFFFF"/>
            </a:solidFill>
          </p:spPr>
        </p:pic>
        <p:pic>
          <p:nvPicPr>
            <p:cNvPr id="15876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4" y="2821"/>
              <a:ext cx="375" cy="5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61"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6" y="2833"/>
              <a:ext cx="343" cy="61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62" name="Picture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40" y="3524"/>
              <a:ext cx="351" cy="60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63" name="Picture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90" y="3002"/>
              <a:ext cx="269" cy="4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64" name="Picture 4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9" y="3642"/>
              <a:ext cx="181" cy="4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8765" name="Picture 45"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77" y="2845"/>
              <a:ext cx="272" cy="836"/>
            </a:xfrm>
            <a:prstGeom prst="rect">
              <a:avLst/>
            </a:prstGeom>
            <a:solidFill>
              <a:srgbClr val="FFFFFF"/>
            </a:solidFill>
          </p:spPr>
        </p:pic>
      </p:grpSp>
      <p:sp>
        <p:nvSpPr>
          <p:cNvPr id="158766" name="Text Box 46"/>
          <p:cNvSpPr txBox="1">
            <a:spLocks noChangeArrowheads="1"/>
          </p:cNvSpPr>
          <p:nvPr/>
        </p:nvSpPr>
        <p:spPr bwMode="auto">
          <a:xfrm>
            <a:off x="1839913" y="6389688"/>
            <a:ext cx="2276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mtClean="0">
                <a:solidFill>
                  <a:srgbClr val="000000"/>
                </a:solidFill>
                <a:latin typeface="Times New Roman" charset="0"/>
                <a:ea typeface="ＭＳ Ｐゴシック" charset="0"/>
              </a:rPr>
              <a:t>School Employees</a:t>
            </a:r>
            <a:r>
              <a:rPr lang="en-US" sz="1600" smtClean="0">
                <a:solidFill>
                  <a:srgbClr val="000000"/>
                </a:solidFill>
                <a:latin typeface="Times New Roman" charset="0"/>
                <a:ea typeface="ＭＳ Ｐゴシック" charset="0"/>
              </a:rPr>
              <a:t> </a:t>
            </a:r>
          </a:p>
        </p:txBody>
      </p:sp>
      <p:sp>
        <p:nvSpPr>
          <p:cNvPr id="158767" name="Text Box 47"/>
          <p:cNvSpPr txBox="1">
            <a:spLocks noChangeArrowheads="1"/>
          </p:cNvSpPr>
          <p:nvPr/>
        </p:nvSpPr>
        <p:spPr bwMode="auto">
          <a:xfrm>
            <a:off x="0" y="6364288"/>
            <a:ext cx="20701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z="1600" smtClean="0">
                <a:solidFill>
                  <a:srgbClr val="000000"/>
                </a:solidFill>
                <a:latin typeface="Times New Roman" charset="0"/>
                <a:ea typeface="ＭＳ Ｐゴシック" charset="0"/>
              </a:rPr>
              <a:t>Simpson's Family</a:t>
            </a:r>
            <a:r>
              <a:rPr lang="en-US" sz="2000" smtClean="0">
                <a:solidFill>
                  <a:srgbClr val="000000"/>
                </a:solidFill>
                <a:latin typeface="Times New Roman" charset="0"/>
                <a:ea typeface="ＭＳ Ｐゴシック" charset="0"/>
              </a:rPr>
              <a:t> </a:t>
            </a:r>
          </a:p>
        </p:txBody>
      </p:sp>
      <p:sp>
        <p:nvSpPr>
          <p:cNvPr id="158768" name="Text Box 48"/>
          <p:cNvSpPr txBox="1">
            <a:spLocks noChangeArrowheads="1"/>
          </p:cNvSpPr>
          <p:nvPr/>
        </p:nvSpPr>
        <p:spPr bwMode="auto">
          <a:xfrm>
            <a:off x="7107238" y="6364288"/>
            <a:ext cx="1839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z="2000" smtClean="0">
                <a:solidFill>
                  <a:srgbClr val="000000"/>
                </a:solidFill>
                <a:latin typeface="Times New Roman" charset="0"/>
                <a:ea typeface="ＭＳ Ｐゴシック" charset="0"/>
              </a:rPr>
              <a:t>Males</a:t>
            </a:r>
            <a:r>
              <a:rPr lang="en-US" sz="1600" smtClean="0">
                <a:solidFill>
                  <a:srgbClr val="000000"/>
                </a:solidFill>
                <a:latin typeface="Times New Roman" charset="0"/>
                <a:ea typeface="ＭＳ Ｐゴシック" charset="0"/>
              </a:rPr>
              <a:t> </a:t>
            </a:r>
          </a:p>
        </p:txBody>
      </p:sp>
      <p:sp>
        <p:nvSpPr>
          <p:cNvPr id="158769" name="Text Box 49"/>
          <p:cNvSpPr txBox="1">
            <a:spLocks noChangeArrowheads="1"/>
          </p:cNvSpPr>
          <p:nvPr/>
        </p:nvSpPr>
        <p:spPr bwMode="auto">
          <a:xfrm>
            <a:off x="5173663" y="6364288"/>
            <a:ext cx="1839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z="2000" smtClean="0">
                <a:solidFill>
                  <a:srgbClr val="000000"/>
                </a:solidFill>
                <a:latin typeface="Times New Roman" charset="0"/>
                <a:ea typeface="ＭＳ Ｐゴシック" charset="0"/>
              </a:rPr>
              <a:t>Females</a:t>
            </a:r>
            <a:r>
              <a:rPr lang="en-US" sz="1600" smtClean="0">
                <a:solidFill>
                  <a:srgbClr val="000000"/>
                </a:solidFill>
                <a:latin typeface="Times New Roman" charset="0"/>
                <a:ea typeface="ＭＳ Ｐゴシック" charset="0"/>
              </a:rPr>
              <a:t> </a:t>
            </a:r>
          </a:p>
        </p:txBody>
      </p:sp>
      <p:sp>
        <p:nvSpPr>
          <p:cNvPr id="158770" name="Text Box 50"/>
          <p:cNvSpPr txBox="1">
            <a:spLocks noChangeArrowheads="1"/>
          </p:cNvSpPr>
          <p:nvPr/>
        </p:nvSpPr>
        <p:spPr bwMode="auto">
          <a:xfrm>
            <a:off x="2689225" y="3511550"/>
            <a:ext cx="4476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3600" smtClean="0">
                <a:solidFill>
                  <a:srgbClr val="000000"/>
                </a:solidFill>
                <a:effectLst>
                  <a:outerShdw blurRad="38100" dist="38100" dir="2700000" algn="tl">
                    <a:srgbClr val="DDDDDD"/>
                  </a:outerShdw>
                </a:effectLst>
                <a:latin typeface="Times New Roman" charset="0"/>
                <a:ea typeface="ＭＳ Ｐゴシック" charset="0"/>
              </a:rPr>
              <a:t>Clustering is subjective</a:t>
            </a:r>
          </a:p>
        </p:txBody>
      </p:sp>
      <p:sp>
        <p:nvSpPr>
          <p:cNvPr id="158771" name="Text Box 51"/>
          <p:cNvSpPr txBox="1">
            <a:spLocks noChangeArrowheads="1"/>
          </p:cNvSpPr>
          <p:nvPr/>
        </p:nvSpPr>
        <p:spPr bwMode="auto">
          <a:xfrm>
            <a:off x="57150" y="180975"/>
            <a:ext cx="9086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3600" smtClean="0">
                <a:solidFill>
                  <a:srgbClr val="000000"/>
                </a:solidFill>
                <a:effectLst>
                  <a:outerShdw blurRad="38100" dist="38100" dir="2700000" algn="tl">
                    <a:srgbClr val="DDDDDD"/>
                  </a:outerShdw>
                </a:effectLst>
                <a:latin typeface="Times New Roman" charset="0"/>
                <a:ea typeface="ＭＳ Ｐゴシック" charset="0"/>
              </a:rPr>
              <a:t>What is a natural grouping among these objects?</a:t>
            </a:r>
          </a:p>
        </p:txBody>
      </p:sp>
    </p:spTree>
    <p:extLst>
      <p:ext uri="{BB962C8B-B14F-4D97-AF65-F5344CB8AC3E}">
        <p14:creationId xmlns:p14="http://schemas.microsoft.com/office/powerpoint/2010/main" val="2123720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608013" y="-123825"/>
            <a:ext cx="7772400" cy="1143000"/>
          </a:xfrm>
        </p:spPr>
        <p:txBody>
          <a:bodyPr/>
          <a:lstStyle/>
          <a:p>
            <a:r>
              <a:rPr lang="en-US">
                <a:effectLst>
                  <a:outerShdw blurRad="38100" dist="38100" dir="2700000" algn="tl">
                    <a:srgbClr val="DDDDDD"/>
                  </a:outerShdw>
                </a:effectLst>
              </a:rPr>
              <a:t>Two Types of Clustering</a:t>
            </a:r>
          </a:p>
        </p:txBody>
      </p:sp>
      <p:sp>
        <p:nvSpPr>
          <p:cNvPr id="164867" name="Rectangle 3"/>
          <p:cNvSpPr>
            <a:spLocks noChangeArrowheads="1"/>
          </p:cNvSpPr>
          <p:nvPr/>
        </p:nvSpPr>
        <p:spPr bwMode="auto">
          <a:xfrm>
            <a:off x="1066800" y="3276600"/>
            <a:ext cx="220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smtClean="0">
                <a:solidFill>
                  <a:srgbClr val="000000"/>
                </a:solidFill>
                <a:effectLst>
                  <a:outerShdw blurRad="38100" dist="38100" dir="2700000" algn="tl">
                    <a:srgbClr val="DDDDDD"/>
                  </a:outerShdw>
                </a:effectLst>
                <a:latin typeface="Times New Roman" charset="0"/>
                <a:ea typeface="ＭＳ Ｐゴシック" charset="0"/>
              </a:rPr>
              <a:t>Hierarchical</a:t>
            </a:r>
          </a:p>
        </p:txBody>
      </p:sp>
      <p:sp>
        <p:nvSpPr>
          <p:cNvPr id="164868" name="Text Box 4"/>
          <p:cNvSpPr txBox="1">
            <a:spLocks noChangeArrowheads="1"/>
          </p:cNvSpPr>
          <p:nvPr/>
        </p:nvSpPr>
        <p:spPr bwMode="auto">
          <a:xfrm>
            <a:off x="346075" y="1110191"/>
            <a:ext cx="844391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buFontTx/>
              <a:buChar char="•"/>
            </a:pPr>
            <a:r>
              <a:rPr lang="en-US" sz="2400" b="1" dirty="0" smtClean="0">
                <a:solidFill>
                  <a:srgbClr val="000000"/>
                </a:solidFill>
                <a:latin typeface="Times New Roman" charset="0"/>
                <a:ea typeface="ＭＳ Ｐゴシック" charset="0"/>
              </a:rPr>
              <a:t> </a:t>
            </a:r>
            <a:r>
              <a:rPr lang="en-US" sz="2400" b="1" dirty="0" err="1" smtClean="0">
                <a:solidFill>
                  <a:srgbClr val="000000"/>
                </a:solidFill>
                <a:latin typeface="Times New Roman" charset="0"/>
                <a:ea typeface="ＭＳ Ｐゴシック" charset="0"/>
              </a:rPr>
              <a:t>Partitional</a:t>
            </a:r>
            <a:r>
              <a:rPr lang="en-US" sz="2400" b="1" dirty="0" smtClean="0">
                <a:solidFill>
                  <a:srgbClr val="000000"/>
                </a:solidFill>
                <a:latin typeface="Times New Roman" charset="0"/>
                <a:ea typeface="ＭＳ Ｐゴシック" charset="0"/>
              </a:rPr>
              <a:t> algorithms:</a:t>
            </a:r>
            <a:r>
              <a:rPr lang="en-US" sz="2400" dirty="0" smtClean="0">
                <a:solidFill>
                  <a:srgbClr val="000000"/>
                </a:solidFill>
                <a:latin typeface="Times New Roman" charset="0"/>
                <a:ea typeface="ＭＳ Ｐゴシック" charset="0"/>
              </a:rPr>
              <a:t> Construct various partitions and then evaluate them by some criterion </a:t>
            </a: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b="1" dirty="0">
                <a:solidFill>
                  <a:srgbClr val="000000"/>
                </a:solidFill>
                <a:latin typeface="Times New Roman" charset="0"/>
                <a:ea typeface="ＭＳ Ｐゴシック" charset="0"/>
              </a:rPr>
              <a:t> </a:t>
            </a:r>
            <a:r>
              <a:rPr lang="en-US" sz="2400" b="1" dirty="0" smtClean="0">
                <a:solidFill>
                  <a:srgbClr val="000000"/>
                </a:solidFill>
                <a:latin typeface="Times New Roman" charset="0"/>
                <a:ea typeface="ＭＳ Ｐゴシック" charset="0"/>
              </a:rPr>
              <a:t>Hierarchical </a:t>
            </a:r>
            <a:r>
              <a:rPr lang="en-US" sz="2400" b="1" dirty="0" smtClean="0">
                <a:solidFill>
                  <a:srgbClr val="000000"/>
                </a:solidFill>
                <a:latin typeface="Times New Roman" charset="0"/>
                <a:ea typeface="ＭＳ Ｐゴシック" charset="0"/>
              </a:rPr>
              <a:t>algorithms:</a:t>
            </a:r>
            <a:r>
              <a:rPr lang="en-US" sz="2400" dirty="0" smtClean="0">
                <a:solidFill>
                  <a:srgbClr val="000000"/>
                </a:solidFill>
                <a:latin typeface="Times New Roman" charset="0"/>
                <a:ea typeface="ＭＳ Ｐゴシック" charset="0"/>
              </a:rPr>
              <a:t> Create a hierarchical decomposition of the set of objects using some </a:t>
            </a:r>
            <a:r>
              <a:rPr lang="en-US" sz="2400" dirty="0" smtClean="0">
                <a:solidFill>
                  <a:srgbClr val="000000"/>
                </a:solidFill>
                <a:latin typeface="Times New Roman" charset="0"/>
                <a:ea typeface="ＭＳ Ｐゴシック" charset="0"/>
              </a:rPr>
              <a:t>criterion</a:t>
            </a:r>
            <a:endParaRPr lang="en-US" sz="2400" dirty="0" smtClean="0">
              <a:solidFill>
                <a:srgbClr val="000000"/>
              </a:solidFill>
              <a:latin typeface="Times New Roman" charset="0"/>
              <a:ea typeface="ＭＳ Ｐゴシック" charset="0"/>
            </a:endParaRPr>
          </a:p>
        </p:txBody>
      </p:sp>
      <p:sp>
        <p:nvSpPr>
          <p:cNvPr id="164869" name="Rectangle 5"/>
          <p:cNvSpPr>
            <a:spLocks noChangeArrowheads="1"/>
          </p:cNvSpPr>
          <p:nvPr/>
        </p:nvSpPr>
        <p:spPr bwMode="auto">
          <a:xfrm>
            <a:off x="5919788" y="3225800"/>
            <a:ext cx="209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smtClean="0">
                <a:solidFill>
                  <a:srgbClr val="000000"/>
                </a:solidFill>
                <a:effectLst>
                  <a:outerShdw blurRad="38100" dist="38100" dir="2700000" algn="tl">
                    <a:srgbClr val="DDDDDD"/>
                  </a:outerShdw>
                </a:effectLst>
                <a:latin typeface="Times New Roman" charset="0"/>
                <a:ea typeface="ＭＳ Ｐゴシック" charset="0"/>
              </a:rPr>
              <a:t>Partitional</a:t>
            </a:r>
          </a:p>
        </p:txBody>
      </p:sp>
      <p:sp>
        <p:nvSpPr>
          <p:cNvPr id="164870" name="Rectangle 6"/>
          <p:cNvSpPr>
            <a:spLocks noChangeArrowheads="1"/>
          </p:cNvSpPr>
          <p:nvPr/>
        </p:nvSpPr>
        <p:spPr bwMode="auto">
          <a:xfrm>
            <a:off x="152400" y="3671888"/>
            <a:ext cx="5410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64871" name="Group 7"/>
          <p:cNvGrpSpPr>
            <a:grpSpLocks/>
          </p:cNvGrpSpPr>
          <p:nvPr/>
        </p:nvGrpSpPr>
        <p:grpSpPr bwMode="auto">
          <a:xfrm>
            <a:off x="5257800" y="4419600"/>
            <a:ext cx="3629025" cy="2133600"/>
            <a:chOff x="120" y="2532"/>
            <a:chExt cx="2286" cy="1344"/>
          </a:xfrm>
        </p:grpSpPr>
        <p:grpSp>
          <p:nvGrpSpPr>
            <p:cNvPr id="164872" name="Group 8"/>
            <p:cNvGrpSpPr>
              <a:grpSpLocks/>
            </p:cNvGrpSpPr>
            <p:nvPr/>
          </p:nvGrpSpPr>
          <p:grpSpPr bwMode="auto">
            <a:xfrm>
              <a:off x="120" y="2532"/>
              <a:ext cx="2286" cy="1344"/>
              <a:chOff x="156" y="2634"/>
              <a:chExt cx="2286" cy="1344"/>
            </a:xfrm>
          </p:grpSpPr>
          <p:sp>
            <p:nvSpPr>
              <p:cNvPr id="164873" name="Rectangle 9"/>
              <p:cNvSpPr>
                <a:spLocks noChangeArrowheads="1"/>
              </p:cNvSpPr>
              <p:nvPr/>
            </p:nvSpPr>
            <p:spPr bwMode="auto">
              <a:xfrm>
                <a:off x="156"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74" name="Rectangle 10"/>
              <p:cNvSpPr>
                <a:spLocks noChangeArrowheads="1"/>
              </p:cNvSpPr>
              <p:nvPr/>
            </p:nvSpPr>
            <p:spPr bwMode="auto">
              <a:xfrm>
                <a:off x="1362"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164875" name="Picture 11"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 y="3190"/>
              <a:ext cx="303" cy="656"/>
            </a:xfrm>
            <a:prstGeom prst="rect">
              <a:avLst/>
            </a:prstGeom>
            <a:solidFill>
              <a:srgbClr val="FFFFFF"/>
            </a:solidFill>
          </p:spPr>
        </p:pic>
        <p:pic>
          <p:nvPicPr>
            <p:cNvPr id="164876" name="Picture 12"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 y="2571"/>
              <a:ext cx="304" cy="653"/>
            </a:xfrm>
            <a:prstGeom prst="rect">
              <a:avLst/>
            </a:prstGeom>
            <a:solidFill>
              <a:srgbClr val="FFFFFF"/>
            </a:solidFill>
          </p:spPr>
        </p:pic>
        <p:pic>
          <p:nvPicPr>
            <p:cNvPr id="164877" name="Picture 13"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2" y="2589"/>
              <a:ext cx="336" cy="514"/>
            </a:xfrm>
            <a:prstGeom prst="rect">
              <a:avLst/>
            </a:prstGeom>
            <a:solidFill>
              <a:srgbClr val="FFFFFF"/>
            </a:solidFill>
          </p:spPr>
        </p:pic>
        <p:pic>
          <p:nvPicPr>
            <p:cNvPr id="16487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0" y="3253"/>
              <a:ext cx="375" cy="5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7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 y="2551"/>
              <a:ext cx="343" cy="61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 y="2763"/>
              <a:ext cx="375" cy="64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1"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 y="3338"/>
              <a:ext cx="269" cy="4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2"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 y="3432"/>
              <a:ext cx="181" cy="4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3" name="Picture 19"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5" y="2617"/>
              <a:ext cx="272" cy="836"/>
            </a:xfrm>
            <a:prstGeom prst="rect">
              <a:avLst/>
            </a:prstGeom>
            <a:solidFill>
              <a:srgbClr val="FFFFFF"/>
            </a:solidFill>
          </p:spPr>
        </p:pic>
      </p:grpSp>
      <p:grpSp>
        <p:nvGrpSpPr>
          <p:cNvPr id="164884" name="Group 20"/>
          <p:cNvGrpSpPr>
            <a:grpSpLocks/>
          </p:cNvGrpSpPr>
          <p:nvPr/>
        </p:nvGrpSpPr>
        <p:grpSpPr bwMode="auto">
          <a:xfrm>
            <a:off x="488950" y="3990975"/>
            <a:ext cx="3587750" cy="2549525"/>
            <a:chOff x="98" y="300"/>
            <a:chExt cx="3214" cy="2284"/>
          </a:xfrm>
        </p:grpSpPr>
        <p:pic>
          <p:nvPicPr>
            <p:cNvPr id="164885" name="Picture 21"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 y="1440"/>
              <a:ext cx="504" cy="1091"/>
            </a:xfrm>
            <a:prstGeom prst="rect">
              <a:avLst/>
            </a:prstGeom>
            <a:noFill/>
            <a:extLst>
              <a:ext uri="{909E8E84-426E-40dd-AFC4-6F175D3DCCD1}">
                <a14:hiddenFill xmlns:a14="http://schemas.microsoft.com/office/drawing/2010/main">
                  <a:solidFill>
                    <a:srgbClr val="FFFFFF"/>
                  </a:solidFill>
                </a14:hiddenFill>
              </a:ext>
            </a:extLst>
          </p:spPr>
        </p:pic>
        <p:pic>
          <p:nvPicPr>
            <p:cNvPr id="164886" name="Picture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 y="1824"/>
              <a:ext cx="308"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7" name="Picture 23"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0" y="1278"/>
              <a:ext cx="424" cy="1306"/>
            </a:xfrm>
            <a:prstGeom prst="rect">
              <a:avLst/>
            </a:prstGeom>
            <a:noFill/>
            <a:extLst>
              <a:ext uri="{909E8E84-426E-40dd-AFC4-6F175D3DCCD1}">
                <a14:hiddenFill xmlns:a14="http://schemas.microsoft.com/office/drawing/2010/main">
                  <a:solidFill>
                    <a:srgbClr val="FFFFFF"/>
                  </a:solidFill>
                </a14:hiddenFill>
              </a:ext>
            </a:extLst>
          </p:spPr>
        </p:pic>
        <p:grpSp>
          <p:nvGrpSpPr>
            <p:cNvPr id="164888" name="Group 24"/>
            <p:cNvGrpSpPr>
              <a:grpSpLocks/>
            </p:cNvGrpSpPr>
            <p:nvPr/>
          </p:nvGrpSpPr>
          <p:grpSpPr bwMode="auto">
            <a:xfrm>
              <a:off x="1865" y="1505"/>
              <a:ext cx="1447" cy="1031"/>
              <a:chOff x="252" y="2364"/>
              <a:chExt cx="2258" cy="1608"/>
            </a:xfrm>
          </p:grpSpPr>
          <p:pic>
            <p:nvPicPr>
              <p:cNvPr id="164889"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90" name="Picture 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164891" name="Line 27"/>
            <p:cNvSpPr>
              <a:spLocks noChangeShapeType="1"/>
            </p:cNvSpPr>
            <p:nvPr/>
          </p:nvSpPr>
          <p:spPr bwMode="auto">
            <a:xfrm flipH="1" flipV="1">
              <a:off x="255" y="444"/>
              <a:ext cx="0" cy="90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2" name="Line 28"/>
            <p:cNvSpPr>
              <a:spLocks noChangeShapeType="1"/>
            </p:cNvSpPr>
            <p:nvPr/>
          </p:nvSpPr>
          <p:spPr bwMode="auto">
            <a:xfrm flipH="1" flipV="1">
              <a:off x="2919"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3" name="Line 29"/>
            <p:cNvSpPr>
              <a:spLocks noChangeShapeType="1"/>
            </p:cNvSpPr>
            <p:nvPr/>
          </p:nvSpPr>
          <p:spPr bwMode="auto">
            <a:xfrm flipH="1" flipV="1">
              <a:off x="2227"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4" name="Line 30"/>
            <p:cNvSpPr>
              <a:spLocks noChangeShapeType="1"/>
            </p:cNvSpPr>
            <p:nvPr/>
          </p:nvSpPr>
          <p:spPr bwMode="auto">
            <a:xfrm flipH="1">
              <a:off x="2221" y="1167"/>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5" name="Line 31"/>
            <p:cNvSpPr>
              <a:spLocks noChangeShapeType="1"/>
            </p:cNvSpPr>
            <p:nvPr/>
          </p:nvSpPr>
          <p:spPr bwMode="auto">
            <a:xfrm flipH="1">
              <a:off x="1193" y="710"/>
              <a:ext cx="138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6" name="Line 32"/>
            <p:cNvSpPr>
              <a:spLocks noChangeShapeType="1"/>
            </p:cNvSpPr>
            <p:nvPr/>
          </p:nvSpPr>
          <p:spPr bwMode="auto">
            <a:xfrm rot="5400000" flipH="1">
              <a:off x="2343" y="943"/>
              <a:ext cx="457"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7" name="Line 33"/>
            <p:cNvSpPr>
              <a:spLocks noChangeShapeType="1"/>
            </p:cNvSpPr>
            <p:nvPr/>
          </p:nvSpPr>
          <p:spPr bwMode="auto">
            <a:xfrm rot="5400000" flipH="1">
              <a:off x="1712" y="574"/>
              <a:ext cx="26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64898" name="Group 34"/>
            <p:cNvGrpSpPr>
              <a:grpSpLocks/>
            </p:cNvGrpSpPr>
            <p:nvPr/>
          </p:nvGrpSpPr>
          <p:grpSpPr bwMode="auto">
            <a:xfrm>
              <a:off x="859" y="969"/>
              <a:ext cx="703" cy="377"/>
              <a:chOff x="2112" y="2976"/>
              <a:chExt cx="703" cy="377"/>
            </a:xfrm>
          </p:grpSpPr>
          <p:sp>
            <p:nvSpPr>
              <p:cNvPr id="164899" name="Line 35"/>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0" name="Line 36"/>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1" name="Line 37"/>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164902" name="Line 38"/>
            <p:cNvSpPr>
              <a:spLocks noChangeShapeType="1"/>
            </p:cNvSpPr>
            <p:nvPr/>
          </p:nvSpPr>
          <p:spPr bwMode="auto">
            <a:xfrm rot="5400000" flipH="1">
              <a:off x="1065" y="844"/>
              <a:ext cx="25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3" name="Line 39"/>
            <p:cNvSpPr>
              <a:spLocks noChangeShapeType="1"/>
            </p:cNvSpPr>
            <p:nvPr/>
          </p:nvSpPr>
          <p:spPr bwMode="auto">
            <a:xfrm flipH="1">
              <a:off x="253" y="446"/>
              <a:ext cx="158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4" name="Line 40"/>
            <p:cNvSpPr>
              <a:spLocks noChangeShapeType="1"/>
            </p:cNvSpPr>
            <p:nvPr/>
          </p:nvSpPr>
          <p:spPr bwMode="auto">
            <a:xfrm rot="5400000" flipH="1">
              <a:off x="989" y="370"/>
              <a:ext cx="13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Tree>
    <p:extLst>
      <p:ext uri="{BB962C8B-B14F-4D97-AF65-F5344CB8AC3E}">
        <p14:creationId xmlns:p14="http://schemas.microsoft.com/office/powerpoint/2010/main" val="265458037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0" y="0"/>
            <a:ext cx="9144000" cy="3660775"/>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891" name="Rectangle 3"/>
          <p:cNvSpPr>
            <a:spLocks noGrp="1" noChangeArrowheads="1"/>
          </p:cNvSpPr>
          <p:nvPr>
            <p:ph type="title"/>
          </p:nvPr>
        </p:nvSpPr>
        <p:spPr>
          <a:xfrm>
            <a:off x="0" y="-222250"/>
            <a:ext cx="9144000" cy="1143000"/>
          </a:xfrm>
        </p:spPr>
        <p:txBody>
          <a:bodyPr/>
          <a:lstStyle/>
          <a:p>
            <a:r>
              <a:rPr lang="en-US" sz="4200" dirty="0" smtClean="0">
                <a:effectLst>
                  <a:outerShdw blurRad="38100" dist="38100" dir="2700000" algn="tl">
                    <a:srgbClr val="DDDDDD"/>
                  </a:outerShdw>
                </a:effectLst>
              </a:rPr>
              <a:t>The </a:t>
            </a:r>
            <a:r>
              <a:rPr lang="en-US" sz="4200" b="1" i="1" dirty="0" err="1" smtClean="0">
                <a:effectLst>
                  <a:outerShdw blurRad="38100" dist="38100" dir="2700000" algn="tl">
                    <a:srgbClr val="DDDDDD"/>
                  </a:outerShdw>
                </a:effectLst>
              </a:rPr>
              <a:t>dendrogram</a:t>
            </a:r>
            <a:endParaRPr lang="en-US" sz="4200" b="1" i="1" dirty="0"/>
          </a:p>
        </p:txBody>
      </p:sp>
      <p:sp>
        <p:nvSpPr>
          <p:cNvPr id="165892" name="Text Box 4"/>
          <p:cNvSpPr txBox="1">
            <a:spLocks noChangeArrowheads="1"/>
          </p:cNvSpPr>
          <p:nvPr/>
        </p:nvSpPr>
        <p:spPr bwMode="auto">
          <a:xfrm>
            <a:off x="892705" y="878417"/>
            <a:ext cx="7351712"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The </a:t>
            </a:r>
            <a:r>
              <a:rPr lang="en-US" sz="2400" i="1" dirty="0" err="1" smtClean="0">
                <a:solidFill>
                  <a:srgbClr val="000000"/>
                </a:solidFill>
                <a:latin typeface="Times New Roman" charset="0"/>
                <a:ea typeface="ＭＳ Ｐゴシック" charset="0"/>
              </a:rPr>
              <a:t>dendrogram</a:t>
            </a:r>
            <a:r>
              <a:rPr lang="en-US" sz="2400" i="1" dirty="0" smtClean="0">
                <a:solidFill>
                  <a:srgbClr val="000000"/>
                </a:solidFill>
                <a:latin typeface="Times New Roman" charset="0"/>
                <a:ea typeface="ＭＳ Ｐゴシック" charset="0"/>
              </a:rPr>
              <a:t> </a:t>
            </a:r>
            <a:r>
              <a:rPr lang="en-US" sz="2400" dirty="0" smtClean="0">
                <a:solidFill>
                  <a:srgbClr val="000000"/>
                </a:solidFill>
                <a:latin typeface="Times New Roman" charset="0"/>
                <a:ea typeface="ＭＳ Ｐゴシック" charset="0"/>
              </a:rPr>
              <a:t>is a useful tool for summarizing and visualizing similarity measurements…</a:t>
            </a:r>
            <a:endParaRPr lang="en-US" sz="2400" dirty="0" smtClean="0">
              <a:solidFill>
                <a:srgbClr val="000000"/>
              </a:solidFill>
              <a:latin typeface="Times New Roman" charset="0"/>
              <a:ea typeface="ＭＳ Ｐゴシック" charset="0"/>
            </a:endParaRPr>
          </a:p>
          <a:p>
            <a:pPr algn="ctr" defTabSz="914400" fontAlgn="base">
              <a:spcBef>
                <a:spcPct val="0"/>
              </a:spcBef>
              <a:spcAft>
                <a:spcPct val="0"/>
              </a:spcAft>
            </a:pPr>
            <a:endParaRPr lang="en-US" sz="2000" dirty="0" smtClean="0">
              <a:solidFill>
                <a:srgbClr val="777777"/>
              </a:solidFill>
              <a:latin typeface="Times New Roman" charset="0"/>
              <a:ea typeface="ＭＳ Ｐゴシック" charset="0"/>
            </a:endParaRPr>
          </a:p>
        </p:txBody>
      </p:sp>
      <p:grpSp>
        <p:nvGrpSpPr>
          <p:cNvPr id="165905" name="Group 17"/>
          <p:cNvGrpSpPr>
            <a:grpSpLocks/>
          </p:cNvGrpSpPr>
          <p:nvPr/>
        </p:nvGrpSpPr>
        <p:grpSpPr bwMode="auto">
          <a:xfrm>
            <a:off x="5134769" y="3830122"/>
            <a:ext cx="2843212" cy="2760662"/>
            <a:chOff x="3845" y="2286"/>
            <a:chExt cx="1791" cy="1739"/>
          </a:xfrm>
        </p:grpSpPr>
        <p:pic>
          <p:nvPicPr>
            <p:cNvPr id="165906" name="Picture 18" descr="C:\Documents and Settings\eamonn\Desktop\bios_family_marg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5" y="2894"/>
              <a:ext cx="367" cy="1131"/>
            </a:xfrm>
            <a:prstGeom prst="rect">
              <a:avLst/>
            </a:prstGeom>
            <a:noFill/>
            <a:extLst>
              <a:ext uri="{909E8E84-426E-40dd-AFC4-6F175D3DCCD1}">
                <a14:hiddenFill xmlns:a14="http://schemas.microsoft.com/office/drawing/2010/main">
                  <a:solidFill>
                    <a:srgbClr val="FFFFFF"/>
                  </a:solidFill>
                </a14:hiddenFill>
              </a:ext>
            </a:extLst>
          </p:spPr>
        </p:pic>
        <p:pic>
          <p:nvPicPr>
            <p:cNvPr id="165907"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7" y="3091"/>
              <a:ext cx="499" cy="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5908"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 y="3118"/>
              <a:ext cx="640" cy="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5909" name="Line 21"/>
            <p:cNvSpPr>
              <a:spLocks noChangeShapeType="1"/>
            </p:cNvSpPr>
            <p:nvPr/>
          </p:nvSpPr>
          <p:spPr bwMode="auto">
            <a:xfrm flipH="1" flipV="1">
              <a:off x="4135" y="2398"/>
              <a:ext cx="0" cy="56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0" name="Line 22"/>
            <p:cNvSpPr>
              <a:spLocks noChangeShapeType="1"/>
            </p:cNvSpPr>
            <p:nvPr/>
          </p:nvSpPr>
          <p:spPr bwMode="auto">
            <a:xfrm flipH="1" flipV="1">
              <a:off x="5333" y="2798"/>
              <a:ext cx="0" cy="16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1" name="Line 23"/>
            <p:cNvSpPr>
              <a:spLocks noChangeShapeType="1"/>
            </p:cNvSpPr>
            <p:nvPr/>
          </p:nvSpPr>
          <p:spPr bwMode="auto">
            <a:xfrm flipH="1" flipV="1">
              <a:off x="4734" y="2798"/>
              <a:ext cx="0" cy="16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2" name="Line 24"/>
            <p:cNvSpPr>
              <a:spLocks noChangeShapeType="1"/>
            </p:cNvSpPr>
            <p:nvPr/>
          </p:nvSpPr>
          <p:spPr bwMode="auto">
            <a:xfrm flipH="1">
              <a:off x="4729" y="2798"/>
              <a:ext cx="60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3" name="Line 25"/>
            <p:cNvSpPr>
              <a:spLocks noChangeShapeType="1"/>
            </p:cNvSpPr>
            <p:nvPr/>
          </p:nvSpPr>
          <p:spPr bwMode="auto">
            <a:xfrm flipH="1">
              <a:off x="4130" y="2402"/>
              <a:ext cx="90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4" name="Line 26"/>
            <p:cNvSpPr>
              <a:spLocks noChangeShapeType="1"/>
            </p:cNvSpPr>
            <p:nvPr/>
          </p:nvSpPr>
          <p:spPr bwMode="auto">
            <a:xfrm rot="5400000" flipH="1">
              <a:off x="4835" y="2604"/>
              <a:ext cx="396"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5915" name="Line 27"/>
            <p:cNvSpPr>
              <a:spLocks noChangeShapeType="1"/>
            </p:cNvSpPr>
            <p:nvPr/>
          </p:nvSpPr>
          <p:spPr bwMode="auto">
            <a:xfrm rot="5400000" flipH="1">
              <a:off x="4537" y="2343"/>
              <a:ext cx="11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165916"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563" y="2230438"/>
            <a:ext cx="3311525"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5917" name="Text Box 29"/>
          <p:cNvSpPr txBox="1">
            <a:spLocks noChangeArrowheads="1"/>
          </p:cNvSpPr>
          <p:nvPr/>
        </p:nvSpPr>
        <p:spPr bwMode="auto">
          <a:xfrm>
            <a:off x="4194175" y="2238375"/>
            <a:ext cx="463708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000" smtClean="0">
                <a:solidFill>
                  <a:srgbClr val="000000"/>
                </a:solidFill>
                <a:latin typeface="Times New Roman" charset="0"/>
                <a:ea typeface="ＭＳ Ｐゴシック" charset="0"/>
              </a:rPr>
              <a:t>The similarity between two objects in a dendrogram is represented as the height of the lowest internal node they share.</a:t>
            </a:r>
          </a:p>
        </p:txBody>
      </p:sp>
      <p:sp>
        <p:nvSpPr>
          <p:cNvPr id="2" name="Rectangle 1"/>
          <p:cNvSpPr/>
          <p:nvPr/>
        </p:nvSpPr>
        <p:spPr>
          <a:xfrm>
            <a:off x="1641956" y="6221452"/>
            <a:ext cx="1979132" cy="369332"/>
          </a:xfrm>
          <a:prstGeom prst="rect">
            <a:avLst/>
          </a:prstGeom>
        </p:spPr>
        <p:txBody>
          <a:bodyPr wrap="none">
            <a:spAutoFit/>
          </a:bodyPr>
          <a:lstStyle/>
          <a:p>
            <a:r>
              <a:rPr lang="en-US" i="1" dirty="0" smtClean="0">
                <a:solidFill>
                  <a:srgbClr val="000000"/>
                </a:solidFill>
                <a:latin typeface="Times New Roman" charset="0"/>
                <a:ea typeface="ＭＳ Ｐゴシック" charset="0"/>
              </a:rPr>
              <a:t>Simpsons example:</a:t>
            </a:r>
            <a:endParaRPr lang="en-US" dirty="0"/>
          </a:p>
        </p:txBody>
      </p:sp>
    </p:spTree>
    <p:extLst>
      <p:ext uri="{BB962C8B-B14F-4D97-AF65-F5344CB8AC3E}">
        <p14:creationId xmlns:p14="http://schemas.microsoft.com/office/powerpoint/2010/main" val="44382318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1026"/>
          <p:cNvSpPr>
            <a:spLocks noGrp="1" noChangeArrowheads="1"/>
          </p:cNvSpPr>
          <p:nvPr>
            <p:ph type="title"/>
          </p:nvPr>
        </p:nvSpPr>
        <p:spPr>
          <a:xfrm>
            <a:off x="76200" y="0"/>
            <a:ext cx="8915400" cy="1143000"/>
          </a:xfrm>
        </p:spPr>
        <p:txBody>
          <a:bodyPr/>
          <a:lstStyle/>
          <a:p>
            <a:r>
              <a:rPr lang="en-US" sz="4800"/>
              <a:t>(How-to) Hierarchical Clustering</a:t>
            </a:r>
          </a:p>
        </p:txBody>
      </p:sp>
      <p:grpSp>
        <p:nvGrpSpPr>
          <p:cNvPr id="212995" name="Group 1027"/>
          <p:cNvGrpSpPr>
            <a:grpSpLocks/>
          </p:cNvGrpSpPr>
          <p:nvPr/>
        </p:nvGrpSpPr>
        <p:grpSpPr bwMode="auto">
          <a:xfrm>
            <a:off x="405521" y="3335185"/>
            <a:ext cx="3587750" cy="2549525"/>
            <a:chOff x="98" y="300"/>
            <a:chExt cx="3214" cy="2284"/>
          </a:xfrm>
        </p:grpSpPr>
        <p:pic>
          <p:nvPicPr>
            <p:cNvPr id="212996" name="Picture 1028"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 y="1440"/>
              <a:ext cx="504" cy="1091"/>
            </a:xfrm>
            <a:prstGeom prst="rect">
              <a:avLst/>
            </a:prstGeom>
            <a:noFill/>
            <a:extLst>
              <a:ext uri="{909E8E84-426E-40dd-AFC4-6F175D3DCCD1}">
                <a14:hiddenFill xmlns:a14="http://schemas.microsoft.com/office/drawing/2010/main">
                  <a:solidFill>
                    <a:srgbClr val="FFFFFF"/>
                  </a:solidFill>
                </a14:hiddenFill>
              </a:ext>
            </a:extLst>
          </p:spPr>
        </p:pic>
        <p:pic>
          <p:nvPicPr>
            <p:cNvPr id="212997"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 y="1824"/>
              <a:ext cx="308"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998" name="Picture 1030"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1278"/>
              <a:ext cx="424" cy="1306"/>
            </a:xfrm>
            <a:prstGeom prst="rect">
              <a:avLst/>
            </a:prstGeom>
            <a:noFill/>
            <a:extLst>
              <a:ext uri="{909E8E84-426E-40dd-AFC4-6F175D3DCCD1}">
                <a14:hiddenFill xmlns:a14="http://schemas.microsoft.com/office/drawing/2010/main">
                  <a:solidFill>
                    <a:srgbClr val="FFFFFF"/>
                  </a:solidFill>
                </a14:hiddenFill>
              </a:ext>
            </a:extLst>
          </p:spPr>
        </p:pic>
        <p:grpSp>
          <p:nvGrpSpPr>
            <p:cNvPr id="212999" name="Group 1031"/>
            <p:cNvGrpSpPr>
              <a:grpSpLocks/>
            </p:cNvGrpSpPr>
            <p:nvPr/>
          </p:nvGrpSpPr>
          <p:grpSpPr bwMode="auto">
            <a:xfrm>
              <a:off x="1865" y="1505"/>
              <a:ext cx="1447" cy="1031"/>
              <a:chOff x="252" y="2364"/>
              <a:chExt cx="2258" cy="1608"/>
            </a:xfrm>
          </p:grpSpPr>
          <p:pic>
            <p:nvPicPr>
              <p:cNvPr id="213000" name="Picture 10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3001" name="Picture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3002" name="Line 1034"/>
            <p:cNvSpPr>
              <a:spLocks noChangeShapeType="1"/>
            </p:cNvSpPr>
            <p:nvPr/>
          </p:nvSpPr>
          <p:spPr bwMode="auto">
            <a:xfrm flipH="1" flipV="1">
              <a:off x="255" y="444"/>
              <a:ext cx="0" cy="90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3" name="Line 1035"/>
            <p:cNvSpPr>
              <a:spLocks noChangeShapeType="1"/>
            </p:cNvSpPr>
            <p:nvPr/>
          </p:nvSpPr>
          <p:spPr bwMode="auto">
            <a:xfrm flipH="1" flipV="1">
              <a:off x="2919"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4" name="Line 1036"/>
            <p:cNvSpPr>
              <a:spLocks noChangeShapeType="1"/>
            </p:cNvSpPr>
            <p:nvPr/>
          </p:nvSpPr>
          <p:spPr bwMode="auto">
            <a:xfrm flipH="1" flipV="1">
              <a:off x="2227"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5" name="Line 1037"/>
            <p:cNvSpPr>
              <a:spLocks noChangeShapeType="1"/>
            </p:cNvSpPr>
            <p:nvPr/>
          </p:nvSpPr>
          <p:spPr bwMode="auto">
            <a:xfrm flipH="1">
              <a:off x="2221" y="1167"/>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6" name="Line 1038"/>
            <p:cNvSpPr>
              <a:spLocks noChangeShapeType="1"/>
            </p:cNvSpPr>
            <p:nvPr/>
          </p:nvSpPr>
          <p:spPr bwMode="auto">
            <a:xfrm flipH="1">
              <a:off x="1193" y="710"/>
              <a:ext cx="138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7" name="Line 1039"/>
            <p:cNvSpPr>
              <a:spLocks noChangeShapeType="1"/>
            </p:cNvSpPr>
            <p:nvPr/>
          </p:nvSpPr>
          <p:spPr bwMode="auto">
            <a:xfrm rot="5400000" flipH="1">
              <a:off x="2343" y="943"/>
              <a:ext cx="457"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8" name="Line 1040"/>
            <p:cNvSpPr>
              <a:spLocks noChangeShapeType="1"/>
            </p:cNvSpPr>
            <p:nvPr/>
          </p:nvSpPr>
          <p:spPr bwMode="auto">
            <a:xfrm rot="5400000" flipH="1">
              <a:off x="1712" y="574"/>
              <a:ext cx="26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3009" name="Group 1041"/>
            <p:cNvGrpSpPr>
              <a:grpSpLocks/>
            </p:cNvGrpSpPr>
            <p:nvPr/>
          </p:nvGrpSpPr>
          <p:grpSpPr bwMode="auto">
            <a:xfrm>
              <a:off x="859" y="969"/>
              <a:ext cx="703" cy="377"/>
              <a:chOff x="2112" y="2976"/>
              <a:chExt cx="703" cy="377"/>
            </a:xfrm>
          </p:grpSpPr>
          <p:sp>
            <p:nvSpPr>
              <p:cNvPr id="213010" name="Line 1042"/>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1" name="Line 1043"/>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2" name="Line 1044"/>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3013" name="Line 1045"/>
            <p:cNvSpPr>
              <a:spLocks noChangeShapeType="1"/>
            </p:cNvSpPr>
            <p:nvPr/>
          </p:nvSpPr>
          <p:spPr bwMode="auto">
            <a:xfrm rot="5400000" flipH="1">
              <a:off x="1065" y="844"/>
              <a:ext cx="25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4" name="Line 1046"/>
            <p:cNvSpPr>
              <a:spLocks noChangeShapeType="1"/>
            </p:cNvSpPr>
            <p:nvPr/>
          </p:nvSpPr>
          <p:spPr bwMode="auto">
            <a:xfrm flipH="1">
              <a:off x="253" y="446"/>
              <a:ext cx="158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5" name="Line 1047"/>
            <p:cNvSpPr>
              <a:spLocks noChangeShapeType="1"/>
            </p:cNvSpPr>
            <p:nvPr/>
          </p:nvSpPr>
          <p:spPr bwMode="auto">
            <a:xfrm rot="5400000" flipH="1">
              <a:off x="989" y="370"/>
              <a:ext cx="13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3016" name="Text Box 1048"/>
          <p:cNvSpPr txBox="1">
            <a:spLocks noChangeArrowheads="1"/>
          </p:cNvSpPr>
          <p:nvPr/>
        </p:nvSpPr>
        <p:spPr bwMode="auto">
          <a:xfrm>
            <a:off x="433896" y="1561010"/>
            <a:ext cx="3280303" cy="1354217"/>
          </a:xfrm>
          <a:prstGeom prst="rect">
            <a:avLst/>
          </a:prstGeom>
          <a:solidFill>
            <a:schemeClr val="bg1">
              <a:lumMod val="85000"/>
            </a:schemeClr>
          </a:solidFill>
          <a:ln>
            <a:noFill/>
          </a:ln>
          <a:effectLst/>
        </p:spPr>
        <p:txBody>
          <a:bodyPr wrap="square">
            <a:spAutoFit/>
          </a:bodyPr>
          <a:lstStyle>
            <a:lvl1pPr marL="457200" indent="-457200" algn="l" eaLnBrk="0" hangingPunct="0">
              <a:defRPr sz="2400">
                <a:solidFill>
                  <a:schemeClr val="tx1"/>
                </a:solidFill>
                <a:latin typeface="Times New Roman" charset="0"/>
                <a:ea typeface="ＭＳ Ｐゴシック" charset="0"/>
              </a:defRPr>
            </a:lvl1pPr>
            <a:lvl2pPr marL="914400" indent="-457200" algn="l" eaLnBrk="0" hangingPunct="0">
              <a:defRPr sz="2400">
                <a:solidFill>
                  <a:schemeClr val="tx1"/>
                </a:solidFill>
                <a:latin typeface="Times New Roman" charset="0"/>
                <a:ea typeface="ＭＳ Ｐゴシック" charset="0"/>
              </a:defRPr>
            </a:lvl2pPr>
            <a:lvl3pPr marL="1371600" indent="-457200" algn="l" eaLnBrk="0" hangingPunct="0">
              <a:defRPr sz="2400">
                <a:solidFill>
                  <a:schemeClr val="tx1"/>
                </a:solidFill>
                <a:latin typeface="Times New Roman" charset="0"/>
                <a:ea typeface="ＭＳ Ｐゴシック" charset="0"/>
              </a:defRPr>
            </a:lvl3pPr>
            <a:lvl4pPr marL="1828800" indent="-457200" algn="l" eaLnBrk="0" hangingPunct="0">
              <a:defRPr sz="2400">
                <a:solidFill>
                  <a:schemeClr val="tx1"/>
                </a:solidFill>
                <a:latin typeface="Times New Roman" charset="0"/>
                <a:ea typeface="ＭＳ Ｐゴシック" charset="0"/>
              </a:defRPr>
            </a:lvl4pPr>
            <a:lvl5pPr marL="2286000" indent="-457200" algn="l" eaLnBrk="0" hangingPunct="0">
              <a:defRPr sz="2400">
                <a:solidFill>
                  <a:schemeClr val="tx1"/>
                </a:solidFill>
                <a:latin typeface="Times New Roman" charset="0"/>
                <a:ea typeface="ＭＳ Ｐゴシック" charset="0"/>
              </a:defRPr>
            </a:lvl5pPr>
            <a:lvl6pPr marL="2743200" indent="-457200" eaLnBrk="0" fontAlgn="base" hangingPunct="0">
              <a:spcBef>
                <a:spcPct val="0"/>
              </a:spcBef>
              <a:spcAft>
                <a:spcPct val="0"/>
              </a:spcAft>
              <a:defRPr sz="2400">
                <a:solidFill>
                  <a:schemeClr val="tx1"/>
                </a:solidFill>
                <a:latin typeface="Times New Roman" charset="0"/>
                <a:ea typeface="ＭＳ Ｐゴシック" charset="0"/>
              </a:defRPr>
            </a:lvl6pPr>
            <a:lvl7pPr marL="3200400" indent="-457200" eaLnBrk="0" fontAlgn="base" hangingPunct="0">
              <a:spcBef>
                <a:spcPct val="0"/>
              </a:spcBef>
              <a:spcAft>
                <a:spcPct val="0"/>
              </a:spcAft>
              <a:defRPr sz="2400">
                <a:solidFill>
                  <a:schemeClr val="tx1"/>
                </a:solidFill>
                <a:latin typeface="Times New Roman" charset="0"/>
                <a:ea typeface="ＭＳ Ｐゴシック" charset="0"/>
              </a:defRPr>
            </a:lvl7pPr>
            <a:lvl8pPr marL="3657600" indent="-457200" eaLnBrk="0" fontAlgn="base" hangingPunct="0">
              <a:spcBef>
                <a:spcPct val="0"/>
              </a:spcBef>
              <a:spcAft>
                <a:spcPct val="0"/>
              </a:spcAft>
              <a:defRPr sz="2400">
                <a:solidFill>
                  <a:schemeClr val="tx1"/>
                </a:solidFill>
                <a:latin typeface="Times New Roman" charset="0"/>
                <a:ea typeface="ＭＳ Ｐゴシック" charset="0"/>
              </a:defRPr>
            </a:lvl8pPr>
            <a:lvl9pPr marL="4114800" indent="-457200" eaLnBrk="0" fontAlgn="base" hangingPunct="0">
              <a:spcBef>
                <a:spcPct val="0"/>
              </a:spcBef>
              <a:spcAft>
                <a:spcPct val="0"/>
              </a:spcAft>
              <a:defRPr sz="2400">
                <a:solidFill>
                  <a:schemeClr val="tx1"/>
                </a:solidFill>
                <a:latin typeface="Times New Roman" charset="0"/>
                <a:ea typeface="ＭＳ Ｐゴシック" charset="0"/>
              </a:defRPr>
            </a:lvl9pPr>
          </a:lstStyle>
          <a:p>
            <a:pPr marL="0" indent="0" defTabSz="914400" fontAlgn="base">
              <a:spcBef>
                <a:spcPct val="0"/>
              </a:spcBef>
              <a:spcAft>
                <a:spcPct val="0"/>
              </a:spcAft>
            </a:pPr>
            <a:r>
              <a:rPr lang="en-US" sz="1800" dirty="0" smtClean="0">
                <a:solidFill>
                  <a:srgbClr val="7F7F7F"/>
                </a:solidFill>
                <a:latin typeface="Times" charset="0"/>
              </a:rPr>
              <a:t># of </a:t>
            </a:r>
            <a:r>
              <a:rPr lang="en-US" sz="1800" dirty="0" err="1" smtClean="0">
                <a:solidFill>
                  <a:srgbClr val="7F7F7F"/>
                </a:solidFill>
                <a:latin typeface="Times" charset="0"/>
              </a:rPr>
              <a:t>dendrograms</a:t>
            </a:r>
            <a:r>
              <a:rPr lang="en-US" sz="1800" dirty="0" smtClean="0">
                <a:solidFill>
                  <a:srgbClr val="7F7F7F"/>
                </a:solidFill>
                <a:latin typeface="Times" charset="0"/>
              </a:rPr>
              <a:t> with n leaves  =  (2</a:t>
            </a:r>
            <a:r>
              <a:rPr lang="en-US" sz="1800" i="1" dirty="0" smtClean="0">
                <a:solidFill>
                  <a:srgbClr val="7F7F7F"/>
                </a:solidFill>
                <a:latin typeface="Times" charset="0"/>
              </a:rPr>
              <a:t>n</a:t>
            </a:r>
            <a:r>
              <a:rPr lang="en-US" sz="1800" dirty="0" smtClean="0">
                <a:solidFill>
                  <a:srgbClr val="7F7F7F"/>
                </a:solidFill>
                <a:latin typeface="Times" charset="0"/>
              </a:rPr>
              <a:t> -3)!/[(2</a:t>
            </a:r>
            <a:r>
              <a:rPr lang="en-US" sz="1800" baseline="30000" dirty="0" smtClean="0">
                <a:solidFill>
                  <a:srgbClr val="7F7F7F"/>
                </a:solidFill>
                <a:latin typeface="Times" charset="0"/>
              </a:rPr>
              <a:t>(</a:t>
            </a:r>
            <a:r>
              <a:rPr lang="en-US" sz="1800" i="1" baseline="30000" dirty="0" smtClean="0">
                <a:solidFill>
                  <a:srgbClr val="7F7F7F"/>
                </a:solidFill>
                <a:latin typeface="Times" charset="0"/>
              </a:rPr>
              <a:t>n </a:t>
            </a:r>
            <a:r>
              <a:rPr lang="en-US" sz="1800" baseline="30000" dirty="0" smtClean="0">
                <a:solidFill>
                  <a:srgbClr val="7F7F7F"/>
                </a:solidFill>
                <a:latin typeface="Times" charset="0"/>
              </a:rPr>
              <a:t>-2)</a:t>
            </a:r>
            <a:r>
              <a:rPr lang="en-US" sz="1800" dirty="0" smtClean="0">
                <a:solidFill>
                  <a:srgbClr val="7F7F7F"/>
                </a:solidFill>
                <a:latin typeface="Times" charset="0"/>
              </a:rPr>
              <a:t>) (</a:t>
            </a:r>
            <a:r>
              <a:rPr lang="en-US" sz="1800" i="1" dirty="0" smtClean="0">
                <a:solidFill>
                  <a:srgbClr val="7F7F7F"/>
                </a:solidFill>
                <a:latin typeface="Times" charset="0"/>
              </a:rPr>
              <a:t>n </a:t>
            </a:r>
            <a:r>
              <a:rPr lang="en-US" sz="1800" dirty="0" smtClean="0">
                <a:solidFill>
                  <a:srgbClr val="7F7F7F"/>
                </a:solidFill>
                <a:latin typeface="Times" charset="0"/>
              </a:rPr>
              <a:t>-2)!]</a:t>
            </a:r>
          </a:p>
          <a:p>
            <a:pPr marL="0" indent="0" defTabSz="914400" fontAlgn="base">
              <a:spcBef>
                <a:spcPct val="0"/>
              </a:spcBef>
              <a:spcAft>
                <a:spcPct val="0"/>
              </a:spcAft>
            </a:pPr>
            <a:endParaRPr lang="en-US" sz="1800" dirty="0" smtClean="0">
              <a:solidFill>
                <a:srgbClr val="7F7F7F"/>
              </a:solidFill>
              <a:latin typeface="Times" charset="0"/>
            </a:endParaRPr>
          </a:p>
          <a:p>
            <a:pPr marL="0" indent="0" defTabSz="914400" fontAlgn="base">
              <a:spcBef>
                <a:spcPct val="0"/>
              </a:spcBef>
              <a:spcAft>
                <a:spcPct val="0"/>
              </a:spcAft>
            </a:pPr>
            <a:r>
              <a:rPr lang="en-US" sz="1400" dirty="0" smtClean="0">
                <a:solidFill>
                  <a:srgbClr val="7F7F7F"/>
                </a:solidFill>
                <a:latin typeface="Times" charset="0"/>
              </a:rPr>
              <a:t>10 leaves have 34,459,425 possible </a:t>
            </a:r>
            <a:r>
              <a:rPr lang="en-US" sz="1400" dirty="0" err="1" smtClean="0">
                <a:solidFill>
                  <a:srgbClr val="7F7F7F"/>
                </a:solidFill>
                <a:latin typeface="Times" charset="0"/>
              </a:rPr>
              <a:t>dendrograms</a:t>
            </a:r>
            <a:r>
              <a:rPr lang="en-US" sz="1400" dirty="0">
                <a:solidFill>
                  <a:srgbClr val="7F7F7F"/>
                </a:solidFill>
                <a:latin typeface="Times" charset="0"/>
              </a:rPr>
              <a:t> ~</a:t>
            </a:r>
            <a:r>
              <a:rPr lang="en-US" sz="1400" dirty="0" smtClean="0">
                <a:solidFill>
                  <a:srgbClr val="7F7F7F"/>
                </a:solidFill>
                <a:latin typeface="Times" charset="0"/>
              </a:rPr>
              <a:t> too big to search!</a:t>
            </a:r>
          </a:p>
        </p:txBody>
      </p:sp>
      <p:sp>
        <p:nvSpPr>
          <p:cNvPr id="213017" name="Text Box 1049"/>
          <p:cNvSpPr txBox="1">
            <a:spLocks noChangeArrowheads="1"/>
          </p:cNvSpPr>
          <p:nvPr/>
        </p:nvSpPr>
        <p:spPr bwMode="auto">
          <a:xfrm>
            <a:off x="4422775" y="1289050"/>
            <a:ext cx="4241800"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000" dirty="0" smtClean="0">
                <a:solidFill>
                  <a:srgbClr val="000000"/>
                </a:solidFill>
                <a:latin typeface="Times New Roman" charset="0"/>
                <a:ea typeface="ＭＳ Ｐゴシック" charset="0"/>
              </a:rPr>
              <a:t>Since we cannot test all possible trees we will have to heuristic search of all possible trees. We could do this..</a:t>
            </a:r>
          </a:p>
          <a:p>
            <a:pPr defTabSz="914400" fontAlgn="base">
              <a:spcBef>
                <a:spcPct val="0"/>
              </a:spcBef>
              <a:spcAft>
                <a:spcPct val="0"/>
              </a:spcAft>
            </a:pPr>
            <a:endParaRPr lang="en-US" sz="2000" b="1" dirty="0" smtClean="0">
              <a:solidFill>
                <a:srgbClr val="000000"/>
              </a:solidFill>
              <a:latin typeface="Times New Roman" charset="0"/>
              <a:ea typeface="ＭＳ Ｐゴシック" charset="0"/>
            </a:endParaRPr>
          </a:p>
          <a:p>
            <a:pPr defTabSz="914400" fontAlgn="base">
              <a:spcBef>
                <a:spcPct val="0"/>
              </a:spcBef>
              <a:spcAft>
                <a:spcPct val="0"/>
              </a:spcAft>
            </a:pPr>
            <a:r>
              <a:rPr lang="en-US" sz="2000" b="1" dirty="0" smtClean="0">
                <a:solidFill>
                  <a:srgbClr val="000000"/>
                </a:solidFill>
                <a:latin typeface="Times New Roman" charset="0"/>
                <a:ea typeface="ＭＳ Ｐゴシック" charset="0"/>
              </a:rPr>
              <a:t>Top-Down (</a:t>
            </a:r>
            <a:r>
              <a:rPr lang="en-US" altLang="zh-CN" sz="2000" b="1" dirty="0" smtClean="0">
                <a:solidFill>
                  <a:srgbClr val="000000"/>
                </a:solidFill>
                <a:latin typeface="Times New Roman" charset="0"/>
                <a:ea typeface="SimSun" charset="0"/>
                <a:cs typeface="SimSun" charset="0"/>
              </a:rPr>
              <a:t>divisive</a:t>
            </a:r>
            <a:r>
              <a:rPr lang="en-US" sz="2000" b="1" dirty="0" smtClean="0">
                <a:solidFill>
                  <a:srgbClr val="000000"/>
                </a:solidFill>
                <a:latin typeface="Times New Roman" charset="0"/>
                <a:ea typeface="ＭＳ Ｐゴシック" charset="0"/>
              </a:rPr>
              <a:t>):</a:t>
            </a:r>
            <a:r>
              <a:rPr lang="en-US" sz="2000" dirty="0" smtClean="0">
                <a:solidFill>
                  <a:srgbClr val="000000"/>
                </a:solidFill>
                <a:latin typeface="Times New Roman" charset="0"/>
                <a:ea typeface="ＭＳ Ｐゴシック" charset="0"/>
              </a:rPr>
              <a:t> Starting with all the data in a single cluster, consider every possible way to divide the cluster into two. Choose the best division and recursively operate on both sides.</a:t>
            </a: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r>
              <a:rPr lang="en-US" sz="2000" b="1" dirty="0">
                <a:solidFill>
                  <a:srgbClr val="008000"/>
                </a:solidFill>
                <a:latin typeface="Times New Roman" charset="0"/>
                <a:ea typeface="ＭＳ Ｐゴシック" charset="0"/>
              </a:rPr>
              <a:t>Bottom-Up (</a:t>
            </a:r>
            <a:r>
              <a:rPr lang="en-US" altLang="zh-CN" sz="2000" b="1" dirty="0">
                <a:solidFill>
                  <a:srgbClr val="008000"/>
                </a:solidFill>
                <a:latin typeface="Times New Roman" charset="0"/>
                <a:ea typeface="SimSun" charset="0"/>
                <a:cs typeface="SimSun" charset="0"/>
              </a:rPr>
              <a:t>agglomerative</a:t>
            </a:r>
            <a:r>
              <a:rPr lang="en-US" sz="2000" b="1" dirty="0">
                <a:solidFill>
                  <a:srgbClr val="008000"/>
                </a:solidFill>
                <a:latin typeface="Times New Roman" charset="0"/>
                <a:ea typeface="ＭＳ Ｐゴシック" charset="0"/>
              </a:rPr>
              <a:t>):</a:t>
            </a:r>
            <a:r>
              <a:rPr lang="en-US" sz="2000" dirty="0">
                <a:solidFill>
                  <a:srgbClr val="008000"/>
                </a:solidFill>
                <a:latin typeface="Times New Roman" charset="0"/>
                <a:ea typeface="ＭＳ Ｐゴシック" charset="0"/>
              </a:rPr>
              <a:t> </a:t>
            </a:r>
            <a:r>
              <a:rPr lang="en-US" sz="2000" dirty="0">
                <a:solidFill>
                  <a:srgbClr val="000000"/>
                </a:solidFill>
                <a:latin typeface="Times New Roman" charset="0"/>
                <a:ea typeface="ＭＳ Ｐゴシック" charset="0"/>
              </a:rPr>
              <a:t>Starting with each item in its own cluster, find the best pair to merge into a new cluster. Repeat until all clusters are fused together. </a:t>
            </a: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p:txBody>
      </p:sp>
      <p:sp>
        <p:nvSpPr>
          <p:cNvPr id="2" name="TextBox 1"/>
          <p:cNvSpPr txBox="1"/>
          <p:nvPr/>
        </p:nvSpPr>
        <p:spPr>
          <a:xfrm rot="20388098">
            <a:off x="7587524" y="3719167"/>
            <a:ext cx="1333500" cy="646331"/>
          </a:xfrm>
          <a:prstGeom prst="rect">
            <a:avLst/>
          </a:prstGeom>
          <a:solidFill>
            <a:schemeClr val="bg1"/>
          </a:solidFill>
          <a:ln>
            <a:solidFill>
              <a:srgbClr val="008000"/>
            </a:solidFill>
          </a:ln>
        </p:spPr>
        <p:txBody>
          <a:bodyPr wrap="square" rtlCol="0">
            <a:spAutoFit/>
          </a:bodyPr>
          <a:lstStyle/>
          <a:p>
            <a:pPr algn="ctr"/>
            <a:r>
              <a:rPr lang="en-US" dirty="0" smtClean="0">
                <a:solidFill>
                  <a:srgbClr val="000000"/>
                </a:solidFill>
                <a:latin typeface="Times New Roman"/>
                <a:ea typeface="ＭＳ Ｐゴシック"/>
              </a:rPr>
              <a:t>Last time (trees)</a:t>
            </a:r>
            <a:endParaRPr lang="en-US" dirty="0">
              <a:solidFill>
                <a:srgbClr val="000000"/>
              </a:solidFill>
              <a:latin typeface="Times New Roman"/>
              <a:ea typeface="ＭＳ Ｐゴシック"/>
            </a:endParaRPr>
          </a:p>
        </p:txBody>
      </p:sp>
      <p:sp>
        <p:nvSpPr>
          <p:cNvPr id="27" name="TextBox 26"/>
          <p:cNvSpPr txBox="1"/>
          <p:nvPr/>
        </p:nvSpPr>
        <p:spPr>
          <a:xfrm rot="20388098">
            <a:off x="7571584" y="5770547"/>
            <a:ext cx="1333500" cy="553998"/>
          </a:xfrm>
          <a:prstGeom prst="rect">
            <a:avLst/>
          </a:prstGeom>
          <a:solidFill>
            <a:srgbClr val="ADEBAA"/>
          </a:solidFill>
        </p:spPr>
        <p:txBody>
          <a:bodyPr wrap="square" rtlCol="0">
            <a:spAutoFit/>
          </a:bodyPr>
          <a:lstStyle/>
          <a:p>
            <a:pPr algn="ctr"/>
            <a:r>
              <a:rPr lang="en-US" dirty="0" smtClean="0">
                <a:solidFill>
                  <a:srgbClr val="000000"/>
                </a:solidFill>
                <a:latin typeface="Times New Roman"/>
                <a:ea typeface="ＭＳ Ｐゴシック"/>
              </a:rPr>
              <a:t>This time    </a:t>
            </a:r>
            <a:r>
              <a:rPr lang="en-US" sz="1200" dirty="0" smtClean="0">
                <a:solidFill>
                  <a:srgbClr val="000000"/>
                </a:solidFill>
                <a:latin typeface="Times New Roman"/>
                <a:ea typeface="ＭＳ Ｐゴシック"/>
              </a:rPr>
              <a:t>(</a:t>
            </a:r>
            <a:r>
              <a:rPr lang="en-US" sz="1200" dirty="0" err="1" smtClean="0">
                <a:solidFill>
                  <a:srgbClr val="000000"/>
                </a:solidFill>
                <a:latin typeface="Times New Roman"/>
                <a:ea typeface="ＭＳ Ｐゴシック"/>
              </a:rPr>
              <a:t>dendrograms</a:t>
            </a:r>
            <a:r>
              <a:rPr lang="en-US" sz="1200" dirty="0" smtClean="0">
                <a:solidFill>
                  <a:srgbClr val="000000"/>
                </a:solidFill>
                <a:latin typeface="Times New Roman"/>
                <a:ea typeface="ＭＳ Ｐゴシック"/>
              </a:rPr>
              <a:t>)</a:t>
            </a:r>
            <a:endParaRPr lang="en-US" sz="1200" dirty="0">
              <a:solidFill>
                <a:srgbClr val="000000"/>
              </a:solidFill>
              <a:latin typeface="Times New Roman"/>
              <a:ea typeface="ＭＳ Ｐゴシック"/>
            </a:endParaRPr>
          </a:p>
        </p:txBody>
      </p:sp>
      <p:sp>
        <p:nvSpPr>
          <p:cNvPr id="3" name="Rectangle 2"/>
          <p:cNvSpPr/>
          <p:nvPr/>
        </p:nvSpPr>
        <p:spPr>
          <a:xfrm>
            <a:off x="864392" y="6366611"/>
            <a:ext cx="2350749" cy="369332"/>
          </a:xfrm>
          <a:prstGeom prst="rect">
            <a:avLst/>
          </a:prstGeom>
        </p:spPr>
        <p:txBody>
          <a:bodyPr wrap="none">
            <a:spAutoFit/>
          </a:bodyPr>
          <a:lstStyle/>
          <a:p>
            <a:r>
              <a:rPr lang="en-US" dirty="0" smtClean="0">
                <a:solidFill>
                  <a:srgbClr val="FF0000"/>
                </a:solidFill>
                <a:latin typeface="Times New Roman"/>
                <a:ea typeface="ＭＳ Ｐゴシック"/>
              </a:rPr>
              <a:t>What do we need here?</a:t>
            </a:r>
            <a:endParaRPr lang="en-US" dirty="0">
              <a:solidFill>
                <a:srgbClr val="FF0000"/>
              </a:solidFill>
              <a:latin typeface="Times New Roman"/>
              <a:ea typeface="ＭＳ Ｐゴシック"/>
            </a:endParaRPr>
          </a:p>
        </p:txBody>
      </p:sp>
      <p:sp>
        <p:nvSpPr>
          <p:cNvPr id="4" name="Left Brace 3"/>
          <p:cNvSpPr/>
          <p:nvPr/>
        </p:nvSpPr>
        <p:spPr bwMode="auto">
          <a:xfrm rot="16200000">
            <a:off x="1860242" y="4512654"/>
            <a:ext cx="314146" cy="3393768"/>
          </a:xfrm>
          <a:prstGeom prst="leftBrace">
            <a:avLst>
              <a:gd name="adj1" fmla="val 45391"/>
              <a:gd name="adj2" fmla="val 50000"/>
            </a:avLst>
          </a:pr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pPr>
            <a:endParaRPr lang="en-US" sz="240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805736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1026"/>
          <p:cNvSpPr>
            <a:spLocks noGrp="1" noChangeArrowheads="1"/>
          </p:cNvSpPr>
          <p:nvPr>
            <p:ph type="title"/>
          </p:nvPr>
        </p:nvSpPr>
        <p:spPr>
          <a:xfrm>
            <a:off x="76200" y="0"/>
            <a:ext cx="8915400" cy="1143000"/>
          </a:xfrm>
        </p:spPr>
        <p:txBody>
          <a:bodyPr/>
          <a:lstStyle/>
          <a:p>
            <a:r>
              <a:rPr lang="en-US" sz="4800"/>
              <a:t>(How-to) Hierarchical Clustering</a:t>
            </a:r>
          </a:p>
        </p:txBody>
      </p:sp>
      <p:grpSp>
        <p:nvGrpSpPr>
          <p:cNvPr id="212995" name="Group 1027"/>
          <p:cNvGrpSpPr>
            <a:grpSpLocks/>
          </p:cNvGrpSpPr>
          <p:nvPr/>
        </p:nvGrpSpPr>
        <p:grpSpPr bwMode="auto">
          <a:xfrm>
            <a:off x="405521" y="3335185"/>
            <a:ext cx="3587750" cy="2549525"/>
            <a:chOff x="98" y="300"/>
            <a:chExt cx="3214" cy="2284"/>
          </a:xfrm>
        </p:grpSpPr>
        <p:pic>
          <p:nvPicPr>
            <p:cNvPr id="212996" name="Picture 1028"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 y="1440"/>
              <a:ext cx="504" cy="1091"/>
            </a:xfrm>
            <a:prstGeom prst="rect">
              <a:avLst/>
            </a:prstGeom>
            <a:noFill/>
            <a:extLst>
              <a:ext uri="{909E8E84-426E-40dd-AFC4-6F175D3DCCD1}">
                <a14:hiddenFill xmlns:a14="http://schemas.microsoft.com/office/drawing/2010/main">
                  <a:solidFill>
                    <a:srgbClr val="FFFFFF"/>
                  </a:solidFill>
                </a14:hiddenFill>
              </a:ext>
            </a:extLst>
          </p:spPr>
        </p:pic>
        <p:pic>
          <p:nvPicPr>
            <p:cNvPr id="212997" name="Picture 10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 y="1824"/>
              <a:ext cx="308"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998" name="Picture 1030"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1278"/>
              <a:ext cx="424" cy="1306"/>
            </a:xfrm>
            <a:prstGeom prst="rect">
              <a:avLst/>
            </a:prstGeom>
            <a:noFill/>
            <a:extLst>
              <a:ext uri="{909E8E84-426E-40dd-AFC4-6F175D3DCCD1}">
                <a14:hiddenFill xmlns:a14="http://schemas.microsoft.com/office/drawing/2010/main">
                  <a:solidFill>
                    <a:srgbClr val="FFFFFF"/>
                  </a:solidFill>
                </a14:hiddenFill>
              </a:ext>
            </a:extLst>
          </p:spPr>
        </p:pic>
        <p:grpSp>
          <p:nvGrpSpPr>
            <p:cNvPr id="212999" name="Group 1031"/>
            <p:cNvGrpSpPr>
              <a:grpSpLocks/>
            </p:cNvGrpSpPr>
            <p:nvPr/>
          </p:nvGrpSpPr>
          <p:grpSpPr bwMode="auto">
            <a:xfrm>
              <a:off x="1865" y="1505"/>
              <a:ext cx="1447" cy="1031"/>
              <a:chOff x="252" y="2364"/>
              <a:chExt cx="2258" cy="1608"/>
            </a:xfrm>
          </p:grpSpPr>
          <p:pic>
            <p:nvPicPr>
              <p:cNvPr id="213000" name="Picture 10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3001" name="Picture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3002" name="Line 1034"/>
            <p:cNvSpPr>
              <a:spLocks noChangeShapeType="1"/>
            </p:cNvSpPr>
            <p:nvPr/>
          </p:nvSpPr>
          <p:spPr bwMode="auto">
            <a:xfrm flipH="1" flipV="1">
              <a:off x="255" y="444"/>
              <a:ext cx="0" cy="90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3" name="Line 1035"/>
            <p:cNvSpPr>
              <a:spLocks noChangeShapeType="1"/>
            </p:cNvSpPr>
            <p:nvPr/>
          </p:nvSpPr>
          <p:spPr bwMode="auto">
            <a:xfrm flipH="1" flipV="1">
              <a:off x="2919"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4" name="Line 1036"/>
            <p:cNvSpPr>
              <a:spLocks noChangeShapeType="1"/>
            </p:cNvSpPr>
            <p:nvPr/>
          </p:nvSpPr>
          <p:spPr bwMode="auto">
            <a:xfrm flipH="1" flipV="1">
              <a:off x="2227"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5" name="Line 1037"/>
            <p:cNvSpPr>
              <a:spLocks noChangeShapeType="1"/>
            </p:cNvSpPr>
            <p:nvPr/>
          </p:nvSpPr>
          <p:spPr bwMode="auto">
            <a:xfrm flipH="1">
              <a:off x="2221" y="1167"/>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6" name="Line 1038"/>
            <p:cNvSpPr>
              <a:spLocks noChangeShapeType="1"/>
            </p:cNvSpPr>
            <p:nvPr/>
          </p:nvSpPr>
          <p:spPr bwMode="auto">
            <a:xfrm flipH="1">
              <a:off x="1193" y="710"/>
              <a:ext cx="138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7" name="Line 1039"/>
            <p:cNvSpPr>
              <a:spLocks noChangeShapeType="1"/>
            </p:cNvSpPr>
            <p:nvPr/>
          </p:nvSpPr>
          <p:spPr bwMode="auto">
            <a:xfrm rot="5400000" flipH="1">
              <a:off x="2343" y="943"/>
              <a:ext cx="457"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08" name="Line 1040"/>
            <p:cNvSpPr>
              <a:spLocks noChangeShapeType="1"/>
            </p:cNvSpPr>
            <p:nvPr/>
          </p:nvSpPr>
          <p:spPr bwMode="auto">
            <a:xfrm rot="5400000" flipH="1">
              <a:off x="1712" y="574"/>
              <a:ext cx="26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3009" name="Group 1041"/>
            <p:cNvGrpSpPr>
              <a:grpSpLocks/>
            </p:cNvGrpSpPr>
            <p:nvPr/>
          </p:nvGrpSpPr>
          <p:grpSpPr bwMode="auto">
            <a:xfrm>
              <a:off x="859" y="969"/>
              <a:ext cx="703" cy="377"/>
              <a:chOff x="2112" y="2976"/>
              <a:chExt cx="703" cy="377"/>
            </a:xfrm>
          </p:grpSpPr>
          <p:sp>
            <p:nvSpPr>
              <p:cNvPr id="213010" name="Line 1042"/>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1" name="Line 1043"/>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2" name="Line 1044"/>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3013" name="Line 1045"/>
            <p:cNvSpPr>
              <a:spLocks noChangeShapeType="1"/>
            </p:cNvSpPr>
            <p:nvPr/>
          </p:nvSpPr>
          <p:spPr bwMode="auto">
            <a:xfrm rot="5400000" flipH="1">
              <a:off x="1065" y="844"/>
              <a:ext cx="25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4" name="Line 1046"/>
            <p:cNvSpPr>
              <a:spLocks noChangeShapeType="1"/>
            </p:cNvSpPr>
            <p:nvPr/>
          </p:nvSpPr>
          <p:spPr bwMode="auto">
            <a:xfrm flipH="1">
              <a:off x="253" y="446"/>
              <a:ext cx="158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3015" name="Line 1047"/>
            <p:cNvSpPr>
              <a:spLocks noChangeShapeType="1"/>
            </p:cNvSpPr>
            <p:nvPr/>
          </p:nvSpPr>
          <p:spPr bwMode="auto">
            <a:xfrm rot="5400000" flipH="1">
              <a:off x="989" y="370"/>
              <a:ext cx="13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3016" name="Text Box 1048"/>
          <p:cNvSpPr txBox="1">
            <a:spLocks noChangeArrowheads="1"/>
          </p:cNvSpPr>
          <p:nvPr/>
        </p:nvSpPr>
        <p:spPr bwMode="auto">
          <a:xfrm>
            <a:off x="433896" y="1561010"/>
            <a:ext cx="3280303" cy="1354217"/>
          </a:xfrm>
          <a:prstGeom prst="rect">
            <a:avLst/>
          </a:prstGeom>
          <a:solidFill>
            <a:schemeClr val="bg1">
              <a:lumMod val="85000"/>
            </a:schemeClr>
          </a:solidFill>
          <a:ln>
            <a:noFill/>
          </a:ln>
          <a:effectLst/>
        </p:spPr>
        <p:txBody>
          <a:bodyPr wrap="square">
            <a:spAutoFit/>
          </a:bodyPr>
          <a:lstStyle>
            <a:lvl1pPr marL="457200" indent="-457200" algn="l" eaLnBrk="0" hangingPunct="0">
              <a:defRPr sz="2400">
                <a:solidFill>
                  <a:schemeClr val="tx1"/>
                </a:solidFill>
                <a:latin typeface="Times New Roman" charset="0"/>
                <a:ea typeface="ＭＳ Ｐゴシック" charset="0"/>
              </a:defRPr>
            </a:lvl1pPr>
            <a:lvl2pPr marL="914400" indent="-457200" algn="l" eaLnBrk="0" hangingPunct="0">
              <a:defRPr sz="2400">
                <a:solidFill>
                  <a:schemeClr val="tx1"/>
                </a:solidFill>
                <a:latin typeface="Times New Roman" charset="0"/>
                <a:ea typeface="ＭＳ Ｐゴシック" charset="0"/>
              </a:defRPr>
            </a:lvl2pPr>
            <a:lvl3pPr marL="1371600" indent="-457200" algn="l" eaLnBrk="0" hangingPunct="0">
              <a:defRPr sz="2400">
                <a:solidFill>
                  <a:schemeClr val="tx1"/>
                </a:solidFill>
                <a:latin typeface="Times New Roman" charset="0"/>
                <a:ea typeface="ＭＳ Ｐゴシック" charset="0"/>
              </a:defRPr>
            </a:lvl3pPr>
            <a:lvl4pPr marL="1828800" indent="-457200" algn="l" eaLnBrk="0" hangingPunct="0">
              <a:defRPr sz="2400">
                <a:solidFill>
                  <a:schemeClr val="tx1"/>
                </a:solidFill>
                <a:latin typeface="Times New Roman" charset="0"/>
                <a:ea typeface="ＭＳ Ｐゴシック" charset="0"/>
              </a:defRPr>
            </a:lvl4pPr>
            <a:lvl5pPr marL="2286000" indent="-457200" algn="l" eaLnBrk="0" hangingPunct="0">
              <a:defRPr sz="2400">
                <a:solidFill>
                  <a:schemeClr val="tx1"/>
                </a:solidFill>
                <a:latin typeface="Times New Roman" charset="0"/>
                <a:ea typeface="ＭＳ Ｐゴシック" charset="0"/>
              </a:defRPr>
            </a:lvl5pPr>
            <a:lvl6pPr marL="2743200" indent="-457200" eaLnBrk="0" fontAlgn="base" hangingPunct="0">
              <a:spcBef>
                <a:spcPct val="0"/>
              </a:spcBef>
              <a:spcAft>
                <a:spcPct val="0"/>
              </a:spcAft>
              <a:defRPr sz="2400">
                <a:solidFill>
                  <a:schemeClr val="tx1"/>
                </a:solidFill>
                <a:latin typeface="Times New Roman" charset="0"/>
                <a:ea typeface="ＭＳ Ｐゴシック" charset="0"/>
              </a:defRPr>
            </a:lvl6pPr>
            <a:lvl7pPr marL="3200400" indent="-457200" eaLnBrk="0" fontAlgn="base" hangingPunct="0">
              <a:spcBef>
                <a:spcPct val="0"/>
              </a:spcBef>
              <a:spcAft>
                <a:spcPct val="0"/>
              </a:spcAft>
              <a:defRPr sz="2400">
                <a:solidFill>
                  <a:schemeClr val="tx1"/>
                </a:solidFill>
                <a:latin typeface="Times New Roman" charset="0"/>
                <a:ea typeface="ＭＳ Ｐゴシック" charset="0"/>
              </a:defRPr>
            </a:lvl7pPr>
            <a:lvl8pPr marL="3657600" indent="-457200" eaLnBrk="0" fontAlgn="base" hangingPunct="0">
              <a:spcBef>
                <a:spcPct val="0"/>
              </a:spcBef>
              <a:spcAft>
                <a:spcPct val="0"/>
              </a:spcAft>
              <a:defRPr sz="2400">
                <a:solidFill>
                  <a:schemeClr val="tx1"/>
                </a:solidFill>
                <a:latin typeface="Times New Roman" charset="0"/>
                <a:ea typeface="ＭＳ Ｐゴシック" charset="0"/>
              </a:defRPr>
            </a:lvl8pPr>
            <a:lvl9pPr marL="4114800" indent="-457200" eaLnBrk="0" fontAlgn="base" hangingPunct="0">
              <a:spcBef>
                <a:spcPct val="0"/>
              </a:spcBef>
              <a:spcAft>
                <a:spcPct val="0"/>
              </a:spcAft>
              <a:defRPr sz="2400">
                <a:solidFill>
                  <a:schemeClr val="tx1"/>
                </a:solidFill>
                <a:latin typeface="Times New Roman" charset="0"/>
                <a:ea typeface="ＭＳ Ｐゴシック" charset="0"/>
              </a:defRPr>
            </a:lvl9pPr>
          </a:lstStyle>
          <a:p>
            <a:pPr marL="0" indent="0" defTabSz="914400" fontAlgn="base">
              <a:spcBef>
                <a:spcPct val="0"/>
              </a:spcBef>
              <a:spcAft>
                <a:spcPct val="0"/>
              </a:spcAft>
            </a:pPr>
            <a:r>
              <a:rPr lang="en-US" sz="1800" dirty="0" smtClean="0">
                <a:solidFill>
                  <a:srgbClr val="7F7F7F"/>
                </a:solidFill>
                <a:latin typeface="Times" charset="0"/>
              </a:rPr>
              <a:t># of </a:t>
            </a:r>
            <a:r>
              <a:rPr lang="en-US" sz="1800" dirty="0" err="1" smtClean="0">
                <a:solidFill>
                  <a:srgbClr val="7F7F7F"/>
                </a:solidFill>
                <a:latin typeface="Times" charset="0"/>
              </a:rPr>
              <a:t>dendrograms</a:t>
            </a:r>
            <a:r>
              <a:rPr lang="en-US" sz="1800" dirty="0" smtClean="0">
                <a:solidFill>
                  <a:srgbClr val="7F7F7F"/>
                </a:solidFill>
                <a:latin typeface="Times" charset="0"/>
              </a:rPr>
              <a:t> with n leaves  =  (2</a:t>
            </a:r>
            <a:r>
              <a:rPr lang="en-US" sz="1800" i="1" dirty="0" smtClean="0">
                <a:solidFill>
                  <a:srgbClr val="7F7F7F"/>
                </a:solidFill>
                <a:latin typeface="Times" charset="0"/>
              </a:rPr>
              <a:t>n</a:t>
            </a:r>
            <a:r>
              <a:rPr lang="en-US" sz="1800" dirty="0" smtClean="0">
                <a:solidFill>
                  <a:srgbClr val="7F7F7F"/>
                </a:solidFill>
                <a:latin typeface="Times" charset="0"/>
              </a:rPr>
              <a:t> -3)!/[(2</a:t>
            </a:r>
            <a:r>
              <a:rPr lang="en-US" sz="1800" baseline="30000" dirty="0" smtClean="0">
                <a:solidFill>
                  <a:srgbClr val="7F7F7F"/>
                </a:solidFill>
                <a:latin typeface="Times" charset="0"/>
              </a:rPr>
              <a:t>(</a:t>
            </a:r>
            <a:r>
              <a:rPr lang="en-US" sz="1800" i="1" baseline="30000" dirty="0" smtClean="0">
                <a:solidFill>
                  <a:srgbClr val="7F7F7F"/>
                </a:solidFill>
                <a:latin typeface="Times" charset="0"/>
              </a:rPr>
              <a:t>n </a:t>
            </a:r>
            <a:r>
              <a:rPr lang="en-US" sz="1800" baseline="30000" dirty="0" smtClean="0">
                <a:solidFill>
                  <a:srgbClr val="7F7F7F"/>
                </a:solidFill>
                <a:latin typeface="Times" charset="0"/>
              </a:rPr>
              <a:t>-2)</a:t>
            </a:r>
            <a:r>
              <a:rPr lang="en-US" sz="1800" dirty="0" smtClean="0">
                <a:solidFill>
                  <a:srgbClr val="7F7F7F"/>
                </a:solidFill>
                <a:latin typeface="Times" charset="0"/>
              </a:rPr>
              <a:t>) (</a:t>
            </a:r>
            <a:r>
              <a:rPr lang="en-US" sz="1800" i="1" dirty="0" smtClean="0">
                <a:solidFill>
                  <a:srgbClr val="7F7F7F"/>
                </a:solidFill>
                <a:latin typeface="Times" charset="0"/>
              </a:rPr>
              <a:t>n </a:t>
            </a:r>
            <a:r>
              <a:rPr lang="en-US" sz="1800" dirty="0" smtClean="0">
                <a:solidFill>
                  <a:srgbClr val="7F7F7F"/>
                </a:solidFill>
                <a:latin typeface="Times" charset="0"/>
              </a:rPr>
              <a:t>-2)!]</a:t>
            </a:r>
          </a:p>
          <a:p>
            <a:pPr marL="0" indent="0" defTabSz="914400" fontAlgn="base">
              <a:spcBef>
                <a:spcPct val="0"/>
              </a:spcBef>
              <a:spcAft>
                <a:spcPct val="0"/>
              </a:spcAft>
            </a:pPr>
            <a:endParaRPr lang="en-US" sz="1800" dirty="0" smtClean="0">
              <a:solidFill>
                <a:srgbClr val="7F7F7F"/>
              </a:solidFill>
              <a:latin typeface="Times" charset="0"/>
            </a:endParaRPr>
          </a:p>
          <a:p>
            <a:pPr marL="0" indent="0" defTabSz="914400" fontAlgn="base">
              <a:spcBef>
                <a:spcPct val="0"/>
              </a:spcBef>
              <a:spcAft>
                <a:spcPct val="0"/>
              </a:spcAft>
            </a:pPr>
            <a:r>
              <a:rPr lang="en-US" sz="1400" dirty="0" smtClean="0">
                <a:solidFill>
                  <a:srgbClr val="7F7F7F"/>
                </a:solidFill>
                <a:latin typeface="Times" charset="0"/>
              </a:rPr>
              <a:t>10 leaves have 34,459,425 possible </a:t>
            </a:r>
            <a:r>
              <a:rPr lang="en-US" sz="1400" dirty="0" err="1" smtClean="0">
                <a:solidFill>
                  <a:srgbClr val="7F7F7F"/>
                </a:solidFill>
                <a:latin typeface="Times" charset="0"/>
              </a:rPr>
              <a:t>dendrograms</a:t>
            </a:r>
            <a:r>
              <a:rPr lang="en-US" sz="1400" dirty="0">
                <a:solidFill>
                  <a:srgbClr val="7F7F7F"/>
                </a:solidFill>
                <a:latin typeface="Times" charset="0"/>
              </a:rPr>
              <a:t> ~</a:t>
            </a:r>
            <a:r>
              <a:rPr lang="en-US" sz="1400" dirty="0" smtClean="0">
                <a:solidFill>
                  <a:srgbClr val="7F7F7F"/>
                </a:solidFill>
                <a:latin typeface="Times" charset="0"/>
              </a:rPr>
              <a:t> too big to search!</a:t>
            </a:r>
          </a:p>
        </p:txBody>
      </p:sp>
      <p:sp>
        <p:nvSpPr>
          <p:cNvPr id="213017" name="Text Box 1049"/>
          <p:cNvSpPr txBox="1">
            <a:spLocks noChangeArrowheads="1"/>
          </p:cNvSpPr>
          <p:nvPr/>
        </p:nvSpPr>
        <p:spPr bwMode="auto">
          <a:xfrm>
            <a:off x="4422775" y="1289050"/>
            <a:ext cx="4241800"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000" dirty="0" smtClean="0">
                <a:solidFill>
                  <a:srgbClr val="000000"/>
                </a:solidFill>
                <a:latin typeface="Times New Roman" charset="0"/>
                <a:ea typeface="ＭＳ Ｐゴシック" charset="0"/>
              </a:rPr>
              <a:t>Since we cannot test all possible trees we will have to heuristic search of all possible trees. We could do this..</a:t>
            </a:r>
          </a:p>
          <a:p>
            <a:pPr defTabSz="914400" fontAlgn="base">
              <a:spcBef>
                <a:spcPct val="0"/>
              </a:spcBef>
              <a:spcAft>
                <a:spcPct val="0"/>
              </a:spcAft>
            </a:pPr>
            <a:endParaRPr lang="en-US" sz="2000" b="1" dirty="0" smtClean="0">
              <a:solidFill>
                <a:srgbClr val="000000"/>
              </a:solidFill>
              <a:latin typeface="Times New Roman" charset="0"/>
              <a:ea typeface="ＭＳ Ｐゴシック" charset="0"/>
            </a:endParaRPr>
          </a:p>
          <a:p>
            <a:pPr defTabSz="914400" fontAlgn="base">
              <a:spcBef>
                <a:spcPct val="0"/>
              </a:spcBef>
              <a:spcAft>
                <a:spcPct val="0"/>
              </a:spcAft>
            </a:pPr>
            <a:r>
              <a:rPr lang="en-US" sz="2000" b="1" dirty="0" smtClean="0">
                <a:solidFill>
                  <a:srgbClr val="000000"/>
                </a:solidFill>
                <a:latin typeface="Times New Roman" charset="0"/>
                <a:ea typeface="ＭＳ Ｐゴシック" charset="0"/>
              </a:rPr>
              <a:t>Top-Down (</a:t>
            </a:r>
            <a:r>
              <a:rPr lang="en-US" altLang="zh-CN" sz="2000" b="1" dirty="0" smtClean="0">
                <a:solidFill>
                  <a:srgbClr val="000000"/>
                </a:solidFill>
                <a:latin typeface="Times New Roman" charset="0"/>
                <a:ea typeface="SimSun" charset="0"/>
                <a:cs typeface="SimSun" charset="0"/>
              </a:rPr>
              <a:t>divisive</a:t>
            </a:r>
            <a:r>
              <a:rPr lang="en-US" sz="2000" b="1" dirty="0" smtClean="0">
                <a:solidFill>
                  <a:srgbClr val="000000"/>
                </a:solidFill>
                <a:latin typeface="Times New Roman" charset="0"/>
                <a:ea typeface="ＭＳ Ｐゴシック" charset="0"/>
              </a:rPr>
              <a:t>):</a:t>
            </a:r>
            <a:r>
              <a:rPr lang="en-US" sz="2000" dirty="0" smtClean="0">
                <a:solidFill>
                  <a:srgbClr val="000000"/>
                </a:solidFill>
                <a:latin typeface="Times New Roman" charset="0"/>
                <a:ea typeface="ＭＳ Ｐゴシック" charset="0"/>
              </a:rPr>
              <a:t> Starting with all the data in a single cluster, consider every possible way to divide the cluster into two. Choose the best division and recursively operate on both sides.</a:t>
            </a: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r>
              <a:rPr lang="en-US" sz="2000" b="1" dirty="0">
                <a:solidFill>
                  <a:srgbClr val="008000"/>
                </a:solidFill>
                <a:latin typeface="Times New Roman" charset="0"/>
                <a:ea typeface="ＭＳ Ｐゴシック" charset="0"/>
              </a:rPr>
              <a:t>Bottom-Up (</a:t>
            </a:r>
            <a:r>
              <a:rPr lang="en-US" altLang="zh-CN" sz="2000" b="1" dirty="0">
                <a:solidFill>
                  <a:srgbClr val="008000"/>
                </a:solidFill>
                <a:latin typeface="Times New Roman" charset="0"/>
                <a:ea typeface="SimSun" charset="0"/>
                <a:cs typeface="SimSun" charset="0"/>
              </a:rPr>
              <a:t>agglomerative</a:t>
            </a:r>
            <a:r>
              <a:rPr lang="en-US" sz="2000" b="1" dirty="0">
                <a:solidFill>
                  <a:srgbClr val="008000"/>
                </a:solidFill>
                <a:latin typeface="Times New Roman" charset="0"/>
                <a:ea typeface="ＭＳ Ｐゴシック" charset="0"/>
              </a:rPr>
              <a:t>):</a:t>
            </a:r>
            <a:r>
              <a:rPr lang="en-US" sz="2000" dirty="0">
                <a:solidFill>
                  <a:srgbClr val="008000"/>
                </a:solidFill>
                <a:latin typeface="Times New Roman" charset="0"/>
                <a:ea typeface="ＭＳ Ｐゴシック" charset="0"/>
              </a:rPr>
              <a:t> </a:t>
            </a:r>
            <a:r>
              <a:rPr lang="en-US" sz="2000" dirty="0">
                <a:solidFill>
                  <a:srgbClr val="000000"/>
                </a:solidFill>
                <a:latin typeface="Times New Roman" charset="0"/>
                <a:ea typeface="ＭＳ Ｐゴシック" charset="0"/>
              </a:rPr>
              <a:t>Starting with each item in its own cluster, find the best pair to merge into a new cluster. Repeat until all clusters are fused together. </a:t>
            </a:r>
            <a:endParaRPr lang="en-US" sz="2000" dirty="0" smtClean="0">
              <a:solidFill>
                <a:srgbClr val="000000"/>
              </a:solidFill>
              <a:latin typeface="Times New Roman" charset="0"/>
              <a:ea typeface="ＭＳ Ｐゴシック" charset="0"/>
            </a:endParaRPr>
          </a:p>
          <a:p>
            <a:pPr defTabSz="914400" fontAlgn="base">
              <a:spcBef>
                <a:spcPct val="0"/>
              </a:spcBef>
              <a:spcAft>
                <a:spcPct val="0"/>
              </a:spcAft>
            </a:pPr>
            <a:endParaRPr lang="en-US" sz="2000" dirty="0" smtClean="0">
              <a:solidFill>
                <a:srgbClr val="000000"/>
              </a:solidFill>
              <a:latin typeface="Times New Roman" charset="0"/>
              <a:ea typeface="ＭＳ Ｐゴシック" charset="0"/>
            </a:endParaRPr>
          </a:p>
        </p:txBody>
      </p:sp>
      <p:sp>
        <p:nvSpPr>
          <p:cNvPr id="27" name="TextBox 26"/>
          <p:cNvSpPr txBox="1"/>
          <p:nvPr/>
        </p:nvSpPr>
        <p:spPr>
          <a:xfrm rot="20388098">
            <a:off x="7571584" y="5770547"/>
            <a:ext cx="1333500" cy="553998"/>
          </a:xfrm>
          <a:prstGeom prst="rect">
            <a:avLst/>
          </a:prstGeom>
          <a:solidFill>
            <a:srgbClr val="ADEBAA"/>
          </a:solidFill>
        </p:spPr>
        <p:txBody>
          <a:bodyPr wrap="square" rtlCol="0">
            <a:spAutoFit/>
          </a:bodyPr>
          <a:lstStyle/>
          <a:p>
            <a:pPr algn="ctr"/>
            <a:r>
              <a:rPr lang="en-US" dirty="0" smtClean="0">
                <a:solidFill>
                  <a:srgbClr val="000000"/>
                </a:solidFill>
                <a:latin typeface="Times New Roman"/>
                <a:ea typeface="ＭＳ Ｐゴシック"/>
              </a:rPr>
              <a:t>This time    </a:t>
            </a:r>
            <a:r>
              <a:rPr lang="en-US" sz="1200" dirty="0" smtClean="0">
                <a:solidFill>
                  <a:srgbClr val="000000"/>
                </a:solidFill>
                <a:latin typeface="Times New Roman"/>
                <a:ea typeface="ＭＳ Ｐゴシック"/>
              </a:rPr>
              <a:t>(</a:t>
            </a:r>
            <a:r>
              <a:rPr lang="en-US" sz="1200" dirty="0" err="1" smtClean="0">
                <a:solidFill>
                  <a:srgbClr val="000000"/>
                </a:solidFill>
                <a:latin typeface="Times New Roman"/>
                <a:ea typeface="ＭＳ Ｐゴシック"/>
              </a:rPr>
              <a:t>dendrograms</a:t>
            </a:r>
            <a:r>
              <a:rPr lang="en-US" sz="1200" dirty="0" smtClean="0">
                <a:solidFill>
                  <a:srgbClr val="000000"/>
                </a:solidFill>
                <a:latin typeface="Times New Roman"/>
                <a:ea typeface="ＭＳ Ｐゴシック"/>
              </a:rPr>
              <a:t>)</a:t>
            </a:r>
            <a:endParaRPr lang="en-US" sz="1200" dirty="0">
              <a:solidFill>
                <a:srgbClr val="000000"/>
              </a:solidFill>
              <a:latin typeface="Times New Roman"/>
              <a:ea typeface="ＭＳ Ｐゴシック"/>
            </a:endParaRPr>
          </a:p>
        </p:txBody>
      </p:sp>
      <p:sp>
        <p:nvSpPr>
          <p:cNvPr id="3" name="Rectangle 2"/>
          <p:cNvSpPr/>
          <p:nvPr/>
        </p:nvSpPr>
        <p:spPr>
          <a:xfrm>
            <a:off x="864392" y="6366611"/>
            <a:ext cx="2350749" cy="369332"/>
          </a:xfrm>
          <a:prstGeom prst="rect">
            <a:avLst/>
          </a:prstGeom>
        </p:spPr>
        <p:txBody>
          <a:bodyPr wrap="none">
            <a:spAutoFit/>
          </a:bodyPr>
          <a:lstStyle/>
          <a:p>
            <a:r>
              <a:rPr lang="en-US" dirty="0" smtClean="0">
                <a:solidFill>
                  <a:srgbClr val="000000"/>
                </a:solidFill>
                <a:latin typeface="Times New Roman"/>
                <a:ea typeface="ＭＳ Ｐゴシック"/>
              </a:rPr>
              <a:t>What do we need here?</a:t>
            </a:r>
            <a:endParaRPr lang="en-US" dirty="0">
              <a:solidFill>
                <a:srgbClr val="000000"/>
              </a:solidFill>
              <a:latin typeface="Times New Roman"/>
              <a:ea typeface="ＭＳ Ｐゴシック"/>
            </a:endParaRPr>
          </a:p>
        </p:txBody>
      </p:sp>
      <p:sp>
        <p:nvSpPr>
          <p:cNvPr id="4" name="Left Brace 3"/>
          <p:cNvSpPr/>
          <p:nvPr/>
        </p:nvSpPr>
        <p:spPr bwMode="auto">
          <a:xfrm rot="16200000">
            <a:off x="1860242" y="4512654"/>
            <a:ext cx="314146" cy="3393768"/>
          </a:xfrm>
          <a:prstGeom prst="leftBrace">
            <a:avLst>
              <a:gd name="adj1" fmla="val 45391"/>
              <a:gd name="adj2" fmla="val 50000"/>
            </a:avLst>
          </a:pr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pPr>
            <a:endParaRPr lang="en-US" sz="2400">
              <a:solidFill>
                <a:srgbClr val="000000"/>
              </a:solidFill>
              <a:latin typeface="Times New Roman" charset="0"/>
              <a:ea typeface="ＭＳ Ｐゴシック" charset="0"/>
            </a:endParaRPr>
          </a:p>
        </p:txBody>
      </p:sp>
      <p:sp>
        <p:nvSpPr>
          <p:cNvPr id="30" name="TextBox 29"/>
          <p:cNvSpPr txBox="1"/>
          <p:nvPr/>
        </p:nvSpPr>
        <p:spPr>
          <a:xfrm>
            <a:off x="4215521" y="3382260"/>
            <a:ext cx="2417751" cy="1200329"/>
          </a:xfrm>
          <a:prstGeom prst="rect">
            <a:avLst/>
          </a:prstGeom>
          <a:solidFill>
            <a:srgbClr val="FFA4AB"/>
          </a:solidFill>
        </p:spPr>
        <p:txBody>
          <a:bodyPr wrap="square" rtlCol="0">
            <a:spAutoFit/>
          </a:bodyPr>
          <a:lstStyle/>
          <a:p>
            <a:pPr algn="ctr"/>
            <a:r>
              <a:rPr lang="en-US" dirty="0" smtClean="0">
                <a:solidFill>
                  <a:srgbClr val="000000"/>
                </a:solidFill>
                <a:latin typeface="Times New Roman"/>
                <a:ea typeface="ＭＳ Ｐゴシック"/>
              </a:rPr>
              <a:t>We need some idea of </a:t>
            </a:r>
            <a:r>
              <a:rPr lang="en-US" b="1" dirty="0" smtClean="0">
                <a:solidFill>
                  <a:srgbClr val="FF0000"/>
                </a:solidFill>
                <a:latin typeface="Times New Roman"/>
                <a:ea typeface="ＭＳ Ｐゴシック"/>
              </a:rPr>
              <a:t>DISTANCE</a:t>
            </a:r>
            <a:r>
              <a:rPr lang="en-US" dirty="0" smtClean="0">
                <a:solidFill>
                  <a:srgbClr val="000000"/>
                </a:solidFill>
                <a:latin typeface="Times New Roman"/>
                <a:ea typeface="ＭＳ Ｐゴシック"/>
              </a:rPr>
              <a:t> between any two characters - or observations</a:t>
            </a:r>
            <a:endParaRPr lang="en-US" dirty="0">
              <a:solidFill>
                <a:srgbClr val="000000"/>
              </a:solidFill>
              <a:latin typeface="Times New Roman"/>
              <a:ea typeface="ＭＳ Ｐゴシック"/>
            </a:endParaRPr>
          </a:p>
        </p:txBody>
      </p:sp>
      <p:sp>
        <p:nvSpPr>
          <p:cNvPr id="5" name="Left Arrow 4"/>
          <p:cNvSpPr/>
          <p:nvPr/>
        </p:nvSpPr>
        <p:spPr bwMode="auto">
          <a:xfrm rot="20195569">
            <a:off x="4007983" y="4433848"/>
            <a:ext cx="370968" cy="297481"/>
          </a:xfrm>
          <a:prstGeom prst="leftArrow">
            <a:avLst/>
          </a:prstGeom>
          <a:solidFill>
            <a:srgbClr val="FFA4AB"/>
          </a:solidFill>
          <a:ln w="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pPr>
            <a:endParaRPr lang="en-US" sz="2400">
              <a:solidFill>
                <a:srgbClr val="000000"/>
              </a:solidFill>
              <a:latin typeface="Times New Roman" charset="0"/>
              <a:ea typeface="ＭＳ Ｐゴシック" charset="0"/>
            </a:endParaRPr>
          </a:p>
        </p:txBody>
      </p:sp>
      <p:sp>
        <p:nvSpPr>
          <p:cNvPr id="32" name="TextBox 31"/>
          <p:cNvSpPr txBox="1"/>
          <p:nvPr/>
        </p:nvSpPr>
        <p:spPr>
          <a:xfrm rot="20388098">
            <a:off x="7587524" y="3719167"/>
            <a:ext cx="1333500" cy="646331"/>
          </a:xfrm>
          <a:prstGeom prst="rect">
            <a:avLst/>
          </a:prstGeom>
          <a:solidFill>
            <a:schemeClr val="bg1"/>
          </a:solidFill>
          <a:ln>
            <a:solidFill>
              <a:srgbClr val="008000"/>
            </a:solidFill>
          </a:ln>
        </p:spPr>
        <p:txBody>
          <a:bodyPr wrap="square" rtlCol="0">
            <a:spAutoFit/>
          </a:bodyPr>
          <a:lstStyle/>
          <a:p>
            <a:pPr algn="ctr"/>
            <a:r>
              <a:rPr lang="en-US" dirty="0" smtClean="0">
                <a:solidFill>
                  <a:srgbClr val="000000"/>
                </a:solidFill>
                <a:latin typeface="Times New Roman"/>
                <a:ea typeface="ＭＳ Ｐゴシック"/>
              </a:rPr>
              <a:t>Last time (trees)</a:t>
            </a:r>
            <a:endParaRPr lang="en-US" dirty="0">
              <a:solidFill>
                <a:srgbClr val="000000"/>
              </a:solidFill>
              <a:latin typeface="Times New Roman"/>
              <a:ea typeface="ＭＳ Ｐゴシック"/>
            </a:endParaRPr>
          </a:p>
        </p:txBody>
      </p:sp>
    </p:spTree>
    <p:extLst>
      <p:ext uri="{BB962C8B-B14F-4D97-AF65-F5344CB8AC3E}">
        <p14:creationId xmlns:p14="http://schemas.microsoft.com/office/powerpoint/2010/main" val="16001078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1643654" y="564426"/>
            <a:ext cx="5492613"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Defining </a:t>
            </a:r>
            <a:r>
              <a:rPr lang="en-US" sz="4400" i="1" dirty="0" smtClean="0">
                <a:solidFill>
                  <a:srgbClr val="000000"/>
                </a:solidFill>
                <a:effectLst>
                  <a:outerShdw blurRad="38100" dist="38100" dir="2700000" algn="tl">
                    <a:srgbClr val="DDDDDD"/>
                  </a:outerShdw>
                </a:effectLst>
                <a:latin typeface="Times New Roman" charset="0"/>
                <a:ea typeface="ＭＳ Ｐゴシック" charset="0"/>
              </a:rPr>
              <a:t>distance ~</a:t>
            </a:r>
          </a:p>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defining</a:t>
            </a:r>
            <a:r>
              <a:rPr lang="en-US" sz="4400" i="1" dirty="0" smtClean="0">
                <a:solidFill>
                  <a:srgbClr val="000000"/>
                </a:solidFill>
                <a:effectLst>
                  <a:outerShdw blurRad="38100" dist="38100" dir="2700000" algn="tl">
                    <a:srgbClr val="DDDDDD"/>
                  </a:outerShdw>
                </a:effectLst>
                <a:latin typeface="Times New Roman" charset="0"/>
                <a:ea typeface="ＭＳ Ｐゴシック" charset="0"/>
              </a:rPr>
              <a:t> similarity</a:t>
            </a:r>
            <a:endParaRPr lang="en-US" sz="44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3" name="Rectangle 2"/>
          <p:cNvSpPr/>
          <p:nvPr/>
        </p:nvSpPr>
        <p:spPr>
          <a:xfrm>
            <a:off x="1192451" y="5415395"/>
            <a:ext cx="6395019" cy="369332"/>
          </a:xfrm>
          <a:prstGeom prst="rect">
            <a:avLst/>
          </a:prstGeom>
        </p:spPr>
        <p:txBody>
          <a:bodyPr wrap="square">
            <a:spAutoFit/>
          </a:bodyPr>
          <a:lstStyle/>
          <a:p>
            <a:pPr algn="ctr"/>
            <a:r>
              <a:rPr lang="en-US" dirty="0" smtClean="0">
                <a:solidFill>
                  <a:srgbClr val="000000"/>
                </a:solidFill>
                <a:latin typeface="Times New Roman" charset="0"/>
                <a:ea typeface="ＭＳ Ｐゴシック" charset="0"/>
              </a:rPr>
              <a:t>Even for ordinary, numeric "points," there are different definitions! </a:t>
            </a:r>
            <a:endParaRPr lang="en-US" dirty="0"/>
          </a:p>
        </p:txBody>
      </p:sp>
      <p:pic>
        <p:nvPicPr>
          <p:cNvPr id="4" name="Picture 3" descr="Screen Shot 2013-03-25 at 4.23.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3305" y="2069214"/>
            <a:ext cx="3957120" cy="3119521"/>
          </a:xfrm>
          <a:prstGeom prst="rect">
            <a:avLst/>
          </a:prstGeom>
          <a:ln>
            <a:solidFill>
              <a:srgbClr val="0000FF"/>
            </a:solidFill>
          </a:ln>
        </p:spPr>
      </p:pic>
      <p:pic>
        <p:nvPicPr>
          <p:cNvPr id="5" name="Picture 4" descr="Screen Shot 2013-03-25 at 4.23.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964" y="2069214"/>
            <a:ext cx="3918997" cy="3119521"/>
          </a:xfrm>
          <a:prstGeom prst="rect">
            <a:avLst/>
          </a:prstGeom>
          <a:ln>
            <a:solidFill>
              <a:srgbClr val="0000FF"/>
            </a:solidFill>
          </a:ln>
        </p:spPr>
      </p:pic>
      <p:sp>
        <p:nvSpPr>
          <p:cNvPr id="6" name="Rectangle 5"/>
          <p:cNvSpPr/>
          <p:nvPr/>
        </p:nvSpPr>
        <p:spPr>
          <a:xfrm>
            <a:off x="1192451" y="6039970"/>
            <a:ext cx="2401018" cy="461665"/>
          </a:xfrm>
          <a:prstGeom prst="rect">
            <a:avLst/>
          </a:prstGeom>
          <a:solidFill>
            <a:schemeClr val="bg1">
              <a:lumMod val="75000"/>
            </a:schemeClr>
          </a:solidFill>
        </p:spPr>
        <p:txBody>
          <a:bodyPr wrap="none">
            <a:spAutoFit/>
          </a:bodyPr>
          <a:lstStyle/>
          <a:p>
            <a:r>
              <a:rPr lang="en-US" sz="2400" b="1" dirty="0" err="1">
                <a:latin typeface="Courier New"/>
                <a:cs typeface="Courier New"/>
              </a:rPr>
              <a:t>dist</a:t>
            </a:r>
            <a:r>
              <a:rPr lang="en-US" sz="2400" b="1" dirty="0">
                <a:latin typeface="Courier New"/>
                <a:cs typeface="Courier New"/>
              </a:rPr>
              <a:t>( 1:</a:t>
            </a:r>
            <a:r>
              <a:rPr lang="en-US" sz="2400" b="1" dirty="0" smtClean="0">
                <a:latin typeface="Courier New"/>
                <a:cs typeface="Courier New"/>
              </a:rPr>
              <a:t>10 )</a:t>
            </a:r>
            <a:endParaRPr lang="en-US" sz="2400" b="1" dirty="0">
              <a:latin typeface="Courier New"/>
              <a:cs typeface="Courier New"/>
            </a:endParaRPr>
          </a:p>
        </p:txBody>
      </p:sp>
      <p:sp>
        <p:nvSpPr>
          <p:cNvPr id="10" name="Rectangle 9"/>
          <p:cNvSpPr/>
          <p:nvPr/>
        </p:nvSpPr>
        <p:spPr>
          <a:xfrm>
            <a:off x="6038050" y="6159437"/>
            <a:ext cx="1108146" cy="461665"/>
          </a:xfrm>
          <a:prstGeom prst="rect">
            <a:avLst/>
          </a:prstGeom>
          <a:solidFill>
            <a:schemeClr val="bg1">
              <a:lumMod val="75000"/>
            </a:schemeClr>
          </a:solidFill>
        </p:spPr>
        <p:txBody>
          <a:bodyPr wrap="none">
            <a:spAutoFit/>
          </a:bodyPr>
          <a:lstStyle/>
          <a:p>
            <a:r>
              <a:rPr lang="en-US" sz="2400" b="1" dirty="0" smtClean="0">
                <a:latin typeface="Courier New"/>
                <a:cs typeface="Courier New"/>
              </a:rPr>
              <a:t>?</a:t>
            </a:r>
            <a:r>
              <a:rPr lang="en-US" sz="2400" b="1" dirty="0" err="1" smtClean="0">
                <a:latin typeface="Courier New"/>
                <a:cs typeface="Courier New"/>
              </a:rPr>
              <a:t>dist</a:t>
            </a:r>
            <a:endParaRPr lang="en-US" sz="2400" b="1" dirty="0">
              <a:latin typeface="Courier New"/>
              <a:cs typeface="Courier New"/>
            </a:endParaRPr>
          </a:p>
        </p:txBody>
      </p:sp>
    </p:spTree>
    <p:extLst>
      <p:ext uri="{BB962C8B-B14F-4D97-AF65-F5344CB8AC3E}">
        <p14:creationId xmlns:p14="http://schemas.microsoft.com/office/powerpoint/2010/main" val="45962161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598488" y="105839"/>
            <a:ext cx="77724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4400" dirty="0">
                <a:solidFill>
                  <a:srgbClr val="000000"/>
                </a:solidFill>
                <a:effectLst>
                  <a:outerShdw blurRad="38100" dist="38100" dir="2700000" algn="tl">
                    <a:srgbClr val="DDDDDD"/>
                  </a:outerShdw>
                </a:effectLst>
                <a:latin typeface="Times New Roman" charset="0"/>
                <a:ea typeface="ＭＳ Ｐゴシック" charset="0"/>
              </a:rPr>
              <a:t>D</a:t>
            </a:r>
            <a:r>
              <a:rPr lang="en-US" sz="4400" dirty="0" smtClean="0">
                <a:solidFill>
                  <a:srgbClr val="000000"/>
                </a:solidFill>
                <a:effectLst>
                  <a:outerShdw blurRad="38100" dist="38100" dir="2700000" algn="tl">
                    <a:srgbClr val="DDDDDD"/>
                  </a:outerShdw>
                </a:effectLst>
                <a:latin typeface="Times New Roman" charset="0"/>
                <a:ea typeface="ＭＳ Ｐゴシック" charset="0"/>
              </a:rPr>
              <a:t>efining </a:t>
            </a:r>
            <a:r>
              <a:rPr lang="en-US" sz="4400" i="1" dirty="0" smtClean="0">
                <a:solidFill>
                  <a:srgbClr val="000000"/>
                </a:solidFill>
                <a:effectLst>
                  <a:outerShdw blurRad="38100" dist="38100" dir="2700000" algn="tl">
                    <a:srgbClr val="DDDDDD"/>
                  </a:outerShdw>
                </a:effectLst>
                <a:latin typeface="Times New Roman" charset="0"/>
                <a:ea typeface="ＭＳ Ｐゴシック" charset="0"/>
              </a:rPr>
              <a:t>distance + similarity</a:t>
            </a:r>
            <a:endParaRPr lang="en-US" sz="44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159748" name="Text Box 4"/>
          <p:cNvSpPr txBox="1">
            <a:spLocks noChangeArrowheads="1"/>
          </p:cNvSpPr>
          <p:nvPr/>
        </p:nvSpPr>
        <p:spPr bwMode="auto">
          <a:xfrm>
            <a:off x="7558616" y="2759605"/>
            <a:ext cx="1468967"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0"/>
              </a:spcBef>
              <a:spcAft>
                <a:spcPct val="0"/>
              </a:spcAft>
            </a:pPr>
            <a:r>
              <a:rPr lang="en-US" sz="1600" dirty="0" smtClean="0">
                <a:solidFill>
                  <a:srgbClr val="000000"/>
                </a:solidFill>
                <a:latin typeface="Times New Roman" charset="0"/>
                <a:ea typeface="ＭＳ Ｐゴシック" charset="0"/>
              </a:rPr>
              <a:t>Similarity is hard to define, but… </a:t>
            </a:r>
          </a:p>
          <a:p>
            <a:pPr defTabSz="914400" fontAlgn="base">
              <a:spcBef>
                <a:spcPct val="0"/>
              </a:spcBef>
              <a:spcAft>
                <a:spcPct val="0"/>
              </a:spcAft>
            </a:pPr>
            <a:r>
              <a:rPr lang="en-US" sz="1600" dirty="0">
                <a:solidFill>
                  <a:srgbClr val="000000"/>
                </a:solidFill>
                <a:latin typeface="Arial"/>
                <a:ea typeface="ＭＳ Ｐゴシック" charset="0"/>
              </a:rPr>
              <a:t>"</a:t>
            </a:r>
            <a:r>
              <a:rPr lang="en-US" sz="1600" i="1" dirty="0" smtClean="0">
                <a:solidFill>
                  <a:srgbClr val="000000"/>
                </a:solidFill>
                <a:latin typeface="Times New Roman" charset="0"/>
                <a:ea typeface="ＭＳ Ｐゴシック" charset="0"/>
              </a:rPr>
              <a:t>We know it when we see it</a:t>
            </a:r>
            <a:r>
              <a:rPr lang="ja-JP" altLang="en-US" sz="1600" dirty="0" smtClean="0">
                <a:solidFill>
                  <a:srgbClr val="000000"/>
                </a:solidFill>
                <a:latin typeface="Arial"/>
                <a:ea typeface="ＭＳ Ｐゴシック" charset="0"/>
              </a:rPr>
              <a:t>”</a:t>
            </a:r>
            <a:endParaRPr lang="en-US" sz="1600" dirty="0" smtClean="0">
              <a:solidFill>
                <a:srgbClr val="000000"/>
              </a:solidFill>
              <a:latin typeface="Times New Roman" charset="0"/>
              <a:ea typeface="ＭＳ Ｐゴシック" charset="0"/>
            </a:endParaRPr>
          </a:p>
          <a:p>
            <a:pPr defTabSz="914400" fontAlgn="base">
              <a:spcBef>
                <a:spcPct val="0"/>
              </a:spcBef>
              <a:spcAft>
                <a:spcPct val="0"/>
              </a:spcAft>
            </a:pPr>
            <a:endParaRPr lang="en-US" sz="1600" dirty="0" smtClean="0">
              <a:solidFill>
                <a:srgbClr val="000000"/>
              </a:solidFill>
              <a:latin typeface="Times New Roman" charset="0"/>
              <a:ea typeface="ＭＳ Ｐゴシック" charset="0"/>
            </a:endParaRPr>
          </a:p>
          <a:p>
            <a:pPr defTabSz="914400" fontAlgn="base">
              <a:spcBef>
                <a:spcPct val="0"/>
              </a:spcBef>
              <a:spcAft>
                <a:spcPct val="0"/>
              </a:spcAft>
            </a:pPr>
            <a:r>
              <a:rPr lang="en-US" sz="1600" dirty="0" smtClean="0">
                <a:solidFill>
                  <a:srgbClr val="000000"/>
                </a:solidFill>
                <a:latin typeface="Times New Roman" charset="0"/>
                <a:ea typeface="ＭＳ Ｐゴシック" charset="0"/>
              </a:rPr>
              <a:t>The real meaning of similarity is a philosophical question. We will take a more pragmatic approach.  </a:t>
            </a:r>
          </a:p>
        </p:txBody>
      </p:sp>
      <p:pic>
        <p:nvPicPr>
          <p:cNvPr id="1597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81163"/>
            <a:ext cx="7480300" cy="517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rot="1112769">
            <a:off x="5694340" y="1726171"/>
            <a:ext cx="2209972" cy="369332"/>
          </a:xfrm>
          <a:prstGeom prst="rect">
            <a:avLst/>
          </a:prstGeom>
          <a:solidFill>
            <a:srgbClr val="FFFFFF"/>
          </a:solidFill>
          <a:ln>
            <a:solidFill>
              <a:srgbClr val="FF6600"/>
            </a:solidFill>
          </a:ln>
        </p:spPr>
        <p:txBody>
          <a:bodyPr wrap="none">
            <a:spAutoFit/>
          </a:bodyPr>
          <a:lstStyle/>
          <a:p>
            <a:r>
              <a:rPr lang="en-US" dirty="0" smtClean="0">
                <a:solidFill>
                  <a:srgbClr val="FF6600"/>
                </a:solidFill>
                <a:latin typeface="Times New Roman" charset="0"/>
                <a:ea typeface="ＭＳ Ｐゴシック" charset="0"/>
              </a:rPr>
              <a:t>Google image search!</a:t>
            </a:r>
            <a:endParaRPr lang="en-US" dirty="0">
              <a:solidFill>
                <a:srgbClr val="FF6600"/>
              </a:solidFill>
              <a:latin typeface="Times New Roman"/>
              <a:ea typeface="ＭＳ Ｐゴシック"/>
            </a:endParaRPr>
          </a:p>
        </p:txBody>
      </p:sp>
    </p:spTree>
    <p:extLst>
      <p:ext uri="{BB962C8B-B14F-4D97-AF65-F5344CB8AC3E}">
        <p14:creationId xmlns:p14="http://schemas.microsoft.com/office/powerpoint/2010/main" val="345545955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0" y="0"/>
            <a:ext cx="9144000" cy="2571750"/>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795" name="Rectangle 3"/>
          <p:cNvSpPr>
            <a:spLocks noChangeArrowheads="1"/>
          </p:cNvSpPr>
          <p:nvPr/>
        </p:nvSpPr>
        <p:spPr bwMode="auto">
          <a:xfrm>
            <a:off x="684213" y="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Defining Distance</a:t>
            </a:r>
          </a:p>
        </p:txBody>
      </p:sp>
      <p:sp>
        <p:nvSpPr>
          <p:cNvPr id="161796" name="Text Box 4"/>
          <p:cNvSpPr txBox="1">
            <a:spLocks noChangeArrowheads="1"/>
          </p:cNvSpPr>
          <p:nvPr/>
        </p:nvSpPr>
        <p:spPr bwMode="auto">
          <a:xfrm>
            <a:off x="228600" y="990600"/>
            <a:ext cx="8610600"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lnSpc>
                <a:spcPct val="110000"/>
              </a:lnSpc>
              <a:spcBef>
                <a:spcPct val="0"/>
              </a:spcBef>
              <a:spcAft>
                <a:spcPct val="0"/>
              </a:spcAft>
            </a:pPr>
            <a:r>
              <a:rPr lang="en-US" sz="2800" b="1" smtClean="0">
                <a:solidFill>
                  <a:srgbClr val="000000"/>
                </a:solidFill>
                <a:latin typeface="Times New Roman" charset="0"/>
                <a:ea typeface="ＭＳ Ｐゴシック" charset="0"/>
              </a:rPr>
              <a:t>Definition</a:t>
            </a:r>
            <a:r>
              <a:rPr lang="en-US" sz="2800" smtClean="0">
                <a:solidFill>
                  <a:srgbClr val="000000"/>
                </a:solidFill>
                <a:latin typeface="Times New Roman" charset="0"/>
                <a:ea typeface="ＭＳ Ｐゴシック" charset="0"/>
              </a:rPr>
              <a:t>: Let </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1</a:t>
            </a:r>
            <a:r>
              <a:rPr lang="en-US" sz="2800" smtClean="0">
                <a:solidFill>
                  <a:srgbClr val="000000"/>
                </a:solidFill>
                <a:latin typeface="Times New Roman" charset="0"/>
                <a:ea typeface="ＭＳ Ｐゴシック" charset="0"/>
              </a:rPr>
              <a:t> and </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2</a:t>
            </a:r>
            <a:r>
              <a:rPr lang="en-US" sz="2800" smtClean="0">
                <a:solidFill>
                  <a:srgbClr val="000000"/>
                </a:solidFill>
                <a:latin typeface="Times New Roman" charset="0"/>
                <a:ea typeface="ＭＳ Ｐゴシック" charset="0"/>
              </a:rPr>
              <a:t> be two objects from the universe of possible objects. The distance (dissimilarity) between </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1</a:t>
            </a:r>
            <a:r>
              <a:rPr lang="en-US" sz="2800" smtClean="0">
                <a:solidFill>
                  <a:srgbClr val="000000"/>
                </a:solidFill>
                <a:latin typeface="Times New Roman" charset="0"/>
                <a:ea typeface="ＭＳ Ｐゴシック" charset="0"/>
              </a:rPr>
              <a:t> and </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2</a:t>
            </a:r>
            <a:r>
              <a:rPr lang="en-US" sz="2800" smtClean="0">
                <a:solidFill>
                  <a:srgbClr val="000000"/>
                </a:solidFill>
                <a:latin typeface="Times New Roman" charset="0"/>
                <a:ea typeface="ＭＳ Ｐゴシック" charset="0"/>
              </a:rPr>
              <a:t> is a real number denoted by </a:t>
            </a:r>
            <a:r>
              <a:rPr lang="en-US" sz="2800" i="1" smtClean="0">
                <a:solidFill>
                  <a:srgbClr val="000000"/>
                </a:solidFill>
                <a:latin typeface="Times New Roman" charset="0"/>
                <a:ea typeface="ＭＳ Ｐゴシック" charset="0"/>
              </a:rPr>
              <a:t>D</a:t>
            </a:r>
            <a:r>
              <a:rPr lang="en-US" sz="2800" smtClean="0">
                <a:solidFill>
                  <a:srgbClr val="000000"/>
                </a:solidFill>
                <a:latin typeface="Times New Roman" charset="0"/>
                <a:ea typeface="ＭＳ Ｐゴシック" charset="0"/>
              </a:rPr>
              <a:t>(</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1</a:t>
            </a:r>
            <a:r>
              <a:rPr lang="en-US" sz="2800" smtClean="0">
                <a:solidFill>
                  <a:srgbClr val="000000"/>
                </a:solidFill>
                <a:latin typeface="Times New Roman" charset="0"/>
                <a:ea typeface="ＭＳ Ｐゴシック" charset="0"/>
              </a:rPr>
              <a:t>,</a:t>
            </a:r>
            <a:r>
              <a:rPr lang="en-US" sz="2800" i="1" smtClean="0">
                <a:solidFill>
                  <a:srgbClr val="000000"/>
                </a:solidFill>
                <a:latin typeface="Times New Roman" charset="0"/>
                <a:ea typeface="ＭＳ Ｐゴシック" charset="0"/>
              </a:rPr>
              <a:t>O</a:t>
            </a:r>
            <a:r>
              <a:rPr lang="en-US" sz="2800" baseline="-25000" smtClean="0">
                <a:solidFill>
                  <a:srgbClr val="000000"/>
                </a:solidFill>
                <a:latin typeface="Times New Roman" charset="0"/>
                <a:ea typeface="ＭＳ Ｐゴシック" charset="0"/>
              </a:rPr>
              <a:t>2</a:t>
            </a:r>
            <a:r>
              <a:rPr lang="en-US" sz="2800" smtClean="0">
                <a:solidFill>
                  <a:srgbClr val="000000"/>
                </a:solidFill>
                <a:latin typeface="Times New Roman" charset="0"/>
                <a:ea typeface="ＭＳ Ｐゴシック" charset="0"/>
              </a:rPr>
              <a:t>)</a:t>
            </a:r>
            <a:endParaRPr lang="en-US" sz="2400" smtClean="0">
              <a:solidFill>
                <a:srgbClr val="000000"/>
              </a:solidFill>
              <a:latin typeface="Times New Roman" charset="0"/>
              <a:ea typeface="ＭＳ Ｐゴシック" charset="0"/>
              <a:sym typeface="Symbol" charset="0"/>
            </a:endParaRPr>
          </a:p>
        </p:txBody>
      </p:sp>
      <p:pic>
        <p:nvPicPr>
          <p:cNvPr id="161797" name="Picture 5" descr="C:\WINNT\Profiles\eamonn.000\Desktop\gorill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100" y="2684463"/>
            <a:ext cx="1484313" cy="1370012"/>
          </a:xfrm>
          <a:prstGeom prst="rect">
            <a:avLst/>
          </a:prstGeom>
          <a:noFill/>
          <a:extLst>
            <a:ext uri="{909E8E84-426E-40dd-AFC4-6F175D3DCCD1}">
              <a14:hiddenFill xmlns:a14="http://schemas.microsoft.com/office/drawing/2010/main">
                <a:solidFill>
                  <a:srgbClr val="FFFFFF"/>
                </a:solidFill>
              </a14:hiddenFill>
            </a:ext>
          </a:extLst>
        </p:spPr>
      </p:pic>
      <p:pic>
        <p:nvPicPr>
          <p:cNvPr id="161798" name="Picture 6" descr="C:\WINNT\Profiles\eamonn.000\Desktop\chim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0" y="2798763"/>
            <a:ext cx="1019175" cy="1160462"/>
          </a:xfrm>
          <a:prstGeom prst="rect">
            <a:avLst/>
          </a:prstGeom>
          <a:noFill/>
          <a:extLst>
            <a:ext uri="{909E8E84-426E-40dd-AFC4-6F175D3DCCD1}">
              <a14:hiddenFill xmlns:a14="http://schemas.microsoft.com/office/drawing/2010/main">
                <a:solidFill>
                  <a:srgbClr val="FFFFFF"/>
                </a:solidFill>
              </a14:hiddenFill>
            </a:ext>
          </a:extLst>
        </p:spPr>
      </p:pic>
      <p:sp>
        <p:nvSpPr>
          <p:cNvPr id="161799" name="Rectangle 7"/>
          <p:cNvSpPr>
            <a:spLocks noChangeArrowheads="1"/>
          </p:cNvSpPr>
          <p:nvPr/>
        </p:nvSpPr>
        <p:spPr bwMode="auto">
          <a:xfrm>
            <a:off x="762000" y="4543425"/>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0" name="Rectangle 8"/>
          <p:cNvSpPr>
            <a:spLocks noChangeArrowheads="1"/>
          </p:cNvSpPr>
          <p:nvPr/>
        </p:nvSpPr>
        <p:spPr bwMode="auto">
          <a:xfrm>
            <a:off x="6981825" y="4543425"/>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1" name="Rectangle 9"/>
          <p:cNvSpPr>
            <a:spLocks noChangeArrowheads="1"/>
          </p:cNvSpPr>
          <p:nvPr/>
        </p:nvSpPr>
        <p:spPr bwMode="auto">
          <a:xfrm>
            <a:off x="3962400" y="4543425"/>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2" name="AutoShape 10"/>
          <p:cNvSpPr>
            <a:spLocks noChangeArrowheads="1"/>
          </p:cNvSpPr>
          <p:nvPr/>
        </p:nvSpPr>
        <p:spPr bwMode="auto">
          <a:xfrm rot="-992687">
            <a:off x="914400"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3" name="AutoShape 11"/>
          <p:cNvSpPr>
            <a:spLocks noChangeArrowheads="1"/>
          </p:cNvSpPr>
          <p:nvPr/>
        </p:nvSpPr>
        <p:spPr bwMode="auto">
          <a:xfrm rot="-992687">
            <a:off x="4038600"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4" name="AutoShape 12"/>
          <p:cNvSpPr>
            <a:spLocks noChangeArrowheads="1"/>
          </p:cNvSpPr>
          <p:nvPr/>
        </p:nvSpPr>
        <p:spPr bwMode="auto">
          <a:xfrm rot="-992687">
            <a:off x="7134225"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5" name="AutoShape 13"/>
          <p:cNvSpPr>
            <a:spLocks noChangeArrowheads="1"/>
          </p:cNvSpPr>
          <p:nvPr/>
        </p:nvSpPr>
        <p:spPr bwMode="auto">
          <a:xfrm rot="992687" flipH="1">
            <a:off x="1905000"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6" name="AutoShape 14"/>
          <p:cNvSpPr>
            <a:spLocks noChangeArrowheads="1"/>
          </p:cNvSpPr>
          <p:nvPr/>
        </p:nvSpPr>
        <p:spPr bwMode="auto">
          <a:xfrm rot="992687" flipH="1">
            <a:off x="5138738"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7" name="AutoShape 15"/>
          <p:cNvSpPr>
            <a:spLocks noChangeArrowheads="1"/>
          </p:cNvSpPr>
          <p:nvPr/>
        </p:nvSpPr>
        <p:spPr bwMode="auto">
          <a:xfrm rot="992687" flipH="1">
            <a:off x="8124825" y="4086225"/>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08" name="Text Box 16"/>
          <p:cNvSpPr txBox="1">
            <a:spLocks noChangeArrowheads="1"/>
          </p:cNvSpPr>
          <p:nvPr/>
        </p:nvSpPr>
        <p:spPr bwMode="auto">
          <a:xfrm>
            <a:off x="1057275" y="6400800"/>
            <a:ext cx="71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0.23</a:t>
            </a:r>
          </a:p>
        </p:txBody>
      </p:sp>
      <p:sp>
        <p:nvSpPr>
          <p:cNvPr id="161809" name="AutoShape 17"/>
          <p:cNvSpPr>
            <a:spLocks noChangeArrowheads="1"/>
          </p:cNvSpPr>
          <p:nvPr/>
        </p:nvSpPr>
        <p:spPr bwMode="auto">
          <a:xfrm rot="21550572" flipH="1">
            <a:off x="1200150" y="6181725"/>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10" name="Text Box 18"/>
          <p:cNvSpPr txBox="1">
            <a:spLocks noChangeArrowheads="1"/>
          </p:cNvSpPr>
          <p:nvPr/>
        </p:nvSpPr>
        <p:spPr bwMode="auto">
          <a:xfrm>
            <a:off x="4360863" y="640080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3</a:t>
            </a:r>
          </a:p>
        </p:txBody>
      </p:sp>
      <p:sp>
        <p:nvSpPr>
          <p:cNvPr id="161811" name="AutoShape 19"/>
          <p:cNvSpPr>
            <a:spLocks noChangeArrowheads="1"/>
          </p:cNvSpPr>
          <p:nvPr/>
        </p:nvSpPr>
        <p:spPr bwMode="auto">
          <a:xfrm rot="21550572" flipH="1">
            <a:off x="4400550" y="6181725"/>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12" name="Text Box 20"/>
          <p:cNvSpPr txBox="1">
            <a:spLocks noChangeArrowheads="1"/>
          </p:cNvSpPr>
          <p:nvPr/>
        </p:nvSpPr>
        <p:spPr bwMode="auto">
          <a:xfrm>
            <a:off x="7229475" y="6400800"/>
            <a:ext cx="86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342.7</a:t>
            </a:r>
          </a:p>
        </p:txBody>
      </p:sp>
      <p:sp>
        <p:nvSpPr>
          <p:cNvPr id="161813" name="AutoShape 21"/>
          <p:cNvSpPr>
            <a:spLocks noChangeArrowheads="1"/>
          </p:cNvSpPr>
          <p:nvPr/>
        </p:nvSpPr>
        <p:spPr bwMode="auto">
          <a:xfrm rot="21550572" flipH="1">
            <a:off x="7496175" y="6181725"/>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1814" name="Text Box 22"/>
          <p:cNvSpPr txBox="1">
            <a:spLocks noChangeArrowheads="1"/>
          </p:cNvSpPr>
          <p:nvPr/>
        </p:nvSpPr>
        <p:spPr bwMode="auto">
          <a:xfrm>
            <a:off x="3429000" y="3430588"/>
            <a:ext cx="1247775" cy="519112"/>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Peter</a:t>
            </a:r>
          </a:p>
        </p:txBody>
      </p:sp>
      <p:sp>
        <p:nvSpPr>
          <p:cNvPr id="161815" name="Text Box 23"/>
          <p:cNvSpPr txBox="1">
            <a:spLocks noChangeArrowheads="1"/>
          </p:cNvSpPr>
          <p:nvPr/>
        </p:nvSpPr>
        <p:spPr bwMode="auto">
          <a:xfrm>
            <a:off x="4795838" y="3430588"/>
            <a:ext cx="1247775" cy="519112"/>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Piotr</a:t>
            </a:r>
          </a:p>
        </p:txBody>
      </p:sp>
      <p:pic>
        <p:nvPicPr>
          <p:cNvPr id="161816"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9850" y="2743200"/>
            <a:ext cx="126682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1817"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7625" y="2743200"/>
            <a:ext cx="126682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840846" y="4800084"/>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apes</a:t>
            </a:r>
            <a:endParaRPr lang="en-US" dirty="0">
              <a:solidFill>
                <a:srgbClr val="000000"/>
              </a:solidFill>
              <a:latin typeface="Times New Roman"/>
              <a:ea typeface="ＭＳ Ｐゴシック"/>
            </a:endParaRPr>
          </a:p>
        </p:txBody>
      </p:sp>
      <p:sp>
        <p:nvSpPr>
          <p:cNvPr id="27" name="Rectangle 26"/>
          <p:cNvSpPr/>
          <p:nvPr/>
        </p:nvSpPr>
        <p:spPr>
          <a:xfrm>
            <a:off x="3999934" y="4799568"/>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names</a:t>
            </a:r>
            <a:endParaRPr lang="en-US" dirty="0">
              <a:solidFill>
                <a:srgbClr val="000000"/>
              </a:solidFill>
              <a:latin typeface="Times New Roman"/>
              <a:ea typeface="ＭＳ Ｐゴシック"/>
            </a:endParaRPr>
          </a:p>
        </p:txBody>
      </p:sp>
      <p:sp>
        <p:nvSpPr>
          <p:cNvPr id="28" name="Rectangle 27"/>
          <p:cNvSpPr/>
          <p:nvPr/>
        </p:nvSpPr>
        <p:spPr>
          <a:xfrm>
            <a:off x="7048217" y="4799568"/>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fingerprints</a:t>
            </a:r>
            <a:endParaRPr lang="en-US" dirty="0">
              <a:solidFill>
                <a:srgbClr val="000000"/>
              </a:solidFill>
              <a:latin typeface="Times New Roman"/>
              <a:ea typeface="ＭＳ Ｐゴシック"/>
            </a:endParaRPr>
          </a:p>
        </p:txBody>
      </p:sp>
    </p:spTree>
    <p:extLst>
      <p:ext uri="{BB962C8B-B14F-4D97-AF65-F5344CB8AC3E}">
        <p14:creationId xmlns:p14="http://schemas.microsoft.com/office/powerpoint/2010/main" val="1878980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Last </a:t>
            </a:r>
            <a:r>
              <a:rPr lang="en-US" sz="4000" dirty="0" smtClean="0">
                <a:solidFill>
                  <a:srgbClr val="000000"/>
                </a:solidFill>
                <a:latin typeface="Cambria" pitchFamily="18" charset="0"/>
              </a:rPr>
              <a:t>assignment: </a:t>
            </a:r>
            <a:r>
              <a:rPr lang="en-US" sz="4000" i="1" dirty="0" smtClean="0">
                <a:solidFill>
                  <a:srgbClr val="000000"/>
                </a:solidFill>
                <a:latin typeface="Cambria" pitchFamily="18" charset="0"/>
              </a:rPr>
              <a:t>trees</a:t>
            </a:r>
            <a:endParaRPr lang="en-US" sz="4000" i="1" dirty="0">
              <a:solidFill>
                <a:srgbClr val="000000"/>
              </a:solidFill>
              <a:latin typeface="Cambria" pitchFamily="18" charset="0"/>
            </a:endParaRPr>
          </a:p>
        </p:txBody>
      </p:sp>
      <p:pic>
        <p:nvPicPr>
          <p:cNvPr id="3" name="Picture 2" descr="Screen Shot 2013-03-25 at 4.07.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037" y="1334829"/>
            <a:ext cx="7200900" cy="5080000"/>
          </a:xfrm>
          <a:prstGeom prst="rect">
            <a:avLst/>
          </a:prstGeom>
        </p:spPr>
      </p:pic>
      <p:sp>
        <p:nvSpPr>
          <p:cNvPr id="4" name="Rectangle 3"/>
          <p:cNvSpPr/>
          <p:nvPr/>
        </p:nvSpPr>
        <p:spPr>
          <a:xfrm>
            <a:off x="7385837" y="6414829"/>
            <a:ext cx="1621959" cy="369332"/>
          </a:xfrm>
          <a:prstGeom prst="rect">
            <a:avLst/>
          </a:prstGeom>
        </p:spPr>
        <p:txBody>
          <a:bodyPr wrap="none">
            <a:spAutoFit/>
          </a:bodyPr>
          <a:lstStyle/>
          <a:p>
            <a:r>
              <a:rPr lang="en-US" dirty="0" smtClean="0">
                <a:solidFill>
                  <a:srgbClr val="0000FF"/>
                </a:solidFill>
                <a:latin typeface="Cambria" pitchFamily="18" charset="0"/>
              </a:rPr>
              <a:t>Joe and </a:t>
            </a:r>
            <a:r>
              <a:rPr lang="en-US" dirty="0" err="1" smtClean="0">
                <a:solidFill>
                  <a:srgbClr val="0000FF"/>
                </a:solidFill>
                <a:latin typeface="Cambria" pitchFamily="18" charset="0"/>
              </a:rPr>
              <a:t>Suleng</a:t>
            </a:r>
            <a:endParaRPr lang="en-US" dirty="0">
              <a:solidFill>
                <a:srgbClr val="0000FF"/>
              </a:solidFill>
            </a:endParaRPr>
          </a:p>
        </p:txBody>
      </p:sp>
    </p:spTree>
    <p:extLst>
      <p:ext uri="{BB962C8B-B14F-4D97-AF65-F5344CB8AC3E}">
        <p14:creationId xmlns:p14="http://schemas.microsoft.com/office/powerpoint/2010/main" val="401628180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ChangeArrowheads="1"/>
          </p:cNvSpPr>
          <p:nvPr/>
        </p:nvSpPr>
        <p:spPr bwMode="auto">
          <a:xfrm>
            <a:off x="0" y="0"/>
            <a:ext cx="9144000" cy="3621088"/>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19" name="Text Box 3"/>
          <p:cNvSpPr txBox="1">
            <a:spLocks noChangeArrowheads="1"/>
          </p:cNvSpPr>
          <p:nvPr/>
        </p:nvSpPr>
        <p:spPr bwMode="auto">
          <a:xfrm>
            <a:off x="247650" y="3298825"/>
            <a:ext cx="8610600"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3200" dirty="0" smtClean="0">
                <a:solidFill>
                  <a:srgbClr val="000000"/>
                </a:solidFill>
                <a:effectLst>
                  <a:outerShdw blurRad="38100" dist="38100" dir="2700000" algn="tl">
                    <a:srgbClr val="DDDDDD"/>
                  </a:outerShdw>
                </a:effectLst>
                <a:latin typeface="Times New Roman" charset="0"/>
                <a:ea typeface="ＭＳ Ｐゴシック" charset="0"/>
              </a:rPr>
              <a:t>What </a:t>
            </a:r>
            <a:r>
              <a:rPr lang="en-US" sz="3200" i="1" dirty="0" smtClean="0">
                <a:solidFill>
                  <a:srgbClr val="000000"/>
                </a:solidFill>
                <a:effectLst>
                  <a:outerShdw blurRad="38100" dist="38100" dir="2700000" algn="tl">
                    <a:srgbClr val="DDDDDD"/>
                  </a:outerShdw>
                </a:effectLst>
                <a:latin typeface="Times New Roman" charset="0"/>
                <a:ea typeface="ＭＳ Ｐゴシック" charset="0"/>
              </a:rPr>
              <a:t>properties</a:t>
            </a:r>
            <a:r>
              <a:rPr lang="en-US" sz="3200" dirty="0" smtClean="0">
                <a:solidFill>
                  <a:srgbClr val="000000"/>
                </a:solidFill>
                <a:effectLst>
                  <a:outerShdw blurRad="38100" dist="38100" dir="2700000" algn="tl">
                    <a:srgbClr val="DDDDDD"/>
                  </a:outerShdw>
                </a:effectLst>
                <a:latin typeface="Times New Roman" charset="0"/>
                <a:ea typeface="ＭＳ Ｐゴシック" charset="0"/>
              </a:rPr>
              <a:t> should a distance measure have?</a:t>
            </a:r>
          </a:p>
          <a:p>
            <a:pPr defTabSz="914400" eaLnBrk="0" fontAlgn="base" hangingPunct="0">
              <a:lnSpc>
                <a:spcPct val="110000"/>
              </a:lnSpc>
              <a:spcBef>
                <a:spcPct val="0"/>
              </a:spcBef>
              <a:spcAft>
                <a:spcPct val="0"/>
              </a:spcAft>
            </a:pPr>
            <a:endParaRPr lang="en-US" sz="2800" dirty="0" smtClean="0">
              <a:solidFill>
                <a:srgbClr val="000000"/>
              </a:solidFill>
              <a:effectLst>
                <a:outerShdw blurRad="38100" dist="38100" dir="2700000" algn="tl">
                  <a:srgbClr val="DDDDDD"/>
                </a:outerShdw>
              </a:effectLst>
              <a:latin typeface="Times New Roman" charset="0"/>
              <a:ea typeface="ＭＳ Ｐゴシック" charset="0"/>
            </a:endParaRPr>
          </a:p>
          <a:p>
            <a:pPr defTabSz="914400" eaLnBrk="0" fontAlgn="base" hangingPunct="0">
              <a:lnSpc>
                <a:spcPct val="110000"/>
              </a:lnSpc>
              <a:spcBef>
                <a:spcPct val="0"/>
              </a:spcBef>
              <a:spcAft>
                <a:spcPct val="0"/>
              </a:spcAft>
              <a:buFontTx/>
              <a:buChar char="•"/>
            </a:pPr>
            <a:r>
              <a:rPr lang="en-US" sz="2800" dirty="0" smtClean="0">
                <a:solidFill>
                  <a:srgbClr val="000000"/>
                </a:solidFill>
                <a:latin typeface="Times New Roman" charset="0"/>
                <a:ea typeface="ＭＳ Ｐゴシック" charset="0"/>
              </a:rPr>
              <a:t> </a:t>
            </a:r>
            <a:r>
              <a:rPr lang="en-US" sz="2800" i="1" dirty="0" smtClean="0">
                <a:solidFill>
                  <a:srgbClr val="000000"/>
                </a:solidFill>
                <a:latin typeface="Times New Roman" charset="0"/>
                <a:ea typeface="ＭＳ Ｐゴシック" charset="0"/>
              </a:rPr>
              <a:t>D</a:t>
            </a:r>
            <a:r>
              <a:rPr lang="en-US" sz="2800" dirty="0" smtClean="0">
                <a:solidFill>
                  <a:srgbClr val="000000"/>
                </a:solidFill>
                <a:latin typeface="Times New Roman" charset="0"/>
                <a:ea typeface="ＭＳ Ｐゴシック" charset="0"/>
              </a:rPr>
              <a:t>(A,B) = </a:t>
            </a:r>
            <a:r>
              <a:rPr lang="en-US" sz="2800" i="1" dirty="0" smtClean="0">
                <a:solidFill>
                  <a:srgbClr val="000000"/>
                </a:solidFill>
                <a:latin typeface="Times New Roman" charset="0"/>
                <a:ea typeface="ＭＳ Ｐゴシック" charset="0"/>
              </a:rPr>
              <a:t>D</a:t>
            </a:r>
            <a:r>
              <a:rPr lang="en-US" sz="2800" dirty="0" smtClean="0">
                <a:solidFill>
                  <a:srgbClr val="000000"/>
                </a:solidFill>
                <a:latin typeface="Times New Roman" charset="0"/>
                <a:ea typeface="ＭＳ Ｐゴシック" charset="0"/>
              </a:rPr>
              <a:t>(B,A)		</a:t>
            </a:r>
            <a:r>
              <a:rPr lang="en-US" sz="2400" i="1" dirty="0" smtClean="0">
                <a:solidFill>
                  <a:srgbClr val="000000"/>
                </a:solidFill>
                <a:latin typeface="Times New Roman" charset="0"/>
                <a:ea typeface="ＭＳ Ｐゴシック" charset="0"/>
              </a:rPr>
              <a:t>Symmetry </a:t>
            </a:r>
            <a:endParaRPr lang="en-US" sz="28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buFontTx/>
              <a:buChar char="•"/>
            </a:pPr>
            <a:r>
              <a:rPr lang="en-US" sz="2800" dirty="0" smtClean="0">
                <a:solidFill>
                  <a:srgbClr val="000000"/>
                </a:solidFill>
                <a:latin typeface="Times New Roman" charset="0"/>
                <a:ea typeface="ＭＳ Ｐゴシック" charset="0"/>
              </a:rPr>
              <a:t> </a:t>
            </a:r>
            <a:r>
              <a:rPr lang="en-US" sz="2800" i="1" dirty="0" smtClean="0">
                <a:solidFill>
                  <a:srgbClr val="000000"/>
                </a:solidFill>
                <a:latin typeface="Times New Roman" charset="0"/>
                <a:ea typeface="ＭＳ Ｐゴシック" charset="0"/>
              </a:rPr>
              <a:t>D</a:t>
            </a:r>
            <a:r>
              <a:rPr lang="en-US" sz="2800" dirty="0" smtClean="0">
                <a:solidFill>
                  <a:srgbClr val="000000"/>
                </a:solidFill>
                <a:latin typeface="Times New Roman" charset="0"/>
                <a:ea typeface="ＭＳ Ｐゴシック" charset="0"/>
              </a:rPr>
              <a:t>(A,A) = 0			</a:t>
            </a:r>
            <a:r>
              <a:rPr lang="en-US" sz="2400" i="1" dirty="0" smtClean="0">
                <a:solidFill>
                  <a:srgbClr val="000000"/>
                </a:solidFill>
                <a:latin typeface="Times New Roman" charset="0"/>
                <a:ea typeface="ＭＳ Ｐゴシック" charset="0"/>
              </a:rPr>
              <a:t>Constancy of Self-Similarity</a:t>
            </a:r>
            <a:endParaRPr lang="en-US" sz="28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buFontTx/>
              <a:buChar char="•"/>
            </a:pPr>
            <a:r>
              <a:rPr lang="en-US" sz="2800" dirty="0" smtClean="0">
                <a:solidFill>
                  <a:srgbClr val="000000"/>
                </a:solidFill>
                <a:latin typeface="Times New Roman" charset="0"/>
                <a:ea typeface="ＭＳ Ｐゴシック" charset="0"/>
              </a:rPr>
              <a:t> </a:t>
            </a:r>
            <a:r>
              <a:rPr lang="en-US" sz="2800" i="1" dirty="0" smtClean="0">
                <a:solidFill>
                  <a:srgbClr val="000000"/>
                </a:solidFill>
                <a:latin typeface="Times New Roman" charset="0"/>
                <a:ea typeface="ＭＳ Ｐゴシック" charset="0"/>
              </a:rPr>
              <a:t>D</a:t>
            </a:r>
            <a:r>
              <a:rPr lang="en-US" sz="2800" dirty="0" smtClean="0">
                <a:solidFill>
                  <a:srgbClr val="000000"/>
                </a:solidFill>
                <a:latin typeface="Times New Roman" charset="0"/>
                <a:ea typeface="ＭＳ Ｐゴシック" charset="0"/>
              </a:rPr>
              <a:t>(A,B) = 0 </a:t>
            </a:r>
            <a:r>
              <a:rPr lang="en-US" sz="2800" dirty="0" err="1" smtClean="0">
                <a:solidFill>
                  <a:srgbClr val="000000"/>
                </a:solidFill>
                <a:latin typeface="Times New Roman" charset="0"/>
                <a:ea typeface="ＭＳ Ｐゴシック" charset="0"/>
              </a:rPr>
              <a:t>iff</a:t>
            </a:r>
            <a:r>
              <a:rPr lang="en-US" sz="2800" dirty="0" smtClean="0">
                <a:solidFill>
                  <a:srgbClr val="000000"/>
                </a:solidFill>
                <a:latin typeface="Times New Roman" charset="0"/>
                <a:ea typeface="ＭＳ Ｐゴシック" charset="0"/>
              </a:rPr>
              <a:t> A= B 		</a:t>
            </a:r>
            <a:r>
              <a:rPr lang="en-US" sz="2400" i="1" dirty="0" smtClean="0">
                <a:solidFill>
                  <a:srgbClr val="000000"/>
                </a:solidFill>
                <a:latin typeface="Times New Roman" charset="0"/>
                <a:ea typeface="ＭＳ Ｐゴシック" charset="0"/>
              </a:rPr>
              <a:t>Positivity (Separation)</a:t>
            </a:r>
          </a:p>
          <a:p>
            <a:pPr defTabSz="914400" eaLnBrk="0" fontAlgn="base" hangingPunct="0">
              <a:lnSpc>
                <a:spcPct val="110000"/>
              </a:lnSpc>
              <a:spcBef>
                <a:spcPct val="0"/>
              </a:spcBef>
              <a:spcAft>
                <a:spcPct val="0"/>
              </a:spcAft>
              <a:buFontTx/>
              <a:buChar char="•"/>
            </a:pPr>
            <a:r>
              <a:rPr lang="en-US" sz="2800" dirty="0" smtClean="0">
                <a:solidFill>
                  <a:srgbClr val="000000"/>
                </a:solidFill>
                <a:latin typeface="Times New Roman" charset="0"/>
                <a:ea typeface="ＭＳ Ｐゴシック" charset="0"/>
              </a:rPr>
              <a:t> </a:t>
            </a:r>
            <a:r>
              <a:rPr lang="en-US" sz="2800" i="1" dirty="0" smtClean="0">
                <a:solidFill>
                  <a:srgbClr val="000000"/>
                </a:solidFill>
                <a:latin typeface="Times New Roman" charset="0"/>
                <a:ea typeface="ＭＳ Ｐゴシック" charset="0"/>
              </a:rPr>
              <a:t>D</a:t>
            </a:r>
            <a:r>
              <a:rPr lang="en-US" sz="2800" dirty="0" smtClean="0">
                <a:solidFill>
                  <a:srgbClr val="000000"/>
                </a:solidFill>
                <a:latin typeface="Times New Roman" charset="0"/>
                <a:ea typeface="ＭＳ Ｐゴシック" charset="0"/>
              </a:rPr>
              <a:t>(A,B) </a:t>
            </a:r>
            <a:r>
              <a:rPr lang="en-US" sz="2800" dirty="0" smtClean="0">
                <a:solidFill>
                  <a:srgbClr val="000000"/>
                </a:solidFill>
                <a:latin typeface="Times New Roman" charset="0"/>
                <a:ea typeface="ＭＳ Ｐゴシック" charset="0"/>
                <a:sym typeface="Symbol" charset="0"/>
              </a:rPr>
              <a:t> </a:t>
            </a:r>
            <a:r>
              <a:rPr lang="en-US" sz="2800" i="1" dirty="0" smtClean="0">
                <a:solidFill>
                  <a:srgbClr val="000000"/>
                </a:solidFill>
                <a:latin typeface="Times New Roman" charset="0"/>
                <a:ea typeface="ＭＳ Ｐゴシック" charset="0"/>
                <a:sym typeface="Symbol" charset="0"/>
              </a:rPr>
              <a:t>D</a:t>
            </a:r>
            <a:r>
              <a:rPr lang="en-US" sz="2800" dirty="0" smtClean="0">
                <a:solidFill>
                  <a:srgbClr val="000000"/>
                </a:solidFill>
                <a:latin typeface="Times New Roman" charset="0"/>
                <a:ea typeface="ＭＳ Ｐゴシック" charset="0"/>
                <a:sym typeface="Symbol" charset="0"/>
              </a:rPr>
              <a:t>(A,C) + </a:t>
            </a:r>
            <a:r>
              <a:rPr lang="en-US" sz="2800" i="1" dirty="0" smtClean="0">
                <a:solidFill>
                  <a:srgbClr val="000000"/>
                </a:solidFill>
                <a:latin typeface="Times New Roman" charset="0"/>
                <a:ea typeface="ＭＳ Ｐゴシック" charset="0"/>
                <a:sym typeface="Symbol" charset="0"/>
              </a:rPr>
              <a:t>D</a:t>
            </a:r>
            <a:r>
              <a:rPr lang="en-US" sz="2800" dirty="0" smtClean="0">
                <a:solidFill>
                  <a:srgbClr val="000000"/>
                </a:solidFill>
                <a:latin typeface="Times New Roman" charset="0"/>
                <a:ea typeface="ＭＳ Ｐゴシック" charset="0"/>
                <a:sym typeface="Symbol" charset="0"/>
              </a:rPr>
              <a:t>(B,C)	</a:t>
            </a:r>
            <a:r>
              <a:rPr lang="en-US" sz="2400" i="1" dirty="0" smtClean="0">
                <a:solidFill>
                  <a:srgbClr val="000000"/>
                </a:solidFill>
                <a:latin typeface="Times New Roman" charset="0"/>
                <a:ea typeface="ＭＳ Ｐゴシック" charset="0"/>
              </a:rPr>
              <a:t>Triangle Inequality</a:t>
            </a:r>
            <a:r>
              <a:rPr lang="en-US" sz="2800" dirty="0" smtClean="0">
                <a:solidFill>
                  <a:srgbClr val="000000"/>
                </a:solidFill>
                <a:latin typeface="Times New Roman" charset="0"/>
                <a:ea typeface="ＭＳ Ｐゴシック" charset="0"/>
              </a:rPr>
              <a:t> </a:t>
            </a:r>
          </a:p>
          <a:p>
            <a:pPr lvl="3"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sym typeface="Symbol" charset="0"/>
            </a:endParaRPr>
          </a:p>
        </p:txBody>
      </p:sp>
      <p:sp>
        <p:nvSpPr>
          <p:cNvPr id="162820" name="Rectangle 4"/>
          <p:cNvSpPr>
            <a:spLocks noChangeArrowheads="1"/>
          </p:cNvSpPr>
          <p:nvPr/>
        </p:nvSpPr>
        <p:spPr bwMode="auto">
          <a:xfrm>
            <a:off x="919163" y="1243013"/>
            <a:ext cx="1389062" cy="1395412"/>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1" name="AutoShape 5"/>
          <p:cNvSpPr>
            <a:spLocks noChangeArrowheads="1"/>
          </p:cNvSpPr>
          <p:nvPr/>
        </p:nvSpPr>
        <p:spPr bwMode="auto">
          <a:xfrm rot="-992687">
            <a:off x="993775" y="785813"/>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2" name="AutoShape 6"/>
          <p:cNvSpPr>
            <a:spLocks noChangeArrowheads="1"/>
          </p:cNvSpPr>
          <p:nvPr/>
        </p:nvSpPr>
        <p:spPr bwMode="auto">
          <a:xfrm rot="992687" flipH="1">
            <a:off x="2020888" y="785813"/>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3" name="AutoShape 7"/>
          <p:cNvSpPr>
            <a:spLocks noChangeArrowheads="1"/>
          </p:cNvSpPr>
          <p:nvPr/>
        </p:nvSpPr>
        <p:spPr bwMode="auto">
          <a:xfrm rot="21550572" flipH="1">
            <a:off x="1355725" y="2881313"/>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4" name="Text Box 8"/>
          <p:cNvSpPr txBox="1">
            <a:spLocks noChangeArrowheads="1"/>
          </p:cNvSpPr>
          <p:nvPr/>
        </p:nvSpPr>
        <p:spPr bwMode="auto">
          <a:xfrm>
            <a:off x="384175" y="130175"/>
            <a:ext cx="1247775" cy="519113"/>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Peter</a:t>
            </a:r>
          </a:p>
        </p:txBody>
      </p:sp>
      <p:sp>
        <p:nvSpPr>
          <p:cNvPr id="162825" name="Text Box 9"/>
          <p:cNvSpPr txBox="1">
            <a:spLocks noChangeArrowheads="1"/>
          </p:cNvSpPr>
          <p:nvPr/>
        </p:nvSpPr>
        <p:spPr bwMode="auto">
          <a:xfrm>
            <a:off x="1782763" y="130175"/>
            <a:ext cx="1247775" cy="519113"/>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Piotr</a:t>
            </a:r>
          </a:p>
        </p:txBody>
      </p:sp>
      <p:sp>
        <p:nvSpPr>
          <p:cNvPr id="162826" name="Text Box 10"/>
          <p:cNvSpPr txBox="1">
            <a:spLocks noChangeArrowheads="1"/>
          </p:cNvSpPr>
          <p:nvPr/>
        </p:nvSpPr>
        <p:spPr bwMode="auto">
          <a:xfrm>
            <a:off x="1323975" y="3143250"/>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3</a:t>
            </a:r>
          </a:p>
        </p:txBody>
      </p:sp>
      <p:sp>
        <p:nvSpPr>
          <p:cNvPr id="162827" name="Rectangle 11"/>
          <p:cNvSpPr>
            <a:spLocks noChangeArrowheads="1"/>
          </p:cNvSpPr>
          <p:nvPr/>
        </p:nvSpPr>
        <p:spPr bwMode="auto">
          <a:xfrm>
            <a:off x="917575" y="1239838"/>
            <a:ext cx="1397000" cy="1401762"/>
          </a:xfrm>
          <a:prstGeom prst="rect">
            <a:avLst/>
          </a:prstGeom>
          <a:solidFill>
            <a:srgbClr val="C0C0C0"/>
          </a:solid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8" name="Line 12"/>
          <p:cNvSpPr>
            <a:spLocks noChangeShapeType="1"/>
          </p:cNvSpPr>
          <p:nvPr/>
        </p:nvSpPr>
        <p:spPr bwMode="auto">
          <a:xfrm flipH="1">
            <a:off x="2147888" y="1244600"/>
            <a:ext cx="160337" cy="1619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29" name="Line 13"/>
          <p:cNvSpPr>
            <a:spLocks noChangeShapeType="1"/>
          </p:cNvSpPr>
          <p:nvPr/>
        </p:nvSpPr>
        <p:spPr bwMode="auto">
          <a:xfrm flipH="1">
            <a:off x="917575" y="1408113"/>
            <a:ext cx="12303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0" name="Line 14"/>
          <p:cNvSpPr>
            <a:spLocks noChangeShapeType="1"/>
          </p:cNvSpPr>
          <p:nvPr/>
        </p:nvSpPr>
        <p:spPr bwMode="auto">
          <a:xfrm>
            <a:off x="2146300" y="1409700"/>
            <a:ext cx="0" cy="1231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1" name="Text Box 15"/>
          <p:cNvSpPr txBox="1">
            <a:spLocks noChangeArrowheads="1"/>
          </p:cNvSpPr>
          <p:nvPr/>
        </p:nvSpPr>
        <p:spPr bwMode="auto">
          <a:xfrm>
            <a:off x="967846" y="1480606"/>
            <a:ext cx="106729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800" b="1" dirty="0" smtClean="0">
                <a:solidFill>
                  <a:srgbClr val="7F7F7F"/>
                </a:solidFill>
                <a:latin typeface="Calibri"/>
                <a:ea typeface="ＭＳ Ｐゴシック" charset="0"/>
                <a:cs typeface="Calibri"/>
              </a:rPr>
              <a:t>d('', '') = 0 d(s, '') = d('', s) = |s| -- i.e. length of s d(s1+ch1, s2+ch2) = min( d(s1, s2) + if ch1=ch2 then 0 else 1 fi, d(s1+ch1, s2) + 1, d(s1, s2+ch2) + 1 )</a:t>
            </a:r>
          </a:p>
        </p:txBody>
      </p:sp>
      <p:sp>
        <p:nvSpPr>
          <p:cNvPr id="162832" name="Rectangle 16"/>
          <p:cNvSpPr>
            <a:spLocks noChangeArrowheads="1"/>
          </p:cNvSpPr>
          <p:nvPr/>
        </p:nvSpPr>
        <p:spPr bwMode="auto">
          <a:xfrm>
            <a:off x="771525" y="1466850"/>
            <a:ext cx="152400" cy="1177925"/>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3" name="Text Box 17"/>
          <p:cNvSpPr txBox="1">
            <a:spLocks noChangeArrowheads="1"/>
          </p:cNvSpPr>
          <p:nvPr/>
        </p:nvSpPr>
        <p:spPr bwMode="auto">
          <a:xfrm>
            <a:off x="4651375" y="174625"/>
            <a:ext cx="424815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When we peek inside one of these black boxes, we see some function on two variables. These functions might very simple or very complex. </a:t>
            </a:r>
          </a:p>
          <a:p>
            <a:pPr defTabSz="914400" fontAlgn="base">
              <a:spcBef>
                <a:spcPct val="0"/>
              </a:spcBef>
              <a:spcAft>
                <a:spcPct val="0"/>
              </a:spcAft>
            </a:pPr>
            <a:r>
              <a:rPr lang="en-US" sz="2400" smtClean="0">
                <a:solidFill>
                  <a:srgbClr val="000000"/>
                </a:solidFill>
                <a:latin typeface="Times New Roman" charset="0"/>
                <a:ea typeface="ＭＳ Ｐゴシック" charset="0"/>
              </a:rPr>
              <a:t>In either case it is natural to ask, what properties should these functions have?</a:t>
            </a:r>
          </a:p>
        </p:txBody>
      </p:sp>
      <p:sp>
        <p:nvSpPr>
          <p:cNvPr id="162834" name="Rectangle 18"/>
          <p:cNvSpPr>
            <a:spLocks noChangeArrowheads="1"/>
          </p:cNvSpPr>
          <p:nvPr/>
        </p:nvSpPr>
        <p:spPr bwMode="auto">
          <a:xfrm>
            <a:off x="2667000" y="1285875"/>
            <a:ext cx="1390650" cy="1390650"/>
          </a:xfrm>
          <a:prstGeom prst="rect">
            <a:avLst/>
          </a:prstGeom>
          <a:solidFill>
            <a:srgbClr val="96969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5" name="Rectangle 19"/>
          <p:cNvSpPr>
            <a:spLocks noChangeArrowheads="1"/>
          </p:cNvSpPr>
          <p:nvPr/>
        </p:nvSpPr>
        <p:spPr bwMode="auto">
          <a:xfrm>
            <a:off x="904875" y="2647950"/>
            <a:ext cx="1231900" cy="152400"/>
          </a:xfrm>
          <a:prstGeom prst="rect">
            <a:avLst/>
          </a:prstGeom>
          <a:solidFill>
            <a:srgbClr val="5F5F5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6" name="Line 20"/>
          <p:cNvSpPr>
            <a:spLocks noChangeShapeType="1"/>
          </p:cNvSpPr>
          <p:nvPr/>
        </p:nvSpPr>
        <p:spPr bwMode="auto">
          <a:xfrm>
            <a:off x="922338" y="2643188"/>
            <a:ext cx="13954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2837" name="Line 21"/>
          <p:cNvSpPr>
            <a:spLocks noChangeShapeType="1"/>
          </p:cNvSpPr>
          <p:nvPr/>
        </p:nvSpPr>
        <p:spPr bwMode="auto">
          <a:xfrm>
            <a:off x="915988" y="1238250"/>
            <a:ext cx="0" cy="14144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847251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685800" y="32385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Distance: </a:t>
            </a:r>
            <a:r>
              <a:rPr lang="en-US" sz="4400" i="1" dirty="0" smtClean="0">
                <a:solidFill>
                  <a:srgbClr val="000000"/>
                </a:solidFill>
                <a:effectLst>
                  <a:outerShdw blurRad="38100" dist="38100" dir="2700000" algn="tl">
                    <a:srgbClr val="DDDDDD"/>
                  </a:outerShdw>
                </a:effectLst>
                <a:latin typeface="Times New Roman" charset="0"/>
                <a:ea typeface="ＭＳ Ｐゴシック" charset="0"/>
              </a:rPr>
              <a:t>intuitions</a:t>
            </a:r>
          </a:p>
        </p:txBody>
      </p:sp>
      <p:sp>
        <p:nvSpPr>
          <p:cNvPr id="163843" name="Text Box 3"/>
          <p:cNvSpPr txBox="1">
            <a:spLocks noChangeArrowheads="1"/>
          </p:cNvSpPr>
          <p:nvPr/>
        </p:nvSpPr>
        <p:spPr bwMode="auto">
          <a:xfrm>
            <a:off x="123825" y="1819275"/>
            <a:ext cx="8877300" cy="5350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eaLnBrk="0" fontAlgn="base" hangingPunct="0">
              <a:lnSpc>
                <a:spcPct val="110000"/>
              </a:lnSpc>
              <a:spcBef>
                <a:spcPct val="0"/>
              </a:spcBef>
              <a:spcAft>
                <a:spcPct val="0"/>
              </a:spcAft>
            </a:pPr>
            <a:r>
              <a:rPr lang="en-US" sz="2800" b="1" i="1" dirty="0" smtClean="0">
                <a:solidFill>
                  <a:srgbClr val="008000"/>
                </a:solidFill>
                <a:latin typeface="Times New Roman" charset="0"/>
                <a:ea typeface="ＭＳ Ｐゴシック" charset="0"/>
              </a:rPr>
              <a:t>D</a:t>
            </a:r>
            <a:r>
              <a:rPr lang="en-US" sz="2800" b="1" dirty="0" smtClean="0">
                <a:solidFill>
                  <a:srgbClr val="008000"/>
                </a:solidFill>
                <a:latin typeface="Times New Roman" charset="0"/>
                <a:ea typeface="ＭＳ Ｐゴシック" charset="0"/>
              </a:rPr>
              <a:t>(A,B) = </a:t>
            </a:r>
            <a:r>
              <a:rPr lang="en-US" sz="2800" b="1" i="1" dirty="0" smtClean="0">
                <a:solidFill>
                  <a:srgbClr val="008000"/>
                </a:solidFill>
                <a:latin typeface="Times New Roman" charset="0"/>
                <a:ea typeface="ＭＳ Ｐゴシック" charset="0"/>
              </a:rPr>
              <a:t>D</a:t>
            </a:r>
            <a:r>
              <a:rPr lang="en-US" sz="2800" b="1" dirty="0" smtClean="0">
                <a:solidFill>
                  <a:srgbClr val="008000"/>
                </a:solidFill>
                <a:latin typeface="Times New Roman" charset="0"/>
                <a:ea typeface="ＭＳ Ｐゴシック" charset="0"/>
              </a:rPr>
              <a:t>(B,A)</a:t>
            </a:r>
            <a:r>
              <a:rPr lang="en-US" sz="2400" b="1" dirty="0" smtClean="0">
                <a:solidFill>
                  <a:srgbClr val="008000"/>
                </a:solidFill>
                <a:latin typeface="Times New Roman" charset="0"/>
                <a:ea typeface="ＭＳ Ｐゴシック" charset="0"/>
              </a:rPr>
              <a:t>	</a:t>
            </a:r>
            <a:r>
              <a:rPr lang="en-US" sz="2400" dirty="0" smtClean="0">
                <a:solidFill>
                  <a:srgbClr val="000000"/>
                </a:solidFill>
                <a:latin typeface="Times New Roman" charset="0"/>
                <a:ea typeface="ＭＳ Ｐゴシック" charset="0"/>
              </a:rPr>
              <a:t>		</a:t>
            </a:r>
            <a:r>
              <a:rPr lang="en-US" sz="2400" i="1" dirty="0" smtClean="0">
                <a:solidFill>
                  <a:srgbClr val="000000"/>
                </a:solidFill>
                <a:latin typeface="Times New Roman" charset="0"/>
                <a:ea typeface="ＭＳ Ｐゴシック" charset="0"/>
              </a:rPr>
              <a:t>Symmetry </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2000" i="1" dirty="0" smtClean="0">
                <a:solidFill>
                  <a:srgbClr val="000000"/>
                </a:solidFill>
                <a:latin typeface="Times New Roman" charset="0"/>
                <a:ea typeface="ＭＳ Ｐゴシック" charset="0"/>
              </a:rPr>
              <a:t>Otherwise you could claim </a:t>
            </a:r>
            <a:r>
              <a:rPr lang="ja-JP" altLang="en-US" sz="2000" i="1" dirty="0" smtClean="0">
                <a:solidFill>
                  <a:srgbClr val="000000"/>
                </a:solidFill>
                <a:latin typeface="Arial"/>
                <a:ea typeface="ＭＳ Ｐゴシック" charset="0"/>
              </a:rPr>
              <a:t>“</a:t>
            </a:r>
            <a:r>
              <a:rPr lang="en-US" sz="2000" i="1" dirty="0" smtClean="0">
                <a:solidFill>
                  <a:srgbClr val="000000"/>
                </a:solidFill>
                <a:latin typeface="Times New Roman" charset="0"/>
                <a:ea typeface="ＭＳ Ｐゴシック" charset="0"/>
              </a:rPr>
              <a:t>Alex looks like Bob, but Bob looks nothing like Alex.</a:t>
            </a:r>
            <a:r>
              <a:rPr lang="ja-JP" altLang="en-US" sz="2000" i="1" dirty="0" smtClean="0">
                <a:solidFill>
                  <a:srgbClr val="000000"/>
                </a:solidFill>
                <a:latin typeface="Arial"/>
                <a:ea typeface="ＭＳ Ｐゴシック" charset="0"/>
              </a:rPr>
              <a:t>”</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2800" b="1" i="1" dirty="0" smtClean="0">
                <a:solidFill>
                  <a:srgbClr val="008000"/>
                </a:solidFill>
                <a:latin typeface="Times New Roman" charset="0"/>
                <a:ea typeface="ＭＳ Ｐゴシック" charset="0"/>
              </a:rPr>
              <a:t>D</a:t>
            </a:r>
            <a:r>
              <a:rPr lang="en-US" sz="2800" b="1" dirty="0" smtClean="0">
                <a:solidFill>
                  <a:srgbClr val="008000"/>
                </a:solidFill>
                <a:latin typeface="Times New Roman" charset="0"/>
                <a:ea typeface="ＭＳ Ｐゴシック" charset="0"/>
              </a:rPr>
              <a:t>(A,A) = 0</a:t>
            </a:r>
            <a:r>
              <a:rPr lang="en-US" sz="2400" b="1" dirty="0" smtClean="0">
                <a:solidFill>
                  <a:srgbClr val="008000"/>
                </a:solidFill>
                <a:latin typeface="Times New Roman" charset="0"/>
                <a:ea typeface="ＭＳ Ｐゴシック" charset="0"/>
              </a:rPr>
              <a:t>	</a:t>
            </a:r>
            <a:r>
              <a:rPr lang="en-US" sz="2400" dirty="0" smtClean="0">
                <a:solidFill>
                  <a:srgbClr val="000000"/>
                </a:solidFill>
                <a:latin typeface="Times New Roman" charset="0"/>
                <a:ea typeface="ＭＳ Ｐゴシック" charset="0"/>
              </a:rPr>
              <a:t>			</a:t>
            </a:r>
            <a:r>
              <a:rPr lang="en-US" sz="2400" i="1" dirty="0" smtClean="0">
                <a:solidFill>
                  <a:srgbClr val="000000"/>
                </a:solidFill>
                <a:latin typeface="Times New Roman" charset="0"/>
                <a:ea typeface="ＭＳ Ｐゴシック" charset="0"/>
              </a:rPr>
              <a:t>Constancy of Self-Similarity</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2000" i="1" dirty="0" smtClean="0">
                <a:solidFill>
                  <a:srgbClr val="000000"/>
                </a:solidFill>
                <a:latin typeface="Times New Roman" charset="0"/>
                <a:ea typeface="ＭＳ Ｐゴシック" charset="0"/>
              </a:rPr>
              <a:t>Otherwise you could claim </a:t>
            </a:r>
            <a:r>
              <a:rPr lang="ja-JP" altLang="en-US" sz="2000" i="1" dirty="0" smtClean="0">
                <a:solidFill>
                  <a:srgbClr val="000000"/>
                </a:solidFill>
                <a:latin typeface="Arial"/>
                <a:ea typeface="ＭＳ Ｐゴシック" charset="0"/>
              </a:rPr>
              <a:t>“</a:t>
            </a:r>
            <a:r>
              <a:rPr lang="en-US" sz="2000" i="1" dirty="0" smtClean="0">
                <a:solidFill>
                  <a:srgbClr val="000000"/>
                </a:solidFill>
                <a:latin typeface="Times New Roman" charset="0"/>
                <a:ea typeface="ＭＳ Ｐゴシック" charset="0"/>
              </a:rPr>
              <a:t>Alex looks more like Bob, than Bob does.</a:t>
            </a:r>
            <a:r>
              <a:rPr lang="ja-JP" altLang="en-US" sz="2000" i="1" dirty="0" smtClean="0">
                <a:solidFill>
                  <a:srgbClr val="000000"/>
                </a:solidFill>
                <a:latin typeface="Arial"/>
                <a:ea typeface="ＭＳ Ｐゴシック" charset="0"/>
              </a:rPr>
              <a:t>”</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2800" b="1" i="1" dirty="0" smtClean="0">
                <a:solidFill>
                  <a:srgbClr val="008000"/>
                </a:solidFill>
                <a:latin typeface="Times New Roman" charset="0"/>
                <a:ea typeface="ＭＳ Ｐゴシック" charset="0"/>
              </a:rPr>
              <a:t>D</a:t>
            </a:r>
            <a:r>
              <a:rPr lang="en-US" sz="2800" b="1" dirty="0" smtClean="0">
                <a:solidFill>
                  <a:srgbClr val="008000"/>
                </a:solidFill>
                <a:latin typeface="Times New Roman" charset="0"/>
                <a:ea typeface="ＭＳ Ｐゴシック" charset="0"/>
              </a:rPr>
              <a:t>(A,B) = 0 </a:t>
            </a:r>
            <a:r>
              <a:rPr lang="en-US" sz="2800" b="1" dirty="0" err="1" smtClean="0">
                <a:solidFill>
                  <a:srgbClr val="008000"/>
                </a:solidFill>
                <a:latin typeface="Times New Roman" charset="0"/>
                <a:ea typeface="ＭＳ Ｐゴシック" charset="0"/>
              </a:rPr>
              <a:t>iff</a:t>
            </a:r>
            <a:r>
              <a:rPr lang="en-US" sz="2800" b="1" dirty="0" smtClean="0">
                <a:solidFill>
                  <a:srgbClr val="008000"/>
                </a:solidFill>
                <a:latin typeface="Times New Roman" charset="0"/>
                <a:ea typeface="ＭＳ Ｐゴシック" charset="0"/>
              </a:rPr>
              <a:t> A=B </a:t>
            </a:r>
            <a:r>
              <a:rPr lang="en-US" sz="2800" dirty="0" smtClean="0">
                <a:solidFill>
                  <a:srgbClr val="000000"/>
                </a:solidFill>
                <a:latin typeface="Times New Roman" charset="0"/>
                <a:ea typeface="ＭＳ Ｐゴシック" charset="0"/>
              </a:rPr>
              <a:t>	</a:t>
            </a:r>
            <a:r>
              <a:rPr lang="en-US" sz="2400" dirty="0" smtClean="0">
                <a:solidFill>
                  <a:srgbClr val="000000"/>
                </a:solidFill>
                <a:latin typeface="Times New Roman" charset="0"/>
                <a:ea typeface="ＭＳ Ｐゴシック" charset="0"/>
              </a:rPr>
              <a:t>	</a:t>
            </a:r>
            <a:r>
              <a:rPr lang="en-US" sz="2400" i="1" dirty="0" smtClean="0">
                <a:solidFill>
                  <a:srgbClr val="000000"/>
                </a:solidFill>
                <a:latin typeface="Times New Roman" charset="0"/>
                <a:ea typeface="ＭＳ Ｐゴシック" charset="0"/>
              </a:rPr>
              <a:t>Positivity (Separation)</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1900" i="1" dirty="0" smtClean="0">
                <a:solidFill>
                  <a:srgbClr val="000000"/>
                </a:solidFill>
                <a:latin typeface="Times New Roman" charset="0"/>
                <a:ea typeface="ＭＳ Ｐゴシック" charset="0"/>
              </a:rPr>
              <a:t>Otherwise there are objects in your world that are different, but you cannot tell apart.</a:t>
            </a:r>
            <a:endParaRPr lang="en-US" sz="2000" i="1"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endParaRPr>
          </a:p>
          <a:p>
            <a:pPr defTabSz="914400" eaLnBrk="0" fontAlgn="base" hangingPunct="0">
              <a:lnSpc>
                <a:spcPct val="110000"/>
              </a:lnSpc>
              <a:spcBef>
                <a:spcPct val="0"/>
              </a:spcBef>
              <a:spcAft>
                <a:spcPct val="0"/>
              </a:spcAft>
            </a:pPr>
            <a:r>
              <a:rPr lang="en-US" sz="2800" b="1" i="1" dirty="0" smtClean="0">
                <a:solidFill>
                  <a:srgbClr val="008000"/>
                </a:solidFill>
                <a:latin typeface="Times New Roman" charset="0"/>
                <a:ea typeface="ＭＳ Ｐゴシック" charset="0"/>
              </a:rPr>
              <a:t>D</a:t>
            </a:r>
            <a:r>
              <a:rPr lang="en-US" sz="2800" b="1" dirty="0" smtClean="0">
                <a:solidFill>
                  <a:srgbClr val="008000"/>
                </a:solidFill>
                <a:latin typeface="Times New Roman" charset="0"/>
                <a:ea typeface="ＭＳ Ｐゴシック" charset="0"/>
              </a:rPr>
              <a:t>(A,B) </a:t>
            </a:r>
            <a:r>
              <a:rPr lang="en-US" sz="2800" b="1" dirty="0" smtClean="0">
                <a:solidFill>
                  <a:srgbClr val="008000"/>
                </a:solidFill>
                <a:latin typeface="Times New Roman" charset="0"/>
                <a:ea typeface="ＭＳ Ｐゴシック" charset="0"/>
                <a:sym typeface="Symbol" charset="0"/>
              </a:rPr>
              <a:t> </a:t>
            </a:r>
            <a:r>
              <a:rPr lang="en-US" sz="2800" b="1" i="1" dirty="0" smtClean="0">
                <a:solidFill>
                  <a:srgbClr val="008000"/>
                </a:solidFill>
                <a:latin typeface="Times New Roman" charset="0"/>
                <a:ea typeface="ＭＳ Ｐゴシック" charset="0"/>
                <a:sym typeface="Symbol" charset="0"/>
              </a:rPr>
              <a:t>D</a:t>
            </a:r>
            <a:r>
              <a:rPr lang="en-US" sz="2800" b="1" dirty="0" smtClean="0">
                <a:solidFill>
                  <a:srgbClr val="008000"/>
                </a:solidFill>
                <a:latin typeface="Times New Roman" charset="0"/>
                <a:ea typeface="ＭＳ Ｐゴシック" charset="0"/>
                <a:sym typeface="Symbol" charset="0"/>
              </a:rPr>
              <a:t>(A,C) + </a:t>
            </a:r>
            <a:r>
              <a:rPr lang="en-US" sz="2800" b="1" i="1" dirty="0" smtClean="0">
                <a:solidFill>
                  <a:srgbClr val="008000"/>
                </a:solidFill>
                <a:latin typeface="Times New Roman" charset="0"/>
                <a:ea typeface="ＭＳ Ｐゴシック" charset="0"/>
                <a:sym typeface="Symbol" charset="0"/>
              </a:rPr>
              <a:t>D</a:t>
            </a:r>
            <a:r>
              <a:rPr lang="en-US" sz="2800" b="1" dirty="0" smtClean="0">
                <a:solidFill>
                  <a:srgbClr val="008000"/>
                </a:solidFill>
                <a:latin typeface="Times New Roman" charset="0"/>
                <a:ea typeface="ＭＳ Ｐゴシック" charset="0"/>
                <a:sym typeface="Symbol" charset="0"/>
              </a:rPr>
              <a:t>(B,C)</a:t>
            </a:r>
            <a:r>
              <a:rPr lang="en-US" sz="2400" dirty="0" smtClean="0">
                <a:solidFill>
                  <a:srgbClr val="000000"/>
                </a:solidFill>
                <a:latin typeface="Times New Roman" charset="0"/>
                <a:ea typeface="ＭＳ Ｐゴシック" charset="0"/>
                <a:sym typeface="Symbol" charset="0"/>
              </a:rPr>
              <a:t>	</a:t>
            </a:r>
            <a:r>
              <a:rPr lang="en-US" sz="2400" i="1" dirty="0" smtClean="0">
                <a:solidFill>
                  <a:srgbClr val="000000"/>
                </a:solidFill>
                <a:latin typeface="Times New Roman" charset="0"/>
                <a:ea typeface="ＭＳ Ｐゴシック" charset="0"/>
              </a:rPr>
              <a:t>Triangle Inequality</a:t>
            </a:r>
            <a:r>
              <a:rPr lang="en-US" sz="2400" dirty="0" smtClean="0">
                <a:solidFill>
                  <a:srgbClr val="000000"/>
                </a:solidFill>
                <a:latin typeface="Times New Roman" charset="0"/>
                <a:ea typeface="ＭＳ Ｐゴシック" charset="0"/>
              </a:rPr>
              <a:t> </a:t>
            </a:r>
          </a:p>
          <a:p>
            <a:pPr defTabSz="914400" eaLnBrk="0" fontAlgn="base" hangingPunct="0">
              <a:lnSpc>
                <a:spcPct val="110000"/>
              </a:lnSpc>
              <a:spcBef>
                <a:spcPct val="0"/>
              </a:spcBef>
              <a:spcAft>
                <a:spcPct val="0"/>
              </a:spcAft>
            </a:pPr>
            <a:r>
              <a:rPr lang="en-US" sz="2000" i="1" dirty="0" smtClean="0">
                <a:solidFill>
                  <a:srgbClr val="000000"/>
                </a:solidFill>
                <a:latin typeface="Times New Roman" charset="0"/>
                <a:ea typeface="ＭＳ Ｐゴシック" charset="0"/>
              </a:rPr>
              <a:t>Otherwise you could claim </a:t>
            </a:r>
            <a:r>
              <a:rPr lang="ja-JP" altLang="en-US" sz="2000" i="1" dirty="0" smtClean="0">
                <a:solidFill>
                  <a:srgbClr val="000000"/>
                </a:solidFill>
                <a:latin typeface="Arial"/>
                <a:ea typeface="ＭＳ Ｐゴシック" charset="0"/>
              </a:rPr>
              <a:t>“</a:t>
            </a:r>
            <a:r>
              <a:rPr lang="en-US" sz="2000" i="1" dirty="0" smtClean="0">
                <a:solidFill>
                  <a:srgbClr val="000000"/>
                </a:solidFill>
                <a:latin typeface="Times New Roman" charset="0"/>
                <a:ea typeface="ＭＳ Ｐゴシック" charset="0"/>
              </a:rPr>
              <a:t>Alex is very like Bob, and Alex is very like Carl, but Bob is very unlike Carl.</a:t>
            </a:r>
            <a:r>
              <a:rPr lang="ja-JP" altLang="en-US" sz="2000" i="1" dirty="0" smtClean="0">
                <a:solidFill>
                  <a:srgbClr val="000000"/>
                </a:solidFill>
                <a:latin typeface="Arial"/>
                <a:ea typeface="ＭＳ Ｐゴシック" charset="0"/>
              </a:rPr>
              <a:t>”</a:t>
            </a:r>
            <a:endParaRPr lang="en-US" sz="2400" dirty="0" smtClean="0">
              <a:solidFill>
                <a:srgbClr val="000000"/>
              </a:solidFill>
              <a:latin typeface="Times New Roman" charset="0"/>
              <a:ea typeface="ＭＳ Ｐゴシック" charset="0"/>
            </a:endParaRPr>
          </a:p>
          <a:p>
            <a:pPr lvl="3" defTabSz="914400" eaLnBrk="0" fontAlgn="base" hangingPunct="0">
              <a:lnSpc>
                <a:spcPct val="110000"/>
              </a:lnSpc>
              <a:spcBef>
                <a:spcPct val="0"/>
              </a:spcBef>
              <a:spcAft>
                <a:spcPct val="0"/>
              </a:spcAft>
            </a:pPr>
            <a:endParaRPr lang="en-US" sz="2400" dirty="0" smtClean="0">
              <a:solidFill>
                <a:srgbClr val="000000"/>
              </a:solidFill>
              <a:latin typeface="Times New Roman" charset="0"/>
              <a:ea typeface="ＭＳ Ｐゴシック" charset="0"/>
              <a:sym typeface="Symbol" charset="0"/>
            </a:endParaRPr>
          </a:p>
        </p:txBody>
      </p:sp>
    </p:spTree>
    <p:extLst>
      <p:ext uri="{BB962C8B-B14F-4D97-AF65-F5344CB8AC3E}">
        <p14:creationId xmlns:p14="http://schemas.microsoft.com/office/powerpoint/2010/main" val="34107446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ChangeArrowheads="1"/>
          </p:cNvSpPr>
          <p:nvPr/>
        </p:nvSpPr>
        <p:spPr bwMode="auto">
          <a:xfrm>
            <a:off x="0" y="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kumimoji="1" lang="en-US" sz="3200" b="1" dirty="0">
                <a:solidFill>
                  <a:srgbClr val="000000"/>
                </a:solidFill>
                <a:effectLst>
                  <a:outerShdw blurRad="38100" dist="38100" dir="2700000" algn="tl">
                    <a:srgbClr val="DDDDDD"/>
                  </a:outerShdw>
                </a:effectLst>
                <a:latin typeface="Times New Roman" charset="0"/>
                <a:ea typeface="ＭＳ Ｐゴシック" charset="0"/>
              </a:rPr>
              <a:t>M</a:t>
            </a:r>
            <a:r>
              <a:rPr kumimoji="1" lang="en-US" sz="3200" b="1" dirty="0" smtClean="0">
                <a:solidFill>
                  <a:srgbClr val="000000"/>
                </a:solidFill>
                <a:effectLst>
                  <a:outerShdw blurRad="38100" dist="38100" dir="2700000" algn="tl">
                    <a:srgbClr val="DDDDDD"/>
                  </a:outerShdw>
                </a:effectLst>
                <a:latin typeface="Times New Roman" charset="0"/>
                <a:ea typeface="ＭＳ Ｐゴシック" charset="0"/>
              </a:rPr>
              <a:t>easuring similarity </a:t>
            </a:r>
            <a:r>
              <a:rPr kumimoji="1" lang="en-US" sz="3200" b="1" i="1" dirty="0" smtClean="0">
                <a:solidFill>
                  <a:srgbClr val="000000"/>
                </a:solidFill>
                <a:effectLst>
                  <a:outerShdw blurRad="38100" dist="38100" dir="2700000" algn="tl">
                    <a:srgbClr val="DDDDDD"/>
                  </a:outerShdw>
                </a:effectLst>
                <a:latin typeface="Times New Roman" charset="0"/>
                <a:ea typeface="ＭＳ Ｐゴシック" charset="0"/>
              </a:rPr>
              <a:t>in general</a:t>
            </a:r>
            <a:endParaRPr kumimoji="1" lang="en-US" sz="3200" b="1"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183299" name="Text Box 3"/>
          <p:cNvSpPr txBox="1">
            <a:spLocks noChangeArrowheads="1"/>
          </p:cNvSpPr>
          <p:nvPr/>
        </p:nvSpPr>
        <p:spPr bwMode="auto">
          <a:xfrm>
            <a:off x="484717" y="1266200"/>
            <a:ext cx="47434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0"/>
              </a:spcBef>
              <a:spcAft>
                <a:spcPct val="0"/>
              </a:spcAft>
            </a:pPr>
            <a:r>
              <a:rPr lang="en-US" dirty="0" smtClean="0">
                <a:solidFill>
                  <a:srgbClr val="000000"/>
                </a:solidFill>
                <a:latin typeface="Times New Roman" charset="0"/>
                <a:ea typeface="ＭＳ Ｐゴシック" charset="0"/>
              </a:rPr>
              <a:t>To measure the similarity between two objects, transform one of the objects into the other, and measure how much effort it took. The measure of effort becomes the distance measure.</a:t>
            </a:r>
          </a:p>
        </p:txBody>
      </p:sp>
      <p:grpSp>
        <p:nvGrpSpPr>
          <p:cNvPr id="183300" name="Group 4"/>
          <p:cNvGrpSpPr>
            <a:grpSpLocks/>
          </p:cNvGrpSpPr>
          <p:nvPr/>
        </p:nvGrpSpPr>
        <p:grpSpPr bwMode="auto">
          <a:xfrm>
            <a:off x="6019800" y="1295400"/>
            <a:ext cx="2857500" cy="2716213"/>
            <a:chOff x="114" y="1088"/>
            <a:chExt cx="3296" cy="3133"/>
          </a:xfrm>
        </p:grpSpPr>
        <p:pic>
          <p:nvPicPr>
            <p:cNvPr id="183301" name="Picture 5" descr="C:\Documents and Settings\eamonn\Desktop\bios_family_marg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 y="2184"/>
              <a:ext cx="662" cy="2037"/>
            </a:xfrm>
            <a:prstGeom prst="rect">
              <a:avLst/>
            </a:prstGeom>
            <a:noFill/>
            <a:extLst>
              <a:ext uri="{909E8E84-426E-40dd-AFC4-6F175D3DCCD1}">
                <a14:hiddenFill xmlns:a14="http://schemas.microsoft.com/office/drawing/2010/main">
                  <a:solidFill>
                    <a:srgbClr val="FFFFFF"/>
                  </a:solidFill>
                </a14:hiddenFill>
              </a:ext>
            </a:extLst>
          </p:spPr>
        </p:pic>
        <p:grpSp>
          <p:nvGrpSpPr>
            <p:cNvPr id="183302" name="Group 6"/>
            <p:cNvGrpSpPr>
              <a:grpSpLocks/>
            </p:cNvGrpSpPr>
            <p:nvPr/>
          </p:nvGrpSpPr>
          <p:grpSpPr bwMode="auto">
            <a:xfrm>
              <a:off x="1152" y="2538"/>
              <a:ext cx="2258" cy="1608"/>
              <a:chOff x="252" y="2364"/>
              <a:chExt cx="2258" cy="1608"/>
            </a:xfrm>
          </p:grpSpPr>
          <p:pic>
            <p:nvPicPr>
              <p:cNvPr id="1833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33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183305" name="Line 9"/>
            <p:cNvSpPr>
              <a:spLocks noChangeShapeType="1"/>
            </p:cNvSpPr>
            <p:nvPr/>
          </p:nvSpPr>
          <p:spPr bwMode="auto">
            <a:xfrm flipH="1" flipV="1">
              <a:off x="636" y="1290"/>
              <a:ext cx="0" cy="1008"/>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06" name="Line 10"/>
            <p:cNvSpPr>
              <a:spLocks noChangeShapeType="1"/>
            </p:cNvSpPr>
            <p:nvPr/>
          </p:nvSpPr>
          <p:spPr bwMode="auto">
            <a:xfrm flipH="1" flipV="1">
              <a:off x="2796" y="2010"/>
              <a:ext cx="0" cy="288"/>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07" name="Line 11"/>
            <p:cNvSpPr>
              <a:spLocks noChangeShapeType="1"/>
            </p:cNvSpPr>
            <p:nvPr/>
          </p:nvSpPr>
          <p:spPr bwMode="auto">
            <a:xfrm flipH="1" flipV="1">
              <a:off x="1716" y="2010"/>
              <a:ext cx="0" cy="288"/>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08" name="Line 12"/>
            <p:cNvSpPr>
              <a:spLocks noChangeShapeType="1"/>
            </p:cNvSpPr>
            <p:nvPr/>
          </p:nvSpPr>
          <p:spPr bwMode="auto">
            <a:xfrm flipH="1">
              <a:off x="1707" y="2010"/>
              <a:ext cx="109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09" name="Line 13"/>
            <p:cNvSpPr>
              <a:spLocks noChangeShapeType="1"/>
            </p:cNvSpPr>
            <p:nvPr/>
          </p:nvSpPr>
          <p:spPr bwMode="auto">
            <a:xfrm flipH="1">
              <a:off x="627" y="1297"/>
              <a:ext cx="1636"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10" name="Line 14"/>
            <p:cNvSpPr>
              <a:spLocks noChangeShapeType="1"/>
            </p:cNvSpPr>
            <p:nvPr/>
          </p:nvSpPr>
          <p:spPr bwMode="auto">
            <a:xfrm rot="5400000" flipH="1">
              <a:off x="1898" y="1661"/>
              <a:ext cx="71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3311" name="Line 15"/>
            <p:cNvSpPr>
              <a:spLocks noChangeShapeType="1"/>
            </p:cNvSpPr>
            <p:nvPr/>
          </p:nvSpPr>
          <p:spPr bwMode="auto">
            <a:xfrm rot="5400000" flipH="1">
              <a:off x="1361" y="1190"/>
              <a:ext cx="2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183312" name="Text Box 16"/>
          <p:cNvSpPr txBox="1">
            <a:spLocks noChangeArrowheads="1"/>
          </p:cNvSpPr>
          <p:nvPr/>
        </p:nvSpPr>
        <p:spPr bwMode="auto">
          <a:xfrm>
            <a:off x="304800" y="2758021"/>
            <a:ext cx="5105400" cy="155575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The distance between Patty and Selma.</a:t>
            </a:r>
          </a:p>
          <a:p>
            <a:pPr defTabSz="914400" fontAlgn="base">
              <a:spcBef>
                <a:spcPct val="0"/>
              </a:spcBef>
              <a:spcAft>
                <a:spcPct val="0"/>
              </a:spcAft>
            </a:pPr>
            <a:r>
              <a:rPr lang="en-US" sz="1600" b="1" smtClean="0">
                <a:solidFill>
                  <a:srgbClr val="000000"/>
                </a:solidFill>
                <a:latin typeface="Courier New" charset="0"/>
                <a:ea typeface="ＭＳ Ｐゴシック" charset="0"/>
              </a:rPr>
              <a:t> Change dress color,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Change earring shape,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Change hair part,     1 point</a:t>
            </a:r>
          </a:p>
          <a:p>
            <a:pPr defTabSz="914400" fontAlgn="base">
              <a:spcBef>
                <a:spcPct val="0"/>
              </a:spcBef>
              <a:spcAft>
                <a:spcPct val="0"/>
              </a:spcAft>
            </a:pPr>
            <a:r>
              <a:rPr lang="en-US" sz="2400" smtClean="0">
                <a:solidFill>
                  <a:srgbClr val="000000"/>
                </a:solidFill>
                <a:latin typeface="Times New Roman" charset="0"/>
                <a:ea typeface="ＭＳ Ｐゴシック" charset="0"/>
              </a:rPr>
              <a:t>D(Patty,Selma) = </a:t>
            </a:r>
            <a:r>
              <a:rPr lang="en-US" sz="2400" b="1" smtClean="0">
                <a:solidFill>
                  <a:srgbClr val="000000"/>
                </a:solidFill>
                <a:latin typeface="Times New Roman" charset="0"/>
                <a:ea typeface="ＭＳ Ｐゴシック" charset="0"/>
              </a:rPr>
              <a:t>3</a:t>
            </a:r>
          </a:p>
        </p:txBody>
      </p:sp>
      <p:sp>
        <p:nvSpPr>
          <p:cNvPr id="183313" name="Text Box 17"/>
          <p:cNvSpPr txBox="1">
            <a:spLocks noChangeArrowheads="1"/>
          </p:cNvSpPr>
          <p:nvPr/>
        </p:nvSpPr>
        <p:spPr bwMode="auto">
          <a:xfrm>
            <a:off x="304800" y="4648200"/>
            <a:ext cx="5121275" cy="20447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The distance between Marge and Selma.</a:t>
            </a:r>
          </a:p>
          <a:p>
            <a:pPr defTabSz="914400" fontAlgn="base">
              <a:spcBef>
                <a:spcPct val="0"/>
              </a:spcBef>
              <a:spcAft>
                <a:spcPct val="0"/>
              </a:spcAft>
            </a:pPr>
            <a:r>
              <a:rPr lang="en-US" sz="1600" b="1" smtClean="0">
                <a:solidFill>
                  <a:srgbClr val="000000"/>
                </a:solidFill>
                <a:latin typeface="Courier New" charset="0"/>
                <a:ea typeface="ＭＳ Ｐゴシック" charset="0"/>
              </a:rPr>
              <a:t> Change dress color,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Add earrings,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Decrease height,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Take up smoking,      1 point</a:t>
            </a:r>
          </a:p>
          <a:p>
            <a:pPr defTabSz="914400" fontAlgn="base">
              <a:spcBef>
                <a:spcPct val="0"/>
              </a:spcBef>
              <a:spcAft>
                <a:spcPct val="0"/>
              </a:spcAft>
            </a:pPr>
            <a:r>
              <a:rPr lang="en-US" sz="1600" b="1" smtClean="0">
                <a:solidFill>
                  <a:srgbClr val="000000"/>
                </a:solidFill>
                <a:latin typeface="Courier New" charset="0"/>
                <a:ea typeface="ＭＳ Ｐゴシック" charset="0"/>
              </a:rPr>
              <a:t> Lose weight,          1 point</a:t>
            </a:r>
          </a:p>
          <a:p>
            <a:pPr defTabSz="914400" fontAlgn="base">
              <a:spcBef>
                <a:spcPct val="0"/>
              </a:spcBef>
              <a:spcAft>
                <a:spcPct val="0"/>
              </a:spcAft>
            </a:pPr>
            <a:r>
              <a:rPr lang="en-US" sz="2400" smtClean="0">
                <a:solidFill>
                  <a:srgbClr val="000000"/>
                </a:solidFill>
                <a:latin typeface="Times New Roman" charset="0"/>
                <a:ea typeface="ＭＳ Ｐゴシック" charset="0"/>
              </a:rPr>
              <a:t>D(Marge,Selma) = </a:t>
            </a:r>
            <a:r>
              <a:rPr lang="en-US" sz="2400" b="1" smtClean="0">
                <a:solidFill>
                  <a:srgbClr val="000000"/>
                </a:solidFill>
                <a:latin typeface="Times New Roman" charset="0"/>
                <a:ea typeface="ＭＳ Ｐゴシック" charset="0"/>
              </a:rPr>
              <a:t>5</a:t>
            </a:r>
          </a:p>
        </p:txBody>
      </p:sp>
      <p:sp>
        <p:nvSpPr>
          <p:cNvPr id="183314" name="Text Box 18"/>
          <p:cNvSpPr txBox="1">
            <a:spLocks noChangeArrowheads="1"/>
          </p:cNvSpPr>
          <p:nvPr/>
        </p:nvSpPr>
        <p:spPr bwMode="auto">
          <a:xfrm>
            <a:off x="6007529" y="5215467"/>
            <a:ext cx="28194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kumimoji="1" lang="en-US" sz="2000" dirty="0" smtClean="0">
                <a:solidFill>
                  <a:srgbClr val="000000"/>
                </a:solidFill>
                <a:latin typeface="Cambria"/>
                <a:ea typeface="ＭＳ Ｐゴシック" charset="0"/>
                <a:cs typeface="Cambria"/>
              </a:rPr>
              <a:t>This is called the </a:t>
            </a:r>
            <a:endParaRPr kumimoji="1" lang="en-US" sz="2000" dirty="0">
              <a:solidFill>
                <a:srgbClr val="000000"/>
              </a:solidFill>
              <a:latin typeface="Cambria"/>
              <a:ea typeface="ＭＳ Ｐゴシック" charset="0"/>
              <a:cs typeface="Cambria"/>
            </a:endParaRPr>
          </a:p>
          <a:p>
            <a:pPr algn="ctr" defTabSz="914400" fontAlgn="base">
              <a:spcBef>
                <a:spcPct val="0"/>
              </a:spcBef>
              <a:spcAft>
                <a:spcPct val="0"/>
              </a:spcAft>
            </a:pPr>
            <a:r>
              <a:rPr kumimoji="1" lang="en-US" sz="2000" b="1" i="1" dirty="0" smtClean="0">
                <a:solidFill>
                  <a:srgbClr val="000000"/>
                </a:solidFill>
                <a:latin typeface="Cambria"/>
                <a:ea typeface="ＭＳ Ｐゴシック" charset="0"/>
                <a:cs typeface="Cambria"/>
              </a:rPr>
              <a:t>edit distance</a:t>
            </a:r>
            <a:endParaRPr lang="en-US" sz="2800" b="1" i="1" dirty="0" smtClean="0">
              <a:solidFill>
                <a:srgbClr val="000000"/>
              </a:solidFill>
              <a:latin typeface="Cambria"/>
              <a:ea typeface="ＭＳ Ｐゴシック" charset="0"/>
              <a:cs typeface="Cambria"/>
            </a:endParaRPr>
          </a:p>
        </p:txBody>
      </p:sp>
    </p:spTree>
    <p:extLst>
      <p:ext uri="{BB962C8B-B14F-4D97-AF65-F5344CB8AC3E}">
        <p14:creationId xmlns:p14="http://schemas.microsoft.com/office/powerpoint/2010/main" val="298580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4018" name="Picture 10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5791200"/>
            <a:ext cx="4095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019" name="Picture 10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5791200"/>
            <a:ext cx="4667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4020" name="Group 1028"/>
          <p:cNvGrpSpPr>
            <a:grpSpLocks/>
          </p:cNvGrpSpPr>
          <p:nvPr/>
        </p:nvGrpSpPr>
        <p:grpSpPr bwMode="auto">
          <a:xfrm>
            <a:off x="4343400" y="1979613"/>
            <a:ext cx="4343400" cy="4754562"/>
            <a:chOff x="2736" y="1247"/>
            <a:chExt cx="2736" cy="2995"/>
          </a:xfrm>
        </p:grpSpPr>
        <p:grpSp>
          <p:nvGrpSpPr>
            <p:cNvPr id="214021" name="Group 1029"/>
            <p:cNvGrpSpPr>
              <a:grpSpLocks/>
            </p:cNvGrpSpPr>
            <p:nvPr/>
          </p:nvGrpSpPr>
          <p:grpSpPr bwMode="auto">
            <a:xfrm>
              <a:off x="3312" y="2016"/>
              <a:ext cx="2160" cy="2160"/>
              <a:chOff x="1632" y="1248"/>
              <a:chExt cx="2160" cy="2160"/>
            </a:xfrm>
          </p:grpSpPr>
          <p:grpSp>
            <p:nvGrpSpPr>
              <p:cNvPr id="214022" name="Group 1030"/>
              <p:cNvGrpSpPr>
                <a:grpSpLocks/>
              </p:cNvGrpSpPr>
              <p:nvPr/>
            </p:nvGrpSpPr>
            <p:grpSpPr bwMode="auto">
              <a:xfrm>
                <a:off x="1632" y="1248"/>
                <a:ext cx="432" cy="432"/>
                <a:chOff x="1776" y="1920"/>
                <a:chExt cx="432" cy="432"/>
              </a:xfrm>
            </p:grpSpPr>
            <p:sp>
              <p:nvSpPr>
                <p:cNvPr id="214023" name="Rectangle 1031"/>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24" name="Text Box 1032"/>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0</a:t>
                  </a:r>
                </a:p>
              </p:txBody>
            </p:sp>
          </p:grpSp>
          <p:grpSp>
            <p:nvGrpSpPr>
              <p:cNvPr id="214025" name="Group 1033"/>
              <p:cNvGrpSpPr>
                <a:grpSpLocks/>
              </p:cNvGrpSpPr>
              <p:nvPr/>
            </p:nvGrpSpPr>
            <p:grpSpPr bwMode="auto">
              <a:xfrm>
                <a:off x="2064" y="1248"/>
                <a:ext cx="432" cy="432"/>
                <a:chOff x="1776" y="1920"/>
                <a:chExt cx="432" cy="432"/>
              </a:xfrm>
            </p:grpSpPr>
            <p:sp>
              <p:nvSpPr>
                <p:cNvPr id="214026" name="Rectangle 1034"/>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27" name="Text Box 1035"/>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8</a:t>
                  </a:r>
                </a:p>
              </p:txBody>
            </p:sp>
          </p:grpSp>
          <p:grpSp>
            <p:nvGrpSpPr>
              <p:cNvPr id="214028" name="Group 1036"/>
              <p:cNvGrpSpPr>
                <a:grpSpLocks/>
              </p:cNvGrpSpPr>
              <p:nvPr/>
            </p:nvGrpSpPr>
            <p:grpSpPr bwMode="auto">
              <a:xfrm>
                <a:off x="2496" y="1248"/>
                <a:ext cx="432" cy="432"/>
                <a:chOff x="1776" y="1920"/>
                <a:chExt cx="432" cy="432"/>
              </a:xfrm>
            </p:grpSpPr>
            <p:sp>
              <p:nvSpPr>
                <p:cNvPr id="214029" name="Rectangle 1037"/>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30" name="Text Box 1038"/>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8</a:t>
                  </a:r>
                </a:p>
              </p:txBody>
            </p:sp>
          </p:grpSp>
          <p:grpSp>
            <p:nvGrpSpPr>
              <p:cNvPr id="214031" name="Group 1039"/>
              <p:cNvGrpSpPr>
                <a:grpSpLocks/>
              </p:cNvGrpSpPr>
              <p:nvPr/>
            </p:nvGrpSpPr>
            <p:grpSpPr bwMode="auto">
              <a:xfrm>
                <a:off x="2928" y="1248"/>
                <a:ext cx="432" cy="432"/>
                <a:chOff x="1776" y="1920"/>
                <a:chExt cx="432" cy="432"/>
              </a:xfrm>
            </p:grpSpPr>
            <p:sp>
              <p:nvSpPr>
                <p:cNvPr id="214032" name="Rectangle 1040"/>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33" name="Text Box 1041"/>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7</a:t>
                  </a:r>
                </a:p>
              </p:txBody>
            </p:sp>
          </p:grpSp>
          <p:grpSp>
            <p:nvGrpSpPr>
              <p:cNvPr id="214034" name="Group 1042"/>
              <p:cNvGrpSpPr>
                <a:grpSpLocks/>
              </p:cNvGrpSpPr>
              <p:nvPr/>
            </p:nvGrpSpPr>
            <p:grpSpPr bwMode="auto">
              <a:xfrm>
                <a:off x="3360" y="1248"/>
                <a:ext cx="432" cy="432"/>
                <a:chOff x="1776" y="1920"/>
                <a:chExt cx="432" cy="432"/>
              </a:xfrm>
            </p:grpSpPr>
            <p:sp>
              <p:nvSpPr>
                <p:cNvPr id="214035" name="Rectangle 1043"/>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36" name="Text Box 1044"/>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7</a:t>
                  </a:r>
                </a:p>
              </p:txBody>
            </p:sp>
          </p:grpSp>
          <p:grpSp>
            <p:nvGrpSpPr>
              <p:cNvPr id="214037" name="Group 1045"/>
              <p:cNvGrpSpPr>
                <a:grpSpLocks/>
              </p:cNvGrpSpPr>
              <p:nvPr/>
            </p:nvGrpSpPr>
            <p:grpSpPr bwMode="auto">
              <a:xfrm>
                <a:off x="1632" y="1680"/>
                <a:ext cx="432" cy="432"/>
                <a:chOff x="1776" y="1920"/>
                <a:chExt cx="432" cy="432"/>
              </a:xfrm>
            </p:grpSpPr>
            <p:sp>
              <p:nvSpPr>
                <p:cNvPr id="214038" name="Rectangle 1046"/>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39" name="Text Box 1047"/>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40" name="Group 1048"/>
              <p:cNvGrpSpPr>
                <a:grpSpLocks/>
              </p:cNvGrpSpPr>
              <p:nvPr/>
            </p:nvGrpSpPr>
            <p:grpSpPr bwMode="auto">
              <a:xfrm>
                <a:off x="2064" y="1680"/>
                <a:ext cx="432" cy="432"/>
                <a:chOff x="1776" y="1920"/>
                <a:chExt cx="432" cy="432"/>
              </a:xfrm>
            </p:grpSpPr>
            <p:sp>
              <p:nvSpPr>
                <p:cNvPr id="214041" name="Rectangle 1049"/>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42" name="Text Box 1050"/>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0</a:t>
                  </a:r>
                </a:p>
              </p:txBody>
            </p:sp>
          </p:grpSp>
          <p:grpSp>
            <p:nvGrpSpPr>
              <p:cNvPr id="214043" name="Group 1051"/>
              <p:cNvGrpSpPr>
                <a:grpSpLocks/>
              </p:cNvGrpSpPr>
              <p:nvPr/>
            </p:nvGrpSpPr>
            <p:grpSpPr bwMode="auto">
              <a:xfrm>
                <a:off x="2496" y="1680"/>
                <a:ext cx="432" cy="432"/>
                <a:chOff x="1776" y="1920"/>
                <a:chExt cx="432" cy="432"/>
              </a:xfrm>
            </p:grpSpPr>
            <p:sp>
              <p:nvSpPr>
                <p:cNvPr id="214044" name="Rectangle 1052"/>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45" name="Text Box 1053"/>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2</a:t>
                  </a:r>
                </a:p>
              </p:txBody>
            </p:sp>
          </p:grpSp>
          <p:grpSp>
            <p:nvGrpSpPr>
              <p:cNvPr id="214046" name="Group 1054"/>
              <p:cNvGrpSpPr>
                <a:grpSpLocks/>
              </p:cNvGrpSpPr>
              <p:nvPr/>
            </p:nvGrpSpPr>
            <p:grpSpPr bwMode="auto">
              <a:xfrm>
                <a:off x="2928" y="1680"/>
                <a:ext cx="432" cy="432"/>
                <a:chOff x="1776" y="1920"/>
                <a:chExt cx="432" cy="432"/>
              </a:xfrm>
            </p:grpSpPr>
            <p:sp>
              <p:nvSpPr>
                <p:cNvPr id="214047" name="Rectangle 1055"/>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48" name="Text Box 1056"/>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4</a:t>
                  </a:r>
                </a:p>
              </p:txBody>
            </p:sp>
          </p:grpSp>
          <p:grpSp>
            <p:nvGrpSpPr>
              <p:cNvPr id="214049" name="Group 1057"/>
              <p:cNvGrpSpPr>
                <a:grpSpLocks/>
              </p:cNvGrpSpPr>
              <p:nvPr/>
            </p:nvGrpSpPr>
            <p:grpSpPr bwMode="auto">
              <a:xfrm>
                <a:off x="3360" y="1680"/>
                <a:ext cx="432" cy="432"/>
                <a:chOff x="1776" y="1920"/>
                <a:chExt cx="432" cy="432"/>
              </a:xfrm>
            </p:grpSpPr>
            <p:sp>
              <p:nvSpPr>
                <p:cNvPr id="214050" name="Rectangle 1058"/>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51" name="Text Box 1059"/>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4</a:t>
                  </a:r>
                </a:p>
              </p:txBody>
            </p:sp>
          </p:grpSp>
          <p:grpSp>
            <p:nvGrpSpPr>
              <p:cNvPr id="214052" name="Group 1060"/>
              <p:cNvGrpSpPr>
                <a:grpSpLocks/>
              </p:cNvGrpSpPr>
              <p:nvPr/>
            </p:nvGrpSpPr>
            <p:grpSpPr bwMode="auto">
              <a:xfrm>
                <a:off x="1632" y="2112"/>
                <a:ext cx="432" cy="432"/>
                <a:chOff x="1776" y="1920"/>
                <a:chExt cx="432" cy="432"/>
              </a:xfrm>
            </p:grpSpPr>
            <p:sp>
              <p:nvSpPr>
                <p:cNvPr id="214053" name="Rectangle 1061"/>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54" name="Text Box 1062"/>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55" name="Group 1063"/>
              <p:cNvGrpSpPr>
                <a:grpSpLocks/>
              </p:cNvGrpSpPr>
              <p:nvPr/>
            </p:nvGrpSpPr>
            <p:grpSpPr bwMode="auto">
              <a:xfrm>
                <a:off x="2064" y="2112"/>
                <a:ext cx="432" cy="432"/>
                <a:chOff x="1776" y="1920"/>
                <a:chExt cx="432" cy="432"/>
              </a:xfrm>
            </p:grpSpPr>
            <p:sp>
              <p:nvSpPr>
                <p:cNvPr id="214056" name="Rectangle 1064"/>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57" name="Text Box 1065"/>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58" name="Group 1066"/>
              <p:cNvGrpSpPr>
                <a:grpSpLocks/>
              </p:cNvGrpSpPr>
              <p:nvPr/>
            </p:nvGrpSpPr>
            <p:grpSpPr bwMode="auto">
              <a:xfrm>
                <a:off x="2496" y="2112"/>
                <a:ext cx="432" cy="432"/>
                <a:chOff x="1776" y="1920"/>
                <a:chExt cx="432" cy="432"/>
              </a:xfrm>
            </p:grpSpPr>
            <p:sp>
              <p:nvSpPr>
                <p:cNvPr id="214059" name="Rectangle 1067"/>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60" name="Text Box 1068"/>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0</a:t>
                  </a:r>
                </a:p>
              </p:txBody>
            </p:sp>
          </p:grpSp>
          <p:grpSp>
            <p:nvGrpSpPr>
              <p:cNvPr id="214061" name="Group 1069"/>
              <p:cNvGrpSpPr>
                <a:grpSpLocks/>
              </p:cNvGrpSpPr>
              <p:nvPr/>
            </p:nvGrpSpPr>
            <p:grpSpPr bwMode="auto">
              <a:xfrm>
                <a:off x="2928" y="2112"/>
                <a:ext cx="432" cy="432"/>
                <a:chOff x="1776" y="1920"/>
                <a:chExt cx="432" cy="432"/>
              </a:xfrm>
            </p:grpSpPr>
            <p:sp>
              <p:nvSpPr>
                <p:cNvPr id="214062" name="Rectangle 1070"/>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63" name="Text Box 1071"/>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3</a:t>
                  </a:r>
                </a:p>
              </p:txBody>
            </p:sp>
          </p:grpSp>
          <p:grpSp>
            <p:nvGrpSpPr>
              <p:cNvPr id="214064" name="Group 1072"/>
              <p:cNvGrpSpPr>
                <a:grpSpLocks/>
              </p:cNvGrpSpPr>
              <p:nvPr/>
            </p:nvGrpSpPr>
            <p:grpSpPr bwMode="auto">
              <a:xfrm>
                <a:off x="3360" y="2112"/>
                <a:ext cx="432" cy="432"/>
                <a:chOff x="1776" y="1920"/>
                <a:chExt cx="432" cy="432"/>
              </a:xfrm>
            </p:grpSpPr>
            <p:sp>
              <p:nvSpPr>
                <p:cNvPr id="214065" name="Rectangle 1073"/>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66" name="Text Box 1074"/>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3</a:t>
                  </a:r>
                </a:p>
              </p:txBody>
            </p:sp>
          </p:grpSp>
          <p:grpSp>
            <p:nvGrpSpPr>
              <p:cNvPr id="214067" name="Group 1075"/>
              <p:cNvGrpSpPr>
                <a:grpSpLocks/>
              </p:cNvGrpSpPr>
              <p:nvPr/>
            </p:nvGrpSpPr>
            <p:grpSpPr bwMode="auto">
              <a:xfrm>
                <a:off x="1632" y="2544"/>
                <a:ext cx="432" cy="432"/>
                <a:chOff x="1776" y="1920"/>
                <a:chExt cx="432" cy="432"/>
              </a:xfrm>
            </p:grpSpPr>
            <p:sp>
              <p:nvSpPr>
                <p:cNvPr id="214068" name="Rectangle 1076"/>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69" name="Text Box 1077"/>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70" name="Group 1078"/>
              <p:cNvGrpSpPr>
                <a:grpSpLocks/>
              </p:cNvGrpSpPr>
              <p:nvPr/>
            </p:nvGrpSpPr>
            <p:grpSpPr bwMode="auto">
              <a:xfrm>
                <a:off x="2064" y="2544"/>
                <a:ext cx="432" cy="432"/>
                <a:chOff x="1776" y="1920"/>
                <a:chExt cx="432" cy="432"/>
              </a:xfrm>
            </p:grpSpPr>
            <p:sp>
              <p:nvSpPr>
                <p:cNvPr id="214071" name="Rectangle 1079"/>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72" name="Text Box 1080"/>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73" name="Group 1081"/>
              <p:cNvGrpSpPr>
                <a:grpSpLocks/>
              </p:cNvGrpSpPr>
              <p:nvPr/>
            </p:nvGrpSpPr>
            <p:grpSpPr bwMode="auto">
              <a:xfrm>
                <a:off x="2496" y="2544"/>
                <a:ext cx="432" cy="432"/>
                <a:chOff x="1776" y="1920"/>
                <a:chExt cx="432" cy="432"/>
              </a:xfrm>
            </p:grpSpPr>
            <p:sp>
              <p:nvSpPr>
                <p:cNvPr id="214074" name="Rectangle 1082"/>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75" name="Text Box 1083"/>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76" name="Group 1084"/>
              <p:cNvGrpSpPr>
                <a:grpSpLocks/>
              </p:cNvGrpSpPr>
              <p:nvPr/>
            </p:nvGrpSpPr>
            <p:grpSpPr bwMode="auto">
              <a:xfrm>
                <a:off x="2928" y="2544"/>
                <a:ext cx="432" cy="432"/>
                <a:chOff x="1776" y="1920"/>
                <a:chExt cx="432" cy="432"/>
              </a:xfrm>
            </p:grpSpPr>
            <p:sp>
              <p:nvSpPr>
                <p:cNvPr id="214077" name="Rectangle 1085"/>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78" name="Text Box 1086"/>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0</a:t>
                  </a:r>
                </a:p>
              </p:txBody>
            </p:sp>
          </p:grpSp>
          <p:grpSp>
            <p:nvGrpSpPr>
              <p:cNvPr id="214079" name="Group 1087"/>
              <p:cNvGrpSpPr>
                <a:grpSpLocks/>
              </p:cNvGrpSpPr>
              <p:nvPr/>
            </p:nvGrpSpPr>
            <p:grpSpPr bwMode="auto">
              <a:xfrm>
                <a:off x="3360" y="2544"/>
                <a:ext cx="432" cy="432"/>
                <a:chOff x="1776" y="1920"/>
                <a:chExt cx="432" cy="432"/>
              </a:xfrm>
            </p:grpSpPr>
            <p:sp>
              <p:nvSpPr>
                <p:cNvPr id="214080" name="Rectangle 1088"/>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81" name="Text Box 1089"/>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1</a:t>
                  </a:r>
                </a:p>
              </p:txBody>
            </p:sp>
          </p:grpSp>
          <p:grpSp>
            <p:nvGrpSpPr>
              <p:cNvPr id="214082" name="Group 1090"/>
              <p:cNvGrpSpPr>
                <a:grpSpLocks/>
              </p:cNvGrpSpPr>
              <p:nvPr/>
            </p:nvGrpSpPr>
            <p:grpSpPr bwMode="auto">
              <a:xfrm>
                <a:off x="1632" y="2976"/>
                <a:ext cx="432" cy="432"/>
                <a:chOff x="1776" y="1920"/>
                <a:chExt cx="432" cy="432"/>
              </a:xfrm>
            </p:grpSpPr>
            <p:sp>
              <p:nvSpPr>
                <p:cNvPr id="214083" name="Rectangle 1091"/>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84" name="Text Box 1092"/>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85" name="Group 1093"/>
              <p:cNvGrpSpPr>
                <a:grpSpLocks/>
              </p:cNvGrpSpPr>
              <p:nvPr/>
            </p:nvGrpSpPr>
            <p:grpSpPr bwMode="auto">
              <a:xfrm>
                <a:off x="2064" y="2976"/>
                <a:ext cx="432" cy="432"/>
                <a:chOff x="1776" y="1920"/>
                <a:chExt cx="432" cy="432"/>
              </a:xfrm>
            </p:grpSpPr>
            <p:sp>
              <p:nvSpPr>
                <p:cNvPr id="214086" name="Rectangle 1094"/>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87" name="Text Box 1095"/>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88" name="Group 1096"/>
              <p:cNvGrpSpPr>
                <a:grpSpLocks/>
              </p:cNvGrpSpPr>
              <p:nvPr/>
            </p:nvGrpSpPr>
            <p:grpSpPr bwMode="auto">
              <a:xfrm>
                <a:off x="2496" y="2976"/>
                <a:ext cx="432" cy="432"/>
                <a:chOff x="1776" y="1920"/>
                <a:chExt cx="432" cy="432"/>
              </a:xfrm>
            </p:grpSpPr>
            <p:sp>
              <p:nvSpPr>
                <p:cNvPr id="214089" name="Rectangle 1097"/>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90" name="Text Box 1098"/>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91" name="Group 1099"/>
              <p:cNvGrpSpPr>
                <a:grpSpLocks/>
              </p:cNvGrpSpPr>
              <p:nvPr/>
            </p:nvGrpSpPr>
            <p:grpSpPr bwMode="auto">
              <a:xfrm>
                <a:off x="2928" y="2976"/>
                <a:ext cx="432" cy="432"/>
                <a:chOff x="1776" y="1920"/>
                <a:chExt cx="432" cy="432"/>
              </a:xfrm>
            </p:grpSpPr>
            <p:sp>
              <p:nvSpPr>
                <p:cNvPr id="214092" name="Rectangle 1100"/>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93" name="Text Box 1101"/>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endParaRPr lang="en-US" sz="2400" smtClean="0">
                    <a:solidFill>
                      <a:srgbClr val="000000"/>
                    </a:solidFill>
                    <a:latin typeface="Times New Roman" charset="0"/>
                    <a:ea typeface="ＭＳ Ｐゴシック" charset="0"/>
                  </a:endParaRPr>
                </a:p>
              </p:txBody>
            </p:sp>
          </p:grpSp>
          <p:grpSp>
            <p:nvGrpSpPr>
              <p:cNvPr id="214094" name="Group 1102"/>
              <p:cNvGrpSpPr>
                <a:grpSpLocks/>
              </p:cNvGrpSpPr>
              <p:nvPr/>
            </p:nvGrpSpPr>
            <p:grpSpPr bwMode="auto">
              <a:xfrm>
                <a:off x="3360" y="2976"/>
                <a:ext cx="432" cy="432"/>
                <a:chOff x="1776" y="1920"/>
                <a:chExt cx="432" cy="432"/>
              </a:xfrm>
            </p:grpSpPr>
            <p:sp>
              <p:nvSpPr>
                <p:cNvPr id="214095" name="Rectangle 1103"/>
                <p:cNvSpPr>
                  <a:spLocks noChangeArrowheads="1"/>
                </p:cNvSpPr>
                <p:nvPr/>
              </p:nvSpPr>
              <p:spPr bwMode="auto">
                <a:xfrm>
                  <a:off x="1776" y="1920"/>
                  <a:ext cx="432" cy="4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4096" name="Text Box 1104"/>
                <p:cNvSpPr txBox="1">
                  <a:spLocks noChangeArrowheads="1"/>
                </p:cNvSpPr>
                <p:nvPr/>
              </p:nvSpPr>
              <p:spPr bwMode="auto">
                <a:xfrm>
                  <a:off x="1776" y="1968"/>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50000"/>
                    </a:spcBef>
                    <a:spcAft>
                      <a:spcPct val="0"/>
                    </a:spcAft>
                  </a:pPr>
                  <a:r>
                    <a:rPr lang="en-US" sz="2400" smtClean="0">
                      <a:solidFill>
                        <a:srgbClr val="000000"/>
                      </a:solidFill>
                      <a:latin typeface="Times New Roman" charset="0"/>
                      <a:ea typeface="ＭＳ Ｐゴシック" charset="0"/>
                    </a:rPr>
                    <a:t>0</a:t>
                  </a:r>
                </a:p>
              </p:txBody>
            </p:sp>
          </p:grpSp>
        </p:grpSp>
        <p:pic>
          <p:nvPicPr>
            <p:cNvPr id="214097" name="Picture 1105" descr="Edna Krabapp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0" y="1360"/>
              <a:ext cx="280" cy="607"/>
            </a:xfrm>
            <a:prstGeom prst="rect">
              <a:avLst/>
            </a:prstGeom>
            <a:noFill/>
            <a:extLst>
              <a:ext uri="{909E8E84-426E-40dd-AFC4-6F175D3DCCD1}">
                <a14:hiddenFill xmlns:a14="http://schemas.microsoft.com/office/drawing/2010/main">
                  <a:solidFill>
                    <a:srgbClr val="FFFFFF"/>
                  </a:solidFill>
                </a14:hiddenFill>
              </a:ext>
            </a:extLst>
          </p:spPr>
        </p:pic>
        <p:pic>
          <p:nvPicPr>
            <p:cNvPr id="214098" name="Picture 11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0" y="1592"/>
              <a:ext cx="171"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099" name="Picture 1107" descr="C:\Documents and Settings\eamonn\Desktop\bios_family_marge.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6" y="1247"/>
              <a:ext cx="236" cy="727"/>
            </a:xfrm>
            <a:prstGeom prst="rect">
              <a:avLst/>
            </a:prstGeom>
            <a:noFill/>
            <a:extLst>
              <a:ext uri="{909E8E84-426E-40dd-AFC4-6F175D3DCCD1}">
                <a14:hiddenFill xmlns:a14="http://schemas.microsoft.com/office/drawing/2010/main">
                  <a:solidFill>
                    <a:srgbClr val="FFFFFF"/>
                  </a:solidFill>
                </a14:hiddenFill>
              </a:ext>
            </a:extLst>
          </p:spPr>
        </p:pic>
        <p:pic>
          <p:nvPicPr>
            <p:cNvPr id="214100" name="Picture 110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43" y="1425"/>
              <a:ext cx="320"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101" name="Picture 110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0" y="1440"/>
              <a:ext cx="411"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102" name="Picture 1110" descr="Edna Krabapp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0" y="1968"/>
              <a:ext cx="280" cy="607"/>
            </a:xfrm>
            <a:prstGeom prst="rect">
              <a:avLst/>
            </a:prstGeom>
            <a:noFill/>
            <a:extLst>
              <a:ext uri="{909E8E84-426E-40dd-AFC4-6F175D3DCCD1}">
                <a14:hiddenFill xmlns:a14="http://schemas.microsoft.com/office/drawing/2010/main">
                  <a:solidFill>
                    <a:srgbClr val="FFFFFF"/>
                  </a:solidFill>
                </a14:hiddenFill>
              </a:ext>
            </a:extLst>
          </p:spPr>
        </p:pic>
        <p:pic>
          <p:nvPicPr>
            <p:cNvPr id="214103" name="Picture 11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2" y="2496"/>
              <a:ext cx="171"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104" name="Picture 1112" descr="C:\Documents and Settings\eamonn\Desktop\bios_family_marge.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 y="2736"/>
              <a:ext cx="236" cy="727"/>
            </a:xfrm>
            <a:prstGeom prst="rect">
              <a:avLst/>
            </a:prstGeom>
            <a:noFill/>
            <a:extLst>
              <a:ext uri="{909E8E84-426E-40dd-AFC4-6F175D3DCCD1}">
                <a14:hiddenFill xmlns:a14="http://schemas.microsoft.com/office/drawing/2010/main">
                  <a:solidFill>
                    <a:srgbClr val="FFFFFF"/>
                  </a:solidFill>
                </a14:hiddenFill>
              </a:ext>
            </a:extLst>
          </p:spPr>
        </p:pic>
        <p:pic>
          <p:nvPicPr>
            <p:cNvPr id="214105" name="Picture 11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6" y="3696"/>
              <a:ext cx="294" cy="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4106" name="Picture 11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 y="3264"/>
              <a:ext cx="258" cy="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4107" name="Text Box 1115"/>
          <p:cNvSpPr txBox="1">
            <a:spLocks noChangeArrowheads="1"/>
          </p:cNvSpPr>
          <p:nvPr/>
        </p:nvSpPr>
        <p:spPr bwMode="auto">
          <a:xfrm>
            <a:off x="304800" y="4648200"/>
            <a:ext cx="30670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5400" smtClean="0">
                <a:solidFill>
                  <a:srgbClr val="000000"/>
                </a:solidFill>
                <a:latin typeface="Times New Roman" charset="0"/>
                <a:ea typeface="ＭＳ Ｐゴシック" charset="0"/>
              </a:rPr>
              <a:t>D(  ,  ) = 8</a:t>
            </a:r>
          </a:p>
          <a:p>
            <a:pPr defTabSz="914400" fontAlgn="base">
              <a:spcBef>
                <a:spcPct val="25000"/>
              </a:spcBef>
              <a:spcAft>
                <a:spcPct val="0"/>
              </a:spcAft>
            </a:pPr>
            <a:r>
              <a:rPr lang="en-US" sz="5400" smtClean="0">
                <a:solidFill>
                  <a:srgbClr val="000000"/>
                </a:solidFill>
                <a:latin typeface="Times New Roman" charset="0"/>
                <a:ea typeface="ＭＳ Ｐゴシック" charset="0"/>
              </a:rPr>
              <a:t>D(  ,  ) = 1</a:t>
            </a:r>
          </a:p>
        </p:txBody>
      </p:sp>
      <p:pic>
        <p:nvPicPr>
          <p:cNvPr id="214108" name="Picture 1116" descr="Edna Krabapp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648200"/>
            <a:ext cx="444500" cy="963613"/>
          </a:xfrm>
          <a:prstGeom prst="rect">
            <a:avLst/>
          </a:prstGeom>
          <a:noFill/>
          <a:extLst>
            <a:ext uri="{909E8E84-426E-40dd-AFC4-6F175D3DCCD1}">
              <a14:hiddenFill xmlns:a14="http://schemas.microsoft.com/office/drawing/2010/main">
                <a:solidFill>
                  <a:srgbClr val="FFFFFF"/>
                </a:solidFill>
              </a14:hiddenFill>
            </a:ext>
          </a:extLst>
        </p:spPr>
      </p:pic>
      <p:pic>
        <p:nvPicPr>
          <p:cNvPr id="214109" name="Picture 11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4876800"/>
            <a:ext cx="271463" cy="61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4110" name="Text Box 1118"/>
          <p:cNvSpPr txBox="1">
            <a:spLocks noChangeArrowheads="1"/>
          </p:cNvSpPr>
          <p:nvPr/>
        </p:nvSpPr>
        <p:spPr bwMode="auto">
          <a:xfrm>
            <a:off x="365125" y="346075"/>
            <a:ext cx="39782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We begin with a distance matrix which contains the distances between every pair of objects in our database.</a:t>
            </a:r>
          </a:p>
        </p:txBody>
      </p:sp>
    </p:spTree>
    <p:extLst>
      <p:ext uri="{BB962C8B-B14F-4D97-AF65-F5344CB8AC3E}">
        <p14:creationId xmlns:p14="http://schemas.microsoft.com/office/powerpoint/2010/main" val="406940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42" name="Text Box 1026"/>
          <p:cNvSpPr txBox="1">
            <a:spLocks noChangeArrowheads="1"/>
          </p:cNvSpPr>
          <p:nvPr/>
        </p:nvSpPr>
        <p:spPr bwMode="auto">
          <a:xfrm>
            <a:off x="133350" y="133350"/>
            <a:ext cx="4241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kumimoji="1" lang="en-US" sz="2400" b="1" smtClean="0">
                <a:solidFill>
                  <a:srgbClr val="000000"/>
                </a:solidFill>
                <a:effectLst>
                  <a:outerShdw blurRad="38100" dist="38100" dir="2700000" algn="tl">
                    <a:srgbClr val="DDDDDD"/>
                  </a:outerShdw>
                </a:effectLst>
                <a:latin typeface="Helvetica" charset="0"/>
                <a:ea typeface="ＭＳ Ｐゴシック" charset="0"/>
              </a:rPr>
              <a:t>Bottom-Up (</a:t>
            </a:r>
            <a:r>
              <a:rPr kumimoji="1" lang="en-US" altLang="zh-CN" sz="2400" b="1" smtClean="0">
                <a:solidFill>
                  <a:srgbClr val="000000"/>
                </a:solidFill>
                <a:effectLst>
                  <a:outerShdw blurRad="38100" dist="38100" dir="2700000" algn="tl">
                    <a:srgbClr val="DDDDDD"/>
                  </a:outerShdw>
                </a:effectLst>
                <a:latin typeface="Helvetica" charset="0"/>
                <a:ea typeface="SimSun" charset="0"/>
                <a:cs typeface="SimSun" charset="0"/>
              </a:rPr>
              <a:t>agglomerative</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a:t>
            </a:r>
            <a:r>
              <a:rPr lang="en-US" sz="2000" smtClean="0">
                <a:solidFill>
                  <a:srgbClr val="000000"/>
                </a:solidFill>
                <a:latin typeface="Times New Roman" charset="0"/>
                <a:ea typeface="ＭＳ Ｐゴシック" charset="0"/>
              </a:rPr>
              <a:t> Starting with each item in its own cluster, find the best pair to merge into a new cluster. Repeat until all clusters are fused together. </a:t>
            </a:r>
          </a:p>
        </p:txBody>
      </p:sp>
      <p:grpSp>
        <p:nvGrpSpPr>
          <p:cNvPr id="215043" name="Group 1027"/>
          <p:cNvGrpSpPr>
            <a:grpSpLocks/>
          </p:cNvGrpSpPr>
          <p:nvPr/>
        </p:nvGrpSpPr>
        <p:grpSpPr bwMode="auto">
          <a:xfrm>
            <a:off x="8116888" y="5689600"/>
            <a:ext cx="1027112" cy="973138"/>
            <a:chOff x="1267" y="3584"/>
            <a:chExt cx="647" cy="613"/>
          </a:xfrm>
        </p:grpSpPr>
        <p:grpSp>
          <p:nvGrpSpPr>
            <p:cNvPr id="215044" name="Group 1028"/>
            <p:cNvGrpSpPr>
              <a:grpSpLocks/>
            </p:cNvGrpSpPr>
            <p:nvPr/>
          </p:nvGrpSpPr>
          <p:grpSpPr bwMode="auto">
            <a:xfrm>
              <a:off x="1267" y="3735"/>
              <a:ext cx="647" cy="462"/>
              <a:chOff x="252" y="2364"/>
              <a:chExt cx="2258" cy="1608"/>
            </a:xfrm>
          </p:grpSpPr>
          <p:pic>
            <p:nvPicPr>
              <p:cNvPr id="215045" name="Picture 10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5046" name="Picture 10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5047" name="Line 1031"/>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48" name="Line 1032"/>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49" name="Line 1033"/>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5050" name="Group 1034"/>
          <p:cNvGrpSpPr>
            <a:grpSpLocks/>
          </p:cNvGrpSpPr>
          <p:nvPr/>
        </p:nvGrpSpPr>
        <p:grpSpPr bwMode="auto">
          <a:xfrm>
            <a:off x="2182813" y="5770563"/>
            <a:ext cx="1027112" cy="973137"/>
            <a:chOff x="1165" y="3566"/>
            <a:chExt cx="647" cy="613"/>
          </a:xfrm>
        </p:grpSpPr>
        <p:grpSp>
          <p:nvGrpSpPr>
            <p:cNvPr id="215051" name="Group 1035"/>
            <p:cNvGrpSpPr>
              <a:grpSpLocks/>
            </p:cNvGrpSpPr>
            <p:nvPr/>
          </p:nvGrpSpPr>
          <p:grpSpPr bwMode="auto">
            <a:xfrm>
              <a:off x="1165" y="3717"/>
              <a:ext cx="647" cy="462"/>
              <a:chOff x="252" y="2364"/>
              <a:chExt cx="2258" cy="1608"/>
            </a:xfrm>
          </p:grpSpPr>
          <p:pic>
            <p:nvPicPr>
              <p:cNvPr id="215052" name="Picture 10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5053" name="Picture 10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grpSp>
          <p:nvGrpSpPr>
            <p:cNvPr id="215054" name="Group 1038"/>
            <p:cNvGrpSpPr>
              <a:grpSpLocks/>
            </p:cNvGrpSpPr>
            <p:nvPr/>
          </p:nvGrpSpPr>
          <p:grpSpPr bwMode="auto">
            <a:xfrm>
              <a:off x="1324" y="3566"/>
              <a:ext cx="314" cy="83"/>
              <a:chOff x="1324" y="3566"/>
              <a:chExt cx="314" cy="83"/>
            </a:xfrm>
          </p:grpSpPr>
          <p:sp>
            <p:nvSpPr>
              <p:cNvPr id="215055" name="Line 1039"/>
              <p:cNvSpPr>
                <a:spLocks noChangeShapeType="1"/>
              </p:cNvSpPr>
              <p:nvPr/>
            </p:nvSpPr>
            <p:spPr bwMode="auto">
              <a:xfrm flipH="1" flipV="1">
                <a:off x="1636"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56" name="Line 1040"/>
              <p:cNvSpPr>
                <a:spLocks noChangeShapeType="1"/>
              </p:cNvSpPr>
              <p:nvPr/>
            </p:nvSpPr>
            <p:spPr bwMode="auto">
              <a:xfrm flipH="1" flipV="1">
                <a:off x="1327"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57" name="Line 1041"/>
              <p:cNvSpPr>
                <a:spLocks noChangeShapeType="1"/>
              </p:cNvSpPr>
              <p:nvPr/>
            </p:nvSpPr>
            <p:spPr bwMode="auto">
              <a:xfrm flipH="1">
                <a:off x="1324" y="3566"/>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5058" name="Group 1042"/>
          <p:cNvGrpSpPr>
            <a:grpSpLocks/>
          </p:cNvGrpSpPr>
          <p:nvPr/>
        </p:nvGrpSpPr>
        <p:grpSpPr bwMode="auto">
          <a:xfrm>
            <a:off x="3294063" y="5527675"/>
            <a:ext cx="760412" cy="1216025"/>
            <a:chOff x="2072" y="3380"/>
            <a:chExt cx="479" cy="802"/>
          </a:xfrm>
        </p:grpSpPr>
        <p:pic>
          <p:nvPicPr>
            <p:cNvPr id="215059" name="Picture 1043" descr="Edna Krabapp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5060" name="Picture 1044"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5061" name="Group 1045"/>
            <p:cNvGrpSpPr>
              <a:grpSpLocks/>
            </p:cNvGrpSpPr>
            <p:nvPr/>
          </p:nvGrpSpPr>
          <p:grpSpPr bwMode="auto">
            <a:xfrm>
              <a:off x="2170" y="3380"/>
              <a:ext cx="314" cy="185"/>
              <a:chOff x="2170" y="3380"/>
              <a:chExt cx="314" cy="185"/>
            </a:xfrm>
          </p:grpSpPr>
          <p:sp>
            <p:nvSpPr>
              <p:cNvPr id="215062" name="Line 1046"/>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63" name="Line 1047"/>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64" name="Line 1048"/>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5065" name="Group 1049"/>
          <p:cNvGrpSpPr>
            <a:grpSpLocks/>
          </p:cNvGrpSpPr>
          <p:nvPr/>
        </p:nvGrpSpPr>
        <p:grpSpPr bwMode="auto">
          <a:xfrm>
            <a:off x="1293813" y="5491163"/>
            <a:ext cx="776287" cy="1252537"/>
            <a:chOff x="2663" y="3356"/>
            <a:chExt cx="489" cy="789"/>
          </a:xfrm>
        </p:grpSpPr>
        <p:pic>
          <p:nvPicPr>
            <p:cNvPr id="215066" name="Picture 10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4" y="3800"/>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5067" name="Picture 10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 y="3707"/>
              <a:ext cx="331"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5068" name="Group 1052"/>
            <p:cNvGrpSpPr>
              <a:grpSpLocks/>
            </p:cNvGrpSpPr>
            <p:nvPr/>
          </p:nvGrpSpPr>
          <p:grpSpPr bwMode="auto">
            <a:xfrm>
              <a:off x="2758" y="3356"/>
              <a:ext cx="314" cy="209"/>
              <a:chOff x="2170" y="3380"/>
              <a:chExt cx="314" cy="185"/>
            </a:xfrm>
          </p:grpSpPr>
          <p:sp>
            <p:nvSpPr>
              <p:cNvPr id="215069" name="Line 1053"/>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70" name="Line 1054"/>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71" name="Line 1055"/>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5072" name="Group 1056"/>
          <p:cNvGrpSpPr>
            <a:grpSpLocks/>
          </p:cNvGrpSpPr>
          <p:nvPr/>
        </p:nvGrpSpPr>
        <p:grpSpPr bwMode="auto">
          <a:xfrm>
            <a:off x="4586288" y="5518150"/>
            <a:ext cx="815975" cy="1206500"/>
            <a:chOff x="2889" y="3476"/>
            <a:chExt cx="514" cy="760"/>
          </a:xfrm>
        </p:grpSpPr>
        <p:pic>
          <p:nvPicPr>
            <p:cNvPr id="215073" name="Picture 1057"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 y="3691"/>
              <a:ext cx="190" cy="545"/>
            </a:xfrm>
            <a:prstGeom prst="rect">
              <a:avLst/>
            </a:prstGeom>
            <a:noFill/>
            <a:extLst>
              <a:ext uri="{909E8E84-426E-40dd-AFC4-6F175D3DCCD1}">
                <a14:hiddenFill xmlns:a14="http://schemas.microsoft.com/office/drawing/2010/main">
                  <a:solidFill>
                    <a:srgbClr val="FFFFFF"/>
                  </a:solidFill>
                </a14:hiddenFill>
              </a:ext>
            </a:extLst>
          </p:spPr>
        </p:pic>
        <p:pic>
          <p:nvPicPr>
            <p:cNvPr id="215074" name="Picture 10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5" y="3751"/>
              <a:ext cx="25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5075" name="Group 1059"/>
            <p:cNvGrpSpPr>
              <a:grpSpLocks/>
            </p:cNvGrpSpPr>
            <p:nvPr/>
          </p:nvGrpSpPr>
          <p:grpSpPr bwMode="auto">
            <a:xfrm>
              <a:off x="3010" y="3476"/>
              <a:ext cx="314" cy="195"/>
              <a:chOff x="2170" y="3380"/>
              <a:chExt cx="314" cy="185"/>
            </a:xfrm>
          </p:grpSpPr>
          <p:sp>
            <p:nvSpPr>
              <p:cNvPr id="215076" name="Line 1060"/>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77" name="Line 1061"/>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5078" name="Line 1062"/>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5079" name="Text Box 1063"/>
          <p:cNvSpPr txBox="1">
            <a:spLocks noChangeArrowheads="1"/>
          </p:cNvSpPr>
          <p:nvPr/>
        </p:nvSpPr>
        <p:spPr bwMode="auto">
          <a:xfrm>
            <a:off x="4117975" y="594677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5080" name="Text Box 1064"/>
          <p:cNvSpPr txBox="1">
            <a:spLocks noChangeArrowheads="1"/>
          </p:cNvSpPr>
          <p:nvPr/>
        </p:nvSpPr>
        <p:spPr bwMode="auto">
          <a:xfrm>
            <a:off x="0" y="5661025"/>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sp>
        <p:nvSpPr>
          <p:cNvPr id="215081" name="Text Box 1065"/>
          <p:cNvSpPr txBox="1">
            <a:spLocks noChangeArrowheads="1"/>
          </p:cNvSpPr>
          <p:nvPr/>
        </p:nvSpPr>
        <p:spPr bwMode="auto">
          <a:xfrm>
            <a:off x="5686425" y="56991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5082" name="Rectangle 1066"/>
          <p:cNvSpPr>
            <a:spLocks noChangeArrowheads="1"/>
          </p:cNvSpPr>
          <p:nvPr/>
        </p:nvSpPr>
        <p:spPr bwMode="auto">
          <a:xfrm>
            <a:off x="0" y="525780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643922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6066" name="Text Box 1026"/>
          <p:cNvSpPr txBox="1">
            <a:spLocks noChangeArrowheads="1"/>
          </p:cNvSpPr>
          <p:nvPr/>
        </p:nvSpPr>
        <p:spPr bwMode="auto">
          <a:xfrm>
            <a:off x="133350" y="133350"/>
            <a:ext cx="4241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kumimoji="1" lang="en-US" sz="2400" b="1" smtClean="0">
                <a:solidFill>
                  <a:srgbClr val="000000"/>
                </a:solidFill>
                <a:effectLst>
                  <a:outerShdw blurRad="38100" dist="38100" dir="2700000" algn="tl">
                    <a:srgbClr val="DDDDDD"/>
                  </a:outerShdw>
                </a:effectLst>
                <a:latin typeface="Helvetica" charset="0"/>
                <a:ea typeface="ＭＳ Ｐゴシック" charset="0"/>
              </a:rPr>
              <a:t>Bottom-Up (</a:t>
            </a:r>
            <a:r>
              <a:rPr kumimoji="1" lang="en-US" altLang="zh-CN" sz="2400" b="1" smtClean="0">
                <a:solidFill>
                  <a:srgbClr val="000000"/>
                </a:solidFill>
                <a:effectLst>
                  <a:outerShdw blurRad="38100" dist="38100" dir="2700000" algn="tl">
                    <a:srgbClr val="DDDDDD"/>
                  </a:outerShdw>
                </a:effectLst>
                <a:latin typeface="Helvetica" charset="0"/>
                <a:ea typeface="SimSun" charset="0"/>
                <a:cs typeface="SimSun" charset="0"/>
              </a:rPr>
              <a:t>agglomerative</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a:t>
            </a:r>
            <a:r>
              <a:rPr lang="en-US" sz="2000" smtClean="0">
                <a:solidFill>
                  <a:srgbClr val="000000"/>
                </a:solidFill>
                <a:latin typeface="Times New Roman" charset="0"/>
                <a:ea typeface="ＭＳ Ｐゴシック" charset="0"/>
              </a:rPr>
              <a:t> Starting with each item in its own cluster, find the best pair to merge into a new cluster. Repeat until all clusters are fused together. </a:t>
            </a:r>
          </a:p>
        </p:txBody>
      </p:sp>
      <p:grpSp>
        <p:nvGrpSpPr>
          <p:cNvPr id="216067" name="Group 1027"/>
          <p:cNvGrpSpPr>
            <a:grpSpLocks/>
          </p:cNvGrpSpPr>
          <p:nvPr/>
        </p:nvGrpSpPr>
        <p:grpSpPr bwMode="auto">
          <a:xfrm>
            <a:off x="8116888" y="5689600"/>
            <a:ext cx="1027112" cy="973138"/>
            <a:chOff x="1267" y="3584"/>
            <a:chExt cx="647" cy="613"/>
          </a:xfrm>
        </p:grpSpPr>
        <p:grpSp>
          <p:nvGrpSpPr>
            <p:cNvPr id="216068" name="Group 1028"/>
            <p:cNvGrpSpPr>
              <a:grpSpLocks/>
            </p:cNvGrpSpPr>
            <p:nvPr/>
          </p:nvGrpSpPr>
          <p:grpSpPr bwMode="auto">
            <a:xfrm>
              <a:off x="1267" y="3735"/>
              <a:ext cx="647" cy="462"/>
              <a:chOff x="252" y="2364"/>
              <a:chExt cx="2258" cy="1608"/>
            </a:xfrm>
          </p:grpSpPr>
          <p:pic>
            <p:nvPicPr>
              <p:cNvPr id="216069" name="Picture 10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070" name="Picture 10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6071" name="Line 1031"/>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72" name="Line 1032"/>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73" name="Line 1033"/>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6074" name="Group 1034"/>
          <p:cNvGrpSpPr>
            <a:grpSpLocks/>
          </p:cNvGrpSpPr>
          <p:nvPr/>
        </p:nvGrpSpPr>
        <p:grpSpPr bwMode="auto">
          <a:xfrm>
            <a:off x="8078788" y="4465638"/>
            <a:ext cx="1027112" cy="733425"/>
            <a:chOff x="252" y="2364"/>
            <a:chExt cx="2258" cy="1608"/>
          </a:xfrm>
        </p:grpSpPr>
        <p:pic>
          <p:nvPicPr>
            <p:cNvPr id="216075" name="Picture 10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076" name="Picture 10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6077" name="Line 1037"/>
          <p:cNvSpPr>
            <a:spLocks noChangeShapeType="1"/>
          </p:cNvSpPr>
          <p:nvPr/>
        </p:nvSpPr>
        <p:spPr bwMode="auto">
          <a:xfrm flipH="1" flipV="1">
            <a:off x="8826500"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78" name="Line 1038"/>
          <p:cNvSpPr>
            <a:spLocks noChangeShapeType="1"/>
          </p:cNvSpPr>
          <p:nvPr/>
        </p:nvSpPr>
        <p:spPr bwMode="auto">
          <a:xfrm flipH="1" flipV="1">
            <a:off x="8335963"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79" name="Line 1039"/>
          <p:cNvSpPr>
            <a:spLocks noChangeShapeType="1"/>
          </p:cNvSpPr>
          <p:nvPr/>
        </p:nvSpPr>
        <p:spPr bwMode="auto">
          <a:xfrm flipH="1">
            <a:off x="8331200" y="4225925"/>
            <a:ext cx="498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6080" name="Group 1040"/>
          <p:cNvGrpSpPr>
            <a:grpSpLocks/>
          </p:cNvGrpSpPr>
          <p:nvPr/>
        </p:nvGrpSpPr>
        <p:grpSpPr bwMode="auto">
          <a:xfrm>
            <a:off x="7299325" y="4084638"/>
            <a:ext cx="608013" cy="1147762"/>
            <a:chOff x="4598" y="2573"/>
            <a:chExt cx="383" cy="723"/>
          </a:xfrm>
        </p:grpSpPr>
        <p:pic>
          <p:nvPicPr>
            <p:cNvPr id="216081" name="Picture 1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8" y="2956"/>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082" name="Picture 1042"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1" y="2712"/>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6083" name="Group 1043"/>
            <p:cNvGrpSpPr>
              <a:grpSpLocks/>
            </p:cNvGrpSpPr>
            <p:nvPr/>
          </p:nvGrpSpPr>
          <p:grpSpPr bwMode="auto">
            <a:xfrm>
              <a:off x="4638" y="2573"/>
              <a:ext cx="315" cy="169"/>
              <a:chOff x="2112" y="2976"/>
              <a:chExt cx="703" cy="377"/>
            </a:xfrm>
          </p:grpSpPr>
          <p:sp>
            <p:nvSpPr>
              <p:cNvPr id="216084" name="Line 1044"/>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85" name="Line 1045"/>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86" name="Line 1046"/>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6087" name="Group 1047"/>
          <p:cNvGrpSpPr>
            <a:grpSpLocks/>
          </p:cNvGrpSpPr>
          <p:nvPr/>
        </p:nvGrpSpPr>
        <p:grpSpPr bwMode="auto">
          <a:xfrm>
            <a:off x="2182813" y="5770563"/>
            <a:ext cx="1027112" cy="973137"/>
            <a:chOff x="1165" y="3566"/>
            <a:chExt cx="647" cy="613"/>
          </a:xfrm>
        </p:grpSpPr>
        <p:grpSp>
          <p:nvGrpSpPr>
            <p:cNvPr id="216088" name="Group 1048"/>
            <p:cNvGrpSpPr>
              <a:grpSpLocks/>
            </p:cNvGrpSpPr>
            <p:nvPr/>
          </p:nvGrpSpPr>
          <p:grpSpPr bwMode="auto">
            <a:xfrm>
              <a:off x="1165" y="3717"/>
              <a:ext cx="647" cy="462"/>
              <a:chOff x="252" y="2364"/>
              <a:chExt cx="2258" cy="1608"/>
            </a:xfrm>
          </p:grpSpPr>
          <p:pic>
            <p:nvPicPr>
              <p:cNvPr id="216089" name="Picture 10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090" name="Picture 10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grpSp>
          <p:nvGrpSpPr>
            <p:cNvPr id="216091" name="Group 1051"/>
            <p:cNvGrpSpPr>
              <a:grpSpLocks/>
            </p:cNvGrpSpPr>
            <p:nvPr/>
          </p:nvGrpSpPr>
          <p:grpSpPr bwMode="auto">
            <a:xfrm>
              <a:off x="1324" y="3566"/>
              <a:ext cx="314" cy="83"/>
              <a:chOff x="1324" y="3566"/>
              <a:chExt cx="314" cy="83"/>
            </a:xfrm>
          </p:grpSpPr>
          <p:sp>
            <p:nvSpPr>
              <p:cNvPr id="216092" name="Line 1052"/>
              <p:cNvSpPr>
                <a:spLocks noChangeShapeType="1"/>
              </p:cNvSpPr>
              <p:nvPr/>
            </p:nvSpPr>
            <p:spPr bwMode="auto">
              <a:xfrm flipH="1" flipV="1">
                <a:off x="1636"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93" name="Line 1053"/>
              <p:cNvSpPr>
                <a:spLocks noChangeShapeType="1"/>
              </p:cNvSpPr>
              <p:nvPr/>
            </p:nvSpPr>
            <p:spPr bwMode="auto">
              <a:xfrm flipH="1" flipV="1">
                <a:off x="1327"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94" name="Line 1054"/>
              <p:cNvSpPr>
                <a:spLocks noChangeShapeType="1"/>
              </p:cNvSpPr>
              <p:nvPr/>
            </p:nvSpPr>
            <p:spPr bwMode="auto">
              <a:xfrm flipH="1">
                <a:off x="1324" y="3566"/>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pic>
        <p:nvPicPr>
          <p:cNvPr id="216095" name="Picture 10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725" y="4603750"/>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6096" name="Line 1056"/>
          <p:cNvSpPr>
            <a:spLocks noChangeShapeType="1"/>
          </p:cNvSpPr>
          <p:nvPr/>
        </p:nvSpPr>
        <p:spPr bwMode="auto">
          <a:xfrm flipH="1" flipV="1">
            <a:off x="1847850" y="4108450"/>
            <a:ext cx="0" cy="27940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97" name="Line 1057"/>
          <p:cNvSpPr>
            <a:spLocks noChangeShapeType="1"/>
          </p:cNvSpPr>
          <p:nvPr/>
        </p:nvSpPr>
        <p:spPr bwMode="auto">
          <a:xfrm flipH="1">
            <a:off x="1836738" y="4100513"/>
            <a:ext cx="752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098" name="Line 1058"/>
          <p:cNvSpPr>
            <a:spLocks noChangeShapeType="1"/>
          </p:cNvSpPr>
          <p:nvPr/>
        </p:nvSpPr>
        <p:spPr bwMode="auto">
          <a:xfrm rot="5400000" flipH="1">
            <a:off x="2541587" y="4132263"/>
            <a:ext cx="9842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6099" name="Group 1059"/>
          <p:cNvGrpSpPr>
            <a:grpSpLocks/>
          </p:cNvGrpSpPr>
          <p:nvPr/>
        </p:nvGrpSpPr>
        <p:grpSpPr bwMode="auto">
          <a:xfrm>
            <a:off x="3294063" y="5527675"/>
            <a:ext cx="760412" cy="1216025"/>
            <a:chOff x="2072" y="3380"/>
            <a:chExt cx="479" cy="802"/>
          </a:xfrm>
        </p:grpSpPr>
        <p:pic>
          <p:nvPicPr>
            <p:cNvPr id="216100" name="Picture 1060" descr="Edna Krabapp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6101" name="Picture 1061"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6102" name="Group 1062"/>
            <p:cNvGrpSpPr>
              <a:grpSpLocks/>
            </p:cNvGrpSpPr>
            <p:nvPr/>
          </p:nvGrpSpPr>
          <p:grpSpPr bwMode="auto">
            <a:xfrm>
              <a:off x="2170" y="3380"/>
              <a:ext cx="314" cy="185"/>
              <a:chOff x="2170" y="3380"/>
              <a:chExt cx="314" cy="185"/>
            </a:xfrm>
          </p:grpSpPr>
          <p:sp>
            <p:nvSpPr>
              <p:cNvPr id="216103" name="Line 1063"/>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04" name="Line 1064"/>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05" name="Line 1065"/>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6106" name="Group 1066"/>
          <p:cNvGrpSpPr>
            <a:grpSpLocks/>
          </p:cNvGrpSpPr>
          <p:nvPr/>
        </p:nvGrpSpPr>
        <p:grpSpPr bwMode="auto">
          <a:xfrm>
            <a:off x="1293813" y="5491163"/>
            <a:ext cx="776287" cy="1252537"/>
            <a:chOff x="2663" y="3356"/>
            <a:chExt cx="489" cy="789"/>
          </a:xfrm>
        </p:grpSpPr>
        <p:pic>
          <p:nvPicPr>
            <p:cNvPr id="216107" name="Picture 10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4" y="3800"/>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108" name="Picture 10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 y="3707"/>
              <a:ext cx="331"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6109" name="Group 1069"/>
            <p:cNvGrpSpPr>
              <a:grpSpLocks/>
            </p:cNvGrpSpPr>
            <p:nvPr/>
          </p:nvGrpSpPr>
          <p:grpSpPr bwMode="auto">
            <a:xfrm>
              <a:off x="2758" y="3356"/>
              <a:ext cx="314" cy="209"/>
              <a:chOff x="2170" y="3380"/>
              <a:chExt cx="314" cy="185"/>
            </a:xfrm>
          </p:grpSpPr>
          <p:sp>
            <p:nvSpPr>
              <p:cNvPr id="216110" name="Line 1070"/>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11" name="Line 1071"/>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12" name="Line 1072"/>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6113" name="Group 1073"/>
          <p:cNvGrpSpPr>
            <a:grpSpLocks/>
          </p:cNvGrpSpPr>
          <p:nvPr/>
        </p:nvGrpSpPr>
        <p:grpSpPr bwMode="auto">
          <a:xfrm>
            <a:off x="4586288" y="5518150"/>
            <a:ext cx="815975" cy="1206500"/>
            <a:chOff x="2889" y="3476"/>
            <a:chExt cx="514" cy="760"/>
          </a:xfrm>
        </p:grpSpPr>
        <p:pic>
          <p:nvPicPr>
            <p:cNvPr id="216114" name="Picture 1074"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 y="3691"/>
              <a:ext cx="190" cy="545"/>
            </a:xfrm>
            <a:prstGeom prst="rect">
              <a:avLst/>
            </a:prstGeom>
            <a:noFill/>
            <a:extLst>
              <a:ext uri="{909E8E84-426E-40dd-AFC4-6F175D3DCCD1}">
                <a14:hiddenFill xmlns:a14="http://schemas.microsoft.com/office/drawing/2010/main">
                  <a:solidFill>
                    <a:srgbClr val="FFFFFF"/>
                  </a:solidFill>
                </a14:hiddenFill>
              </a:ext>
            </a:extLst>
          </p:spPr>
        </p:pic>
        <p:pic>
          <p:nvPicPr>
            <p:cNvPr id="216115" name="Picture 10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5" y="3751"/>
              <a:ext cx="25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6116" name="Group 1076"/>
            <p:cNvGrpSpPr>
              <a:grpSpLocks/>
            </p:cNvGrpSpPr>
            <p:nvPr/>
          </p:nvGrpSpPr>
          <p:grpSpPr bwMode="auto">
            <a:xfrm>
              <a:off x="3010" y="3476"/>
              <a:ext cx="314" cy="195"/>
              <a:chOff x="2170" y="3380"/>
              <a:chExt cx="314" cy="185"/>
            </a:xfrm>
          </p:grpSpPr>
          <p:sp>
            <p:nvSpPr>
              <p:cNvPr id="216117" name="Line 1077"/>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18" name="Line 1078"/>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19" name="Line 1079"/>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6120" name="Text Box 1080"/>
          <p:cNvSpPr txBox="1">
            <a:spLocks noChangeArrowheads="1"/>
          </p:cNvSpPr>
          <p:nvPr/>
        </p:nvSpPr>
        <p:spPr bwMode="auto">
          <a:xfrm>
            <a:off x="4117975" y="594677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6121" name="Text Box 1081"/>
          <p:cNvSpPr txBox="1">
            <a:spLocks noChangeArrowheads="1"/>
          </p:cNvSpPr>
          <p:nvPr/>
        </p:nvSpPr>
        <p:spPr bwMode="auto">
          <a:xfrm>
            <a:off x="0" y="5661025"/>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sp>
        <p:nvSpPr>
          <p:cNvPr id="216122" name="Text Box 1082"/>
          <p:cNvSpPr txBox="1">
            <a:spLocks noChangeArrowheads="1"/>
          </p:cNvSpPr>
          <p:nvPr/>
        </p:nvSpPr>
        <p:spPr bwMode="auto">
          <a:xfrm>
            <a:off x="5686425" y="56991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6123" name="Rectangle 1083"/>
          <p:cNvSpPr>
            <a:spLocks noChangeArrowheads="1"/>
          </p:cNvSpPr>
          <p:nvPr/>
        </p:nvSpPr>
        <p:spPr bwMode="auto">
          <a:xfrm>
            <a:off x="0" y="525780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24" name="Rectangle 1084"/>
          <p:cNvSpPr>
            <a:spLocks noChangeArrowheads="1"/>
          </p:cNvSpPr>
          <p:nvPr/>
        </p:nvSpPr>
        <p:spPr bwMode="auto">
          <a:xfrm>
            <a:off x="0" y="379095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25" name="Text Box 1085"/>
          <p:cNvSpPr txBox="1">
            <a:spLocks noChangeArrowheads="1"/>
          </p:cNvSpPr>
          <p:nvPr/>
        </p:nvSpPr>
        <p:spPr bwMode="auto">
          <a:xfrm>
            <a:off x="0" y="4089400"/>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grpSp>
        <p:nvGrpSpPr>
          <p:cNvPr id="216126" name="Group 1086"/>
          <p:cNvGrpSpPr>
            <a:grpSpLocks/>
          </p:cNvGrpSpPr>
          <p:nvPr/>
        </p:nvGrpSpPr>
        <p:grpSpPr bwMode="auto">
          <a:xfrm>
            <a:off x="2116138" y="4184650"/>
            <a:ext cx="1027112" cy="973138"/>
            <a:chOff x="1267" y="3584"/>
            <a:chExt cx="647" cy="613"/>
          </a:xfrm>
        </p:grpSpPr>
        <p:grpSp>
          <p:nvGrpSpPr>
            <p:cNvPr id="216127" name="Group 1087"/>
            <p:cNvGrpSpPr>
              <a:grpSpLocks/>
            </p:cNvGrpSpPr>
            <p:nvPr/>
          </p:nvGrpSpPr>
          <p:grpSpPr bwMode="auto">
            <a:xfrm>
              <a:off x="1267" y="3735"/>
              <a:ext cx="647" cy="462"/>
              <a:chOff x="252" y="2364"/>
              <a:chExt cx="2258" cy="1608"/>
            </a:xfrm>
          </p:grpSpPr>
          <p:pic>
            <p:nvPicPr>
              <p:cNvPr id="216128" name="Picture 10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129" name="Picture 10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6130" name="Line 1090"/>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31" name="Line 1091"/>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32" name="Line 1092"/>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6133" name="Picture 10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7400" y="4606925"/>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6134" name="Picture 1094"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3788" y="4219575"/>
            <a:ext cx="301625" cy="927100"/>
          </a:xfrm>
          <a:prstGeom prst="rect">
            <a:avLst/>
          </a:prstGeom>
          <a:noFill/>
          <a:extLst>
            <a:ext uri="{909E8E84-426E-40dd-AFC4-6F175D3DCCD1}">
              <a14:hiddenFill xmlns:a14="http://schemas.microsoft.com/office/drawing/2010/main">
                <a:solidFill>
                  <a:srgbClr val="FFFFFF"/>
                </a:solidFill>
              </a14:hiddenFill>
            </a:ext>
          </a:extLst>
        </p:spPr>
      </p:pic>
      <p:grpSp>
        <p:nvGrpSpPr>
          <p:cNvPr id="216135" name="Group 1095"/>
          <p:cNvGrpSpPr>
            <a:grpSpLocks/>
          </p:cNvGrpSpPr>
          <p:nvPr/>
        </p:nvGrpSpPr>
        <p:grpSpPr bwMode="auto">
          <a:xfrm>
            <a:off x="3390900" y="3998913"/>
            <a:ext cx="500063" cy="268287"/>
            <a:chOff x="2112" y="2976"/>
            <a:chExt cx="703" cy="377"/>
          </a:xfrm>
        </p:grpSpPr>
        <p:sp>
          <p:nvSpPr>
            <p:cNvPr id="216136" name="Line 1096"/>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37" name="Line 1097"/>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38" name="Line 1098"/>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6139" name="Group 1099"/>
          <p:cNvGrpSpPr>
            <a:grpSpLocks/>
          </p:cNvGrpSpPr>
          <p:nvPr/>
        </p:nvGrpSpPr>
        <p:grpSpPr bwMode="auto">
          <a:xfrm>
            <a:off x="4608513" y="3994150"/>
            <a:ext cx="760412" cy="1216025"/>
            <a:chOff x="2072" y="3380"/>
            <a:chExt cx="479" cy="802"/>
          </a:xfrm>
        </p:grpSpPr>
        <p:pic>
          <p:nvPicPr>
            <p:cNvPr id="216140" name="Picture 1100" descr="Edna Krabapp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6141" name="Picture 1101"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6142" name="Group 1102"/>
            <p:cNvGrpSpPr>
              <a:grpSpLocks/>
            </p:cNvGrpSpPr>
            <p:nvPr/>
          </p:nvGrpSpPr>
          <p:grpSpPr bwMode="auto">
            <a:xfrm>
              <a:off x="2170" y="3380"/>
              <a:ext cx="314" cy="185"/>
              <a:chOff x="2170" y="3380"/>
              <a:chExt cx="314" cy="185"/>
            </a:xfrm>
          </p:grpSpPr>
          <p:sp>
            <p:nvSpPr>
              <p:cNvPr id="216143" name="Line 1103"/>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44" name="Line 1104"/>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6145" name="Line 1105"/>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6146" name="Text Box 1106"/>
          <p:cNvSpPr txBox="1">
            <a:spLocks noChangeArrowheads="1"/>
          </p:cNvSpPr>
          <p:nvPr/>
        </p:nvSpPr>
        <p:spPr bwMode="auto">
          <a:xfrm>
            <a:off x="4051300" y="45180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6147" name="Text Box 1107"/>
          <p:cNvSpPr txBox="1">
            <a:spLocks noChangeArrowheads="1"/>
          </p:cNvSpPr>
          <p:nvPr/>
        </p:nvSpPr>
        <p:spPr bwMode="auto">
          <a:xfrm>
            <a:off x="5686425" y="42132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Tree>
    <p:extLst>
      <p:ext uri="{BB962C8B-B14F-4D97-AF65-F5344CB8AC3E}">
        <p14:creationId xmlns:p14="http://schemas.microsoft.com/office/powerpoint/2010/main" val="29191613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7090" name="Text Box 1026"/>
          <p:cNvSpPr txBox="1">
            <a:spLocks noChangeArrowheads="1"/>
          </p:cNvSpPr>
          <p:nvPr/>
        </p:nvSpPr>
        <p:spPr bwMode="auto">
          <a:xfrm>
            <a:off x="133350" y="133350"/>
            <a:ext cx="4241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kumimoji="1" lang="en-US" sz="2400" b="1" smtClean="0">
                <a:solidFill>
                  <a:srgbClr val="000000"/>
                </a:solidFill>
                <a:effectLst>
                  <a:outerShdw blurRad="38100" dist="38100" dir="2700000" algn="tl">
                    <a:srgbClr val="DDDDDD"/>
                  </a:outerShdw>
                </a:effectLst>
                <a:latin typeface="Helvetica" charset="0"/>
                <a:ea typeface="ＭＳ Ｐゴシック" charset="0"/>
              </a:rPr>
              <a:t>Bottom-Up (</a:t>
            </a:r>
            <a:r>
              <a:rPr kumimoji="1" lang="en-US" altLang="zh-CN" sz="2400" b="1" smtClean="0">
                <a:solidFill>
                  <a:srgbClr val="000000"/>
                </a:solidFill>
                <a:effectLst>
                  <a:outerShdw blurRad="38100" dist="38100" dir="2700000" algn="tl">
                    <a:srgbClr val="DDDDDD"/>
                  </a:outerShdw>
                </a:effectLst>
                <a:latin typeface="Helvetica" charset="0"/>
                <a:ea typeface="SimSun" charset="0"/>
                <a:cs typeface="SimSun" charset="0"/>
              </a:rPr>
              <a:t>agglomerative</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a:t>
            </a:r>
            <a:r>
              <a:rPr lang="en-US" sz="2000" smtClean="0">
                <a:solidFill>
                  <a:srgbClr val="000000"/>
                </a:solidFill>
                <a:latin typeface="Times New Roman" charset="0"/>
                <a:ea typeface="ＭＳ Ｐゴシック" charset="0"/>
              </a:rPr>
              <a:t> Starting with each item in its own cluster, find the best pair to merge into a new cluster. Repeat until all clusters are fused together. </a:t>
            </a:r>
          </a:p>
        </p:txBody>
      </p:sp>
      <p:grpSp>
        <p:nvGrpSpPr>
          <p:cNvPr id="217091" name="Group 1027"/>
          <p:cNvGrpSpPr>
            <a:grpSpLocks/>
          </p:cNvGrpSpPr>
          <p:nvPr/>
        </p:nvGrpSpPr>
        <p:grpSpPr bwMode="auto">
          <a:xfrm>
            <a:off x="8116888" y="5689600"/>
            <a:ext cx="1027112" cy="973138"/>
            <a:chOff x="1267" y="3584"/>
            <a:chExt cx="647" cy="613"/>
          </a:xfrm>
        </p:grpSpPr>
        <p:grpSp>
          <p:nvGrpSpPr>
            <p:cNvPr id="217092" name="Group 1028"/>
            <p:cNvGrpSpPr>
              <a:grpSpLocks/>
            </p:cNvGrpSpPr>
            <p:nvPr/>
          </p:nvGrpSpPr>
          <p:grpSpPr bwMode="auto">
            <a:xfrm>
              <a:off x="1267" y="3735"/>
              <a:ext cx="647" cy="462"/>
              <a:chOff x="252" y="2364"/>
              <a:chExt cx="2258" cy="1608"/>
            </a:xfrm>
          </p:grpSpPr>
          <p:pic>
            <p:nvPicPr>
              <p:cNvPr id="217093" name="Picture 10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094" name="Picture 10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095" name="Line 1031"/>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096" name="Line 1032"/>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097" name="Line 1033"/>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7098" name="Group 1034"/>
          <p:cNvGrpSpPr>
            <a:grpSpLocks/>
          </p:cNvGrpSpPr>
          <p:nvPr/>
        </p:nvGrpSpPr>
        <p:grpSpPr bwMode="auto">
          <a:xfrm>
            <a:off x="8078788" y="4465638"/>
            <a:ext cx="1027112" cy="733425"/>
            <a:chOff x="252" y="2364"/>
            <a:chExt cx="2258" cy="1608"/>
          </a:xfrm>
        </p:grpSpPr>
        <p:pic>
          <p:nvPicPr>
            <p:cNvPr id="217099" name="Picture 10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00" name="Picture 10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101" name="Line 1037"/>
          <p:cNvSpPr>
            <a:spLocks noChangeShapeType="1"/>
          </p:cNvSpPr>
          <p:nvPr/>
        </p:nvSpPr>
        <p:spPr bwMode="auto">
          <a:xfrm flipH="1" flipV="1">
            <a:off x="8826500"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02" name="Line 1038"/>
          <p:cNvSpPr>
            <a:spLocks noChangeShapeType="1"/>
          </p:cNvSpPr>
          <p:nvPr/>
        </p:nvSpPr>
        <p:spPr bwMode="auto">
          <a:xfrm flipH="1" flipV="1">
            <a:off x="8335963"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03" name="Line 1039"/>
          <p:cNvSpPr>
            <a:spLocks noChangeShapeType="1"/>
          </p:cNvSpPr>
          <p:nvPr/>
        </p:nvSpPr>
        <p:spPr bwMode="auto">
          <a:xfrm flipH="1">
            <a:off x="8331200" y="4225925"/>
            <a:ext cx="498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7104" name="Group 1040"/>
          <p:cNvGrpSpPr>
            <a:grpSpLocks/>
          </p:cNvGrpSpPr>
          <p:nvPr/>
        </p:nvGrpSpPr>
        <p:grpSpPr bwMode="auto">
          <a:xfrm>
            <a:off x="7299325" y="4084638"/>
            <a:ext cx="608013" cy="1147762"/>
            <a:chOff x="4598" y="2573"/>
            <a:chExt cx="383" cy="723"/>
          </a:xfrm>
        </p:grpSpPr>
        <p:pic>
          <p:nvPicPr>
            <p:cNvPr id="217105" name="Picture 10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8" y="2956"/>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06" name="Picture 1042"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1" y="2712"/>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7107" name="Group 1043"/>
            <p:cNvGrpSpPr>
              <a:grpSpLocks/>
            </p:cNvGrpSpPr>
            <p:nvPr/>
          </p:nvGrpSpPr>
          <p:grpSpPr bwMode="auto">
            <a:xfrm>
              <a:off x="4638" y="2573"/>
              <a:ext cx="315" cy="169"/>
              <a:chOff x="2112" y="2976"/>
              <a:chExt cx="703" cy="377"/>
            </a:xfrm>
          </p:grpSpPr>
          <p:sp>
            <p:nvSpPr>
              <p:cNvPr id="217108" name="Line 1044"/>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09" name="Line 1045"/>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10" name="Line 1046"/>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7111" name="Group 1047"/>
          <p:cNvGrpSpPr>
            <a:grpSpLocks/>
          </p:cNvGrpSpPr>
          <p:nvPr/>
        </p:nvGrpSpPr>
        <p:grpSpPr bwMode="auto">
          <a:xfrm>
            <a:off x="7289800" y="2295525"/>
            <a:ext cx="1806575" cy="1331913"/>
            <a:chOff x="746" y="1753"/>
            <a:chExt cx="1138" cy="839"/>
          </a:xfrm>
        </p:grpSpPr>
        <p:pic>
          <p:nvPicPr>
            <p:cNvPr id="217112" name="Picture 1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 y="2252"/>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13" name="Picture 1049"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 y="200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7114" name="Group 1050"/>
            <p:cNvGrpSpPr>
              <a:grpSpLocks/>
            </p:cNvGrpSpPr>
            <p:nvPr/>
          </p:nvGrpSpPr>
          <p:grpSpPr bwMode="auto">
            <a:xfrm>
              <a:off x="1237" y="2109"/>
              <a:ext cx="647" cy="462"/>
              <a:chOff x="252" y="2364"/>
              <a:chExt cx="2258" cy="1608"/>
            </a:xfrm>
          </p:grpSpPr>
          <p:pic>
            <p:nvPicPr>
              <p:cNvPr id="217115" name="Picture 10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16" name="Picture 10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117" name="Line 1053"/>
            <p:cNvSpPr>
              <a:spLocks noChangeShapeType="1"/>
            </p:cNvSpPr>
            <p:nvPr/>
          </p:nvSpPr>
          <p:spPr bwMode="auto">
            <a:xfrm flipH="1" flipV="1">
              <a:off x="1708"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18" name="Line 1054"/>
            <p:cNvSpPr>
              <a:spLocks noChangeShapeType="1"/>
            </p:cNvSpPr>
            <p:nvPr/>
          </p:nvSpPr>
          <p:spPr bwMode="auto">
            <a:xfrm flipH="1" flipV="1">
              <a:off x="1399"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19" name="Line 1055"/>
            <p:cNvSpPr>
              <a:spLocks noChangeShapeType="1"/>
            </p:cNvSpPr>
            <p:nvPr/>
          </p:nvSpPr>
          <p:spPr bwMode="auto">
            <a:xfrm flipH="1">
              <a:off x="1396" y="1958"/>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20" name="Line 1056"/>
            <p:cNvSpPr>
              <a:spLocks noChangeShapeType="1"/>
            </p:cNvSpPr>
            <p:nvPr/>
          </p:nvSpPr>
          <p:spPr bwMode="auto">
            <a:xfrm flipH="1">
              <a:off x="936" y="1753"/>
              <a:ext cx="61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21" name="Line 1057"/>
            <p:cNvSpPr>
              <a:spLocks noChangeShapeType="1"/>
            </p:cNvSpPr>
            <p:nvPr/>
          </p:nvSpPr>
          <p:spPr bwMode="auto">
            <a:xfrm rot="5400000" flipH="1">
              <a:off x="1450" y="1858"/>
              <a:ext cx="20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7122" name="Group 1058"/>
            <p:cNvGrpSpPr>
              <a:grpSpLocks/>
            </p:cNvGrpSpPr>
            <p:nvPr/>
          </p:nvGrpSpPr>
          <p:grpSpPr bwMode="auto">
            <a:xfrm>
              <a:off x="786" y="1869"/>
              <a:ext cx="315" cy="169"/>
              <a:chOff x="2112" y="2976"/>
              <a:chExt cx="703" cy="377"/>
            </a:xfrm>
          </p:grpSpPr>
          <p:sp>
            <p:nvSpPr>
              <p:cNvPr id="217123" name="Line 1059"/>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24" name="Line 1060"/>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25" name="Line 1061"/>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7126" name="Line 1062"/>
            <p:cNvSpPr>
              <a:spLocks noChangeShapeType="1"/>
            </p:cNvSpPr>
            <p:nvPr/>
          </p:nvSpPr>
          <p:spPr bwMode="auto">
            <a:xfrm rot="5400000" flipH="1">
              <a:off x="878" y="1814"/>
              <a:ext cx="11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7127" name="Group 1063"/>
          <p:cNvGrpSpPr>
            <a:grpSpLocks/>
          </p:cNvGrpSpPr>
          <p:nvPr/>
        </p:nvGrpSpPr>
        <p:grpSpPr bwMode="auto">
          <a:xfrm>
            <a:off x="2182813" y="5770563"/>
            <a:ext cx="1027112" cy="973137"/>
            <a:chOff x="1165" y="3566"/>
            <a:chExt cx="647" cy="613"/>
          </a:xfrm>
        </p:grpSpPr>
        <p:grpSp>
          <p:nvGrpSpPr>
            <p:cNvPr id="217128" name="Group 1064"/>
            <p:cNvGrpSpPr>
              <a:grpSpLocks/>
            </p:cNvGrpSpPr>
            <p:nvPr/>
          </p:nvGrpSpPr>
          <p:grpSpPr bwMode="auto">
            <a:xfrm>
              <a:off x="1165" y="3717"/>
              <a:ext cx="647" cy="462"/>
              <a:chOff x="252" y="2364"/>
              <a:chExt cx="2258" cy="1608"/>
            </a:xfrm>
          </p:grpSpPr>
          <p:pic>
            <p:nvPicPr>
              <p:cNvPr id="217129" name="Picture 10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30" name="Picture 10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grpSp>
          <p:nvGrpSpPr>
            <p:cNvPr id="217131" name="Group 1067"/>
            <p:cNvGrpSpPr>
              <a:grpSpLocks/>
            </p:cNvGrpSpPr>
            <p:nvPr/>
          </p:nvGrpSpPr>
          <p:grpSpPr bwMode="auto">
            <a:xfrm>
              <a:off x="1324" y="3566"/>
              <a:ext cx="314" cy="83"/>
              <a:chOff x="1324" y="3566"/>
              <a:chExt cx="314" cy="83"/>
            </a:xfrm>
          </p:grpSpPr>
          <p:sp>
            <p:nvSpPr>
              <p:cNvPr id="217132" name="Line 1068"/>
              <p:cNvSpPr>
                <a:spLocks noChangeShapeType="1"/>
              </p:cNvSpPr>
              <p:nvPr/>
            </p:nvSpPr>
            <p:spPr bwMode="auto">
              <a:xfrm flipH="1" flipV="1">
                <a:off x="1636"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33" name="Line 1069"/>
              <p:cNvSpPr>
                <a:spLocks noChangeShapeType="1"/>
              </p:cNvSpPr>
              <p:nvPr/>
            </p:nvSpPr>
            <p:spPr bwMode="auto">
              <a:xfrm flipH="1" flipV="1">
                <a:off x="1327"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34" name="Line 1070"/>
              <p:cNvSpPr>
                <a:spLocks noChangeShapeType="1"/>
              </p:cNvSpPr>
              <p:nvPr/>
            </p:nvSpPr>
            <p:spPr bwMode="auto">
              <a:xfrm flipH="1">
                <a:off x="1324" y="3566"/>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pic>
        <p:nvPicPr>
          <p:cNvPr id="217135" name="Picture 10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725" y="4603750"/>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7136" name="Line 1072"/>
          <p:cNvSpPr>
            <a:spLocks noChangeShapeType="1"/>
          </p:cNvSpPr>
          <p:nvPr/>
        </p:nvSpPr>
        <p:spPr bwMode="auto">
          <a:xfrm flipH="1" flipV="1">
            <a:off x="1847850" y="4108450"/>
            <a:ext cx="0" cy="27940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37" name="Line 1073"/>
          <p:cNvSpPr>
            <a:spLocks noChangeShapeType="1"/>
          </p:cNvSpPr>
          <p:nvPr/>
        </p:nvSpPr>
        <p:spPr bwMode="auto">
          <a:xfrm flipH="1">
            <a:off x="1836738" y="4100513"/>
            <a:ext cx="752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38" name="Line 1074"/>
          <p:cNvSpPr>
            <a:spLocks noChangeShapeType="1"/>
          </p:cNvSpPr>
          <p:nvPr/>
        </p:nvSpPr>
        <p:spPr bwMode="auto">
          <a:xfrm rot="5400000" flipH="1">
            <a:off x="2541587" y="4132263"/>
            <a:ext cx="9842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7139" name="Group 1075"/>
          <p:cNvGrpSpPr>
            <a:grpSpLocks/>
          </p:cNvGrpSpPr>
          <p:nvPr/>
        </p:nvGrpSpPr>
        <p:grpSpPr bwMode="auto">
          <a:xfrm>
            <a:off x="3294063" y="5527675"/>
            <a:ext cx="760412" cy="1216025"/>
            <a:chOff x="2072" y="3380"/>
            <a:chExt cx="479" cy="802"/>
          </a:xfrm>
        </p:grpSpPr>
        <p:pic>
          <p:nvPicPr>
            <p:cNvPr id="217140" name="Picture 1076" descr="Edna Krabapp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7141" name="Picture 1077"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7142" name="Group 1078"/>
            <p:cNvGrpSpPr>
              <a:grpSpLocks/>
            </p:cNvGrpSpPr>
            <p:nvPr/>
          </p:nvGrpSpPr>
          <p:grpSpPr bwMode="auto">
            <a:xfrm>
              <a:off x="2170" y="3380"/>
              <a:ext cx="314" cy="185"/>
              <a:chOff x="2170" y="3380"/>
              <a:chExt cx="314" cy="185"/>
            </a:xfrm>
          </p:grpSpPr>
          <p:sp>
            <p:nvSpPr>
              <p:cNvPr id="217143" name="Line 1079"/>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44" name="Line 1080"/>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45" name="Line 1081"/>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7146" name="Group 1082"/>
          <p:cNvGrpSpPr>
            <a:grpSpLocks/>
          </p:cNvGrpSpPr>
          <p:nvPr/>
        </p:nvGrpSpPr>
        <p:grpSpPr bwMode="auto">
          <a:xfrm>
            <a:off x="1293813" y="5491163"/>
            <a:ext cx="776287" cy="1252537"/>
            <a:chOff x="2663" y="3356"/>
            <a:chExt cx="489" cy="789"/>
          </a:xfrm>
        </p:grpSpPr>
        <p:pic>
          <p:nvPicPr>
            <p:cNvPr id="217147" name="Picture 10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4" y="3800"/>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48" name="Picture 10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 y="3707"/>
              <a:ext cx="331"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7149" name="Group 1085"/>
            <p:cNvGrpSpPr>
              <a:grpSpLocks/>
            </p:cNvGrpSpPr>
            <p:nvPr/>
          </p:nvGrpSpPr>
          <p:grpSpPr bwMode="auto">
            <a:xfrm>
              <a:off x="2758" y="3356"/>
              <a:ext cx="314" cy="209"/>
              <a:chOff x="2170" y="3380"/>
              <a:chExt cx="314" cy="185"/>
            </a:xfrm>
          </p:grpSpPr>
          <p:sp>
            <p:nvSpPr>
              <p:cNvPr id="217150" name="Line 1086"/>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51" name="Line 1087"/>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52" name="Line 1088"/>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7153" name="Group 1089"/>
          <p:cNvGrpSpPr>
            <a:grpSpLocks/>
          </p:cNvGrpSpPr>
          <p:nvPr/>
        </p:nvGrpSpPr>
        <p:grpSpPr bwMode="auto">
          <a:xfrm>
            <a:off x="4586288" y="5518150"/>
            <a:ext cx="815975" cy="1206500"/>
            <a:chOff x="2889" y="3476"/>
            <a:chExt cx="514" cy="760"/>
          </a:xfrm>
        </p:grpSpPr>
        <p:pic>
          <p:nvPicPr>
            <p:cNvPr id="217154" name="Picture 1090"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9" y="3691"/>
              <a:ext cx="190" cy="545"/>
            </a:xfrm>
            <a:prstGeom prst="rect">
              <a:avLst/>
            </a:prstGeom>
            <a:noFill/>
            <a:extLst>
              <a:ext uri="{909E8E84-426E-40dd-AFC4-6F175D3DCCD1}">
                <a14:hiddenFill xmlns:a14="http://schemas.microsoft.com/office/drawing/2010/main">
                  <a:solidFill>
                    <a:srgbClr val="FFFFFF"/>
                  </a:solidFill>
                </a14:hiddenFill>
              </a:ext>
            </a:extLst>
          </p:spPr>
        </p:pic>
        <p:pic>
          <p:nvPicPr>
            <p:cNvPr id="217155" name="Picture 10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5" y="3751"/>
              <a:ext cx="25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7156" name="Group 1092"/>
            <p:cNvGrpSpPr>
              <a:grpSpLocks/>
            </p:cNvGrpSpPr>
            <p:nvPr/>
          </p:nvGrpSpPr>
          <p:grpSpPr bwMode="auto">
            <a:xfrm>
              <a:off x="3010" y="3476"/>
              <a:ext cx="314" cy="195"/>
              <a:chOff x="2170" y="3380"/>
              <a:chExt cx="314" cy="185"/>
            </a:xfrm>
          </p:grpSpPr>
          <p:sp>
            <p:nvSpPr>
              <p:cNvPr id="217157" name="Line 1093"/>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58" name="Line 1094"/>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59" name="Line 1095"/>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7160" name="Text Box 1096"/>
          <p:cNvSpPr txBox="1">
            <a:spLocks noChangeArrowheads="1"/>
          </p:cNvSpPr>
          <p:nvPr/>
        </p:nvSpPr>
        <p:spPr bwMode="auto">
          <a:xfrm>
            <a:off x="4117975" y="594677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7161" name="Text Box 1097"/>
          <p:cNvSpPr txBox="1">
            <a:spLocks noChangeArrowheads="1"/>
          </p:cNvSpPr>
          <p:nvPr/>
        </p:nvSpPr>
        <p:spPr bwMode="auto">
          <a:xfrm>
            <a:off x="0" y="5661025"/>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sp>
        <p:nvSpPr>
          <p:cNvPr id="217162" name="Text Box 1098"/>
          <p:cNvSpPr txBox="1">
            <a:spLocks noChangeArrowheads="1"/>
          </p:cNvSpPr>
          <p:nvPr/>
        </p:nvSpPr>
        <p:spPr bwMode="auto">
          <a:xfrm>
            <a:off x="5686425" y="56991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7163" name="Rectangle 1099"/>
          <p:cNvSpPr>
            <a:spLocks noChangeArrowheads="1"/>
          </p:cNvSpPr>
          <p:nvPr/>
        </p:nvSpPr>
        <p:spPr bwMode="auto">
          <a:xfrm>
            <a:off x="0" y="525780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64" name="Rectangle 1100"/>
          <p:cNvSpPr>
            <a:spLocks noChangeArrowheads="1"/>
          </p:cNvSpPr>
          <p:nvPr/>
        </p:nvSpPr>
        <p:spPr bwMode="auto">
          <a:xfrm>
            <a:off x="0" y="379095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65" name="Rectangle 1101"/>
          <p:cNvSpPr>
            <a:spLocks noChangeArrowheads="1"/>
          </p:cNvSpPr>
          <p:nvPr/>
        </p:nvSpPr>
        <p:spPr bwMode="auto">
          <a:xfrm>
            <a:off x="0" y="200025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66" name="Text Box 1102"/>
          <p:cNvSpPr txBox="1">
            <a:spLocks noChangeArrowheads="1"/>
          </p:cNvSpPr>
          <p:nvPr/>
        </p:nvSpPr>
        <p:spPr bwMode="auto">
          <a:xfrm>
            <a:off x="0" y="4089400"/>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grpSp>
        <p:nvGrpSpPr>
          <p:cNvPr id="217167" name="Group 1103"/>
          <p:cNvGrpSpPr>
            <a:grpSpLocks/>
          </p:cNvGrpSpPr>
          <p:nvPr/>
        </p:nvGrpSpPr>
        <p:grpSpPr bwMode="auto">
          <a:xfrm>
            <a:off x="2116138" y="4184650"/>
            <a:ext cx="1027112" cy="973138"/>
            <a:chOff x="1267" y="3584"/>
            <a:chExt cx="647" cy="613"/>
          </a:xfrm>
        </p:grpSpPr>
        <p:grpSp>
          <p:nvGrpSpPr>
            <p:cNvPr id="217168" name="Group 1104"/>
            <p:cNvGrpSpPr>
              <a:grpSpLocks/>
            </p:cNvGrpSpPr>
            <p:nvPr/>
          </p:nvGrpSpPr>
          <p:grpSpPr bwMode="auto">
            <a:xfrm>
              <a:off x="1267" y="3735"/>
              <a:ext cx="647" cy="462"/>
              <a:chOff x="252" y="2364"/>
              <a:chExt cx="2258" cy="1608"/>
            </a:xfrm>
          </p:grpSpPr>
          <p:pic>
            <p:nvPicPr>
              <p:cNvPr id="217169" name="Picture 11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70" name="Picture 11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171" name="Line 1107"/>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72" name="Line 1108"/>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73" name="Line 1109"/>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7174" name="Picture 11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7400" y="4606925"/>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75" name="Picture 1111"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3788" y="4219575"/>
            <a:ext cx="301625" cy="927100"/>
          </a:xfrm>
          <a:prstGeom prst="rect">
            <a:avLst/>
          </a:prstGeom>
          <a:noFill/>
          <a:extLst>
            <a:ext uri="{909E8E84-426E-40dd-AFC4-6F175D3DCCD1}">
              <a14:hiddenFill xmlns:a14="http://schemas.microsoft.com/office/drawing/2010/main">
                <a:solidFill>
                  <a:srgbClr val="FFFFFF"/>
                </a:solidFill>
              </a14:hiddenFill>
            </a:ext>
          </a:extLst>
        </p:spPr>
      </p:pic>
      <p:grpSp>
        <p:nvGrpSpPr>
          <p:cNvPr id="217176" name="Group 1112"/>
          <p:cNvGrpSpPr>
            <a:grpSpLocks/>
          </p:cNvGrpSpPr>
          <p:nvPr/>
        </p:nvGrpSpPr>
        <p:grpSpPr bwMode="auto">
          <a:xfrm>
            <a:off x="3390900" y="3998913"/>
            <a:ext cx="500063" cy="268287"/>
            <a:chOff x="2112" y="2976"/>
            <a:chExt cx="703" cy="377"/>
          </a:xfrm>
        </p:grpSpPr>
        <p:sp>
          <p:nvSpPr>
            <p:cNvPr id="217177" name="Line 1113"/>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78" name="Line 1114"/>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79" name="Line 1115"/>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7180" name="Group 1116"/>
          <p:cNvGrpSpPr>
            <a:grpSpLocks/>
          </p:cNvGrpSpPr>
          <p:nvPr/>
        </p:nvGrpSpPr>
        <p:grpSpPr bwMode="auto">
          <a:xfrm>
            <a:off x="4608513" y="3994150"/>
            <a:ext cx="760412" cy="1216025"/>
            <a:chOff x="2072" y="3380"/>
            <a:chExt cx="479" cy="802"/>
          </a:xfrm>
        </p:grpSpPr>
        <p:pic>
          <p:nvPicPr>
            <p:cNvPr id="217181" name="Picture 1117" descr="Edna Krabapp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7182" name="Picture 1118"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7183" name="Group 1119"/>
            <p:cNvGrpSpPr>
              <a:grpSpLocks/>
            </p:cNvGrpSpPr>
            <p:nvPr/>
          </p:nvGrpSpPr>
          <p:grpSpPr bwMode="auto">
            <a:xfrm>
              <a:off x="2170" y="3380"/>
              <a:ext cx="314" cy="185"/>
              <a:chOff x="2170" y="3380"/>
              <a:chExt cx="314" cy="185"/>
            </a:xfrm>
          </p:grpSpPr>
          <p:sp>
            <p:nvSpPr>
              <p:cNvPr id="217184" name="Line 1120"/>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85" name="Line 1121"/>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86" name="Line 1122"/>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7187" name="Text Box 1123"/>
          <p:cNvSpPr txBox="1">
            <a:spLocks noChangeArrowheads="1"/>
          </p:cNvSpPr>
          <p:nvPr/>
        </p:nvSpPr>
        <p:spPr bwMode="auto">
          <a:xfrm>
            <a:off x="4051300" y="45180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7188" name="Text Box 1124"/>
          <p:cNvSpPr txBox="1">
            <a:spLocks noChangeArrowheads="1"/>
          </p:cNvSpPr>
          <p:nvPr/>
        </p:nvSpPr>
        <p:spPr bwMode="auto">
          <a:xfrm>
            <a:off x="5686425" y="42132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7189" name="Text Box 1125"/>
          <p:cNvSpPr txBox="1">
            <a:spLocks noChangeArrowheads="1"/>
          </p:cNvSpPr>
          <p:nvPr/>
        </p:nvSpPr>
        <p:spPr bwMode="auto">
          <a:xfrm>
            <a:off x="0" y="2546350"/>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grpSp>
        <p:nvGrpSpPr>
          <p:cNvPr id="217190" name="Group 1126"/>
          <p:cNvGrpSpPr>
            <a:grpSpLocks/>
          </p:cNvGrpSpPr>
          <p:nvPr/>
        </p:nvGrpSpPr>
        <p:grpSpPr bwMode="auto">
          <a:xfrm>
            <a:off x="1765300" y="2400300"/>
            <a:ext cx="1806575" cy="1331913"/>
            <a:chOff x="746" y="1753"/>
            <a:chExt cx="1138" cy="839"/>
          </a:xfrm>
        </p:grpSpPr>
        <p:pic>
          <p:nvPicPr>
            <p:cNvPr id="217191" name="Picture 11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 y="2252"/>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92" name="Picture 1128" descr="C:\Documents and Settings\eamonn\Desktop\bios_family_marge.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 y="200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7193" name="Group 1129"/>
            <p:cNvGrpSpPr>
              <a:grpSpLocks/>
            </p:cNvGrpSpPr>
            <p:nvPr/>
          </p:nvGrpSpPr>
          <p:grpSpPr bwMode="auto">
            <a:xfrm>
              <a:off x="1237" y="2109"/>
              <a:ext cx="647" cy="462"/>
              <a:chOff x="252" y="2364"/>
              <a:chExt cx="2258" cy="1608"/>
            </a:xfrm>
          </p:grpSpPr>
          <p:pic>
            <p:nvPicPr>
              <p:cNvPr id="217194" name="Picture 11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195" name="Picture 11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196" name="Line 1132"/>
            <p:cNvSpPr>
              <a:spLocks noChangeShapeType="1"/>
            </p:cNvSpPr>
            <p:nvPr/>
          </p:nvSpPr>
          <p:spPr bwMode="auto">
            <a:xfrm flipH="1" flipV="1">
              <a:off x="1708"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97" name="Line 1133"/>
            <p:cNvSpPr>
              <a:spLocks noChangeShapeType="1"/>
            </p:cNvSpPr>
            <p:nvPr/>
          </p:nvSpPr>
          <p:spPr bwMode="auto">
            <a:xfrm flipH="1" flipV="1">
              <a:off x="1399"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98" name="Line 1134"/>
            <p:cNvSpPr>
              <a:spLocks noChangeShapeType="1"/>
            </p:cNvSpPr>
            <p:nvPr/>
          </p:nvSpPr>
          <p:spPr bwMode="auto">
            <a:xfrm flipH="1">
              <a:off x="1396" y="1958"/>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199" name="Line 1135"/>
            <p:cNvSpPr>
              <a:spLocks noChangeShapeType="1"/>
            </p:cNvSpPr>
            <p:nvPr/>
          </p:nvSpPr>
          <p:spPr bwMode="auto">
            <a:xfrm flipH="1">
              <a:off x="936" y="1753"/>
              <a:ext cx="61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00" name="Line 1136"/>
            <p:cNvSpPr>
              <a:spLocks noChangeShapeType="1"/>
            </p:cNvSpPr>
            <p:nvPr/>
          </p:nvSpPr>
          <p:spPr bwMode="auto">
            <a:xfrm rot="5400000" flipH="1">
              <a:off x="1450" y="1858"/>
              <a:ext cx="20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7201" name="Group 1137"/>
            <p:cNvGrpSpPr>
              <a:grpSpLocks/>
            </p:cNvGrpSpPr>
            <p:nvPr/>
          </p:nvGrpSpPr>
          <p:grpSpPr bwMode="auto">
            <a:xfrm>
              <a:off x="786" y="1869"/>
              <a:ext cx="315" cy="169"/>
              <a:chOff x="2112" y="2976"/>
              <a:chExt cx="703" cy="377"/>
            </a:xfrm>
          </p:grpSpPr>
          <p:sp>
            <p:nvSpPr>
              <p:cNvPr id="217202" name="Line 1138"/>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03" name="Line 1139"/>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04" name="Line 1140"/>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7205" name="Line 1141"/>
            <p:cNvSpPr>
              <a:spLocks noChangeShapeType="1"/>
            </p:cNvSpPr>
            <p:nvPr/>
          </p:nvSpPr>
          <p:spPr bwMode="auto">
            <a:xfrm rot="5400000" flipH="1">
              <a:off x="878" y="1814"/>
              <a:ext cx="11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7206" name="Group 1142"/>
          <p:cNvGrpSpPr>
            <a:grpSpLocks/>
          </p:cNvGrpSpPr>
          <p:nvPr/>
        </p:nvGrpSpPr>
        <p:grpSpPr bwMode="auto">
          <a:xfrm>
            <a:off x="4184650" y="2511425"/>
            <a:ext cx="1416050" cy="1127125"/>
            <a:chOff x="2342" y="1528"/>
            <a:chExt cx="892" cy="710"/>
          </a:xfrm>
        </p:grpSpPr>
        <p:sp>
          <p:nvSpPr>
            <p:cNvPr id="217207" name="Line 1143"/>
            <p:cNvSpPr>
              <a:spLocks noChangeShapeType="1"/>
            </p:cNvSpPr>
            <p:nvPr/>
          </p:nvSpPr>
          <p:spPr bwMode="auto">
            <a:xfrm flipH="1" flipV="1">
              <a:off x="2418" y="1544"/>
              <a:ext cx="0" cy="176"/>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08" name="Line 1144"/>
            <p:cNvSpPr>
              <a:spLocks noChangeShapeType="1"/>
            </p:cNvSpPr>
            <p:nvPr/>
          </p:nvSpPr>
          <p:spPr bwMode="auto">
            <a:xfrm flipH="1">
              <a:off x="2411" y="1539"/>
              <a:ext cx="47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09" name="Line 1145"/>
            <p:cNvSpPr>
              <a:spLocks noChangeShapeType="1"/>
            </p:cNvSpPr>
            <p:nvPr/>
          </p:nvSpPr>
          <p:spPr bwMode="auto">
            <a:xfrm rot="5400000" flipH="1">
              <a:off x="2855" y="1559"/>
              <a:ext cx="6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7210" name="Group 1146"/>
            <p:cNvGrpSpPr>
              <a:grpSpLocks/>
            </p:cNvGrpSpPr>
            <p:nvPr/>
          </p:nvGrpSpPr>
          <p:grpSpPr bwMode="auto">
            <a:xfrm>
              <a:off x="2587" y="1592"/>
              <a:ext cx="647" cy="613"/>
              <a:chOff x="1267" y="3584"/>
              <a:chExt cx="647" cy="613"/>
            </a:xfrm>
          </p:grpSpPr>
          <p:grpSp>
            <p:nvGrpSpPr>
              <p:cNvPr id="217211" name="Group 1147"/>
              <p:cNvGrpSpPr>
                <a:grpSpLocks/>
              </p:cNvGrpSpPr>
              <p:nvPr/>
            </p:nvGrpSpPr>
            <p:grpSpPr bwMode="auto">
              <a:xfrm>
                <a:off x="1267" y="3735"/>
                <a:ext cx="647" cy="462"/>
                <a:chOff x="252" y="2364"/>
                <a:chExt cx="2258" cy="1608"/>
              </a:xfrm>
            </p:grpSpPr>
            <p:pic>
              <p:nvPicPr>
                <p:cNvPr id="217212" name="Picture 11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7213" name="Picture 11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7214" name="Line 1150"/>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15" name="Line 1151"/>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7216" name="Line 1152"/>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7217" name="Picture 1153" descr="Edna Krabapp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2" y="1750"/>
              <a:ext cx="225" cy="488"/>
            </a:xfrm>
            <a:prstGeom prst="rect">
              <a:avLst/>
            </a:prstGeom>
            <a:noFill/>
            <a:extLst>
              <a:ext uri="{909E8E84-426E-40dd-AFC4-6F175D3DCCD1}">
                <a14:hiddenFill xmlns:a14="http://schemas.microsoft.com/office/drawing/2010/main">
                  <a:solidFill>
                    <a:srgbClr val="FFFFFF"/>
                  </a:solidFill>
                </a14:hiddenFill>
              </a:ext>
            </a:extLst>
          </p:spPr>
        </p:pic>
      </p:grpSp>
      <p:sp>
        <p:nvSpPr>
          <p:cNvPr id="217218" name="Text Box 1154"/>
          <p:cNvSpPr txBox="1">
            <a:spLocks noChangeArrowheads="1"/>
          </p:cNvSpPr>
          <p:nvPr/>
        </p:nvSpPr>
        <p:spPr bwMode="auto">
          <a:xfrm>
            <a:off x="5686425" y="26892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7219" name="Text Box 1155"/>
          <p:cNvSpPr txBox="1">
            <a:spLocks noChangeArrowheads="1"/>
          </p:cNvSpPr>
          <p:nvPr/>
        </p:nvSpPr>
        <p:spPr bwMode="auto">
          <a:xfrm>
            <a:off x="3632200" y="29559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Tree>
    <p:extLst>
      <p:ext uri="{BB962C8B-B14F-4D97-AF65-F5344CB8AC3E}">
        <p14:creationId xmlns:p14="http://schemas.microsoft.com/office/powerpoint/2010/main" val="35049460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8114" name="Group 2"/>
          <p:cNvGrpSpPr>
            <a:grpSpLocks/>
          </p:cNvGrpSpPr>
          <p:nvPr/>
        </p:nvGrpSpPr>
        <p:grpSpPr bwMode="auto">
          <a:xfrm>
            <a:off x="6670675" y="215900"/>
            <a:ext cx="2282825" cy="1622425"/>
            <a:chOff x="98" y="300"/>
            <a:chExt cx="3214" cy="2284"/>
          </a:xfrm>
        </p:grpSpPr>
        <p:pic>
          <p:nvPicPr>
            <p:cNvPr id="218115" name="Picture 3"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 y="1440"/>
              <a:ext cx="504" cy="1091"/>
            </a:xfrm>
            <a:prstGeom prst="rect">
              <a:avLst/>
            </a:prstGeom>
            <a:noFill/>
            <a:extLst>
              <a:ext uri="{909E8E84-426E-40dd-AFC4-6F175D3DCCD1}">
                <a14:hiddenFill xmlns:a14="http://schemas.microsoft.com/office/drawing/2010/main">
                  <a:solidFill>
                    <a:srgbClr val="FFFFFF"/>
                  </a:solidFill>
                </a14:hiddenFill>
              </a:ext>
            </a:extLst>
          </p:spPr>
        </p:pic>
        <p:pic>
          <p:nvPicPr>
            <p:cNvPr id="2181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 y="1824"/>
              <a:ext cx="308"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17" name="Picture 5"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1278"/>
              <a:ext cx="424" cy="1306"/>
            </a:xfrm>
            <a:prstGeom prst="rect">
              <a:avLst/>
            </a:prstGeom>
            <a:noFill/>
            <a:extLst>
              <a:ext uri="{909E8E84-426E-40dd-AFC4-6F175D3DCCD1}">
                <a14:hiddenFill xmlns:a14="http://schemas.microsoft.com/office/drawing/2010/main">
                  <a:solidFill>
                    <a:srgbClr val="FFFFFF"/>
                  </a:solidFill>
                </a14:hiddenFill>
              </a:ext>
            </a:extLst>
          </p:spPr>
        </p:pic>
        <p:grpSp>
          <p:nvGrpSpPr>
            <p:cNvPr id="218118" name="Group 6"/>
            <p:cNvGrpSpPr>
              <a:grpSpLocks/>
            </p:cNvGrpSpPr>
            <p:nvPr/>
          </p:nvGrpSpPr>
          <p:grpSpPr bwMode="auto">
            <a:xfrm>
              <a:off x="1865" y="1505"/>
              <a:ext cx="1447" cy="1031"/>
              <a:chOff x="252" y="2364"/>
              <a:chExt cx="2258" cy="1608"/>
            </a:xfrm>
          </p:grpSpPr>
          <p:pic>
            <p:nvPicPr>
              <p:cNvPr id="21811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2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121" name="Line 9"/>
            <p:cNvSpPr>
              <a:spLocks noChangeShapeType="1"/>
            </p:cNvSpPr>
            <p:nvPr/>
          </p:nvSpPr>
          <p:spPr bwMode="auto">
            <a:xfrm flipH="1" flipV="1">
              <a:off x="255" y="444"/>
              <a:ext cx="0" cy="90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2" name="Line 10"/>
            <p:cNvSpPr>
              <a:spLocks noChangeShapeType="1"/>
            </p:cNvSpPr>
            <p:nvPr/>
          </p:nvSpPr>
          <p:spPr bwMode="auto">
            <a:xfrm flipH="1" flipV="1">
              <a:off x="2919"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3" name="Line 11"/>
            <p:cNvSpPr>
              <a:spLocks noChangeShapeType="1"/>
            </p:cNvSpPr>
            <p:nvPr/>
          </p:nvSpPr>
          <p:spPr bwMode="auto">
            <a:xfrm flipH="1" flipV="1">
              <a:off x="2227"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4" name="Line 12"/>
            <p:cNvSpPr>
              <a:spLocks noChangeShapeType="1"/>
            </p:cNvSpPr>
            <p:nvPr/>
          </p:nvSpPr>
          <p:spPr bwMode="auto">
            <a:xfrm flipH="1">
              <a:off x="2221" y="1167"/>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5" name="Line 13"/>
            <p:cNvSpPr>
              <a:spLocks noChangeShapeType="1"/>
            </p:cNvSpPr>
            <p:nvPr/>
          </p:nvSpPr>
          <p:spPr bwMode="auto">
            <a:xfrm flipH="1">
              <a:off x="1193" y="710"/>
              <a:ext cx="138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6" name="Line 14"/>
            <p:cNvSpPr>
              <a:spLocks noChangeShapeType="1"/>
            </p:cNvSpPr>
            <p:nvPr/>
          </p:nvSpPr>
          <p:spPr bwMode="auto">
            <a:xfrm rot="5400000" flipH="1">
              <a:off x="2343" y="943"/>
              <a:ext cx="457"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27" name="Line 15"/>
            <p:cNvSpPr>
              <a:spLocks noChangeShapeType="1"/>
            </p:cNvSpPr>
            <p:nvPr/>
          </p:nvSpPr>
          <p:spPr bwMode="auto">
            <a:xfrm rot="5400000" flipH="1">
              <a:off x="1712" y="574"/>
              <a:ext cx="26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128" name="Group 16"/>
            <p:cNvGrpSpPr>
              <a:grpSpLocks/>
            </p:cNvGrpSpPr>
            <p:nvPr/>
          </p:nvGrpSpPr>
          <p:grpSpPr bwMode="auto">
            <a:xfrm>
              <a:off x="859" y="969"/>
              <a:ext cx="703" cy="377"/>
              <a:chOff x="2112" y="2976"/>
              <a:chExt cx="703" cy="377"/>
            </a:xfrm>
          </p:grpSpPr>
          <p:sp>
            <p:nvSpPr>
              <p:cNvPr id="218129" name="Line 17"/>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30" name="Line 18"/>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31" name="Line 19"/>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8132" name="Line 20"/>
            <p:cNvSpPr>
              <a:spLocks noChangeShapeType="1"/>
            </p:cNvSpPr>
            <p:nvPr/>
          </p:nvSpPr>
          <p:spPr bwMode="auto">
            <a:xfrm rot="5400000" flipH="1">
              <a:off x="1065" y="844"/>
              <a:ext cx="25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33" name="Line 21"/>
            <p:cNvSpPr>
              <a:spLocks noChangeShapeType="1"/>
            </p:cNvSpPr>
            <p:nvPr/>
          </p:nvSpPr>
          <p:spPr bwMode="auto">
            <a:xfrm flipH="1">
              <a:off x="253" y="446"/>
              <a:ext cx="158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34" name="Line 22"/>
            <p:cNvSpPr>
              <a:spLocks noChangeShapeType="1"/>
            </p:cNvSpPr>
            <p:nvPr/>
          </p:nvSpPr>
          <p:spPr bwMode="auto">
            <a:xfrm rot="5400000" flipH="1">
              <a:off x="989" y="370"/>
              <a:ext cx="13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8135" name="Text Box 23"/>
          <p:cNvSpPr txBox="1">
            <a:spLocks noChangeArrowheads="1"/>
          </p:cNvSpPr>
          <p:nvPr/>
        </p:nvSpPr>
        <p:spPr bwMode="auto">
          <a:xfrm>
            <a:off x="133350" y="133350"/>
            <a:ext cx="4241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kumimoji="1" lang="en-US" sz="2400" b="1" smtClean="0">
                <a:solidFill>
                  <a:srgbClr val="000000"/>
                </a:solidFill>
                <a:effectLst>
                  <a:outerShdw blurRad="38100" dist="38100" dir="2700000" algn="tl">
                    <a:srgbClr val="DDDDDD"/>
                  </a:outerShdw>
                </a:effectLst>
                <a:latin typeface="Helvetica" charset="0"/>
                <a:ea typeface="ＭＳ Ｐゴシック" charset="0"/>
              </a:rPr>
              <a:t>Bottom-Up (</a:t>
            </a:r>
            <a:r>
              <a:rPr kumimoji="1" lang="en-US" altLang="zh-CN" sz="2400" b="1" smtClean="0">
                <a:solidFill>
                  <a:srgbClr val="000000"/>
                </a:solidFill>
                <a:effectLst>
                  <a:outerShdw blurRad="38100" dist="38100" dir="2700000" algn="tl">
                    <a:srgbClr val="DDDDDD"/>
                  </a:outerShdw>
                </a:effectLst>
                <a:latin typeface="Helvetica" charset="0"/>
                <a:ea typeface="SimSun" charset="0"/>
                <a:cs typeface="SimSun" charset="0"/>
              </a:rPr>
              <a:t>agglomerative</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a:t>
            </a:r>
            <a:r>
              <a:rPr lang="en-US" sz="2000" smtClean="0">
                <a:solidFill>
                  <a:srgbClr val="000000"/>
                </a:solidFill>
                <a:latin typeface="Times New Roman" charset="0"/>
                <a:ea typeface="ＭＳ Ｐゴシック" charset="0"/>
              </a:rPr>
              <a:t> Starting with each item in its own cluster, find the best pair to merge into a new cluster. Repeat until all clusters are fused together. </a:t>
            </a:r>
          </a:p>
        </p:txBody>
      </p:sp>
      <p:grpSp>
        <p:nvGrpSpPr>
          <p:cNvPr id="218136" name="Group 24"/>
          <p:cNvGrpSpPr>
            <a:grpSpLocks/>
          </p:cNvGrpSpPr>
          <p:nvPr/>
        </p:nvGrpSpPr>
        <p:grpSpPr bwMode="auto">
          <a:xfrm>
            <a:off x="8116888" y="5689600"/>
            <a:ext cx="1027112" cy="973138"/>
            <a:chOff x="1267" y="3584"/>
            <a:chExt cx="647" cy="613"/>
          </a:xfrm>
        </p:grpSpPr>
        <p:grpSp>
          <p:nvGrpSpPr>
            <p:cNvPr id="218137" name="Group 25"/>
            <p:cNvGrpSpPr>
              <a:grpSpLocks/>
            </p:cNvGrpSpPr>
            <p:nvPr/>
          </p:nvGrpSpPr>
          <p:grpSpPr bwMode="auto">
            <a:xfrm>
              <a:off x="1267" y="3735"/>
              <a:ext cx="647" cy="462"/>
              <a:chOff x="252" y="2364"/>
              <a:chExt cx="2258" cy="1608"/>
            </a:xfrm>
          </p:grpSpPr>
          <p:pic>
            <p:nvPicPr>
              <p:cNvPr id="218138" name="Picture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39" name="Picture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140" name="Line 28"/>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41" name="Line 29"/>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42" name="Line 30"/>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8143" name="Group 31"/>
          <p:cNvGrpSpPr>
            <a:grpSpLocks/>
          </p:cNvGrpSpPr>
          <p:nvPr/>
        </p:nvGrpSpPr>
        <p:grpSpPr bwMode="auto">
          <a:xfrm>
            <a:off x="8078788" y="4465638"/>
            <a:ext cx="1027112" cy="733425"/>
            <a:chOff x="252" y="2364"/>
            <a:chExt cx="2258" cy="1608"/>
          </a:xfrm>
        </p:grpSpPr>
        <p:pic>
          <p:nvPicPr>
            <p:cNvPr id="218144"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45" name="Picture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146" name="Line 34"/>
          <p:cNvSpPr>
            <a:spLocks noChangeShapeType="1"/>
          </p:cNvSpPr>
          <p:nvPr/>
        </p:nvSpPr>
        <p:spPr bwMode="auto">
          <a:xfrm flipH="1" flipV="1">
            <a:off x="8826500"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47" name="Line 35"/>
          <p:cNvSpPr>
            <a:spLocks noChangeShapeType="1"/>
          </p:cNvSpPr>
          <p:nvPr/>
        </p:nvSpPr>
        <p:spPr bwMode="auto">
          <a:xfrm flipH="1" flipV="1">
            <a:off x="8335963" y="4225925"/>
            <a:ext cx="0" cy="13176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48" name="Line 36"/>
          <p:cNvSpPr>
            <a:spLocks noChangeShapeType="1"/>
          </p:cNvSpPr>
          <p:nvPr/>
        </p:nvSpPr>
        <p:spPr bwMode="auto">
          <a:xfrm flipH="1">
            <a:off x="8331200" y="4225925"/>
            <a:ext cx="498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149" name="Group 37"/>
          <p:cNvGrpSpPr>
            <a:grpSpLocks/>
          </p:cNvGrpSpPr>
          <p:nvPr/>
        </p:nvGrpSpPr>
        <p:grpSpPr bwMode="auto">
          <a:xfrm>
            <a:off x="7299325" y="4084638"/>
            <a:ext cx="608013" cy="1147762"/>
            <a:chOff x="4598" y="2573"/>
            <a:chExt cx="383" cy="723"/>
          </a:xfrm>
        </p:grpSpPr>
        <p:pic>
          <p:nvPicPr>
            <p:cNvPr id="218150"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8" y="2956"/>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51" name="Picture 39"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 y="2712"/>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8152" name="Group 40"/>
            <p:cNvGrpSpPr>
              <a:grpSpLocks/>
            </p:cNvGrpSpPr>
            <p:nvPr/>
          </p:nvGrpSpPr>
          <p:grpSpPr bwMode="auto">
            <a:xfrm>
              <a:off x="4638" y="2573"/>
              <a:ext cx="315" cy="169"/>
              <a:chOff x="2112" y="2976"/>
              <a:chExt cx="703" cy="377"/>
            </a:xfrm>
          </p:grpSpPr>
          <p:sp>
            <p:nvSpPr>
              <p:cNvPr id="218153" name="Line 41"/>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54" name="Line 42"/>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55" name="Line 43"/>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8156" name="Group 44"/>
          <p:cNvGrpSpPr>
            <a:grpSpLocks/>
          </p:cNvGrpSpPr>
          <p:nvPr/>
        </p:nvGrpSpPr>
        <p:grpSpPr bwMode="auto">
          <a:xfrm>
            <a:off x="7289800" y="2295525"/>
            <a:ext cx="1806575" cy="1331913"/>
            <a:chOff x="746" y="1753"/>
            <a:chExt cx="1138" cy="839"/>
          </a:xfrm>
        </p:grpSpPr>
        <p:pic>
          <p:nvPicPr>
            <p:cNvPr id="218157" name="Picture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 y="2252"/>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58" name="Picture 46"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 y="200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8159" name="Group 47"/>
            <p:cNvGrpSpPr>
              <a:grpSpLocks/>
            </p:cNvGrpSpPr>
            <p:nvPr/>
          </p:nvGrpSpPr>
          <p:grpSpPr bwMode="auto">
            <a:xfrm>
              <a:off x="1237" y="2109"/>
              <a:ext cx="647" cy="462"/>
              <a:chOff x="252" y="2364"/>
              <a:chExt cx="2258" cy="1608"/>
            </a:xfrm>
          </p:grpSpPr>
          <p:pic>
            <p:nvPicPr>
              <p:cNvPr id="218160" name="Picture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61" name="Picture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162" name="Line 50"/>
            <p:cNvSpPr>
              <a:spLocks noChangeShapeType="1"/>
            </p:cNvSpPr>
            <p:nvPr/>
          </p:nvSpPr>
          <p:spPr bwMode="auto">
            <a:xfrm flipH="1" flipV="1">
              <a:off x="1708"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63" name="Line 51"/>
            <p:cNvSpPr>
              <a:spLocks noChangeShapeType="1"/>
            </p:cNvSpPr>
            <p:nvPr/>
          </p:nvSpPr>
          <p:spPr bwMode="auto">
            <a:xfrm flipH="1" flipV="1">
              <a:off x="1399"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64" name="Line 52"/>
            <p:cNvSpPr>
              <a:spLocks noChangeShapeType="1"/>
            </p:cNvSpPr>
            <p:nvPr/>
          </p:nvSpPr>
          <p:spPr bwMode="auto">
            <a:xfrm flipH="1">
              <a:off x="1396" y="1958"/>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65" name="Line 53"/>
            <p:cNvSpPr>
              <a:spLocks noChangeShapeType="1"/>
            </p:cNvSpPr>
            <p:nvPr/>
          </p:nvSpPr>
          <p:spPr bwMode="auto">
            <a:xfrm flipH="1">
              <a:off x="936" y="1753"/>
              <a:ext cx="61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66" name="Line 54"/>
            <p:cNvSpPr>
              <a:spLocks noChangeShapeType="1"/>
            </p:cNvSpPr>
            <p:nvPr/>
          </p:nvSpPr>
          <p:spPr bwMode="auto">
            <a:xfrm rot="5400000" flipH="1">
              <a:off x="1450" y="1858"/>
              <a:ext cx="20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167" name="Group 55"/>
            <p:cNvGrpSpPr>
              <a:grpSpLocks/>
            </p:cNvGrpSpPr>
            <p:nvPr/>
          </p:nvGrpSpPr>
          <p:grpSpPr bwMode="auto">
            <a:xfrm>
              <a:off x="786" y="1869"/>
              <a:ext cx="315" cy="169"/>
              <a:chOff x="2112" y="2976"/>
              <a:chExt cx="703" cy="377"/>
            </a:xfrm>
          </p:grpSpPr>
          <p:sp>
            <p:nvSpPr>
              <p:cNvPr id="218168" name="Line 56"/>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69" name="Line 57"/>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70" name="Line 58"/>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8171" name="Line 59"/>
            <p:cNvSpPr>
              <a:spLocks noChangeShapeType="1"/>
            </p:cNvSpPr>
            <p:nvPr/>
          </p:nvSpPr>
          <p:spPr bwMode="auto">
            <a:xfrm rot="5400000" flipH="1">
              <a:off x="878" y="1814"/>
              <a:ext cx="11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8172" name="Group 60"/>
          <p:cNvGrpSpPr>
            <a:grpSpLocks/>
          </p:cNvGrpSpPr>
          <p:nvPr/>
        </p:nvGrpSpPr>
        <p:grpSpPr bwMode="auto">
          <a:xfrm>
            <a:off x="2182813" y="5770563"/>
            <a:ext cx="1027112" cy="973137"/>
            <a:chOff x="1165" y="3566"/>
            <a:chExt cx="647" cy="613"/>
          </a:xfrm>
        </p:grpSpPr>
        <p:grpSp>
          <p:nvGrpSpPr>
            <p:cNvPr id="218173" name="Group 61"/>
            <p:cNvGrpSpPr>
              <a:grpSpLocks/>
            </p:cNvGrpSpPr>
            <p:nvPr/>
          </p:nvGrpSpPr>
          <p:grpSpPr bwMode="auto">
            <a:xfrm>
              <a:off x="1165" y="3717"/>
              <a:ext cx="647" cy="462"/>
              <a:chOff x="252" y="2364"/>
              <a:chExt cx="2258" cy="1608"/>
            </a:xfrm>
          </p:grpSpPr>
          <p:pic>
            <p:nvPicPr>
              <p:cNvPr id="218174" name="Picture 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75" name="Picture 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grpSp>
          <p:nvGrpSpPr>
            <p:cNvPr id="218176" name="Group 64"/>
            <p:cNvGrpSpPr>
              <a:grpSpLocks/>
            </p:cNvGrpSpPr>
            <p:nvPr/>
          </p:nvGrpSpPr>
          <p:grpSpPr bwMode="auto">
            <a:xfrm>
              <a:off x="1324" y="3566"/>
              <a:ext cx="314" cy="83"/>
              <a:chOff x="1324" y="3566"/>
              <a:chExt cx="314" cy="83"/>
            </a:xfrm>
          </p:grpSpPr>
          <p:sp>
            <p:nvSpPr>
              <p:cNvPr id="218177" name="Line 65"/>
              <p:cNvSpPr>
                <a:spLocks noChangeShapeType="1"/>
              </p:cNvSpPr>
              <p:nvPr/>
            </p:nvSpPr>
            <p:spPr bwMode="auto">
              <a:xfrm flipH="1" flipV="1">
                <a:off x="1636"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78" name="Line 66"/>
              <p:cNvSpPr>
                <a:spLocks noChangeShapeType="1"/>
              </p:cNvSpPr>
              <p:nvPr/>
            </p:nvSpPr>
            <p:spPr bwMode="auto">
              <a:xfrm flipH="1" flipV="1">
                <a:off x="1327" y="3566"/>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79" name="Line 67"/>
              <p:cNvSpPr>
                <a:spLocks noChangeShapeType="1"/>
              </p:cNvSpPr>
              <p:nvPr/>
            </p:nvSpPr>
            <p:spPr bwMode="auto">
              <a:xfrm flipH="1">
                <a:off x="1324" y="3566"/>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pic>
        <p:nvPicPr>
          <p:cNvPr id="218180" name="Picture 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4603750"/>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18181" name="Line 69"/>
          <p:cNvSpPr>
            <a:spLocks noChangeShapeType="1"/>
          </p:cNvSpPr>
          <p:nvPr/>
        </p:nvSpPr>
        <p:spPr bwMode="auto">
          <a:xfrm flipH="1" flipV="1">
            <a:off x="1847850" y="4108450"/>
            <a:ext cx="0" cy="279400"/>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82" name="Line 70"/>
          <p:cNvSpPr>
            <a:spLocks noChangeShapeType="1"/>
          </p:cNvSpPr>
          <p:nvPr/>
        </p:nvSpPr>
        <p:spPr bwMode="auto">
          <a:xfrm flipH="1">
            <a:off x="1836738" y="4100513"/>
            <a:ext cx="75247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83" name="Line 71"/>
          <p:cNvSpPr>
            <a:spLocks noChangeShapeType="1"/>
          </p:cNvSpPr>
          <p:nvPr/>
        </p:nvSpPr>
        <p:spPr bwMode="auto">
          <a:xfrm rot="5400000" flipH="1">
            <a:off x="2541587" y="4132263"/>
            <a:ext cx="9842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184" name="Group 72"/>
          <p:cNvGrpSpPr>
            <a:grpSpLocks/>
          </p:cNvGrpSpPr>
          <p:nvPr/>
        </p:nvGrpSpPr>
        <p:grpSpPr bwMode="auto">
          <a:xfrm>
            <a:off x="3294063" y="5527675"/>
            <a:ext cx="760412" cy="1216025"/>
            <a:chOff x="2072" y="3380"/>
            <a:chExt cx="479" cy="802"/>
          </a:xfrm>
        </p:grpSpPr>
        <p:pic>
          <p:nvPicPr>
            <p:cNvPr id="218185" name="Picture 73"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8186" name="Picture 74"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8187" name="Group 75"/>
            <p:cNvGrpSpPr>
              <a:grpSpLocks/>
            </p:cNvGrpSpPr>
            <p:nvPr/>
          </p:nvGrpSpPr>
          <p:grpSpPr bwMode="auto">
            <a:xfrm>
              <a:off x="2170" y="3380"/>
              <a:ext cx="314" cy="185"/>
              <a:chOff x="2170" y="3380"/>
              <a:chExt cx="314" cy="185"/>
            </a:xfrm>
          </p:grpSpPr>
          <p:sp>
            <p:nvSpPr>
              <p:cNvPr id="218188" name="Line 76"/>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89" name="Line 77"/>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90" name="Line 78"/>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8191" name="Group 79"/>
          <p:cNvGrpSpPr>
            <a:grpSpLocks/>
          </p:cNvGrpSpPr>
          <p:nvPr/>
        </p:nvGrpSpPr>
        <p:grpSpPr bwMode="auto">
          <a:xfrm>
            <a:off x="1293813" y="5491163"/>
            <a:ext cx="776287" cy="1252537"/>
            <a:chOff x="2663" y="3356"/>
            <a:chExt cx="489" cy="789"/>
          </a:xfrm>
        </p:grpSpPr>
        <p:pic>
          <p:nvPicPr>
            <p:cNvPr id="218192" name="Picture 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 y="3800"/>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193" name="Picture 8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 y="3707"/>
              <a:ext cx="331"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8194" name="Group 82"/>
            <p:cNvGrpSpPr>
              <a:grpSpLocks/>
            </p:cNvGrpSpPr>
            <p:nvPr/>
          </p:nvGrpSpPr>
          <p:grpSpPr bwMode="auto">
            <a:xfrm>
              <a:off x="2758" y="3356"/>
              <a:ext cx="314" cy="209"/>
              <a:chOff x="2170" y="3380"/>
              <a:chExt cx="314" cy="185"/>
            </a:xfrm>
          </p:grpSpPr>
          <p:sp>
            <p:nvSpPr>
              <p:cNvPr id="218195" name="Line 83"/>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96" name="Line 84"/>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197" name="Line 85"/>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grpSp>
        <p:nvGrpSpPr>
          <p:cNvPr id="218198" name="Group 86"/>
          <p:cNvGrpSpPr>
            <a:grpSpLocks/>
          </p:cNvGrpSpPr>
          <p:nvPr/>
        </p:nvGrpSpPr>
        <p:grpSpPr bwMode="auto">
          <a:xfrm>
            <a:off x="4586288" y="5518150"/>
            <a:ext cx="815975" cy="1206500"/>
            <a:chOff x="2889" y="3476"/>
            <a:chExt cx="514" cy="760"/>
          </a:xfrm>
        </p:grpSpPr>
        <p:pic>
          <p:nvPicPr>
            <p:cNvPr id="218199" name="Picture 87"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9" y="3691"/>
              <a:ext cx="190" cy="545"/>
            </a:xfrm>
            <a:prstGeom prst="rect">
              <a:avLst/>
            </a:prstGeom>
            <a:noFill/>
            <a:extLst>
              <a:ext uri="{909E8E84-426E-40dd-AFC4-6F175D3DCCD1}">
                <a14:hiddenFill xmlns:a14="http://schemas.microsoft.com/office/drawing/2010/main">
                  <a:solidFill>
                    <a:srgbClr val="FFFFFF"/>
                  </a:solidFill>
                </a14:hiddenFill>
              </a:ext>
            </a:extLst>
          </p:spPr>
        </p:pic>
        <p:pic>
          <p:nvPicPr>
            <p:cNvPr id="218200" name="Picture 8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5" y="3751"/>
              <a:ext cx="25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8201" name="Group 89"/>
            <p:cNvGrpSpPr>
              <a:grpSpLocks/>
            </p:cNvGrpSpPr>
            <p:nvPr/>
          </p:nvGrpSpPr>
          <p:grpSpPr bwMode="auto">
            <a:xfrm>
              <a:off x="3010" y="3476"/>
              <a:ext cx="314" cy="195"/>
              <a:chOff x="2170" y="3380"/>
              <a:chExt cx="314" cy="185"/>
            </a:xfrm>
          </p:grpSpPr>
          <p:sp>
            <p:nvSpPr>
              <p:cNvPr id="218202" name="Line 90"/>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03" name="Line 91"/>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04" name="Line 92"/>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8205" name="Text Box 93"/>
          <p:cNvSpPr txBox="1">
            <a:spLocks noChangeArrowheads="1"/>
          </p:cNvSpPr>
          <p:nvPr/>
        </p:nvSpPr>
        <p:spPr bwMode="auto">
          <a:xfrm>
            <a:off x="4117975" y="594677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8206" name="Text Box 94"/>
          <p:cNvSpPr txBox="1">
            <a:spLocks noChangeArrowheads="1"/>
          </p:cNvSpPr>
          <p:nvPr/>
        </p:nvSpPr>
        <p:spPr bwMode="auto">
          <a:xfrm>
            <a:off x="0" y="5661025"/>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sp>
        <p:nvSpPr>
          <p:cNvPr id="218207" name="Text Box 95"/>
          <p:cNvSpPr txBox="1">
            <a:spLocks noChangeArrowheads="1"/>
          </p:cNvSpPr>
          <p:nvPr/>
        </p:nvSpPr>
        <p:spPr bwMode="auto">
          <a:xfrm>
            <a:off x="5686425" y="56991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8208" name="Rectangle 96"/>
          <p:cNvSpPr>
            <a:spLocks noChangeArrowheads="1"/>
          </p:cNvSpPr>
          <p:nvPr/>
        </p:nvSpPr>
        <p:spPr bwMode="auto">
          <a:xfrm>
            <a:off x="0" y="525780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09" name="Rectangle 97"/>
          <p:cNvSpPr>
            <a:spLocks noChangeArrowheads="1"/>
          </p:cNvSpPr>
          <p:nvPr/>
        </p:nvSpPr>
        <p:spPr bwMode="auto">
          <a:xfrm>
            <a:off x="0" y="379095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10" name="Rectangle 98"/>
          <p:cNvSpPr>
            <a:spLocks noChangeArrowheads="1"/>
          </p:cNvSpPr>
          <p:nvPr/>
        </p:nvSpPr>
        <p:spPr bwMode="auto">
          <a:xfrm>
            <a:off x="0" y="2000250"/>
            <a:ext cx="9144000" cy="142875"/>
          </a:xfrm>
          <a:prstGeom prst="rect">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11" name="Text Box 99"/>
          <p:cNvSpPr txBox="1">
            <a:spLocks noChangeArrowheads="1"/>
          </p:cNvSpPr>
          <p:nvPr/>
        </p:nvSpPr>
        <p:spPr bwMode="auto">
          <a:xfrm>
            <a:off x="0" y="4089400"/>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grpSp>
        <p:nvGrpSpPr>
          <p:cNvPr id="218212" name="Group 100"/>
          <p:cNvGrpSpPr>
            <a:grpSpLocks/>
          </p:cNvGrpSpPr>
          <p:nvPr/>
        </p:nvGrpSpPr>
        <p:grpSpPr bwMode="auto">
          <a:xfrm>
            <a:off x="2116138" y="4184650"/>
            <a:ext cx="1027112" cy="973138"/>
            <a:chOff x="1267" y="3584"/>
            <a:chExt cx="647" cy="613"/>
          </a:xfrm>
        </p:grpSpPr>
        <p:grpSp>
          <p:nvGrpSpPr>
            <p:cNvPr id="218213" name="Group 101"/>
            <p:cNvGrpSpPr>
              <a:grpSpLocks/>
            </p:cNvGrpSpPr>
            <p:nvPr/>
          </p:nvGrpSpPr>
          <p:grpSpPr bwMode="auto">
            <a:xfrm>
              <a:off x="1267" y="3735"/>
              <a:ext cx="647" cy="462"/>
              <a:chOff x="252" y="2364"/>
              <a:chExt cx="2258" cy="1608"/>
            </a:xfrm>
          </p:grpSpPr>
          <p:pic>
            <p:nvPicPr>
              <p:cNvPr id="218214" name="Picture 1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215" name="Picture 1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216" name="Line 104"/>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17" name="Line 105"/>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18" name="Line 106"/>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8219" name="Picture 1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7400" y="4606925"/>
            <a:ext cx="2190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220" name="Picture 108"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3788" y="4219575"/>
            <a:ext cx="301625" cy="927100"/>
          </a:xfrm>
          <a:prstGeom prst="rect">
            <a:avLst/>
          </a:prstGeom>
          <a:noFill/>
          <a:extLst>
            <a:ext uri="{909E8E84-426E-40dd-AFC4-6F175D3DCCD1}">
              <a14:hiddenFill xmlns:a14="http://schemas.microsoft.com/office/drawing/2010/main">
                <a:solidFill>
                  <a:srgbClr val="FFFFFF"/>
                </a:solidFill>
              </a14:hiddenFill>
            </a:ext>
          </a:extLst>
        </p:spPr>
      </p:pic>
      <p:grpSp>
        <p:nvGrpSpPr>
          <p:cNvPr id="218221" name="Group 109"/>
          <p:cNvGrpSpPr>
            <a:grpSpLocks/>
          </p:cNvGrpSpPr>
          <p:nvPr/>
        </p:nvGrpSpPr>
        <p:grpSpPr bwMode="auto">
          <a:xfrm>
            <a:off x="3390900" y="3998913"/>
            <a:ext cx="500063" cy="268287"/>
            <a:chOff x="2112" y="2976"/>
            <a:chExt cx="703" cy="377"/>
          </a:xfrm>
        </p:grpSpPr>
        <p:sp>
          <p:nvSpPr>
            <p:cNvPr id="218222" name="Line 110"/>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23" name="Line 111"/>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24" name="Line 112"/>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8225" name="Group 113"/>
          <p:cNvGrpSpPr>
            <a:grpSpLocks/>
          </p:cNvGrpSpPr>
          <p:nvPr/>
        </p:nvGrpSpPr>
        <p:grpSpPr bwMode="auto">
          <a:xfrm>
            <a:off x="4608513" y="3994150"/>
            <a:ext cx="760412" cy="1216025"/>
            <a:chOff x="2072" y="3380"/>
            <a:chExt cx="479" cy="802"/>
          </a:xfrm>
        </p:grpSpPr>
        <p:pic>
          <p:nvPicPr>
            <p:cNvPr id="218226" name="Picture 114"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2" y="3670"/>
              <a:ext cx="225" cy="488"/>
            </a:xfrm>
            <a:prstGeom prst="rect">
              <a:avLst/>
            </a:prstGeom>
            <a:noFill/>
            <a:extLst>
              <a:ext uri="{909E8E84-426E-40dd-AFC4-6F175D3DCCD1}">
                <a14:hiddenFill xmlns:a14="http://schemas.microsoft.com/office/drawing/2010/main">
                  <a:solidFill>
                    <a:srgbClr val="FFFFFF"/>
                  </a:solidFill>
                </a14:hiddenFill>
              </a:ext>
            </a:extLst>
          </p:spPr>
        </p:pic>
        <p:pic>
          <p:nvPicPr>
            <p:cNvPr id="218227" name="Picture 115"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1" y="359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8228" name="Group 116"/>
            <p:cNvGrpSpPr>
              <a:grpSpLocks/>
            </p:cNvGrpSpPr>
            <p:nvPr/>
          </p:nvGrpSpPr>
          <p:grpSpPr bwMode="auto">
            <a:xfrm>
              <a:off x="2170" y="3380"/>
              <a:ext cx="314" cy="185"/>
              <a:chOff x="2170" y="3380"/>
              <a:chExt cx="314" cy="185"/>
            </a:xfrm>
          </p:grpSpPr>
          <p:sp>
            <p:nvSpPr>
              <p:cNvPr id="218229" name="Line 117"/>
              <p:cNvSpPr>
                <a:spLocks noChangeShapeType="1"/>
              </p:cNvSpPr>
              <p:nvPr/>
            </p:nvSpPr>
            <p:spPr bwMode="auto">
              <a:xfrm flipH="1" flipV="1">
                <a:off x="2482" y="3386"/>
                <a:ext cx="0" cy="179"/>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30" name="Line 118"/>
              <p:cNvSpPr>
                <a:spLocks noChangeShapeType="1"/>
              </p:cNvSpPr>
              <p:nvPr/>
            </p:nvSpPr>
            <p:spPr bwMode="auto">
              <a:xfrm flipH="1" flipV="1">
                <a:off x="2173" y="3380"/>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31" name="Line 119"/>
              <p:cNvSpPr>
                <a:spLocks noChangeShapeType="1"/>
              </p:cNvSpPr>
              <p:nvPr/>
            </p:nvSpPr>
            <p:spPr bwMode="auto">
              <a:xfrm flipH="1">
                <a:off x="2170" y="3380"/>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18232" name="Text Box 120"/>
          <p:cNvSpPr txBox="1">
            <a:spLocks noChangeArrowheads="1"/>
          </p:cNvSpPr>
          <p:nvPr/>
        </p:nvSpPr>
        <p:spPr bwMode="auto">
          <a:xfrm>
            <a:off x="4051300" y="45180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
        <p:nvSpPr>
          <p:cNvPr id="218233" name="Text Box 121"/>
          <p:cNvSpPr txBox="1">
            <a:spLocks noChangeArrowheads="1"/>
          </p:cNvSpPr>
          <p:nvPr/>
        </p:nvSpPr>
        <p:spPr bwMode="auto">
          <a:xfrm>
            <a:off x="5686425" y="42132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8234" name="Text Box 122"/>
          <p:cNvSpPr txBox="1">
            <a:spLocks noChangeArrowheads="1"/>
          </p:cNvSpPr>
          <p:nvPr/>
        </p:nvSpPr>
        <p:spPr bwMode="auto">
          <a:xfrm>
            <a:off x="0" y="2546350"/>
            <a:ext cx="1490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Consider all possible merges…</a:t>
            </a:r>
          </a:p>
        </p:txBody>
      </p:sp>
      <p:grpSp>
        <p:nvGrpSpPr>
          <p:cNvPr id="218235" name="Group 123"/>
          <p:cNvGrpSpPr>
            <a:grpSpLocks/>
          </p:cNvGrpSpPr>
          <p:nvPr/>
        </p:nvGrpSpPr>
        <p:grpSpPr bwMode="auto">
          <a:xfrm>
            <a:off x="1765300" y="2400300"/>
            <a:ext cx="1806575" cy="1331913"/>
            <a:chOff x="746" y="1753"/>
            <a:chExt cx="1138" cy="839"/>
          </a:xfrm>
        </p:grpSpPr>
        <p:pic>
          <p:nvPicPr>
            <p:cNvPr id="218236" name="Picture 1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 y="2252"/>
              <a:ext cx="13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237" name="Picture 125" descr="C:\Documents and Settings\eamonn\Desktop\bios_family_marge.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 y="2008"/>
              <a:ext cx="190" cy="584"/>
            </a:xfrm>
            <a:prstGeom prst="rect">
              <a:avLst/>
            </a:prstGeom>
            <a:noFill/>
            <a:extLst>
              <a:ext uri="{909E8E84-426E-40dd-AFC4-6F175D3DCCD1}">
                <a14:hiddenFill xmlns:a14="http://schemas.microsoft.com/office/drawing/2010/main">
                  <a:solidFill>
                    <a:srgbClr val="FFFFFF"/>
                  </a:solidFill>
                </a14:hiddenFill>
              </a:ext>
            </a:extLst>
          </p:spPr>
        </p:pic>
        <p:grpSp>
          <p:nvGrpSpPr>
            <p:cNvPr id="218238" name="Group 126"/>
            <p:cNvGrpSpPr>
              <a:grpSpLocks/>
            </p:cNvGrpSpPr>
            <p:nvPr/>
          </p:nvGrpSpPr>
          <p:grpSpPr bwMode="auto">
            <a:xfrm>
              <a:off x="1237" y="2109"/>
              <a:ext cx="647" cy="462"/>
              <a:chOff x="252" y="2364"/>
              <a:chExt cx="2258" cy="1608"/>
            </a:xfrm>
          </p:grpSpPr>
          <p:pic>
            <p:nvPicPr>
              <p:cNvPr id="218239" name="Picture 1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240" name="Picture 1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241" name="Line 129"/>
            <p:cNvSpPr>
              <a:spLocks noChangeShapeType="1"/>
            </p:cNvSpPr>
            <p:nvPr/>
          </p:nvSpPr>
          <p:spPr bwMode="auto">
            <a:xfrm flipH="1" flipV="1">
              <a:off x="1708"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2" name="Line 130"/>
            <p:cNvSpPr>
              <a:spLocks noChangeShapeType="1"/>
            </p:cNvSpPr>
            <p:nvPr/>
          </p:nvSpPr>
          <p:spPr bwMode="auto">
            <a:xfrm flipH="1" flipV="1">
              <a:off x="1399" y="1958"/>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3" name="Line 131"/>
            <p:cNvSpPr>
              <a:spLocks noChangeShapeType="1"/>
            </p:cNvSpPr>
            <p:nvPr/>
          </p:nvSpPr>
          <p:spPr bwMode="auto">
            <a:xfrm flipH="1">
              <a:off x="1396" y="1958"/>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4" name="Line 132"/>
            <p:cNvSpPr>
              <a:spLocks noChangeShapeType="1"/>
            </p:cNvSpPr>
            <p:nvPr/>
          </p:nvSpPr>
          <p:spPr bwMode="auto">
            <a:xfrm flipH="1">
              <a:off x="936" y="1753"/>
              <a:ext cx="61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5" name="Line 133"/>
            <p:cNvSpPr>
              <a:spLocks noChangeShapeType="1"/>
            </p:cNvSpPr>
            <p:nvPr/>
          </p:nvSpPr>
          <p:spPr bwMode="auto">
            <a:xfrm rot="5400000" flipH="1">
              <a:off x="1450" y="1858"/>
              <a:ext cx="20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246" name="Group 134"/>
            <p:cNvGrpSpPr>
              <a:grpSpLocks/>
            </p:cNvGrpSpPr>
            <p:nvPr/>
          </p:nvGrpSpPr>
          <p:grpSpPr bwMode="auto">
            <a:xfrm>
              <a:off x="786" y="1869"/>
              <a:ext cx="315" cy="169"/>
              <a:chOff x="2112" y="2976"/>
              <a:chExt cx="703" cy="377"/>
            </a:xfrm>
          </p:grpSpPr>
          <p:sp>
            <p:nvSpPr>
              <p:cNvPr id="218247" name="Line 135"/>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8" name="Line 136"/>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49" name="Line 137"/>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18250" name="Line 138"/>
            <p:cNvSpPr>
              <a:spLocks noChangeShapeType="1"/>
            </p:cNvSpPr>
            <p:nvPr/>
          </p:nvSpPr>
          <p:spPr bwMode="auto">
            <a:xfrm rot="5400000" flipH="1">
              <a:off x="878" y="1814"/>
              <a:ext cx="11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18251" name="Group 139"/>
          <p:cNvGrpSpPr>
            <a:grpSpLocks/>
          </p:cNvGrpSpPr>
          <p:nvPr/>
        </p:nvGrpSpPr>
        <p:grpSpPr bwMode="auto">
          <a:xfrm>
            <a:off x="4184650" y="2511425"/>
            <a:ext cx="1416050" cy="1127125"/>
            <a:chOff x="2342" y="1528"/>
            <a:chExt cx="892" cy="710"/>
          </a:xfrm>
        </p:grpSpPr>
        <p:sp>
          <p:nvSpPr>
            <p:cNvPr id="218252" name="Line 140"/>
            <p:cNvSpPr>
              <a:spLocks noChangeShapeType="1"/>
            </p:cNvSpPr>
            <p:nvPr/>
          </p:nvSpPr>
          <p:spPr bwMode="auto">
            <a:xfrm flipH="1" flipV="1">
              <a:off x="2418" y="1544"/>
              <a:ext cx="0" cy="176"/>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53" name="Line 141"/>
            <p:cNvSpPr>
              <a:spLocks noChangeShapeType="1"/>
            </p:cNvSpPr>
            <p:nvPr/>
          </p:nvSpPr>
          <p:spPr bwMode="auto">
            <a:xfrm flipH="1">
              <a:off x="2411" y="1539"/>
              <a:ext cx="47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54" name="Line 142"/>
            <p:cNvSpPr>
              <a:spLocks noChangeShapeType="1"/>
            </p:cNvSpPr>
            <p:nvPr/>
          </p:nvSpPr>
          <p:spPr bwMode="auto">
            <a:xfrm rot="5400000" flipH="1">
              <a:off x="2855" y="1559"/>
              <a:ext cx="6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18255" name="Group 143"/>
            <p:cNvGrpSpPr>
              <a:grpSpLocks/>
            </p:cNvGrpSpPr>
            <p:nvPr/>
          </p:nvGrpSpPr>
          <p:grpSpPr bwMode="auto">
            <a:xfrm>
              <a:off x="2587" y="1592"/>
              <a:ext cx="647" cy="613"/>
              <a:chOff x="1267" y="3584"/>
              <a:chExt cx="647" cy="613"/>
            </a:xfrm>
          </p:grpSpPr>
          <p:grpSp>
            <p:nvGrpSpPr>
              <p:cNvPr id="218256" name="Group 144"/>
              <p:cNvGrpSpPr>
                <a:grpSpLocks/>
              </p:cNvGrpSpPr>
              <p:nvPr/>
            </p:nvGrpSpPr>
            <p:grpSpPr bwMode="auto">
              <a:xfrm>
                <a:off x="1267" y="3735"/>
                <a:ext cx="647" cy="462"/>
                <a:chOff x="252" y="2364"/>
                <a:chExt cx="2258" cy="1608"/>
              </a:xfrm>
            </p:grpSpPr>
            <p:pic>
              <p:nvPicPr>
                <p:cNvPr id="218257" name="Picture 1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8258" name="Picture 1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218259" name="Line 147"/>
              <p:cNvSpPr>
                <a:spLocks noChangeShapeType="1"/>
              </p:cNvSpPr>
              <p:nvPr/>
            </p:nvSpPr>
            <p:spPr bwMode="auto">
              <a:xfrm flipH="1" flipV="1">
                <a:off x="1738"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60" name="Line 148"/>
              <p:cNvSpPr>
                <a:spLocks noChangeShapeType="1"/>
              </p:cNvSpPr>
              <p:nvPr/>
            </p:nvSpPr>
            <p:spPr bwMode="auto">
              <a:xfrm flipH="1" flipV="1">
                <a:off x="1429" y="3584"/>
                <a:ext cx="0" cy="8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8261" name="Line 149"/>
              <p:cNvSpPr>
                <a:spLocks noChangeShapeType="1"/>
              </p:cNvSpPr>
              <p:nvPr/>
            </p:nvSpPr>
            <p:spPr bwMode="auto">
              <a:xfrm flipH="1">
                <a:off x="1426" y="3584"/>
                <a:ext cx="31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8262" name="Picture 150"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2" y="1750"/>
              <a:ext cx="225" cy="488"/>
            </a:xfrm>
            <a:prstGeom prst="rect">
              <a:avLst/>
            </a:prstGeom>
            <a:noFill/>
            <a:extLst>
              <a:ext uri="{909E8E84-426E-40dd-AFC4-6F175D3DCCD1}">
                <a14:hiddenFill xmlns:a14="http://schemas.microsoft.com/office/drawing/2010/main">
                  <a:solidFill>
                    <a:srgbClr val="FFFFFF"/>
                  </a:solidFill>
                </a14:hiddenFill>
              </a:ext>
            </a:extLst>
          </p:spPr>
        </p:pic>
      </p:grpSp>
      <p:sp>
        <p:nvSpPr>
          <p:cNvPr id="218263" name="Text Box 151"/>
          <p:cNvSpPr txBox="1">
            <a:spLocks noChangeArrowheads="1"/>
          </p:cNvSpPr>
          <p:nvPr/>
        </p:nvSpPr>
        <p:spPr bwMode="auto">
          <a:xfrm>
            <a:off x="5686425" y="2689225"/>
            <a:ext cx="1109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Choose the best</a:t>
            </a:r>
          </a:p>
        </p:txBody>
      </p:sp>
      <p:sp>
        <p:nvSpPr>
          <p:cNvPr id="218264" name="Text Box 152"/>
          <p:cNvSpPr txBox="1">
            <a:spLocks noChangeArrowheads="1"/>
          </p:cNvSpPr>
          <p:nvPr/>
        </p:nvSpPr>
        <p:spPr bwMode="auto">
          <a:xfrm>
            <a:off x="3632200" y="2955925"/>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b="1" smtClean="0">
                <a:solidFill>
                  <a:srgbClr val="000000"/>
                </a:solidFill>
                <a:latin typeface="Times New Roman" charset="0"/>
                <a:ea typeface="ＭＳ Ｐゴシック" charset="0"/>
              </a:rPr>
              <a:t>…</a:t>
            </a:r>
          </a:p>
        </p:txBody>
      </p:sp>
    </p:spTree>
    <p:extLst>
      <p:ext uri="{BB962C8B-B14F-4D97-AF65-F5344CB8AC3E}">
        <p14:creationId xmlns:p14="http://schemas.microsoft.com/office/powerpoint/2010/main" val="5489462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2.3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600"/>
            <a:ext cx="9144000" cy="4111333"/>
          </a:xfrm>
          <a:prstGeom prst="rect">
            <a:avLst/>
          </a:prstGeom>
        </p:spPr>
      </p:pic>
      <p:sp>
        <p:nvSpPr>
          <p:cNvPr id="3" name="TextBox 2"/>
          <p:cNvSpPr txBox="1"/>
          <p:nvPr/>
        </p:nvSpPr>
        <p:spPr>
          <a:xfrm>
            <a:off x="5884333" y="3407834"/>
            <a:ext cx="1130237" cy="830997"/>
          </a:xfrm>
          <a:prstGeom prst="rect">
            <a:avLst/>
          </a:prstGeom>
          <a:solidFill>
            <a:srgbClr val="ADEBAA"/>
          </a:solidFill>
        </p:spPr>
        <p:txBody>
          <a:bodyPr wrap="none" rtlCol="0">
            <a:spAutoFit/>
          </a:bodyPr>
          <a:lstStyle/>
          <a:p>
            <a:r>
              <a:rPr lang="en-US" sz="4800" dirty="0" smtClean="0">
                <a:solidFill>
                  <a:schemeClr val="bg1">
                    <a:lumMod val="50000"/>
                  </a:schemeClr>
                </a:solidFill>
                <a:latin typeface="Bernard MT Condensed"/>
                <a:cs typeface="Bernard MT Condensed"/>
              </a:rPr>
              <a:t>in R</a:t>
            </a:r>
            <a:endParaRPr lang="en-US" sz="4800" dirty="0">
              <a:solidFill>
                <a:schemeClr val="bg1">
                  <a:lumMod val="50000"/>
                </a:schemeClr>
              </a:solidFill>
              <a:latin typeface="Bernard MT Condensed"/>
              <a:cs typeface="Bernard MT Condensed"/>
            </a:endParaRPr>
          </a:p>
        </p:txBody>
      </p:sp>
    </p:spTree>
    <p:extLst>
      <p:ext uri="{BB962C8B-B14F-4D97-AF65-F5344CB8AC3E}">
        <p14:creationId xmlns:p14="http://schemas.microsoft.com/office/powerpoint/2010/main" val="3520819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3.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7500"/>
            <a:ext cx="9144000" cy="6216000"/>
          </a:xfrm>
          <a:prstGeom prst="rect">
            <a:avLst/>
          </a:prstGeom>
        </p:spPr>
      </p:pic>
    </p:spTree>
    <p:extLst>
      <p:ext uri="{BB962C8B-B14F-4D97-AF65-F5344CB8AC3E}">
        <p14:creationId xmlns:p14="http://schemas.microsoft.com/office/powerpoint/2010/main" val="1629164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Last </a:t>
            </a:r>
            <a:r>
              <a:rPr lang="en-US" sz="4000" dirty="0" smtClean="0">
                <a:solidFill>
                  <a:srgbClr val="000000"/>
                </a:solidFill>
                <a:latin typeface="Cambria" pitchFamily="18" charset="0"/>
              </a:rPr>
              <a:t>assignment: </a:t>
            </a:r>
            <a:r>
              <a:rPr lang="en-US" sz="4000" i="1" dirty="0" smtClean="0">
                <a:solidFill>
                  <a:srgbClr val="000000"/>
                </a:solidFill>
                <a:latin typeface="Cambria" pitchFamily="18" charset="0"/>
              </a:rPr>
              <a:t>trees</a:t>
            </a:r>
            <a:endParaRPr lang="en-US" sz="4000" i="1" dirty="0">
              <a:solidFill>
                <a:srgbClr val="000000"/>
              </a:solidFill>
              <a:latin typeface="Cambria" pitchFamily="18" charset="0"/>
            </a:endParaRPr>
          </a:p>
        </p:txBody>
      </p:sp>
      <p:pic>
        <p:nvPicPr>
          <p:cNvPr id="2" name="Picture 1"/>
          <p:cNvPicPr>
            <a:picLocks noChangeAspect="1"/>
          </p:cNvPicPr>
          <p:nvPr/>
        </p:nvPicPr>
        <p:blipFill>
          <a:blip r:embed="rId3"/>
          <a:stretch>
            <a:fillRect/>
          </a:stretch>
        </p:blipFill>
        <p:spPr>
          <a:xfrm>
            <a:off x="5971266" y="2287452"/>
            <a:ext cx="3145710" cy="2589650"/>
          </a:xfrm>
          <a:prstGeom prst="rect">
            <a:avLst/>
          </a:prstGeom>
        </p:spPr>
      </p:pic>
      <p:pic>
        <p:nvPicPr>
          <p:cNvPr id="6" name="Picture 5"/>
          <p:cNvPicPr/>
          <p:nvPr/>
        </p:nvPicPr>
        <p:blipFill rotWithShape="1">
          <a:blip r:embed="rId4" cstate="print"/>
          <a:srcRect r="4478"/>
          <a:stretch/>
        </p:blipFill>
        <p:spPr bwMode="auto">
          <a:xfrm>
            <a:off x="51507" y="2071470"/>
            <a:ext cx="5677424" cy="3035300"/>
          </a:xfrm>
          <a:prstGeom prst="rect">
            <a:avLst/>
          </a:prstGeom>
          <a:noFill/>
          <a:ln w="9525">
            <a:noFill/>
            <a:miter lim="800000"/>
            <a:headEnd/>
            <a:tailEnd/>
          </a:ln>
        </p:spPr>
      </p:pic>
      <p:sp>
        <p:nvSpPr>
          <p:cNvPr id="5" name="Rectangle 4"/>
          <p:cNvSpPr/>
          <p:nvPr/>
        </p:nvSpPr>
        <p:spPr>
          <a:xfrm>
            <a:off x="8198293" y="4874694"/>
            <a:ext cx="690852" cy="369332"/>
          </a:xfrm>
          <a:prstGeom prst="rect">
            <a:avLst/>
          </a:prstGeom>
        </p:spPr>
        <p:txBody>
          <a:bodyPr wrap="none">
            <a:spAutoFit/>
          </a:bodyPr>
          <a:lstStyle/>
          <a:p>
            <a:r>
              <a:rPr lang="en-US" dirty="0" err="1" smtClean="0">
                <a:solidFill>
                  <a:srgbClr val="0000FF"/>
                </a:solidFill>
                <a:latin typeface="Cambria" pitchFamily="18" charset="0"/>
              </a:rPr>
              <a:t>Obay</a:t>
            </a:r>
            <a:endParaRPr lang="en-US" dirty="0">
              <a:solidFill>
                <a:srgbClr val="0000FF"/>
              </a:solidFill>
            </a:endParaRPr>
          </a:p>
        </p:txBody>
      </p:sp>
      <p:sp>
        <p:nvSpPr>
          <p:cNvPr id="7" name="Rectangle 6"/>
          <p:cNvSpPr/>
          <p:nvPr/>
        </p:nvSpPr>
        <p:spPr>
          <a:xfrm>
            <a:off x="309511" y="4874694"/>
            <a:ext cx="723275" cy="369332"/>
          </a:xfrm>
          <a:prstGeom prst="rect">
            <a:avLst/>
          </a:prstGeom>
        </p:spPr>
        <p:txBody>
          <a:bodyPr wrap="none">
            <a:spAutoFit/>
          </a:bodyPr>
          <a:lstStyle/>
          <a:p>
            <a:r>
              <a:rPr lang="en-US" dirty="0" err="1" smtClean="0">
                <a:solidFill>
                  <a:srgbClr val="0000FF"/>
                </a:solidFill>
                <a:latin typeface="Cambria" pitchFamily="18" charset="0"/>
              </a:rPr>
              <a:t>Payal</a:t>
            </a:r>
            <a:endParaRPr lang="en-US" dirty="0">
              <a:solidFill>
                <a:srgbClr val="0000FF"/>
              </a:solidFill>
            </a:endParaRPr>
          </a:p>
        </p:txBody>
      </p:sp>
      <p:sp>
        <p:nvSpPr>
          <p:cNvPr id="8" name="Rectangle 7"/>
          <p:cNvSpPr/>
          <p:nvPr/>
        </p:nvSpPr>
        <p:spPr>
          <a:xfrm>
            <a:off x="1188363" y="1480429"/>
            <a:ext cx="3729874" cy="646331"/>
          </a:xfrm>
          <a:prstGeom prst="rect">
            <a:avLst/>
          </a:prstGeom>
        </p:spPr>
        <p:txBody>
          <a:bodyPr wrap="square">
            <a:spAutoFit/>
          </a:bodyPr>
          <a:lstStyle/>
          <a:p>
            <a:pPr algn="ctr"/>
            <a:r>
              <a:rPr lang="en-US" dirty="0" smtClean="0">
                <a:latin typeface="Cambria" pitchFamily="18" charset="0"/>
              </a:rPr>
              <a:t>tree impurity measures:  </a:t>
            </a:r>
            <a:r>
              <a:rPr lang="en-US" i="1" dirty="0" smtClean="0">
                <a:latin typeface="Cambria" pitchFamily="18" charset="0"/>
              </a:rPr>
              <a:t>misclassification and deviance</a:t>
            </a:r>
            <a:endParaRPr lang="en-US" i="1" dirty="0"/>
          </a:p>
        </p:txBody>
      </p:sp>
      <p:sp>
        <p:nvSpPr>
          <p:cNvPr id="9" name="Rectangle 8"/>
          <p:cNvSpPr/>
          <p:nvPr/>
        </p:nvSpPr>
        <p:spPr>
          <a:xfrm>
            <a:off x="6173416" y="1480429"/>
            <a:ext cx="2793530" cy="646331"/>
          </a:xfrm>
          <a:prstGeom prst="rect">
            <a:avLst/>
          </a:prstGeom>
        </p:spPr>
        <p:txBody>
          <a:bodyPr wrap="square">
            <a:spAutoFit/>
          </a:bodyPr>
          <a:lstStyle/>
          <a:p>
            <a:pPr algn="ctr"/>
            <a:r>
              <a:rPr lang="en-US" dirty="0" smtClean="0">
                <a:latin typeface="Cambria" pitchFamily="18" charset="0"/>
              </a:rPr>
              <a:t>complexity parameter (number of </a:t>
            </a:r>
            <a:r>
              <a:rPr lang="en-US" dirty="0" err="1" smtClean="0">
                <a:latin typeface="Cambria" pitchFamily="18" charset="0"/>
              </a:rPr>
              <a:t>branchings</a:t>
            </a:r>
            <a:r>
              <a:rPr lang="en-US" dirty="0" smtClean="0">
                <a:latin typeface="Cambria" pitchFamily="18" charset="0"/>
              </a:rPr>
              <a:t>)</a:t>
            </a:r>
            <a:endParaRPr lang="en-US" i="1" dirty="0"/>
          </a:p>
        </p:txBody>
      </p:sp>
    </p:spTree>
    <p:extLst>
      <p:ext uri="{BB962C8B-B14F-4D97-AF65-F5344CB8AC3E}">
        <p14:creationId xmlns:p14="http://schemas.microsoft.com/office/powerpoint/2010/main" val="26034678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3.1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0"/>
            <a:ext cx="9144000" cy="6585679"/>
          </a:xfrm>
          <a:prstGeom prst="rect">
            <a:avLst/>
          </a:prstGeom>
        </p:spPr>
      </p:pic>
    </p:spTree>
    <p:extLst>
      <p:ext uri="{BB962C8B-B14F-4D97-AF65-F5344CB8AC3E}">
        <p14:creationId xmlns:p14="http://schemas.microsoft.com/office/powerpoint/2010/main" val="905528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3-25 at 12.08.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2600"/>
            <a:ext cx="9144000" cy="5884843"/>
          </a:xfrm>
          <a:prstGeom prst="rect">
            <a:avLst/>
          </a:prstGeom>
        </p:spPr>
      </p:pic>
    </p:spTree>
    <p:extLst>
      <p:ext uri="{BB962C8B-B14F-4D97-AF65-F5344CB8AC3E}">
        <p14:creationId xmlns:p14="http://schemas.microsoft.com/office/powerpoint/2010/main" val="28992547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7700"/>
            <a:ext cx="9144000" cy="5537771"/>
          </a:xfrm>
          <a:prstGeom prst="rect">
            <a:avLst/>
          </a:prstGeom>
        </p:spPr>
      </p:pic>
    </p:spTree>
    <p:extLst>
      <p:ext uri="{BB962C8B-B14F-4D97-AF65-F5344CB8AC3E}">
        <p14:creationId xmlns:p14="http://schemas.microsoft.com/office/powerpoint/2010/main" val="25309544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2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800"/>
            <a:ext cx="9144000" cy="5730377"/>
          </a:xfrm>
          <a:prstGeom prst="rect">
            <a:avLst/>
          </a:prstGeom>
        </p:spPr>
      </p:pic>
    </p:spTree>
    <p:extLst>
      <p:ext uri="{BB962C8B-B14F-4D97-AF65-F5344CB8AC3E}">
        <p14:creationId xmlns:p14="http://schemas.microsoft.com/office/powerpoint/2010/main" val="40444052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2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47700"/>
            <a:ext cx="9144000" cy="5560676"/>
          </a:xfrm>
          <a:prstGeom prst="rect">
            <a:avLst/>
          </a:prstGeom>
        </p:spPr>
      </p:pic>
    </p:spTree>
    <p:extLst>
      <p:ext uri="{BB962C8B-B14F-4D97-AF65-F5344CB8AC3E}">
        <p14:creationId xmlns:p14="http://schemas.microsoft.com/office/powerpoint/2010/main" val="40444052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3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279952"/>
          </a:xfrm>
          <a:prstGeom prst="rect">
            <a:avLst/>
          </a:prstGeom>
        </p:spPr>
      </p:pic>
    </p:spTree>
    <p:extLst>
      <p:ext uri="{BB962C8B-B14F-4D97-AF65-F5344CB8AC3E}">
        <p14:creationId xmlns:p14="http://schemas.microsoft.com/office/powerpoint/2010/main" val="4044405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1800"/>
            <a:ext cx="9144000" cy="5980478"/>
          </a:xfrm>
          <a:prstGeom prst="rect">
            <a:avLst/>
          </a:prstGeom>
        </p:spPr>
      </p:pic>
      <p:pic>
        <p:nvPicPr>
          <p:cNvPr id="3" name="Picture 2" descr="Screen Shot 2013-03-25 at 2.03.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255183"/>
            <a:ext cx="8885610" cy="5010150"/>
          </a:xfrm>
          <a:prstGeom prst="rect">
            <a:avLst/>
          </a:prstGeom>
        </p:spPr>
      </p:pic>
    </p:spTree>
    <p:extLst>
      <p:ext uri="{BB962C8B-B14F-4D97-AF65-F5344CB8AC3E}">
        <p14:creationId xmlns:p14="http://schemas.microsoft.com/office/powerpoint/2010/main" val="4044405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3-25 at 2.04.3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8249" y="172498"/>
            <a:ext cx="3989917" cy="1830500"/>
          </a:xfrm>
          <a:prstGeom prst="rect">
            <a:avLst/>
          </a:prstGeom>
        </p:spPr>
      </p:pic>
      <p:pic>
        <p:nvPicPr>
          <p:cNvPr id="4" name="Picture 3" descr="Screen Shot 2013-03-25 at 2.05.02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950" y="317499"/>
            <a:ext cx="4442883" cy="770249"/>
          </a:xfrm>
          <a:prstGeom prst="rect">
            <a:avLst/>
          </a:prstGeom>
        </p:spPr>
      </p:pic>
      <p:pic>
        <p:nvPicPr>
          <p:cNvPr id="5" name="Picture 4" descr="Screen Shot 2013-03-25 at 2.03.49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222" y="2222499"/>
            <a:ext cx="5993878" cy="4243917"/>
          </a:xfrm>
          <a:prstGeom prst="rect">
            <a:avLst/>
          </a:prstGeom>
        </p:spPr>
      </p:pic>
    </p:spTree>
    <p:extLst>
      <p:ext uri="{BB962C8B-B14F-4D97-AF65-F5344CB8AC3E}">
        <p14:creationId xmlns:p14="http://schemas.microsoft.com/office/powerpoint/2010/main" val="25309544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754" name="Group 2"/>
          <p:cNvGrpSpPr>
            <a:grpSpLocks/>
          </p:cNvGrpSpPr>
          <p:nvPr/>
        </p:nvGrpSpPr>
        <p:grpSpPr bwMode="auto">
          <a:xfrm>
            <a:off x="1069975" y="1716088"/>
            <a:ext cx="7353300" cy="4538662"/>
            <a:chOff x="674" y="1081"/>
            <a:chExt cx="4632" cy="2859"/>
          </a:xfrm>
        </p:grpSpPr>
        <p:sp>
          <p:nvSpPr>
            <p:cNvPr id="202755" name="Rectangle 3"/>
            <p:cNvSpPr>
              <a:spLocks noChangeArrowheads="1"/>
            </p:cNvSpPr>
            <p:nvPr/>
          </p:nvSpPr>
          <p:spPr bwMode="auto">
            <a:xfrm>
              <a:off x="674" y="1081"/>
              <a:ext cx="4632" cy="2852"/>
            </a:xfrm>
            <a:prstGeom prst="rect">
              <a:avLst/>
            </a:prstGeom>
            <a:solidFill>
              <a:srgbClr val="FFFFFF"/>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56" name="Rectangle 4"/>
            <p:cNvSpPr>
              <a:spLocks noChangeArrowheads="1"/>
            </p:cNvSpPr>
            <p:nvPr/>
          </p:nvSpPr>
          <p:spPr bwMode="auto">
            <a:xfrm>
              <a:off x="823" y="3800"/>
              <a:ext cx="149" cy="14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57" name="Freeform 5"/>
            <p:cNvSpPr>
              <a:spLocks/>
            </p:cNvSpPr>
            <p:nvPr/>
          </p:nvSpPr>
          <p:spPr bwMode="auto">
            <a:xfrm>
              <a:off x="898" y="3800"/>
              <a:ext cx="224" cy="140"/>
            </a:xfrm>
            <a:custGeom>
              <a:avLst/>
              <a:gdLst>
                <a:gd name="T0" fmla="*/ 0 w 170"/>
                <a:gd name="T1" fmla="*/ 0 h 106"/>
                <a:gd name="T2" fmla="*/ 170 w 170"/>
                <a:gd name="T3" fmla="*/ 0 h 106"/>
                <a:gd name="T4" fmla="*/ 170 w 170"/>
                <a:gd name="T5" fmla="*/ 106 h 106"/>
              </a:gdLst>
              <a:ahLst/>
              <a:cxnLst>
                <a:cxn ang="0">
                  <a:pos x="T0" y="T1"/>
                </a:cxn>
                <a:cxn ang="0">
                  <a:pos x="T2" y="T3"/>
                </a:cxn>
                <a:cxn ang="0">
                  <a:pos x="T4" y="T5"/>
                </a:cxn>
              </a:cxnLst>
              <a:rect l="0" t="0" r="r" b="b"/>
              <a:pathLst>
                <a:path w="170" h="106">
                  <a:moveTo>
                    <a:pt x="0" y="0"/>
                  </a:moveTo>
                  <a:lnTo>
                    <a:pt x="170" y="0"/>
                  </a:lnTo>
                  <a:lnTo>
                    <a:pt x="170" y="10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58" name="Rectangle 6"/>
            <p:cNvSpPr>
              <a:spLocks noChangeArrowheads="1"/>
            </p:cNvSpPr>
            <p:nvPr/>
          </p:nvSpPr>
          <p:spPr bwMode="auto">
            <a:xfrm>
              <a:off x="3214" y="3792"/>
              <a:ext cx="149" cy="148"/>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59" name="Rectangle 7"/>
            <p:cNvSpPr>
              <a:spLocks noChangeArrowheads="1"/>
            </p:cNvSpPr>
            <p:nvPr/>
          </p:nvSpPr>
          <p:spPr bwMode="auto">
            <a:xfrm>
              <a:off x="1719" y="3779"/>
              <a:ext cx="151" cy="161"/>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0" name="Freeform 8"/>
            <p:cNvSpPr>
              <a:spLocks/>
            </p:cNvSpPr>
            <p:nvPr/>
          </p:nvSpPr>
          <p:spPr bwMode="auto">
            <a:xfrm>
              <a:off x="1010" y="3779"/>
              <a:ext cx="261" cy="161"/>
            </a:xfrm>
            <a:custGeom>
              <a:avLst/>
              <a:gdLst>
                <a:gd name="T0" fmla="*/ 0 w 198"/>
                <a:gd name="T1" fmla="*/ 16 h 122"/>
                <a:gd name="T2" fmla="*/ 0 w 198"/>
                <a:gd name="T3" fmla="*/ 0 h 122"/>
                <a:gd name="T4" fmla="*/ 198 w 198"/>
                <a:gd name="T5" fmla="*/ 0 h 122"/>
                <a:gd name="T6" fmla="*/ 198 w 198"/>
                <a:gd name="T7" fmla="*/ 122 h 122"/>
              </a:gdLst>
              <a:ahLst/>
              <a:cxnLst>
                <a:cxn ang="0">
                  <a:pos x="T0" y="T1"/>
                </a:cxn>
                <a:cxn ang="0">
                  <a:pos x="T2" y="T3"/>
                </a:cxn>
                <a:cxn ang="0">
                  <a:pos x="T4" y="T5"/>
                </a:cxn>
                <a:cxn ang="0">
                  <a:pos x="T6" y="T7"/>
                </a:cxn>
              </a:cxnLst>
              <a:rect l="0" t="0" r="r" b="b"/>
              <a:pathLst>
                <a:path w="198" h="122">
                  <a:moveTo>
                    <a:pt x="0" y="16"/>
                  </a:moveTo>
                  <a:lnTo>
                    <a:pt x="0" y="0"/>
                  </a:lnTo>
                  <a:lnTo>
                    <a:pt x="198" y="0"/>
                  </a:lnTo>
                  <a:lnTo>
                    <a:pt x="198"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1" name="Freeform 9"/>
            <p:cNvSpPr>
              <a:spLocks/>
            </p:cNvSpPr>
            <p:nvPr/>
          </p:nvSpPr>
          <p:spPr bwMode="auto">
            <a:xfrm>
              <a:off x="1794" y="3779"/>
              <a:ext cx="225" cy="161"/>
            </a:xfrm>
            <a:custGeom>
              <a:avLst/>
              <a:gdLst>
                <a:gd name="T0" fmla="*/ 0 w 170"/>
                <a:gd name="T1" fmla="*/ 0 h 122"/>
                <a:gd name="T2" fmla="*/ 170 w 170"/>
                <a:gd name="T3" fmla="*/ 0 h 122"/>
                <a:gd name="T4" fmla="*/ 170 w 170"/>
                <a:gd name="T5" fmla="*/ 122 h 122"/>
              </a:gdLst>
              <a:ahLst/>
              <a:cxnLst>
                <a:cxn ang="0">
                  <a:pos x="T0" y="T1"/>
                </a:cxn>
                <a:cxn ang="0">
                  <a:pos x="T2" y="T3"/>
                </a:cxn>
                <a:cxn ang="0">
                  <a:pos x="T4" y="T5"/>
                </a:cxn>
              </a:cxnLst>
              <a:rect l="0" t="0" r="r" b="b"/>
              <a:pathLst>
                <a:path w="170" h="122">
                  <a:moveTo>
                    <a:pt x="0" y="0"/>
                  </a:moveTo>
                  <a:lnTo>
                    <a:pt x="170" y="0"/>
                  </a:lnTo>
                  <a:lnTo>
                    <a:pt x="170"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2" name="Freeform 10"/>
            <p:cNvSpPr>
              <a:spLocks/>
            </p:cNvSpPr>
            <p:nvPr/>
          </p:nvSpPr>
          <p:spPr bwMode="auto">
            <a:xfrm>
              <a:off x="1137" y="3771"/>
              <a:ext cx="283" cy="169"/>
            </a:xfrm>
            <a:custGeom>
              <a:avLst/>
              <a:gdLst>
                <a:gd name="T0" fmla="*/ 0 w 215"/>
                <a:gd name="T1" fmla="*/ 6 h 128"/>
                <a:gd name="T2" fmla="*/ 0 w 215"/>
                <a:gd name="T3" fmla="*/ 0 h 128"/>
                <a:gd name="T4" fmla="*/ 215 w 215"/>
                <a:gd name="T5" fmla="*/ 0 h 128"/>
                <a:gd name="T6" fmla="*/ 215 w 215"/>
                <a:gd name="T7" fmla="*/ 128 h 128"/>
              </a:gdLst>
              <a:ahLst/>
              <a:cxnLst>
                <a:cxn ang="0">
                  <a:pos x="T0" y="T1"/>
                </a:cxn>
                <a:cxn ang="0">
                  <a:pos x="T2" y="T3"/>
                </a:cxn>
                <a:cxn ang="0">
                  <a:pos x="T4" y="T5"/>
                </a:cxn>
                <a:cxn ang="0">
                  <a:pos x="T6" y="T7"/>
                </a:cxn>
              </a:cxnLst>
              <a:rect l="0" t="0" r="r" b="b"/>
              <a:pathLst>
                <a:path w="215" h="128">
                  <a:moveTo>
                    <a:pt x="0" y="6"/>
                  </a:moveTo>
                  <a:lnTo>
                    <a:pt x="0" y="0"/>
                  </a:lnTo>
                  <a:lnTo>
                    <a:pt x="215" y="0"/>
                  </a:lnTo>
                  <a:lnTo>
                    <a:pt x="215" y="12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3" name="Rectangle 11"/>
            <p:cNvSpPr>
              <a:spLocks noChangeArrowheads="1"/>
            </p:cNvSpPr>
            <p:nvPr/>
          </p:nvSpPr>
          <p:spPr bwMode="auto">
            <a:xfrm>
              <a:off x="3662" y="3771"/>
              <a:ext cx="149" cy="169"/>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4" name="Rectangle 12"/>
            <p:cNvSpPr>
              <a:spLocks noChangeArrowheads="1"/>
            </p:cNvSpPr>
            <p:nvPr/>
          </p:nvSpPr>
          <p:spPr bwMode="auto">
            <a:xfrm>
              <a:off x="2467" y="3758"/>
              <a:ext cx="149" cy="1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5" name="Rectangle 13"/>
            <p:cNvSpPr>
              <a:spLocks noChangeArrowheads="1"/>
            </p:cNvSpPr>
            <p:nvPr/>
          </p:nvSpPr>
          <p:spPr bwMode="auto">
            <a:xfrm>
              <a:off x="4110" y="3750"/>
              <a:ext cx="151" cy="19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6" name="Freeform 14"/>
            <p:cNvSpPr>
              <a:spLocks/>
            </p:cNvSpPr>
            <p:nvPr/>
          </p:nvSpPr>
          <p:spPr bwMode="auto">
            <a:xfrm>
              <a:off x="4186" y="3750"/>
              <a:ext cx="224" cy="190"/>
            </a:xfrm>
            <a:custGeom>
              <a:avLst/>
              <a:gdLst>
                <a:gd name="T0" fmla="*/ 0 w 170"/>
                <a:gd name="T1" fmla="*/ 0 h 144"/>
                <a:gd name="T2" fmla="*/ 170 w 170"/>
                <a:gd name="T3" fmla="*/ 0 h 144"/>
                <a:gd name="T4" fmla="*/ 170 w 170"/>
                <a:gd name="T5" fmla="*/ 144 h 144"/>
              </a:gdLst>
              <a:ahLst/>
              <a:cxnLst>
                <a:cxn ang="0">
                  <a:pos x="T0" y="T1"/>
                </a:cxn>
                <a:cxn ang="0">
                  <a:pos x="T2" y="T3"/>
                </a:cxn>
                <a:cxn ang="0">
                  <a:pos x="T4" y="T5"/>
                </a:cxn>
              </a:cxnLst>
              <a:rect l="0" t="0" r="r" b="b"/>
              <a:pathLst>
                <a:path w="170" h="144">
                  <a:moveTo>
                    <a:pt x="0" y="0"/>
                  </a:moveTo>
                  <a:lnTo>
                    <a:pt x="170" y="0"/>
                  </a:lnTo>
                  <a:lnTo>
                    <a:pt x="170" y="14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7" name="Freeform 15"/>
            <p:cNvSpPr>
              <a:spLocks/>
            </p:cNvSpPr>
            <p:nvPr/>
          </p:nvSpPr>
          <p:spPr bwMode="auto">
            <a:xfrm>
              <a:off x="3513" y="3744"/>
              <a:ext cx="224" cy="196"/>
            </a:xfrm>
            <a:custGeom>
              <a:avLst/>
              <a:gdLst>
                <a:gd name="T0" fmla="*/ 0 w 170"/>
                <a:gd name="T1" fmla="*/ 149 h 149"/>
                <a:gd name="T2" fmla="*/ 0 w 170"/>
                <a:gd name="T3" fmla="*/ 0 h 149"/>
                <a:gd name="T4" fmla="*/ 170 w 170"/>
                <a:gd name="T5" fmla="*/ 0 h 149"/>
                <a:gd name="T6" fmla="*/ 170 w 170"/>
                <a:gd name="T7" fmla="*/ 21 h 149"/>
              </a:gdLst>
              <a:ahLst/>
              <a:cxnLst>
                <a:cxn ang="0">
                  <a:pos x="T0" y="T1"/>
                </a:cxn>
                <a:cxn ang="0">
                  <a:pos x="T2" y="T3"/>
                </a:cxn>
                <a:cxn ang="0">
                  <a:pos x="T4" y="T5"/>
                </a:cxn>
                <a:cxn ang="0">
                  <a:pos x="T6" y="T7"/>
                </a:cxn>
              </a:cxnLst>
              <a:rect l="0" t="0" r="r" b="b"/>
              <a:pathLst>
                <a:path w="170" h="149">
                  <a:moveTo>
                    <a:pt x="0" y="149"/>
                  </a:moveTo>
                  <a:lnTo>
                    <a:pt x="0" y="0"/>
                  </a:lnTo>
                  <a:lnTo>
                    <a:pt x="170" y="0"/>
                  </a:lnTo>
                  <a:lnTo>
                    <a:pt x="170" y="21"/>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8" name="Freeform 16"/>
            <p:cNvSpPr>
              <a:spLocks/>
            </p:cNvSpPr>
            <p:nvPr/>
          </p:nvSpPr>
          <p:spPr bwMode="auto">
            <a:xfrm>
              <a:off x="1279" y="3744"/>
              <a:ext cx="291" cy="196"/>
            </a:xfrm>
            <a:custGeom>
              <a:avLst/>
              <a:gdLst>
                <a:gd name="T0" fmla="*/ 0 w 221"/>
                <a:gd name="T1" fmla="*/ 21 h 149"/>
                <a:gd name="T2" fmla="*/ 0 w 221"/>
                <a:gd name="T3" fmla="*/ 0 h 149"/>
                <a:gd name="T4" fmla="*/ 221 w 221"/>
                <a:gd name="T5" fmla="*/ 0 h 149"/>
                <a:gd name="T6" fmla="*/ 221 w 221"/>
                <a:gd name="T7" fmla="*/ 149 h 149"/>
              </a:gdLst>
              <a:ahLst/>
              <a:cxnLst>
                <a:cxn ang="0">
                  <a:pos x="T0" y="T1"/>
                </a:cxn>
                <a:cxn ang="0">
                  <a:pos x="T2" y="T3"/>
                </a:cxn>
                <a:cxn ang="0">
                  <a:pos x="T4" y="T5"/>
                </a:cxn>
                <a:cxn ang="0">
                  <a:pos x="T6" y="T7"/>
                </a:cxn>
              </a:cxnLst>
              <a:rect l="0" t="0" r="r" b="b"/>
              <a:pathLst>
                <a:path w="221" h="149">
                  <a:moveTo>
                    <a:pt x="0" y="21"/>
                  </a:moveTo>
                  <a:lnTo>
                    <a:pt x="0" y="0"/>
                  </a:lnTo>
                  <a:lnTo>
                    <a:pt x="221" y="0"/>
                  </a:lnTo>
                  <a:lnTo>
                    <a:pt x="221" y="149"/>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69" name="Freeform 17"/>
            <p:cNvSpPr>
              <a:spLocks/>
            </p:cNvSpPr>
            <p:nvPr/>
          </p:nvSpPr>
          <p:spPr bwMode="auto">
            <a:xfrm>
              <a:off x="3289" y="3723"/>
              <a:ext cx="336" cy="69"/>
            </a:xfrm>
            <a:custGeom>
              <a:avLst/>
              <a:gdLst>
                <a:gd name="T0" fmla="*/ 0 w 255"/>
                <a:gd name="T1" fmla="*/ 53 h 53"/>
                <a:gd name="T2" fmla="*/ 0 w 255"/>
                <a:gd name="T3" fmla="*/ 0 h 53"/>
                <a:gd name="T4" fmla="*/ 255 w 255"/>
                <a:gd name="T5" fmla="*/ 0 h 53"/>
                <a:gd name="T6" fmla="*/ 255 w 255"/>
                <a:gd name="T7" fmla="*/ 16 h 53"/>
              </a:gdLst>
              <a:ahLst/>
              <a:cxnLst>
                <a:cxn ang="0">
                  <a:pos x="T0" y="T1"/>
                </a:cxn>
                <a:cxn ang="0">
                  <a:pos x="T2" y="T3"/>
                </a:cxn>
                <a:cxn ang="0">
                  <a:pos x="T4" y="T5"/>
                </a:cxn>
                <a:cxn ang="0">
                  <a:pos x="T6" y="T7"/>
                </a:cxn>
              </a:cxnLst>
              <a:rect l="0" t="0" r="r" b="b"/>
              <a:pathLst>
                <a:path w="255" h="53">
                  <a:moveTo>
                    <a:pt x="0" y="53"/>
                  </a:moveTo>
                  <a:lnTo>
                    <a:pt x="0" y="0"/>
                  </a:lnTo>
                  <a:lnTo>
                    <a:pt x="255" y="0"/>
                  </a:lnTo>
                  <a:lnTo>
                    <a:pt x="255" y="1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0" name="Freeform 18"/>
            <p:cNvSpPr>
              <a:spLocks/>
            </p:cNvSpPr>
            <p:nvPr/>
          </p:nvSpPr>
          <p:spPr bwMode="auto">
            <a:xfrm>
              <a:off x="1906" y="3716"/>
              <a:ext cx="261" cy="224"/>
            </a:xfrm>
            <a:custGeom>
              <a:avLst/>
              <a:gdLst>
                <a:gd name="T0" fmla="*/ 0 w 198"/>
                <a:gd name="T1" fmla="*/ 48 h 170"/>
                <a:gd name="T2" fmla="*/ 0 w 198"/>
                <a:gd name="T3" fmla="*/ 0 h 170"/>
                <a:gd name="T4" fmla="*/ 198 w 198"/>
                <a:gd name="T5" fmla="*/ 0 h 170"/>
                <a:gd name="T6" fmla="*/ 198 w 198"/>
                <a:gd name="T7" fmla="*/ 170 h 170"/>
              </a:gdLst>
              <a:ahLst/>
              <a:cxnLst>
                <a:cxn ang="0">
                  <a:pos x="T0" y="T1"/>
                </a:cxn>
                <a:cxn ang="0">
                  <a:pos x="T2" y="T3"/>
                </a:cxn>
                <a:cxn ang="0">
                  <a:pos x="T4" y="T5"/>
                </a:cxn>
                <a:cxn ang="0">
                  <a:pos x="T6" y="T7"/>
                </a:cxn>
              </a:cxnLst>
              <a:rect l="0" t="0" r="r" b="b"/>
              <a:pathLst>
                <a:path w="198" h="170">
                  <a:moveTo>
                    <a:pt x="0" y="48"/>
                  </a:moveTo>
                  <a:lnTo>
                    <a:pt x="0" y="0"/>
                  </a:lnTo>
                  <a:lnTo>
                    <a:pt x="198" y="0"/>
                  </a:lnTo>
                  <a:lnTo>
                    <a:pt x="198" y="17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1" name="Freeform 19"/>
            <p:cNvSpPr>
              <a:spLocks/>
            </p:cNvSpPr>
            <p:nvPr/>
          </p:nvSpPr>
          <p:spPr bwMode="auto">
            <a:xfrm>
              <a:off x="4298" y="3709"/>
              <a:ext cx="261" cy="231"/>
            </a:xfrm>
            <a:custGeom>
              <a:avLst/>
              <a:gdLst>
                <a:gd name="T0" fmla="*/ 0 w 198"/>
                <a:gd name="T1" fmla="*/ 31 h 175"/>
                <a:gd name="T2" fmla="*/ 0 w 198"/>
                <a:gd name="T3" fmla="*/ 0 h 175"/>
                <a:gd name="T4" fmla="*/ 198 w 198"/>
                <a:gd name="T5" fmla="*/ 0 h 175"/>
                <a:gd name="T6" fmla="*/ 198 w 198"/>
                <a:gd name="T7" fmla="*/ 175 h 175"/>
              </a:gdLst>
              <a:ahLst/>
              <a:cxnLst>
                <a:cxn ang="0">
                  <a:pos x="T0" y="T1"/>
                </a:cxn>
                <a:cxn ang="0">
                  <a:pos x="T2" y="T3"/>
                </a:cxn>
                <a:cxn ang="0">
                  <a:pos x="T4" y="T5"/>
                </a:cxn>
                <a:cxn ang="0">
                  <a:pos x="T6" y="T7"/>
                </a:cxn>
              </a:cxnLst>
              <a:rect l="0" t="0" r="r" b="b"/>
              <a:pathLst>
                <a:path w="198" h="175">
                  <a:moveTo>
                    <a:pt x="0" y="31"/>
                  </a:moveTo>
                  <a:lnTo>
                    <a:pt x="0" y="0"/>
                  </a:lnTo>
                  <a:lnTo>
                    <a:pt x="198" y="0"/>
                  </a:lnTo>
                  <a:lnTo>
                    <a:pt x="198" y="175"/>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2" name="Freeform 20"/>
            <p:cNvSpPr>
              <a:spLocks/>
            </p:cNvSpPr>
            <p:nvPr/>
          </p:nvSpPr>
          <p:spPr bwMode="auto">
            <a:xfrm>
              <a:off x="3453" y="3701"/>
              <a:ext cx="508" cy="239"/>
            </a:xfrm>
            <a:custGeom>
              <a:avLst/>
              <a:gdLst>
                <a:gd name="T0" fmla="*/ 0 w 386"/>
                <a:gd name="T1" fmla="*/ 16 h 181"/>
                <a:gd name="T2" fmla="*/ 0 w 386"/>
                <a:gd name="T3" fmla="*/ 0 h 181"/>
                <a:gd name="T4" fmla="*/ 386 w 386"/>
                <a:gd name="T5" fmla="*/ 0 h 181"/>
                <a:gd name="T6" fmla="*/ 386 w 386"/>
                <a:gd name="T7" fmla="*/ 181 h 181"/>
              </a:gdLst>
              <a:ahLst/>
              <a:cxnLst>
                <a:cxn ang="0">
                  <a:pos x="T0" y="T1"/>
                </a:cxn>
                <a:cxn ang="0">
                  <a:pos x="T2" y="T3"/>
                </a:cxn>
                <a:cxn ang="0">
                  <a:pos x="T4" y="T5"/>
                </a:cxn>
                <a:cxn ang="0">
                  <a:pos x="T6" y="T7"/>
                </a:cxn>
              </a:cxnLst>
              <a:rect l="0" t="0" r="r" b="b"/>
              <a:pathLst>
                <a:path w="386" h="181">
                  <a:moveTo>
                    <a:pt x="0" y="16"/>
                  </a:moveTo>
                  <a:lnTo>
                    <a:pt x="0" y="0"/>
                  </a:lnTo>
                  <a:lnTo>
                    <a:pt x="386" y="0"/>
                  </a:lnTo>
                  <a:lnTo>
                    <a:pt x="386" y="181"/>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3" name="Freeform 21"/>
            <p:cNvSpPr>
              <a:spLocks/>
            </p:cNvSpPr>
            <p:nvPr/>
          </p:nvSpPr>
          <p:spPr bwMode="auto">
            <a:xfrm>
              <a:off x="3707" y="3688"/>
              <a:ext cx="717" cy="21"/>
            </a:xfrm>
            <a:custGeom>
              <a:avLst/>
              <a:gdLst>
                <a:gd name="T0" fmla="*/ 0 w 544"/>
                <a:gd name="T1" fmla="*/ 10 h 16"/>
                <a:gd name="T2" fmla="*/ 0 w 544"/>
                <a:gd name="T3" fmla="*/ 0 h 16"/>
                <a:gd name="T4" fmla="*/ 544 w 544"/>
                <a:gd name="T5" fmla="*/ 0 h 16"/>
                <a:gd name="T6" fmla="*/ 544 w 544"/>
                <a:gd name="T7" fmla="*/ 16 h 16"/>
              </a:gdLst>
              <a:ahLst/>
              <a:cxnLst>
                <a:cxn ang="0">
                  <a:pos x="T0" y="T1"/>
                </a:cxn>
                <a:cxn ang="0">
                  <a:pos x="T2" y="T3"/>
                </a:cxn>
                <a:cxn ang="0">
                  <a:pos x="T4" y="T5"/>
                </a:cxn>
                <a:cxn ang="0">
                  <a:pos x="T6" y="T7"/>
                </a:cxn>
              </a:cxnLst>
              <a:rect l="0" t="0" r="r" b="b"/>
              <a:pathLst>
                <a:path w="544" h="16">
                  <a:moveTo>
                    <a:pt x="0" y="10"/>
                  </a:moveTo>
                  <a:lnTo>
                    <a:pt x="0" y="0"/>
                  </a:lnTo>
                  <a:lnTo>
                    <a:pt x="544" y="0"/>
                  </a:lnTo>
                  <a:lnTo>
                    <a:pt x="544" y="1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4" name="Rectangle 22"/>
            <p:cNvSpPr>
              <a:spLocks noChangeArrowheads="1"/>
            </p:cNvSpPr>
            <p:nvPr/>
          </p:nvSpPr>
          <p:spPr bwMode="auto">
            <a:xfrm>
              <a:off x="4709" y="3688"/>
              <a:ext cx="149" cy="25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5" name="Freeform 23"/>
            <p:cNvSpPr>
              <a:spLocks/>
            </p:cNvSpPr>
            <p:nvPr/>
          </p:nvSpPr>
          <p:spPr bwMode="auto">
            <a:xfrm>
              <a:off x="1420" y="3680"/>
              <a:ext cx="613" cy="64"/>
            </a:xfrm>
            <a:custGeom>
              <a:avLst/>
              <a:gdLst>
                <a:gd name="T0" fmla="*/ 0 w 465"/>
                <a:gd name="T1" fmla="*/ 48 h 48"/>
                <a:gd name="T2" fmla="*/ 0 w 465"/>
                <a:gd name="T3" fmla="*/ 0 h 48"/>
                <a:gd name="T4" fmla="*/ 465 w 465"/>
                <a:gd name="T5" fmla="*/ 0 h 48"/>
                <a:gd name="T6" fmla="*/ 465 w 465"/>
                <a:gd name="T7" fmla="*/ 27 h 48"/>
              </a:gdLst>
              <a:ahLst/>
              <a:cxnLst>
                <a:cxn ang="0">
                  <a:pos x="T0" y="T1"/>
                </a:cxn>
                <a:cxn ang="0">
                  <a:pos x="T2" y="T3"/>
                </a:cxn>
                <a:cxn ang="0">
                  <a:pos x="T4" y="T5"/>
                </a:cxn>
                <a:cxn ang="0">
                  <a:pos x="T6" y="T7"/>
                </a:cxn>
              </a:cxnLst>
              <a:rect l="0" t="0" r="r" b="b"/>
              <a:pathLst>
                <a:path w="465" h="48">
                  <a:moveTo>
                    <a:pt x="0" y="48"/>
                  </a:moveTo>
                  <a:lnTo>
                    <a:pt x="0" y="0"/>
                  </a:lnTo>
                  <a:lnTo>
                    <a:pt x="465" y="0"/>
                  </a:lnTo>
                  <a:lnTo>
                    <a:pt x="465" y="2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6" name="Rectangle 24"/>
            <p:cNvSpPr>
              <a:spLocks noChangeArrowheads="1"/>
            </p:cNvSpPr>
            <p:nvPr/>
          </p:nvSpPr>
          <p:spPr bwMode="auto">
            <a:xfrm>
              <a:off x="4066" y="3659"/>
              <a:ext cx="717" cy="29"/>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7" name="Freeform 25"/>
            <p:cNvSpPr>
              <a:spLocks/>
            </p:cNvSpPr>
            <p:nvPr/>
          </p:nvSpPr>
          <p:spPr bwMode="auto">
            <a:xfrm>
              <a:off x="2318" y="3604"/>
              <a:ext cx="224" cy="336"/>
            </a:xfrm>
            <a:custGeom>
              <a:avLst/>
              <a:gdLst>
                <a:gd name="T0" fmla="*/ 0 w 170"/>
                <a:gd name="T1" fmla="*/ 255 h 255"/>
                <a:gd name="T2" fmla="*/ 0 w 170"/>
                <a:gd name="T3" fmla="*/ 0 h 255"/>
                <a:gd name="T4" fmla="*/ 170 w 170"/>
                <a:gd name="T5" fmla="*/ 0 h 255"/>
                <a:gd name="T6" fmla="*/ 170 w 170"/>
                <a:gd name="T7" fmla="*/ 117 h 255"/>
              </a:gdLst>
              <a:ahLst/>
              <a:cxnLst>
                <a:cxn ang="0">
                  <a:pos x="T0" y="T1"/>
                </a:cxn>
                <a:cxn ang="0">
                  <a:pos x="T2" y="T3"/>
                </a:cxn>
                <a:cxn ang="0">
                  <a:pos x="T4" y="T5"/>
                </a:cxn>
                <a:cxn ang="0">
                  <a:pos x="T6" y="T7"/>
                </a:cxn>
              </a:cxnLst>
              <a:rect l="0" t="0" r="r" b="b"/>
              <a:pathLst>
                <a:path w="170" h="255">
                  <a:moveTo>
                    <a:pt x="0" y="255"/>
                  </a:moveTo>
                  <a:lnTo>
                    <a:pt x="0" y="0"/>
                  </a:lnTo>
                  <a:lnTo>
                    <a:pt x="170" y="0"/>
                  </a:lnTo>
                  <a:lnTo>
                    <a:pt x="170" y="11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8" name="Freeform 26"/>
            <p:cNvSpPr>
              <a:spLocks/>
            </p:cNvSpPr>
            <p:nvPr/>
          </p:nvSpPr>
          <p:spPr bwMode="auto">
            <a:xfrm>
              <a:off x="1727" y="3604"/>
              <a:ext cx="703" cy="76"/>
            </a:xfrm>
            <a:custGeom>
              <a:avLst/>
              <a:gdLst>
                <a:gd name="T0" fmla="*/ 0 w 533"/>
                <a:gd name="T1" fmla="*/ 58 h 58"/>
                <a:gd name="T2" fmla="*/ 0 w 533"/>
                <a:gd name="T3" fmla="*/ 0 h 58"/>
                <a:gd name="T4" fmla="*/ 533 w 533"/>
                <a:gd name="T5" fmla="*/ 0 h 58"/>
              </a:gdLst>
              <a:ahLst/>
              <a:cxnLst>
                <a:cxn ang="0">
                  <a:pos x="T0" y="T1"/>
                </a:cxn>
                <a:cxn ang="0">
                  <a:pos x="T2" y="T3"/>
                </a:cxn>
                <a:cxn ang="0">
                  <a:pos x="T4" y="T5"/>
                </a:cxn>
              </a:cxnLst>
              <a:rect l="0" t="0" r="r" b="b"/>
              <a:pathLst>
                <a:path w="533" h="58">
                  <a:moveTo>
                    <a:pt x="0" y="58"/>
                  </a:moveTo>
                  <a:lnTo>
                    <a:pt x="0" y="0"/>
                  </a:lnTo>
                  <a:lnTo>
                    <a:pt x="533" y="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79" name="Freeform 27"/>
            <p:cNvSpPr>
              <a:spLocks/>
            </p:cNvSpPr>
            <p:nvPr/>
          </p:nvSpPr>
          <p:spPr bwMode="auto">
            <a:xfrm>
              <a:off x="2078" y="3547"/>
              <a:ext cx="688" cy="393"/>
            </a:xfrm>
            <a:custGeom>
              <a:avLst/>
              <a:gdLst>
                <a:gd name="T0" fmla="*/ 0 w 522"/>
                <a:gd name="T1" fmla="*/ 43 h 298"/>
                <a:gd name="T2" fmla="*/ 0 w 522"/>
                <a:gd name="T3" fmla="*/ 0 h 298"/>
                <a:gd name="T4" fmla="*/ 522 w 522"/>
                <a:gd name="T5" fmla="*/ 0 h 298"/>
                <a:gd name="T6" fmla="*/ 522 w 522"/>
                <a:gd name="T7" fmla="*/ 298 h 298"/>
              </a:gdLst>
              <a:ahLst/>
              <a:cxnLst>
                <a:cxn ang="0">
                  <a:pos x="T0" y="T1"/>
                </a:cxn>
                <a:cxn ang="0">
                  <a:pos x="T2" y="T3"/>
                </a:cxn>
                <a:cxn ang="0">
                  <a:pos x="T4" y="T5"/>
                </a:cxn>
                <a:cxn ang="0">
                  <a:pos x="T6" y="T7"/>
                </a:cxn>
              </a:cxnLst>
              <a:rect l="0" t="0" r="r" b="b"/>
              <a:pathLst>
                <a:path w="522" h="298">
                  <a:moveTo>
                    <a:pt x="0" y="43"/>
                  </a:moveTo>
                  <a:lnTo>
                    <a:pt x="0" y="0"/>
                  </a:lnTo>
                  <a:lnTo>
                    <a:pt x="522" y="0"/>
                  </a:lnTo>
                  <a:lnTo>
                    <a:pt x="522" y="29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0" name="Freeform 28"/>
            <p:cNvSpPr>
              <a:spLocks/>
            </p:cNvSpPr>
            <p:nvPr/>
          </p:nvSpPr>
          <p:spPr bwMode="auto">
            <a:xfrm>
              <a:off x="4424" y="3450"/>
              <a:ext cx="583" cy="490"/>
            </a:xfrm>
            <a:custGeom>
              <a:avLst/>
              <a:gdLst>
                <a:gd name="T0" fmla="*/ 0 w 442"/>
                <a:gd name="T1" fmla="*/ 159 h 372"/>
                <a:gd name="T2" fmla="*/ 0 w 442"/>
                <a:gd name="T3" fmla="*/ 0 h 372"/>
                <a:gd name="T4" fmla="*/ 442 w 442"/>
                <a:gd name="T5" fmla="*/ 0 h 372"/>
                <a:gd name="T6" fmla="*/ 442 w 442"/>
                <a:gd name="T7" fmla="*/ 372 h 372"/>
              </a:gdLst>
              <a:ahLst/>
              <a:cxnLst>
                <a:cxn ang="0">
                  <a:pos x="T0" y="T1"/>
                </a:cxn>
                <a:cxn ang="0">
                  <a:pos x="T2" y="T3"/>
                </a:cxn>
                <a:cxn ang="0">
                  <a:pos x="T4" y="T5"/>
                </a:cxn>
                <a:cxn ang="0">
                  <a:pos x="T6" y="T7"/>
                </a:cxn>
              </a:cxnLst>
              <a:rect l="0" t="0" r="r" b="b"/>
              <a:pathLst>
                <a:path w="442" h="372">
                  <a:moveTo>
                    <a:pt x="0" y="159"/>
                  </a:moveTo>
                  <a:lnTo>
                    <a:pt x="0" y="0"/>
                  </a:lnTo>
                  <a:lnTo>
                    <a:pt x="442" y="0"/>
                  </a:lnTo>
                  <a:lnTo>
                    <a:pt x="442" y="37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1" name="Freeform 29"/>
            <p:cNvSpPr>
              <a:spLocks/>
            </p:cNvSpPr>
            <p:nvPr/>
          </p:nvSpPr>
          <p:spPr bwMode="auto">
            <a:xfrm>
              <a:off x="2422" y="3351"/>
              <a:ext cx="493" cy="589"/>
            </a:xfrm>
            <a:custGeom>
              <a:avLst/>
              <a:gdLst>
                <a:gd name="T0" fmla="*/ 0 w 374"/>
                <a:gd name="T1" fmla="*/ 149 h 447"/>
                <a:gd name="T2" fmla="*/ 0 w 374"/>
                <a:gd name="T3" fmla="*/ 0 h 447"/>
                <a:gd name="T4" fmla="*/ 374 w 374"/>
                <a:gd name="T5" fmla="*/ 0 h 447"/>
                <a:gd name="T6" fmla="*/ 374 w 374"/>
                <a:gd name="T7" fmla="*/ 447 h 447"/>
              </a:gdLst>
              <a:ahLst/>
              <a:cxnLst>
                <a:cxn ang="0">
                  <a:pos x="T0" y="T1"/>
                </a:cxn>
                <a:cxn ang="0">
                  <a:pos x="T2" y="T3"/>
                </a:cxn>
                <a:cxn ang="0">
                  <a:pos x="T4" y="T5"/>
                </a:cxn>
                <a:cxn ang="0">
                  <a:pos x="T6" y="T7"/>
                </a:cxn>
              </a:cxnLst>
              <a:rect l="0" t="0" r="r" b="b"/>
              <a:pathLst>
                <a:path w="374" h="447">
                  <a:moveTo>
                    <a:pt x="0" y="149"/>
                  </a:moveTo>
                  <a:lnTo>
                    <a:pt x="0" y="0"/>
                  </a:lnTo>
                  <a:lnTo>
                    <a:pt x="374" y="0"/>
                  </a:lnTo>
                  <a:lnTo>
                    <a:pt x="374" y="44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2" name="Freeform 30"/>
            <p:cNvSpPr>
              <a:spLocks/>
            </p:cNvSpPr>
            <p:nvPr/>
          </p:nvSpPr>
          <p:spPr bwMode="auto">
            <a:xfrm>
              <a:off x="2668" y="3190"/>
              <a:ext cx="397" cy="750"/>
            </a:xfrm>
            <a:custGeom>
              <a:avLst/>
              <a:gdLst>
                <a:gd name="T0" fmla="*/ 0 w 301"/>
                <a:gd name="T1" fmla="*/ 122 h 569"/>
                <a:gd name="T2" fmla="*/ 0 w 301"/>
                <a:gd name="T3" fmla="*/ 0 h 569"/>
                <a:gd name="T4" fmla="*/ 301 w 301"/>
                <a:gd name="T5" fmla="*/ 0 h 569"/>
                <a:gd name="T6" fmla="*/ 301 w 301"/>
                <a:gd name="T7" fmla="*/ 569 h 569"/>
              </a:gdLst>
              <a:ahLst/>
              <a:cxnLst>
                <a:cxn ang="0">
                  <a:pos x="T0" y="T1"/>
                </a:cxn>
                <a:cxn ang="0">
                  <a:pos x="T2" y="T3"/>
                </a:cxn>
                <a:cxn ang="0">
                  <a:pos x="T4" y="T5"/>
                </a:cxn>
                <a:cxn ang="0">
                  <a:pos x="T6" y="T7"/>
                </a:cxn>
              </a:cxnLst>
              <a:rect l="0" t="0" r="r" b="b"/>
              <a:pathLst>
                <a:path w="301" h="569">
                  <a:moveTo>
                    <a:pt x="0" y="122"/>
                  </a:moveTo>
                  <a:lnTo>
                    <a:pt x="0" y="0"/>
                  </a:lnTo>
                  <a:lnTo>
                    <a:pt x="301" y="0"/>
                  </a:lnTo>
                  <a:lnTo>
                    <a:pt x="301" y="569"/>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3" name="Freeform 31"/>
            <p:cNvSpPr>
              <a:spLocks/>
            </p:cNvSpPr>
            <p:nvPr/>
          </p:nvSpPr>
          <p:spPr bwMode="auto">
            <a:xfrm>
              <a:off x="4715" y="3106"/>
              <a:ext cx="442" cy="834"/>
            </a:xfrm>
            <a:custGeom>
              <a:avLst/>
              <a:gdLst>
                <a:gd name="T0" fmla="*/ 0 w 335"/>
                <a:gd name="T1" fmla="*/ 261 h 633"/>
                <a:gd name="T2" fmla="*/ 0 w 335"/>
                <a:gd name="T3" fmla="*/ 0 h 633"/>
                <a:gd name="T4" fmla="*/ 335 w 335"/>
                <a:gd name="T5" fmla="*/ 0 h 633"/>
                <a:gd name="T6" fmla="*/ 335 w 335"/>
                <a:gd name="T7" fmla="*/ 633 h 633"/>
              </a:gdLst>
              <a:ahLst/>
              <a:cxnLst>
                <a:cxn ang="0">
                  <a:pos x="T0" y="T1"/>
                </a:cxn>
                <a:cxn ang="0">
                  <a:pos x="T2" y="T3"/>
                </a:cxn>
                <a:cxn ang="0">
                  <a:pos x="T4" y="T5"/>
                </a:cxn>
                <a:cxn ang="0">
                  <a:pos x="T6" y="T7"/>
                </a:cxn>
              </a:cxnLst>
              <a:rect l="0" t="0" r="r" b="b"/>
              <a:pathLst>
                <a:path w="335" h="633">
                  <a:moveTo>
                    <a:pt x="0" y="261"/>
                  </a:moveTo>
                  <a:lnTo>
                    <a:pt x="0" y="0"/>
                  </a:lnTo>
                  <a:lnTo>
                    <a:pt x="335" y="0"/>
                  </a:lnTo>
                  <a:lnTo>
                    <a:pt x="335" y="633"/>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4" name="Freeform 32"/>
            <p:cNvSpPr>
              <a:spLocks/>
            </p:cNvSpPr>
            <p:nvPr/>
          </p:nvSpPr>
          <p:spPr bwMode="auto">
            <a:xfrm>
              <a:off x="2862" y="1208"/>
              <a:ext cx="2071" cy="1982"/>
            </a:xfrm>
            <a:custGeom>
              <a:avLst/>
              <a:gdLst>
                <a:gd name="T0" fmla="*/ 1571 w 1571"/>
                <a:gd name="T1" fmla="*/ 1440 h 1504"/>
                <a:gd name="T2" fmla="*/ 1571 w 1571"/>
                <a:gd name="T3" fmla="*/ 0 h 1504"/>
                <a:gd name="T4" fmla="*/ 0 w 1571"/>
                <a:gd name="T5" fmla="*/ 0 h 1504"/>
                <a:gd name="T6" fmla="*/ 0 w 1571"/>
                <a:gd name="T7" fmla="*/ 1504 h 1504"/>
              </a:gdLst>
              <a:ahLst/>
              <a:cxnLst>
                <a:cxn ang="0">
                  <a:pos x="T0" y="T1"/>
                </a:cxn>
                <a:cxn ang="0">
                  <a:pos x="T2" y="T3"/>
                </a:cxn>
                <a:cxn ang="0">
                  <a:pos x="T4" y="T5"/>
                </a:cxn>
                <a:cxn ang="0">
                  <a:pos x="T6" y="T7"/>
                </a:cxn>
              </a:cxnLst>
              <a:rect l="0" t="0" r="r" b="b"/>
              <a:pathLst>
                <a:path w="1571" h="1504">
                  <a:moveTo>
                    <a:pt x="1571" y="1440"/>
                  </a:moveTo>
                  <a:lnTo>
                    <a:pt x="1571" y="0"/>
                  </a:lnTo>
                  <a:lnTo>
                    <a:pt x="0" y="0"/>
                  </a:lnTo>
                  <a:lnTo>
                    <a:pt x="0" y="150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2785" name="Line 33"/>
            <p:cNvSpPr>
              <a:spLocks noChangeShapeType="1"/>
            </p:cNvSpPr>
            <p:nvPr/>
          </p:nvSpPr>
          <p:spPr bwMode="auto">
            <a:xfrm>
              <a:off x="674" y="3933"/>
              <a:ext cx="4632" cy="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02786" name="Picture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36713"/>
            <a:ext cx="3451225" cy="3422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02787" name="Text Box 35"/>
          <p:cNvSpPr txBox="1">
            <a:spLocks noChangeArrowheads="1"/>
          </p:cNvSpPr>
          <p:nvPr/>
        </p:nvSpPr>
        <p:spPr bwMode="auto">
          <a:xfrm>
            <a:off x="359833" y="289984"/>
            <a:ext cx="8063442"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defTabSz="914400" fontAlgn="base">
              <a:spcBef>
                <a:spcPct val="0"/>
              </a:spcBef>
              <a:spcAft>
                <a:spcPct val="0"/>
              </a:spcAft>
            </a:pPr>
            <a:r>
              <a:rPr lang="en-US" sz="2400" b="1" i="1" dirty="0" smtClean="0">
                <a:latin typeface="Times New Roman" charset="0"/>
                <a:ea typeface="ＭＳ Ｐゴシック" charset="0"/>
              </a:rPr>
              <a:t>How many clusters?</a:t>
            </a:r>
          </a:p>
          <a:p>
            <a:pPr defTabSz="914400" fontAlgn="base">
              <a:spcBef>
                <a:spcPct val="0"/>
              </a:spcBef>
              <a:spcAft>
                <a:spcPct val="0"/>
              </a:spcAft>
            </a:pPr>
            <a:r>
              <a:rPr lang="en-US" dirty="0" smtClean="0">
                <a:solidFill>
                  <a:srgbClr val="000000"/>
                </a:solidFill>
                <a:latin typeface="Times New Roman" charset="0"/>
                <a:ea typeface="ＭＳ Ｐゴシック" charset="0"/>
              </a:rPr>
              <a:t>In </a:t>
            </a:r>
            <a:r>
              <a:rPr lang="en-US" dirty="0" smtClean="0">
                <a:solidFill>
                  <a:srgbClr val="000000"/>
                </a:solidFill>
                <a:latin typeface="Times New Roman" charset="0"/>
                <a:ea typeface="ＭＳ Ｐゴシック" charset="0"/>
              </a:rPr>
              <a:t>this case, the two highly separated </a:t>
            </a:r>
            <a:r>
              <a:rPr lang="en-US" dirty="0" err="1" smtClean="0">
                <a:solidFill>
                  <a:srgbClr val="000000"/>
                </a:solidFill>
                <a:latin typeface="Times New Roman" charset="0"/>
                <a:ea typeface="ＭＳ Ｐゴシック" charset="0"/>
              </a:rPr>
              <a:t>subtrees</a:t>
            </a:r>
            <a:r>
              <a:rPr lang="en-US" dirty="0" smtClean="0">
                <a:solidFill>
                  <a:srgbClr val="000000"/>
                </a:solidFill>
                <a:latin typeface="Times New Roman" charset="0"/>
                <a:ea typeface="ＭＳ Ｐゴシック" charset="0"/>
              </a:rPr>
              <a:t> are highly suggestive of two clusters. </a:t>
            </a:r>
            <a:r>
              <a:rPr lang="en-US" dirty="0" smtClean="0">
                <a:solidFill>
                  <a:srgbClr val="808080"/>
                </a:solidFill>
                <a:latin typeface="Times New Roman" charset="0"/>
                <a:ea typeface="ＭＳ Ｐゴシック" charset="0"/>
              </a:rPr>
              <a:t>(Things are rarely this clear cut, unfortunately)</a:t>
            </a:r>
          </a:p>
        </p:txBody>
      </p:sp>
    </p:spTree>
    <p:extLst>
      <p:ext uri="{BB962C8B-B14F-4D97-AF65-F5344CB8AC3E}">
        <p14:creationId xmlns:p14="http://schemas.microsoft.com/office/powerpoint/2010/main" val="11323070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3778" name="Group 2"/>
          <p:cNvGrpSpPr>
            <a:grpSpLocks/>
          </p:cNvGrpSpPr>
          <p:nvPr/>
        </p:nvGrpSpPr>
        <p:grpSpPr bwMode="auto">
          <a:xfrm>
            <a:off x="279400" y="2333625"/>
            <a:ext cx="2952750" cy="2705100"/>
            <a:chOff x="3164" y="1404"/>
            <a:chExt cx="2400" cy="2400"/>
          </a:xfrm>
        </p:grpSpPr>
        <p:sp>
          <p:nvSpPr>
            <p:cNvPr id="203779" name="Rectangle 3"/>
            <p:cNvSpPr>
              <a:spLocks noChangeArrowheads="1"/>
            </p:cNvSpPr>
            <p:nvPr/>
          </p:nvSpPr>
          <p:spPr bwMode="auto">
            <a:xfrm>
              <a:off x="316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0" name="Rectangle 4"/>
            <p:cNvSpPr>
              <a:spLocks noChangeArrowheads="1"/>
            </p:cNvSpPr>
            <p:nvPr/>
          </p:nvSpPr>
          <p:spPr bwMode="auto">
            <a:xfrm>
              <a:off x="340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1" name="Rectangle 5"/>
            <p:cNvSpPr>
              <a:spLocks noChangeArrowheads="1"/>
            </p:cNvSpPr>
            <p:nvPr/>
          </p:nvSpPr>
          <p:spPr bwMode="auto">
            <a:xfrm>
              <a:off x="364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2" name="Rectangle 6"/>
            <p:cNvSpPr>
              <a:spLocks noChangeArrowheads="1"/>
            </p:cNvSpPr>
            <p:nvPr/>
          </p:nvSpPr>
          <p:spPr bwMode="auto">
            <a:xfrm>
              <a:off x="388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3" name="Rectangle 7"/>
            <p:cNvSpPr>
              <a:spLocks noChangeArrowheads="1"/>
            </p:cNvSpPr>
            <p:nvPr/>
          </p:nvSpPr>
          <p:spPr bwMode="auto">
            <a:xfrm>
              <a:off x="412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4" name="Rectangle 8"/>
            <p:cNvSpPr>
              <a:spLocks noChangeArrowheads="1"/>
            </p:cNvSpPr>
            <p:nvPr/>
          </p:nvSpPr>
          <p:spPr bwMode="auto">
            <a:xfrm>
              <a:off x="436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5" name="Rectangle 9"/>
            <p:cNvSpPr>
              <a:spLocks noChangeArrowheads="1"/>
            </p:cNvSpPr>
            <p:nvPr/>
          </p:nvSpPr>
          <p:spPr bwMode="auto">
            <a:xfrm>
              <a:off x="460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6" name="Rectangle 10"/>
            <p:cNvSpPr>
              <a:spLocks noChangeArrowheads="1"/>
            </p:cNvSpPr>
            <p:nvPr/>
          </p:nvSpPr>
          <p:spPr bwMode="auto">
            <a:xfrm>
              <a:off x="484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7" name="Rectangle 11"/>
            <p:cNvSpPr>
              <a:spLocks noChangeArrowheads="1"/>
            </p:cNvSpPr>
            <p:nvPr/>
          </p:nvSpPr>
          <p:spPr bwMode="auto">
            <a:xfrm>
              <a:off x="508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8" name="Rectangle 12"/>
            <p:cNvSpPr>
              <a:spLocks noChangeArrowheads="1"/>
            </p:cNvSpPr>
            <p:nvPr/>
          </p:nvSpPr>
          <p:spPr bwMode="auto">
            <a:xfrm>
              <a:off x="5324" y="35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89" name="Rectangle 13"/>
            <p:cNvSpPr>
              <a:spLocks noChangeArrowheads="1"/>
            </p:cNvSpPr>
            <p:nvPr/>
          </p:nvSpPr>
          <p:spPr bwMode="auto">
            <a:xfrm>
              <a:off x="316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0" name="Rectangle 14"/>
            <p:cNvSpPr>
              <a:spLocks noChangeArrowheads="1"/>
            </p:cNvSpPr>
            <p:nvPr/>
          </p:nvSpPr>
          <p:spPr bwMode="auto">
            <a:xfrm>
              <a:off x="340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1" name="Rectangle 15"/>
            <p:cNvSpPr>
              <a:spLocks noChangeArrowheads="1"/>
            </p:cNvSpPr>
            <p:nvPr/>
          </p:nvSpPr>
          <p:spPr bwMode="auto">
            <a:xfrm>
              <a:off x="364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2" name="Rectangle 16"/>
            <p:cNvSpPr>
              <a:spLocks noChangeArrowheads="1"/>
            </p:cNvSpPr>
            <p:nvPr/>
          </p:nvSpPr>
          <p:spPr bwMode="auto">
            <a:xfrm>
              <a:off x="388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3" name="Rectangle 17"/>
            <p:cNvSpPr>
              <a:spLocks noChangeArrowheads="1"/>
            </p:cNvSpPr>
            <p:nvPr/>
          </p:nvSpPr>
          <p:spPr bwMode="auto">
            <a:xfrm>
              <a:off x="412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4" name="Rectangle 18"/>
            <p:cNvSpPr>
              <a:spLocks noChangeArrowheads="1"/>
            </p:cNvSpPr>
            <p:nvPr/>
          </p:nvSpPr>
          <p:spPr bwMode="auto">
            <a:xfrm>
              <a:off x="436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5" name="Rectangle 19"/>
            <p:cNvSpPr>
              <a:spLocks noChangeArrowheads="1"/>
            </p:cNvSpPr>
            <p:nvPr/>
          </p:nvSpPr>
          <p:spPr bwMode="auto">
            <a:xfrm>
              <a:off x="460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6" name="Rectangle 20"/>
            <p:cNvSpPr>
              <a:spLocks noChangeArrowheads="1"/>
            </p:cNvSpPr>
            <p:nvPr/>
          </p:nvSpPr>
          <p:spPr bwMode="auto">
            <a:xfrm>
              <a:off x="484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7" name="Rectangle 21"/>
            <p:cNvSpPr>
              <a:spLocks noChangeArrowheads="1"/>
            </p:cNvSpPr>
            <p:nvPr/>
          </p:nvSpPr>
          <p:spPr bwMode="auto">
            <a:xfrm>
              <a:off x="508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8" name="Rectangle 22"/>
            <p:cNvSpPr>
              <a:spLocks noChangeArrowheads="1"/>
            </p:cNvSpPr>
            <p:nvPr/>
          </p:nvSpPr>
          <p:spPr bwMode="auto">
            <a:xfrm>
              <a:off x="5324" y="33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799" name="Rectangle 23"/>
            <p:cNvSpPr>
              <a:spLocks noChangeArrowheads="1"/>
            </p:cNvSpPr>
            <p:nvPr/>
          </p:nvSpPr>
          <p:spPr bwMode="auto">
            <a:xfrm>
              <a:off x="316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0" name="Rectangle 24"/>
            <p:cNvSpPr>
              <a:spLocks noChangeArrowheads="1"/>
            </p:cNvSpPr>
            <p:nvPr/>
          </p:nvSpPr>
          <p:spPr bwMode="auto">
            <a:xfrm>
              <a:off x="340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1" name="Rectangle 25"/>
            <p:cNvSpPr>
              <a:spLocks noChangeArrowheads="1"/>
            </p:cNvSpPr>
            <p:nvPr/>
          </p:nvSpPr>
          <p:spPr bwMode="auto">
            <a:xfrm>
              <a:off x="364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2" name="Rectangle 26"/>
            <p:cNvSpPr>
              <a:spLocks noChangeArrowheads="1"/>
            </p:cNvSpPr>
            <p:nvPr/>
          </p:nvSpPr>
          <p:spPr bwMode="auto">
            <a:xfrm>
              <a:off x="388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3" name="Rectangle 27"/>
            <p:cNvSpPr>
              <a:spLocks noChangeArrowheads="1"/>
            </p:cNvSpPr>
            <p:nvPr/>
          </p:nvSpPr>
          <p:spPr bwMode="auto">
            <a:xfrm>
              <a:off x="412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4" name="Rectangle 28"/>
            <p:cNvSpPr>
              <a:spLocks noChangeArrowheads="1"/>
            </p:cNvSpPr>
            <p:nvPr/>
          </p:nvSpPr>
          <p:spPr bwMode="auto">
            <a:xfrm>
              <a:off x="436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5" name="Rectangle 29"/>
            <p:cNvSpPr>
              <a:spLocks noChangeArrowheads="1"/>
            </p:cNvSpPr>
            <p:nvPr/>
          </p:nvSpPr>
          <p:spPr bwMode="auto">
            <a:xfrm>
              <a:off x="460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6" name="Rectangle 30"/>
            <p:cNvSpPr>
              <a:spLocks noChangeArrowheads="1"/>
            </p:cNvSpPr>
            <p:nvPr/>
          </p:nvSpPr>
          <p:spPr bwMode="auto">
            <a:xfrm>
              <a:off x="484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7" name="Rectangle 31"/>
            <p:cNvSpPr>
              <a:spLocks noChangeArrowheads="1"/>
            </p:cNvSpPr>
            <p:nvPr/>
          </p:nvSpPr>
          <p:spPr bwMode="auto">
            <a:xfrm>
              <a:off x="508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8" name="Rectangle 32"/>
            <p:cNvSpPr>
              <a:spLocks noChangeArrowheads="1"/>
            </p:cNvSpPr>
            <p:nvPr/>
          </p:nvSpPr>
          <p:spPr bwMode="auto">
            <a:xfrm>
              <a:off x="5324" y="30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09" name="Rectangle 33"/>
            <p:cNvSpPr>
              <a:spLocks noChangeArrowheads="1"/>
            </p:cNvSpPr>
            <p:nvPr/>
          </p:nvSpPr>
          <p:spPr bwMode="auto">
            <a:xfrm>
              <a:off x="316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0" name="Rectangle 34"/>
            <p:cNvSpPr>
              <a:spLocks noChangeArrowheads="1"/>
            </p:cNvSpPr>
            <p:nvPr/>
          </p:nvSpPr>
          <p:spPr bwMode="auto">
            <a:xfrm>
              <a:off x="340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1" name="Rectangle 35"/>
            <p:cNvSpPr>
              <a:spLocks noChangeArrowheads="1"/>
            </p:cNvSpPr>
            <p:nvPr/>
          </p:nvSpPr>
          <p:spPr bwMode="auto">
            <a:xfrm>
              <a:off x="364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2" name="Rectangle 36"/>
            <p:cNvSpPr>
              <a:spLocks noChangeArrowheads="1"/>
            </p:cNvSpPr>
            <p:nvPr/>
          </p:nvSpPr>
          <p:spPr bwMode="auto">
            <a:xfrm>
              <a:off x="388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3" name="Rectangle 37"/>
            <p:cNvSpPr>
              <a:spLocks noChangeArrowheads="1"/>
            </p:cNvSpPr>
            <p:nvPr/>
          </p:nvSpPr>
          <p:spPr bwMode="auto">
            <a:xfrm>
              <a:off x="412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4" name="Rectangle 38"/>
            <p:cNvSpPr>
              <a:spLocks noChangeArrowheads="1"/>
            </p:cNvSpPr>
            <p:nvPr/>
          </p:nvSpPr>
          <p:spPr bwMode="auto">
            <a:xfrm>
              <a:off x="436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5" name="Rectangle 39"/>
            <p:cNvSpPr>
              <a:spLocks noChangeArrowheads="1"/>
            </p:cNvSpPr>
            <p:nvPr/>
          </p:nvSpPr>
          <p:spPr bwMode="auto">
            <a:xfrm>
              <a:off x="460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6" name="Rectangle 40"/>
            <p:cNvSpPr>
              <a:spLocks noChangeArrowheads="1"/>
            </p:cNvSpPr>
            <p:nvPr/>
          </p:nvSpPr>
          <p:spPr bwMode="auto">
            <a:xfrm>
              <a:off x="484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7" name="Rectangle 41"/>
            <p:cNvSpPr>
              <a:spLocks noChangeArrowheads="1"/>
            </p:cNvSpPr>
            <p:nvPr/>
          </p:nvSpPr>
          <p:spPr bwMode="auto">
            <a:xfrm>
              <a:off x="508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8" name="Rectangle 42"/>
            <p:cNvSpPr>
              <a:spLocks noChangeArrowheads="1"/>
            </p:cNvSpPr>
            <p:nvPr/>
          </p:nvSpPr>
          <p:spPr bwMode="auto">
            <a:xfrm>
              <a:off x="5324" y="28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19" name="Rectangle 43"/>
            <p:cNvSpPr>
              <a:spLocks noChangeArrowheads="1"/>
            </p:cNvSpPr>
            <p:nvPr/>
          </p:nvSpPr>
          <p:spPr bwMode="auto">
            <a:xfrm>
              <a:off x="316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0" name="Rectangle 44"/>
            <p:cNvSpPr>
              <a:spLocks noChangeArrowheads="1"/>
            </p:cNvSpPr>
            <p:nvPr/>
          </p:nvSpPr>
          <p:spPr bwMode="auto">
            <a:xfrm>
              <a:off x="340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1" name="Rectangle 45"/>
            <p:cNvSpPr>
              <a:spLocks noChangeArrowheads="1"/>
            </p:cNvSpPr>
            <p:nvPr/>
          </p:nvSpPr>
          <p:spPr bwMode="auto">
            <a:xfrm>
              <a:off x="364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2" name="Rectangle 46"/>
            <p:cNvSpPr>
              <a:spLocks noChangeArrowheads="1"/>
            </p:cNvSpPr>
            <p:nvPr/>
          </p:nvSpPr>
          <p:spPr bwMode="auto">
            <a:xfrm>
              <a:off x="388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3" name="Rectangle 47"/>
            <p:cNvSpPr>
              <a:spLocks noChangeArrowheads="1"/>
            </p:cNvSpPr>
            <p:nvPr/>
          </p:nvSpPr>
          <p:spPr bwMode="auto">
            <a:xfrm>
              <a:off x="412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4" name="Rectangle 48"/>
            <p:cNvSpPr>
              <a:spLocks noChangeArrowheads="1"/>
            </p:cNvSpPr>
            <p:nvPr/>
          </p:nvSpPr>
          <p:spPr bwMode="auto">
            <a:xfrm>
              <a:off x="436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5" name="Rectangle 49"/>
            <p:cNvSpPr>
              <a:spLocks noChangeArrowheads="1"/>
            </p:cNvSpPr>
            <p:nvPr/>
          </p:nvSpPr>
          <p:spPr bwMode="auto">
            <a:xfrm>
              <a:off x="460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6" name="Rectangle 50"/>
            <p:cNvSpPr>
              <a:spLocks noChangeArrowheads="1"/>
            </p:cNvSpPr>
            <p:nvPr/>
          </p:nvSpPr>
          <p:spPr bwMode="auto">
            <a:xfrm>
              <a:off x="484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7" name="Rectangle 51"/>
            <p:cNvSpPr>
              <a:spLocks noChangeArrowheads="1"/>
            </p:cNvSpPr>
            <p:nvPr/>
          </p:nvSpPr>
          <p:spPr bwMode="auto">
            <a:xfrm>
              <a:off x="508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8" name="Rectangle 52"/>
            <p:cNvSpPr>
              <a:spLocks noChangeArrowheads="1"/>
            </p:cNvSpPr>
            <p:nvPr/>
          </p:nvSpPr>
          <p:spPr bwMode="auto">
            <a:xfrm>
              <a:off x="5324" y="26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29" name="Rectangle 53"/>
            <p:cNvSpPr>
              <a:spLocks noChangeArrowheads="1"/>
            </p:cNvSpPr>
            <p:nvPr/>
          </p:nvSpPr>
          <p:spPr bwMode="auto">
            <a:xfrm>
              <a:off x="316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0" name="Rectangle 54"/>
            <p:cNvSpPr>
              <a:spLocks noChangeArrowheads="1"/>
            </p:cNvSpPr>
            <p:nvPr/>
          </p:nvSpPr>
          <p:spPr bwMode="auto">
            <a:xfrm>
              <a:off x="340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1" name="Rectangle 55"/>
            <p:cNvSpPr>
              <a:spLocks noChangeArrowheads="1"/>
            </p:cNvSpPr>
            <p:nvPr/>
          </p:nvSpPr>
          <p:spPr bwMode="auto">
            <a:xfrm>
              <a:off x="364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2" name="Rectangle 56"/>
            <p:cNvSpPr>
              <a:spLocks noChangeArrowheads="1"/>
            </p:cNvSpPr>
            <p:nvPr/>
          </p:nvSpPr>
          <p:spPr bwMode="auto">
            <a:xfrm>
              <a:off x="388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3" name="Rectangle 57"/>
            <p:cNvSpPr>
              <a:spLocks noChangeArrowheads="1"/>
            </p:cNvSpPr>
            <p:nvPr/>
          </p:nvSpPr>
          <p:spPr bwMode="auto">
            <a:xfrm>
              <a:off x="412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4" name="Rectangle 58"/>
            <p:cNvSpPr>
              <a:spLocks noChangeArrowheads="1"/>
            </p:cNvSpPr>
            <p:nvPr/>
          </p:nvSpPr>
          <p:spPr bwMode="auto">
            <a:xfrm>
              <a:off x="436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5" name="Rectangle 59"/>
            <p:cNvSpPr>
              <a:spLocks noChangeArrowheads="1"/>
            </p:cNvSpPr>
            <p:nvPr/>
          </p:nvSpPr>
          <p:spPr bwMode="auto">
            <a:xfrm>
              <a:off x="460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6" name="Rectangle 60"/>
            <p:cNvSpPr>
              <a:spLocks noChangeArrowheads="1"/>
            </p:cNvSpPr>
            <p:nvPr/>
          </p:nvSpPr>
          <p:spPr bwMode="auto">
            <a:xfrm>
              <a:off x="484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7" name="Rectangle 61"/>
            <p:cNvSpPr>
              <a:spLocks noChangeArrowheads="1"/>
            </p:cNvSpPr>
            <p:nvPr/>
          </p:nvSpPr>
          <p:spPr bwMode="auto">
            <a:xfrm>
              <a:off x="508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8" name="Rectangle 62"/>
            <p:cNvSpPr>
              <a:spLocks noChangeArrowheads="1"/>
            </p:cNvSpPr>
            <p:nvPr/>
          </p:nvSpPr>
          <p:spPr bwMode="auto">
            <a:xfrm>
              <a:off x="5324" y="236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39" name="Rectangle 63"/>
            <p:cNvSpPr>
              <a:spLocks noChangeArrowheads="1"/>
            </p:cNvSpPr>
            <p:nvPr/>
          </p:nvSpPr>
          <p:spPr bwMode="auto">
            <a:xfrm>
              <a:off x="316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0" name="Rectangle 64"/>
            <p:cNvSpPr>
              <a:spLocks noChangeArrowheads="1"/>
            </p:cNvSpPr>
            <p:nvPr/>
          </p:nvSpPr>
          <p:spPr bwMode="auto">
            <a:xfrm>
              <a:off x="340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1" name="Rectangle 65"/>
            <p:cNvSpPr>
              <a:spLocks noChangeArrowheads="1"/>
            </p:cNvSpPr>
            <p:nvPr/>
          </p:nvSpPr>
          <p:spPr bwMode="auto">
            <a:xfrm>
              <a:off x="364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2" name="Rectangle 66"/>
            <p:cNvSpPr>
              <a:spLocks noChangeArrowheads="1"/>
            </p:cNvSpPr>
            <p:nvPr/>
          </p:nvSpPr>
          <p:spPr bwMode="auto">
            <a:xfrm>
              <a:off x="388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3" name="Rectangle 67"/>
            <p:cNvSpPr>
              <a:spLocks noChangeArrowheads="1"/>
            </p:cNvSpPr>
            <p:nvPr/>
          </p:nvSpPr>
          <p:spPr bwMode="auto">
            <a:xfrm>
              <a:off x="412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4" name="Rectangle 68"/>
            <p:cNvSpPr>
              <a:spLocks noChangeArrowheads="1"/>
            </p:cNvSpPr>
            <p:nvPr/>
          </p:nvSpPr>
          <p:spPr bwMode="auto">
            <a:xfrm>
              <a:off x="436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5" name="Rectangle 69"/>
            <p:cNvSpPr>
              <a:spLocks noChangeArrowheads="1"/>
            </p:cNvSpPr>
            <p:nvPr/>
          </p:nvSpPr>
          <p:spPr bwMode="auto">
            <a:xfrm>
              <a:off x="460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6" name="Rectangle 70"/>
            <p:cNvSpPr>
              <a:spLocks noChangeArrowheads="1"/>
            </p:cNvSpPr>
            <p:nvPr/>
          </p:nvSpPr>
          <p:spPr bwMode="auto">
            <a:xfrm>
              <a:off x="484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7" name="Rectangle 71"/>
            <p:cNvSpPr>
              <a:spLocks noChangeArrowheads="1"/>
            </p:cNvSpPr>
            <p:nvPr/>
          </p:nvSpPr>
          <p:spPr bwMode="auto">
            <a:xfrm>
              <a:off x="508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8" name="Rectangle 72"/>
            <p:cNvSpPr>
              <a:spLocks noChangeArrowheads="1"/>
            </p:cNvSpPr>
            <p:nvPr/>
          </p:nvSpPr>
          <p:spPr bwMode="auto">
            <a:xfrm>
              <a:off x="5324" y="212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49" name="Rectangle 73"/>
            <p:cNvSpPr>
              <a:spLocks noChangeArrowheads="1"/>
            </p:cNvSpPr>
            <p:nvPr/>
          </p:nvSpPr>
          <p:spPr bwMode="auto">
            <a:xfrm>
              <a:off x="316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0" name="Rectangle 74"/>
            <p:cNvSpPr>
              <a:spLocks noChangeArrowheads="1"/>
            </p:cNvSpPr>
            <p:nvPr/>
          </p:nvSpPr>
          <p:spPr bwMode="auto">
            <a:xfrm>
              <a:off x="340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1" name="Rectangle 75"/>
            <p:cNvSpPr>
              <a:spLocks noChangeArrowheads="1"/>
            </p:cNvSpPr>
            <p:nvPr/>
          </p:nvSpPr>
          <p:spPr bwMode="auto">
            <a:xfrm>
              <a:off x="364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2" name="Rectangle 76"/>
            <p:cNvSpPr>
              <a:spLocks noChangeArrowheads="1"/>
            </p:cNvSpPr>
            <p:nvPr/>
          </p:nvSpPr>
          <p:spPr bwMode="auto">
            <a:xfrm>
              <a:off x="388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3" name="Rectangle 77"/>
            <p:cNvSpPr>
              <a:spLocks noChangeArrowheads="1"/>
            </p:cNvSpPr>
            <p:nvPr/>
          </p:nvSpPr>
          <p:spPr bwMode="auto">
            <a:xfrm>
              <a:off x="412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4" name="Rectangle 78"/>
            <p:cNvSpPr>
              <a:spLocks noChangeArrowheads="1"/>
            </p:cNvSpPr>
            <p:nvPr/>
          </p:nvSpPr>
          <p:spPr bwMode="auto">
            <a:xfrm>
              <a:off x="436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5" name="Rectangle 79"/>
            <p:cNvSpPr>
              <a:spLocks noChangeArrowheads="1"/>
            </p:cNvSpPr>
            <p:nvPr/>
          </p:nvSpPr>
          <p:spPr bwMode="auto">
            <a:xfrm>
              <a:off x="460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6" name="Rectangle 80"/>
            <p:cNvSpPr>
              <a:spLocks noChangeArrowheads="1"/>
            </p:cNvSpPr>
            <p:nvPr/>
          </p:nvSpPr>
          <p:spPr bwMode="auto">
            <a:xfrm>
              <a:off x="484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7" name="Rectangle 81"/>
            <p:cNvSpPr>
              <a:spLocks noChangeArrowheads="1"/>
            </p:cNvSpPr>
            <p:nvPr/>
          </p:nvSpPr>
          <p:spPr bwMode="auto">
            <a:xfrm>
              <a:off x="508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8" name="Rectangle 82"/>
            <p:cNvSpPr>
              <a:spLocks noChangeArrowheads="1"/>
            </p:cNvSpPr>
            <p:nvPr/>
          </p:nvSpPr>
          <p:spPr bwMode="auto">
            <a:xfrm>
              <a:off x="5324" y="188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59" name="Rectangle 83"/>
            <p:cNvSpPr>
              <a:spLocks noChangeArrowheads="1"/>
            </p:cNvSpPr>
            <p:nvPr/>
          </p:nvSpPr>
          <p:spPr bwMode="auto">
            <a:xfrm>
              <a:off x="316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0" name="Rectangle 84"/>
            <p:cNvSpPr>
              <a:spLocks noChangeArrowheads="1"/>
            </p:cNvSpPr>
            <p:nvPr/>
          </p:nvSpPr>
          <p:spPr bwMode="auto">
            <a:xfrm>
              <a:off x="340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1" name="Rectangle 85"/>
            <p:cNvSpPr>
              <a:spLocks noChangeArrowheads="1"/>
            </p:cNvSpPr>
            <p:nvPr/>
          </p:nvSpPr>
          <p:spPr bwMode="auto">
            <a:xfrm>
              <a:off x="364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2" name="Rectangle 86"/>
            <p:cNvSpPr>
              <a:spLocks noChangeArrowheads="1"/>
            </p:cNvSpPr>
            <p:nvPr/>
          </p:nvSpPr>
          <p:spPr bwMode="auto">
            <a:xfrm>
              <a:off x="388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3" name="Rectangle 87"/>
            <p:cNvSpPr>
              <a:spLocks noChangeArrowheads="1"/>
            </p:cNvSpPr>
            <p:nvPr/>
          </p:nvSpPr>
          <p:spPr bwMode="auto">
            <a:xfrm>
              <a:off x="412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4" name="Rectangle 88"/>
            <p:cNvSpPr>
              <a:spLocks noChangeArrowheads="1"/>
            </p:cNvSpPr>
            <p:nvPr/>
          </p:nvSpPr>
          <p:spPr bwMode="auto">
            <a:xfrm>
              <a:off x="436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5" name="Rectangle 89"/>
            <p:cNvSpPr>
              <a:spLocks noChangeArrowheads="1"/>
            </p:cNvSpPr>
            <p:nvPr/>
          </p:nvSpPr>
          <p:spPr bwMode="auto">
            <a:xfrm>
              <a:off x="460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6" name="Rectangle 90"/>
            <p:cNvSpPr>
              <a:spLocks noChangeArrowheads="1"/>
            </p:cNvSpPr>
            <p:nvPr/>
          </p:nvSpPr>
          <p:spPr bwMode="auto">
            <a:xfrm>
              <a:off x="484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7" name="Rectangle 91"/>
            <p:cNvSpPr>
              <a:spLocks noChangeArrowheads="1"/>
            </p:cNvSpPr>
            <p:nvPr/>
          </p:nvSpPr>
          <p:spPr bwMode="auto">
            <a:xfrm>
              <a:off x="508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8" name="Rectangle 92"/>
            <p:cNvSpPr>
              <a:spLocks noChangeArrowheads="1"/>
            </p:cNvSpPr>
            <p:nvPr/>
          </p:nvSpPr>
          <p:spPr bwMode="auto">
            <a:xfrm>
              <a:off x="5324" y="164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69" name="Rectangle 93"/>
            <p:cNvSpPr>
              <a:spLocks noChangeArrowheads="1"/>
            </p:cNvSpPr>
            <p:nvPr/>
          </p:nvSpPr>
          <p:spPr bwMode="auto">
            <a:xfrm>
              <a:off x="316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0" name="Rectangle 94"/>
            <p:cNvSpPr>
              <a:spLocks noChangeArrowheads="1"/>
            </p:cNvSpPr>
            <p:nvPr/>
          </p:nvSpPr>
          <p:spPr bwMode="auto">
            <a:xfrm>
              <a:off x="340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1" name="Rectangle 95"/>
            <p:cNvSpPr>
              <a:spLocks noChangeArrowheads="1"/>
            </p:cNvSpPr>
            <p:nvPr/>
          </p:nvSpPr>
          <p:spPr bwMode="auto">
            <a:xfrm>
              <a:off x="364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2" name="Rectangle 96"/>
            <p:cNvSpPr>
              <a:spLocks noChangeArrowheads="1"/>
            </p:cNvSpPr>
            <p:nvPr/>
          </p:nvSpPr>
          <p:spPr bwMode="auto">
            <a:xfrm>
              <a:off x="388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3" name="Rectangle 97"/>
            <p:cNvSpPr>
              <a:spLocks noChangeArrowheads="1"/>
            </p:cNvSpPr>
            <p:nvPr/>
          </p:nvSpPr>
          <p:spPr bwMode="auto">
            <a:xfrm>
              <a:off x="412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4" name="Rectangle 98"/>
            <p:cNvSpPr>
              <a:spLocks noChangeArrowheads="1"/>
            </p:cNvSpPr>
            <p:nvPr/>
          </p:nvSpPr>
          <p:spPr bwMode="auto">
            <a:xfrm>
              <a:off x="436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5" name="Rectangle 99"/>
            <p:cNvSpPr>
              <a:spLocks noChangeArrowheads="1"/>
            </p:cNvSpPr>
            <p:nvPr/>
          </p:nvSpPr>
          <p:spPr bwMode="auto">
            <a:xfrm>
              <a:off x="460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6" name="Rectangle 100"/>
            <p:cNvSpPr>
              <a:spLocks noChangeArrowheads="1"/>
            </p:cNvSpPr>
            <p:nvPr/>
          </p:nvSpPr>
          <p:spPr bwMode="auto">
            <a:xfrm>
              <a:off x="484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7" name="Rectangle 101"/>
            <p:cNvSpPr>
              <a:spLocks noChangeArrowheads="1"/>
            </p:cNvSpPr>
            <p:nvPr/>
          </p:nvSpPr>
          <p:spPr bwMode="auto">
            <a:xfrm>
              <a:off x="508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8" name="Rectangle 102"/>
            <p:cNvSpPr>
              <a:spLocks noChangeArrowheads="1"/>
            </p:cNvSpPr>
            <p:nvPr/>
          </p:nvSpPr>
          <p:spPr bwMode="auto">
            <a:xfrm>
              <a:off x="5324" y="1404"/>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79" name="Line 103"/>
            <p:cNvSpPr>
              <a:spLocks noChangeShapeType="1"/>
            </p:cNvSpPr>
            <p:nvPr/>
          </p:nvSpPr>
          <p:spPr bwMode="auto">
            <a:xfrm>
              <a:off x="3164" y="3804"/>
              <a:ext cx="24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0" name="Line 104"/>
            <p:cNvSpPr>
              <a:spLocks noChangeShapeType="1"/>
            </p:cNvSpPr>
            <p:nvPr/>
          </p:nvSpPr>
          <p:spPr bwMode="auto">
            <a:xfrm flipV="1">
              <a:off x="3164" y="1404"/>
              <a:ext cx="0" cy="240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1" name="Oval 105"/>
            <p:cNvSpPr>
              <a:spLocks noChangeArrowheads="1"/>
            </p:cNvSpPr>
            <p:nvPr/>
          </p:nvSpPr>
          <p:spPr bwMode="auto">
            <a:xfrm>
              <a:off x="3404" y="2988"/>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2" name="Oval 106"/>
            <p:cNvSpPr>
              <a:spLocks noChangeArrowheads="1"/>
            </p:cNvSpPr>
            <p:nvPr/>
          </p:nvSpPr>
          <p:spPr bwMode="auto">
            <a:xfrm>
              <a:off x="3788" y="3324"/>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3" name="Rectangle 107"/>
            <p:cNvSpPr>
              <a:spLocks noChangeArrowheads="1"/>
            </p:cNvSpPr>
            <p:nvPr/>
          </p:nvSpPr>
          <p:spPr bwMode="auto">
            <a:xfrm>
              <a:off x="5242" y="1708"/>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4" name="Rectangle 108"/>
            <p:cNvSpPr>
              <a:spLocks noChangeArrowheads="1"/>
            </p:cNvSpPr>
            <p:nvPr/>
          </p:nvSpPr>
          <p:spPr bwMode="auto">
            <a:xfrm>
              <a:off x="4673" y="212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5" name="Rectangle 109"/>
            <p:cNvSpPr>
              <a:spLocks noChangeArrowheads="1"/>
            </p:cNvSpPr>
            <p:nvPr/>
          </p:nvSpPr>
          <p:spPr bwMode="auto">
            <a:xfrm>
              <a:off x="5036" y="1548"/>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6" name="Rectangle 110"/>
            <p:cNvSpPr>
              <a:spLocks noChangeArrowheads="1"/>
            </p:cNvSpPr>
            <p:nvPr/>
          </p:nvSpPr>
          <p:spPr bwMode="auto">
            <a:xfrm>
              <a:off x="5132" y="2172"/>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7" name="Rectangle 111"/>
            <p:cNvSpPr>
              <a:spLocks noChangeArrowheads="1"/>
            </p:cNvSpPr>
            <p:nvPr/>
          </p:nvSpPr>
          <p:spPr bwMode="auto">
            <a:xfrm>
              <a:off x="5465" y="2695"/>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8" name="Oval 112"/>
            <p:cNvSpPr>
              <a:spLocks noChangeArrowheads="1"/>
            </p:cNvSpPr>
            <p:nvPr/>
          </p:nvSpPr>
          <p:spPr bwMode="auto">
            <a:xfrm>
              <a:off x="3507" y="259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89" name="Oval 113"/>
            <p:cNvSpPr>
              <a:spLocks noChangeArrowheads="1"/>
            </p:cNvSpPr>
            <p:nvPr/>
          </p:nvSpPr>
          <p:spPr bwMode="auto">
            <a:xfrm>
              <a:off x="3260" y="3516"/>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0" name="Oval 114"/>
            <p:cNvSpPr>
              <a:spLocks noChangeArrowheads="1"/>
            </p:cNvSpPr>
            <p:nvPr/>
          </p:nvSpPr>
          <p:spPr bwMode="auto">
            <a:xfrm>
              <a:off x="3308" y="265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1" name="Oval 115"/>
            <p:cNvSpPr>
              <a:spLocks noChangeArrowheads="1"/>
            </p:cNvSpPr>
            <p:nvPr/>
          </p:nvSpPr>
          <p:spPr bwMode="auto">
            <a:xfrm>
              <a:off x="3692" y="2940"/>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2" name="Oval 116"/>
            <p:cNvSpPr>
              <a:spLocks noChangeArrowheads="1"/>
            </p:cNvSpPr>
            <p:nvPr/>
          </p:nvSpPr>
          <p:spPr bwMode="auto">
            <a:xfrm>
              <a:off x="3452" y="3228"/>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3" name="Oval 117"/>
            <p:cNvSpPr>
              <a:spLocks noChangeArrowheads="1"/>
            </p:cNvSpPr>
            <p:nvPr/>
          </p:nvSpPr>
          <p:spPr bwMode="auto">
            <a:xfrm>
              <a:off x="3548" y="3420"/>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4" name="Oval 118"/>
            <p:cNvSpPr>
              <a:spLocks noChangeArrowheads="1"/>
            </p:cNvSpPr>
            <p:nvPr/>
          </p:nvSpPr>
          <p:spPr bwMode="auto">
            <a:xfrm>
              <a:off x="3836" y="2940"/>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5" name="Oval 119"/>
            <p:cNvSpPr>
              <a:spLocks noChangeArrowheads="1"/>
            </p:cNvSpPr>
            <p:nvPr/>
          </p:nvSpPr>
          <p:spPr bwMode="auto">
            <a:xfrm>
              <a:off x="3356" y="241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6" name="Oval 120"/>
            <p:cNvSpPr>
              <a:spLocks noChangeArrowheads="1"/>
            </p:cNvSpPr>
            <p:nvPr/>
          </p:nvSpPr>
          <p:spPr bwMode="auto">
            <a:xfrm>
              <a:off x="3636" y="2353"/>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7" name="Oval 121"/>
            <p:cNvSpPr>
              <a:spLocks noChangeArrowheads="1"/>
            </p:cNvSpPr>
            <p:nvPr/>
          </p:nvSpPr>
          <p:spPr bwMode="auto">
            <a:xfrm>
              <a:off x="3452" y="289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8" name="Oval 122"/>
            <p:cNvSpPr>
              <a:spLocks noChangeArrowheads="1"/>
            </p:cNvSpPr>
            <p:nvPr/>
          </p:nvSpPr>
          <p:spPr bwMode="auto">
            <a:xfrm>
              <a:off x="3644" y="2844"/>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899" name="Oval 123"/>
            <p:cNvSpPr>
              <a:spLocks noChangeArrowheads="1"/>
            </p:cNvSpPr>
            <p:nvPr/>
          </p:nvSpPr>
          <p:spPr bwMode="auto">
            <a:xfrm>
              <a:off x="3260" y="3180"/>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0" name="Oval 124"/>
            <p:cNvSpPr>
              <a:spLocks noChangeArrowheads="1"/>
            </p:cNvSpPr>
            <p:nvPr/>
          </p:nvSpPr>
          <p:spPr bwMode="auto">
            <a:xfrm>
              <a:off x="3596" y="313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1" name="Oval 125"/>
            <p:cNvSpPr>
              <a:spLocks noChangeArrowheads="1"/>
            </p:cNvSpPr>
            <p:nvPr/>
          </p:nvSpPr>
          <p:spPr bwMode="auto">
            <a:xfrm>
              <a:off x="3260" y="2076"/>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2" name="Oval 126"/>
            <p:cNvSpPr>
              <a:spLocks noChangeArrowheads="1"/>
            </p:cNvSpPr>
            <p:nvPr/>
          </p:nvSpPr>
          <p:spPr bwMode="auto">
            <a:xfrm>
              <a:off x="3500" y="2748"/>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3" name="Oval 127"/>
            <p:cNvSpPr>
              <a:spLocks noChangeArrowheads="1"/>
            </p:cNvSpPr>
            <p:nvPr/>
          </p:nvSpPr>
          <p:spPr bwMode="auto">
            <a:xfrm>
              <a:off x="3788" y="3084"/>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4" name="Rectangle 128"/>
            <p:cNvSpPr>
              <a:spLocks noChangeArrowheads="1"/>
            </p:cNvSpPr>
            <p:nvPr/>
          </p:nvSpPr>
          <p:spPr bwMode="auto">
            <a:xfrm>
              <a:off x="4988" y="2028"/>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5" name="Rectangle 129"/>
            <p:cNvSpPr>
              <a:spLocks noChangeArrowheads="1"/>
            </p:cNvSpPr>
            <p:nvPr/>
          </p:nvSpPr>
          <p:spPr bwMode="auto">
            <a:xfrm>
              <a:off x="4892" y="2220"/>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6" name="Rectangle 130"/>
            <p:cNvSpPr>
              <a:spLocks noChangeArrowheads="1"/>
            </p:cNvSpPr>
            <p:nvPr/>
          </p:nvSpPr>
          <p:spPr bwMode="auto">
            <a:xfrm>
              <a:off x="4748" y="1980"/>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7" name="Rectangle 131"/>
            <p:cNvSpPr>
              <a:spLocks noChangeArrowheads="1"/>
            </p:cNvSpPr>
            <p:nvPr/>
          </p:nvSpPr>
          <p:spPr bwMode="auto">
            <a:xfrm>
              <a:off x="4748" y="2268"/>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8" name="Rectangle 132"/>
            <p:cNvSpPr>
              <a:spLocks noChangeArrowheads="1"/>
            </p:cNvSpPr>
            <p:nvPr/>
          </p:nvSpPr>
          <p:spPr bwMode="auto">
            <a:xfrm>
              <a:off x="5084" y="188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09" name="Rectangle 133"/>
            <p:cNvSpPr>
              <a:spLocks noChangeArrowheads="1"/>
            </p:cNvSpPr>
            <p:nvPr/>
          </p:nvSpPr>
          <p:spPr bwMode="auto">
            <a:xfrm>
              <a:off x="5180" y="2028"/>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0" name="Rectangle 134"/>
            <p:cNvSpPr>
              <a:spLocks noChangeArrowheads="1"/>
            </p:cNvSpPr>
            <p:nvPr/>
          </p:nvSpPr>
          <p:spPr bwMode="auto">
            <a:xfrm>
              <a:off x="4748" y="1452"/>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1" name="Rectangle 135"/>
            <p:cNvSpPr>
              <a:spLocks noChangeArrowheads="1"/>
            </p:cNvSpPr>
            <p:nvPr/>
          </p:nvSpPr>
          <p:spPr bwMode="auto">
            <a:xfrm>
              <a:off x="5372" y="140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2" name="Rectangle 136"/>
            <p:cNvSpPr>
              <a:spLocks noChangeArrowheads="1"/>
            </p:cNvSpPr>
            <p:nvPr/>
          </p:nvSpPr>
          <p:spPr bwMode="auto">
            <a:xfrm>
              <a:off x="4769" y="171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3" name="Rectangle 137"/>
            <p:cNvSpPr>
              <a:spLocks noChangeArrowheads="1"/>
            </p:cNvSpPr>
            <p:nvPr/>
          </p:nvSpPr>
          <p:spPr bwMode="auto">
            <a:xfrm>
              <a:off x="5180" y="236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4" name="Rectangle 138"/>
            <p:cNvSpPr>
              <a:spLocks noChangeArrowheads="1"/>
            </p:cNvSpPr>
            <p:nvPr/>
          </p:nvSpPr>
          <p:spPr bwMode="auto">
            <a:xfrm>
              <a:off x="5132" y="1740"/>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5" name="Rectangle 139"/>
            <p:cNvSpPr>
              <a:spLocks noChangeArrowheads="1"/>
            </p:cNvSpPr>
            <p:nvPr/>
          </p:nvSpPr>
          <p:spPr bwMode="auto">
            <a:xfrm>
              <a:off x="4844" y="1836"/>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6" name="Rectangle 140"/>
            <p:cNvSpPr>
              <a:spLocks noChangeArrowheads="1"/>
            </p:cNvSpPr>
            <p:nvPr/>
          </p:nvSpPr>
          <p:spPr bwMode="auto">
            <a:xfrm>
              <a:off x="4556" y="1932"/>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7" name="Rectangle 141"/>
            <p:cNvSpPr>
              <a:spLocks noChangeArrowheads="1"/>
            </p:cNvSpPr>
            <p:nvPr/>
          </p:nvSpPr>
          <p:spPr bwMode="auto">
            <a:xfrm>
              <a:off x="5372" y="188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8" name="Rectangle 142"/>
            <p:cNvSpPr>
              <a:spLocks noChangeArrowheads="1"/>
            </p:cNvSpPr>
            <p:nvPr/>
          </p:nvSpPr>
          <p:spPr bwMode="auto">
            <a:xfrm>
              <a:off x="4940" y="2412"/>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19" name="Rectangle 143"/>
            <p:cNvSpPr>
              <a:spLocks noChangeArrowheads="1"/>
            </p:cNvSpPr>
            <p:nvPr/>
          </p:nvSpPr>
          <p:spPr bwMode="auto">
            <a:xfrm>
              <a:off x="5324" y="2460"/>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0" name="Oval 144"/>
            <p:cNvSpPr>
              <a:spLocks noChangeArrowheads="1"/>
            </p:cNvSpPr>
            <p:nvPr/>
          </p:nvSpPr>
          <p:spPr bwMode="auto">
            <a:xfrm>
              <a:off x="3931" y="2994"/>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1" name="Oval 145"/>
            <p:cNvSpPr>
              <a:spLocks noChangeArrowheads="1"/>
            </p:cNvSpPr>
            <p:nvPr/>
          </p:nvSpPr>
          <p:spPr bwMode="auto">
            <a:xfrm>
              <a:off x="3731" y="2599"/>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2" name="Oval 146"/>
            <p:cNvSpPr>
              <a:spLocks noChangeArrowheads="1"/>
            </p:cNvSpPr>
            <p:nvPr/>
          </p:nvSpPr>
          <p:spPr bwMode="auto">
            <a:xfrm>
              <a:off x="3806" y="2806"/>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3" name="Oval 147"/>
            <p:cNvSpPr>
              <a:spLocks noChangeArrowheads="1"/>
            </p:cNvSpPr>
            <p:nvPr/>
          </p:nvSpPr>
          <p:spPr bwMode="auto">
            <a:xfrm>
              <a:off x="4018" y="2807"/>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4" name="Oval 148"/>
            <p:cNvSpPr>
              <a:spLocks noChangeArrowheads="1"/>
            </p:cNvSpPr>
            <p:nvPr/>
          </p:nvSpPr>
          <p:spPr bwMode="auto">
            <a:xfrm>
              <a:off x="3940" y="3157"/>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5" name="Oval 149"/>
            <p:cNvSpPr>
              <a:spLocks noChangeArrowheads="1"/>
            </p:cNvSpPr>
            <p:nvPr/>
          </p:nvSpPr>
          <p:spPr bwMode="auto">
            <a:xfrm>
              <a:off x="3259" y="2894"/>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6" name="Oval 150"/>
            <p:cNvSpPr>
              <a:spLocks noChangeArrowheads="1"/>
            </p:cNvSpPr>
            <p:nvPr/>
          </p:nvSpPr>
          <p:spPr bwMode="auto">
            <a:xfrm>
              <a:off x="3403" y="3401"/>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7" name="Oval 151"/>
            <p:cNvSpPr>
              <a:spLocks noChangeArrowheads="1"/>
            </p:cNvSpPr>
            <p:nvPr/>
          </p:nvSpPr>
          <p:spPr bwMode="auto">
            <a:xfrm>
              <a:off x="3689" y="274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8" name="Oval 152"/>
            <p:cNvSpPr>
              <a:spLocks noChangeArrowheads="1"/>
            </p:cNvSpPr>
            <p:nvPr/>
          </p:nvSpPr>
          <p:spPr bwMode="auto">
            <a:xfrm>
              <a:off x="3653" y="3282"/>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29" name="Oval 153"/>
            <p:cNvSpPr>
              <a:spLocks noChangeArrowheads="1"/>
            </p:cNvSpPr>
            <p:nvPr/>
          </p:nvSpPr>
          <p:spPr bwMode="auto">
            <a:xfrm>
              <a:off x="3236" y="3673"/>
              <a:ext cx="96" cy="9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0" name="Rectangle 154"/>
            <p:cNvSpPr>
              <a:spLocks noChangeArrowheads="1"/>
            </p:cNvSpPr>
            <p:nvPr/>
          </p:nvSpPr>
          <p:spPr bwMode="auto">
            <a:xfrm>
              <a:off x="5317" y="229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1" name="Rectangle 155"/>
            <p:cNvSpPr>
              <a:spLocks noChangeArrowheads="1"/>
            </p:cNvSpPr>
            <p:nvPr/>
          </p:nvSpPr>
          <p:spPr bwMode="auto">
            <a:xfrm>
              <a:off x="4943" y="1681"/>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2" name="Rectangle 156"/>
            <p:cNvSpPr>
              <a:spLocks noChangeArrowheads="1"/>
            </p:cNvSpPr>
            <p:nvPr/>
          </p:nvSpPr>
          <p:spPr bwMode="auto">
            <a:xfrm>
              <a:off x="4500" y="2084"/>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3" name="Rectangle 157"/>
            <p:cNvSpPr>
              <a:spLocks noChangeArrowheads="1"/>
            </p:cNvSpPr>
            <p:nvPr/>
          </p:nvSpPr>
          <p:spPr bwMode="auto">
            <a:xfrm>
              <a:off x="5134" y="2566"/>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4" name="Rectangle 158"/>
            <p:cNvSpPr>
              <a:spLocks noChangeArrowheads="1"/>
            </p:cNvSpPr>
            <p:nvPr/>
          </p:nvSpPr>
          <p:spPr bwMode="auto">
            <a:xfrm>
              <a:off x="5336" y="2059"/>
              <a:ext cx="96" cy="96"/>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5" name="Oval 159"/>
            <p:cNvSpPr>
              <a:spLocks noChangeArrowheads="1"/>
            </p:cNvSpPr>
            <p:nvPr/>
          </p:nvSpPr>
          <p:spPr bwMode="auto">
            <a:xfrm>
              <a:off x="5032" y="3619"/>
              <a:ext cx="102" cy="106"/>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nvGrpSpPr>
          <p:cNvPr id="203936" name="Group 160"/>
          <p:cNvGrpSpPr>
            <a:grpSpLocks/>
          </p:cNvGrpSpPr>
          <p:nvPr/>
        </p:nvGrpSpPr>
        <p:grpSpPr bwMode="auto">
          <a:xfrm>
            <a:off x="1498600" y="2298700"/>
            <a:ext cx="7158038" cy="4445000"/>
            <a:chOff x="596" y="1208"/>
            <a:chExt cx="4509" cy="2800"/>
          </a:xfrm>
        </p:grpSpPr>
        <p:sp>
          <p:nvSpPr>
            <p:cNvPr id="203937" name="Rectangle 161"/>
            <p:cNvSpPr>
              <a:spLocks noChangeArrowheads="1"/>
            </p:cNvSpPr>
            <p:nvPr/>
          </p:nvSpPr>
          <p:spPr bwMode="auto">
            <a:xfrm>
              <a:off x="596" y="1208"/>
              <a:ext cx="4509" cy="2783"/>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8" name="Rectangle 162"/>
            <p:cNvSpPr>
              <a:spLocks noChangeArrowheads="1"/>
            </p:cNvSpPr>
            <p:nvPr/>
          </p:nvSpPr>
          <p:spPr bwMode="auto">
            <a:xfrm>
              <a:off x="741" y="3862"/>
              <a:ext cx="145" cy="136"/>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39" name="Rectangle 163"/>
            <p:cNvSpPr>
              <a:spLocks noChangeArrowheads="1"/>
            </p:cNvSpPr>
            <p:nvPr/>
          </p:nvSpPr>
          <p:spPr bwMode="auto">
            <a:xfrm>
              <a:off x="2924" y="3854"/>
              <a:ext cx="145" cy="144"/>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0" name="Rectangle 164"/>
            <p:cNvSpPr>
              <a:spLocks noChangeArrowheads="1"/>
            </p:cNvSpPr>
            <p:nvPr/>
          </p:nvSpPr>
          <p:spPr bwMode="auto">
            <a:xfrm>
              <a:off x="1469" y="3841"/>
              <a:ext cx="145" cy="157"/>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1" name="Freeform 165"/>
            <p:cNvSpPr>
              <a:spLocks/>
            </p:cNvSpPr>
            <p:nvPr/>
          </p:nvSpPr>
          <p:spPr bwMode="auto">
            <a:xfrm>
              <a:off x="814" y="3841"/>
              <a:ext cx="218" cy="157"/>
            </a:xfrm>
            <a:custGeom>
              <a:avLst/>
              <a:gdLst>
                <a:gd name="T0" fmla="*/ 0 w 170"/>
                <a:gd name="T1" fmla="*/ 16 h 122"/>
                <a:gd name="T2" fmla="*/ 0 w 170"/>
                <a:gd name="T3" fmla="*/ 0 h 122"/>
                <a:gd name="T4" fmla="*/ 170 w 170"/>
                <a:gd name="T5" fmla="*/ 0 h 122"/>
                <a:gd name="T6" fmla="*/ 170 w 170"/>
                <a:gd name="T7" fmla="*/ 122 h 122"/>
              </a:gdLst>
              <a:ahLst/>
              <a:cxnLst>
                <a:cxn ang="0">
                  <a:pos x="T0" y="T1"/>
                </a:cxn>
                <a:cxn ang="0">
                  <a:pos x="T2" y="T3"/>
                </a:cxn>
                <a:cxn ang="0">
                  <a:pos x="T4" y="T5"/>
                </a:cxn>
                <a:cxn ang="0">
                  <a:pos x="T6" y="T7"/>
                </a:cxn>
              </a:cxnLst>
              <a:rect l="0" t="0" r="r" b="b"/>
              <a:pathLst>
                <a:path w="170" h="122">
                  <a:moveTo>
                    <a:pt x="0" y="16"/>
                  </a:moveTo>
                  <a:lnTo>
                    <a:pt x="0" y="0"/>
                  </a:lnTo>
                  <a:lnTo>
                    <a:pt x="170" y="0"/>
                  </a:lnTo>
                  <a:lnTo>
                    <a:pt x="170"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2" name="Freeform 166"/>
            <p:cNvSpPr>
              <a:spLocks/>
            </p:cNvSpPr>
            <p:nvPr/>
          </p:nvSpPr>
          <p:spPr bwMode="auto">
            <a:xfrm>
              <a:off x="1540" y="3841"/>
              <a:ext cx="220" cy="157"/>
            </a:xfrm>
            <a:custGeom>
              <a:avLst/>
              <a:gdLst>
                <a:gd name="T0" fmla="*/ 0 w 171"/>
                <a:gd name="T1" fmla="*/ 0 h 122"/>
                <a:gd name="T2" fmla="*/ 171 w 171"/>
                <a:gd name="T3" fmla="*/ 0 h 122"/>
                <a:gd name="T4" fmla="*/ 171 w 171"/>
                <a:gd name="T5" fmla="*/ 122 h 122"/>
              </a:gdLst>
              <a:ahLst/>
              <a:cxnLst>
                <a:cxn ang="0">
                  <a:pos x="T0" y="T1"/>
                </a:cxn>
                <a:cxn ang="0">
                  <a:pos x="T2" y="T3"/>
                </a:cxn>
                <a:cxn ang="0">
                  <a:pos x="T4" y="T5"/>
                </a:cxn>
              </a:cxnLst>
              <a:rect l="0" t="0" r="r" b="b"/>
              <a:pathLst>
                <a:path w="171" h="122">
                  <a:moveTo>
                    <a:pt x="0" y="0"/>
                  </a:moveTo>
                  <a:lnTo>
                    <a:pt x="171" y="0"/>
                  </a:lnTo>
                  <a:lnTo>
                    <a:pt x="171"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3" name="Freeform 167"/>
            <p:cNvSpPr>
              <a:spLocks/>
            </p:cNvSpPr>
            <p:nvPr/>
          </p:nvSpPr>
          <p:spPr bwMode="auto">
            <a:xfrm>
              <a:off x="923" y="3841"/>
              <a:ext cx="254" cy="157"/>
            </a:xfrm>
            <a:custGeom>
              <a:avLst/>
              <a:gdLst>
                <a:gd name="T0" fmla="*/ 0 w 198"/>
                <a:gd name="T1" fmla="*/ 0 h 122"/>
                <a:gd name="T2" fmla="*/ 198 w 198"/>
                <a:gd name="T3" fmla="*/ 0 h 122"/>
                <a:gd name="T4" fmla="*/ 198 w 198"/>
                <a:gd name="T5" fmla="*/ 122 h 122"/>
              </a:gdLst>
              <a:ahLst/>
              <a:cxnLst>
                <a:cxn ang="0">
                  <a:pos x="T0" y="T1"/>
                </a:cxn>
                <a:cxn ang="0">
                  <a:pos x="T2" y="T3"/>
                </a:cxn>
                <a:cxn ang="0">
                  <a:pos x="T4" y="T5"/>
                </a:cxn>
              </a:cxnLst>
              <a:rect l="0" t="0" r="r" b="b"/>
              <a:pathLst>
                <a:path w="198" h="122">
                  <a:moveTo>
                    <a:pt x="0" y="0"/>
                  </a:moveTo>
                  <a:lnTo>
                    <a:pt x="198" y="0"/>
                  </a:lnTo>
                  <a:lnTo>
                    <a:pt x="198"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4" name="Rectangle 168"/>
            <p:cNvSpPr>
              <a:spLocks noChangeArrowheads="1"/>
            </p:cNvSpPr>
            <p:nvPr/>
          </p:nvSpPr>
          <p:spPr bwMode="auto">
            <a:xfrm>
              <a:off x="3360" y="3841"/>
              <a:ext cx="145" cy="157"/>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5" name="Rectangle 169"/>
            <p:cNvSpPr>
              <a:spLocks noChangeArrowheads="1"/>
            </p:cNvSpPr>
            <p:nvPr/>
          </p:nvSpPr>
          <p:spPr bwMode="auto">
            <a:xfrm>
              <a:off x="2196" y="3827"/>
              <a:ext cx="145" cy="171"/>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6" name="Rectangle 170"/>
            <p:cNvSpPr>
              <a:spLocks noChangeArrowheads="1"/>
            </p:cNvSpPr>
            <p:nvPr/>
          </p:nvSpPr>
          <p:spPr bwMode="auto">
            <a:xfrm>
              <a:off x="3796" y="3821"/>
              <a:ext cx="145" cy="177"/>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7" name="Freeform 171"/>
            <p:cNvSpPr>
              <a:spLocks/>
            </p:cNvSpPr>
            <p:nvPr/>
          </p:nvSpPr>
          <p:spPr bwMode="auto">
            <a:xfrm>
              <a:off x="3868" y="3821"/>
              <a:ext cx="219" cy="177"/>
            </a:xfrm>
            <a:custGeom>
              <a:avLst/>
              <a:gdLst>
                <a:gd name="T0" fmla="*/ 0 w 171"/>
                <a:gd name="T1" fmla="*/ 0 h 138"/>
                <a:gd name="T2" fmla="*/ 171 w 171"/>
                <a:gd name="T3" fmla="*/ 0 h 138"/>
                <a:gd name="T4" fmla="*/ 171 w 171"/>
                <a:gd name="T5" fmla="*/ 138 h 138"/>
              </a:gdLst>
              <a:ahLst/>
              <a:cxnLst>
                <a:cxn ang="0">
                  <a:pos x="T0" y="T1"/>
                </a:cxn>
                <a:cxn ang="0">
                  <a:pos x="T2" y="T3"/>
                </a:cxn>
                <a:cxn ang="0">
                  <a:pos x="T4" y="T5"/>
                </a:cxn>
              </a:cxnLst>
              <a:rect l="0" t="0" r="r" b="b"/>
              <a:pathLst>
                <a:path w="171" h="138">
                  <a:moveTo>
                    <a:pt x="0" y="0"/>
                  </a:moveTo>
                  <a:lnTo>
                    <a:pt x="171" y="0"/>
                  </a:lnTo>
                  <a:lnTo>
                    <a:pt x="171" y="13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8" name="Freeform 172"/>
            <p:cNvSpPr>
              <a:spLocks/>
            </p:cNvSpPr>
            <p:nvPr/>
          </p:nvSpPr>
          <p:spPr bwMode="auto">
            <a:xfrm>
              <a:off x="3214" y="3813"/>
              <a:ext cx="218" cy="185"/>
            </a:xfrm>
            <a:custGeom>
              <a:avLst/>
              <a:gdLst>
                <a:gd name="T0" fmla="*/ 0 w 170"/>
                <a:gd name="T1" fmla="*/ 144 h 144"/>
                <a:gd name="T2" fmla="*/ 0 w 170"/>
                <a:gd name="T3" fmla="*/ 0 h 144"/>
                <a:gd name="T4" fmla="*/ 170 w 170"/>
                <a:gd name="T5" fmla="*/ 0 h 144"/>
                <a:gd name="T6" fmla="*/ 170 w 170"/>
                <a:gd name="T7" fmla="*/ 22 h 144"/>
              </a:gdLst>
              <a:ahLst/>
              <a:cxnLst>
                <a:cxn ang="0">
                  <a:pos x="T0" y="T1"/>
                </a:cxn>
                <a:cxn ang="0">
                  <a:pos x="T2" y="T3"/>
                </a:cxn>
                <a:cxn ang="0">
                  <a:pos x="T4" y="T5"/>
                </a:cxn>
                <a:cxn ang="0">
                  <a:pos x="T6" y="T7"/>
                </a:cxn>
              </a:cxnLst>
              <a:rect l="0" t="0" r="r" b="b"/>
              <a:pathLst>
                <a:path w="170" h="144">
                  <a:moveTo>
                    <a:pt x="0" y="144"/>
                  </a:moveTo>
                  <a:lnTo>
                    <a:pt x="0" y="0"/>
                  </a:lnTo>
                  <a:lnTo>
                    <a:pt x="170" y="0"/>
                  </a:lnTo>
                  <a:lnTo>
                    <a:pt x="170" y="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49" name="Freeform 173"/>
            <p:cNvSpPr>
              <a:spLocks/>
            </p:cNvSpPr>
            <p:nvPr/>
          </p:nvSpPr>
          <p:spPr bwMode="auto">
            <a:xfrm>
              <a:off x="1046" y="3813"/>
              <a:ext cx="276" cy="185"/>
            </a:xfrm>
            <a:custGeom>
              <a:avLst/>
              <a:gdLst>
                <a:gd name="T0" fmla="*/ 0 w 215"/>
                <a:gd name="T1" fmla="*/ 22 h 144"/>
                <a:gd name="T2" fmla="*/ 0 w 215"/>
                <a:gd name="T3" fmla="*/ 0 h 144"/>
                <a:gd name="T4" fmla="*/ 215 w 215"/>
                <a:gd name="T5" fmla="*/ 0 h 144"/>
                <a:gd name="T6" fmla="*/ 215 w 215"/>
                <a:gd name="T7" fmla="*/ 144 h 144"/>
              </a:gdLst>
              <a:ahLst/>
              <a:cxnLst>
                <a:cxn ang="0">
                  <a:pos x="T0" y="T1"/>
                </a:cxn>
                <a:cxn ang="0">
                  <a:pos x="T2" y="T3"/>
                </a:cxn>
                <a:cxn ang="0">
                  <a:pos x="T4" y="T5"/>
                </a:cxn>
                <a:cxn ang="0">
                  <a:pos x="T6" y="T7"/>
                </a:cxn>
              </a:cxnLst>
              <a:rect l="0" t="0" r="r" b="b"/>
              <a:pathLst>
                <a:path w="215" h="144">
                  <a:moveTo>
                    <a:pt x="0" y="22"/>
                  </a:moveTo>
                  <a:lnTo>
                    <a:pt x="0" y="0"/>
                  </a:lnTo>
                  <a:lnTo>
                    <a:pt x="215" y="0"/>
                  </a:lnTo>
                  <a:lnTo>
                    <a:pt x="215" y="14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0" name="Freeform 174"/>
            <p:cNvSpPr>
              <a:spLocks/>
            </p:cNvSpPr>
            <p:nvPr/>
          </p:nvSpPr>
          <p:spPr bwMode="auto">
            <a:xfrm>
              <a:off x="2995" y="3800"/>
              <a:ext cx="328" cy="54"/>
            </a:xfrm>
            <a:custGeom>
              <a:avLst/>
              <a:gdLst>
                <a:gd name="T0" fmla="*/ 0 w 255"/>
                <a:gd name="T1" fmla="*/ 42 h 42"/>
                <a:gd name="T2" fmla="*/ 0 w 255"/>
                <a:gd name="T3" fmla="*/ 0 h 42"/>
                <a:gd name="T4" fmla="*/ 255 w 255"/>
                <a:gd name="T5" fmla="*/ 0 h 42"/>
                <a:gd name="T6" fmla="*/ 255 w 255"/>
                <a:gd name="T7" fmla="*/ 10 h 42"/>
              </a:gdLst>
              <a:ahLst/>
              <a:cxnLst>
                <a:cxn ang="0">
                  <a:pos x="T0" y="T1"/>
                </a:cxn>
                <a:cxn ang="0">
                  <a:pos x="T2" y="T3"/>
                </a:cxn>
                <a:cxn ang="0">
                  <a:pos x="T4" y="T5"/>
                </a:cxn>
                <a:cxn ang="0">
                  <a:pos x="T6" y="T7"/>
                </a:cxn>
              </a:cxnLst>
              <a:rect l="0" t="0" r="r" b="b"/>
              <a:pathLst>
                <a:path w="255" h="42">
                  <a:moveTo>
                    <a:pt x="0" y="42"/>
                  </a:moveTo>
                  <a:lnTo>
                    <a:pt x="0" y="0"/>
                  </a:lnTo>
                  <a:lnTo>
                    <a:pt x="255" y="0"/>
                  </a:lnTo>
                  <a:lnTo>
                    <a:pt x="255" y="1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1" name="Freeform 175"/>
            <p:cNvSpPr>
              <a:spLocks/>
            </p:cNvSpPr>
            <p:nvPr/>
          </p:nvSpPr>
          <p:spPr bwMode="auto">
            <a:xfrm>
              <a:off x="1651" y="3792"/>
              <a:ext cx="254" cy="206"/>
            </a:xfrm>
            <a:custGeom>
              <a:avLst/>
              <a:gdLst>
                <a:gd name="T0" fmla="*/ 0 w 198"/>
                <a:gd name="T1" fmla="*/ 38 h 160"/>
                <a:gd name="T2" fmla="*/ 0 w 198"/>
                <a:gd name="T3" fmla="*/ 0 h 160"/>
                <a:gd name="T4" fmla="*/ 198 w 198"/>
                <a:gd name="T5" fmla="*/ 0 h 160"/>
                <a:gd name="T6" fmla="*/ 198 w 198"/>
                <a:gd name="T7" fmla="*/ 160 h 160"/>
              </a:gdLst>
              <a:ahLst/>
              <a:cxnLst>
                <a:cxn ang="0">
                  <a:pos x="T0" y="T1"/>
                </a:cxn>
                <a:cxn ang="0">
                  <a:pos x="T2" y="T3"/>
                </a:cxn>
                <a:cxn ang="0">
                  <a:pos x="T4" y="T5"/>
                </a:cxn>
                <a:cxn ang="0">
                  <a:pos x="T6" y="T7"/>
                </a:cxn>
              </a:cxnLst>
              <a:rect l="0" t="0" r="r" b="b"/>
              <a:pathLst>
                <a:path w="198" h="160">
                  <a:moveTo>
                    <a:pt x="0" y="38"/>
                  </a:moveTo>
                  <a:lnTo>
                    <a:pt x="0" y="0"/>
                  </a:lnTo>
                  <a:lnTo>
                    <a:pt x="198" y="0"/>
                  </a:lnTo>
                  <a:lnTo>
                    <a:pt x="198" y="16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2" name="Freeform 176"/>
            <p:cNvSpPr>
              <a:spLocks/>
            </p:cNvSpPr>
            <p:nvPr/>
          </p:nvSpPr>
          <p:spPr bwMode="auto">
            <a:xfrm>
              <a:off x="3978" y="3786"/>
              <a:ext cx="254" cy="212"/>
            </a:xfrm>
            <a:custGeom>
              <a:avLst/>
              <a:gdLst>
                <a:gd name="T0" fmla="*/ 0 w 198"/>
                <a:gd name="T1" fmla="*/ 27 h 165"/>
                <a:gd name="T2" fmla="*/ 0 w 198"/>
                <a:gd name="T3" fmla="*/ 0 h 165"/>
                <a:gd name="T4" fmla="*/ 198 w 198"/>
                <a:gd name="T5" fmla="*/ 0 h 165"/>
                <a:gd name="T6" fmla="*/ 198 w 198"/>
                <a:gd name="T7" fmla="*/ 165 h 165"/>
              </a:gdLst>
              <a:ahLst/>
              <a:cxnLst>
                <a:cxn ang="0">
                  <a:pos x="T0" y="T1"/>
                </a:cxn>
                <a:cxn ang="0">
                  <a:pos x="T2" y="T3"/>
                </a:cxn>
                <a:cxn ang="0">
                  <a:pos x="T4" y="T5"/>
                </a:cxn>
                <a:cxn ang="0">
                  <a:pos x="T6" y="T7"/>
                </a:cxn>
              </a:cxnLst>
              <a:rect l="0" t="0" r="r" b="b"/>
              <a:pathLst>
                <a:path w="198" h="165">
                  <a:moveTo>
                    <a:pt x="0" y="27"/>
                  </a:moveTo>
                  <a:lnTo>
                    <a:pt x="0" y="0"/>
                  </a:lnTo>
                  <a:lnTo>
                    <a:pt x="198" y="0"/>
                  </a:lnTo>
                  <a:lnTo>
                    <a:pt x="198" y="165"/>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3" name="Freeform 177"/>
            <p:cNvSpPr>
              <a:spLocks/>
            </p:cNvSpPr>
            <p:nvPr/>
          </p:nvSpPr>
          <p:spPr bwMode="auto">
            <a:xfrm>
              <a:off x="3156" y="3786"/>
              <a:ext cx="494" cy="212"/>
            </a:xfrm>
            <a:custGeom>
              <a:avLst/>
              <a:gdLst>
                <a:gd name="T0" fmla="*/ 0 w 385"/>
                <a:gd name="T1" fmla="*/ 11 h 165"/>
                <a:gd name="T2" fmla="*/ 0 w 385"/>
                <a:gd name="T3" fmla="*/ 0 h 165"/>
                <a:gd name="T4" fmla="*/ 385 w 385"/>
                <a:gd name="T5" fmla="*/ 0 h 165"/>
                <a:gd name="T6" fmla="*/ 385 w 385"/>
                <a:gd name="T7" fmla="*/ 165 h 165"/>
              </a:gdLst>
              <a:ahLst/>
              <a:cxnLst>
                <a:cxn ang="0">
                  <a:pos x="T0" y="T1"/>
                </a:cxn>
                <a:cxn ang="0">
                  <a:pos x="T2" y="T3"/>
                </a:cxn>
                <a:cxn ang="0">
                  <a:pos x="T4" y="T5"/>
                </a:cxn>
                <a:cxn ang="0">
                  <a:pos x="T6" y="T7"/>
                </a:cxn>
              </a:cxnLst>
              <a:rect l="0" t="0" r="r" b="b"/>
              <a:pathLst>
                <a:path w="385" h="165">
                  <a:moveTo>
                    <a:pt x="0" y="11"/>
                  </a:moveTo>
                  <a:lnTo>
                    <a:pt x="0" y="0"/>
                  </a:lnTo>
                  <a:lnTo>
                    <a:pt x="385" y="0"/>
                  </a:lnTo>
                  <a:lnTo>
                    <a:pt x="385" y="165"/>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4" name="Rectangle 178"/>
            <p:cNvSpPr>
              <a:spLocks noChangeArrowheads="1"/>
            </p:cNvSpPr>
            <p:nvPr/>
          </p:nvSpPr>
          <p:spPr bwMode="auto">
            <a:xfrm>
              <a:off x="3404" y="3773"/>
              <a:ext cx="698" cy="13"/>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5" name="Rectangle 179"/>
            <p:cNvSpPr>
              <a:spLocks noChangeArrowheads="1"/>
            </p:cNvSpPr>
            <p:nvPr/>
          </p:nvSpPr>
          <p:spPr bwMode="auto">
            <a:xfrm>
              <a:off x="4377" y="3773"/>
              <a:ext cx="147" cy="225"/>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6" name="Freeform 180"/>
            <p:cNvSpPr>
              <a:spLocks/>
            </p:cNvSpPr>
            <p:nvPr/>
          </p:nvSpPr>
          <p:spPr bwMode="auto">
            <a:xfrm>
              <a:off x="1185" y="3773"/>
              <a:ext cx="589" cy="40"/>
            </a:xfrm>
            <a:custGeom>
              <a:avLst/>
              <a:gdLst>
                <a:gd name="T0" fmla="*/ 0 w 459"/>
                <a:gd name="T1" fmla="*/ 31 h 31"/>
                <a:gd name="T2" fmla="*/ 0 w 459"/>
                <a:gd name="T3" fmla="*/ 0 h 31"/>
                <a:gd name="T4" fmla="*/ 459 w 459"/>
                <a:gd name="T5" fmla="*/ 0 h 31"/>
                <a:gd name="T6" fmla="*/ 459 w 459"/>
                <a:gd name="T7" fmla="*/ 15 h 31"/>
              </a:gdLst>
              <a:ahLst/>
              <a:cxnLst>
                <a:cxn ang="0">
                  <a:pos x="T0" y="T1"/>
                </a:cxn>
                <a:cxn ang="0">
                  <a:pos x="T2" y="T3"/>
                </a:cxn>
                <a:cxn ang="0">
                  <a:pos x="T4" y="T5"/>
                </a:cxn>
                <a:cxn ang="0">
                  <a:pos x="T6" y="T7"/>
                </a:cxn>
              </a:cxnLst>
              <a:rect l="0" t="0" r="r" b="b"/>
              <a:pathLst>
                <a:path w="459" h="31">
                  <a:moveTo>
                    <a:pt x="0" y="31"/>
                  </a:moveTo>
                  <a:lnTo>
                    <a:pt x="0" y="0"/>
                  </a:lnTo>
                  <a:lnTo>
                    <a:pt x="459" y="0"/>
                  </a:lnTo>
                  <a:lnTo>
                    <a:pt x="459" y="15"/>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7" name="Rectangle 181"/>
            <p:cNvSpPr>
              <a:spLocks noChangeArrowheads="1"/>
            </p:cNvSpPr>
            <p:nvPr/>
          </p:nvSpPr>
          <p:spPr bwMode="auto">
            <a:xfrm>
              <a:off x="3753" y="3753"/>
              <a:ext cx="698" cy="2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8" name="Freeform 182"/>
            <p:cNvSpPr>
              <a:spLocks/>
            </p:cNvSpPr>
            <p:nvPr/>
          </p:nvSpPr>
          <p:spPr bwMode="auto">
            <a:xfrm>
              <a:off x="2050" y="3704"/>
              <a:ext cx="218" cy="294"/>
            </a:xfrm>
            <a:custGeom>
              <a:avLst/>
              <a:gdLst>
                <a:gd name="T0" fmla="*/ 0 w 170"/>
                <a:gd name="T1" fmla="*/ 229 h 229"/>
                <a:gd name="T2" fmla="*/ 0 w 170"/>
                <a:gd name="T3" fmla="*/ 0 h 229"/>
                <a:gd name="T4" fmla="*/ 170 w 170"/>
                <a:gd name="T5" fmla="*/ 0 h 229"/>
                <a:gd name="T6" fmla="*/ 170 w 170"/>
                <a:gd name="T7" fmla="*/ 96 h 229"/>
              </a:gdLst>
              <a:ahLst/>
              <a:cxnLst>
                <a:cxn ang="0">
                  <a:pos x="T0" y="T1"/>
                </a:cxn>
                <a:cxn ang="0">
                  <a:pos x="T2" y="T3"/>
                </a:cxn>
                <a:cxn ang="0">
                  <a:pos x="T4" y="T5"/>
                </a:cxn>
                <a:cxn ang="0">
                  <a:pos x="T6" y="T7"/>
                </a:cxn>
              </a:cxnLst>
              <a:rect l="0" t="0" r="r" b="b"/>
              <a:pathLst>
                <a:path w="170" h="229">
                  <a:moveTo>
                    <a:pt x="0" y="229"/>
                  </a:moveTo>
                  <a:lnTo>
                    <a:pt x="0" y="0"/>
                  </a:lnTo>
                  <a:lnTo>
                    <a:pt x="170" y="0"/>
                  </a:lnTo>
                  <a:lnTo>
                    <a:pt x="170" y="9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59" name="Freeform 183"/>
            <p:cNvSpPr>
              <a:spLocks/>
            </p:cNvSpPr>
            <p:nvPr/>
          </p:nvSpPr>
          <p:spPr bwMode="auto">
            <a:xfrm>
              <a:off x="1475" y="3704"/>
              <a:ext cx="684" cy="69"/>
            </a:xfrm>
            <a:custGeom>
              <a:avLst/>
              <a:gdLst>
                <a:gd name="T0" fmla="*/ 0 w 533"/>
                <a:gd name="T1" fmla="*/ 54 h 54"/>
                <a:gd name="T2" fmla="*/ 0 w 533"/>
                <a:gd name="T3" fmla="*/ 0 h 54"/>
                <a:gd name="T4" fmla="*/ 533 w 533"/>
                <a:gd name="T5" fmla="*/ 0 h 54"/>
              </a:gdLst>
              <a:ahLst/>
              <a:cxnLst>
                <a:cxn ang="0">
                  <a:pos x="T0" y="T1"/>
                </a:cxn>
                <a:cxn ang="0">
                  <a:pos x="T2" y="T3"/>
                </a:cxn>
                <a:cxn ang="0">
                  <a:pos x="T4" y="T5"/>
                </a:cxn>
              </a:cxnLst>
              <a:rect l="0" t="0" r="r" b="b"/>
              <a:pathLst>
                <a:path w="533" h="54">
                  <a:moveTo>
                    <a:pt x="0" y="54"/>
                  </a:moveTo>
                  <a:lnTo>
                    <a:pt x="0" y="0"/>
                  </a:lnTo>
                  <a:lnTo>
                    <a:pt x="533" y="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0" name="Freeform 184"/>
            <p:cNvSpPr>
              <a:spLocks/>
            </p:cNvSpPr>
            <p:nvPr/>
          </p:nvSpPr>
          <p:spPr bwMode="auto">
            <a:xfrm>
              <a:off x="1818" y="3656"/>
              <a:ext cx="668" cy="342"/>
            </a:xfrm>
            <a:custGeom>
              <a:avLst/>
              <a:gdLst>
                <a:gd name="T0" fmla="*/ 0 w 521"/>
                <a:gd name="T1" fmla="*/ 37 h 266"/>
                <a:gd name="T2" fmla="*/ 0 w 521"/>
                <a:gd name="T3" fmla="*/ 0 h 266"/>
                <a:gd name="T4" fmla="*/ 521 w 521"/>
                <a:gd name="T5" fmla="*/ 0 h 266"/>
                <a:gd name="T6" fmla="*/ 521 w 521"/>
                <a:gd name="T7" fmla="*/ 266 h 266"/>
              </a:gdLst>
              <a:ahLst/>
              <a:cxnLst>
                <a:cxn ang="0">
                  <a:pos x="T0" y="T1"/>
                </a:cxn>
                <a:cxn ang="0">
                  <a:pos x="T2" y="T3"/>
                </a:cxn>
                <a:cxn ang="0">
                  <a:pos x="T4" y="T5"/>
                </a:cxn>
                <a:cxn ang="0">
                  <a:pos x="T6" y="T7"/>
                </a:cxn>
              </a:cxnLst>
              <a:rect l="0" t="0" r="r" b="b"/>
              <a:pathLst>
                <a:path w="521" h="266">
                  <a:moveTo>
                    <a:pt x="0" y="37"/>
                  </a:moveTo>
                  <a:lnTo>
                    <a:pt x="0" y="0"/>
                  </a:lnTo>
                  <a:lnTo>
                    <a:pt x="521" y="0"/>
                  </a:lnTo>
                  <a:lnTo>
                    <a:pt x="521" y="26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1" name="Freeform 185"/>
            <p:cNvSpPr>
              <a:spLocks/>
            </p:cNvSpPr>
            <p:nvPr/>
          </p:nvSpPr>
          <p:spPr bwMode="auto">
            <a:xfrm>
              <a:off x="4102" y="3582"/>
              <a:ext cx="567" cy="416"/>
            </a:xfrm>
            <a:custGeom>
              <a:avLst/>
              <a:gdLst>
                <a:gd name="T0" fmla="*/ 0 w 442"/>
                <a:gd name="T1" fmla="*/ 133 h 324"/>
                <a:gd name="T2" fmla="*/ 0 w 442"/>
                <a:gd name="T3" fmla="*/ 0 h 324"/>
                <a:gd name="T4" fmla="*/ 442 w 442"/>
                <a:gd name="T5" fmla="*/ 0 h 324"/>
                <a:gd name="T6" fmla="*/ 442 w 442"/>
                <a:gd name="T7" fmla="*/ 324 h 324"/>
              </a:gdLst>
              <a:ahLst/>
              <a:cxnLst>
                <a:cxn ang="0">
                  <a:pos x="T0" y="T1"/>
                </a:cxn>
                <a:cxn ang="0">
                  <a:pos x="T2" y="T3"/>
                </a:cxn>
                <a:cxn ang="0">
                  <a:pos x="T4" y="T5"/>
                </a:cxn>
                <a:cxn ang="0">
                  <a:pos x="T6" y="T7"/>
                </a:cxn>
              </a:cxnLst>
              <a:rect l="0" t="0" r="r" b="b"/>
              <a:pathLst>
                <a:path w="442" h="324">
                  <a:moveTo>
                    <a:pt x="0" y="133"/>
                  </a:moveTo>
                  <a:lnTo>
                    <a:pt x="0" y="0"/>
                  </a:lnTo>
                  <a:lnTo>
                    <a:pt x="442" y="0"/>
                  </a:lnTo>
                  <a:lnTo>
                    <a:pt x="442" y="32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2" name="Freeform 186"/>
            <p:cNvSpPr>
              <a:spLocks/>
            </p:cNvSpPr>
            <p:nvPr/>
          </p:nvSpPr>
          <p:spPr bwMode="auto">
            <a:xfrm>
              <a:off x="2152" y="3506"/>
              <a:ext cx="480" cy="492"/>
            </a:xfrm>
            <a:custGeom>
              <a:avLst/>
              <a:gdLst>
                <a:gd name="T0" fmla="*/ 0 w 374"/>
                <a:gd name="T1" fmla="*/ 117 h 383"/>
                <a:gd name="T2" fmla="*/ 0 w 374"/>
                <a:gd name="T3" fmla="*/ 0 h 383"/>
                <a:gd name="T4" fmla="*/ 374 w 374"/>
                <a:gd name="T5" fmla="*/ 0 h 383"/>
                <a:gd name="T6" fmla="*/ 374 w 374"/>
                <a:gd name="T7" fmla="*/ 383 h 383"/>
              </a:gdLst>
              <a:ahLst/>
              <a:cxnLst>
                <a:cxn ang="0">
                  <a:pos x="T0" y="T1"/>
                </a:cxn>
                <a:cxn ang="0">
                  <a:pos x="T2" y="T3"/>
                </a:cxn>
                <a:cxn ang="0">
                  <a:pos x="T4" y="T5"/>
                </a:cxn>
                <a:cxn ang="0">
                  <a:pos x="T6" y="T7"/>
                </a:cxn>
              </a:cxnLst>
              <a:rect l="0" t="0" r="r" b="b"/>
              <a:pathLst>
                <a:path w="374" h="383">
                  <a:moveTo>
                    <a:pt x="0" y="117"/>
                  </a:moveTo>
                  <a:lnTo>
                    <a:pt x="0" y="0"/>
                  </a:lnTo>
                  <a:lnTo>
                    <a:pt x="374" y="0"/>
                  </a:lnTo>
                  <a:lnTo>
                    <a:pt x="374" y="383"/>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3" name="Freeform 187"/>
            <p:cNvSpPr>
              <a:spLocks/>
            </p:cNvSpPr>
            <p:nvPr/>
          </p:nvSpPr>
          <p:spPr bwMode="auto">
            <a:xfrm>
              <a:off x="2392" y="3377"/>
              <a:ext cx="385" cy="621"/>
            </a:xfrm>
            <a:custGeom>
              <a:avLst/>
              <a:gdLst>
                <a:gd name="T0" fmla="*/ 0 w 300"/>
                <a:gd name="T1" fmla="*/ 101 h 484"/>
                <a:gd name="T2" fmla="*/ 0 w 300"/>
                <a:gd name="T3" fmla="*/ 0 h 484"/>
                <a:gd name="T4" fmla="*/ 300 w 300"/>
                <a:gd name="T5" fmla="*/ 0 h 484"/>
                <a:gd name="T6" fmla="*/ 300 w 300"/>
                <a:gd name="T7" fmla="*/ 484 h 484"/>
              </a:gdLst>
              <a:ahLst/>
              <a:cxnLst>
                <a:cxn ang="0">
                  <a:pos x="T0" y="T1"/>
                </a:cxn>
                <a:cxn ang="0">
                  <a:pos x="T2" y="T3"/>
                </a:cxn>
                <a:cxn ang="0">
                  <a:pos x="T4" y="T5"/>
                </a:cxn>
                <a:cxn ang="0">
                  <a:pos x="T6" y="T7"/>
                </a:cxn>
              </a:cxnLst>
              <a:rect l="0" t="0" r="r" b="b"/>
              <a:pathLst>
                <a:path w="300" h="484">
                  <a:moveTo>
                    <a:pt x="0" y="101"/>
                  </a:moveTo>
                  <a:lnTo>
                    <a:pt x="0" y="0"/>
                  </a:lnTo>
                  <a:lnTo>
                    <a:pt x="300" y="0"/>
                  </a:lnTo>
                  <a:lnTo>
                    <a:pt x="300" y="48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4" name="Freeform 188"/>
            <p:cNvSpPr>
              <a:spLocks/>
            </p:cNvSpPr>
            <p:nvPr/>
          </p:nvSpPr>
          <p:spPr bwMode="auto">
            <a:xfrm>
              <a:off x="4385" y="3315"/>
              <a:ext cx="429" cy="683"/>
            </a:xfrm>
            <a:custGeom>
              <a:avLst/>
              <a:gdLst>
                <a:gd name="T0" fmla="*/ 0 w 334"/>
                <a:gd name="T1" fmla="*/ 208 h 532"/>
                <a:gd name="T2" fmla="*/ 0 w 334"/>
                <a:gd name="T3" fmla="*/ 0 h 532"/>
                <a:gd name="T4" fmla="*/ 334 w 334"/>
                <a:gd name="T5" fmla="*/ 0 h 532"/>
                <a:gd name="T6" fmla="*/ 334 w 334"/>
                <a:gd name="T7" fmla="*/ 532 h 532"/>
              </a:gdLst>
              <a:ahLst/>
              <a:cxnLst>
                <a:cxn ang="0">
                  <a:pos x="T0" y="T1"/>
                </a:cxn>
                <a:cxn ang="0">
                  <a:pos x="T2" y="T3"/>
                </a:cxn>
                <a:cxn ang="0">
                  <a:pos x="T4" y="T5"/>
                </a:cxn>
                <a:cxn ang="0">
                  <a:pos x="T6" y="T7"/>
                </a:cxn>
              </a:cxnLst>
              <a:rect l="0" t="0" r="r" b="b"/>
              <a:pathLst>
                <a:path w="334" h="532">
                  <a:moveTo>
                    <a:pt x="0" y="208"/>
                  </a:moveTo>
                  <a:lnTo>
                    <a:pt x="0" y="0"/>
                  </a:lnTo>
                  <a:lnTo>
                    <a:pt x="334" y="0"/>
                  </a:lnTo>
                  <a:lnTo>
                    <a:pt x="334" y="53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5" name="Freeform 189"/>
            <p:cNvSpPr>
              <a:spLocks/>
            </p:cNvSpPr>
            <p:nvPr/>
          </p:nvSpPr>
          <p:spPr bwMode="auto">
            <a:xfrm>
              <a:off x="2581" y="1809"/>
              <a:ext cx="2015" cy="1568"/>
            </a:xfrm>
            <a:custGeom>
              <a:avLst/>
              <a:gdLst>
                <a:gd name="T0" fmla="*/ 1570 w 1570"/>
                <a:gd name="T1" fmla="*/ 1174 h 1222"/>
                <a:gd name="T2" fmla="*/ 1570 w 1570"/>
                <a:gd name="T3" fmla="*/ 0 h 1222"/>
                <a:gd name="T4" fmla="*/ 0 w 1570"/>
                <a:gd name="T5" fmla="*/ 0 h 1222"/>
                <a:gd name="T6" fmla="*/ 0 w 1570"/>
                <a:gd name="T7" fmla="*/ 1222 h 1222"/>
              </a:gdLst>
              <a:ahLst/>
              <a:cxnLst>
                <a:cxn ang="0">
                  <a:pos x="T0" y="T1"/>
                </a:cxn>
                <a:cxn ang="0">
                  <a:pos x="T2" y="T3"/>
                </a:cxn>
                <a:cxn ang="0">
                  <a:pos x="T4" y="T5"/>
                </a:cxn>
                <a:cxn ang="0">
                  <a:pos x="T6" y="T7"/>
                </a:cxn>
              </a:cxnLst>
              <a:rect l="0" t="0" r="r" b="b"/>
              <a:pathLst>
                <a:path w="1570" h="1222">
                  <a:moveTo>
                    <a:pt x="1570" y="1174"/>
                  </a:moveTo>
                  <a:lnTo>
                    <a:pt x="1570" y="0"/>
                  </a:lnTo>
                  <a:lnTo>
                    <a:pt x="0" y="0"/>
                  </a:lnTo>
                  <a:lnTo>
                    <a:pt x="0" y="12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6" name="Freeform 190"/>
            <p:cNvSpPr>
              <a:spLocks/>
            </p:cNvSpPr>
            <p:nvPr/>
          </p:nvSpPr>
          <p:spPr bwMode="auto">
            <a:xfrm>
              <a:off x="3592" y="1338"/>
              <a:ext cx="1368" cy="2660"/>
            </a:xfrm>
            <a:custGeom>
              <a:avLst/>
              <a:gdLst>
                <a:gd name="T0" fmla="*/ 0 w 1066"/>
                <a:gd name="T1" fmla="*/ 367 h 2073"/>
                <a:gd name="T2" fmla="*/ 0 w 1066"/>
                <a:gd name="T3" fmla="*/ 0 h 2073"/>
                <a:gd name="T4" fmla="*/ 1066 w 1066"/>
                <a:gd name="T5" fmla="*/ 0 h 2073"/>
                <a:gd name="T6" fmla="*/ 1066 w 1066"/>
                <a:gd name="T7" fmla="*/ 2073 h 2073"/>
              </a:gdLst>
              <a:ahLst/>
              <a:cxnLst>
                <a:cxn ang="0">
                  <a:pos x="T0" y="T1"/>
                </a:cxn>
                <a:cxn ang="0">
                  <a:pos x="T2" y="T3"/>
                </a:cxn>
                <a:cxn ang="0">
                  <a:pos x="T4" y="T5"/>
                </a:cxn>
                <a:cxn ang="0">
                  <a:pos x="T6" y="T7"/>
                </a:cxn>
              </a:cxnLst>
              <a:rect l="0" t="0" r="r" b="b"/>
              <a:pathLst>
                <a:path w="1066" h="2073">
                  <a:moveTo>
                    <a:pt x="0" y="367"/>
                  </a:moveTo>
                  <a:lnTo>
                    <a:pt x="0" y="0"/>
                  </a:lnTo>
                  <a:lnTo>
                    <a:pt x="1066" y="0"/>
                  </a:lnTo>
                  <a:lnTo>
                    <a:pt x="1066" y="2073"/>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67" name="Line 191"/>
            <p:cNvSpPr>
              <a:spLocks noChangeShapeType="1"/>
            </p:cNvSpPr>
            <p:nvPr/>
          </p:nvSpPr>
          <p:spPr bwMode="auto">
            <a:xfrm>
              <a:off x="717" y="4008"/>
              <a:ext cx="4288" cy="0"/>
            </a:xfrm>
            <a:prstGeom prst="line">
              <a:avLst/>
            </a:prstGeom>
            <a:noFill/>
            <a:ln w="603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03968" name="Text Box 192"/>
          <p:cNvSpPr txBox="1">
            <a:spLocks noChangeArrowheads="1"/>
          </p:cNvSpPr>
          <p:nvPr/>
        </p:nvSpPr>
        <p:spPr bwMode="auto">
          <a:xfrm>
            <a:off x="744538" y="5318125"/>
            <a:ext cx="104616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algn="ctr" defTabSz="914400" fontAlgn="base">
              <a:spcBef>
                <a:spcPct val="0"/>
              </a:spcBef>
              <a:spcAft>
                <a:spcPct val="0"/>
              </a:spcAft>
            </a:pPr>
            <a:r>
              <a:rPr lang="en-US" sz="2400" smtClean="0">
                <a:solidFill>
                  <a:srgbClr val="000000"/>
                </a:solidFill>
                <a:latin typeface="Times New Roman" charset="0"/>
                <a:ea typeface="ＭＳ Ｐゴシック" charset="0"/>
              </a:rPr>
              <a:t>Outlier</a:t>
            </a:r>
          </a:p>
        </p:txBody>
      </p:sp>
      <p:sp>
        <p:nvSpPr>
          <p:cNvPr id="203969" name="Text Box 193"/>
          <p:cNvSpPr txBox="1">
            <a:spLocks noChangeArrowheads="1"/>
          </p:cNvSpPr>
          <p:nvPr/>
        </p:nvSpPr>
        <p:spPr bwMode="auto">
          <a:xfrm>
            <a:off x="141288" y="219075"/>
            <a:ext cx="3113352" cy="5847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defTabSz="914400" fontAlgn="base">
              <a:spcBef>
                <a:spcPct val="0"/>
              </a:spcBef>
              <a:spcAft>
                <a:spcPct val="0"/>
              </a:spcAft>
            </a:pPr>
            <a:r>
              <a:rPr lang="en-US" sz="3200" dirty="0" smtClean="0">
                <a:solidFill>
                  <a:srgbClr val="000000"/>
                </a:solidFill>
                <a:effectLst>
                  <a:outerShdw blurRad="38100" dist="38100" dir="2700000" algn="tl">
                    <a:srgbClr val="DDDDDD"/>
                  </a:outerShdw>
                </a:effectLst>
                <a:latin typeface="Times New Roman" charset="0"/>
                <a:ea typeface="ＭＳ Ｐゴシック" charset="0"/>
              </a:rPr>
              <a:t>Detecting outliers</a:t>
            </a:r>
            <a:endParaRPr lang="en-US" sz="32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203970" name="Text Box 194"/>
          <p:cNvSpPr txBox="1">
            <a:spLocks noChangeArrowheads="1"/>
          </p:cNvSpPr>
          <p:nvPr/>
        </p:nvSpPr>
        <p:spPr bwMode="auto">
          <a:xfrm>
            <a:off x="425450" y="1098550"/>
            <a:ext cx="6081713" cy="82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The single isolated branch is suggestive of a data point that is very different to all others</a:t>
            </a:r>
          </a:p>
        </p:txBody>
      </p:sp>
      <p:sp>
        <p:nvSpPr>
          <p:cNvPr id="203971" name="Line 195"/>
          <p:cNvSpPr>
            <a:spLocks noChangeShapeType="1"/>
          </p:cNvSpPr>
          <p:nvPr/>
        </p:nvSpPr>
        <p:spPr bwMode="auto">
          <a:xfrm>
            <a:off x="6096000" y="1790700"/>
            <a:ext cx="685800" cy="609600"/>
          </a:xfrm>
          <a:prstGeom prst="line">
            <a:avLst/>
          </a:prstGeom>
          <a:noFill/>
          <a:ln w="254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3972" name="Line 196"/>
          <p:cNvSpPr>
            <a:spLocks noChangeShapeType="1"/>
          </p:cNvSpPr>
          <p:nvPr/>
        </p:nvSpPr>
        <p:spPr bwMode="auto">
          <a:xfrm flipV="1">
            <a:off x="1800225" y="5114925"/>
            <a:ext cx="647700" cy="457200"/>
          </a:xfrm>
          <a:prstGeom prst="line">
            <a:avLst/>
          </a:prstGeom>
          <a:noFill/>
          <a:ln w="254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5757161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ordan_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39" y="486929"/>
            <a:ext cx="7673855" cy="6268057"/>
          </a:xfrm>
          <a:prstGeom prst="rect">
            <a:avLst/>
          </a:prstGeom>
        </p:spPr>
      </p:pic>
      <p:sp>
        <p:nvSpPr>
          <p:cNvPr id="5123" name="Text Box 5"/>
          <p:cNvSpPr txBox="1">
            <a:spLocks noChangeArrowheads="1"/>
          </p:cNvSpPr>
          <p:nvPr/>
        </p:nvSpPr>
        <p:spPr bwMode="auto">
          <a:xfrm>
            <a:off x="213651" y="14918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Trees!</a:t>
            </a:r>
            <a:endParaRPr lang="en-US" sz="4000" i="1" dirty="0">
              <a:solidFill>
                <a:srgbClr val="000000"/>
              </a:solidFill>
              <a:latin typeface="Cambria" pitchFamily="18" charset="0"/>
            </a:endParaRPr>
          </a:p>
        </p:txBody>
      </p:sp>
    </p:spTree>
    <p:extLst>
      <p:ext uri="{BB962C8B-B14F-4D97-AF65-F5344CB8AC3E}">
        <p14:creationId xmlns:p14="http://schemas.microsoft.com/office/powerpoint/2010/main" val="3958592224"/>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806" y="317499"/>
            <a:ext cx="4266778" cy="584776"/>
          </a:xfrm>
          <a:prstGeom prst="rect">
            <a:avLst/>
          </a:prstGeom>
          <a:noFill/>
        </p:spPr>
        <p:txBody>
          <a:bodyPr wrap="square" rtlCol="0">
            <a:spAutoFit/>
          </a:bodyPr>
          <a:lstStyle/>
          <a:p>
            <a:r>
              <a:rPr lang="en-US" sz="3200" b="1" dirty="0" smtClean="0">
                <a:latin typeface="Cambria"/>
                <a:cs typeface="Cambria"/>
              </a:rPr>
              <a:t>How many clusters?</a:t>
            </a:r>
            <a:endParaRPr lang="en-US" sz="3200" b="1" dirty="0">
              <a:latin typeface="Cambria"/>
              <a:cs typeface="Cambria"/>
            </a:endParaRPr>
          </a:p>
        </p:txBody>
      </p:sp>
      <p:sp>
        <p:nvSpPr>
          <p:cNvPr id="6" name="Rectangle 5"/>
          <p:cNvSpPr/>
          <p:nvPr/>
        </p:nvSpPr>
        <p:spPr>
          <a:xfrm>
            <a:off x="735299" y="1043001"/>
            <a:ext cx="3099714" cy="369332"/>
          </a:xfrm>
          <a:prstGeom prst="rect">
            <a:avLst/>
          </a:prstGeom>
        </p:spPr>
        <p:txBody>
          <a:bodyPr wrap="none">
            <a:spAutoFit/>
          </a:bodyPr>
          <a:lstStyle/>
          <a:p>
            <a:r>
              <a:rPr lang="en-US" b="1" dirty="0" smtClean="0">
                <a:latin typeface="Cambria"/>
                <a:cs typeface="Cambria"/>
              </a:rPr>
              <a:t>Use R's    </a:t>
            </a:r>
            <a:r>
              <a:rPr lang="en-US" b="1" dirty="0" err="1" smtClean="0">
                <a:latin typeface="Courier New"/>
                <a:cs typeface="Courier New"/>
              </a:rPr>
              <a:t>cutree</a:t>
            </a:r>
            <a:r>
              <a:rPr lang="en-US" b="1" dirty="0" smtClean="0">
                <a:latin typeface="Courier New"/>
                <a:cs typeface="Courier New"/>
              </a:rPr>
              <a:t> </a:t>
            </a:r>
            <a:r>
              <a:rPr lang="en-US" b="1" dirty="0" smtClean="0">
                <a:latin typeface="Cambria"/>
                <a:cs typeface="Cambria"/>
              </a:rPr>
              <a:t> function</a:t>
            </a:r>
            <a:endParaRPr lang="en-US" dirty="0"/>
          </a:p>
        </p:txBody>
      </p:sp>
      <p:pic>
        <p:nvPicPr>
          <p:cNvPr id="7" name="Picture 6" descr="Screen Shot 2013-03-25 at 2.07.5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5350" y="178375"/>
            <a:ext cx="4241800" cy="1447800"/>
          </a:xfrm>
          <a:prstGeom prst="rect">
            <a:avLst/>
          </a:prstGeom>
        </p:spPr>
      </p:pic>
      <p:pic>
        <p:nvPicPr>
          <p:cNvPr id="14" name="Picture 13" descr="Screen Shot 2013-03-25 at 2.08.5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8435" y="1742015"/>
            <a:ext cx="3576493" cy="2440517"/>
          </a:xfrm>
          <a:prstGeom prst="rect">
            <a:avLst/>
          </a:prstGeom>
          <a:ln>
            <a:solidFill>
              <a:schemeClr val="bg1">
                <a:lumMod val="75000"/>
              </a:schemeClr>
            </a:solidFill>
          </a:ln>
        </p:spPr>
      </p:pic>
      <p:pic>
        <p:nvPicPr>
          <p:cNvPr id="15" name="Picture 14" descr="Screen Shot 2013-03-25 at 2.08.4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705" y="1742015"/>
            <a:ext cx="3541284" cy="2440517"/>
          </a:xfrm>
          <a:prstGeom prst="rect">
            <a:avLst/>
          </a:prstGeom>
          <a:ln>
            <a:solidFill>
              <a:schemeClr val="bg1">
                <a:lumMod val="75000"/>
              </a:schemeClr>
            </a:solidFill>
          </a:ln>
        </p:spPr>
      </p:pic>
      <p:sp>
        <p:nvSpPr>
          <p:cNvPr id="8" name="Rectangle 7"/>
          <p:cNvSpPr/>
          <p:nvPr/>
        </p:nvSpPr>
        <p:spPr>
          <a:xfrm>
            <a:off x="3701683" y="1846818"/>
            <a:ext cx="600232" cy="369332"/>
          </a:xfrm>
          <a:prstGeom prst="rect">
            <a:avLst/>
          </a:prstGeom>
        </p:spPr>
        <p:txBody>
          <a:bodyPr wrap="none">
            <a:spAutoFit/>
          </a:bodyPr>
          <a:lstStyle/>
          <a:p>
            <a:r>
              <a:rPr lang="en-US" b="1" dirty="0" smtClean="0">
                <a:latin typeface="Courier New"/>
                <a:cs typeface="Courier New"/>
              </a:rPr>
              <a:t>k=2</a:t>
            </a:r>
            <a:endParaRPr lang="en-US" dirty="0"/>
          </a:p>
        </p:txBody>
      </p:sp>
      <p:sp>
        <p:nvSpPr>
          <p:cNvPr id="9" name="Rectangle 8"/>
          <p:cNvSpPr/>
          <p:nvPr/>
        </p:nvSpPr>
        <p:spPr>
          <a:xfrm>
            <a:off x="7505784" y="1846818"/>
            <a:ext cx="600232" cy="369332"/>
          </a:xfrm>
          <a:prstGeom prst="rect">
            <a:avLst/>
          </a:prstGeom>
        </p:spPr>
        <p:txBody>
          <a:bodyPr wrap="none">
            <a:spAutoFit/>
          </a:bodyPr>
          <a:lstStyle/>
          <a:p>
            <a:r>
              <a:rPr lang="en-US" b="1" dirty="0" smtClean="0">
                <a:latin typeface="Courier New"/>
                <a:cs typeface="Courier New"/>
              </a:rPr>
              <a:t>k=3</a:t>
            </a:r>
            <a:endParaRPr lang="en-US" dirty="0"/>
          </a:p>
        </p:txBody>
      </p:sp>
      <p:sp>
        <p:nvSpPr>
          <p:cNvPr id="10" name="Rectangle 9"/>
          <p:cNvSpPr/>
          <p:nvPr/>
        </p:nvSpPr>
        <p:spPr>
          <a:xfrm>
            <a:off x="3701683" y="4439735"/>
            <a:ext cx="600232" cy="369332"/>
          </a:xfrm>
          <a:prstGeom prst="rect">
            <a:avLst/>
          </a:prstGeom>
        </p:spPr>
        <p:txBody>
          <a:bodyPr wrap="none">
            <a:spAutoFit/>
          </a:bodyPr>
          <a:lstStyle/>
          <a:p>
            <a:r>
              <a:rPr lang="en-US" b="1" dirty="0" smtClean="0">
                <a:latin typeface="Courier New"/>
                <a:cs typeface="Courier New"/>
              </a:rPr>
              <a:t>k=4</a:t>
            </a:r>
            <a:endParaRPr lang="en-US" dirty="0"/>
          </a:p>
        </p:txBody>
      </p:sp>
      <p:sp>
        <p:nvSpPr>
          <p:cNvPr id="11" name="Rectangle 10"/>
          <p:cNvSpPr/>
          <p:nvPr/>
        </p:nvSpPr>
        <p:spPr>
          <a:xfrm>
            <a:off x="7505784" y="4439735"/>
            <a:ext cx="600232" cy="369332"/>
          </a:xfrm>
          <a:prstGeom prst="rect">
            <a:avLst/>
          </a:prstGeom>
        </p:spPr>
        <p:txBody>
          <a:bodyPr wrap="none">
            <a:spAutoFit/>
          </a:bodyPr>
          <a:lstStyle/>
          <a:p>
            <a:r>
              <a:rPr lang="en-US" b="1" dirty="0" smtClean="0">
                <a:latin typeface="Courier New"/>
                <a:cs typeface="Courier New"/>
              </a:rPr>
              <a:t>k=5</a:t>
            </a:r>
            <a:endParaRPr lang="en-US" dirty="0"/>
          </a:p>
        </p:txBody>
      </p:sp>
    </p:spTree>
    <p:extLst>
      <p:ext uri="{BB962C8B-B14F-4D97-AF65-F5344CB8AC3E}">
        <p14:creationId xmlns:p14="http://schemas.microsoft.com/office/powerpoint/2010/main" val="20399799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806" y="317499"/>
            <a:ext cx="4266778" cy="584776"/>
          </a:xfrm>
          <a:prstGeom prst="rect">
            <a:avLst/>
          </a:prstGeom>
          <a:noFill/>
        </p:spPr>
        <p:txBody>
          <a:bodyPr wrap="square" rtlCol="0">
            <a:spAutoFit/>
          </a:bodyPr>
          <a:lstStyle/>
          <a:p>
            <a:r>
              <a:rPr lang="en-US" sz="3200" b="1" dirty="0" smtClean="0">
                <a:latin typeface="Cambria"/>
                <a:cs typeface="Cambria"/>
              </a:rPr>
              <a:t>How many clusters?</a:t>
            </a:r>
            <a:endParaRPr lang="en-US" sz="3200" b="1" dirty="0">
              <a:latin typeface="Cambria"/>
              <a:cs typeface="Cambria"/>
            </a:endParaRPr>
          </a:p>
        </p:txBody>
      </p:sp>
      <p:sp>
        <p:nvSpPr>
          <p:cNvPr id="6" name="Rectangle 5"/>
          <p:cNvSpPr/>
          <p:nvPr/>
        </p:nvSpPr>
        <p:spPr>
          <a:xfrm>
            <a:off x="936382" y="1148834"/>
            <a:ext cx="3099714" cy="369332"/>
          </a:xfrm>
          <a:prstGeom prst="rect">
            <a:avLst/>
          </a:prstGeom>
        </p:spPr>
        <p:txBody>
          <a:bodyPr wrap="none">
            <a:spAutoFit/>
          </a:bodyPr>
          <a:lstStyle/>
          <a:p>
            <a:r>
              <a:rPr lang="en-US" b="1" dirty="0" smtClean="0">
                <a:latin typeface="Cambria"/>
                <a:cs typeface="Cambria"/>
              </a:rPr>
              <a:t>Use R's    </a:t>
            </a:r>
            <a:r>
              <a:rPr lang="en-US" b="1" dirty="0" err="1" smtClean="0">
                <a:latin typeface="Courier New"/>
                <a:cs typeface="Courier New"/>
              </a:rPr>
              <a:t>cutree</a:t>
            </a:r>
            <a:r>
              <a:rPr lang="en-US" b="1" dirty="0" smtClean="0">
                <a:latin typeface="Courier New"/>
                <a:cs typeface="Courier New"/>
              </a:rPr>
              <a:t> </a:t>
            </a:r>
            <a:r>
              <a:rPr lang="en-US" b="1" dirty="0" smtClean="0">
                <a:latin typeface="Cambria"/>
                <a:cs typeface="Cambria"/>
              </a:rPr>
              <a:t> function</a:t>
            </a:r>
            <a:endParaRPr lang="en-US" dirty="0"/>
          </a:p>
        </p:txBody>
      </p:sp>
      <p:pic>
        <p:nvPicPr>
          <p:cNvPr id="7" name="Picture 6" descr="Screen Shot 2013-03-25 at 2.07.5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5350" y="178375"/>
            <a:ext cx="4241800" cy="1447800"/>
          </a:xfrm>
          <a:prstGeom prst="rect">
            <a:avLst/>
          </a:prstGeom>
        </p:spPr>
      </p:pic>
      <p:pic>
        <p:nvPicPr>
          <p:cNvPr id="3" name="Picture 2" descr="Screen Shot 2013-03-25 at 2.11.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4530" y="1755104"/>
            <a:ext cx="5183974" cy="4912395"/>
          </a:xfrm>
          <a:prstGeom prst="rect">
            <a:avLst/>
          </a:prstGeom>
        </p:spPr>
      </p:pic>
      <p:sp>
        <p:nvSpPr>
          <p:cNvPr id="16" name="Rectangle 15"/>
          <p:cNvSpPr/>
          <p:nvPr/>
        </p:nvSpPr>
        <p:spPr>
          <a:xfrm>
            <a:off x="1374532" y="2211401"/>
            <a:ext cx="1635484" cy="369332"/>
          </a:xfrm>
          <a:prstGeom prst="rect">
            <a:avLst/>
          </a:prstGeom>
        </p:spPr>
        <p:txBody>
          <a:bodyPr wrap="none">
            <a:spAutoFit/>
          </a:bodyPr>
          <a:lstStyle/>
          <a:p>
            <a:r>
              <a:rPr lang="en-US" b="1" dirty="0" smtClean="0">
                <a:latin typeface="Cambria"/>
                <a:cs typeface="Cambria"/>
              </a:rPr>
              <a:t>Original data:</a:t>
            </a:r>
            <a:endParaRPr lang="en-US" dirty="0"/>
          </a:p>
        </p:txBody>
      </p:sp>
    </p:spTree>
    <p:extLst>
      <p:ext uri="{BB962C8B-B14F-4D97-AF65-F5344CB8AC3E}">
        <p14:creationId xmlns:p14="http://schemas.microsoft.com/office/powerpoint/2010/main" val="1873754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806" y="317499"/>
            <a:ext cx="4266778" cy="584776"/>
          </a:xfrm>
          <a:prstGeom prst="rect">
            <a:avLst/>
          </a:prstGeom>
          <a:noFill/>
        </p:spPr>
        <p:txBody>
          <a:bodyPr wrap="square" rtlCol="0">
            <a:spAutoFit/>
          </a:bodyPr>
          <a:lstStyle/>
          <a:p>
            <a:r>
              <a:rPr lang="en-US" sz="3200" b="1" dirty="0" smtClean="0">
                <a:latin typeface="Cambria"/>
                <a:cs typeface="Cambria"/>
              </a:rPr>
              <a:t>How many clusters?</a:t>
            </a:r>
            <a:endParaRPr lang="en-US" sz="3200" b="1" dirty="0">
              <a:latin typeface="Cambria"/>
              <a:cs typeface="Cambria"/>
            </a:endParaRPr>
          </a:p>
        </p:txBody>
      </p:sp>
      <p:sp>
        <p:nvSpPr>
          <p:cNvPr id="6" name="Rectangle 5"/>
          <p:cNvSpPr/>
          <p:nvPr/>
        </p:nvSpPr>
        <p:spPr>
          <a:xfrm>
            <a:off x="936382" y="1148834"/>
            <a:ext cx="3099714" cy="369332"/>
          </a:xfrm>
          <a:prstGeom prst="rect">
            <a:avLst/>
          </a:prstGeom>
        </p:spPr>
        <p:txBody>
          <a:bodyPr wrap="none">
            <a:spAutoFit/>
          </a:bodyPr>
          <a:lstStyle/>
          <a:p>
            <a:r>
              <a:rPr lang="en-US" b="1" dirty="0" smtClean="0">
                <a:latin typeface="Cambria"/>
                <a:cs typeface="Cambria"/>
              </a:rPr>
              <a:t>Use R's    </a:t>
            </a:r>
            <a:r>
              <a:rPr lang="en-US" b="1" dirty="0" err="1" smtClean="0">
                <a:latin typeface="Courier New"/>
                <a:cs typeface="Courier New"/>
              </a:rPr>
              <a:t>cutree</a:t>
            </a:r>
            <a:r>
              <a:rPr lang="en-US" b="1" dirty="0" smtClean="0">
                <a:latin typeface="Courier New"/>
                <a:cs typeface="Courier New"/>
              </a:rPr>
              <a:t> </a:t>
            </a:r>
            <a:r>
              <a:rPr lang="en-US" b="1" dirty="0" smtClean="0">
                <a:latin typeface="Cambria"/>
                <a:cs typeface="Cambria"/>
              </a:rPr>
              <a:t> function</a:t>
            </a:r>
            <a:endParaRPr lang="en-US" dirty="0"/>
          </a:p>
        </p:txBody>
      </p:sp>
      <p:pic>
        <p:nvPicPr>
          <p:cNvPr id="7" name="Picture 6" descr="Screen Shot 2013-03-25 at 2.07.5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5350" y="178375"/>
            <a:ext cx="4241800" cy="1447800"/>
          </a:xfrm>
          <a:prstGeom prst="rect">
            <a:avLst/>
          </a:prstGeom>
        </p:spPr>
      </p:pic>
      <p:pic>
        <p:nvPicPr>
          <p:cNvPr id="12" name="Picture 11" descr="Screen Shot 2013-03-25 at 2.09.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8435" y="4336964"/>
            <a:ext cx="3589771" cy="2427092"/>
          </a:xfrm>
          <a:prstGeom prst="rect">
            <a:avLst/>
          </a:prstGeom>
          <a:ln>
            <a:solidFill>
              <a:schemeClr val="bg1">
                <a:lumMod val="75000"/>
              </a:schemeClr>
            </a:solidFill>
          </a:ln>
        </p:spPr>
      </p:pic>
      <p:pic>
        <p:nvPicPr>
          <p:cNvPr id="13" name="Picture 12" descr="Screen Shot 2013-03-25 at 2.09.05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705" y="4336964"/>
            <a:ext cx="3541284" cy="2427092"/>
          </a:xfrm>
          <a:prstGeom prst="rect">
            <a:avLst/>
          </a:prstGeom>
          <a:ln>
            <a:solidFill>
              <a:schemeClr val="bg1">
                <a:lumMod val="75000"/>
              </a:schemeClr>
            </a:solidFill>
          </a:ln>
        </p:spPr>
      </p:pic>
      <p:pic>
        <p:nvPicPr>
          <p:cNvPr id="14" name="Picture 13" descr="Screen Shot 2013-03-25 at 2.08.57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8435" y="1742015"/>
            <a:ext cx="3576493" cy="2440517"/>
          </a:xfrm>
          <a:prstGeom prst="rect">
            <a:avLst/>
          </a:prstGeom>
          <a:ln>
            <a:solidFill>
              <a:schemeClr val="bg1">
                <a:lumMod val="75000"/>
              </a:schemeClr>
            </a:solidFill>
          </a:ln>
        </p:spPr>
      </p:pic>
      <p:pic>
        <p:nvPicPr>
          <p:cNvPr id="15" name="Picture 14" descr="Screen Shot 2013-03-25 at 2.08.45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705" y="1742015"/>
            <a:ext cx="3541284" cy="2440517"/>
          </a:xfrm>
          <a:prstGeom prst="rect">
            <a:avLst/>
          </a:prstGeom>
          <a:ln>
            <a:solidFill>
              <a:schemeClr val="bg1">
                <a:lumMod val="75000"/>
              </a:schemeClr>
            </a:solidFill>
          </a:ln>
        </p:spPr>
      </p:pic>
      <p:sp>
        <p:nvSpPr>
          <p:cNvPr id="8" name="Rectangle 7"/>
          <p:cNvSpPr/>
          <p:nvPr/>
        </p:nvSpPr>
        <p:spPr>
          <a:xfrm>
            <a:off x="3701683" y="1846818"/>
            <a:ext cx="600232" cy="369332"/>
          </a:xfrm>
          <a:prstGeom prst="rect">
            <a:avLst/>
          </a:prstGeom>
        </p:spPr>
        <p:txBody>
          <a:bodyPr wrap="none">
            <a:spAutoFit/>
          </a:bodyPr>
          <a:lstStyle/>
          <a:p>
            <a:r>
              <a:rPr lang="en-US" b="1" dirty="0" smtClean="0">
                <a:latin typeface="Courier New"/>
                <a:cs typeface="Courier New"/>
              </a:rPr>
              <a:t>k=2</a:t>
            </a:r>
            <a:endParaRPr lang="en-US" dirty="0"/>
          </a:p>
        </p:txBody>
      </p:sp>
      <p:sp>
        <p:nvSpPr>
          <p:cNvPr id="9" name="Rectangle 8"/>
          <p:cNvSpPr/>
          <p:nvPr/>
        </p:nvSpPr>
        <p:spPr>
          <a:xfrm>
            <a:off x="7505784" y="1846818"/>
            <a:ext cx="600232" cy="369332"/>
          </a:xfrm>
          <a:prstGeom prst="rect">
            <a:avLst/>
          </a:prstGeom>
        </p:spPr>
        <p:txBody>
          <a:bodyPr wrap="none">
            <a:spAutoFit/>
          </a:bodyPr>
          <a:lstStyle/>
          <a:p>
            <a:r>
              <a:rPr lang="en-US" b="1" dirty="0" smtClean="0">
                <a:latin typeface="Courier New"/>
                <a:cs typeface="Courier New"/>
              </a:rPr>
              <a:t>k=3</a:t>
            </a:r>
            <a:endParaRPr lang="en-US" dirty="0"/>
          </a:p>
        </p:txBody>
      </p:sp>
      <p:sp>
        <p:nvSpPr>
          <p:cNvPr id="10" name="Rectangle 9"/>
          <p:cNvSpPr/>
          <p:nvPr/>
        </p:nvSpPr>
        <p:spPr>
          <a:xfrm>
            <a:off x="3701683" y="4439735"/>
            <a:ext cx="600232" cy="369332"/>
          </a:xfrm>
          <a:prstGeom prst="rect">
            <a:avLst/>
          </a:prstGeom>
        </p:spPr>
        <p:txBody>
          <a:bodyPr wrap="none">
            <a:spAutoFit/>
          </a:bodyPr>
          <a:lstStyle/>
          <a:p>
            <a:r>
              <a:rPr lang="en-US" b="1" dirty="0" smtClean="0">
                <a:latin typeface="Courier New"/>
                <a:cs typeface="Courier New"/>
              </a:rPr>
              <a:t>k=4</a:t>
            </a:r>
            <a:endParaRPr lang="en-US" dirty="0"/>
          </a:p>
        </p:txBody>
      </p:sp>
      <p:sp>
        <p:nvSpPr>
          <p:cNvPr id="11" name="Rectangle 10"/>
          <p:cNvSpPr/>
          <p:nvPr/>
        </p:nvSpPr>
        <p:spPr>
          <a:xfrm>
            <a:off x="7505784" y="4439735"/>
            <a:ext cx="600232" cy="369332"/>
          </a:xfrm>
          <a:prstGeom prst="rect">
            <a:avLst/>
          </a:prstGeom>
        </p:spPr>
        <p:txBody>
          <a:bodyPr wrap="none">
            <a:spAutoFit/>
          </a:bodyPr>
          <a:lstStyle/>
          <a:p>
            <a:r>
              <a:rPr lang="en-US" b="1" dirty="0" smtClean="0">
                <a:latin typeface="Courier New"/>
                <a:cs typeface="Courier New"/>
              </a:rPr>
              <a:t>k=5</a:t>
            </a:r>
            <a:endParaRPr lang="en-US" dirty="0"/>
          </a:p>
        </p:txBody>
      </p:sp>
    </p:spTree>
    <p:extLst>
      <p:ext uri="{BB962C8B-B14F-4D97-AF65-F5344CB8AC3E}">
        <p14:creationId xmlns:p14="http://schemas.microsoft.com/office/powerpoint/2010/main" val="18737548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2.14.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0183" y="483516"/>
            <a:ext cx="4555067" cy="837517"/>
          </a:xfrm>
          <a:prstGeom prst="rect">
            <a:avLst/>
          </a:prstGeom>
        </p:spPr>
      </p:pic>
      <p:sp>
        <p:nvSpPr>
          <p:cNvPr id="3" name="TextBox 2"/>
          <p:cNvSpPr txBox="1"/>
          <p:nvPr/>
        </p:nvSpPr>
        <p:spPr>
          <a:xfrm>
            <a:off x="315806" y="317499"/>
            <a:ext cx="4266778" cy="584776"/>
          </a:xfrm>
          <a:prstGeom prst="rect">
            <a:avLst/>
          </a:prstGeom>
          <a:noFill/>
        </p:spPr>
        <p:txBody>
          <a:bodyPr wrap="square" rtlCol="0">
            <a:spAutoFit/>
          </a:bodyPr>
          <a:lstStyle/>
          <a:p>
            <a:r>
              <a:rPr lang="en-US" sz="3200" b="1" dirty="0" smtClean="0">
                <a:latin typeface="Cambria"/>
                <a:cs typeface="Cambria"/>
              </a:rPr>
              <a:t>How many clusters?</a:t>
            </a:r>
            <a:endParaRPr lang="en-US" sz="3200" b="1" dirty="0">
              <a:latin typeface="Cambria"/>
              <a:cs typeface="Cambria"/>
            </a:endParaRPr>
          </a:p>
        </p:txBody>
      </p:sp>
      <p:sp>
        <p:nvSpPr>
          <p:cNvPr id="4" name="Rectangle 3"/>
          <p:cNvSpPr/>
          <p:nvPr/>
        </p:nvSpPr>
        <p:spPr>
          <a:xfrm>
            <a:off x="936382" y="1148834"/>
            <a:ext cx="3099714" cy="369332"/>
          </a:xfrm>
          <a:prstGeom prst="rect">
            <a:avLst/>
          </a:prstGeom>
        </p:spPr>
        <p:txBody>
          <a:bodyPr wrap="none">
            <a:spAutoFit/>
          </a:bodyPr>
          <a:lstStyle/>
          <a:p>
            <a:r>
              <a:rPr lang="en-US" b="1" dirty="0" smtClean="0">
                <a:latin typeface="Cambria"/>
                <a:cs typeface="Cambria"/>
              </a:rPr>
              <a:t>Use R's    </a:t>
            </a:r>
            <a:r>
              <a:rPr lang="en-US" b="1" dirty="0" err="1" smtClean="0">
                <a:latin typeface="Courier New"/>
                <a:cs typeface="Courier New"/>
              </a:rPr>
              <a:t>cutree</a:t>
            </a:r>
            <a:r>
              <a:rPr lang="en-US" b="1" dirty="0" smtClean="0">
                <a:latin typeface="Courier New"/>
                <a:cs typeface="Courier New"/>
              </a:rPr>
              <a:t> </a:t>
            </a:r>
            <a:r>
              <a:rPr lang="en-US" b="1" dirty="0" smtClean="0">
                <a:latin typeface="Cambria"/>
                <a:cs typeface="Cambria"/>
              </a:rPr>
              <a:t> function</a:t>
            </a:r>
            <a:endParaRPr lang="en-US" dirty="0"/>
          </a:p>
        </p:txBody>
      </p:sp>
      <p:pic>
        <p:nvPicPr>
          <p:cNvPr id="5" name="Picture 4" descr="Screen Shot 2013-03-25 at 2.13.3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2666" y="1778958"/>
            <a:ext cx="5135033" cy="4678991"/>
          </a:xfrm>
          <a:prstGeom prst="rect">
            <a:avLst/>
          </a:prstGeom>
        </p:spPr>
      </p:pic>
    </p:spTree>
    <p:extLst>
      <p:ext uri="{BB962C8B-B14F-4D97-AF65-F5344CB8AC3E}">
        <p14:creationId xmlns:p14="http://schemas.microsoft.com/office/powerpoint/2010/main" val="25309544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9.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8900"/>
            <a:ext cx="9144000" cy="6663229"/>
          </a:xfrm>
          <a:prstGeom prst="rect">
            <a:avLst/>
          </a:prstGeom>
        </p:spPr>
      </p:pic>
      <p:pic>
        <p:nvPicPr>
          <p:cNvPr id="3" name="Picture 2" descr="Screen Shot 2013-03-25 at 12.12.5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966" y="952500"/>
            <a:ext cx="8283033" cy="5334377"/>
          </a:xfrm>
          <a:prstGeom prst="rect">
            <a:avLst/>
          </a:prstGeom>
        </p:spPr>
      </p:pic>
    </p:spTree>
    <p:extLst>
      <p:ext uri="{BB962C8B-B14F-4D97-AF65-F5344CB8AC3E}">
        <p14:creationId xmlns:p14="http://schemas.microsoft.com/office/powerpoint/2010/main" val="25309544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806" y="317499"/>
            <a:ext cx="4266778" cy="584776"/>
          </a:xfrm>
          <a:prstGeom prst="rect">
            <a:avLst/>
          </a:prstGeom>
          <a:noFill/>
        </p:spPr>
        <p:txBody>
          <a:bodyPr wrap="square" rtlCol="0">
            <a:spAutoFit/>
          </a:bodyPr>
          <a:lstStyle/>
          <a:p>
            <a:r>
              <a:rPr lang="en-US" sz="3200" b="1" dirty="0">
                <a:latin typeface="Cambria"/>
                <a:cs typeface="Cambria"/>
              </a:rPr>
              <a:t>I</a:t>
            </a:r>
            <a:r>
              <a:rPr lang="en-US" sz="3200" b="1" dirty="0" smtClean="0">
                <a:latin typeface="Cambria"/>
                <a:cs typeface="Cambria"/>
              </a:rPr>
              <a:t>rises…</a:t>
            </a:r>
            <a:endParaRPr lang="en-US" sz="3200" b="1" dirty="0">
              <a:latin typeface="Cambria"/>
              <a:cs typeface="Cambria"/>
            </a:endParaRPr>
          </a:p>
        </p:txBody>
      </p:sp>
    </p:spTree>
    <p:extLst>
      <p:ext uri="{BB962C8B-B14F-4D97-AF65-F5344CB8AC3E}">
        <p14:creationId xmlns:p14="http://schemas.microsoft.com/office/powerpoint/2010/main" val="25309544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12.02.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1500"/>
            <a:ext cx="9144000" cy="5700653"/>
          </a:xfrm>
          <a:prstGeom prst="rect">
            <a:avLst/>
          </a:prstGeom>
        </p:spPr>
      </p:pic>
    </p:spTree>
    <p:extLst>
      <p:ext uri="{BB962C8B-B14F-4D97-AF65-F5344CB8AC3E}">
        <p14:creationId xmlns:p14="http://schemas.microsoft.com/office/powerpoint/2010/main" val="7926659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996" name="Group 1052"/>
          <p:cNvGrpSpPr>
            <a:grpSpLocks/>
          </p:cNvGrpSpPr>
          <p:nvPr/>
        </p:nvGrpSpPr>
        <p:grpSpPr bwMode="auto">
          <a:xfrm>
            <a:off x="685800" y="1562106"/>
            <a:ext cx="7467600" cy="3276600"/>
            <a:chOff x="672" y="720"/>
            <a:chExt cx="3840" cy="2064"/>
          </a:xfrm>
        </p:grpSpPr>
        <p:sp>
          <p:nvSpPr>
            <p:cNvPr id="211976" name="Line 1032"/>
            <p:cNvSpPr>
              <a:spLocks noChangeShapeType="1"/>
            </p:cNvSpPr>
            <p:nvPr/>
          </p:nvSpPr>
          <p:spPr bwMode="auto">
            <a:xfrm flipV="1">
              <a:off x="4512" y="864"/>
              <a:ext cx="0" cy="1152"/>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77" name="Line 1033"/>
            <p:cNvSpPr>
              <a:spLocks noChangeShapeType="1"/>
            </p:cNvSpPr>
            <p:nvPr/>
          </p:nvSpPr>
          <p:spPr bwMode="auto">
            <a:xfrm flipV="1">
              <a:off x="3264" y="864"/>
              <a:ext cx="0" cy="14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78" name="Line 1034"/>
            <p:cNvSpPr>
              <a:spLocks noChangeShapeType="1"/>
            </p:cNvSpPr>
            <p:nvPr/>
          </p:nvSpPr>
          <p:spPr bwMode="auto">
            <a:xfrm flipV="1">
              <a:off x="3840" y="1008"/>
              <a:ext cx="0" cy="672"/>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79" name="Line 1035"/>
            <p:cNvSpPr>
              <a:spLocks noChangeShapeType="1"/>
            </p:cNvSpPr>
            <p:nvPr/>
          </p:nvSpPr>
          <p:spPr bwMode="auto">
            <a:xfrm flipV="1">
              <a:off x="2640" y="1008"/>
              <a:ext cx="0" cy="960"/>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0" name="Line 1036"/>
            <p:cNvSpPr>
              <a:spLocks noChangeShapeType="1"/>
            </p:cNvSpPr>
            <p:nvPr/>
          </p:nvSpPr>
          <p:spPr bwMode="auto">
            <a:xfrm flipV="1">
              <a:off x="3216" y="1968"/>
              <a:ext cx="0" cy="576"/>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1" name="Line 1037"/>
            <p:cNvSpPr>
              <a:spLocks noChangeShapeType="1"/>
            </p:cNvSpPr>
            <p:nvPr/>
          </p:nvSpPr>
          <p:spPr bwMode="auto">
            <a:xfrm flipV="1">
              <a:off x="2016" y="1968"/>
              <a:ext cx="0" cy="192"/>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2" name="Line 1038"/>
            <p:cNvSpPr>
              <a:spLocks noChangeShapeType="1"/>
            </p:cNvSpPr>
            <p:nvPr/>
          </p:nvSpPr>
          <p:spPr bwMode="auto">
            <a:xfrm flipV="1">
              <a:off x="2592" y="2160"/>
              <a:ext cx="0" cy="62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3" name="Line 1039"/>
            <p:cNvSpPr>
              <a:spLocks noChangeShapeType="1"/>
            </p:cNvSpPr>
            <p:nvPr/>
          </p:nvSpPr>
          <p:spPr bwMode="auto">
            <a:xfrm flipV="1">
              <a:off x="1440" y="2160"/>
              <a:ext cx="0" cy="14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4" name="Line 1040"/>
            <p:cNvSpPr>
              <a:spLocks noChangeShapeType="1"/>
            </p:cNvSpPr>
            <p:nvPr/>
          </p:nvSpPr>
          <p:spPr bwMode="auto">
            <a:xfrm flipV="1">
              <a:off x="960" y="2304"/>
              <a:ext cx="0" cy="14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5" name="Line 1041"/>
            <p:cNvSpPr>
              <a:spLocks noChangeShapeType="1"/>
            </p:cNvSpPr>
            <p:nvPr/>
          </p:nvSpPr>
          <p:spPr bwMode="auto">
            <a:xfrm flipV="1">
              <a:off x="672" y="2448"/>
              <a:ext cx="0" cy="192"/>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6" name="Line 1042"/>
            <p:cNvSpPr>
              <a:spLocks noChangeShapeType="1"/>
            </p:cNvSpPr>
            <p:nvPr/>
          </p:nvSpPr>
          <p:spPr bwMode="auto">
            <a:xfrm flipV="1">
              <a:off x="1296" y="2448"/>
              <a:ext cx="0" cy="336"/>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7" name="Line 1043"/>
            <p:cNvSpPr>
              <a:spLocks noChangeShapeType="1"/>
            </p:cNvSpPr>
            <p:nvPr/>
          </p:nvSpPr>
          <p:spPr bwMode="auto">
            <a:xfrm rot="16200000" flipV="1">
              <a:off x="3888" y="240"/>
              <a:ext cx="0" cy="1248"/>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8" name="Line 1044"/>
            <p:cNvSpPr>
              <a:spLocks noChangeShapeType="1"/>
            </p:cNvSpPr>
            <p:nvPr/>
          </p:nvSpPr>
          <p:spPr bwMode="auto">
            <a:xfrm flipV="1">
              <a:off x="3888" y="720"/>
              <a:ext cx="0" cy="14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89" name="Line 1045"/>
            <p:cNvSpPr>
              <a:spLocks noChangeShapeType="1"/>
            </p:cNvSpPr>
            <p:nvPr/>
          </p:nvSpPr>
          <p:spPr bwMode="auto">
            <a:xfrm rot="16200000" flipV="1">
              <a:off x="3240" y="408"/>
              <a:ext cx="0" cy="1200"/>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90" name="Line 1046"/>
            <p:cNvSpPr>
              <a:spLocks noChangeShapeType="1"/>
            </p:cNvSpPr>
            <p:nvPr/>
          </p:nvSpPr>
          <p:spPr bwMode="auto">
            <a:xfrm rot="16200000" flipV="1">
              <a:off x="2616" y="1368"/>
              <a:ext cx="0" cy="1200"/>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91" name="Line 1047"/>
            <p:cNvSpPr>
              <a:spLocks noChangeShapeType="1"/>
            </p:cNvSpPr>
            <p:nvPr/>
          </p:nvSpPr>
          <p:spPr bwMode="auto">
            <a:xfrm rot="16200000" flipV="1">
              <a:off x="2016" y="1584"/>
              <a:ext cx="0" cy="1152"/>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92" name="Line 1048"/>
            <p:cNvSpPr>
              <a:spLocks noChangeShapeType="1"/>
            </p:cNvSpPr>
            <p:nvPr/>
          </p:nvSpPr>
          <p:spPr bwMode="auto">
            <a:xfrm rot="16200000" flipV="1">
              <a:off x="984" y="2136"/>
              <a:ext cx="0" cy="624"/>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93" name="Line 1049"/>
            <p:cNvSpPr>
              <a:spLocks noChangeShapeType="1"/>
            </p:cNvSpPr>
            <p:nvPr/>
          </p:nvSpPr>
          <p:spPr bwMode="auto">
            <a:xfrm rot="16200000" flipV="1">
              <a:off x="1368" y="1896"/>
              <a:ext cx="0" cy="816"/>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11995" name="Line 1051"/>
            <p:cNvSpPr>
              <a:spLocks noChangeShapeType="1"/>
            </p:cNvSpPr>
            <p:nvPr/>
          </p:nvSpPr>
          <p:spPr bwMode="auto">
            <a:xfrm flipV="1">
              <a:off x="1776" y="2304"/>
              <a:ext cx="0" cy="336"/>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11997" name="Picture 1053"/>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4686306"/>
            <a:ext cx="1479550" cy="141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11998" name="Group 1054"/>
          <p:cNvGrpSpPr>
            <a:grpSpLocks/>
          </p:cNvGrpSpPr>
          <p:nvPr/>
        </p:nvGrpSpPr>
        <p:grpSpPr bwMode="auto">
          <a:xfrm>
            <a:off x="2133600" y="4457706"/>
            <a:ext cx="1676400" cy="1211263"/>
            <a:chOff x="2548" y="2038"/>
            <a:chExt cx="698" cy="668"/>
          </a:xfrm>
        </p:grpSpPr>
        <p:sp>
          <p:nvSpPr>
            <p:cNvPr id="211999" name="Rectangle 1055"/>
            <p:cNvSpPr>
              <a:spLocks noChangeArrowheads="1"/>
            </p:cNvSpPr>
            <p:nvPr/>
          </p:nvSpPr>
          <p:spPr bwMode="auto">
            <a:xfrm>
              <a:off x="2548" y="2038"/>
              <a:ext cx="647" cy="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pic>
          <p:nvPicPr>
            <p:cNvPr id="212000" name="Picture 1056" descr="C:\WINNT\Profiles\eamonn.000\Desktop\gorilla.gif"/>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6" y="2088"/>
              <a:ext cx="670" cy="618"/>
            </a:xfrm>
            <a:prstGeom prst="rect">
              <a:avLst/>
            </a:prstGeom>
            <a:solidFill>
              <a:srgbClr val="FFFFFF"/>
            </a:solidFill>
          </p:spPr>
        </p:pic>
      </p:grpSp>
      <p:pic>
        <p:nvPicPr>
          <p:cNvPr id="212001" name="Picture 1057" descr="C:\WINNT\Profiles\eamonn.000\Desktop\chimp.gif"/>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838706"/>
            <a:ext cx="873125" cy="842963"/>
          </a:xfrm>
          <a:prstGeom prst="rect">
            <a:avLst/>
          </a:prstGeom>
          <a:noFill/>
          <a:extLst>
            <a:ext uri="{909E8E84-426E-40dd-AFC4-6F175D3DCCD1}">
              <a14:hiddenFill xmlns:a14="http://schemas.microsoft.com/office/drawing/2010/main">
                <a:solidFill>
                  <a:srgbClr val="FFFFFF"/>
                </a:solidFill>
              </a14:hiddenFill>
            </a:ext>
          </a:extLst>
        </p:spPr>
      </p:pic>
      <p:pic>
        <p:nvPicPr>
          <p:cNvPr id="212002" name="Picture 1058"/>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533906"/>
            <a:ext cx="528638" cy="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004" name="Picture 1060"/>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4686306"/>
            <a:ext cx="976313" cy="127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003" name="Picture 1059"/>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04567" y="3543306"/>
            <a:ext cx="2209800" cy="1486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2005" name="Picture 1061" descr="http://www.iwokrama.org/ROM/mammals/guides/images/atpa.jpg"/>
          <p:cNvPicPr preferRelativeResize="0">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2200" y="3097219"/>
            <a:ext cx="1147763" cy="976312"/>
          </a:xfrm>
          <a:prstGeom prst="rect">
            <a:avLst/>
          </a:prstGeom>
          <a:noFill/>
          <a:extLst>
            <a:ext uri="{909E8E84-426E-40dd-AFC4-6F175D3DCCD1}">
              <a14:hiddenFill xmlns:a14="http://schemas.microsoft.com/office/drawing/2010/main">
                <a:solidFill>
                  <a:srgbClr val="FFFFFF"/>
                </a:solidFill>
              </a14:hiddenFill>
            </a:ext>
          </a:extLst>
        </p:spPr>
      </p:pic>
      <p:sp>
        <p:nvSpPr>
          <p:cNvPr id="212006" name="Text Box 1062"/>
          <p:cNvSpPr txBox="1">
            <a:spLocks noChangeArrowheads="1"/>
          </p:cNvSpPr>
          <p:nvPr/>
        </p:nvSpPr>
        <p:spPr bwMode="auto">
          <a:xfrm>
            <a:off x="1126067" y="6245231"/>
            <a:ext cx="702733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1400" dirty="0" smtClean="0">
                <a:solidFill>
                  <a:srgbClr val="FF6600"/>
                </a:solidFill>
                <a:latin typeface="Times New Roman" charset="0"/>
                <a:ea typeface="ＭＳ Ｐゴシック" charset="0"/>
              </a:rPr>
              <a:t>(Bovine:0.69395, (Spider Monkey 0.390, (Gibbon:0.36079,(Orang:0.33636,(Gorilla:0.17147,(Chimp:0.19268, Human:0.11927):0.08386):0.06124):0.15057):0.54939);</a:t>
            </a:r>
          </a:p>
        </p:txBody>
      </p:sp>
      <p:sp>
        <p:nvSpPr>
          <p:cNvPr id="212007" name="Rectangle 1063"/>
          <p:cNvSpPr>
            <a:spLocks noChangeArrowheads="1"/>
          </p:cNvSpPr>
          <p:nvPr/>
        </p:nvSpPr>
        <p:spPr bwMode="auto">
          <a:xfrm>
            <a:off x="608013" y="201082"/>
            <a:ext cx="8144404" cy="783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Most-common </a:t>
            </a:r>
            <a:r>
              <a:rPr lang="en-US" sz="3600" dirty="0" err="1" smtClean="0">
                <a:solidFill>
                  <a:srgbClr val="000000"/>
                </a:solidFill>
                <a:effectLst>
                  <a:outerShdw blurRad="38100" dist="38100" dir="2700000" algn="tl">
                    <a:srgbClr val="DDDDDD"/>
                  </a:outerShdw>
                </a:effectLst>
                <a:latin typeface="Times New Roman" charset="0"/>
                <a:ea typeface="ＭＳ Ｐゴシック" charset="0"/>
              </a:rPr>
              <a:t>dendrogram</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 application:</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Tree>
    <p:extLst>
      <p:ext uri="{BB962C8B-B14F-4D97-AF65-F5344CB8AC3E}">
        <p14:creationId xmlns:p14="http://schemas.microsoft.com/office/powerpoint/2010/main" val="155643099"/>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phylo.gif"/>
          <p:cNvPicPr>
            <a:picLocks noChangeAspect="1"/>
          </p:cNvPicPr>
          <p:nvPr/>
        </p:nvPicPr>
        <p:blipFill>
          <a:blip r:embed="rId19"/>
          <a:srcRect t="2334" b="5006"/>
          <a:stretch>
            <a:fillRect/>
          </a:stretch>
        </p:blipFill>
        <p:spPr bwMode="auto">
          <a:xfrm>
            <a:off x="214312" y="0"/>
            <a:ext cx="8030765" cy="6858000"/>
          </a:xfrm>
          <a:prstGeom prst="rect">
            <a:avLst/>
          </a:prstGeom>
          <a:noFill/>
          <a:ln w="9525">
            <a:noFill/>
            <a:miter lim="800000"/>
            <a:headEnd/>
            <a:tailEnd/>
          </a:ln>
        </p:spPr>
      </p:pic>
      <p:sp>
        <p:nvSpPr>
          <p:cNvPr id="19459" name="Rectangle 2"/>
          <p:cNvSpPr>
            <a:spLocks noGrp="1" noChangeArrowheads="1"/>
          </p:cNvSpPr>
          <p:nvPr>
            <p:ph type="title"/>
            <p:custDataLst>
              <p:tags r:id="rId1"/>
            </p:custDataLst>
          </p:nvPr>
        </p:nvSpPr>
        <p:spPr>
          <a:xfrm>
            <a:off x="3657600" y="3597442"/>
            <a:ext cx="2667000" cy="533400"/>
          </a:xfrm>
          <a:solidFill>
            <a:schemeClr val="bg1"/>
          </a:solidFill>
          <a:ln>
            <a:noFill/>
          </a:ln>
        </p:spPr>
        <p:txBody>
          <a:bodyPr/>
          <a:lstStyle/>
          <a:p>
            <a:r>
              <a:rPr lang="en-US" sz="4200" dirty="0" smtClean="0">
                <a:solidFill>
                  <a:srgbClr val="0B04FF"/>
                </a:solidFill>
                <a:latin typeface="Calibri" pitchFamily="1" charset="0"/>
                <a:cs typeface="Calibri" pitchFamily="1" charset="0"/>
              </a:rPr>
              <a:t>Phylogeny!</a:t>
            </a:r>
          </a:p>
        </p:txBody>
      </p:sp>
      <p:sp>
        <p:nvSpPr>
          <p:cNvPr id="4" name="Oval 3"/>
          <p:cNvSpPr/>
          <p:nvPr/>
        </p:nvSpPr>
        <p:spPr bwMode="auto">
          <a:xfrm>
            <a:off x="3625516" y="5715000"/>
            <a:ext cx="152400" cy="152400"/>
          </a:xfrm>
          <a:prstGeom prst="ellipse">
            <a:avLst/>
          </a:prstGeom>
          <a:solidFill>
            <a:srgbClr val="067B0E"/>
          </a:solidFill>
          <a:ln w="1905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400" eaLnBrk="0" fontAlgn="base" hangingPunct="0">
              <a:spcBef>
                <a:spcPct val="0"/>
              </a:spcBef>
              <a:spcAft>
                <a:spcPct val="0"/>
              </a:spcAft>
            </a:pPr>
            <a:endParaRPr lang="en-US" sz="2400">
              <a:solidFill>
                <a:srgbClr val="000000"/>
              </a:solidFill>
              <a:latin typeface="Times" pitchFamily="-105" charset="0"/>
              <a:ea typeface="ＭＳ Ｐゴシック" pitchFamily="-105" charset="-128"/>
              <a:cs typeface="ＭＳ Ｐゴシック" pitchFamily="-105" charset="-128"/>
            </a:endParaRPr>
          </a:p>
        </p:txBody>
      </p:sp>
      <p:sp>
        <p:nvSpPr>
          <p:cNvPr id="5" name="TextBox 4"/>
          <p:cNvSpPr txBox="1"/>
          <p:nvPr/>
        </p:nvSpPr>
        <p:spPr>
          <a:xfrm>
            <a:off x="958516" y="5373560"/>
            <a:ext cx="1600200" cy="553998"/>
          </a:xfrm>
          <a:prstGeom prst="rect">
            <a:avLst/>
          </a:prstGeom>
          <a:noFill/>
        </p:spPr>
        <p:txBody>
          <a:bodyPr wrap="square" rtlCol="0">
            <a:spAutoFit/>
          </a:bodyPr>
          <a:lstStyle/>
          <a:p>
            <a:pPr algn="ctr" defTabSz="914400" eaLnBrk="0" fontAlgn="base" hangingPunct="0">
              <a:spcBef>
                <a:spcPct val="0"/>
              </a:spcBef>
              <a:spcAft>
                <a:spcPct val="0"/>
              </a:spcAft>
            </a:pPr>
            <a:r>
              <a:rPr lang="en-US" sz="1500" b="1" dirty="0" smtClean="0">
                <a:solidFill>
                  <a:srgbClr val="067B0E"/>
                </a:solidFill>
                <a:latin typeface="Calibri" pitchFamily="34" charset="0"/>
                <a:ea typeface="ＭＳ Ｐゴシック" pitchFamily="1" charset="-128"/>
                <a:cs typeface="Calibri" pitchFamily="34" charset="0"/>
              </a:rPr>
              <a:t>What was gained (or lost) here?</a:t>
            </a:r>
            <a:endParaRPr lang="en-US" sz="1500" b="1" dirty="0">
              <a:solidFill>
                <a:srgbClr val="067B0E"/>
              </a:solidFill>
              <a:latin typeface="Calibri" pitchFamily="34" charset="0"/>
              <a:ea typeface="ＭＳ Ｐゴシック" pitchFamily="1" charset="-128"/>
              <a:cs typeface="Calibri" pitchFamily="34" charset="0"/>
            </a:endParaRPr>
          </a:p>
        </p:txBody>
      </p:sp>
      <p:sp>
        <p:nvSpPr>
          <p:cNvPr id="6" name="Rectangle 5"/>
          <p:cNvSpPr/>
          <p:nvPr/>
        </p:nvSpPr>
        <p:spPr bwMode="auto">
          <a:xfrm>
            <a:off x="609600" y="4724400"/>
            <a:ext cx="1371600" cy="381000"/>
          </a:xfrm>
          <a:prstGeom prst="rect">
            <a:avLst/>
          </a:prstGeom>
          <a:solidFill>
            <a:schemeClr val="bg1"/>
          </a:solidFill>
          <a:ln w="1905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defTabSz="914400" eaLnBrk="0" fontAlgn="base" hangingPunct="0">
              <a:spcBef>
                <a:spcPct val="0"/>
              </a:spcBef>
              <a:spcAft>
                <a:spcPct val="0"/>
              </a:spcAft>
            </a:pPr>
            <a:endParaRPr lang="en-US" sz="2400">
              <a:solidFill>
                <a:srgbClr val="000000"/>
              </a:solidFill>
              <a:latin typeface="Times" pitchFamily="-105" charset="0"/>
              <a:ea typeface="ＭＳ Ｐゴシック" pitchFamily="-105" charset="-128"/>
              <a:cs typeface="ＭＳ Ｐゴシック" pitchFamily="-105" charset="-128"/>
            </a:endParaRPr>
          </a:p>
        </p:txBody>
      </p:sp>
      <p:cxnSp>
        <p:nvCxnSpPr>
          <p:cNvPr id="8" name="Straight Connector 7"/>
          <p:cNvCxnSpPr/>
          <p:nvPr/>
        </p:nvCxnSpPr>
        <p:spPr bwMode="auto">
          <a:xfrm>
            <a:off x="870284" y="4495800"/>
            <a:ext cx="0" cy="990600"/>
          </a:xfrm>
          <a:prstGeom prst="line">
            <a:avLst/>
          </a:prstGeom>
          <a:noFill/>
          <a:ln w="28575" cap="flat" cmpd="sng" algn="ctr">
            <a:solidFill>
              <a:schemeClr val="bg1">
                <a:lumMod val="50000"/>
              </a:schemeClr>
            </a:solidFill>
            <a:prstDash val="solid"/>
            <a:round/>
            <a:headEnd type="none" w="med" len="med"/>
            <a:tailEnd type="none" w="med" len="med"/>
          </a:ln>
          <a:effectLst/>
        </p:spPr>
      </p:cxnSp>
      <p:cxnSp>
        <p:nvCxnSpPr>
          <p:cNvPr id="10" name="Straight Arrow Connector 9"/>
          <p:cNvCxnSpPr/>
          <p:nvPr/>
        </p:nvCxnSpPr>
        <p:spPr bwMode="auto">
          <a:xfrm>
            <a:off x="2390274" y="5791200"/>
            <a:ext cx="1138989" cy="0"/>
          </a:xfrm>
          <a:prstGeom prst="straightConnector1">
            <a:avLst/>
          </a:prstGeom>
          <a:noFill/>
          <a:ln w="38100" cap="flat" cmpd="sng" algn="ctr">
            <a:solidFill>
              <a:srgbClr val="067B0E"/>
            </a:solidFill>
            <a:prstDash val="solid"/>
            <a:round/>
            <a:headEnd type="none" w="med" len="med"/>
            <a:tailEnd type="arrow"/>
          </a:ln>
          <a:effectLst/>
        </p:spPr>
      </p:cxnSp>
      <mc:AlternateContent xmlns:mc="http://schemas.openxmlformats.org/markup-compatibility/2006" xmlns:p14="http://schemas.microsoft.com/office/powerpoint/2010/main">
        <mc:Choice Requires="p14">
          <p:contentPart p14:bwMode="auto" r:id="rId20">
            <p14:nvContentPartPr>
              <p14:cNvPr id="19475" name="Ink 1043"/>
              <p14:cNvContentPartPr>
                <a14:cpLocks xmlns:a14="http://schemas.microsoft.com/office/drawing/2010/main" noRot="1" noChangeAspect="1" noEditPoints="1" noChangeArrowheads="1" noChangeShapeType="1"/>
              </p14:cNvContentPartPr>
              <p14:nvPr/>
            </p14:nvContentPartPr>
            <p14:xfrm>
              <a:off x="1401763" y="1223963"/>
              <a:ext cx="4762" cy="22225"/>
            </p14:xfrm>
          </p:contentPart>
        </mc:Choice>
        <mc:Fallback xmlns="">
          <p:pic>
            <p:nvPicPr>
              <p:cNvPr id="19475" name="Ink 1043"/>
              <p:cNvPicPr>
                <a:picLocks noRot="1" noChangeAspect="1" noEditPoints="1" noChangeArrowheads="1" noChangeShapeType="1"/>
              </p:cNvPicPr>
              <p:nvPr/>
            </p:nvPicPr>
            <p:blipFill>
              <a:blip r:embed="rId21"/>
              <a:stretch>
                <a:fillRect/>
              </a:stretch>
            </p:blipFill>
            <p:spPr>
              <a:xfrm>
                <a:off x="1398833" y="1221454"/>
                <a:ext cx="10257" cy="27244"/>
              </a:xfrm>
              <a:prstGeom prst="rect">
                <a:avLst/>
              </a:prstGeom>
            </p:spPr>
          </p:pic>
        </mc:Fallback>
      </mc:AlternateContent>
      <p:grpSp>
        <p:nvGrpSpPr>
          <p:cNvPr id="12" name="Group 26"/>
          <p:cNvGrpSpPr>
            <a:grpSpLocks/>
          </p:cNvGrpSpPr>
          <p:nvPr>
            <p:custDataLst>
              <p:tags r:id="rId2"/>
            </p:custDataLst>
          </p:nvPr>
        </p:nvGrpSpPr>
        <p:grpSpPr bwMode="auto">
          <a:xfrm>
            <a:off x="8458200" y="280120"/>
            <a:ext cx="418486" cy="414194"/>
            <a:chOff x="2928" y="1051"/>
            <a:chExt cx="840" cy="957"/>
          </a:xfrm>
        </p:grpSpPr>
        <p:sp>
          <p:nvSpPr>
            <p:cNvPr id="13" name="Freeform 27"/>
            <p:cNvSpPr>
              <a:spLocks/>
            </p:cNvSpPr>
            <p:nvPr>
              <p:custDataLst>
                <p:tags r:id="rId4"/>
              </p:custDataLst>
            </p:nvPr>
          </p:nvSpPr>
          <p:spPr bwMode="auto">
            <a:xfrm>
              <a:off x="2928" y="1759"/>
              <a:ext cx="810" cy="249"/>
            </a:xfrm>
            <a:custGeom>
              <a:avLst/>
              <a:gdLst>
                <a:gd name="T0" fmla="*/ 146 w 1048"/>
                <a:gd name="T1" fmla="*/ 21 h 250"/>
                <a:gd name="T2" fmla="*/ 251 w 1048"/>
                <a:gd name="T3" fmla="*/ 83 h 250"/>
                <a:gd name="T4" fmla="*/ 262 w 1048"/>
                <a:gd name="T5" fmla="*/ 111 h 250"/>
                <a:gd name="T6" fmla="*/ 274 w 1048"/>
                <a:gd name="T7" fmla="*/ 133 h 250"/>
                <a:gd name="T8" fmla="*/ 289 w 1048"/>
                <a:gd name="T9" fmla="*/ 174 h 250"/>
                <a:gd name="T10" fmla="*/ 206 w 1048"/>
                <a:gd name="T11" fmla="*/ 243 h 250"/>
                <a:gd name="T12" fmla="*/ 22 w 1048"/>
                <a:gd name="T13" fmla="*/ 223 h 250"/>
                <a:gd name="T14" fmla="*/ 0 w 1048"/>
                <a:gd name="T15" fmla="*/ 202 h 250"/>
                <a:gd name="T16" fmla="*/ 2 w 1048"/>
                <a:gd name="T17" fmla="*/ 168 h 250"/>
                <a:gd name="T18" fmla="*/ 26 w 1048"/>
                <a:gd name="T19" fmla="*/ 126 h 250"/>
                <a:gd name="T20" fmla="*/ 57 w 1048"/>
                <a:gd name="T21" fmla="*/ 76 h 250"/>
                <a:gd name="T22" fmla="*/ 77 w 1048"/>
                <a:gd name="T23" fmla="*/ 55 h 250"/>
                <a:gd name="T24" fmla="*/ 89 w 1048"/>
                <a:gd name="T25" fmla="*/ 28 h 250"/>
                <a:gd name="T26" fmla="*/ 104 w 1048"/>
                <a:gd name="T27" fmla="*/ 14 h 250"/>
                <a:gd name="T28" fmla="*/ 139 w 1048"/>
                <a:gd name="T29" fmla="*/ 28 h 250"/>
                <a:gd name="T30" fmla="*/ 146 w 1048"/>
                <a:gd name="T31" fmla="*/ 21 h 2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8"/>
                <a:gd name="T49" fmla="*/ 0 h 250"/>
                <a:gd name="T50" fmla="*/ 1048 w 1048"/>
                <a:gd name="T51" fmla="*/ 250 h 2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8" h="250">
                  <a:moveTo>
                    <a:pt x="531" y="21"/>
                  </a:moveTo>
                  <a:cubicBezTo>
                    <a:pt x="673" y="0"/>
                    <a:pt x="778" y="50"/>
                    <a:pt x="910" y="83"/>
                  </a:cubicBezTo>
                  <a:cubicBezTo>
                    <a:pt x="923" y="92"/>
                    <a:pt x="937" y="102"/>
                    <a:pt x="951" y="111"/>
                  </a:cubicBezTo>
                  <a:cubicBezTo>
                    <a:pt x="965" y="120"/>
                    <a:pt x="993" y="138"/>
                    <a:pt x="993" y="138"/>
                  </a:cubicBezTo>
                  <a:cubicBezTo>
                    <a:pt x="1009" y="162"/>
                    <a:pt x="1023" y="163"/>
                    <a:pt x="1048" y="179"/>
                  </a:cubicBezTo>
                  <a:cubicBezTo>
                    <a:pt x="943" y="250"/>
                    <a:pt x="887" y="238"/>
                    <a:pt x="751" y="248"/>
                  </a:cubicBezTo>
                  <a:cubicBezTo>
                    <a:pt x="201" y="233"/>
                    <a:pt x="424" y="241"/>
                    <a:pt x="82" y="228"/>
                  </a:cubicBezTo>
                  <a:cubicBezTo>
                    <a:pt x="54" y="218"/>
                    <a:pt x="27" y="216"/>
                    <a:pt x="0" y="207"/>
                  </a:cubicBezTo>
                  <a:cubicBezTo>
                    <a:pt x="2" y="195"/>
                    <a:pt x="1" y="183"/>
                    <a:pt x="7" y="173"/>
                  </a:cubicBezTo>
                  <a:cubicBezTo>
                    <a:pt x="19" y="151"/>
                    <a:pt x="75" y="138"/>
                    <a:pt x="96" y="131"/>
                  </a:cubicBezTo>
                  <a:cubicBezTo>
                    <a:pt x="134" y="116"/>
                    <a:pt x="169" y="92"/>
                    <a:pt x="207" y="76"/>
                  </a:cubicBezTo>
                  <a:cubicBezTo>
                    <a:pt x="239" y="61"/>
                    <a:pt x="238" y="77"/>
                    <a:pt x="275" y="55"/>
                  </a:cubicBezTo>
                  <a:cubicBezTo>
                    <a:pt x="288" y="46"/>
                    <a:pt x="309" y="33"/>
                    <a:pt x="324" y="28"/>
                  </a:cubicBezTo>
                  <a:cubicBezTo>
                    <a:pt x="341" y="21"/>
                    <a:pt x="379" y="14"/>
                    <a:pt x="379" y="14"/>
                  </a:cubicBezTo>
                  <a:cubicBezTo>
                    <a:pt x="420" y="18"/>
                    <a:pt x="461" y="22"/>
                    <a:pt x="503" y="28"/>
                  </a:cubicBezTo>
                  <a:cubicBezTo>
                    <a:pt x="531" y="32"/>
                    <a:pt x="519" y="44"/>
                    <a:pt x="531" y="21"/>
                  </a:cubicBezTo>
                  <a:close/>
                </a:path>
              </a:pathLst>
            </a:custGeom>
            <a:solidFill>
              <a:srgbClr val="FD9D0F"/>
            </a:solidFill>
            <a:ln w="9525">
              <a:solidFill>
                <a:srgbClr val="FD9D0F"/>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4" name="Oval 28"/>
            <p:cNvSpPr>
              <a:spLocks noChangeArrowheads="1"/>
            </p:cNvSpPr>
            <p:nvPr>
              <p:custDataLst>
                <p:tags r:id="rId5"/>
              </p:custDataLst>
            </p:nvPr>
          </p:nvSpPr>
          <p:spPr bwMode="auto">
            <a:xfrm>
              <a:off x="2965" y="1240"/>
              <a:ext cx="779" cy="672"/>
            </a:xfrm>
            <a:prstGeom prst="ellipse">
              <a:avLst/>
            </a:prstGeom>
            <a:solidFill>
              <a:srgbClr val="9ECC46"/>
            </a:solidFill>
            <a:ln w="9525">
              <a:solidFill>
                <a:srgbClr val="FFCC99"/>
              </a:solid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5" name="Oval 29"/>
            <p:cNvSpPr>
              <a:spLocks noChangeArrowheads="1"/>
            </p:cNvSpPr>
            <p:nvPr>
              <p:custDataLst>
                <p:tags r:id="rId6"/>
              </p:custDataLst>
            </p:nvPr>
          </p:nvSpPr>
          <p:spPr bwMode="auto">
            <a:xfrm rot="-1967255">
              <a:off x="3039" y="1383"/>
              <a:ext cx="186" cy="192"/>
            </a:xfrm>
            <a:prstGeom prst="ellipse">
              <a:avLst/>
            </a:prstGeom>
            <a:solidFill>
              <a:schemeClr val="bg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6" name="Oval 30"/>
            <p:cNvSpPr>
              <a:spLocks noChangeArrowheads="1"/>
            </p:cNvSpPr>
            <p:nvPr>
              <p:custDataLst>
                <p:tags r:id="rId7"/>
              </p:custDataLst>
            </p:nvPr>
          </p:nvSpPr>
          <p:spPr bwMode="auto">
            <a:xfrm>
              <a:off x="3262" y="1383"/>
              <a:ext cx="222" cy="239"/>
            </a:xfrm>
            <a:prstGeom prst="ellipse">
              <a:avLst/>
            </a:prstGeom>
            <a:solidFill>
              <a:schemeClr val="bg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7" name="Oval 31"/>
            <p:cNvSpPr>
              <a:spLocks noChangeArrowheads="1"/>
            </p:cNvSpPr>
            <p:nvPr>
              <p:custDataLst>
                <p:tags r:id="rId8"/>
              </p:custDataLst>
            </p:nvPr>
          </p:nvSpPr>
          <p:spPr bwMode="auto">
            <a:xfrm rot="-2071034">
              <a:off x="3521" y="1431"/>
              <a:ext cx="149" cy="239"/>
            </a:xfrm>
            <a:prstGeom prst="ellipse">
              <a:avLst/>
            </a:prstGeom>
            <a:solidFill>
              <a:schemeClr val="bg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8" name="Oval 32"/>
            <p:cNvSpPr>
              <a:spLocks noChangeArrowheads="1"/>
            </p:cNvSpPr>
            <p:nvPr>
              <p:custDataLst>
                <p:tags r:id="rId9"/>
              </p:custDataLst>
            </p:nvPr>
          </p:nvSpPr>
          <p:spPr bwMode="auto">
            <a:xfrm>
              <a:off x="3118" y="1479"/>
              <a:ext cx="56" cy="67"/>
            </a:xfrm>
            <a:prstGeom prst="ellipse">
              <a:avLst/>
            </a:prstGeom>
            <a:solidFill>
              <a:schemeClr val="tx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19" name="Oval 33"/>
            <p:cNvSpPr>
              <a:spLocks noChangeArrowheads="1"/>
            </p:cNvSpPr>
            <p:nvPr>
              <p:custDataLst>
                <p:tags r:id="rId10"/>
              </p:custDataLst>
            </p:nvPr>
          </p:nvSpPr>
          <p:spPr bwMode="auto">
            <a:xfrm>
              <a:off x="3341" y="1495"/>
              <a:ext cx="55" cy="64"/>
            </a:xfrm>
            <a:prstGeom prst="ellipse">
              <a:avLst/>
            </a:prstGeom>
            <a:solidFill>
              <a:schemeClr val="tx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0" name="Oval 34"/>
            <p:cNvSpPr>
              <a:spLocks noChangeArrowheads="1"/>
            </p:cNvSpPr>
            <p:nvPr>
              <p:custDataLst>
                <p:tags r:id="rId11"/>
              </p:custDataLst>
            </p:nvPr>
          </p:nvSpPr>
          <p:spPr bwMode="auto">
            <a:xfrm>
              <a:off x="3543" y="1549"/>
              <a:ext cx="54" cy="64"/>
            </a:xfrm>
            <a:prstGeom prst="ellipse">
              <a:avLst/>
            </a:prstGeom>
            <a:solidFill>
              <a:schemeClr val="tx1"/>
            </a:solidFill>
            <a:ln w="9525">
              <a:noFill/>
              <a:round/>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1" name="AutoShape 35"/>
            <p:cNvSpPr>
              <a:spLocks noChangeArrowheads="1"/>
            </p:cNvSpPr>
            <p:nvPr>
              <p:custDataLst>
                <p:tags r:id="rId12"/>
              </p:custDataLst>
            </p:nvPr>
          </p:nvSpPr>
          <p:spPr bwMode="auto">
            <a:xfrm rot="-5400000">
              <a:off x="3291" y="1540"/>
              <a:ext cx="77" cy="445"/>
            </a:xfrm>
            <a:prstGeom prst="moon">
              <a:avLst>
                <a:gd name="adj" fmla="val 50000"/>
              </a:avLst>
            </a:prstGeom>
            <a:solidFill>
              <a:schemeClr val="bg2"/>
            </a:solidFill>
            <a:ln w="9525">
              <a:solidFill>
                <a:schemeClr val="tx1"/>
              </a:solidFill>
              <a:miter lim="800000"/>
              <a:headEnd/>
              <a:tailEnd/>
            </a:ln>
          </p:spPr>
          <p:txBody>
            <a:bodyPr wrap="none" anchor="ct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2" name="Freeform 36"/>
            <p:cNvSpPr>
              <a:spLocks/>
            </p:cNvSpPr>
            <p:nvPr>
              <p:custDataLst>
                <p:tags r:id="rId13"/>
              </p:custDataLst>
            </p:nvPr>
          </p:nvSpPr>
          <p:spPr bwMode="auto">
            <a:xfrm>
              <a:off x="3120" y="1128"/>
              <a:ext cx="648" cy="256"/>
            </a:xfrm>
            <a:custGeom>
              <a:avLst/>
              <a:gdLst>
                <a:gd name="T0" fmla="*/ 208 w 648"/>
                <a:gd name="T1" fmla="*/ 0 h 256"/>
                <a:gd name="T2" fmla="*/ 47 w 648"/>
                <a:gd name="T3" fmla="*/ 7 h 256"/>
                <a:gd name="T4" fmla="*/ 0 w 648"/>
                <a:gd name="T5" fmla="*/ 92 h 256"/>
                <a:gd name="T6" fmla="*/ 162 w 648"/>
                <a:gd name="T7" fmla="*/ 192 h 256"/>
                <a:gd name="T8" fmla="*/ 300 w 648"/>
                <a:gd name="T9" fmla="*/ 238 h 256"/>
                <a:gd name="T10" fmla="*/ 484 w 648"/>
                <a:gd name="T11" fmla="*/ 246 h 256"/>
                <a:gd name="T12" fmla="*/ 646 w 648"/>
                <a:gd name="T13" fmla="*/ 184 h 256"/>
                <a:gd name="T14" fmla="*/ 615 w 648"/>
                <a:gd name="T15" fmla="*/ 153 h 256"/>
                <a:gd name="T16" fmla="*/ 546 w 648"/>
                <a:gd name="T17" fmla="*/ 84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8"/>
                <a:gd name="T28" fmla="*/ 0 h 256"/>
                <a:gd name="T29" fmla="*/ 648 w 648"/>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8" h="256">
                  <a:moveTo>
                    <a:pt x="208" y="0"/>
                  </a:moveTo>
                  <a:cubicBezTo>
                    <a:pt x="154" y="2"/>
                    <a:pt x="100" y="0"/>
                    <a:pt x="47" y="7"/>
                  </a:cubicBezTo>
                  <a:cubicBezTo>
                    <a:pt x="15" y="11"/>
                    <a:pt x="0" y="92"/>
                    <a:pt x="0" y="92"/>
                  </a:cubicBezTo>
                  <a:cubicBezTo>
                    <a:pt x="19" y="199"/>
                    <a:pt x="72" y="170"/>
                    <a:pt x="162" y="192"/>
                  </a:cubicBezTo>
                  <a:cubicBezTo>
                    <a:pt x="208" y="203"/>
                    <a:pt x="252" y="234"/>
                    <a:pt x="300" y="238"/>
                  </a:cubicBezTo>
                  <a:cubicBezTo>
                    <a:pt x="361" y="243"/>
                    <a:pt x="423" y="243"/>
                    <a:pt x="484" y="246"/>
                  </a:cubicBezTo>
                  <a:cubicBezTo>
                    <a:pt x="648" y="235"/>
                    <a:pt x="569" y="256"/>
                    <a:pt x="646" y="184"/>
                  </a:cubicBezTo>
                  <a:cubicBezTo>
                    <a:pt x="642" y="180"/>
                    <a:pt x="617" y="158"/>
                    <a:pt x="615" y="153"/>
                  </a:cubicBezTo>
                  <a:cubicBezTo>
                    <a:pt x="596" y="116"/>
                    <a:pt x="599" y="84"/>
                    <a:pt x="546" y="84"/>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3" name="Freeform 37"/>
            <p:cNvSpPr>
              <a:spLocks/>
            </p:cNvSpPr>
            <p:nvPr>
              <p:custDataLst>
                <p:tags r:id="rId14"/>
              </p:custDataLst>
            </p:nvPr>
          </p:nvSpPr>
          <p:spPr bwMode="auto">
            <a:xfrm>
              <a:off x="3254" y="1051"/>
              <a:ext cx="442" cy="192"/>
            </a:xfrm>
            <a:custGeom>
              <a:avLst/>
              <a:gdLst>
                <a:gd name="T0" fmla="*/ 88 w 442"/>
                <a:gd name="T1" fmla="*/ 138 h 192"/>
                <a:gd name="T2" fmla="*/ 34 w 442"/>
                <a:gd name="T3" fmla="*/ 92 h 192"/>
                <a:gd name="T4" fmla="*/ 57 w 442"/>
                <a:gd name="T5" fmla="*/ 0 h 192"/>
                <a:gd name="T6" fmla="*/ 234 w 442"/>
                <a:gd name="T7" fmla="*/ 15 h 192"/>
                <a:gd name="T8" fmla="*/ 372 w 442"/>
                <a:gd name="T9" fmla="*/ 61 h 192"/>
                <a:gd name="T10" fmla="*/ 441 w 442"/>
                <a:gd name="T11" fmla="*/ 92 h 192"/>
                <a:gd name="T12" fmla="*/ 434 w 442"/>
                <a:gd name="T13" fmla="*/ 122 h 192"/>
                <a:gd name="T14" fmla="*/ 280 w 442"/>
                <a:gd name="T15" fmla="*/ 161 h 192"/>
                <a:gd name="T16" fmla="*/ 257 w 442"/>
                <a:gd name="T17" fmla="*/ 169 h 192"/>
                <a:gd name="T18" fmla="*/ 226 w 442"/>
                <a:gd name="T19" fmla="*/ 184 h 192"/>
                <a:gd name="T20" fmla="*/ 196 w 442"/>
                <a:gd name="T21" fmla="*/ 192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2"/>
                <a:gd name="T34" fmla="*/ 0 h 192"/>
                <a:gd name="T35" fmla="*/ 442 w 442"/>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2" h="192">
                  <a:moveTo>
                    <a:pt x="88" y="138"/>
                  </a:moveTo>
                  <a:cubicBezTo>
                    <a:pt x="71" y="119"/>
                    <a:pt x="55" y="106"/>
                    <a:pt x="34" y="92"/>
                  </a:cubicBezTo>
                  <a:cubicBezTo>
                    <a:pt x="22" y="52"/>
                    <a:pt x="0" y="17"/>
                    <a:pt x="57" y="0"/>
                  </a:cubicBezTo>
                  <a:cubicBezTo>
                    <a:pt x="75" y="1"/>
                    <a:pt x="202" y="8"/>
                    <a:pt x="234" y="15"/>
                  </a:cubicBezTo>
                  <a:cubicBezTo>
                    <a:pt x="275" y="24"/>
                    <a:pt x="331" y="47"/>
                    <a:pt x="372" y="61"/>
                  </a:cubicBezTo>
                  <a:cubicBezTo>
                    <a:pt x="394" y="81"/>
                    <a:pt x="412" y="84"/>
                    <a:pt x="441" y="92"/>
                  </a:cubicBezTo>
                  <a:cubicBezTo>
                    <a:pt x="439" y="102"/>
                    <a:pt x="442" y="115"/>
                    <a:pt x="434" y="122"/>
                  </a:cubicBezTo>
                  <a:cubicBezTo>
                    <a:pt x="411" y="142"/>
                    <a:pt x="306" y="158"/>
                    <a:pt x="280" y="161"/>
                  </a:cubicBezTo>
                  <a:cubicBezTo>
                    <a:pt x="272" y="164"/>
                    <a:pt x="264" y="166"/>
                    <a:pt x="257" y="169"/>
                  </a:cubicBezTo>
                  <a:cubicBezTo>
                    <a:pt x="246" y="173"/>
                    <a:pt x="237" y="180"/>
                    <a:pt x="226" y="184"/>
                  </a:cubicBezTo>
                  <a:cubicBezTo>
                    <a:pt x="216" y="188"/>
                    <a:pt x="196" y="192"/>
                    <a:pt x="196" y="192"/>
                  </a:cubicBezTo>
                </a:path>
              </a:pathLst>
            </a:custGeom>
            <a:solidFill>
              <a:srgbClr val="CC0099"/>
            </a:solidFill>
            <a:ln w="9525">
              <a:solidFill>
                <a:srgbClr val="FF99CC"/>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4" name="Freeform 38"/>
            <p:cNvSpPr>
              <a:spLocks/>
            </p:cNvSpPr>
            <p:nvPr>
              <p:custDataLst>
                <p:tags r:id="rId15"/>
              </p:custDataLst>
            </p:nvPr>
          </p:nvSpPr>
          <p:spPr bwMode="auto">
            <a:xfrm>
              <a:off x="3025" y="1802"/>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sp>
          <p:nvSpPr>
            <p:cNvPr id="25" name="Freeform 39"/>
            <p:cNvSpPr>
              <a:spLocks/>
            </p:cNvSpPr>
            <p:nvPr>
              <p:custDataLst>
                <p:tags r:id="rId16"/>
              </p:custDataLst>
            </p:nvPr>
          </p:nvSpPr>
          <p:spPr bwMode="auto">
            <a:xfrm flipH="1">
              <a:off x="3456" y="1813"/>
              <a:ext cx="215" cy="139"/>
            </a:xfrm>
            <a:custGeom>
              <a:avLst/>
              <a:gdLst>
                <a:gd name="T0" fmla="*/ 8 w 215"/>
                <a:gd name="T1" fmla="*/ 78 h 139"/>
                <a:gd name="T2" fmla="*/ 84 w 215"/>
                <a:gd name="T3" fmla="*/ 17 h 139"/>
                <a:gd name="T4" fmla="*/ 154 w 215"/>
                <a:gd name="T5" fmla="*/ 40 h 139"/>
                <a:gd name="T6" fmla="*/ 215 w 215"/>
                <a:gd name="T7" fmla="*/ 139 h 139"/>
                <a:gd name="T8" fmla="*/ 0 60000 65536"/>
                <a:gd name="T9" fmla="*/ 0 60000 65536"/>
                <a:gd name="T10" fmla="*/ 0 60000 65536"/>
                <a:gd name="T11" fmla="*/ 0 60000 65536"/>
                <a:gd name="T12" fmla="*/ 0 w 215"/>
                <a:gd name="T13" fmla="*/ 0 h 139"/>
                <a:gd name="T14" fmla="*/ 215 w 215"/>
                <a:gd name="T15" fmla="*/ 139 h 139"/>
              </a:gdLst>
              <a:ahLst/>
              <a:cxnLst>
                <a:cxn ang="T8">
                  <a:pos x="T0" y="T1"/>
                </a:cxn>
                <a:cxn ang="T9">
                  <a:pos x="T2" y="T3"/>
                </a:cxn>
                <a:cxn ang="T10">
                  <a:pos x="T4" y="T5"/>
                </a:cxn>
                <a:cxn ang="T11">
                  <a:pos x="T6" y="T7"/>
                </a:cxn>
              </a:cxnLst>
              <a:rect l="T12" t="T13" r="T14" b="T15"/>
              <a:pathLst>
                <a:path w="215" h="139">
                  <a:moveTo>
                    <a:pt x="8" y="78"/>
                  </a:moveTo>
                  <a:cubicBezTo>
                    <a:pt x="20" y="0"/>
                    <a:pt x="0" y="6"/>
                    <a:pt x="84" y="17"/>
                  </a:cubicBezTo>
                  <a:cubicBezTo>
                    <a:pt x="108" y="24"/>
                    <a:pt x="154" y="40"/>
                    <a:pt x="154" y="40"/>
                  </a:cubicBezTo>
                  <a:cubicBezTo>
                    <a:pt x="162" y="81"/>
                    <a:pt x="162" y="139"/>
                    <a:pt x="215" y="139"/>
                  </a:cubicBezTo>
                </a:path>
              </a:pathLst>
            </a:custGeom>
            <a:solidFill>
              <a:srgbClr val="FD9D0F"/>
            </a:solidFill>
            <a:ln w="9525">
              <a:solidFill>
                <a:srgbClr val="FFCC99"/>
              </a:solidFill>
              <a:round/>
              <a:headEnd/>
              <a:tailEnd/>
            </a:ln>
          </p:spPr>
          <p:txBody>
            <a:bodyPr/>
            <a:lstStyle/>
            <a:p>
              <a:pPr defTabSz="914400" eaLnBrk="0" fontAlgn="base" hangingPunct="0">
                <a:spcBef>
                  <a:spcPct val="0"/>
                </a:spcBef>
                <a:spcAft>
                  <a:spcPct val="0"/>
                </a:spcAft>
              </a:pPr>
              <a:endParaRPr lang="en-US" sz="2400">
                <a:solidFill>
                  <a:srgbClr val="000000"/>
                </a:solidFill>
                <a:latin typeface="Times" pitchFamily="1" charset="0"/>
                <a:ea typeface="ＭＳ Ｐゴシック" pitchFamily="1" charset="-128"/>
                <a:cs typeface="ＭＳ Ｐゴシック"/>
              </a:endParaRPr>
            </a:p>
          </p:txBody>
        </p:sp>
      </p:grpSp>
      <p:sp>
        <p:nvSpPr>
          <p:cNvPr id="26" name="Text Box 40"/>
          <p:cNvSpPr txBox="1">
            <a:spLocks noChangeArrowheads="1"/>
          </p:cNvSpPr>
          <p:nvPr>
            <p:custDataLst>
              <p:tags r:id="rId3"/>
            </p:custDataLst>
          </p:nvPr>
        </p:nvSpPr>
        <p:spPr bwMode="auto">
          <a:xfrm>
            <a:off x="8379097" y="49288"/>
            <a:ext cx="639145" cy="230832"/>
          </a:xfrm>
          <a:prstGeom prst="rect">
            <a:avLst/>
          </a:prstGeom>
          <a:noFill/>
          <a:ln w="19050">
            <a:noFill/>
            <a:miter lim="800000"/>
            <a:headEnd/>
            <a:tailEnd/>
          </a:ln>
        </p:spPr>
        <p:txBody>
          <a:bodyPr wrap="square">
            <a:spAutoFit/>
          </a:bodyPr>
          <a:lstStyle/>
          <a:p>
            <a:pPr algn="ctr" defTabSz="914400" eaLnBrk="0" fontAlgn="base" hangingPunct="0">
              <a:spcBef>
                <a:spcPct val="50000"/>
              </a:spcBef>
              <a:spcAft>
                <a:spcPct val="0"/>
              </a:spcAft>
            </a:pPr>
            <a:r>
              <a:rPr lang="en-US" sz="900" b="1" dirty="0" smtClean="0">
                <a:solidFill>
                  <a:srgbClr val="067B0E"/>
                </a:solidFill>
                <a:latin typeface="Cambria" pitchFamily="18" charset="0"/>
                <a:ea typeface="ＭＳ Ｐゴシック" pitchFamily="1" charset="-128"/>
                <a:cs typeface="ＭＳ Ｐゴシック"/>
              </a:rPr>
              <a:t>Hey!?</a:t>
            </a:r>
            <a:endParaRPr lang="en-US" sz="900" b="1" dirty="0">
              <a:solidFill>
                <a:srgbClr val="067B0E"/>
              </a:solidFill>
              <a:latin typeface="Cambria" pitchFamily="18" charset="0"/>
              <a:ea typeface="ＭＳ Ｐゴシック" pitchFamily="1" charset="-128"/>
              <a:cs typeface="ＭＳ Ｐゴシック"/>
            </a:endParaRPr>
          </a:p>
        </p:txBody>
      </p:sp>
      <p:sp>
        <p:nvSpPr>
          <p:cNvPr id="2" name="TextBox 1"/>
          <p:cNvSpPr txBox="1"/>
          <p:nvPr/>
        </p:nvSpPr>
        <p:spPr>
          <a:xfrm rot="5400000">
            <a:off x="8237686" y="1123538"/>
            <a:ext cx="879940" cy="461665"/>
          </a:xfrm>
          <a:prstGeom prst="rect">
            <a:avLst/>
          </a:prstGeom>
          <a:noFill/>
        </p:spPr>
        <p:txBody>
          <a:bodyPr wrap="square" rtlCol="0">
            <a:spAutoFit/>
          </a:bodyPr>
          <a:lstStyle/>
          <a:p>
            <a:pPr algn="ctr" defTabSz="914400" eaLnBrk="0" fontAlgn="base" hangingPunct="0">
              <a:spcBef>
                <a:spcPct val="0"/>
              </a:spcBef>
              <a:spcAft>
                <a:spcPct val="0"/>
              </a:spcAft>
            </a:pPr>
            <a:r>
              <a:rPr lang="en-US" sz="1200" dirty="0" err="1" smtClean="0">
                <a:solidFill>
                  <a:srgbClr val="000000"/>
                </a:solidFill>
                <a:latin typeface="Calibri" pitchFamily="34" charset="0"/>
                <a:ea typeface="ＭＳ Ｐゴシック" pitchFamily="1" charset="-128"/>
                <a:cs typeface="Calibri" pitchFamily="34" charset="0"/>
              </a:rPr>
              <a:t>Trinocular</a:t>
            </a:r>
            <a:r>
              <a:rPr lang="en-US" sz="1200" dirty="0" smtClean="0">
                <a:solidFill>
                  <a:srgbClr val="000000"/>
                </a:solidFill>
                <a:latin typeface="Calibri" pitchFamily="34" charset="0"/>
                <a:ea typeface="ＭＳ Ｐゴシック" pitchFamily="1" charset="-128"/>
                <a:cs typeface="Calibri" pitchFamily="34" charset="0"/>
              </a:rPr>
              <a:t> aliens</a:t>
            </a:r>
            <a:endParaRPr lang="en-US" sz="1200" dirty="0">
              <a:solidFill>
                <a:srgbClr val="000000"/>
              </a:solidFill>
              <a:latin typeface="Calibri" pitchFamily="34" charset="0"/>
              <a:ea typeface="ＭＳ Ｐゴシック" pitchFamily="1" charset="-128"/>
              <a:cs typeface="Calibri" pitchFamily="34" charset="0"/>
            </a:endParaRPr>
          </a:p>
        </p:txBody>
      </p:sp>
      <p:cxnSp>
        <p:nvCxnSpPr>
          <p:cNvPr id="7" name="Straight Connector 6"/>
          <p:cNvCxnSpPr/>
          <p:nvPr/>
        </p:nvCxnSpPr>
        <p:spPr bwMode="auto">
          <a:xfrm>
            <a:off x="8670681" y="1905000"/>
            <a:ext cx="0" cy="685800"/>
          </a:xfrm>
          <a:prstGeom prst="line">
            <a:avLst/>
          </a:prstGeom>
          <a:noFill/>
          <a:ln w="19050" cap="flat" cmpd="sng" algn="ctr">
            <a:solidFill>
              <a:schemeClr val="tx1"/>
            </a:solidFill>
            <a:prstDash val="solid"/>
            <a:round/>
            <a:headEnd type="none" w="med" len="med"/>
            <a:tailEnd type="none" w="med" len="med"/>
          </a:ln>
          <a:effectLst/>
        </p:spPr>
      </p:cxnSp>
      <p:sp>
        <p:nvSpPr>
          <p:cNvPr id="30" name="TextBox 29"/>
          <p:cNvSpPr txBox="1"/>
          <p:nvPr/>
        </p:nvSpPr>
        <p:spPr>
          <a:xfrm>
            <a:off x="8468074" y="2664177"/>
            <a:ext cx="401409" cy="461665"/>
          </a:xfrm>
          <a:prstGeom prst="rect">
            <a:avLst/>
          </a:prstGeom>
          <a:noFill/>
        </p:spPr>
        <p:txBody>
          <a:bodyPr wrap="square" rtlCol="0">
            <a:spAutoFit/>
          </a:bodyPr>
          <a:lstStyle/>
          <a:p>
            <a:pPr algn="ctr" defTabSz="914400" eaLnBrk="0" fontAlgn="base" hangingPunct="0">
              <a:spcBef>
                <a:spcPct val="0"/>
              </a:spcBef>
              <a:spcAft>
                <a:spcPct val="0"/>
              </a:spcAft>
            </a:pPr>
            <a:r>
              <a:rPr lang="en-US" sz="2400" dirty="0" smtClean="0">
                <a:solidFill>
                  <a:srgbClr val="000000"/>
                </a:solidFill>
                <a:latin typeface="Cambria" pitchFamily="18" charset="0"/>
                <a:ea typeface="ＭＳ Ｐゴシック" pitchFamily="1" charset="-128"/>
                <a:cs typeface="Calibri" pitchFamily="34" charset="0"/>
              </a:rPr>
              <a:t>?</a:t>
            </a:r>
            <a:endParaRPr lang="en-US" sz="2400" dirty="0">
              <a:solidFill>
                <a:srgbClr val="000000"/>
              </a:solidFill>
              <a:latin typeface="Cambria" pitchFamily="18" charset="0"/>
              <a:ea typeface="ＭＳ Ｐゴシック" pitchFamily="1" charset="-128"/>
              <a:cs typeface="Calibri" pitchFamily="34" charset="0"/>
            </a:endParaRPr>
          </a:p>
        </p:txBody>
      </p:sp>
    </p:spTree>
    <p:extLst>
      <p:ext uri="{BB962C8B-B14F-4D97-AF65-F5344CB8AC3E}">
        <p14:creationId xmlns:p14="http://schemas.microsoft.com/office/powerpoint/2010/main" val="12815075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10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4012" y="1089971"/>
            <a:ext cx="4521200" cy="1227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66915" name="Text Box 1027"/>
          <p:cNvSpPr txBox="1">
            <a:spLocks noChangeArrowheads="1"/>
          </p:cNvSpPr>
          <p:nvPr/>
        </p:nvSpPr>
        <p:spPr bwMode="auto">
          <a:xfrm>
            <a:off x="2412999" y="3489331"/>
            <a:ext cx="35988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dirty="0" smtClean="0">
                <a:solidFill>
                  <a:srgbClr val="660066"/>
                </a:solidFill>
                <a:latin typeface="Times New Roman" charset="0"/>
                <a:ea typeface="ＭＳ Ｐゴシック" charset="0"/>
              </a:rPr>
              <a:t>Business &amp; Economy</a:t>
            </a:r>
          </a:p>
        </p:txBody>
      </p:sp>
      <p:sp>
        <p:nvSpPr>
          <p:cNvPr id="166916" name="Text Box 1028"/>
          <p:cNvSpPr txBox="1">
            <a:spLocks noChangeArrowheads="1"/>
          </p:cNvSpPr>
          <p:nvPr/>
        </p:nvSpPr>
        <p:spPr bwMode="auto">
          <a:xfrm>
            <a:off x="1335087" y="4741869"/>
            <a:ext cx="5946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000" b="1" smtClean="0">
                <a:solidFill>
                  <a:srgbClr val="0000FF"/>
                </a:solidFill>
                <a:latin typeface="Times New Roman" charset="0"/>
                <a:ea typeface="ＭＳ Ｐゴシック" charset="0"/>
              </a:rPr>
              <a:t>B2B	Finance		Shopping	Jobs</a:t>
            </a:r>
          </a:p>
        </p:txBody>
      </p:sp>
      <p:sp>
        <p:nvSpPr>
          <p:cNvPr id="166917" name="Text Box 1029"/>
          <p:cNvSpPr txBox="1">
            <a:spLocks noChangeArrowheads="1"/>
          </p:cNvSpPr>
          <p:nvPr/>
        </p:nvSpPr>
        <p:spPr bwMode="auto">
          <a:xfrm>
            <a:off x="361949" y="5775331"/>
            <a:ext cx="85931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1600" b="1" smtClean="0">
                <a:solidFill>
                  <a:srgbClr val="0000FF"/>
                </a:solidFill>
                <a:latin typeface="Times New Roman" charset="0"/>
                <a:ea typeface="ＭＳ Ｐゴシック" charset="0"/>
              </a:rPr>
              <a:t>Aerospace Agriculture… 	Banking Bonds…	Animals Apparel	Career Workspace </a:t>
            </a:r>
          </a:p>
        </p:txBody>
      </p:sp>
      <p:sp>
        <p:nvSpPr>
          <p:cNvPr id="166918" name="Line 1030"/>
          <p:cNvSpPr>
            <a:spLocks noChangeShapeType="1"/>
          </p:cNvSpPr>
          <p:nvPr/>
        </p:nvSpPr>
        <p:spPr bwMode="auto">
          <a:xfrm flipH="1">
            <a:off x="1851024" y="3968756"/>
            <a:ext cx="1003300" cy="7461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19" name="Line 1031"/>
          <p:cNvSpPr>
            <a:spLocks noChangeShapeType="1"/>
          </p:cNvSpPr>
          <p:nvPr/>
        </p:nvSpPr>
        <p:spPr bwMode="auto">
          <a:xfrm flipH="1">
            <a:off x="2924174" y="3976694"/>
            <a:ext cx="395288" cy="73025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0" name="Line 1032"/>
          <p:cNvSpPr>
            <a:spLocks noChangeShapeType="1"/>
          </p:cNvSpPr>
          <p:nvPr/>
        </p:nvSpPr>
        <p:spPr bwMode="auto">
          <a:xfrm>
            <a:off x="4208462" y="3959231"/>
            <a:ext cx="385762" cy="8096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1" name="Line 1033"/>
          <p:cNvSpPr>
            <a:spLocks noChangeShapeType="1"/>
          </p:cNvSpPr>
          <p:nvPr/>
        </p:nvSpPr>
        <p:spPr bwMode="auto">
          <a:xfrm>
            <a:off x="4999037" y="3959231"/>
            <a:ext cx="1038225" cy="792163"/>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2" name="Line 1034"/>
          <p:cNvSpPr>
            <a:spLocks noChangeShapeType="1"/>
          </p:cNvSpPr>
          <p:nvPr/>
        </p:nvSpPr>
        <p:spPr bwMode="auto">
          <a:xfrm flipH="1">
            <a:off x="936624" y="5111756"/>
            <a:ext cx="615950" cy="7112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3" name="Line 1035"/>
          <p:cNvSpPr>
            <a:spLocks noChangeShapeType="1"/>
          </p:cNvSpPr>
          <p:nvPr/>
        </p:nvSpPr>
        <p:spPr bwMode="auto">
          <a:xfrm>
            <a:off x="1701799" y="5119694"/>
            <a:ext cx="307975" cy="6953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4" name="Line 1036"/>
          <p:cNvSpPr>
            <a:spLocks noChangeShapeType="1"/>
          </p:cNvSpPr>
          <p:nvPr/>
        </p:nvSpPr>
        <p:spPr bwMode="auto">
          <a:xfrm>
            <a:off x="2879724" y="5111756"/>
            <a:ext cx="457200" cy="693738"/>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5" name="Line 1037"/>
          <p:cNvSpPr>
            <a:spLocks noChangeShapeType="1"/>
          </p:cNvSpPr>
          <p:nvPr/>
        </p:nvSpPr>
        <p:spPr bwMode="auto">
          <a:xfrm>
            <a:off x="3108324" y="5111756"/>
            <a:ext cx="1055688" cy="7207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6" name="Line 1038"/>
          <p:cNvSpPr>
            <a:spLocks noChangeShapeType="1"/>
          </p:cNvSpPr>
          <p:nvPr/>
        </p:nvSpPr>
        <p:spPr bwMode="auto">
          <a:xfrm>
            <a:off x="4673599" y="5102231"/>
            <a:ext cx="571500" cy="7207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7" name="Line 1039"/>
          <p:cNvSpPr>
            <a:spLocks noChangeShapeType="1"/>
          </p:cNvSpPr>
          <p:nvPr/>
        </p:nvSpPr>
        <p:spPr bwMode="auto">
          <a:xfrm>
            <a:off x="5175249" y="5164144"/>
            <a:ext cx="765175" cy="6238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8" name="Line 1040"/>
          <p:cNvSpPr>
            <a:spLocks noChangeShapeType="1"/>
          </p:cNvSpPr>
          <p:nvPr/>
        </p:nvSpPr>
        <p:spPr bwMode="auto">
          <a:xfrm>
            <a:off x="6256337" y="5084769"/>
            <a:ext cx="782637" cy="7127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29" name="Line 1041"/>
          <p:cNvSpPr>
            <a:spLocks noChangeShapeType="1"/>
          </p:cNvSpPr>
          <p:nvPr/>
        </p:nvSpPr>
        <p:spPr bwMode="auto">
          <a:xfrm>
            <a:off x="6476999" y="5057781"/>
            <a:ext cx="1371600" cy="792163"/>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0" name="Line 1042"/>
          <p:cNvSpPr>
            <a:spLocks noChangeShapeType="1"/>
          </p:cNvSpPr>
          <p:nvPr/>
        </p:nvSpPr>
        <p:spPr bwMode="auto">
          <a:xfrm flipH="1">
            <a:off x="384174" y="6069019"/>
            <a:ext cx="323850" cy="5984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1" name="Line 1043"/>
          <p:cNvSpPr>
            <a:spLocks noChangeShapeType="1"/>
          </p:cNvSpPr>
          <p:nvPr/>
        </p:nvSpPr>
        <p:spPr bwMode="auto">
          <a:xfrm>
            <a:off x="1060449" y="6086481"/>
            <a:ext cx="298450" cy="5810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2" name="Line 1044"/>
          <p:cNvSpPr>
            <a:spLocks noChangeShapeType="1"/>
          </p:cNvSpPr>
          <p:nvPr/>
        </p:nvSpPr>
        <p:spPr bwMode="auto">
          <a:xfrm flipH="1">
            <a:off x="1701799" y="6069019"/>
            <a:ext cx="228600" cy="5984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3" name="Line 1045"/>
          <p:cNvSpPr>
            <a:spLocks noChangeShapeType="1"/>
          </p:cNvSpPr>
          <p:nvPr/>
        </p:nvSpPr>
        <p:spPr bwMode="auto">
          <a:xfrm flipH="1">
            <a:off x="2079624" y="6051556"/>
            <a:ext cx="19050" cy="61595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4" name="Line 1046"/>
          <p:cNvSpPr>
            <a:spLocks noChangeShapeType="1"/>
          </p:cNvSpPr>
          <p:nvPr/>
        </p:nvSpPr>
        <p:spPr bwMode="auto">
          <a:xfrm>
            <a:off x="2327274" y="6061081"/>
            <a:ext cx="246063"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5" name="Line 1047"/>
          <p:cNvSpPr>
            <a:spLocks noChangeShapeType="1"/>
          </p:cNvSpPr>
          <p:nvPr/>
        </p:nvSpPr>
        <p:spPr bwMode="auto">
          <a:xfrm flipH="1">
            <a:off x="3162299" y="6078544"/>
            <a:ext cx="184150" cy="588962"/>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6" name="Line 1048"/>
          <p:cNvSpPr>
            <a:spLocks noChangeShapeType="1"/>
          </p:cNvSpPr>
          <p:nvPr/>
        </p:nvSpPr>
        <p:spPr bwMode="auto">
          <a:xfrm>
            <a:off x="3530599" y="6086481"/>
            <a:ext cx="282575" cy="5810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7" name="Line 1049"/>
          <p:cNvSpPr>
            <a:spLocks noChangeShapeType="1"/>
          </p:cNvSpPr>
          <p:nvPr/>
        </p:nvSpPr>
        <p:spPr bwMode="auto">
          <a:xfrm flipH="1">
            <a:off x="4076699" y="6061081"/>
            <a:ext cx="174625"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8" name="Line 1050"/>
          <p:cNvSpPr>
            <a:spLocks noChangeShapeType="1"/>
          </p:cNvSpPr>
          <p:nvPr/>
        </p:nvSpPr>
        <p:spPr bwMode="auto">
          <a:xfrm>
            <a:off x="4419599" y="6061081"/>
            <a:ext cx="201613"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39" name="Line 1051"/>
          <p:cNvSpPr>
            <a:spLocks noChangeShapeType="1"/>
          </p:cNvSpPr>
          <p:nvPr/>
        </p:nvSpPr>
        <p:spPr bwMode="auto">
          <a:xfrm flipH="1">
            <a:off x="5051424" y="6051556"/>
            <a:ext cx="61913" cy="61595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0" name="Line 1052"/>
          <p:cNvSpPr>
            <a:spLocks noChangeShapeType="1"/>
          </p:cNvSpPr>
          <p:nvPr/>
        </p:nvSpPr>
        <p:spPr bwMode="auto">
          <a:xfrm>
            <a:off x="5324474" y="6043619"/>
            <a:ext cx="52388" cy="6238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1" name="Line 1053"/>
          <p:cNvSpPr>
            <a:spLocks noChangeShapeType="1"/>
          </p:cNvSpPr>
          <p:nvPr/>
        </p:nvSpPr>
        <p:spPr bwMode="auto">
          <a:xfrm>
            <a:off x="5545137" y="6043619"/>
            <a:ext cx="149225" cy="6238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2" name="Line 1054"/>
          <p:cNvSpPr>
            <a:spLocks noChangeShapeType="1"/>
          </p:cNvSpPr>
          <p:nvPr/>
        </p:nvSpPr>
        <p:spPr bwMode="auto">
          <a:xfrm flipH="1">
            <a:off x="5984874" y="6069019"/>
            <a:ext cx="114300" cy="5984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3" name="Line 1055"/>
          <p:cNvSpPr>
            <a:spLocks noChangeShapeType="1"/>
          </p:cNvSpPr>
          <p:nvPr/>
        </p:nvSpPr>
        <p:spPr bwMode="auto">
          <a:xfrm>
            <a:off x="6238874" y="6043619"/>
            <a:ext cx="228600" cy="6238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4" name="Line 1056"/>
          <p:cNvSpPr>
            <a:spLocks noChangeShapeType="1"/>
          </p:cNvSpPr>
          <p:nvPr/>
        </p:nvSpPr>
        <p:spPr bwMode="auto">
          <a:xfrm flipH="1">
            <a:off x="6775449" y="6061081"/>
            <a:ext cx="149225"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5" name="Line 1057"/>
          <p:cNvSpPr>
            <a:spLocks noChangeShapeType="1"/>
          </p:cNvSpPr>
          <p:nvPr/>
        </p:nvSpPr>
        <p:spPr bwMode="auto">
          <a:xfrm>
            <a:off x="7277099" y="6043619"/>
            <a:ext cx="228600" cy="623887"/>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6" name="Line 1058"/>
          <p:cNvSpPr>
            <a:spLocks noChangeShapeType="1"/>
          </p:cNvSpPr>
          <p:nvPr/>
        </p:nvSpPr>
        <p:spPr bwMode="auto">
          <a:xfrm flipH="1">
            <a:off x="7777162" y="6061081"/>
            <a:ext cx="88900"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7" name="Line 1059"/>
          <p:cNvSpPr>
            <a:spLocks noChangeShapeType="1"/>
          </p:cNvSpPr>
          <p:nvPr/>
        </p:nvSpPr>
        <p:spPr bwMode="auto">
          <a:xfrm>
            <a:off x="8288337" y="6061081"/>
            <a:ext cx="192087" cy="606425"/>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8" name="Line 1060"/>
          <p:cNvSpPr>
            <a:spLocks noChangeShapeType="1"/>
          </p:cNvSpPr>
          <p:nvPr/>
        </p:nvSpPr>
        <p:spPr bwMode="auto">
          <a:xfrm flipH="1">
            <a:off x="4076699" y="1555750"/>
            <a:ext cx="174625" cy="1901832"/>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6949" name="Text Box 1061"/>
          <p:cNvSpPr txBox="1">
            <a:spLocks noChangeArrowheads="1"/>
          </p:cNvSpPr>
          <p:nvPr/>
        </p:nvSpPr>
        <p:spPr bwMode="auto">
          <a:xfrm>
            <a:off x="207433" y="1792817"/>
            <a:ext cx="337184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0"/>
              </a:spcBef>
              <a:spcAft>
                <a:spcPct val="0"/>
              </a:spcAft>
            </a:pPr>
            <a:r>
              <a:rPr lang="en-US" sz="1600" dirty="0" smtClean="0">
                <a:solidFill>
                  <a:srgbClr val="000000"/>
                </a:solidFill>
                <a:latin typeface="Times New Roman" charset="0"/>
                <a:ea typeface="ＭＳ Ｐゴシック" charset="0"/>
              </a:rPr>
              <a:t>Business hierarchies are often manually </a:t>
            </a:r>
            <a:r>
              <a:rPr lang="en-US" sz="1600" dirty="0" smtClean="0">
                <a:solidFill>
                  <a:srgbClr val="000000"/>
                </a:solidFill>
                <a:latin typeface="Times New Roman" charset="0"/>
                <a:ea typeface="ＭＳ Ｐゴシック" charset="0"/>
              </a:rPr>
              <a:t>created, </a:t>
            </a:r>
            <a:r>
              <a:rPr lang="en-US" sz="1600" dirty="0" smtClean="0">
                <a:solidFill>
                  <a:srgbClr val="000000"/>
                </a:solidFill>
                <a:latin typeface="Times New Roman" charset="0"/>
                <a:ea typeface="ＭＳ Ｐゴシック" charset="0"/>
              </a:rPr>
              <a:t>but we </a:t>
            </a:r>
            <a:r>
              <a:rPr lang="en-US" sz="1600" dirty="0" smtClean="0">
                <a:solidFill>
                  <a:srgbClr val="000000"/>
                </a:solidFill>
                <a:latin typeface="Times New Roman" charset="0"/>
                <a:ea typeface="ＭＳ Ｐゴシック" charset="0"/>
              </a:rPr>
              <a:t>will focus on automatic creation of hierarchies in data mining.</a:t>
            </a:r>
          </a:p>
        </p:txBody>
      </p:sp>
      <p:sp>
        <p:nvSpPr>
          <p:cNvPr id="38" name="Rectangle 1063"/>
          <p:cNvSpPr>
            <a:spLocks noChangeArrowheads="1"/>
          </p:cNvSpPr>
          <p:nvPr/>
        </p:nvSpPr>
        <p:spPr bwMode="auto">
          <a:xfrm>
            <a:off x="269346" y="201082"/>
            <a:ext cx="6897686" cy="783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Other applications…</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Tree>
    <p:extLst>
      <p:ext uri="{BB962C8B-B14F-4D97-AF65-F5344CB8AC3E}">
        <p14:creationId xmlns:p14="http://schemas.microsoft.com/office/powerpoint/2010/main" val="285097274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ordan_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39" y="486929"/>
            <a:ext cx="7673855" cy="6268057"/>
          </a:xfrm>
          <a:prstGeom prst="rect">
            <a:avLst/>
          </a:prstGeom>
        </p:spPr>
      </p:pic>
      <p:sp>
        <p:nvSpPr>
          <p:cNvPr id="5123" name="Text Box 5"/>
          <p:cNvSpPr txBox="1">
            <a:spLocks noChangeArrowheads="1"/>
          </p:cNvSpPr>
          <p:nvPr/>
        </p:nvSpPr>
        <p:spPr bwMode="auto">
          <a:xfrm>
            <a:off x="213651" y="14918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Trees!</a:t>
            </a:r>
            <a:endParaRPr lang="en-US" sz="4000" i="1" dirty="0">
              <a:solidFill>
                <a:srgbClr val="000000"/>
              </a:solidFill>
              <a:latin typeface="Cambria" pitchFamily="18" charset="0"/>
            </a:endParaRPr>
          </a:p>
        </p:txBody>
      </p:sp>
      <p:sp>
        <p:nvSpPr>
          <p:cNvPr id="5" name="Rounded Rectangle 4"/>
          <p:cNvSpPr/>
          <p:nvPr/>
        </p:nvSpPr>
        <p:spPr bwMode="auto">
          <a:xfrm>
            <a:off x="3833395" y="4820882"/>
            <a:ext cx="2822132" cy="258681"/>
          </a:xfrm>
          <a:prstGeom prst="roundRect">
            <a:avLst/>
          </a:prstGeom>
          <a:noFill/>
          <a:ln w="3810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05" charset="0"/>
            </a:endParaRPr>
          </a:p>
        </p:txBody>
      </p:sp>
    </p:spTree>
    <p:extLst>
      <p:ext uri="{BB962C8B-B14F-4D97-AF65-F5344CB8AC3E}">
        <p14:creationId xmlns:p14="http://schemas.microsoft.com/office/powerpoint/2010/main" val="236735145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5" name="Picture 3" descr="C:\WINNT\Profiles\eamonn.000\Desktop\gorill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09788"/>
            <a:ext cx="1774825" cy="1638300"/>
          </a:xfrm>
          <a:prstGeom prst="rect">
            <a:avLst/>
          </a:prstGeom>
          <a:noFill/>
          <a:extLst>
            <a:ext uri="{909E8E84-426E-40dd-AFC4-6F175D3DCCD1}">
              <a14:hiddenFill xmlns:a14="http://schemas.microsoft.com/office/drawing/2010/main">
                <a:solidFill>
                  <a:srgbClr val="FFFFFF"/>
                </a:solidFill>
              </a14:hiddenFill>
            </a:ext>
          </a:extLst>
        </p:spPr>
      </p:pic>
      <p:pic>
        <p:nvPicPr>
          <p:cNvPr id="182276" name="Picture 4" descr="C:\WINNT\Profiles\eamonn.000\Desktop\chim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7050" y="2492375"/>
            <a:ext cx="1019175" cy="1160463"/>
          </a:xfrm>
          <a:prstGeom prst="rect">
            <a:avLst/>
          </a:prstGeom>
          <a:noFill/>
          <a:extLst>
            <a:ext uri="{909E8E84-426E-40dd-AFC4-6F175D3DCCD1}">
              <a14:hiddenFill xmlns:a14="http://schemas.microsoft.com/office/drawing/2010/main">
                <a:solidFill>
                  <a:srgbClr val="FFFFFF"/>
                </a:solidFill>
              </a14:hiddenFill>
            </a:ext>
          </a:extLst>
        </p:spPr>
      </p:pic>
      <p:sp>
        <p:nvSpPr>
          <p:cNvPr id="182277" name="Rectangle 5"/>
          <p:cNvSpPr>
            <a:spLocks noChangeArrowheads="1"/>
          </p:cNvSpPr>
          <p:nvPr/>
        </p:nvSpPr>
        <p:spPr bwMode="auto">
          <a:xfrm>
            <a:off x="781050" y="4237038"/>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78" name="Rectangle 6"/>
          <p:cNvSpPr>
            <a:spLocks noChangeArrowheads="1"/>
          </p:cNvSpPr>
          <p:nvPr/>
        </p:nvSpPr>
        <p:spPr bwMode="auto">
          <a:xfrm>
            <a:off x="7000875" y="4237038"/>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79" name="Rectangle 7"/>
          <p:cNvSpPr>
            <a:spLocks noChangeArrowheads="1"/>
          </p:cNvSpPr>
          <p:nvPr/>
        </p:nvSpPr>
        <p:spPr bwMode="auto">
          <a:xfrm>
            <a:off x="3981450" y="4237038"/>
            <a:ext cx="1390650" cy="1390650"/>
          </a:xfrm>
          <a:prstGeom prst="rect">
            <a:avLst/>
          </a:prstGeom>
          <a:solidFill>
            <a:srgbClr val="969696"/>
          </a:solidFill>
          <a:ln w="9525">
            <a:miter lim="800000"/>
            <a:headEnd/>
            <a:tailEnd/>
          </a:ln>
          <a:effectLst/>
          <a:scene3d>
            <a:camera prst="legacyObliqueBottomLeft"/>
            <a:lightRig rig="legacyFlat3" dir="t"/>
          </a:scene3d>
          <a:sp3d extrusionH="430200" prstMaterial="legacyMatte">
            <a:bevelT w="13500" h="13500" prst="angle"/>
            <a:bevelB w="13500" h="13500" prst="angle"/>
            <a:extrusionClr>
              <a:srgbClr val="969696"/>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0" name="AutoShape 8"/>
          <p:cNvSpPr>
            <a:spLocks noChangeArrowheads="1"/>
          </p:cNvSpPr>
          <p:nvPr/>
        </p:nvSpPr>
        <p:spPr bwMode="auto">
          <a:xfrm rot="-992687">
            <a:off x="933450"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1" name="AutoShape 9"/>
          <p:cNvSpPr>
            <a:spLocks noChangeArrowheads="1"/>
          </p:cNvSpPr>
          <p:nvPr/>
        </p:nvSpPr>
        <p:spPr bwMode="auto">
          <a:xfrm rot="-992687">
            <a:off x="4057650"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2" name="AutoShape 10"/>
          <p:cNvSpPr>
            <a:spLocks noChangeArrowheads="1"/>
          </p:cNvSpPr>
          <p:nvPr/>
        </p:nvSpPr>
        <p:spPr bwMode="auto">
          <a:xfrm rot="-992687">
            <a:off x="7153275"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3" name="AutoShape 11"/>
          <p:cNvSpPr>
            <a:spLocks noChangeArrowheads="1"/>
          </p:cNvSpPr>
          <p:nvPr/>
        </p:nvSpPr>
        <p:spPr bwMode="auto">
          <a:xfrm rot="992687" flipH="1">
            <a:off x="1924050"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4" name="AutoShape 12"/>
          <p:cNvSpPr>
            <a:spLocks noChangeArrowheads="1"/>
          </p:cNvSpPr>
          <p:nvPr/>
        </p:nvSpPr>
        <p:spPr bwMode="auto">
          <a:xfrm rot="992687" flipH="1">
            <a:off x="5157788"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5" name="AutoShape 13"/>
          <p:cNvSpPr>
            <a:spLocks noChangeArrowheads="1"/>
          </p:cNvSpPr>
          <p:nvPr/>
        </p:nvSpPr>
        <p:spPr bwMode="auto">
          <a:xfrm rot="992687" flipH="1">
            <a:off x="8143875" y="3779838"/>
            <a:ext cx="228600" cy="304800"/>
          </a:xfrm>
          <a:prstGeom prst="downArrow">
            <a:avLst>
              <a:gd name="adj1" fmla="val 50000"/>
              <a:gd name="adj2" fmla="val 33333"/>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6" name="Text Box 14"/>
          <p:cNvSpPr txBox="1">
            <a:spLocks noChangeArrowheads="1"/>
          </p:cNvSpPr>
          <p:nvPr/>
        </p:nvSpPr>
        <p:spPr bwMode="auto">
          <a:xfrm>
            <a:off x="1076325" y="6094413"/>
            <a:ext cx="71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0.23</a:t>
            </a:r>
          </a:p>
        </p:txBody>
      </p:sp>
      <p:sp>
        <p:nvSpPr>
          <p:cNvPr id="182287" name="AutoShape 15"/>
          <p:cNvSpPr>
            <a:spLocks noChangeArrowheads="1"/>
          </p:cNvSpPr>
          <p:nvPr/>
        </p:nvSpPr>
        <p:spPr bwMode="auto">
          <a:xfrm rot="21550572" flipH="1">
            <a:off x="1219200" y="5875338"/>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88" name="Text Box 16"/>
          <p:cNvSpPr txBox="1">
            <a:spLocks noChangeArrowheads="1"/>
          </p:cNvSpPr>
          <p:nvPr/>
        </p:nvSpPr>
        <p:spPr bwMode="auto">
          <a:xfrm>
            <a:off x="4379913" y="6094413"/>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3</a:t>
            </a:r>
          </a:p>
        </p:txBody>
      </p:sp>
      <p:sp>
        <p:nvSpPr>
          <p:cNvPr id="182289" name="AutoShape 17"/>
          <p:cNvSpPr>
            <a:spLocks noChangeArrowheads="1"/>
          </p:cNvSpPr>
          <p:nvPr/>
        </p:nvSpPr>
        <p:spPr bwMode="auto">
          <a:xfrm rot="21550572" flipH="1">
            <a:off x="4419600" y="5875338"/>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90" name="Text Box 18"/>
          <p:cNvSpPr txBox="1">
            <a:spLocks noChangeArrowheads="1"/>
          </p:cNvSpPr>
          <p:nvPr/>
        </p:nvSpPr>
        <p:spPr bwMode="auto">
          <a:xfrm>
            <a:off x="7248525" y="6094413"/>
            <a:ext cx="86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342.7</a:t>
            </a:r>
          </a:p>
        </p:txBody>
      </p:sp>
      <p:sp>
        <p:nvSpPr>
          <p:cNvPr id="182291" name="AutoShape 19"/>
          <p:cNvSpPr>
            <a:spLocks noChangeArrowheads="1"/>
          </p:cNvSpPr>
          <p:nvPr/>
        </p:nvSpPr>
        <p:spPr bwMode="auto">
          <a:xfrm rot="21550572" flipH="1">
            <a:off x="7515225" y="5875338"/>
            <a:ext cx="228600" cy="228600"/>
          </a:xfrm>
          <a:prstGeom prst="downArrow">
            <a:avLst>
              <a:gd name="adj1" fmla="val 50000"/>
              <a:gd name="adj2" fmla="val 25000"/>
            </a:avLst>
          </a:prstGeom>
          <a:solidFill>
            <a:srgbClr val="FFCC00"/>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2292" name="Text Box 20"/>
          <p:cNvSpPr txBox="1">
            <a:spLocks noChangeArrowheads="1"/>
          </p:cNvSpPr>
          <p:nvPr/>
        </p:nvSpPr>
        <p:spPr bwMode="auto">
          <a:xfrm>
            <a:off x="3448050" y="3124200"/>
            <a:ext cx="1247775" cy="519113"/>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Peter</a:t>
            </a:r>
          </a:p>
        </p:txBody>
      </p:sp>
      <p:sp>
        <p:nvSpPr>
          <p:cNvPr id="182293" name="Text Box 21"/>
          <p:cNvSpPr txBox="1">
            <a:spLocks noChangeArrowheads="1"/>
          </p:cNvSpPr>
          <p:nvPr/>
        </p:nvSpPr>
        <p:spPr bwMode="auto">
          <a:xfrm>
            <a:off x="4814888" y="3124200"/>
            <a:ext cx="1247775" cy="519113"/>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800" b="1" smtClean="0">
                <a:solidFill>
                  <a:srgbClr val="000000"/>
                </a:solidFill>
                <a:latin typeface="Courier New" charset="0"/>
                <a:ea typeface="ＭＳ Ｐゴシック" charset="0"/>
              </a:rPr>
              <a:t>Piotr</a:t>
            </a:r>
          </a:p>
        </p:txBody>
      </p:sp>
      <p:pic>
        <p:nvPicPr>
          <p:cNvPr id="182294"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8900" y="2436813"/>
            <a:ext cx="126682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2295"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6675" y="2436813"/>
            <a:ext cx="126682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4" name="Rectangle 23"/>
          <p:cNvSpPr/>
          <p:nvPr/>
        </p:nvSpPr>
        <p:spPr>
          <a:xfrm>
            <a:off x="840846" y="4503760"/>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apes</a:t>
            </a:r>
            <a:endParaRPr lang="en-US" dirty="0">
              <a:solidFill>
                <a:srgbClr val="000000"/>
              </a:solidFill>
              <a:latin typeface="Times New Roman"/>
              <a:ea typeface="ＭＳ Ｐゴシック"/>
            </a:endParaRPr>
          </a:p>
        </p:txBody>
      </p:sp>
      <p:sp>
        <p:nvSpPr>
          <p:cNvPr id="25" name="Rectangle 24"/>
          <p:cNvSpPr/>
          <p:nvPr/>
        </p:nvSpPr>
        <p:spPr>
          <a:xfrm>
            <a:off x="3999934" y="4503244"/>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names</a:t>
            </a:r>
            <a:endParaRPr lang="en-US" dirty="0">
              <a:solidFill>
                <a:srgbClr val="000000"/>
              </a:solidFill>
              <a:latin typeface="Times New Roman"/>
              <a:ea typeface="ＭＳ Ｐゴシック"/>
            </a:endParaRPr>
          </a:p>
        </p:txBody>
      </p:sp>
      <p:sp>
        <p:nvSpPr>
          <p:cNvPr id="26" name="Rectangle 25"/>
          <p:cNvSpPr/>
          <p:nvPr/>
        </p:nvSpPr>
        <p:spPr>
          <a:xfrm>
            <a:off x="7048217" y="4503244"/>
            <a:ext cx="1276916" cy="923330"/>
          </a:xfrm>
          <a:prstGeom prst="rect">
            <a:avLst/>
          </a:prstGeom>
        </p:spPr>
        <p:txBody>
          <a:bodyPr wrap="square">
            <a:spAutoFit/>
          </a:bodyPr>
          <a:lstStyle/>
          <a:p>
            <a:pPr algn="ctr"/>
            <a:r>
              <a:rPr lang="en-US" dirty="0" smtClean="0">
                <a:solidFill>
                  <a:srgbClr val="000000"/>
                </a:solidFill>
                <a:effectLst>
                  <a:outerShdw blurRad="38100" dist="38100" dir="2700000" algn="tl">
                    <a:srgbClr val="DDDDDD"/>
                  </a:outerShdw>
                </a:effectLst>
                <a:latin typeface="Times New Roman" charset="0"/>
                <a:ea typeface="ＭＳ Ｐゴシック" charset="0"/>
              </a:rPr>
              <a:t>Distance between fingerprints</a:t>
            </a:r>
            <a:endParaRPr lang="en-US" dirty="0">
              <a:solidFill>
                <a:srgbClr val="000000"/>
              </a:solidFill>
              <a:latin typeface="Times New Roman"/>
              <a:ea typeface="ＭＳ Ｐゴシック"/>
            </a:endParaRPr>
          </a:p>
        </p:txBody>
      </p:sp>
      <p:sp>
        <p:nvSpPr>
          <p:cNvPr id="27" name="AutoShape 17"/>
          <p:cNvSpPr>
            <a:spLocks noChangeArrowheads="1"/>
          </p:cNvSpPr>
          <p:nvPr/>
        </p:nvSpPr>
        <p:spPr bwMode="auto">
          <a:xfrm rot="21550572" flipH="1">
            <a:off x="5014332" y="5872726"/>
            <a:ext cx="351803" cy="832048"/>
          </a:xfrm>
          <a:prstGeom prst="downArrow">
            <a:avLst>
              <a:gd name="adj1" fmla="val 50000"/>
              <a:gd name="adj2" fmla="val 48538"/>
            </a:avLst>
          </a:prstGeom>
          <a:solidFill>
            <a:srgbClr val="0000FF"/>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3" name="TextBox 2"/>
          <p:cNvSpPr txBox="1"/>
          <p:nvPr/>
        </p:nvSpPr>
        <p:spPr>
          <a:xfrm>
            <a:off x="781050" y="413107"/>
            <a:ext cx="7565807" cy="584776"/>
          </a:xfrm>
          <a:prstGeom prst="rect">
            <a:avLst/>
          </a:prstGeom>
          <a:noFill/>
        </p:spPr>
        <p:txBody>
          <a:bodyPr wrap="square" rtlCol="0">
            <a:spAutoFit/>
          </a:bodyPr>
          <a:lstStyle/>
          <a:p>
            <a:pPr algn="ctr"/>
            <a:r>
              <a:rPr lang="en-US" sz="3200" dirty="0" smtClean="0"/>
              <a:t>Let's return to similarity – </a:t>
            </a:r>
            <a:r>
              <a:rPr lang="en-US" sz="3200" b="1" i="1" dirty="0" smtClean="0"/>
              <a:t>string similarity</a:t>
            </a:r>
            <a:endParaRPr lang="en-US" sz="3200" dirty="0"/>
          </a:p>
        </p:txBody>
      </p:sp>
      <p:sp>
        <p:nvSpPr>
          <p:cNvPr id="30" name="AutoShape 17"/>
          <p:cNvSpPr>
            <a:spLocks noChangeArrowheads="1"/>
          </p:cNvSpPr>
          <p:nvPr/>
        </p:nvSpPr>
        <p:spPr bwMode="auto">
          <a:xfrm rot="20493754" flipH="1">
            <a:off x="2124815" y="5551749"/>
            <a:ext cx="351803" cy="832048"/>
          </a:xfrm>
          <a:prstGeom prst="downArrow">
            <a:avLst>
              <a:gd name="adj1" fmla="val 50000"/>
              <a:gd name="adj2" fmla="val 48538"/>
            </a:avLst>
          </a:prstGeom>
          <a:solidFill>
            <a:srgbClr val="0000FF"/>
          </a:solidFill>
          <a:ln w="9525">
            <a:solidFill>
              <a:schemeClr val="tx1"/>
            </a:solidFill>
            <a:miter lim="800000"/>
            <a:headEnd/>
            <a:tailEnd/>
          </a:ln>
          <a:effectLst>
            <a:outerShdw blurRad="63500" dist="107763" dir="8100000" algn="ctr" rotWithShape="0">
              <a:schemeClr val="bg2">
                <a:alpha val="74998"/>
              </a:scheme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4" name="Rectangle 3"/>
          <p:cNvSpPr/>
          <p:nvPr/>
        </p:nvSpPr>
        <p:spPr>
          <a:xfrm rot="20486857">
            <a:off x="2341705" y="6240066"/>
            <a:ext cx="1075535" cy="369332"/>
          </a:xfrm>
          <a:prstGeom prst="rect">
            <a:avLst/>
          </a:prstGeom>
        </p:spPr>
        <p:txBody>
          <a:bodyPr wrap="none">
            <a:spAutoFit/>
          </a:bodyPr>
          <a:lstStyle/>
          <a:p>
            <a:r>
              <a:rPr lang="en-US" dirty="0" smtClean="0"/>
              <a:t>the same!</a:t>
            </a:r>
            <a:endParaRPr lang="en-US" dirty="0"/>
          </a:p>
        </p:txBody>
      </p:sp>
    </p:spTree>
    <p:extLst>
      <p:ext uri="{BB962C8B-B14F-4D97-AF65-F5344CB8AC3E}">
        <p14:creationId xmlns:p14="http://schemas.microsoft.com/office/powerpoint/2010/main" val="19717171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4791075" y="0"/>
            <a:ext cx="4352925" cy="6858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3" name="Rectangle 3"/>
          <p:cNvSpPr>
            <a:spLocks noChangeArrowheads="1"/>
          </p:cNvSpPr>
          <p:nvPr/>
        </p:nvSpPr>
        <p:spPr bwMode="auto">
          <a:xfrm>
            <a:off x="5599113" y="3006725"/>
            <a:ext cx="1651000" cy="368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3600" b="1" smtClean="0">
                <a:solidFill>
                  <a:srgbClr val="000000"/>
                </a:solidFill>
                <a:latin typeface="Courier New" charset="0"/>
                <a:ea typeface="ＭＳ Ｐゴシック" charset="0"/>
              </a:rPr>
              <a:t>Peter</a:t>
            </a:r>
          </a:p>
          <a:p>
            <a:pPr algn="ctr" defTabSz="914400" fontAlgn="base">
              <a:spcBef>
                <a:spcPct val="0"/>
              </a:spcBef>
              <a:spcAft>
                <a:spcPct val="0"/>
              </a:spcAft>
            </a:pPr>
            <a:endParaRPr lang="en-US" sz="3600" b="1" smtClean="0">
              <a:solidFill>
                <a:srgbClr val="000000"/>
              </a:solidFill>
              <a:latin typeface="Courier New" charset="0"/>
              <a:ea typeface="ＭＳ Ｐゴシック" charset="0"/>
            </a:endParaRPr>
          </a:p>
          <a:p>
            <a:pPr algn="ctr" defTabSz="914400" fontAlgn="base">
              <a:spcBef>
                <a:spcPct val="0"/>
              </a:spcBef>
              <a:spcAft>
                <a:spcPct val="0"/>
              </a:spcAft>
            </a:pPr>
            <a:r>
              <a:rPr lang="en-US" sz="3200" b="1" smtClean="0">
                <a:solidFill>
                  <a:srgbClr val="000000"/>
                </a:solidFill>
                <a:latin typeface="Courier New" charset="0"/>
                <a:ea typeface="ＭＳ Ｐゴシック" charset="0"/>
              </a:rPr>
              <a:t>Piter</a:t>
            </a:r>
          </a:p>
          <a:p>
            <a:pPr algn="ctr" defTabSz="914400" fontAlgn="base">
              <a:spcBef>
                <a:spcPct val="0"/>
              </a:spcBef>
              <a:spcAft>
                <a:spcPct val="0"/>
              </a:spcAft>
            </a:pPr>
            <a:endParaRPr lang="en-US" sz="3200" b="1" smtClean="0">
              <a:solidFill>
                <a:srgbClr val="000000"/>
              </a:solidFill>
              <a:latin typeface="Courier New" charset="0"/>
              <a:ea typeface="ＭＳ Ｐゴシック" charset="0"/>
            </a:endParaRPr>
          </a:p>
          <a:p>
            <a:pPr algn="ctr" defTabSz="914400" fontAlgn="base">
              <a:spcBef>
                <a:spcPct val="0"/>
              </a:spcBef>
              <a:spcAft>
                <a:spcPct val="0"/>
              </a:spcAft>
            </a:pPr>
            <a:r>
              <a:rPr lang="en-US" sz="3200" b="1" smtClean="0">
                <a:solidFill>
                  <a:srgbClr val="000000"/>
                </a:solidFill>
                <a:latin typeface="Courier New" charset="0"/>
                <a:ea typeface="ＭＳ Ｐゴシック" charset="0"/>
              </a:rPr>
              <a:t>Pioter</a:t>
            </a:r>
          </a:p>
          <a:p>
            <a:pPr algn="ctr" defTabSz="914400" fontAlgn="base">
              <a:spcBef>
                <a:spcPct val="0"/>
              </a:spcBef>
              <a:spcAft>
                <a:spcPct val="0"/>
              </a:spcAft>
            </a:pPr>
            <a:endParaRPr lang="en-US" sz="3200" b="1" smtClean="0">
              <a:solidFill>
                <a:srgbClr val="000000"/>
              </a:solidFill>
              <a:latin typeface="Courier New" charset="0"/>
              <a:ea typeface="ＭＳ Ｐゴシック" charset="0"/>
            </a:endParaRPr>
          </a:p>
          <a:p>
            <a:pPr algn="ctr" defTabSz="914400" fontAlgn="base">
              <a:spcBef>
                <a:spcPct val="0"/>
              </a:spcBef>
              <a:spcAft>
                <a:spcPct val="0"/>
              </a:spcAft>
            </a:pPr>
            <a:r>
              <a:rPr lang="en-US" sz="3600" b="1" smtClean="0">
                <a:solidFill>
                  <a:srgbClr val="000000"/>
                </a:solidFill>
                <a:latin typeface="Courier New" charset="0"/>
                <a:ea typeface="ＭＳ Ｐゴシック" charset="0"/>
              </a:rPr>
              <a:t>Piotr</a:t>
            </a:r>
          </a:p>
        </p:txBody>
      </p:sp>
      <p:sp>
        <p:nvSpPr>
          <p:cNvPr id="184324" name="Line 4"/>
          <p:cNvSpPr>
            <a:spLocks noChangeShapeType="1"/>
          </p:cNvSpPr>
          <p:nvPr/>
        </p:nvSpPr>
        <p:spPr bwMode="auto">
          <a:xfrm>
            <a:off x="6156325" y="3527425"/>
            <a:ext cx="9525" cy="6096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5" name="Line 5"/>
          <p:cNvSpPr>
            <a:spLocks noChangeShapeType="1"/>
          </p:cNvSpPr>
          <p:nvPr/>
        </p:nvSpPr>
        <p:spPr bwMode="auto">
          <a:xfrm flipH="1">
            <a:off x="6318250" y="4613275"/>
            <a:ext cx="9525" cy="619125"/>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6" name="Line 6"/>
          <p:cNvSpPr>
            <a:spLocks noChangeShapeType="1"/>
          </p:cNvSpPr>
          <p:nvPr/>
        </p:nvSpPr>
        <p:spPr bwMode="auto">
          <a:xfrm>
            <a:off x="6823075" y="5641975"/>
            <a:ext cx="9525" cy="6096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7" name="Text Box 7"/>
          <p:cNvSpPr txBox="1">
            <a:spLocks noChangeArrowheads="1"/>
          </p:cNvSpPr>
          <p:nvPr/>
        </p:nvSpPr>
        <p:spPr bwMode="auto">
          <a:xfrm>
            <a:off x="6835775" y="3713163"/>
            <a:ext cx="2308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Substitution (i for e) </a:t>
            </a:r>
          </a:p>
        </p:txBody>
      </p:sp>
      <p:sp>
        <p:nvSpPr>
          <p:cNvPr id="184328" name="Text Box 8"/>
          <p:cNvSpPr txBox="1">
            <a:spLocks noChangeArrowheads="1"/>
          </p:cNvSpPr>
          <p:nvPr/>
        </p:nvSpPr>
        <p:spPr bwMode="auto">
          <a:xfrm>
            <a:off x="6835775" y="4675188"/>
            <a:ext cx="15700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Insertion  (o) </a:t>
            </a:r>
          </a:p>
        </p:txBody>
      </p:sp>
      <p:sp>
        <p:nvSpPr>
          <p:cNvPr id="184329" name="Text Box 9"/>
          <p:cNvSpPr txBox="1">
            <a:spLocks noChangeArrowheads="1"/>
          </p:cNvSpPr>
          <p:nvPr/>
        </p:nvSpPr>
        <p:spPr bwMode="auto">
          <a:xfrm>
            <a:off x="6835775" y="5684838"/>
            <a:ext cx="1528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Deletion  (e) </a:t>
            </a:r>
          </a:p>
        </p:txBody>
      </p:sp>
      <p:sp>
        <p:nvSpPr>
          <p:cNvPr id="184330" name="Text Box 10"/>
          <p:cNvSpPr txBox="1">
            <a:spLocks noChangeArrowheads="1"/>
          </p:cNvSpPr>
          <p:nvPr/>
        </p:nvSpPr>
        <p:spPr bwMode="auto">
          <a:xfrm>
            <a:off x="246430" y="95250"/>
            <a:ext cx="3938698"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kumimoji="1" lang="en-US" sz="3200" b="1" dirty="0" smtClean="0">
                <a:solidFill>
                  <a:srgbClr val="000000"/>
                </a:solidFill>
                <a:effectLst>
                  <a:outerShdw blurRad="38100" dist="38100" dir="2700000" algn="tl">
                    <a:srgbClr val="DDDDDD"/>
                  </a:outerShdw>
                </a:effectLst>
                <a:latin typeface="Times New Roman" charset="0"/>
                <a:ea typeface="ＭＳ Ｐゴシック" charset="0"/>
              </a:rPr>
              <a:t>Another edit distance</a:t>
            </a:r>
            <a:endParaRPr kumimoji="1" lang="en-US" sz="3200" b="1" dirty="0" smtClean="0">
              <a:solidFill>
                <a:srgbClr val="000000"/>
              </a:solidFill>
              <a:effectLst>
                <a:outerShdw blurRad="38100" dist="38100" dir="2700000" algn="tl">
                  <a:srgbClr val="DDDDDD"/>
                </a:outerShdw>
              </a:effectLst>
              <a:latin typeface="Helvetica" charset="0"/>
              <a:ea typeface="ＭＳ Ｐゴシック" charset="0"/>
            </a:endParaRPr>
          </a:p>
        </p:txBody>
      </p:sp>
      <p:sp>
        <p:nvSpPr>
          <p:cNvPr id="184331" name="Text Box 11"/>
          <p:cNvSpPr txBox="1">
            <a:spLocks noChangeArrowheads="1"/>
          </p:cNvSpPr>
          <p:nvPr/>
        </p:nvSpPr>
        <p:spPr bwMode="auto">
          <a:xfrm>
            <a:off x="136525" y="755650"/>
            <a:ext cx="4608513" cy="2862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dirty="0" smtClean="0">
                <a:solidFill>
                  <a:srgbClr val="000000"/>
                </a:solidFill>
                <a:latin typeface="Cambria"/>
                <a:ea typeface="ＭＳ Ｐゴシック" charset="0"/>
                <a:cs typeface="Cambria"/>
              </a:rPr>
              <a:t>It </a:t>
            </a:r>
            <a:r>
              <a:rPr lang="en-US" dirty="0" smtClean="0">
                <a:solidFill>
                  <a:srgbClr val="000000"/>
                </a:solidFill>
                <a:latin typeface="Cambria"/>
                <a:ea typeface="ＭＳ Ｐゴシック" charset="0"/>
                <a:cs typeface="Cambria"/>
              </a:rPr>
              <a:t>is possible to transform any string </a:t>
            </a:r>
            <a:r>
              <a:rPr lang="en-US" i="1" dirty="0" smtClean="0">
                <a:solidFill>
                  <a:srgbClr val="000000"/>
                </a:solidFill>
                <a:latin typeface="Cambria"/>
                <a:ea typeface="ＭＳ Ｐゴシック" charset="0"/>
                <a:cs typeface="Cambria"/>
              </a:rPr>
              <a:t>Q</a:t>
            </a:r>
            <a:r>
              <a:rPr lang="en-US" dirty="0" smtClean="0">
                <a:solidFill>
                  <a:srgbClr val="000000"/>
                </a:solidFill>
                <a:latin typeface="Cambria"/>
                <a:ea typeface="ＭＳ Ｐゴシック" charset="0"/>
                <a:cs typeface="Cambria"/>
              </a:rPr>
              <a:t> into string </a:t>
            </a:r>
            <a:r>
              <a:rPr lang="en-US" i="1" dirty="0" smtClean="0">
                <a:solidFill>
                  <a:srgbClr val="000000"/>
                </a:solidFill>
                <a:latin typeface="Cambria"/>
                <a:ea typeface="ＭＳ Ｐゴシック" charset="0"/>
                <a:cs typeface="Cambria"/>
              </a:rPr>
              <a:t>C</a:t>
            </a:r>
            <a:r>
              <a:rPr lang="en-US" dirty="0" smtClean="0">
                <a:solidFill>
                  <a:srgbClr val="000000"/>
                </a:solidFill>
                <a:latin typeface="Cambria"/>
                <a:ea typeface="ＭＳ Ｐゴシック" charset="0"/>
                <a:cs typeface="Cambria"/>
              </a:rPr>
              <a:t>, using only </a:t>
            </a:r>
            <a:r>
              <a:rPr lang="en-US" i="1" dirty="0" smtClean="0">
                <a:solidFill>
                  <a:srgbClr val="000000"/>
                </a:solidFill>
                <a:latin typeface="Cambria"/>
                <a:ea typeface="ＭＳ Ｐゴシック" charset="0"/>
                <a:cs typeface="Cambria"/>
              </a:rPr>
              <a:t>Substitution</a:t>
            </a:r>
            <a:r>
              <a:rPr lang="en-US" dirty="0" smtClean="0">
                <a:solidFill>
                  <a:srgbClr val="000000"/>
                </a:solidFill>
                <a:latin typeface="Cambria"/>
                <a:ea typeface="ＭＳ Ｐゴシック" charset="0"/>
                <a:cs typeface="Cambria"/>
              </a:rPr>
              <a:t>, </a:t>
            </a:r>
            <a:r>
              <a:rPr lang="en-US" i="1" dirty="0" smtClean="0">
                <a:solidFill>
                  <a:srgbClr val="000000"/>
                </a:solidFill>
                <a:latin typeface="Cambria"/>
                <a:ea typeface="ＭＳ Ｐゴシック" charset="0"/>
                <a:cs typeface="Cambria"/>
              </a:rPr>
              <a:t>Insertion</a:t>
            </a:r>
            <a:r>
              <a:rPr lang="en-US" dirty="0" smtClean="0">
                <a:solidFill>
                  <a:srgbClr val="000000"/>
                </a:solidFill>
                <a:latin typeface="Cambria"/>
                <a:ea typeface="ＭＳ Ｐゴシック" charset="0"/>
                <a:cs typeface="Cambria"/>
              </a:rPr>
              <a:t> and </a:t>
            </a:r>
            <a:r>
              <a:rPr lang="en-US" i="1" dirty="0" smtClean="0">
                <a:solidFill>
                  <a:srgbClr val="000000"/>
                </a:solidFill>
                <a:latin typeface="Cambria"/>
                <a:ea typeface="ＭＳ Ｐゴシック" charset="0"/>
                <a:cs typeface="Cambria"/>
              </a:rPr>
              <a:t>Deletion</a:t>
            </a:r>
            <a:r>
              <a:rPr lang="en-US" dirty="0" smtClean="0">
                <a:solidFill>
                  <a:srgbClr val="000000"/>
                </a:solidFill>
                <a:latin typeface="Cambria"/>
                <a:ea typeface="ＭＳ Ｐゴシック" charset="0"/>
                <a:cs typeface="Cambria"/>
              </a:rPr>
              <a:t>.</a:t>
            </a:r>
          </a:p>
          <a:p>
            <a:pPr defTabSz="914400" fontAlgn="base">
              <a:spcBef>
                <a:spcPct val="0"/>
              </a:spcBef>
              <a:spcAft>
                <a:spcPct val="0"/>
              </a:spcAft>
            </a:pPr>
            <a:endParaRPr lang="en-US" dirty="0" smtClean="0">
              <a:solidFill>
                <a:srgbClr val="000000"/>
              </a:solidFill>
              <a:latin typeface="Cambria"/>
              <a:ea typeface="ＭＳ Ｐゴシック" charset="0"/>
              <a:cs typeface="Cambria"/>
            </a:endParaRPr>
          </a:p>
          <a:p>
            <a:pPr defTabSz="914400" fontAlgn="base">
              <a:spcBef>
                <a:spcPct val="0"/>
              </a:spcBef>
              <a:spcAft>
                <a:spcPct val="0"/>
              </a:spcAft>
            </a:pPr>
            <a:r>
              <a:rPr lang="en-US" dirty="0" smtClean="0">
                <a:solidFill>
                  <a:srgbClr val="000000"/>
                </a:solidFill>
                <a:latin typeface="Cambria"/>
                <a:ea typeface="ＭＳ Ｐゴシック" charset="0"/>
                <a:cs typeface="Cambria"/>
              </a:rPr>
              <a:t>Assume </a:t>
            </a:r>
            <a:r>
              <a:rPr lang="en-US" dirty="0" smtClean="0">
                <a:solidFill>
                  <a:srgbClr val="000000"/>
                </a:solidFill>
                <a:latin typeface="Cambria"/>
                <a:ea typeface="ＭＳ Ｐゴシック" charset="0"/>
                <a:cs typeface="Cambria"/>
              </a:rPr>
              <a:t>that each of these operators has a cost associated with it</a:t>
            </a:r>
            <a:r>
              <a:rPr lang="en-US" dirty="0" smtClean="0">
                <a:solidFill>
                  <a:srgbClr val="000000"/>
                </a:solidFill>
                <a:latin typeface="Cambria"/>
                <a:ea typeface="ＭＳ Ｐゴシック" charset="0"/>
                <a:cs typeface="Cambria"/>
              </a:rPr>
              <a:t>.</a:t>
            </a:r>
          </a:p>
          <a:p>
            <a:pPr defTabSz="914400" fontAlgn="base">
              <a:spcBef>
                <a:spcPct val="0"/>
              </a:spcBef>
              <a:spcAft>
                <a:spcPct val="0"/>
              </a:spcAft>
            </a:pPr>
            <a:endParaRPr lang="en-US" dirty="0" smtClean="0">
              <a:solidFill>
                <a:srgbClr val="000000"/>
              </a:solidFill>
              <a:latin typeface="Cambria"/>
              <a:ea typeface="ＭＳ Ｐゴシック" charset="0"/>
              <a:cs typeface="Cambria"/>
            </a:endParaRPr>
          </a:p>
          <a:p>
            <a:pPr defTabSz="914400" fontAlgn="base">
              <a:spcBef>
                <a:spcPct val="0"/>
              </a:spcBef>
              <a:spcAft>
                <a:spcPct val="0"/>
              </a:spcAft>
            </a:pPr>
            <a:r>
              <a:rPr lang="en-US" dirty="0" smtClean="0">
                <a:solidFill>
                  <a:srgbClr val="000000"/>
                </a:solidFill>
                <a:latin typeface="Cambria"/>
                <a:ea typeface="ＭＳ Ｐゴシック" charset="0"/>
                <a:cs typeface="Cambria"/>
              </a:rPr>
              <a:t>The </a:t>
            </a:r>
            <a:r>
              <a:rPr lang="en-US" dirty="0" smtClean="0">
                <a:solidFill>
                  <a:srgbClr val="000000"/>
                </a:solidFill>
                <a:latin typeface="Cambria"/>
                <a:ea typeface="ＭＳ Ｐゴシック" charset="0"/>
                <a:cs typeface="Cambria"/>
              </a:rPr>
              <a:t>similarity between two strings can be defined as the cost of the cheapest transformation from </a:t>
            </a:r>
            <a:r>
              <a:rPr lang="en-US" i="1" dirty="0" smtClean="0">
                <a:solidFill>
                  <a:srgbClr val="000000"/>
                </a:solidFill>
                <a:latin typeface="Cambria"/>
                <a:ea typeface="ＭＳ Ｐゴシック" charset="0"/>
                <a:cs typeface="Cambria"/>
              </a:rPr>
              <a:t>Q</a:t>
            </a:r>
            <a:r>
              <a:rPr lang="en-US" dirty="0" smtClean="0">
                <a:solidFill>
                  <a:srgbClr val="000000"/>
                </a:solidFill>
                <a:latin typeface="Cambria"/>
                <a:ea typeface="ＭＳ Ｐゴシック" charset="0"/>
                <a:cs typeface="Cambria"/>
              </a:rPr>
              <a:t> to </a:t>
            </a:r>
            <a:r>
              <a:rPr lang="en-US" i="1" dirty="0" smtClean="0">
                <a:solidFill>
                  <a:srgbClr val="000000"/>
                </a:solidFill>
                <a:latin typeface="Cambria"/>
                <a:ea typeface="ＭＳ Ｐゴシック" charset="0"/>
                <a:cs typeface="Cambria"/>
              </a:rPr>
              <a:t>C</a:t>
            </a:r>
            <a:r>
              <a:rPr lang="en-US" i="1" dirty="0" smtClean="0">
                <a:solidFill>
                  <a:srgbClr val="000000"/>
                </a:solidFill>
                <a:latin typeface="Cambria"/>
                <a:ea typeface="ＭＳ Ｐゴシック" charset="0"/>
                <a:cs typeface="Cambria"/>
              </a:rPr>
              <a:t>.</a:t>
            </a:r>
            <a:endParaRPr lang="en-US" i="1" dirty="0" smtClean="0">
              <a:solidFill>
                <a:srgbClr val="000000"/>
              </a:solidFill>
              <a:latin typeface="Cambria"/>
              <a:ea typeface="ＭＳ Ｐゴシック" charset="0"/>
              <a:cs typeface="Cambria"/>
            </a:endParaRPr>
          </a:p>
        </p:txBody>
      </p:sp>
      <p:sp>
        <p:nvSpPr>
          <p:cNvPr id="184332" name="Rectangle 12"/>
          <p:cNvSpPr>
            <a:spLocks noChangeArrowheads="1"/>
          </p:cNvSpPr>
          <p:nvPr/>
        </p:nvSpPr>
        <p:spPr bwMode="auto">
          <a:xfrm>
            <a:off x="4791075" y="0"/>
            <a:ext cx="4352925" cy="27717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3" name="Text Box 13"/>
          <p:cNvSpPr txBox="1">
            <a:spLocks noChangeArrowheads="1"/>
          </p:cNvSpPr>
          <p:nvPr/>
        </p:nvSpPr>
        <p:spPr bwMode="auto">
          <a:xfrm>
            <a:off x="4927600" y="214313"/>
            <a:ext cx="407352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How similar are the names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Peter</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 and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Piotr</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a:t>
            </a:r>
          </a:p>
          <a:p>
            <a:pPr defTabSz="914400" fontAlgn="base">
              <a:spcBef>
                <a:spcPct val="0"/>
              </a:spcBef>
              <a:spcAft>
                <a:spcPct val="0"/>
              </a:spcAft>
            </a:pPr>
            <a:r>
              <a:rPr lang="en-US" sz="1600" smtClean="0">
                <a:solidFill>
                  <a:srgbClr val="000000"/>
                </a:solidFill>
                <a:latin typeface="Times New Roman" charset="0"/>
                <a:ea typeface="ＭＳ Ｐゴシック" charset="0"/>
              </a:rPr>
              <a:t>Assume the following cost function </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Substitution	</a:t>
            </a:r>
            <a:r>
              <a:rPr lang="en-US" sz="1600" smtClean="0">
                <a:solidFill>
                  <a:srgbClr val="000000"/>
                </a:solidFill>
                <a:latin typeface="Times New Roman" charset="0"/>
                <a:ea typeface="ＭＳ Ｐゴシック" charset="0"/>
              </a:rPr>
              <a:t>1 Unit</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Insertion		</a:t>
            </a:r>
            <a:r>
              <a:rPr lang="en-US" sz="1600" smtClean="0">
                <a:solidFill>
                  <a:srgbClr val="000000"/>
                </a:solidFill>
                <a:latin typeface="Times New Roman" charset="0"/>
                <a:ea typeface="ＭＳ Ｐゴシック" charset="0"/>
              </a:rPr>
              <a:t>1 Unit</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Deletion</a:t>
            </a:r>
            <a:r>
              <a:rPr lang="en-US" sz="1600" smtClean="0">
                <a:solidFill>
                  <a:srgbClr val="000000"/>
                </a:solidFill>
                <a:latin typeface="Times New Roman" charset="0"/>
                <a:ea typeface="ＭＳ Ｐゴシック" charset="0"/>
              </a:rPr>
              <a:t>		1 Unit</a:t>
            </a:r>
          </a:p>
          <a:p>
            <a:pPr defTabSz="914400" fontAlgn="base">
              <a:spcBef>
                <a:spcPct val="0"/>
              </a:spcBef>
              <a:spcAft>
                <a:spcPct val="0"/>
              </a:spcAft>
            </a:pPr>
            <a:endParaRPr lang="en-US" sz="2000" smtClean="0">
              <a:solidFill>
                <a:srgbClr val="000000"/>
              </a:solidFill>
              <a:latin typeface="Times New Roman" charset="0"/>
              <a:ea typeface="ＭＳ Ｐゴシック" charset="0"/>
            </a:endParaRPr>
          </a:p>
          <a:p>
            <a:pPr defTabSz="914400" fontAlgn="base">
              <a:spcBef>
                <a:spcPct val="0"/>
              </a:spcBef>
              <a:spcAft>
                <a:spcPct val="0"/>
              </a:spcAft>
            </a:pPr>
            <a:r>
              <a:rPr lang="en-US" sz="2000" i="1" smtClean="0">
                <a:solidFill>
                  <a:srgbClr val="000000"/>
                </a:solidFill>
                <a:latin typeface="Times New Roman" charset="0"/>
                <a:ea typeface="ＭＳ Ｐゴシック" charset="0"/>
              </a:rPr>
              <a:t>D</a:t>
            </a:r>
            <a:r>
              <a:rPr lang="en-US" sz="2000" smtClean="0">
                <a:solidFill>
                  <a:srgbClr val="000000"/>
                </a:solidFill>
                <a:latin typeface="Times New Roman" charset="0"/>
                <a:ea typeface="ＭＳ Ｐゴシック" charset="0"/>
              </a:rPr>
              <a:t>(</a:t>
            </a:r>
            <a:r>
              <a:rPr lang="en-US" sz="2000" b="1" smtClean="0">
                <a:solidFill>
                  <a:srgbClr val="000000"/>
                </a:solidFill>
                <a:latin typeface="Courier New" charset="0"/>
                <a:ea typeface="ＭＳ Ｐゴシック" charset="0"/>
              </a:rPr>
              <a:t>Peter</a:t>
            </a:r>
            <a:r>
              <a:rPr lang="en-US" sz="2000" smtClean="0">
                <a:solidFill>
                  <a:srgbClr val="000000"/>
                </a:solidFill>
                <a:latin typeface="Courier New" charset="0"/>
                <a:ea typeface="ＭＳ Ｐゴシック" charset="0"/>
              </a:rPr>
              <a:t>,</a:t>
            </a:r>
            <a:r>
              <a:rPr lang="en-US" sz="2000" b="1" smtClean="0">
                <a:solidFill>
                  <a:srgbClr val="000000"/>
                </a:solidFill>
                <a:latin typeface="Courier New" charset="0"/>
                <a:ea typeface="ＭＳ Ｐゴシック" charset="0"/>
              </a:rPr>
              <a:t>Piotr</a:t>
            </a:r>
            <a:r>
              <a:rPr lang="en-US" sz="2000" smtClean="0">
                <a:solidFill>
                  <a:srgbClr val="000000"/>
                </a:solidFill>
                <a:latin typeface="Times New Roman" charset="0"/>
                <a:ea typeface="ＭＳ Ｐゴシック" charset="0"/>
              </a:rPr>
              <a:t>) is 3</a:t>
            </a:r>
            <a:endParaRPr lang="en-US" sz="2400" smtClean="0">
              <a:solidFill>
                <a:srgbClr val="000000"/>
              </a:solidFill>
              <a:latin typeface="Times New Roman" charset="0"/>
              <a:ea typeface="ＭＳ Ｐゴシック" charset="0"/>
            </a:endParaRPr>
          </a:p>
        </p:txBody>
      </p:sp>
      <p:sp>
        <p:nvSpPr>
          <p:cNvPr id="184334" name="Line 14"/>
          <p:cNvSpPr>
            <a:spLocks noChangeShapeType="1"/>
          </p:cNvSpPr>
          <p:nvPr/>
        </p:nvSpPr>
        <p:spPr bwMode="auto">
          <a:xfrm>
            <a:off x="412750" y="5984875"/>
            <a:ext cx="4371975" cy="0"/>
          </a:xfrm>
          <a:prstGeom prst="line">
            <a:avLst/>
          </a:prstGeom>
          <a:noFill/>
          <a:ln w="444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84335" name="Group 15"/>
          <p:cNvGrpSpPr>
            <a:grpSpLocks/>
          </p:cNvGrpSpPr>
          <p:nvPr/>
        </p:nvGrpSpPr>
        <p:grpSpPr bwMode="auto">
          <a:xfrm>
            <a:off x="522288" y="4159250"/>
            <a:ext cx="3930650" cy="1639888"/>
            <a:chOff x="215" y="2808"/>
            <a:chExt cx="1887" cy="971"/>
          </a:xfrm>
        </p:grpSpPr>
        <p:sp>
          <p:nvSpPr>
            <p:cNvPr id="184336" name="Rectangle 16"/>
            <p:cNvSpPr>
              <a:spLocks noChangeArrowheads="1"/>
            </p:cNvSpPr>
            <p:nvPr/>
          </p:nvSpPr>
          <p:spPr bwMode="auto">
            <a:xfrm>
              <a:off x="215" y="3634"/>
              <a:ext cx="271" cy="145"/>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7" name="Rectangle 17"/>
            <p:cNvSpPr>
              <a:spLocks noChangeArrowheads="1"/>
            </p:cNvSpPr>
            <p:nvPr/>
          </p:nvSpPr>
          <p:spPr bwMode="auto">
            <a:xfrm>
              <a:off x="757" y="3497"/>
              <a:ext cx="271" cy="2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8" name="Rectangle 18"/>
            <p:cNvSpPr>
              <a:spLocks noChangeArrowheads="1"/>
            </p:cNvSpPr>
            <p:nvPr/>
          </p:nvSpPr>
          <p:spPr bwMode="auto">
            <a:xfrm>
              <a:off x="1571" y="3497"/>
              <a:ext cx="261" cy="2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9" name="Freeform 19"/>
            <p:cNvSpPr>
              <a:spLocks/>
            </p:cNvSpPr>
            <p:nvPr/>
          </p:nvSpPr>
          <p:spPr bwMode="auto">
            <a:xfrm>
              <a:off x="893" y="3397"/>
              <a:ext cx="407" cy="382"/>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0" name="Freeform 20"/>
            <p:cNvSpPr>
              <a:spLocks/>
            </p:cNvSpPr>
            <p:nvPr/>
          </p:nvSpPr>
          <p:spPr bwMode="auto">
            <a:xfrm>
              <a:off x="1091" y="3251"/>
              <a:ext cx="616" cy="246"/>
            </a:xfrm>
            <a:custGeom>
              <a:avLst/>
              <a:gdLst>
                <a:gd name="T0" fmla="*/ 0 w 354"/>
                <a:gd name="T1" fmla="*/ 96 h 162"/>
                <a:gd name="T2" fmla="*/ 0 w 354"/>
                <a:gd name="T3" fmla="*/ 0 h 162"/>
                <a:gd name="T4" fmla="*/ 354 w 354"/>
                <a:gd name="T5" fmla="*/ 0 h 162"/>
                <a:gd name="T6" fmla="*/ 354 w 354"/>
                <a:gd name="T7" fmla="*/ 162 h 162"/>
              </a:gdLst>
              <a:ahLst/>
              <a:cxnLst>
                <a:cxn ang="0">
                  <a:pos x="T0" y="T1"/>
                </a:cxn>
                <a:cxn ang="0">
                  <a:pos x="T2" y="T3"/>
                </a:cxn>
                <a:cxn ang="0">
                  <a:pos x="T4" y="T5"/>
                </a:cxn>
                <a:cxn ang="0">
                  <a:pos x="T6" y="T7"/>
                </a:cxn>
              </a:cxnLst>
              <a:rect l="0" t="0" r="r" b="b"/>
              <a:pathLst>
                <a:path w="354" h="162">
                  <a:moveTo>
                    <a:pt x="0" y="96"/>
                  </a:moveTo>
                  <a:lnTo>
                    <a:pt x="0" y="0"/>
                  </a:lnTo>
                  <a:lnTo>
                    <a:pt x="354" y="0"/>
                  </a:lnTo>
                  <a:lnTo>
                    <a:pt x="354" y="16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1" name="Freeform 21"/>
            <p:cNvSpPr>
              <a:spLocks/>
            </p:cNvSpPr>
            <p:nvPr/>
          </p:nvSpPr>
          <p:spPr bwMode="auto">
            <a:xfrm>
              <a:off x="351" y="3059"/>
              <a:ext cx="1043" cy="575"/>
            </a:xfrm>
            <a:custGeom>
              <a:avLst/>
              <a:gdLst>
                <a:gd name="T0" fmla="*/ 600 w 600"/>
                <a:gd name="T1" fmla="*/ 126 h 378"/>
                <a:gd name="T2" fmla="*/ 600 w 600"/>
                <a:gd name="T3" fmla="*/ 0 h 378"/>
                <a:gd name="T4" fmla="*/ 0 w 600"/>
                <a:gd name="T5" fmla="*/ 0 h 378"/>
                <a:gd name="T6" fmla="*/ 0 w 600"/>
                <a:gd name="T7" fmla="*/ 378 h 378"/>
              </a:gdLst>
              <a:ahLst/>
              <a:cxnLst>
                <a:cxn ang="0">
                  <a:pos x="T0" y="T1"/>
                </a:cxn>
                <a:cxn ang="0">
                  <a:pos x="T2" y="T3"/>
                </a:cxn>
                <a:cxn ang="0">
                  <a:pos x="T4" y="T5"/>
                </a:cxn>
                <a:cxn ang="0">
                  <a:pos x="T6" y="T7"/>
                </a:cxn>
              </a:cxnLst>
              <a:rect l="0" t="0" r="r" b="b"/>
              <a:pathLst>
                <a:path w="600" h="378">
                  <a:moveTo>
                    <a:pt x="600" y="126"/>
                  </a:moveTo>
                  <a:lnTo>
                    <a:pt x="600" y="0"/>
                  </a:lnTo>
                  <a:lnTo>
                    <a:pt x="0" y="0"/>
                  </a:lnTo>
                  <a:lnTo>
                    <a:pt x="0" y="37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2" name="Freeform 22"/>
            <p:cNvSpPr>
              <a:spLocks/>
            </p:cNvSpPr>
            <p:nvPr/>
          </p:nvSpPr>
          <p:spPr bwMode="auto">
            <a:xfrm>
              <a:off x="872" y="2987"/>
              <a:ext cx="1230" cy="155"/>
            </a:xfrm>
            <a:custGeom>
              <a:avLst/>
              <a:gdLst>
                <a:gd name="T0" fmla="*/ 0 w 1038"/>
                <a:gd name="T1" fmla="*/ 48 h 102"/>
                <a:gd name="T2" fmla="*/ 0 w 1038"/>
                <a:gd name="T3" fmla="*/ 0 h 102"/>
                <a:gd name="T4" fmla="*/ 1038 w 1038"/>
                <a:gd name="T5" fmla="*/ 0 h 102"/>
                <a:gd name="T6" fmla="*/ 1038 w 1038"/>
                <a:gd name="T7" fmla="*/ 102 h 102"/>
              </a:gdLst>
              <a:ahLst/>
              <a:cxnLst>
                <a:cxn ang="0">
                  <a:pos x="T0" y="T1"/>
                </a:cxn>
                <a:cxn ang="0">
                  <a:pos x="T2" y="T3"/>
                </a:cxn>
                <a:cxn ang="0">
                  <a:pos x="T4" y="T5"/>
                </a:cxn>
                <a:cxn ang="0">
                  <a:pos x="T6" y="T7"/>
                </a:cxn>
              </a:cxnLst>
              <a:rect l="0" t="0" r="r" b="b"/>
              <a:pathLst>
                <a:path w="1038" h="102">
                  <a:moveTo>
                    <a:pt x="0" y="48"/>
                  </a:moveTo>
                  <a:lnTo>
                    <a:pt x="0" y="0"/>
                  </a:lnTo>
                  <a:lnTo>
                    <a:pt x="1038" y="0"/>
                  </a:lnTo>
                  <a:lnTo>
                    <a:pt x="1038" y="10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3" name="Line 23"/>
            <p:cNvSpPr>
              <a:spLocks noChangeShapeType="1"/>
            </p:cNvSpPr>
            <p:nvPr/>
          </p:nvSpPr>
          <p:spPr bwMode="auto">
            <a:xfrm>
              <a:off x="1774" y="2808"/>
              <a:ext cx="0" cy="18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4" name="Line 24"/>
            <p:cNvSpPr>
              <a:spLocks noChangeShapeType="1"/>
            </p:cNvSpPr>
            <p:nvPr/>
          </p:nvSpPr>
          <p:spPr bwMode="auto">
            <a:xfrm>
              <a:off x="2101" y="2989"/>
              <a:ext cx="0" cy="77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184345" name="Line 25"/>
          <p:cNvSpPr>
            <a:spLocks noChangeShapeType="1"/>
          </p:cNvSpPr>
          <p:nvPr/>
        </p:nvSpPr>
        <p:spPr bwMode="auto">
          <a:xfrm>
            <a:off x="152400" y="5791200"/>
            <a:ext cx="4578350" cy="0"/>
          </a:xfrm>
          <a:prstGeom prst="line">
            <a:avLst/>
          </a:prstGeom>
          <a:noFill/>
          <a:ln w="444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84346" name="Group 26"/>
          <p:cNvGrpSpPr>
            <a:grpSpLocks/>
          </p:cNvGrpSpPr>
          <p:nvPr/>
        </p:nvGrpSpPr>
        <p:grpSpPr bwMode="auto">
          <a:xfrm>
            <a:off x="122238" y="5553075"/>
            <a:ext cx="4508500" cy="1138238"/>
            <a:chOff x="13" y="3550"/>
            <a:chExt cx="2840" cy="717"/>
          </a:xfrm>
        </p:grpSpPr>
        <p:sp>
          <p:nvSpPr>
            <p:cNvPr id="184347" name="Rectangle 27"/>
            <p:cNvSpPr>
              <a:spLocks noChangeArrowheads="1"/>
            </p:cNvSpPr>
            <p:nvPr/>
          </p:nvSpPr>
          <p:spPr bwMode="auto">
            <a:xfrm rot="-3934905">
              <a:off x="-118" y="3702"/>
              <a:ext cx="56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Piotr</a:t>
              </a:r>
            </a:p>
          </p:txBody>
        </p:sp>
        <p:sp>
          <p:nvSpPr>
            <p:cNvPr id="184348" name="Rectangle 28"/>
            <p:cNvSpPr>
              <a:spLocks noChangeArrowheads="1"/>
            </p:cNvSpPr>
            <p:nvPr/>
          </p:nvSpPr>
          <p:spPr bwMode="auto">
            <a:xfrm rot="-3946978">
              <a:off x="271" y="3722"/>
              <a:ext cx="621"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Pyotr</a:t>
              </a:r>
            </a:p>
          </p:txBody>
        </p:sp>
        <p:sp>
          <p:nvSpPr>
            <p:cNvPr id="184349" name="Rectangle 29"/>
            <p:cNvSpPr>
              <a:spLocks noChangeArrowheads="1"/>
            </p:cNvSpPr>
            <p:nvPr/>
          </p:nvSpPr>
          <p:spPr bwMode="auto">
            <a:xfrm rot="-3928464">
              <a:off x="589" y="3761"/>
              <a:ext cx="70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Petros</a:t>
              </a:r>
            </a:p>
          </p:txBody>
        </p:sp>
        <p:sp>
          <p:nvSpPr>
            <p:cNvPr id="184350" name="Rectangle 30"/>
            <p:cNvSpPr>
              <a:spLocks noChangeArrowheads="1"/>
            </p:cNvSpPr>
            <p:nvPr/>
          </p:nvSpPr>
          <p:spPr bwMode="auto">
            <a:xfrm rot="-3922811">
              <a:off x="997" y="3745"/>
              <a:ext cx="668"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Pietro</a:t>
              </a:r>
            </a:p>
          </p:txBody>
        </p:sp>
        <p:sp>
          <p:nvSpPr>
            <p:cNvPr id="184351" name="Rectangle 31"/>
            <p:cNvSpPr>
              <a:spLocks noChangeArrowheads="1"/>
            </p:cNvSpPr>
            <p:nvPr/>
          </p:nvSpPr>
          <p:spPr bwMode="auto">
            <a:xfrm rot="-3945962">
              <a:off x="1425" y="3719"/>
              <a:ext cx="5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Pedro</a:t>
              </a:r>
            </a:p>
          </p:txBody>
        </p:sp>
        <p:sp>
          <p:nvSpPr>
            <p:cNvPr id="184352" name="Rectangle 32"/>
            <p:cNvSpPr>
              <a:spLocks noChangeArrowheads="1"/>
            </p:cNvSpPr>
            <p:nvPr/>
          </p:nvSpPr>
          <p:spPr bwMode="auto">
            <a:xfrm rot="-3931340">
              <a:off x="1633" y="3743"/>
              <a:ext cx="67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Pierre</a:t>
              </a:r>
            </a:p>
          </p:txBody>
        </p:sp>
        <p:sp>
          <p:nvSpPr>
            <p:cNvPr id="184353" name="Rectangle 33"/>
            <p:cNvSpPr>
              <a:spLocks noChangeArrowheads="1"/>
            </p:cNvSpPr>
            <p:nvPr/>
          </p:nvSpPr>
          <p:spPr bwMode="auto">
            <a:xfrm rot="-3949083">
              <a:off x="2036" y="3716"/>
              <a:ext cx="61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Piero</a:t>
              </a:r>
            </a:p>
          </p:txBody>
        </p:sp>
        <p:sp>
          <p:nvSpPr>
            <p:cNvPr id="184354" name="Rectangle 34"/>
            <p:cNvSpPr>
              <a:spLocks noChangeArrowheads="1"/>
            </p:cNvSpPr>
            <p:nvPr/>
          </p:nvSpPr>
          <p:spPr bwMode="auto">
            <a:xfrm rot="-3950123">
              <a:off x="2398" y="3710"/>
              <a:ext cx="60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Peter</a:t>
              </a:r>
            </a:p>
          </p:txBody>
        </p:sp>
      </p:grpSp>
    </p:spTree>
    <p:extLst>
      <p:ext uri="{BB962C8B-B14F-4D97-AF65-F5344CB8AC3E}">
        <p14:creationId xmlns:p14="http://schemas.microsoft.com/office/powerpoint/2010/main" val="14922515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4791075" y="0"/>
            <a:ext cx="4352925" cy="6858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3" name="Rectangle 3"/>
          <p:cNvSpPr>
            <a:spLocks noChangeArrowheads="1"/>
          </p:cNvSpPr>
          <p:nvPr/>
        </p:nvSpPr>
        <p:spPr bwMode="auto">
          <a:xfrm>
            <a:off x="5599113" y="3006725"/>
            <a:ext cx="1651000" cy="368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3600" b="1" smtClean="0">
                <a:solidFill>
                  <a:srgbClr val="000000"/>
                </a:solidFill>
                <a:latin typeface="Courier New" charset="0"/>
                <a:ea typeface="ＭＳ Ｐゴシック" charset="0"/>
              </a:rPr>
              <a:t>Peter</a:t>
            </a:r>
          </a:p>
          <a:p>
            <a:pPr algn="ctr" defTabSz="914400" fontAlgn="base">
              <a:spcBef>
                <a:spcPct val="0"/>
              </a:spcBef>
              <a:spcAft>
                <a:spcPct val="0"/>
              </a:spcAft>
            </a:pPr>
            <a:endParaRPr lang="en-US" sz="3600" b="1" smtClean="0">
              <a:solidFill>
                <a:srgbClr val="000000"/>
              </a:solidFill>
              <a:latin typeface="Courier New" charset="0"/>
              <a:ea typeface="ＭＳ Ｐゴシック" charset="0"/>
            </a:endParaRPr>
          </a:p>
          <a:p>
            <a:pPr algn="ctr" defTabSz="914400" fontAlgn="base">
              <a:spcBef>
                <a:spcPct val="0"/>
              </a:spcBef>
              <a:spcAft>
                <a:spcPct val="0"/>
              </a:spcAft>
            </a:pPr>
            <a:r>
              <a:rPr lang="en-US" sz="3200" b="1" smtClean="0">
                <a:solidFill>
                  <a:srgbClr val="000000"/>
                </a:solidFill>
                <a:latin typeface="Courier New" charset="0"/>
                <a:ea typeface="ＭＳ Ｐゴシック" charset="0"/>
              </a:rPr>
              <a:t>Piter</a:t>
            </a:r>
          </a:p>
          <a:p>
            <a:pPr algn="ctr" defTabSz="914400" fontAlgn="base">
              <a:spcBef>
                <a:spcPct val="0"/>
              </a:spcBef>
              <a:spcAft>
                <a:spcPct val="0"/>
              </a:spcAft>
            </a:pPr>
            <a:endParaRPr lang="en-US" sz="3200" b="1" smtClean="0">
              <a:solidFill>
                <a:srgbClr val="000000"/>
              </a:solidFill>
              <a:latin typeface="Courier New" charset="0"/>
              <a:ea typeface="ＭＳ Ｐゴシック" charset="0"/>
            </a:endParaRPr>
          </a:p>
          <a:p>
            <a:pPr algn="ctr" defTabSz="914400" fontAlgn="base">
              <a:spcBef>
                <a:spcPct val="0"/>
              </a:spcBef>
              <a:spcAft>
                <a:spcPct val="0"/>
              </a:spcAft>
            </a:pPr>
            <a:r>
              <a:rPr lang="en-US" sz="3200" b="1" smtClean="0">
                <a:solidFill>
                  <a:srgbClr val="000000"/>
                </a:solidFill>
                <a:latin typeface="Courier New" charset="0"/>
                <a:ea typeface="ＭＳ Ｐゴシック" charset="0"/>
              </a:rPr>
              <a:t>Pioter</a:t>
            </a:r>
          </a:p>
          <a:p>
            <a:pPr algn="ctr" defTabSz="914400" fontAlgn="base">
              <a:spcBef>
                <a:spcPct val="0"/>
              </a:spcBef>
              <a:spcAft>
                <a:spcPct val="0"/>
              </a:spcAft>
            </a:pPr>
            <a:endParaRPr lang="en-US" sz="3200" b="1" smtClean="0">
              <a:solidFill>
                <a:srgbClr val="000000"/>
              </a:solidFill>
              <a:latin typeface="Courier New" charset="0"/>
              <a:ea typeface="ＭＳ Ｐゴシック" charset="0"/>
            </a:endParaRPr>
          </a:p>
          <a:p>
            <a:pPr algn="ctr" defTabSz="914400" fontAlgn="base">
              <a:spcBef>
                <a:spcPct val="0"/>
              </a:spcBef>
              <a:spcAft>
                <a:spcPct val="0"/>
              </a:spcAft>
            </a:pPr>
            <a:r>
              <a:rPr lang="en-US" sz="3600" b="1" smtClean="0">
                <a:solidFill>
                  <a:srgbClr val="000000"/>
                </a:solidFill>
                <a:latin typeface="Courier New" charset="0"/>
                <a:ea typeface="ＭＳ Ｐゴシック" charset="0"/>
              </a:rPr>
              <a:t>Piotr</a:t>
            </a:r>
          </a:p>
        </p:txBody>
      </p:sp>
      <p:sp>
        <p:nvSpPr>
          <p:cNvPr id="184324" name="Line 4"/>
          <p:cNvSpPr>
            <a:spLocks noChangeShapeType="1"/>
          </p:cNvSpPr>
          <p:nvPr/>
        </p:nvSpPr>
        <p:spPr bwMode="auto">
          <a:xfrm>
            <a:off x="6156325" y="3527425"/>
            <a:ext cx="9525" cy="6096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5" name="Line 5"/>
          <p:cNvSpPr>
            <a:spLocks noChangeShapeType="1"/>
          </p:cNvSpPr>
          <p:nvPr/>
        </p:nvSpPr>
        <p:spPr bwMode="auto">
          <a:xfrm flipH="1">
            <a:off x="6318250" y="4613275"/>
            <a:ext cx="9525" cy="619125"/>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6" name="Line 6"/>
          <p:cNvSpPr>
            <a:spLocks noChangeShapeType="1"/>
          </p:cNvSpPr>
          <p:nvPr/>
        </p:nvSpPr>
        <p:spPr bwMode="auto">
          <a:xfrm>
            <a:off x="6823075" y="5641975"/>
            <a:ext cx="9525" cy="6096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27" name="Text Box 7"/>
          <p:cNvSpPr txBox="1">
            <a:spLocks noChangeArrowheads="1"/>
          </p:cNvSpPr>
          <p:nvPr/>
        </p:nvSpPr>
        <p:spPr bwMode="auto">
          <a:xfrm>
            <a:off x="6835775" y="3713163"/>
            <a:ext cx="2308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Substitution (i for e) </a:t>
            </a:r>
          </a:p>
        </p:txBody>
      </p:sp>
      <p:sp>
        <p:nvSpPr>
          <p:cNvPr id="184328" name="Text Box 8"/>
          <p:cNvSpPr txBox="1">
            <a:spLocks noChangeArrowheads="1"/>
          </p:cNvSpPr>
          <p:nvPr/>
        </p:nvSpPr>
        <p:spPr bwMode="auto">
          <a:xfrm>
            <a:off x="6835775" y="4675188"/>
            <a:ext cx="15700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Insertion  (o) </a:t>
            </a:r>
          </a:p>
        </p:txBody>
      </p:sp>
      <p:sp>
        <p:nvSpPr>
          <p:cNvPr id="184329" name="Text Box 9"/>
          <p:cNvSpPr txBox="1">
            <a:spLocks noChangeArrowheads="1"/>
          </p:cNvSpPr>
          <p:nvPr/>
        </p:nvSpPr>
        <p:spPr bwMode="auto">
          <a:xfrm>
            <a:off x="6835775" y="5684838"/>
            <a:ext cx="1528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000" smtClean="0">
                <a:solidFill>
                  <a:srgbClr val="808080"/>
                </a:solidFill>
                <a:latin typeface="Times New Roman" charset="0"/>
                <a:ea typeface="ＭＳ Ｐゴシック" charset="0"/>
              </a:rPr>
              <a:t>Deletion  (e) </a:t>
            </a:r>
          </a:p>
        </p:txBody>
      </p:sp>
      <p:sp>
        <p:nvSpPr>
          <p:cNvPr id="184330" name="Text Box 10"/>
          <p:cNvSpPr txBox="1">
            <a:spLocks noChangeArrowheads="1"/>
          </p:cNvSpPr>
          <p:nvPr/>
        </p:nvSpPr>
        <p:spPr bwMode="auto">
          <a:xfrm>
            <a:off x="246430" y="95250"/>
            <a:ext cx="3938698"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kumimoji="1" lang="en-US" sz="3200" b="1" dirty="0" smtClean="0">
                <a:solidFill>
                  <a:srgbClr val="000000"/>
                </a:solidFill>
                <a:effectLst>
                  <a:outerShdw blurRad="38100" dist="38100" dir="2700000" algn="tl">
                    <a:srgbClr val="DDDDDD"/>
                  </a:outerShdw>
                </a:effectLst>
                <a:latin typeface="Times New Roman" charset="0"/>
                <a:ea typeface="ＭＳ Ｐゴシック" charset="0"/>
              </a:rPr>
              <a:t>Another edit distance</a:t>
            </a:r>
            <a:endParaRPr kumimoji="1" lang="en-US" sz="3200" b="1" dirty="0" smtClean="0">
              <a:solidFill>
                <a:srgbClr val="000000"/>
              </a:solidFill>
              <a:effectLst>
                <a:outerShdw blurRad="38100" dist="38100" dir="2700000" algn="tl">
                  <a:srgbClr val="DDDDDD"/>
                </a:outerShdw>
              </a:effectLst>
              <a:latin typeface="Helvetica" charset="0"/>
              <a:ea typeface="ＭＳ Ｐゴシック" charset="0"/>
            </a:endParaRPr>
          </a:p>
        </p:txBody>
      </p:sp>
      <p:sp>
        <p:nvSpPr>
          <p:cNvPr id="184331" name="Text Box 11"/>
          <p:cNvSpPr txBox="1">
            <a:spLocks noChangeArrowheads="1"/>
          </p:cNvSpPr>
          <p:nvPr/>
        </p:nvSpPr>
        <p:spPr bwMode="auto">
          <a:xfrm>
            <a:off x="136525" y="755650"/>
            <a:ext cx="4608513" cy="2862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dirty="0" smtClean="0">
                <a:solidFill>
                  <a:srgbClr val="000000"/>
                </a:solidFill>
                <a:latin typeface="Cambria"/>
                <a:ea typeface="ＭＳ Ｐゴシック" charset="0"/>
                <a:cs typeface="Cambria"/>
              </a:rPr>
              <a:t>It </a:t>
            </a:r>
            <a:r>
              <a:rPr lang="en-US" dirty="0" smtClean="0">
                <a:solidFill>
                  <a:srgbClr val="000000"/>
                </a:solidFill>
                <a:latin typeface="Cambria"/>
                <a:ea typeface="ＭＳ Ｐゴシック" charset="0"/>
                <a:cs typeface="Cambria"/>
              </a:rPr>
              <a:t>is possible to transform any string </a:t>
            </a:r>
            <a:r>
              <a:rPr lang="en-US" i="1" dirty="0" smtClean="0">
                <a:solidFill>
                  <a:srgbClr val="000000"/>
                </a:solidFill>
                <a:latin typeface="Cambria"/>
                <a:ea typeface="ＭＳ Ｐゴシック" charset="0"/>
                <a:cs typeface="Cambria"/>
              </a:rPr>
              <a:t>Q</a:t>
            </a:r>
            <a:r>
              <a:rPr lang="en-US" dirty="0" smtClean="0">
                <a:solidFill>
                  <a:srgbClr val="000000"/>
                </a:solidFill>
                <a:latin typeface="Cambria"/>
                <a:ea typeface="ＭＳ Ｐゴシック" charset="0"/>
                <a:cs typeface="Cambria"/>
              </a:rPr>
              <a:t> into string </a:t>
            </a:r>
            <a:r>
              <a:rPr lang="en-US" i="1" dirty="0" smtClean="0">
                <a:solidFill>
                  <a:srgbClr val="000000"/>
                </a:solidFill>
                <a:latin typeface="Cambria"/>
                <a:ea typeface="ＭＳ Ｐゴシック" charset="0"/>
                <a:cs typeface="Cambria"/>
              </a:rPr>
              <a:t>C</a:t>
            </a:r>
            <a:r>
              <a:rPr lang="en-US" dirty="0" smtClean="0">
                <a:solidFill>
                  <a:srgbClr val="000000"/>
                </a:solidFill>
                <a:latin typeface="Cambria"/>
                <a:ea typeface="ＭＳ Ｐゴシック" charset="0"/>
                <a:cs typeface="Cambria"/>
              </a:rPr>
              <a:t>, using only </a:t>
            </a:r>
            <a:r>
              <a:rPr lang="en-US" i="1" dirty="0" smtClean="0">
                <a:solidFill>
                  <a:srgbClr val="000000"/>
                </a:solidFill>
                <a:latin typeface="Cambria"/>
                <a:ea typeface="ＭＳ Ｐゴシック" charset="0"/>
                <a:cs typeface="Cambria"/>
              </a:rPr>
              <a:t>Substitution</a:t>
            </a:r>
            <a:r>
              <a:rPr lang="en-US" dirty="0" smtClean="0">
                <a:solidFill>
                  <a:srgbClr val="000000"/>
                </a:solidFill>
                <a:latin typeface="Cambria"/>
                <a:ea typeface="ＭＳ Ｐゴシック" charset="0"/>
                <a:cs typeface="Cambria"/>
              </a:rPr>
              <a:t>, </a:t>
            </a:r>
            <a:r>
              <a:rPr lang="en-US" i="1" dirty="0" smtClean="0">
                <a:solidFill>
                  <a:srgbClr val="000000"/>
                </a:solidFill>
                <a:latin typeface="Cambria"/>
                <a:ea typeface="ＭＳ Ｐゴシック" charset="0"/>
                <a:cs typeface="Cambria"/>
              </a:rPr>
              <a:t>Insertion</a:t>
            </a:r>
            <a:r>
              <a:rPr lang="en-US" dirty="0" smtClean="0">
                <a:solidFill>
                  <a:srgbClr val="000000"/>
                </a:solidFill>
                <a:latin typeface="Cambria"/>
                <a:ea typeface="ＭＳ Ｐゴシック" charset="0"/>
                <a:cs typeface="Cambria"/>
              </a:rPr>
              <a:t> and </a:t>
            </a:r>
            <a:r>
              <a:rPr lang="en-US" i="1" dirty="0" smtClean="0">
                <a:solidFill>
                  <a:srgbClr val="000000"/>
                </a:solidFill>
                <a:latin typeface="Cambria"/>
                <a:ea typeface="ＭＳ Ｐゴシック" charset="0"/>
                <a:cs typeface="Cambria"/>
              </a:rPr>
              <a:t>Deletion</a:t>
            </a:r>
            <a:r>
              <a:rPr lang="en-US" dirty="0" smtClean="0">
                <a:solidFill>
                  <a:srgbClr val="000000"/>
                </a:solidFill>
                <a:latin typeface="Cambria"/>
                <a:ea typeface="ＭＳ Ｐゴシック" charset="0"/>
                <a:cs typeface="Cambria"/>
              </a:rPr>
              <a:t>.</a:t>
            </a:r>
          </a:p>
          <a:p>
            <a:pPr defTabSz="914400" fontAlgn="base">
              <a:spcBef>
                <a:spcPct val="0"/>
              </a:spcBef>
              <a:spcAft>
                <a:spcPct val="0"/>
              </a:spcAft>
            </a:pPr>
            <a:endParaRPr lang="en-US" dirty="0" smtClean="0">
              <a:solidFill>
                <a:srgbClr val="000000"/>
              </a:solidFill>
              <a:latin typeface="Cambria"/>
              <a:ea typeface="ＭＳ Ｐゴシック" charset="0"/>
              <a:cs typeface="Cambria"/>
            </a:endParaRPr>
          </a:p>
          <a:p>
            <a:pPr defTabSz="914400" fontAlgn="base">
              <a:spcBef>
                <a:spcPct val="0"/>
              </a:spcBef>
              <a:spcAft>
                <a:spcPct val="0"/>
              </a:spcAft>
            </a:pPr>
            <a:r>
              <a:rPr lang="en-US" dirty="0" smtClean="0">
                <a:solidFill>
                  <a:srgbClr val="000000"/>
                </a:solidFill>
                <a:latin typeface="Cambria"/>
                <a:ea typeface="ＭＳ Ｐゴシック" charset="0"/>
                <a:cs typeface="Cambria"/>
              </a:rPr>
              <a:t>Assume </a:t>
            </a:r>
            <a:r>
              <a:rPr lang="en-US" dirty="0" smtClean="0">
                <a:solidFill>
                  <a:srgbClr val="000000"/>
                </a:solidFill>
                <a:latin typeface="Cambria"/>
                <a:ea typeface="ＭＳ Ｐゴシック" charset="0"/>
                <a:cs typeface="Cambria"/>
              </a:rPr>
              <a:t>that each of these operators has a cost associated with it</a:t>
            </a:r>
            <a:r>
              <a:rPr lang="en-US" dirty="0" smtClean="0">
                <a:solidFill>
                  <a:srgbClr val="000000"/>
                </a:solidFill>
                <a:latin typeface="Cambria"/>
                <a:ea typeface="ＭＳ Ｐゴシック" charset="0"/>
                <a:cs typeface="Cambria"/>
              </a:rPr>
              <a:t>.</a:t>
            </a:r>
          </a:p>
          <a:p>
            <a:pPr defTabSz="914400" fontAlgn="base">
              <a:spcBef>
                <a:spcPct val="0"/>
              </a:spcBef>
              <a:spcAft>
                <a:spcPct val="0"/>
              </a:spcAft>
            </a:pPr>
            <a:endParaRPr lang="en-US" dirty="0" smtClean="0">
              <a:solidFill>
                <a:srgbClr val="000000"/>
              </a:solidFill>
              <a:latin typeface="Cambria"/>
              <a:ea typeface="ＭＳ Ｐゴシック" charset="0"/>
              <a:cs typeface="Cambria"/>
            </a:endParaRPr>
          </a:p>
          <a:p>
            <a:pPr defTabSz="914400" fontAlgn="base">
              <a:spcBef>
                <a:spcPct val="0"/>
              </a:spcBef>
              <a:spcAft>
                <a:spcPct val="0"/>
              </a:spcAft>
            </a:pPr>
            <a:r>
              <a:rPr lang="en-US" dirty="0" smtClean="0">
                <a:solidFill>
                  <a:srgbClr val="000000"/>
                </a:solidFill>
                <a:latin typeface="Cambria"/>
                <a:ea typeface="ＭＳ Ｐゴシック" charset="0"/>
                <a:cs typeface="Cambria"/>
              </a:rPr>
              <a:t>The </a:t>
            </a:r>
            <a:r>
              <a:rPr lang="en-US" dirty="0" smtClean="0">
                <a:solidFill>
                  <a:srgbClr val="000000"/>
                </a:solidFill>
                <a:latin typeface="Cambria"/>
                <a:ea typeface="ＭＳ Ｐゴシック" charset="0"/>
                <a:cs typeface="Cambria"/>
              </a:rPr>
              <a:t>similarity between two strings can be defined as the cost of the cheapest transformation from </a:t>
            </a:r>
            <a:r>
              <a:rPr lang="en-US" i="1" dirty="0" smtClean="0">
                <a:solidFill>
                  <a:srgbClr val="000000"/>
                </a:solidFill>
                <a:latin typeface="Cambria"/>
                <a:ea typeface="ＭＳ Ｐゴシック" charset="0"/>
                <a:cs typeface="Cambria"/>
              </a:rPr>
              <a:t>Q</a:t>
            </a:r>
            <a:r>
              <a:rPr lang="en-US" dirty="0" smtClean="0">
                <a:solidFill>
                  <a:srgbClr val="000000"/>
                </a:solidFill>
                <a:latin typeface="Cambria"/>
                <a:ea typeface="ＭＳ Ｐゴシック" charset="0"/>
                <a:cs typeface="Cambria"/>
              </a:rPr>
              <a:t> to </a:t>
            </a:r>
            <a:r>
              <a:rPr lang="en-US" i="1" dirty="0" smtClean="0">
                <a:solidFill>
                  <a:srgbClr val="000000"/>
                </a:solidFill>
                <a:latin typeface="Cambria"/>
                <a:ea typeface="ＭＳ Ｐゴシック" charset="0"/>
                <a:cs typeface="Cambria"/>
              </a:rPr>
              <a:t>C</a:t>
            </a:r>
            <a:r>
              <a:rPr lang="en-US" i="1" dirty="0" smtClean="0">
                <a:solidFill>
                  <a:srgbClr val="000000"/>
                </a:solidFill>
                <a:latin typeface="Cambria"/>
                <a:ea typeface="ＭＳ Ｐゴシック" charset="0"/>
                <a:cs typeface="Cambria"/>
              </a:rPr>
              <a:t>.</a:t>
            </a:r>
            <a:endParaRPr lang="en-US" i="1" dirty="0" smtClean="0">
              <a:solidFill>
                <a:srgbClr val="000000"/>
              </a:solidFill>
              <a:latin typeface="Cambria"/>
              <a:ea typeface="ＭＳ Ｐゴシック" charset="0"/>
              <a:cs typeface="Cambria"/>
            </a:endParaRPr>
          </a:p>
        </p:txBody>
      </p:sp>
      <p:sp>
        <p:nvSpPr>
          <p:cNvPr id="184332" name="Rectangle 12"/>
          <p:cNvSpPr>
            <a:spLocks noChangeArrowheads="1"/>
          </p:cNvSpPr>
          <p:nvPr/>
        </p:nvSpPr>
        <p:spPr bwMode="auto">
          <a:xfrm>
            <a:off x="4791075" y="0"/>
            <a:ext cx="4352925" cy="277177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3" name="Text Box 13"/>
          <p:cNvSpPr txBox="1">
            <a:spLocks noChangeArrowheads="1"/>
          </p:cNvSpPr>
          <p:nvPr/>
        </p:nvSpPr>
        <p:spPr bwMode="auto">
          <a:xfrm>
            <a:off x="4927600" y="214313"/>
            <a:ext cx="407352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How similar are the names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Peter</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 and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Piotr</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a:t>
            </a:r>
          </a:p>
          <a:p>
            <a:pPr defTabSz="914400" fontAlgn="base">
              <a:spcBef>
                <a:spcPct val="0"/>
              </a:spcBef>
              <a:spcAft>
                <a:spcPct val="0"/>
              </a:spcAft>
            </a:pPr>
            <a:r>
              <a:rPr lang="en-US" sz="1600" smtClean="0">
                <a:solidFill>
                  <a:srgbClr val="000000"/>
                </a:solidFill>
                <a:latin typeface="Times New Roman" charset="0"/>
                <a:ea typeface="ＭＳ Ｐゴシック" charset="0"/>
              </a:rPr>
              <a:t>Assume the following cost function </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Substitution	</a:t>
            </a:r>
            <a:r>
              <a:rPr lang="en-US" sz="1600" smtClean="0">
                <a:solidFill>
                  <a:srgbClr val="000000"/>
                </a:solidFill>
                <a:latin typeface="Times New Roman" charset="0"/>
                <a:ea typeface="ＭＳ Ｐゴシック" charset="0"/>
              </a:rPr>
              <a:t>1 Unit</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Insertion		</a:t>
            </a:r>
            <a:r>
              <a:rPr lang="en-US" sz="1600" smtClean="0">
                <a:solidFill>
                  <a:srgbClr val="000000"/>
                </a:solidFill>
                <a:latin typeface="Times New Roman" charset="0"/>
                <a:ea typeface="ＭＳ Ｐゴシック" charset="0"/>
              </a:rPr>
              <a:t>1 Unit</a:t>
            </a:r>
          </a:p>
          <a:p>
            <a:pPr algn="r" defTabSz="914400" fontAlgn="base">
              <a:spcBef>
                <a:spcPct val="0"/>
              </a:spcBef>
              <a:spcAft>
                <a:spcPct val="0"/>
              </a:spcAft>
            </a:pPr>
            <a:r>
              <a:rPr lang="en-US" sz="1600" i="1" smtClean="0">
                <a:solidFill>
                  <a:srgbClr val="000000"/>
                </a:solidFill>
                <a:latin typeface="Times New Roman" charset="0"/>
                <a:ea typeface="ＭＳ Ｐゴシック" charset="0"/>
              </a:rPr>
              <a:t>Deletion</a:t>
            </a:r>
            <a:r>
              <a:rPr lang="en-US" sz="1600" smtClean="0">
                <a:solidFill>
                  <a:srgbClr val="000000"/>
                </a:solidFill>
                <a:latin typeface="Times New Roman" charset="0"/>
                <a:ea typeface="ＭＳ Ｐゴシック" charset="0"/>
              </a:rPr>
              <a:t>		1 Unit</a:t>
            </a:r>
          </a:p>
          <a:p>
            <a:pPr defTabSz="914400" fontAlgn="base">
              <a:spcBef>
                <a:spcPct val="0"/>
              </a:spcBef>
              <a:spcAft>
                <a:spcPct val="0"/>
              </a:spcAft>
            </a:pPr>
            <a:endParaRPr lang="en-US" sz="2000" smtClean="0">
              <a:solidFill>
                <a:srgbClr val="000000"/>
              </a:solidFill>
              <a:latin typeface="Times New Roman" charset="0"/>
              <a:ea typeface="ＭＳ Ｐゴシック" charset="0"/>
            </a:endParaRPr>
          </a:p>
          <a:p>
            <a:pPr defTabSz="914400" fontAlgn="base">
              <a:spcBef>
                <a:spcPct val="0"/>
              </a:spcBef>
              <a:spcAft>
                <a:spcPct val="0"/>
              </a:spcAft>
            </a:pPr>
            <a:r>
              <a:rPr lang="en-US" sz="2000" i="1" smtClean="0">
                <a:solidFill>
                  <a:srgbClr val="000000"/>
                </a:solidFill>
                <a:latin typeface="Times New Roman" charset="0"/>
                <a:ea typeface="ＭＳ Ｐゴシック" charset="0"/>
              </a:rPr>
              <a:t>D</a:t>
            </a:r>
            <a:r>
              <a:rPr lang="en-US" sz="2000" smtClean="0">
                <a:solidFill>
                  <a:srgbClr val="000000"/>
                </a:solidFill>
                <a:latin typeface="Times New Roman" charset="0"/>
                <a:ea typeface="ＭＳ Ｐゴシック" charset="0"/>
              </a:rPr>
              <a:t>(</a:t>
            </a:r>
            <a:r>
              <a:rPr lang="en-US" sz="2000" b="1" smtClean="0">
                <a:solidFill>
                  <a:srgbClr val="000000"/>
                </a:solidFill>
                <a:latin typeface="Courier New" charset="0"/>
                <a:ea typeface="ＭＳ Ｐゴシック" charset="0"/>
              </a:rPr>
              <a:t>Peter</a:t>
            </a:r>
            <a:r>
              <a:rPr lang="en-US" sz="2000" smtClean="0">
                <a:solidFill>
                  <a:srgbClr val="000000"/>
                </a:solidFill>
                <a:latin typeface="Courier New" charset="0"/>
                <a:ea typeface="ＭＳ Ｐゴシック" charset="0"/>
              </a:rPr>
              <a:t>,</a:t>
            </a:r>
            <a:r>
              <a:rPr lang="en-US" sz="2000" b="1" smtClean="0">
                <a:solidFill>
                  <a:srgbClr val="000000"/>
                </a:solidFill>
                <a:latin typeface="Courier New" charset="0"/>
                <a:ea typeface="ＭＳ Ｐゴシック" charset="0"/>
              </a:rPr>
              <a:t>Piotr</a:t>
            </a:r>
            <a:r>
              <a:rPr lang="en-US" sz="2000" smtClean="0">
                <a:solidFill>
                  <a:srgbClr val="000000"/>
                </a:solidFill>
                <a:latin typeface="Times New Roman" charset="0"/>
                <a:ea typeface="ＭＳ Ｐゴシック" charset="0"/>
              </a:rPr>
              <a:t>) is 3</a:t>
            </a:r>
            <a:endParaRPr lang="en-US" sz="2400" smtClean="0">
              <a:solidFill>
                <a:srgbClr val="000000"/>
              </a:solidFill>
              <a:latin typeface="Times New Roman" charset="0"/>
              <a:ea typeface="ＭＳ Ｐゴシック" charset="0"/>
            </a:endParaRPr>
          </a:p>
        </p:txBody>
      </p:sp>
      <p:sp>
        <p:nvSpPr>
          <p:cNvPr id="184334" name="Line 14"/>
          <p:cNvSpPr>
            <a:spLocks noChangeShapeType="1"/>
          </p:cNvSpPr>
          <p:nvPr/>
        </p:nvSpPr>
        <p:spPr bwMode="auto">
          <a:xfrm>
            <a:off x="412750" y="5984875"/>
            <a:ext cx="4371975" cy="0"/>
          </a:xfrm>
          <a:prstGeom prst="line">
            <a:avLst/>
          </a:prstGeom>
          <a:noFill/>
          <a:ln w="444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84335" name="Group 15"/>
          <p:cNvGrpSpPr>
            <a:grpSpLocks/>
          </p:cNvGrpSpPr>
          <p:nvPr/>
        </p:nvGrpSpPr>
        <p:grpSpPr bwMode="auto">
          <a:xfrm>
            <a:off x="522288" y="4159250"/>
            <a:ext cx="3930650" cy="1639888"/>
            <a:chOff x="215" y="2808"/>
            <a:chExt cx="1887" cy="971"/>
          </a:xfrm>
        </p:grpSpPr>
        <p:sp>
          <p:nvSpPr>
            <p:cNvPr id="184336" name="Rectangle 16"/>
            <p:cNvSpPr>
              <a:spLocks noChangeArrowheads="1"/>
            </p:cNvSpPr>
            <p:nvPr/>
          </p:nvSpPr>
          <p:spPr bwMode="auto">
            <a:xfrm>
              <a:off x="215" y="3634"/>
              <a:ext cx="271" cy="145"/>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7" name="Rectangle 17"/>
            <p:cNvSpPr>
              <a:spLocks noChangeArrowheads="1"/>
            </p:cNvSpPr>
            <p:nvPr/>
          </p:nvSpPr>
          <p:spPr bwMode="auto">
            <a:xfrm>
              <a:off x="757" y="3497"/>
              <a:ext cx="271" cy="2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8" name="Rectangle 18"/>
            <p:cNvSpPr>
              <a:spLocks noChangeArrowheads="1"/>
            </p:cNvSpPr>
            <p:nvPr/>
          </p:nvSpPr>
          <p:spPr bwMode="auto">
            <a:xfrm>
              <a:off x="1571" y="3497"/>
              <a:ext cx="261" cy="2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39" name="Freeform 19"/>
            <p:cNvSpPr>
              <a:spLocks/>
            </p:cNvSpPr>
            <p:nvPr/>
          </p:nvSpPr>
          <p:spPr bwMode="auto">
            <a:xfrm>
              <a:off x="893" y="3397"/>
              <a:ext cx="407" cy="382"/>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0" name="Freeform 20"/>
            <p:cNvSpPr>
              <a:spLocks/>
            </p:cNvSpPr>
            <p:nvPr/>
          </p:nvSpPr>
          <p:spPr bwMode="auto">
            <a:xfrm>
              <a:off x="1091" y="3251"/>
              <a:ext cx="616" cy="246"/>
            </a:xfrm>
            <a:custGeom>
              <a:avLst/>
              <a:gdLst>
                <a:gd name="T0" fmla="*/ 0 w 354"/>
                <a:gd name="T1" fmla="*/ 96 h 162"/>
                <a:gd name="T2" fmla="*/ 0 w 354"/>
                <a:gd name="T3" fmla="*/ 0 h 162"/>
                <a:gd name="T4" fmla="*/ 354 w 354"/>
                <a:gd name="T5" fmla="*/ 0 h 162"/>
                <a:gd name="T6" fmla="*/ 354 w 354"/>
                <a:gd name="T7" fmla="*/ 162 h 162"/>
              </a:gdLst>
              <a:ahLst/>
              <a:cxnLst>
                <a:cxn ang="0">
                  <a:pos x="T0" y="T1"/>
                </a:cxn>
                <a:cxn ang="0">
                  <a:pos x="T2" y="T3"/>
                </a:cxn>
                <a:cxn ang="0">
                  <a:pos x="T4" y="T5"/>
                </a:cxn>
                <a:cxn ang="0">
                  <a:pos x="T6" y="T7"/>
                </a:cxn>
              </a:cxnLst>
              <a:rect l="0" t="0" r="r" b="b"/>
              <a:pathLst>
                <a:path w="354" h="162">
                  <a:moveTo>
                    <a:pt x="0" y="96"/>
                  </a:moveTo>
                  <a:lnTo>
                    <a:pt x="0" y="0"/>
                  </a:lnTo>
                  <a:lnTo>
                    <a:pt x="354" y="0"/>
                  </a:lnTo>
                  <a:lnTo>
                    <a:pt x="354" y="16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1" name="Freeform 21"/>
            <p:cNvSpPr>
              <a:spLocks/>
            </p:cNvSpPr>
            <p:nvPr/>
          </p:nvSpPr>
          <p:spPr bwMode="auto">
            <a:xfrm>
              <a:off x="351" y="3059"/>
              <a:ext cx="1043" cy="575"/>
            </a:xfrm>
            <a:custGeom>
              <a:avLst/>
              <a:gdLst>
                <a:gd name="T0" fmla="*/ 600 w 600"/>
                <a:gd name="T1" fmla="*/ 126 h 378"/>
                <a:gd name="T2" fmla="*/ 600 w 600"/>
                <a:gd name="T3" fmla="*/ 0 h 378"/>
                <a:gd name="T4" fmla="*/ 0 w 600"/>
                <a:gd name="T5" fmla="*/ 0 h 378"/>
                <a:gd name="T6" fmla="*/ 0 w 600"/>
                <a:gd name="T7" fmla="*/ 378 h 378"/>
              </a:gdLst>
              <a:ahLst/>
              <a:cxnLst>
                <a:cxn ang="0">
                  <a:pos x="T0" y="T1"/>
                </a:cxn>
                <a:cxn ang="0">
                  <a:pos x="T2" y="T3"/>
                </a:cxn>
                <a:cxn ang="0">
                  <a:pos x="T4" y="T5"/>
                </a:cxn>
                <a:cxn ang="0">
                  <a:pos x="T6" y="T7"/>
                </a:cxn>
              </a:cxnLst>
              <a:rect l="0" t="0" r="r" b="b"/>
              <a:pathLst>
                <a:path w="600" h="378">
                  <a:moveTo>
                    <a:pt x="600" y="126"/>
                  </a:moveTo>
                  <a:lnTo>
                    <a:pt x="600" y="0"/>
                  </a:lnTo>
                  <a:lnTo>
                    <a:pt x="0" y="0"/>
                  </a:lnTo>
                  <a:lnTo>
                    <a:pt x="0" y="37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2" name="Freeform 22"/>
            <p:cNvSpPr>
              <a:spLocks/>
            </p:cNvSpPr>
            <p:nvPr/>
          </p:nvSpPr>
          <p:spPr bwMode="auto">
            <a:xfrm>
              <a:off x="872" y="2987"/>
              <a:ext cx="1230" cy="155"/>
            </a:xfrm>
            <a:custGeom>
              <a:avLst/>
              <a:gdLst>
                <a:gd name="T0" fmla="*/ 0 w 1038"/>
                <a:gd name="T1" fmla="*/ 48 h 102"/>
                <a:gd name="T2" fmla="*/ 0 w 1038"/>
                <a:gd name="T3" fmla="*/ 0 h 102"/>
                <a:gd name="T4" fmla="*/ 1038 w 1038"/>
                <a:gd name="T5" fmla="*/ 0 h 102"/>
                <a:gd name="T6" fmla="*/ 1038 w 1038"/>
                <a:gd name="T7" fmla="*/ 102 h 102"/>
              </a:gdLst>
              <a:ahLst/>
              <a:cxnLst>
                <a:cxn ang="0">
                  <a:pos x="T0" y="T1"/>
                </a:cxn>
                <a:cxn ang="0">
                  <a:pos x="T2" y="T3"/>
                </a:cxn>
                <a:cxn ang="0">
                  <a:pos x="T4" y="T5"/>
                </a:cxn>
                <a:cxn ang="0">
                  <a:pos x="T6" y="T7"/>
                </a:cxn>
              </a:cxnLst>
              <a:rect l="0" t="0" r="r" b="b"/>
              <a:pathLst>
                <a:path w="1038" h="102">
                  <a:moveTo>
                    <a:pt x="0" y="48"/>
                  </a:moveTo>
                  <a:lnTo>
                    <a:pt x="0" y="0"/>
                  </a:lnTo>
                  <a:lnTo>
                    <a:pt x="1038" y="0"/>
                  </a:lnTo>
                  <a:lnTo>
                    <a:pt x="1038" y="10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3" name="Line 23"/>
            <p:cNvSpPr>
              <a:spLocks noChangeShapeType="1"/>
            </p:cNvSpPr>
            <p:nvPr/>
          </p:nvSpPr>
          <p:spPr bwMode="auto">
            <a:xfrm>
              <a:off x="1774" y="2808"/>
              <a:ext cx="0" cy="18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84344" name="Line 24"/>
            <p:cNvSpPr>
              <a:spLocks noChangeShapeType="1"/>
            </p:cNvSpPr>
            <p:nvPr/>
          </p:nvSpPr>
          <p:spPr bwMode="auto">
            <a:xfrm>
              <a:off x="2101" y="2989"/>
              <a:ext cx="0" cy="77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184345" name="Line 25"/>
          <p:cNvSpPr>
            <a:spLocks noChangeShapeType="1"/>
          </p:cNvSpPr>
          <p:nvPr/>
        </p:nvSpPr>
        <p:spPr bwMode="auto">
          <a:xfrm>
            <a:off x="152400" y="5791200"/>
            <a:ext cx="4578350" cy="0"/>
          </a:xfrm>
          <a:prstGeom prst="line">
            <a:avLst/>
          </a:prstGeom>
          <a:noFill/>
          <a:ln w="444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84346" name="Group 26"/>
          <p:cNvGrpSpPr>
            <a:grpSpLocks/>
          </p:cNvGrpSpPr>
          <p:nvPr/>
        </p:nvGrpSpPr>
        <p:grpSpPr bwMode="auto">
          <a:xfrm>
            <a:off x="122238" y="5553075"/>
            <a:ext cx="4508500" cy="1138238"/>
            <a:chOff x="13" y="3550"/>
            <a:chExt cx="2840" cy="717"/>
          </a:xfrm>
        </p:grpSpPr>
        <p:sp>
          <p:nvSpPr>
            <p:cNvPr id="184347" name="Rectangle 27"/>
            <p:cNvSpPr>
              <a:spLocks noChangeArrowheads="1"/>
            </p:cNvSpPr>
            <p:nvPr/>
          </p:nvSpPr>
          <p:spPr bwMode="auto">
            <a:xfrm rot="-3934905">
              <a:off x="-118" y="3702"/>
              <a:ext cx="569"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Piotr</a:t>
              </a:r>
            </a:p>
          </p:txBody>
        </p:sp>
        <p:sp>
          <p:nvSpPr>
            <p:cNvPr id="184348" name="Rectangle 28"/>
            <p:cNvSpPr>
              <a:spLocks noChangeArrowheads="1"/>
            </p:cNvSpPr>
            <p:nvPr/>
          </p:nvSpPr>
          <p:spPr bwMode="auto">
            <a:xfrm rot="-3946978">
              <a:off x="271" y="3722"/>
              <a:ext cx="621"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Pyotr</a:t>
              </a:r>
            </a:p>
          </p:txBody>
        </p:sp>
        <p:sp>
          <p:nvSpPr>
            <p:cNvPr id="184349" name="Rectangle 29"/>
            <p:cNvSpPr>
              <a:spLocks noChangeArrowheads="1"/>
            </p:cNvSpPr>
            <p:nvPr/>
          </p:nvSpPr>
          <p:spPr bwMode="auto">
            <a:xfrm rot="-3928464">
              <a:off x="589" y="3761"/>
              <a:ext cx="70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Petros</a:t>
              </a:r>
            </a:p>
          </p:txBody>
        </p:sp>
        <p:sp>
          <p:nvSpPr>
            <p:cNvPr id="184350" name="Rectangle 30"/>
            <p:cNvSpPr>
              <a:spLocks noChangeArrowheads="1"/>
            </p:cNvSpPr>
            <p:nvPr/>
          </p:nvSpPr>
          <p:spPr bwMode="auto">
            <a:xfrm rot="-3922811">
              <a:off x="997" y="3745"/>
              <a:ext cx="668"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Pietro</a:t>
              </a:r>
            </a:p>
          </p:txBody>
        </p:sp>
        <p:sp>
          <p:nvSpPr>
            <p:cNvPr id="184351" name="Rectangle 31"/>
            <p:cNvSpPr>
              <a:spLocks noChangeArrowheads="1"/>
            </p:cNvSpPr>
            <p:nvPr/>
          </p:nvSpPr>
          <p:spPr bwMode="auto">
            <a:xfrm rot="-3945962">
              <a:off x="1425" y="3719"/>
              <a:ext cx="5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Pedro</a:t>
              </a:r>
            </a:p>
          </p:txBody>
        </p:sp>
        <p:sp>
          <p:nvSpPr>
            <p:cNvPr id="184352" name="Rectangle 32"/>
            <p:cNvSpPr>
              <a:spLocks noChangeArrowheads="1"/>
            </p:cNvSpPr>
            <p:nvPr/>
          </p:nvSpPr>
          <p:spPr bwMode="auto">
            <a:xfrm rot="-3931340">
              <a:off x="1633" y="3743"/>
              <a:ext cx="67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Pierre</a:t>
              </a:r>
            </a:p>
          </p:txBody>
        </p:sp>
        <p:sp>
          <p:nvSpPr>
            <p:cNvPr id="184353" name="Rectangle 33"/>
            <p:cNvSpPr>
              <a:spLocks noChangeArrowheads="1"/>
            </p:cNvSpPr>
            <p:nvPr/>
          </p:nvSpPr>
          <p:spPr bwMode="auto">
            <a:xfrm rot="-3949083">
              <a:off x="2036" y="3716"/>
              <a:ext cx="614"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Piero</a:t>
              </a:r>
            </a:p>
          </p:txBody>
        </p:sp>
        <p:sp>
          <p:nvSpPr>
            <p:cNvPr id="184354" name="Rectangle 34"/>
            <p:cNvSpPr>
              <a:spLocks noChangeArrowheads="1"/>
            </p:cNvSpPr>
            <p:nvPr/>
          </p:nvSpPr>
          <p:spPr bwMode="auto">
            <a:xfrm rot="-3950123">
              <a:off x="2398" y="3710"/>
              <a:ext cx="603"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fontAlgn="base">
                <a:spcBef>
                  <a:spcPct val="0"/>
                </a:spcBef>
                <a:spcAft>
                  <a:spcPct val="0"/>
                </a:spcAft>
              </a:pPr>
              <a:r>
                <a:rPr lang="en-US" sz="3200" smtClean="0">
                  <a:solidFill>
                    <a:srgbClr val="000000"/>
                  </a:solidFill>
                  <a:latin typeface="Helvetica" charset="0"/>
                  <a:ea typeface="ＭＳ Ｐゴシック" charset="0"/>
                </a:rPr>
                <a:t> </a:t>
              </a:r>
              <a:r>
                <a:rPr lang="en-US" sz="2400" smtClean="0">
                  <a:solidFill>
                    <a:srgbClr val="000000"/>
                  </a:solidFill>
                  <a:latin typeface="Times New Roman" charset="0"/>
                  <a:ea typeface="ＭＳ Ｐゴシック" charset="0"/>
                </a:rPr>
                <a:t>Peter</a:t>
              </a:r>
            </a:p>
          </p:txBody>
        </p:sp>
      </p:grpSp>
      <p:sp>
        <p:nvSpPr>
          <p:cNvPr id="2" name="TextBox 1"/>
          <p:cNvSpPr txBox="1"/>
          <p:nvPr/>
        </p:nvSpPr>
        <p:spPr>
          <a:xfrm>
            <a:off x="228945" y="755650"/>
            <a:ext cx="4698655" cy="3508652"/>
          </a:xfrm>
          <a:prstGeom prst="rect">
            <a:avLst/>
          </a:prstGeom>
          <a:solidFill>
            <a:schemeClr val="bg1"/>
          </a:solidFill>
          <a:ln w="38100" cmpd="sng">
            <a:solidFill>
              <a:srgbClr val="0000FF"/>
            </a:solidFill>
          </a:ln>
        </p:spPr>
        <p:txBody>
          <a:bodyPr wrap="square" rtlCol="0">
            <a:spAutoFit/>
          </a:bodyPr>
          <a:lstStyle/>
          <a:p>
            <a:r>
              <a:rPr lang="en-US" sz="2400" dirty="0">
                <a:latin typeface="Cambria"/>
                <a:cs typeface="Cambria"/>
              </a:rPr>
              <a:t>library(</a:t>
            </a:r>
            <a:r>
              <a:rPr lang="en-US" sz="2400" dirty="0" err="1">
                <a:latin typeface="Cambria"/>
                <a:cs typeface="Cambria"/>
              </a:rPr>
              <a:t>cba</a:t>
            </a:r>
            <a:r>
              <a:rPr lang="en-US" sz="2400" dirty="0">
                <a:latin typeface="Cambria"/>
                <a:cs typeface="Cambria"/>
              </a:rPr>
              <a:t>)  </a:t>
            </a:r>
            <a:endParaRPr lang="en-US" sz="2400" dirty="0" smtClean="0">
              <a:latin typeface="Cambria"/>
              <a:cs typeface="Cambria"/>
            </a:endParaRPr>
          </a:p>
          <a:p>
            <a:r>
              <a:rPr lang="en-US" sz="2400" dirty="0" smtClean="0">
                <a:latin typeface="Cambria"/>
                <a:cs typeface="Cambria"/>
              </a:rPr>
              <a:t># </a:t>
            </a:r>
            <a:r>
              <a:rPr lang="en-US" sz="2400" dirty="0">
                <a:latin typeface="Cambria"/>
                <a:cs typeface="Cambria"/>
              </a:rPr>
              <a:t>provides string </a:t>
            </a:r>
            <a:r>
              <a:rPr lang="en-US" sz="2400" dirty="0" smtClean="0">
                <a:latin typeface="Cambria"/>
                <a:cs typeface="Cambria"/>
              </a:rPr>
              <a:t>distances:</a:t>
            </a:r>
            <a:endParaRPr lang="en-US" sz="2400" dirty="0">
              <a:latin typeface="Cambria"/>
              <a:cs typeface="Cambria"/>
            </a:endParaRPr>
          </a:p>
          <a:p>
            <a:r>
              <a:rPr lang="en-US" sz="2400" dirty="0" err="1">
                <a:latin typeface="Cambria"/>
                <a:cs typeface="Cambria"/>
              </a:rPr>
              <a:t>sdists</a:t>
            </a:r>
            <a:r>
              <a:rPr lang="en-US" sz="2400" dirty="0">
                <a:latin typeface="Cambria"/>
                <a:cs typeface="Cambria"/>
              </a:rPr>
              <a:t>( c("</a:t>
            </a:r>
            <a:r>
              <a:rPr lang="en-US" sz="2400" dirty="0" err="1">
                <a:latin typeface="Cambria"/>
                <a:cs typeface="Cambria"/>
              </a:rPr>
              <a:t>piotr</a:t>
            </a:r>
            <a:r>
              <a:rPr lang="en-US" sz="2400" dirty="0">
                <a:latin typeface="Cambria"/>
                <a:cs typeface="Cambria"/>
              </a:rPr>
              <a:t>","peter","</a:t>
            </a:r>
            <a:r>
              <a:rPr lang="en-US" sz="2400" dirty="0" err="1">
                <a:latin typeface="Cambria"/>
                <a:cs typeface="Cambria"/>
              </a:rPr>
              <a:t>pedro</a:t>
            </a:r>
            <a:r>
              <a:rPr lang="en-US" sz="2400" dirty="0">
                <a:latin typeface="Cambria"/>
                <a:cs typeface="Cambria"/>
              </a:rPr>
              <a:t>"))</a:t>
            </a:r>
          </a:p>
          <a:p>
            <a:r>
              <a:rPr lang="en-US" sz="4200" dirty="0">
                <a:latin typeface="Cambria"/>
                <a:cs typeface="Cambria"/>
              </a:rPr>
              <a:t>  1 2</a:t>
            </a:r>
          </a:p>
          <a:p>
            <a:r>
              <a:rPr lang="en-US" sz="4200" dirty="0">
                <a:latin typeface="Cambria"/>
                <a:cs typeface="Cambria"/>
              </a:rPr>
              <a:t>2 </a:t>
            </a:r>
            <a:r>
              <a:rPr lang="en-US" sz="4200" dirty="0">
                <a:solidFill>
                  <a:srgbClr val="0000FF"/>
                </a:solidFill>
                <a:latin typeface="Cambria"/>
                <a:cs typeface="Cambria"/>
              </a:rPr>
              <a:t>4</a:t>
            </a:r>
            <a:r>
              <a:rPr lang="en-US" sz="4200" dirty="0">
                <a:latin typeface="Cambria"/>
                <a:cs typeface="Cambria"/>
              </a:rPr>
              <a:t>  </a:t>
            </a:r>
          </a:p>
          <a:p>
            <a:r>
              <a:rPr lang="en-US" sz="4200" dirty="0">
                <a:latin typeface="Cambria"/>
                <a:cs typeface="Cambria"/>
              </a:rPr>
              <a:t>3 </a:t>
            </a:r>
            <a:r>
              <a:rPr lang="en-US" sz="4200" dirty="0">
                <a:solidFill>
                  <a:srgbClr val="0000FF"/>
                </a:solidFill>
                <a:latin typeface="Cambria"/>
                <a:cs typeface="Cambria"/>
              </a:rPr>
              <a:t>6 </a:t>
            </a:r>
            <a:r>
              <a:rPr lang="en-US" sz="4200" dirty="0" smtClean="0">
                <a:solidFill>
                  <a:srgbClr val="0000FF"/>
                </a:solidFill>
                <a:latin typeface="Cambria"/>
                <a:cs typeface="Cambria"/>
              </a:rPr>
              <a:t>4</a:t>
            </a:r>
          </a:p>
          <a:p>
            <a:r>
              <a:rPr lang="en-US" sz="2400" dirty="0" smtClean="0">
                <a:solidFill>
                  <a:srgbClr val="000000"/>
                </a:solidFill>
                <a:latin typeface="Cambria"/>
                <a:cs typeface="Cambria"/>
              </a:rPr>
              <a:t>?</a:t>
            </a:r>
            <a:r>
              <a:rPr lang="en-US" sz="2400" dirty="0" err="1" smtClean="0">
                <a:solidFill>
                  <a:srgbClr val="000000"/>
                </a:solidFill>
                <a:latin typeface="Cambria"/>
                <a:cs typeface="Cambria"/>
              </a:rPr>
              <a:t>sdists</a:t>
            </a:r>
            <a:r>
              <a:rPr lang="en-US" sz="2400" dirty="0" smtClean="0">
                <a:solidFill>
                  <a:srgbClr val="000000"/>
                </a:solidFill>
                <a:latin typeface="Cambria"/>
                <a:cs typeface="Cambria"/>
              </a:rPr>
              <a:t> # to see options…</a:t>
            </a:r>
            <a:endParaRPr lang="en-US" sz="4200" dirty="0">
              <a:solidFill>
                <a:srgbClr val="0000FF"/>
              </a:solidFill>
              <a:latin typeface="Cambria"/>
              <a:cs typeface="Cambria"/>
            </a:endParaRPr>
          </a:p>
        </p:txBody>
      </p:sp>
    </p:spTree>
    <p:extLst>
      <p:ext uri="{BB962C8B-B14F-4D97-AF65-F5344CB8AC3E}">
        <p14:creationId xmlns:p14="http://schemas.microsoft.com/office/powerpoint/2010/main" val="13227361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ChangeArrowheads="1"/>
          </p:cNvSpPr>
          <p:nvPr/>
        </p:nvSpPr>
        <p:spPr bwMode="auto">
          <a:xfrm>
            <a:off x="501650" y="5624513"/>
            <a:ext cx="358775" cy="192087"/>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59" name="Rectangle 3"/>
          <p:cNvSpPr>
            <a:spLocks noChangeArrowheads="1"/>
          </p:cNvSpPr>
          <p:nvPr/>
        </p:nvSpPr>
        <p:spPr bwMode="auto">
          <a:xfrm>
            <a:off x="6207125" y="5624513"/>
            <a:ext cx="358775" cy="192087"/>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0" name="Freeform 4"/>
          <p:cNvSpPr>
            <a:spLocks/>
          </p:cNvSpPr>
          <p:nvPr/>
        </p:nvSpPr>
        <p:spPr bwMode="auto">
          <a:xfrm>
            <a:off x="6386513" y="5491163"/>
            <a:ext cx="523875" cy="325437"/>
          </a:xfrm>
          <a:custGeom>
            <a:avLst/>
            <a:gdLst>
              <a:gd name="T0" fmla="*/ 0 w 228"/>
              <a:gd name="T1" fmla="*/ 66 h 162"/>
              <a:gd name="T2" fmla="*/ 0 w 228"/>
              <a:gd name="T3" fmla="*/ 0 h 162"/>
              <a:gd name="T4" fmla="*/ 228 w 228"/>
              <a:gd name="T5" fmla="*/ 0 h 162"/>
              <a:gd name="T6" fmla="*/ 228 w 228"/>
              <a:gd name="T7" fmla="*/ 162 h 162"/>
            </a:gdLst>
            <a:ahLst/>
            <a:cxnLst>
              <a:cxn ang="0">
                <a:pos x="T0" y="T1"/>
              </a:cxn>
              <a:cxn ang="0">
                <a:pos x="T2" y="T3"/>
              </a:cxn>
              <a:cxn ang="0">
                <a:pos x="T4" y="T5"/>
              </a:cxn>
              <a:cxn ang="0">
                <a:pos x="T6" y="T7"/>
              </a:cxn>
            </a:cxnLst>
            <a:rect l="0" t="0" r="r" b="b"/>
            <a:pathLst>
              <a:path w="228" h="162">
                <a:moveTo>
                  <a:pt x="0" y="66"/>
                </a:moveTo>
                <a:lnTo>
                  <a:pt x="0" y="0"/>
                </a:lnTo>
                <a:lnTo>
                  <a:pt x="228" y="0"/>
                </a:lnTo>
                <a:lnTo>
                  <a:pt x="228" y="16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1" name="Rectangle 5"/>
          <p:cNvSpPr>
            <a:spLocks noChangeArrowheads="1"/>
          </p:cNvSpPr>
          <p:nvPr/>
        </p:nvSpPr>
        <p:spPr bwMode="auto">
          <a:xfrm>
            <a:off x="1217613" y="5443538"/>
            <a:ext cx="358775" cy="373062"/>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2" name="Rectangle 6"/>
          <p:cNvSpPr>
            <a:spLocks noChangeArrowheads="1"/>
          </p:cNvSpPr>
          <p:nvPr/>
        </p:nvSpPr>
        <p:spPr bwMode="auto">
          <a:xfrm>
            <a:off x="2997200" y="5443538"/>
            <a:ext cx="357188" cy="373062"/>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3" name="Rectangle 7"/>
          <p:cNvSpPr>
            <a:spLocks noChangeArrowheads="1"/>
          </p:cNvSpPr>
          <p:nvPr/>
        </p:nvSpPr>
        <p:spPr bwMode="auto">
          <a:xfrm>
            <a:off x="2293938" y="5443538"/>
            <a:ext cx="344487" cy="373062"/>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4" name="Freeform 8"/>
          <p:cNvSpPr>
            <a:spLocks/>
          </p:cNvSpPr>
          <p:nvPr/>
        </p:nvSpPr>
        <p:spPr bwMode="auto">
          <a:xfrm>
            <a:off x="1397000" y="5311775"/>
            <a:ext cx="538163" cy="504825"/>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5" name="Freeform 9"/>
          <p:cNvSpPr>
            <a:spLocks/>
          </p:cNvSpPr>
          <p:nvPr/>
        </p:nvSpPr>
        <p:spPr bwMode="auto">
          <a:xfrm>
            <a:off x="3175000" y="5311775"/>
            <a:ext cx="538163" cy="504825"/>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6" name="Rectangle 10"/>
          <p:cNvSpPr>
            <a:spLocks noChangeArrowheads="1"/>
          </p:cNvSpPr>
          <p:nvPr/>
        </p:nvSpPr>
        <p:spPr bwMode="auto">
          <a:xfrm>
            <a:off x="4429125" y="5262563"/>
            <a:ext cx="346075" cy="554037"/>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7" name="Freeform 11"/>
          <p:cNvSpPr>
            <a:spLocks/>
          </p:cNvSpPr>
          <p:nvPr/>
        </p:nvSpPr>
        <p:spPr bwMode="auto">
          <a:xfrm>
            <a:off x="5849938" y="5143500"/>
            <a:ext cx="798512" cy="673100"/>
          </a:xfrm>
          <a:custGeom>
            <a:avLst/>
            <a:gdLst>
              <a:gd name="T0" fmla="*/ 0 w 348"/>
              <a:gd name="T1" fmla="*/ 336 h 336"/>
              <a:gd name="T2" fmla="*/ 0 w 348"/>
              <a:gd name="T3" fmla="*/ 0 h 336"/>
              <a:gd name="T4" fmla="*/ 348 w 348"/>
              <a:gd name="T5" fmla="*/ 0 h 336"/>
              <a:gd name="T6" fmla="*/ 348 w 348"/>
              <a:gd name="T7" fmla="*/ 174 h 336"/>
            </a:gdLst>
            <a:ahLst/>
            <a:cxnLst>
              <a:cxn ang="0">
                <a:pos x="T0" y="T1"/>
              </a:cxn>
              <a:cxn ang="0">
                <a:pos x="T2" y="T3"/>
              </a:cxn>
              <a:cxn ang="0">
                <a:pos x="T4" y="T5"/>
              </a:cxn>
              <a:cxn ang="0">
                <a:pos x="T6" y="T7"/>
              </a:cxn>
            </a:cxnLst>
            <a:rect l="0" t="0" r="r" b="b"/>
            <a:pathLst>
              <a:path w="348" h="336">
                <a:moveTo>
                  <a:pt x="0" y="336"/>
                </a:moveTo>
                <a:lnTo>
                  <a:pt x="0" y="0"/>
                </a:lnTo>
                <a:lnTo>
                  <a:pt x="348" y="0"/>
                </a:lnTo>
                <a:lnTo>
                  <a:pt x="348" y="174"/>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8" name="Freeform 12"/>
          <p:cNvSpPr>
            <a:spLocks/>
          </p:cNvSpPr>
          <p:nvPr/>
        </p:nvSpPr>
        <p:spPr bwMode="auto">
          <a:xfrm>
            <a:off x="1658938" y="5119688"/>
            <a:ext cx="814387" cy="323850"/>
          </a:xfrm>
          <a:custGeom>
            <a:avLst/>
            <a:gdLst>
              <a:gd name="T0" fmla="*/ 0 w 354"/>
              <a:gd name="T1" fmla="*/ 96 h 162"/>
              <a:gd name="T2" fmla="*/ 0 w 354"/>
              <a:gd name="T3" fmla="*/ 0 h 162"/>
              <a:gd name="T4" fmla="*/ 354 w 354"/>
              <a:gd name="T5" fmla="*/ 0 h 162"/>
              <a:gd name="T6" fmla="*/ 354 w 354"/>
              <a:gd name="T7" fmla="*/ 162 h 162"/>
            </a:gdLst>
            <a:ahLst/>
            <a:cxnLst>
              <a:cxn ang="0">
                <a:pos x="T0" y="T1"/>
              </a:cxn>
              <a:cxn ang="0">
                <a:pos x="T2" y="T3"/>
              </a:cxn>
              <a:cxn ang="0">
                <a:pos x="T4" y="T5"/>
              </a:cxn>
              <a:cxn ang="0">
                <a:pos x="T6" y="T7"/>
              </a:cxn>
            </a:cxnLst>
            <a:rect l="0" t="0" r="r" b="b"/>
            <a:pathLst>
              <a:path w="354" h="162">
                <a:moveTo>
                  <a:pt x="0" y="96"/>
                </a:moveTo>
                <a:lnTo>
                  <a:pt x="0" y="0"/>
                </a:lnTo>
                <a:lnTo>
                  <a:pt x="354" y="0"/>
                </a:lnTo>
                <a:lnTo>
                  <a:pt x="354" y="16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69" name="Rectangle 13"/>
          <p:cNvSpPr>
            <a:spLocks noChangeArrowheads="1"/>
          </p:cNvSpPr>
          <p:nvPr/>
        </p:nvSpPr>
        <p:spPr bwMode="auto">
          <a:xfrm>
            <a:off x="7627938" y="5083175"/>
            <a:ext cx="358775" cy="733425"/>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0" name="Rectangle 14"/>
          <p:cNvSpPr>
            <a:spLocks noChangeArrowheads="1"/>
          </p:cNvSpPr>
          <p:nvPr/>
        </p:nvSpPr>
        <p:spPr bwMode="auto">
          <a:xfrm>
            <a:off x="8343900" y="5083175"/>
            <a:ext cx="358775" cy="733425"/>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1" name="Rectangle 15"/>
          <p:cNvSpPr>
            <a:spLocks noChangeArrowheads="1"/>
          </p:cNvSpPr>
          <p:nvPr/>
        </p:nvSpPr>
        <p:spPr bwMode="auto">
          <a:xfrm>
            <a:off x="5132388" y="5083175"/>
            <a:ext cx="358775" cy="733425"/>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2" name="Freeform 16"/>
          <p:cNvSpPr>
            <a:spLocks/>
          </p:cNvSpPr>
          <p:nvPr/>
        </p:nvSpPr>
        <p:spPr bwMode="auto">
          <a:xfrm>
            <a:off x="3451225" y="4975225"/>
            <a:ext cx="620713" cy="841375"/>
          </a:xfrm>
          <a:custGeom>
            <a:avLst/>
            <a:gdLst>
              <a:gd name="T0" fmla="*/ 0 w 270"/>
              <a:gd name="T1" fmla="*/ 168 h 420"/>
              <a:gd name="T2" fmla="*/ 0 w 270"/>
              <a:gd name="T3" fmla="*/ 0 h 420"/>
              <a:gd name="T4" fmla="*/ 270 w 270"/>
              <a:gd name="T5" fmla="*/ 0 h 420"/>
              <a:gd name="T6" fmla="*/ 270 w 270"/>
              <a:gd name="T7" fmla="*/ 420 h 420"/>
            </a:gdLst>
            <a:ahLst/>
            <a:cxnLst>
              <a:cxn ang="0">
                <a:pos x="T0" y="T1"/>
              </a:cxn>
              <a:cxn ang="0">
                <a:pos x="T2" y="T3"/>
              </a:cxn>
              <a:cxn ang="0">
                <a:pos x="T4" y="T5"/>
              </a:cxn>
              <a:cxn ang="0">
                <a:pos x="T6" y="T7"/>
              </a:cxn>
            </a:cxnLst>
            <a:rect l="0" t="0" r="r" b="b"/>
            <a:pathLst>
              <a:path w="270" h="420">
                <a:moveTo>
                  <a:pt x="0" y="168"/>
                </a:moveTo>
                <a:lnTo>
                  <a:pt x="0" y="0"/>
                </a:lnTo>
                <a:lnTo>
                  <a:pt x="270" y="0"/>
                </a:lnTo>
                <a:lnTo>
                  <a:pt x="270" y="420"/>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3" name="Freeform 17"/>
          <p:cNvSpPr>
            <a:spLocks/>
          </p:cNvSpPr>
          <p:nvPr/>
        </p:nvSpPr>
        <p:spPr bwMode="auto">
          <a:xfrm>
            <a:off x="681038" y="4865688"/>
            <a:ext cx="1377950" cy="758825"/>
          </a:xfrm>
          <a:custGeom>
            <a:avLst/>
            <a:gdLst>
              <a:gd name="T0" fmla="*/ 600 w 600"/>
              <a:gd name="T1" fmla="*/ 126 h 378"/>
              <a:gd name="T2" fmla="*/ 600 w 600"/>
              <a:gd name="T3" fmla="*/ 0 h 378"/>
              <a:gd name="T4" fmla="*/ 0 w 600"/>
              <a:gd name="T5" fmla="*/ 0 h 378"/>
              <a:gd name="T6" fmla="*/ 0 w 600"/>
              <a:gd name="T7" fmla="*/ 378 h 378"/>
            </a:gdLst>
            <a:ahLst/>
            <a:cxnLst>
              <a:cxn ang="0">
                <a:pos x="T0" y="T1"/>
              </a:cxn>
              <a:cxn ang="0">
                <a:pos x="T2" y="T3"/>
              </a:cxn>
              <a:cxn ang="0">
                <a:pos x="T4" y="T5"/>
              </a:cxn>
              <a:cxn ang="0">
                <a:pos x="T6" y="T7"/>
              </a:cxn>
            </a:cxnLst>
            <a:rect l="0" t="0" r="r" b="b"/>
            <a:pathLst>
              <a:path w="600" h="378">
                <a:moveTo>
                  <a:pt x="600" y="126"/>
                </a:moveTo>
                <a:lnTo>
                  <a:pt x="600" y="0"/>
                </a:lnTo>
                <a:lnTo>
                  <a:pt x="0" y="0"/>
                </a:lnTo>
                <a:lnTo>
                  <a:pt x="0" y="378"/>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4" name="Freeform 18"/>
          <p:cNvSpPr>
            <a:spLocks/>
          </p:cNvSpPr>
          <p:nvPr/>
        </p:nvSpPr>
        <p:spPr bwMode="auto">
          <a:xfrm>
            <a:off x="4608513" y="4841875"/>
            <a:ext cx="703262" cy="420688"/>
          </a:xfrm>
          <a:custGeom>
            <a:avLst/>
            <a:gdLst>
              <a:gd name="T0" fmla="*/ 0 w 306"/>
              <a:gd name="T1" fmla="*/ 210 h 210"/>
              <a:gd name="T2" fmla="*/ 0 w 306"/>
              <a:gd name="T3" fmla="*/ 0 h 210"/>
              <a:gd name="T4" fmla="*/ 306 w 306"/>
              <a:gd name="T5" fmla="*/ 0 h 210"/>
              <a:gd name="T6" fmla="*/ 306 w 306"/>
              <a:gd name="T7" fmla="*/ 120 h 210"/>
            </a:gdLst>
            <a:ahLst/>
            <a:cxnLst>
              <a:cxn ang="0">
                <a:pos x="T0" y="T1"/>
              </a:cxn>
              <a:cxn ang="0">
                <a:pos x="T2" y="T3"/>
              </a:cxn>
              <a:cxn ang="0">
                <a:pos x="T4" y="T5"/>
              </a:cxn>
              <a:cxn ang="0">
                <a:pos x="T6" y="T7"/>
              </a:cxn>
            </a:cxnLst>
            <a:rect l="0" t="0" r="r" b="b"/>
            <a:pathLst>
              <a:path w="306" h="210">
                <a:moveTo>
                  <a:pt x="0" y="210"/>
                </a:moveTo>
                <a:lnTo>
                  <a:pt x="0" y="0"/>
                </a:lnTo>
                <a:lnTo>
                  <a:pt x="306" y="0"/>
                </a:lnTo>
                <a:lnTo>
                  <a:pt x="306" y="120"/>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5" name="Rectangle 19"/>
          <p:cNvSpPr>
            <a:spLocks noChangeArrowheads="1"/>
          </p:cNvSpPr>
          <p:nvPr/>
        </p:nvSpPr>
        <p:spPr bwMode="auto">
          <a:xfrm>
            <a:off x="7807325" y="4818063"/>
            <a:ext cx="715963" cy="265112"/>
          </a:xfrm>
          <a:prstGeom prst="rect">
            <a:avLst/>
          </a:prstGeom>
          <a:noFill/>
          <a:ln w="444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6" name="Freeform 20"/>
          <p:cNvSpPr>
            <a:spLocks/>
          </p:cNvSpPr>
          <p:nvPr/>
        </p:nvSpPr>
        <p:spPr bwMode="auto">
          <a:xfrm>
            <a:off x="1370013" y="4770438"/>
            <a:ext cx="2384425" cy="204787"/>
          </a:xfrm>
          <a:custGeom>
            <a:avLst/>
            <a:gdLst>
              <a:gd name="T0" fmla="*/ 0 w 1038"/>
              <a:gd name="T1" fmla="*/ 48 h 102"/>
              <a:gd name="T2" fmla="*/ 0 w 1038"/>
              <a:gd name="T3" fmla="*/ 0 h 102"/>
              <a:gd name="T4" fmla="*/ 1038 w 1038"/>
              <a:gd name="T5" fmla="*/ 0 h 102"/>
              <a:gd name="T6" fmla="*/ 1038 w 1038"/>
              <a:gd name="T7" fmla="*/ 102 h 102"/>
            </a:gdLst>
            <a:ahLst/>
            <a:cxnLst>
              <a:cxn ang="0">
                <a:pos x="T0" y="T1"/>
              </a:cxn>
              <a:cxn ang="0">
                <a:pos x="T2" y="T3"/>
              </a:cxn>
              <a:cxn ang="0">
                <a:pos x="T4" y="T5"/>
              </a:cxn>
              <a:cxn ang="0">
                <a:pos x="T6" y="T7"/>
              </a:cxn>
            </a:cxnLst>
            <a:rect l="0" t="0" r="r" b="b"/>
            <a:pathLst>
              <a:path w="1038" h="102">
                <a:moveTo>
                  <a:pt x="0" y="48"/>
                </a:moveTo>
                <a:lnTo>
                  <a:pt x="0" y="0"/>
                </a:lnTo>
                <a:lnTo>
                  <a:pt x="1038" y="0"/>
                </a:lnTo>
                <a:lnTo>
                  <a:pt x="1038" y="10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7" name="Freeform 21"/>
          <p:cNvSpPr>
            <a:spLocks/>
          </p:cNvSpPr>
          <p:nvPr/>
        </p:nvSpPr>
        <p:spPr bwMode="auto">
          <a:xfrm>
            <a:off x="7269163" y="4578350"/>
            <a:ext cx="895350" cy="1238250"/>
          </a:xfrm>
          <a:custGeom>
            <a:avLst/>
            <a:gdLst>
              <a:gd name="T0" fmla="*/ 0 w 390"/>
              <a:gd name="T1" fmla="*/ 618 h 618"/>
              <a:gd name="T2" fmla="*/ 0 w 390"/>
              <a:gd name="T3" fmla="*/ 0 h 618"/>
              <a:gd name="T4" fmla="*/ 390 w 390"/>
              <a:gd name="T5" fmla="*/ 0 h 618"/>
              <a:gd name="T6" fmla="*/ 390 w 390"/>
              <a:gd name="T7" fmla="*/ 120 h 618"/>
            </a:gdLst>
            <a:ahLst/>
            <a:cxnLst>
              <a:cxn ang="0">
                <a:pos x="T0" y="T1"/>
              </a:cxn>
              <a:cxn ang="0">
                <a:pos x="T2" y="T3"/>
              </a:cxn>
              <a:cxn ang="0">
                <a:pos x="T4" y="T5"/>
              </a:cxn>
              <a:cxn ang="0">
                <a:pos x="T6" y="T7"/>
              </a:cxn>
            </a:cxnLst>
            <a:rect l="0" t="0" r="r" b="b"/>
            <a:pathLst>
              <a:path w="390" h="618">
                <a:moveTo>
                  <a:pt x="0" y="618"/>
                </a:moveTo>
                <a:lnTo>
                  <a:pt x="0" y="0"/>
                </a:lnTo>
                <a:lnTo>
                  <a:pt x="390" y="0"/>
                </a:lnTo>
                <a:lnTo>
                  <a:pt x="390" y="120"/>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8" name="Freeform 22"/>
          <p:cNvSpPr>
            <a:spLocks/>
          </p:cNvSpPr>
          <p:nvPr/>
        </p:nvSpPr>
        <p:spPr bwMode="auto">
          <a:xfrm>
            <a:off x="6249988" y="4060825"/>
            <a:ext cx="1474787" cy="1082675"/>
          </a:xfrm>
          <a:custGeom>
            <a:avLst/>
            <a:gdLst>
              <a:gd name="T0" fmla="*/ 0 w 642"/>
              <a:gd name="T1" fmla="*/ 540 h 540"/>
              <a:gd name="T2" fmla="*/ 0 w 642"/>
              <a:gd name="T3" fmla="*/ 0 h 540"/>
              <a:gd name="T4" fmla="*/ 642 w 642"/>
              <a:gd name="T5" fmla="*/ 0 h 540"/>
              <a:gd name="T6" fmla="*/ 642 w 642"/>
              <a:gd name="T7" fmla="*/ 258 h 540"/>
            </a:gdLst>
            <a:ahLst/>
            <a:cxnLst>
              <a:cxn ang="0">
                <a:pos x="T0" y="T1"/>
              </a:cxn>
              <a:cxn ang="0">
                <a:pos x="T2" y="T3"/>
              </a:cxn>
              <a:cxn ang="0">
                <a:pos x="T4" y="T5"/>
              </a:cxn>
              <a:cxn ang="0">
                <a:pos x="T6" y="T7"/>
              </a:cxn>
            </a:cxnLst>
            <a:rect l="0" t="0" r="r" b="b"/>
            <a:pathLst>
              <a:path w="642" h="540">
                <a:moveTo>
                  <a:pt x="0" y="540"/>
                </a:moveTo>
                <a:lnTo>
                  <a:pt x="0" y="0"/>
                </a:lnTo>
                <a:lnTo>
                  <a:pt x="642" y="0"/>
                </a:lnTo>
                <a:lnTo>
                  <a:pt x="642" y="258"/>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79" name="Freeform 23"/>
          <p:cNvSpPr>
            <a:spLocks/>
          </p:cNvSpPr>
          <p:nvPr/>
        </p:nvSpPr>
        <p:spPr bwMode="auto">
          <a:xfrm>
            <a:off x="2568575" y="3543300"/>
            <a:ext cx="2384425" cy="1298575"/>
          </a:xfrm>
          <a:custGeom>
            <a:avLst/>
            <a:gdLst>
              <a:gd name="T0" fmla="*/ 0 w 1038"/>
              <a:gd name="T1" fmla="*/ 612 h 648"/>
              <a:gd name="T2" fmla="*/ 0 w 1038"/>
              <a:gd name="T3" fmla="*/ 0 h 648"/>
              <a:gd name="T4" fmla="*/ 1038 w 1038"/>
              <a:gd name="T5" fmla="*/ 0 h 648"/>
              <a:gd name="T6" fmla="*/ 1038 w 1038"/>
              <a:gd name="T7" fmla="*/ 648 h 648"/>
            </a:gdLst>
            <a:ahLst/>
            <a:cxnLst>
              <a:cxn ang="0">
                <a:pos x="T0" y="T1"/>
              </a:cxn>
              <a:cxn ang="0">
                <a:pos x="T2" y="T3"/>
              </a:cxn>
              <a:cxn ang="0">
                <a:pos x="T4" y="T5"/>
              </a:cxn>
              <a:cxn ang="0">
                <a:pos x="T6" y="T7"/>
              </a:cxn>
            </a:cxnLst>
            <a:rect l="0" t="0" r="r" b="b"/>
            <a:pathLst>
              <a:path w="1038" h="648">
                <a:moveTo>
                  <a:pt x="0" y="612"/>
                </a:moveTo>
                <a:lnTo>
                  <a:pt x="0" y="0"/>
                </a:lnTo>
                <a:lnTo>
                  <a:pt x="1038" y="0"/>
                </a:lnTo>
                <a:lnTo>
                  <a:pt x="1038" y="648"/>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80" name="Freeform 24"/>
          <p:cNvSpPr>
            <a:spLocks/>
          </p:cNvSpPr>
          <p:nvPr/>
        </p:nvSpPr>
        <p:spPr bwMode="auto">
          <a:xfrm>
            <a:off x="3768725" y="1149350"/>
            <a:ext cx="3211513" cy="2911475"/>
          </a:xfrm>
          <a:custGeom>
            <a:avLst/>
            <a:gdLst>
              <a:gd name="T0" fmla="*/ 0 w 1398"/>
              <a:gd name="T1" fmla="*/ 1194 h 1452"/>
              <a:gd name="T2" fmla="*/ 0 w 1398"/>
              <a:gd name="T3" fmla="*/ 0 h 1452"/>
              <a:gd name="T4" fmla="*/ 1398 w 1398"/>
              <a:gd name="T5" fmla="*/ 0 h 1452"/>
              <a:gd name="T6" fmla="*/ 1398 w 1398"/>
              <a:gd name="T7" fmla="*/ 1452 h 1452"/>
            </a:gdLst>
            <a:ahLst/>
            <a:cxnLst>
              <a:cxn ang="0">
                <a:pos x="T0" y="T1"/>
              </a:cxn>
              <a:cxn ang="0">
                <a:pos x="T2" y="T3"/>
              </a:cxn>
              <a:cxn ang="0">
                <a:pos x="T4" y="T5"/>
              </a:cxn>
              <a:cxn ang="0">
                <a:pos x="T6" y="T7"/>
              </a:cxn>
            </a:cxnLst>
            <a:rect l="0" t="0" r="r" b="b"/>
            <a:pathLst>
              <a:path w="1398" h="1452">
                <a:moveTo>
                  <a:pt x="0" y="1194"/>
                </a:moveTo>
                <a:lnTo>
                  <a:pt x="0" y="0"/>
                </a:lnTo>
                <a:lnTo>
                  <a:pt x="1398" y="0"/>
                </a:lnTo>
                <a:lnTo>
                  <a:pt x="1398" y="145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81" name="Rectangle 25"/>
          <p:cNvSpPr>
            <a:spLocks noChangeArrowheads="1"/>
          </p:cNvSpPr>
          <p:nvPr/>
        </p:nvSpPr>
        <p:spPr bwMode="auto">
          <a:xfrm>
            <a:off x="8027988" y="5049838"/>
            <a:ext cx="284162" cy="93662"/>
          </a:xfrm>
          <a:prstGeom prst="rect">
            <a:avLst/>
          </a:prstGeom>
          <a:solidFill>
            <a:schemeClr val="bg1"/>
          </a:solidFill>
          <a:ln w="44450">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82" name="Text Box 26"/>
          <p:cNvSpPr txBox="1">
            <a:spLocks noChangeArrowheads="1"/>
          </p:cNvSpPr>
          <p:nvPr/>
        </p:nvSpPr>
        <p:spPr bwMode="auto">
          <a:xfrm>
            <a:off x="149225" y="638175"/>
            <a:ext cx="3606800"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b="1" dirty="0" smtClean="0">
                <a:solidFill>
                  <a:srgbClr val="000000"/>
                </a:solidFill>
                <a:latin typeface="Times New Roman" charset="0"/>
                <a:ea typeface="ＭＳ Ｐゴシック" charset="0"/>
                <a:cs typeface="Times New Roman" charset="0"/>
              </a:rPr>
              <a:t>Pedro</a:t>
            </a:r>
            <a:r>
              <a:rPr lang="en-US" dirty="0" smtClean="0">
                <a:solidFill>
                  <a:srgbClr val="000000"/>
                </a:solidFill>
                <a:latin typeface="Times New Roman" charset="0"/>
                <a:ea typeface="ＭＳ Ｐゴシック" charset="0"/>
                <a:cs typeface="Times New Roman" charset="0"/>
              </a:rPr>
              <a:t>  </a:t>
            </a:r>
            <a:r>
              <a:rPr lang="en-US" dirty="0" smtClean="0">
                <a:solidFill>
                  <a:srgbClr val="808080"/>
                </a:solidFill>
                <a:latin typeface="Times New Roman" charset="0"/>
                <a:ea typeface="ＭＳ Ｐゴシック" charset="0"/>
                <a:cs typeface="Times New Roman" charset="0"/>
              </a:rPr>
              <a:t>(Portuguese)</a:t>
            </a:r>
          </a:p>
          <a:p>
            <a:pPr defTabSz="914400" fontAlgn="base">
              <a:spcBef>
                <a:spcPct val="0"/>
              </a:spcBef>
              <a:spcAft>
                <a:spcPct val="0"/>
              </a:spcAft>
            </a:pPr>
            <a:r>
              <a:rPr lang="en-US" sz="1200" dirty="0" err="1" smtClean="0">
                <a:solidFill>
                  <a:srgbClr val="000000"/>
                </a:solidFill>
                <a:latin typeface="Times New Roman" charset="0"/>
                <a:ea typeface="ＭＳ Ｐゴシック" charset="0"/>
                <a:cs typeface="Times New Roman" charset="0"/>
              </a:rPr>
              <a:t>Petros</a:t>
            </a:r>
            <a:r>
              <a:rPr lang="en-US" sz="1200" dirty="0" smtClean="0">
                <a:solidFill>
                  <a:srgbClr val="000000"/>
                </a:solidFill>
                <a:latin typeface="Times New Roman" charset="0"/>
                <a:ea typeface="ＭＳ Ｐゴシック" charset="0"/>
                <a:cs typeface="Times New Roman" charset="0"/>
              </a:rPr>
              <a:t> (Greek), Peter  (English), </a:t>
            </a:r>
            <a:r>
              <a:rPr lang="en-US" sz="1200" dirty="0" err="1" smtClean="0">
                <a:solidFill>
                  <a:srgbClr val="000000"/>
                </a:solidFill>
                <a:latin typeface="Times New Roman" charset="0"/>
                <a:ea typeface="ＭＳ Ｐゴシック" charset="0"/>
                <a:cs typeface="Times New Roman" charset="0"/>
              </a:rPr>
              <a:t>Piotr</a:t>
            </a:r>
            <a:r>
              <a:rPr lang="en-US" sz="1200" dirty="0" smtClean="0">
                <a:solidFill>
                  <a:srgbClr val="000000"/>
                </a:solidFill>
                <a:latin typeface="Times New Roman" charset="0"/>
                <a:ea typeface="ＭＳ Ｐゴシック" charset="0"/>
                <a:cs typeface="Times New Roman" charset="0"/>
              </a:rPr>
              <a:t>  (Polish), </a:t>
            </a:r>
            <a:r>
              <a:rPr lang="en-US" sz="1200" dirty="0" err="1" smtClean="0">
                <a:solidFill>
                  <a:srgbClr val="000000"/>
                </a:solidFill>
                <a:latin typeface="Times New Roman" charset="0"/>
                <a:ea typeface="ＭＳ Ｐゴシック" charset="0"/>
                <a:cs typeface="Times New Roman" charset="0"/>
              </a:rPr>
              <a:t>Peadar</a:t>
            </a:r>
            <a:r>
              <a:rPr lang="en-US" sz="1200" dirty="0" smtClean="0">
                <a:solidFill>
                  <a:srgbClr val="000000"/>
                </a:solidFill>
                <a:latin typeface="Times New Roman" charset="0"/>
                <a:ea typeface="ＭＳ Ｐゴシック" charset="0"/>
                <a:cs typeface="Times New Roman" charset="0"/>
              </a:rPr>
              <a:t> (Irish), Pierre (French), </a:t>
            </a:r>
            <a:r>
              <a:rPr lang="en-US" sz="1200" dirty="0" err="1" smtClean="0">
                <a:solidFill>
                  <a:srgbClr val="000000"/>
                </a:solidFill>
                <a:latin typeface="Times New Roman" charset="0"/>
                <a:ea typeface="ＭＳ Ｐゴシック" charset="0"/>
                <a:cs typeface="Times New Roman" charset="0"/>
              </a:rPr>
              <a:t>Peder</a:t>
            </a:r>
            <a:r>
              <a:rPr lang="en-US" sz="1200" dirty="0" smtClean="0">
                <a:solidFill>
                  <a:srgbClr val="000000"/>
                </a:solidFill>
                <a:latin typeface="Times New Roman" charset="0"/>
                <a:ea typeface="ＭＳ Ｐゴシック" charset="0"/>
                <a:cs typeface="Times New Roman" charset="0"/>
              </a:rPr>
              <a:t>  (Danish), </a:t>
            </a:r>
            <a:r>
              <a:rPr lang="en-US" sz="1200" dirty="0" err="1" smtClean="0">
                <a:solidFill>
                  <a:srgbClr val="000000"/>
                </a:solidFill>
                <a:latin typeface="Times New Roman" charset="0"/>
                <a:ea typeface="ＭＳ Ｐゴシック" charset="0"/>
                <a:cs typeface="Times New Roman" charset="0"/>
              </a:rPr>
              <a:t>Peka</a:t>
            </a:r>
            <a:r>
              <a:rPr lang="en-US" sz="1200" dirty="0" smtClean="0">
                <a:solidFill>
                  <a:srgbClr val="000000"/>
                </a:solidFill>
                <a:latin typeface="Times New Roman" charset="0"/>
                <a:ea typeface="ＭＳ Ｐゴシック" charset="0"/>
                <a:cs typeface="Times New Roman" charset="0"/>
              </a:rPr>
              <a:t> (Hawaiian), </a:t>
            </a:r>
            <a:r>
              <a:rPr lang="en-US" sz="1200" dirty="0" err="1" smtClean="0">
                <a:solidFill>
                  <a:srgbClr val="000000"/>
                </a:solidFill>
                <a:latin typeface="Times New Roman" charset="0"/>
                <a:ea typeface="ＭＳ Ｐゴシック" charset="0"/>
                <a:cs typeface="Times New Roman" charset="0"/>
              </a:rPr>
              <a:t>Pietro</a:t>
            </a:r>
            <a:r>
              <a:rPr lang="en-US" sz="1200" dirty="0" smtClean="0">
                <a:solidFill>
                  <a:srgbClr val="000000"/>
                </a:solidFill>
                <a:latin typeface="Times New Roman" charset="0"/>
                <a:ea typeface="ＭＳ Ｐゴシック" charset="0"/>
                <a:cs typeface="Times New Roman" charset="0"/>
              </a:rPr>
              <a:t> (Italian), </a:t>
            </a:r>
            <a:r>
              <a:rPr lang="en-US" sz="1200" dirty="0" err="1" smtClean="0">
                <a:solidFill>
                  <a:srgbClr val="000000"/>
                </a:solidFill>
                <a:latin typeface="Times New Roman" charset="0"/>
                <a:ea typeface="ＭＳ Ｐゴシック" charset="0"/>
                <a:cs typeface="Times New Roman" charset="0"/>
              </a:rPr>
              <a:t>Piero</a:t>
            </a:r>
            <a:r>
              <a:rPr lang="en-US" sz="1200" dirty="0" smtClean="0">
                <a:solidFill>
                  <a:srgbClr val="000000"/>
                </a:solidFill>
                <a:latin typeface="Times New Roman" charset="0"/>
                <a:ea typeface="ＭＳ Ｐゴシック" charset="0"/>
                <a:cs typeface="Times New Roman" charset="0"/>
              </a:rPr>
              <a:t> (Italian Alternative), </a:t>
            </a:r>
            <a:r>
              <a:rPr lang="en-US" sz="1200" dirty="0" err="1" smtClean="0">
                <a:solidFill>
                  <a:srgbClr val="000000"/>
                </a:solidFill>
                <a:latin typeface="Times New Roman" charset="0"/>
                <a:ea typeface="ＭＳ Ｐゴシック" charset="0"/>
                <a:cs typeface="Times New Roman" charset="0"/>
              </a:rPr>
              <a:t>Petr</a:t>
            </a:r>
            <a:r>
              <a:rPr lang="en-US" sz="1200" dirty="0" smtClean="0">
                <a:solidFill>
                  <a:srgbClr val="000000"/>
                </a:solidFill>
                <a:latin typeface="Times New Roman" charset="0"/>
                <a:ea typeface="ＭＳ Ｐゴシック" charset="0"/>
                <a:cs typeface="Times New Roman" charset="0"/>
              </a:rPr>
              <a:t> (Czech), </a:t>
            </a:r>
            <a:r>
              <a:rPr lang="en-US" sz="1200" dirty="0" err="1" smtClean="0">
                <a:solidFill>
                  <a:srgbClr val="000000"/>
                </a:solidFill>
                <a:latin typeface="Times New Roman" charset="0"/>
                <a:ea typeface="ＭＳ Ｐゴシック" charset="0"/>
                <a:cs typeface="Times New Roman" charset="0"/>
              </a:rPr>
              <a:t>Pyotr</a:t>
            </a:r>
            <a:r>
              <a:rPr lang="en-US" sz="1200" dirty="0" smtClean="0">
                <a:solidFill>
                  <a:srgbClr val="000000"/>
                </a:solidFill>
                <a:latin typeface="Times New Roman" charset="0"/>
                <a:ea typeface="ＭＳ Ｐゴシック" charset="0"/>
                <a:cs typeface="Times New Roman" charset="0"/>
              </a:rPr>
              <a:t> (Russian)</a:t>
            </a:r>
          </a:p>
          <a:p>
            <a:pPr defTabSz="914400" fontAlgn="base">
              <a:spcBef>
                <a:spcPct val="0"/>
              </a:spcBef>
              <a:spcAft>
                <a:spcPct val="0"/>
              </a:spcAft>
            </a:pPr>
            <a:endParaRPr lang="en-US" sz="1200" dirty="0" smtClean="0">
              <a:solidFill>
                <a:srgbClr val="000000"/>
              </a:solidFill>
              <a:latin typeface="Times New Roman" charset="0"/>
              <a:ea typeface="ＭＳ Ｐゴシック" charset="0"/>
              <a:cs typeface="Times New Roman" charset="0"/>
            </a:endParaRPr>
          </a:p>
          <a:p>
            <a:pPr defTabSz="914400" fontAlgn="base">
              <a:spcBef>
                <a:spcPct val="0"/>
              </a:spcBef>
              <a:spcAft>
                <a:spcPct val="0"/>
              </a:spcAft>
            </a:pPr>
            <a:r>
              <a:rPr lang="en-US" b="1" dirty="0" err="1" smtClean="0">
                <a:solidFill>
                  <a:srgbClr val="000000"/>
                </a:solidFill>
                <a:latin typeface="Times New Roman" charset="0"/>
                <a:ea typeface="ＭＳ Ｐゴシック" charset="0"/>
                <a:cs typeface="Times New Roman" charset="0"/>
              </a:rPr>
              <a:t>Cristovao</a:t>
            </a:r>
            <a:r>
              <a:rPr lang="en-US" dirty="0" smtClean="0">
                <a:solidFill>
                  <a:srgbClr val="000000"/>
                </a:solidFill>
                <a:latin typeface="Times New Roman" charset="0"/>
                <a:ea typeface="ＭＳ Ｐゴシック" charset="0"/>
                <a:cs typeface="Times New Roman" charset="0"/>
              </a:rPr>
              <a:t> </a:t>
            </a:r>
            <a:r>
              <a:rPr lang="en-US" dirty="0" smtClean="0">
                <a:solidFill>
                  <a:srgbClr val="808080"/>
                </a:solidFill>
                <a:latin typeface="Times New Roman" charset="0"/>
                <a:ea typeface="ＭＳ Ｐゴシック" charset="0"/>
                <a:cs typeface="Times New Roman" charset="0"/>
              </a:rPr>
              <a:t>(Portuguese)</a:t>
            </a:r>
          </a:p>
          <a:p>
            <a:pPr defTabSz="914400" fontAlgn="base">
              <a:spcBef>
                <a:spcPct val="0"/>
              </a:spcBef>
              <a:spcAft>
                <a:spcPct val="0"/>
              </a:spcAft>
            </a:pPr>
            <a:r>
              <a:rPr lang="en-US" sz="1200" dirty="0" err="1" smtClean="0">
                <a:solidFill>
                  <a:srgbClr val="000000"/>
                </a:solidFill>
                <a:latin typeface="Times New Roman" charset="0"/>
                <a:ea typeface="ＭＳ Ｐゴシック" charset="0"/>
                <a:cs typeface="Times New Roman" charset="0"/>
              </a:rPr>
              <a:t>Christoph</a:t>
            </a:r>
            <a:r>
              <a:rPr lang="en-US" sz="1200" dirty="0" smtClean="0">
                <a:solidFill>
                  <a:srgbClr val="000000"/>
                </a:solidFill>
                <a:latin typeface="Times New Roman" charset="0"/>
                <a:ea typeface="ＭＳ Ｐゴシック" charset="0"/>
                <a:cs typeface="Times New Roman" charset="0"/>
              </a:rPr>
              <a:t> (German), Christophe (French), Cristobal (Spanish), </a:t>
            </a:r>
            <a:r>
              <a:rPr lang="en-US" sz="1200" dirty="0" err="1" smtClean="0">
                <a:solidFill>
                  <a:srgbClr val="000000"/>
                </a:solidFill>
                <a:latin typeface="Times New Roman" charset="0"/>
                <a:ea typeface="ＭＳ Ｐゴシック" charset="0"/>
                <a:cs typeface="Times New Roman" charset="0"/>
              </a:rPr>
              <a:t>Cristoforo</a:t>
            </a:r>
            <a:r>
              <a:rPr lang="en-US" sz="1200" dirty="0" smtClean="0">
                <a:solidFill>
                  <a:srgbClr val="000000"/>
                </a:solidFill>
                <a:latin typeface="Times New Roman" charset="0"/>
                <a:ea typeface="ＭＳ Ｐゴシック" charset="0"/>
                <a:cs typeface="Times New Roman" charset="0"/>
              </a:rPr>
              <a:t> (Italian), </a:t>
            </a:r>
            <a:r>
              <a:rPr lang="en-US" sz="1200" dirty="0" err="1" smtClean="0">
                <a:solidFill>
                  <a:srgbClr val="000000"/>
                </a:solidFill>
                <a:latin typeface="Times New Roman" charset="0"/>
                <a:ea typeface="ＭＳ Ｐゴシック" charset="0"/>
                <a:cs typeface="Times New Roman" charset="0"/>
              </a:rPr>
              <a:t>Kristoffer</a:t>
            </a:r>
            <a:r>
              <a:rPr lang="en-US" sz="1200" dirty="0" smtClean="0">
                <a:solidFill>
                  <a:srgbClr val="000000"/>
                </a:solidFill>
                <a:latin typeface="Times New Roman" charset="0"/>
                <a:ea typeface="ＭＳ Ｐゴシック" charset="0"/>
                <a:cs typeface="Times New Roman" charset="0"/>
              </a:rPr>
              <a:t> (Scandinavian), </a:t>
            </a:r>
            <a:r>
              <a:rPr lang="en-US" sz="1200" dirty="0" err="1" smtClean="0">
                <a:solidFill>
                  <a:srgbClr val="000000"/>
                </a:solidFill>
                <a:latin typeface="Times New Roman" charset="0"/>
                <a:ea typeface="ＭＳ Ｐゴシック" charset="0"/>
                <a:cs typeface="Times New Roman" charset="0"/>
              </a:rPr>
              <a:t>Krystof</a:t>
            </a:r>
            <a:r>
              <a:rPr lang="en-US" sz="1200" dirty="0" smtClean="0">
                <a:solidFill>
                  <a:srgbClr val="000000"/>
                </a:solidFill>
                <a:latin typeface="Times New Roman" charset="0"/>
                <a:ea typeface="ＭＳ Ｐゴシック" charset="0"/>
                <a:cs typeface="Times New Roman" charset="0"/>
              </a:rPr>
              <a:t> (Czech), Christopher (English)</a:t>
            </a:r>
          </a:p>
          <a:p>
            <a:pPr defTabSz="914400" fontAlgn="base">
              <a:spcBef>
                <a:spcPct val="0"/>
              </a:spcBef>
              <a:spcAft>
                <a:spcPct val="0"/>
              </a:spcAft>
            </a:pPr>
            <a:endParaRPr lang="en-US" sz="1200" dirty="0" smtClean="0">
              <a:solidFill>
                <a:srgbClr val="000000"/>
              </a:solidFill>
              <a:latin typeface="Times New Roman" charset="0"/>
              <a:ea typeface="ＭＳ Ｐゴシック" charset="0"/>
              <a:cs typeface="Times New Roman" charset="0"/>
            </a:endParaRPr>
          </a:p>
          <a:p>
            <a:pPr defTabSz="914400" fontAlgn="base">
              <a:spcBef>
                <a:spcPct val="0"/>
              </a:spcBef>
              <a:spcAft>
                <a:spcPct val="0"/>
              </a:spcAft>
            </a:pPr>
            <a:r>
              <a:rPr lang="en-US" b="1" dirty="0" smtClean="0">
                <a:solidFill>
                  <a:srgbClr val="000000"/>
                </a:solidFill>
                <a:latin typeface="Times New Roman" charset="0"/>
                <a:ea typeface="ＭＳ Ｐゴシック" charset="0"/>
                <a:cs typeface="Times New Roman" charset="0"/>
              </a:rPr>
              <a:t>Miguel</a:t>
            </a:r>
            <a:r>
              <a:rPr lang="en-US" dirty="0" smtClean="0">
                <a:solidFill>
                  <a:srgbClr val="000000"/>
                </a:solidFill>
                <a:latin typeface="Times New Roman" charset="0"/>
                <a:ea typeface="ＭＳ Ｐゴシック" charset="0"/>
                <a:cs typeface="Times New Roman" charset="0"/>
              </a:rPr>
              <a:t> </a:t>
            </a:r>
            <a:r>
              <a:rPr lang="en-US" dirty="0" smtClean="0">
                <a:solidFill>
                  <a:srgbClr val="808080"/>
                </a:solidFill>
                <a:latin typeface="Times New Roman" charset="0"/>
                <a:ea typeface="ＭＳ Ｐゴシック" charset="0"/>
                <a:cs typeface="Times New Roman" charset="0"/>
              </a:rPr>
              <a:t>(Portuguese)</a:t>
            </a:r>
          </a:p>
          <a:p>
            <a:pPr defTabSz="914400" fontAlgn="base">
              <a:spcBef>
                <a:spcPct val="0"/>
              </a:spcBef>
              <a:spcAft>
                <a:spcPct val="0"/>
              </a:spcAft>
            </a:pPr>
            <a:r>
              <a:rPr lang="en-US" sz="1200" dirty="0" err="1" smtClean="0">
                <a:solidFill>
                  <a:srgbClr val="000000"/>
                </a:solidFill>
                <a:latin typeface="Times New Roman" charset="0"/>
                <a:ea typeface="ＭＳ Ｐゴシック" charset="0"/>
                <a:cs typeface="Times New Roman" charset="0"/>
              </a:rPr>
              <a:t>Michalis</a:t>
            </a:r>
            <a:r>
              <a:rPr lang="en-US" sz="1200" dirty="0" smtClean="0">
                <a:solidFill>
                  <a:srgbClr val="000000"/>
                </a:solidFill>
                <a:latin typeface="Times New Roman" charset="0"/>
                <a:ea typeface="ＭＳ Ｐゴシック" charset="0"/>
                <a:cs typeface="Times New Roman" charset="0"/>
              </a:rPr>
              <a:t> (Greek), Michael (English), Mick (</a:t>
            </a:r>
            <a:r>
              <a:rPr lang="en-US" sz="1200" dirty="0" smtClean="0">
                <a:solidFill>
                  <a:srgbClr val="000000"/>
                </a:solidFill>
                <a:latin typeface="Times New Roman" charset="0"/>
                <a:ea typeface="ＭＳ Ｐゴシック" charset="0"/>
                <a:cs typeface="Times New Roman" charset="0"/>
              </a:rPr>
              <a:t>Irish)</a:t>
            </a:r>
            <a:r>
              <a:rPr lang="en-US" sz="1200" dirty="0" smtClean="0">
                <a:solidFill>
                  <a:srgbClr val="000000"/>
                </a:solidFill>
                <a:latin typeface="Times New Roman" charset="0"/>
                <a:ea typeface="ＭＳ Ｐゴシック" charset="0"/>
              </a:rPr>
              <a:t> </a:t>
            </a:r>
            <a:endParaRPr lang="en-US" sz="1200" dirty="0" smtClean="0">
              <a:solidFill>
                <a:srgbClr val="000000"/>
              </a:solidFill>
              <a:latin typeface="Times New Roman" charset="0"/>
              <a:ea typeface="ＭＳ Ｐゴシック" charset="0"/>
            </a:endParaRPr>
          </a:p>
        </p:txBody>
      </p:sp>
      <p:sp>
        <p:nvSpPr>
          <p:cNvPr id="198683" name="Text Box 27"/>
          <p:cNvSpPr txBox="1">
            <a:spLocks noChangeArrowheads="1"/>
          </p:cNvSpPr>
          <p:nvPr/>
        </p:nvSpPr>
        <p:spPr bwMode="auto">
          <a:xfrm>
            <a:off x="1461491" y="176510"/>
            <a:ext cx="63815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effectLst>
                  <a:outerShdw blurRad="38100" dist="38100" dir="2700000" algn="tl">
                    <a:srgbClr val="DDDDDD"/>
                  </a:outerShdw>
                </a:effectLst>
                <a:latin typeface="Times New Roman" charset="0"/>
                <a:ea typeface="ＭＳ Ｐゴシック" charset="0"/>
                <a:cs typeface="Times New Roman" charset="0"/>
              </a:rPr>
              <a:t>Hierarchical </a:t>
            </a:r>
            <a:r>
              <a:rPr lang="en-US" sz="2400" dirty="0" smtClean="0">
                <a:solidFill>
                  <a:srgbClr val="000000"/>
                </a:solidFill>
                <a:effectLst>
                  <a:outerShdw blurRad="38100" dist="38100" dir="2700000" algn="tl">
                    <a:srgbClr val="DDDDDD"/>
                  </a:outerShdw>
                </a:effectLst>
                <a:latin typeface="Times New Roman" charset="0"/>
                <a:ea typeface="ＭＳ Ｐゴシック" charset="0"/>
                <a:cs typeface="Times New Roman" charset="0"/>
              </a:rPr>
              <a:t>Clustering using String Edit Distance </a:t>
            </a:r>
          </a:p>
        </p:txBody>
      </p:sp>
      <p:sp>
        <p:nvSpPr>
          <p:cNvPr id="198684" name="Rectangle 28"/>
          <p:cNvSpPr>
            <a:spLocks noChangeArrowheads="1"/>
          </p:cNvSpPr>
          <p:nvPr/>
        </p:nvSpPr>
        <p:spPr bwMode="auto">
          <a:xfrm>
            <a:off x="0" y="5697538"/>
            <a:ext cx="9144000" cy="11604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85" name="Rectangle 29"/>
          <p:cNvSpPr>
            <a:spLocks noChangeArrowheads="1"/>
          </p:cNvSpPr>
          <p:nvPr/>
        </p:nvSpPr>
        <p:spPr bwMode="auto">
          <a:xfrm>
            <a:off x="336550" y="5780088"/>
            <a:ext cx="5726113" cy="1444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8686" name="Rectangle 30"/>
          <p:cNvSpPr>
            <a:spLocks noChangeArrowheads="1"/>
          </p:cNvSpPr>
          <p:nvPr/>
        </p:nvSpPr>
        <p:spPr bwMode="auto">
          <a:xfrm rot="-3934905">
            <a:off x="105569" y="5947569"/>
            <a:ext cx="6588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Piotr</a:t>
            </a:r>
          </a:p>
        </p:txBody>
      </p:sp>
      <p:sp>
        <p:nvSpPr>
          <p:cNvPr id="198687" name="Rectangle 31"/>
          <p:cNvSpPr>
            <a:spLocks noChangeArrowheads="1"/>
          </p:cNvSpPr>
          <p:nvPr/>
        </p:nvSpPr>
        <p:spPr bwMode="auto">
          <a:xfrm rot="-3946978">
            <a:off x="427038" y="5976938"/>
            <a:ext cx="7207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Pyotr</a:t>
            </a:r>
          </a:p>
        </p:txBody>
      </p:sp>
      <p:sp>
        <p:nvSpPr>
          <p:cNvPr id="198688" name="Rectangle 32"/>
          <p:cNvSpPr>
            <a:spLocks noChangeArrowheads="1"/>
          </p:cNvSpPr>
          <p:nvPr/>
        </p:nvSpPr>
        <p:spPr bwMode="auto">
          <a:xfrm rot="-3928464">
            <a:off x="751682" y="6015831"/>
            <a:ext cx="804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Petros</a:t>
            </a:r>
          </a:p>
        </p:txBody>
      </p:sp>
      <p:sp>
        <p:nvSpPr>
          <p:cNvPr id="198689" name="Rectangle 33"/>
          <p:cNvSpPr>
            <a:spLocks noChangeArrowheads="1"/>
          </p:cNvSpPr>
          <p:nvPr/>
        </p:nvSpPr>
        <p:spPr bwMode="auto">
          <a:xfrm rot="-3922811">
            <a:off x="1150144" y="6001544"/>
            <a:ext cx="7762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Pietro</a:t>
            </a:r>
          </a:p>
        </p:txBody>
      </p:sp>
      <p:sp>
        <p:nvSpPr>
          <p:cNvPr id="198690" name="Rectangle 34"/>
          <p:cNvSpPr>
            <a:spLocks noChangeArrowheads="1"/>
          </p:cNvSpPr>
          <p:nvPr/>
        </p:nvSpPr>
        <p:spPr bwMode="auto">
          <a:xfrm rot="-3945962">
            <a:off x="1580356" y="5974557"/>
            <a:ext cx="6635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FF"/>
                </a:solidFill>
                <a:latin typeface="Times New Roman" charset="0"/>
                <a:ea typeface="ＭＳ Ｐゴシック" charset="0"/>
              </a:rPr>
              <a:t>Pedro</a:t>
            </a:r>
          </a:p>
        </p:txBody>
      </p:sp>
      <p:sp>
        <p:nvSpPr>
          <p:cNvPr id="198691" name="Rectangle 35"/>
          <p:cNvSpPr>
            <a:spLocks noChangeArrowheads="1"/>
          </p:cNvSpPr>
          <p:nvPr/>
        </p:nvSpPr>
        <p:spPr bwMode="auto">
          <a:xfrm rot="-3931340">
            <a:off x="1798638" y="6000750"/>
            <a:ext cx="7778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Pierre</a:t>
            </a:r>
          </a:p>
        </p:txBody>
      </p:sp>
      <p:sp>
        <p:nvSpPr>
          <p:cNvPr id="198692" name="Rectangle 36"/>
          <p:cNvSpPr>
            <a:spLocks noChangeArrowheads="1"/>
          </p:cNvSpPr>
          <p:nvPr/>
        </p:nvSpPr>
        <p:spPr bwMode="auto">
          <a:xfrm rot="-3949083">
            <a:off x="2205832" y="5968206"/>
            <a:ext cx="7096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Piero</a:t>
            </a:r>
          </a:p>
        </p:txBody>
      </p:sp>
      <p:sp>
        <p:nvSpPr>
          <p:cNvPr id="198693" name="Rectangle 37"/>
          <p:cNvSpPr>
            <a:spLocks noChangeArrowheads="1"/>
          </p:cNvSpPr>
          <p:nvPr/>
        </p:nvSpPr>
        <p:spPr bwMode="auto">
          <a:xfrm rot="-3950123">
            <a:off x="2568575" y="5964238"/>
            <a:ext cx="6953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Peter</a:t>
            </a:r>
          </a:p>
        </p:txBody>
      </p:sp>
      <p:sp>
        <p:nvSpPr>
          <p:cNvPr id="198694" name="Rectangle 38"/>
          <p:cNvSpPr>
            <a:spLocks noChangeArrowheads="1"/>
          </p:cNvSpPr>
          <p:nvPr/>
        </p:nvSpPr>
        <p:spPr bwMode="auto">
          <a:xfrm rot="-3972130">
            <a:off x="2973388" y="5978525"/>
            <a:ext cx="5921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Peder</a:t>
            </a:r>
          </a:p>
        </p:txBody>
      </p:sp>
      <p:sp>
        <p:nvSpPr>
          <p:cNvPr id="198695" name="Rectangle 39"/>
          <p:cNvSpPr>
            <a:spLocks noChangeArrowheads="1"/>
          </p:cNvSpPr>
          <p:nvPr/>
        </p:nvSpPr>
        <p:spPr bwMode="auto">
          <a:xfrm rot="-3944043">
            <a:off x="3240088" y="5951537"/>
            <a:ext cx="6667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Peka</a:t>
            </a:r>
          </a:p>
        </p:txBody>
      </p:sp>
      <p:sp>
        <p:nvSpPr>
          <p:cNvPr id="198696" name="Rectangle 40"/>
          <p:cNvSpPr>
            <a:spLocks noChangeArrowheads="1"/>
          </p:cNvSpPr>
          <p:nvPr/>
        </p:nvSpPr>
        <p:spPr bwMode="auto">
          <a:xfrm rot="-3916392">
            <a:off x="3451225" y="6046788"/>
            <a:ext cx="8667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2400" smtClean="0">
                <a:solidFill>
                  <a:srgbClr val="000000"/>
                </a:solidFill>
                <a:latin typeface="Helvetica" charset="0"/>
                <a:ea typeface="ＭＳ Ｐゴシック" charset="0"/>
              </a:rPr>
              <a:t> </a:t>
            </a:r>
            <a:r>
              <a:rPr lang="en-US" smtClean="0">
                <a:solidFill>
                  <a:srgbClr val="000000"/>
                </a:solidFill>
                <a:latin typeface="Times New Roman" charset="0"/>
                <a:ea typeface="ＭＳ Ｐゴシック" charset="0"/>
              </a:rPr>
              <a:t>Peadar</a:t>
            </a:r>
          </a:p>
        </p:txBody>
      </p:sp>
      <p:sp>
        <p:nvSpPr>
          <p:cNvPr id="198697" name="Rectangle 41"/>
          <p:cNvSpPr>
            <a:spLocks noChangeArrowheads="1"/>
          </p:cNvSpPr>
          <p:nvPr/>
        </p:nvSpPr>
        <p:spPr bwMode="auto">
          <a:xfrm rot="-3922958">
            <a:off x="3869532" y="6119019"/>
            <a:ext cx="9715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Michalis</a:t>
            </a:r>
          </a:p>
        </p:txBody>
      </p:sp>
      <p:sp>
        <p:nvSpPr>
          <p:cNvPr id="198698" name="Rectangle 42"/>
          <p:cNvSpPr>
            <a:spLocks noChangeArrowheads="1"/>
          </p:cNvSpPr>
          <p:nvPr/>
        </p:nvSpPr>
        <p:spPr bwMode="auto">
          <a:xfrm rot="-3913360">
            <a:off x="4264025" y="6091238"/>
            <a:ext cx="9096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Michael</a:t>
            </a:r>
          </a:p>
        </p:txBody>
      </p:sp>
      <p:sp>
        <p:nvSpPr>
          <p:cNvPr id="198699" name="Rectangle 43"/>
          <p:cNvSpPr>
            <a:spLocks noChangeArrowheads="1"/>
          </p:cNvSpPr>
          <p:nvPr/>
        </p:nvSpPr>
        <p:spPr bwMode="auto">
          <a:xfrm rot="-3943084">
            <a:off x="4654550" y="6042025"/>
            <a:ext cx="8080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FF"/>
                </a:solidFill>
                <a:latin typeface="Times New Roman" charset="0"/>
                <a:ea typeface="ＭＳ Ｐゴシック" charset="0"/>
              </a:rPr>
              <a:t>Miguel</a:t>
            </a:r>
          </a:p>
        </p:txBody>
      </p:sp>
      <p:sp>
        <p:nvSpPr>
          <p:cNvPr id="198700" name="Rectangle 44"/>
          <p:cNvSpPr>
            <a:spLocks noChangeArrowheads="1"/>
          </p:cNvSpPr>
          <p:nvPr/>
        </p:nvSpPr>
        <p:spPr bwMode="auto">
          <a:xfrm rot="-3933695">
            <a:off x="5045075" y="5951538"/>
            <a:ext cx="6048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Mick</a:t>
            </a:r>
          </a:p>
        </p:txBody>
      </p:sp>
      <p:sp>
        <p:nvSpPr>
          <p:cNvPr id="198701" name="Rectangle 45"/>
          <p:cNvSpPr>
            <a:spLocks noChangeArrowheads="1"/>
          </p:cNvSpPr>
          <p:nvPr/>
        </p:nvSpPr>
        <p:spPr bwMode="auto">
          <a:xfrm rot="-3930391">
            <a:off x="5072857" y="6168231"/>
            <a:ext cx="1111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FF"/>
                </a:solidFill>
                <a:latin typeface="Times New Roman" charset="0"/>
                <a:ea typeface="ＭＳ Ｐゴシック" charset="0"/>
              </a:rPr>
              <a:t>Cristovao</a:t>
            </a:r>
          </a:p>
        </p:txBody>
      </p:sp>
      <p:sp>
        <p:nvSpPr>
          <p:cNvPr id="198702" name="Rectangle 46"/>
          <p:cNvSpPr>
            <a:spLocks noChangeArrowheads="1"/>
          </p:cNvSpPr>
          <p:nvPr/>
        </p:nvSpPr>
        <p:spPr bwMode="auto">
          <a:xfrm rot="-3917436">
            <a:off x="5275262" y="6265863"/>
            <a:ext cx="12938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Christopher</a:t>
            </a:r>
          </a:p>
        </p:txBody>
      </p:sp>
      <p:sp>
        <p:nvSpPr>
          <p:cNvPr id="198703" name="Rectangle 47"/>
          <p:cNvSpPr>
            <a:spLocks noChangeArrowheads="1"/>
          </p:cNvSpPr>
          <p:nvPr/>
        </p:nvSpPr>
        <p:spPr bwMode="auto">
          <a:xfrm rot="-3922141">
            <a:off x="5770563" y="6226175"/>
            <a:ext cx="12017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Christophe</a:t>
            </a:r>
          </a:p>
        </p:txBody>
      </p:sp>
      <p:sp>
        <p:nvSpPr>
          <p:cNvPr id="198704" name="Rectangle 48"/>
          <p:cNvSpPr>
            <a:spLocks noChangeArrowheads="1"/>
          </p:cNvSpPr>
          <p:nvPr/>
        </p:nvSpPr>
        <p:spPr bwMode="auto">
          <a:xfrm rot="-3922270">
            <a:off x="6236494" y="6166644"/>
            <a:ext cx="10858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Christoph</a:t>
            </a:r>
          </a:p>
        </p:txBody>
      </p:sp>
      <p:sp>
        <p:nvSpPr>
          <p:cNvPr id="198705" name="Rectangle 49"/>
          <p:cNvSpPr>
            <a:spLocks noChangeArrowheads="1"/>
          </p:cNvSpPr>
          <p:nvPr/>
        </p:nvSpPr>
        <p:spPr bwMode="auto">
          <a:xfrm rot="-3929420">
            <a:off x="6662738" y="6124575"/>
            <a:ext cx="9858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Crisdean</a:t>
            </a:r>
          </a:p>
        </p:txBody>
      </p:sp>
      <p:sp>
        <p:nvSpPr>
          <p:cNvPr id="198706" name="Rectangle 50"/>
          <p:cNvSpPr>
            <a:spLocks noChangeArrowheads="1"/>
          </p:cNvSpPr>
          <p:nvPr/>
        </p:nvSpPr>
        <p:spPr bwMode="auto">
          <a:xfrm rot="-3925722">
            <a:off x="7006431" y="6139657"/>
            <a:ext cx="10128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Cristobal</a:t>
            </a:r>
          </a:p>
        </p:txBody>
      </p:sp>
      <p:sp>
        <p:nvSpPr>
          <p:cNvPr id="198707" name="Rectangle 51"/>
          <p:cNvSpPr>
            <a:spLocks noChangeArrowheads="1"/>
          </p:cNvSpPr>
          <p:nvPr/>
        </p:nvSpPr>
        <p:spPr bwMode="auto">
          <a:xfrm rot="-3915877">
            <a:off x="7323931" y="6192044"/>
            <a:ext cx="11271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Cristoforo</a:t>
            </a:r>
          </a:p>
        </p:txBody>
      </p:sp>
      <p:sp>
        <p:nvSpPr>
          <p:cNvPr id="198708" name="Rectangle 52"/>
          <p:cNvSpPr>
            <a:spLocks noChangeArrowheads="1"/>
          </p:cNvSpPr>
          <p:nvPr/>
        </p:nvSpPr>
        <p:spPr bwMode="auto">
          <a:xfrm rot="-3929659">
            <a:off x="7736681" y="6176169"/>
            <a:ext cx="10890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Kristoffer</a:t>
            </a:r>
          </a:p>
        </p:txBody>
      </p:sp>
      <p:sp>
        <p:nvSpPr>
          <p:cNvPr id="198709" name="Rectangle 53"/>
          <p:cNvSpPr>
            <a:spLocks noChangeArrowheads="1"/>
          </p:cNvSpPr>
          <p:nvPr/>
        </p:nvSpPr>
        <p:spPr bwMode="auto">
          <a:xfrm rot="-3934610">
            <a:off x="8208963" y="6067425"/>
            <a:ext cx="8588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mtClean="0">
                <a:solidFill>
                  <a:srgbClr val="000000"/>
                </a:solidFill>
                <a:latin typeface="Times New Roman" charset="0"/>
                <a:ea typeface="ＭＳ Ｐゴシック" charset="0"/>
              </a:rPr>
              <a:t>Krystof</a:t>
            </a:r>
          </a:p>
        </p:txBody>
      </p:sp>
    </p:spTree>
    <p:extLst>
      <p:ext uri="{BB962C8B-B14F-4D97-AF65-F5344CB8AC3E}">
        <p14:creationId xmlns:p14="http://schemas.microsoft.com/office/powerpoint/2010/main" val="2733158771"/>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ChangeArrowheads="1"/>
          </p:cNvSpPr>
          <p:nvPr/>
        </p:nvSpPr>
        <p:spPr bwMode="auto">
          <a:xfrm>
            <a:off x="1243013" y="5038725"/>
            <a:ext cx="703262" cy="376238"/>
          </a:xfrm>
          <a:prstGeom prst="rect">
            <a:avLst/>
          </a:prstGeom>
          <a:noFill/>
          <a:ln w="444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3" name="Rectangle 3"/>
          <p:cNvSpPr>
            <a:spLocks noChangeArrowheads="1"/>
          </p:cNvSpPr>
          <p:nvPr/>
        </p:nvSpPr>
        <p:spPr bwMode="auto">
          <a:xfrm>
            <a:off x="2646363" y="4683125"/>
            <a:ext cx="703262" cy="731838"/>
          </a:xfrm>
          <a:prstGeom prst="rect">
            <a:avLst/>
          </a:prstGeom>
          <a:noFill/>
          <a:ln w="44450">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4" name="Rectangle 4"/>
          <p:cNvSpPr>
            <a:spLocks noChangeArrowheads="1"/>
          </p:cNvSpPr>
          <p:nvPr/>
        </p:nvSpPr>
        <p:spPr bwMode="auto">
          <a:xfrm>
            <a:off x="6135688" y="4683125"/>
            <a:ext cx="700087" cy="731838"/>
          </a:xfrm>
          <a:prstGeom prst="rect">
            <a:avLst/>
          </a:prstGeom>
          <a:noFill/>
          <a:ln w="44450">
            <a:solidFill>
              <a:srgbClr val="FF33CC"/>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5" name="Rectangle 5"/>
          <p:cNvSpPr>
            <a:spLocks noChangeArrowheads="1"/>
          </p:cNvSpPr>
          <p:nvPr/>
        </p:nvSpPr>
        <p:spPr bwMode="auto">
          <a:xfrm>
            <a:off x="4756150" y="4683125"/>
            <a:ext cx="676275" cy="731838"/>
          </a:xfrm>
          <a:prstGeom prst="rect">
            <a:avLst/>
          </a:prstGeom>
          <a:noFill/>
          <a:ln w="4445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6" name="Freeform 6"/>
          <p:cNvSpPr>
            <a:spLocks/>
          </p:cNvSpPr>
          <p:nvPr/>
        </p:nvSpPr>
        <p:spPr bwMode="auto">
          <a:xfrm>
            <a:off x="2998788" y="4425950"/>
            <a:ext cx="1054100" cy="989013"/>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44450">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7" name="Freeform 7"/>
          <p:cNvSpPr>
            <a:spLocks/>
          </p:cNvSpPr>
          <p:nvPr/>
        </p:nvSpPr>
        <p:spPr bwMode="auto">
          <a:xfrm>
            <a:off x="6483350" y="4425950"/>
            <a:ext cx="1055688" cy="989013"/>
          </a:xfrm>
          <a:custGeom>
            <a:avLst/>
            <a:gdLst>
              <a:gd name="T0" fmla="*/ 0 w 234"/>
              <a:gd name="T1" fmla="*/ 66 h 252"/>
              <a:gd name="T2" fmla="*/ 0 w 234"/>
              <a:gd name="T3" fmla="*/ 0 h 252"/>
              <a:gd name="T4" fmla="*/ 234 w 234"/>
              <a:gd name="T5" fmla="*/ 0 h 252"/>
              <a:gd name="T6" fmla="*/ 234 w 234"/>
              <a:gd name="T7" fmla="*/ 252 h 252"/>
            </a:gdLst>
            <a:ahLst/>
            <a:cxnLst>
              <a:cxn ang="0">
                <a:pos x="T0" y="T1"/>
              </a:cxn>
              <a:cxn ang="0">
                <a:pos x="T2" y="T3"/>
              </a:cxn>
              <a:cxn ang="0">
                <a:pos x="T4" y="T5"/>
              </a:cxn>
              <a:cxn ang="0">
                <a:pos x="T6" y="T7"/>
              </a:cxn>
            </a:cxnLst>
            <a:rect l="0" t="0" r="r" b="b"/>
            <a:pathLst>
              <a:path w="234" h="252">
                <a:moveTo>
                  <a:pt x="0" y="66"/>
                </a:moveTo>
                <a:lnTo>
                  <a:pt x="0" y="0"/>
                </a:lnTo>
                <a:lnTo>
                  <a:pt x="234" y="0"/>
                </a:lnTo>
                <a:lnTo>
                  <a:pt x="234" y="25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8" name="Freeform 8"/>
          <p:cNvSpPr>
            <a:spLocks/>
          </p:cNvSpPr>
          <p:nvPr/>
        </p:nvSpPr>
        <p:spPr bwMode="auto">
          <a:xfrm>
            <a:off x="3511550" y="4048125"/>
            <a:ext cx="1597025" cy="635000"/>
          </a:xfrm>
          <a:custGeom>
            <a:avLst/>
            <a:gdLst>
              <a:gd name="T0" fmla="*/ 0 w 354"/>
              <a:gd name="T1" fmla="*/ 96 h 162"/>
              <a:gd name="T2" fmla="*/ 0 w 354"/>
              <a:gd name="T3" fmla="*/ 0 h 162"/>
              <a:gd name="T4" fmla="*/ 354 w 354"/>
              <a:gd name="T5" fmla="*/ 0 h 162"/>
              <a:gd name="T6" fmla="*/ 354 w 354"/>
              <a:gd name="T7" fmla="*/ 162 h 162"/>
            </a:gdLst>
            <a:ahLst/>
            <a:cxnLst>
              <a:cxn ang="0">
                <a:pos x="T0" y="T1"/>
              </a:cxn>
              <a:cxn ang="0">
                <a:pos x="T2" y="T3"/>
              </a:cxn>
              <a:cxn ang="0">
                <a:pos x="T4" y="T5"/>
              </a:cxn>
              <a:cxn ang="0">
                <a:pos x="T6" y="T7"/>
              </a:cxn>
            </a:cxnLst>
            <a:rect l="0" t="0" r="r" b="b"/>
            <a:pathLst>
              <a:path w="354" h="162">
                <a:moveTo>
                  <a:pt x="0" y="96"/>
                </a:moveTo>
                <a:lnTo>
                  <a:pt x="0" y="0"/>
                </a:lnTo>
                <a:lnTo>
                  <a:pt x="354" y="0"/>
                </a:lnTo>
                <a:lnTo>
                  <a:pt x="354" y="162"/>
                </a:lnTo>
              </a:path>
            </a:pathLst>
          </a:custGeom>
          <a:noFill/>
          <a:ln w="44450">
            <a:solidFill>
              <a:srgbClr val="0066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89" name="Freeform 9"/>
          <p:cNvSpPr>
            <a:spLocks/>
          </p:cNvSpPr>
          <p:nvPr/>
        </p:nvSpPr>
        <p:spPr bwMode="auto">
          <a:xfrm>
            <a:off x="7024688" y="3765550"/>
            <a:ext cx="1217612" cy="1649413"/>
          </a:xfrm>
          <a:custGeom>
            <a:avLst/>
            <a:gdLst>
              <a:gd name="T0" fmla="*/ 0 w 270"/>
              <a:gd name="T1" fmla="*/ 168 h 420"/>
              <a:gd name="T2" fmla="*/ 0 w 270"/>
              <a:gd name="T3" fmla="*/ 0 h 420"/>
              <a:gd name="T4" fmla="*/ 270 w 270"/>
              <a:gd name="T5" fmla="*/ 0 h 420"/>
              <a:gd name="T6" fmla="*/ 270 w 270"/>
              <a:gd name="T7" fmla="*/ 420 h 420"/>
            </a:gdLst>
            <a:ahLst/>
            <a:cxnLst>
              <a:cxn ang="0">
                <a:pos x="T0" y="T1"/>
              </a:cxn>
              <a:cxn ang="0">
                <a:pos x="T2" y="T3"/>
              </a:cxn>
              <a:cxn ang="0">
                <a:pos x="T4" y="T5"/>
              </a:cxn>
              <a:cxn ang="0">
                <a:pos x="T6" y="T7"/>
              </a:cxn>
            </a:cxnLst>
            <a:rect l="0" t="0" r="r" b="b"/>
            <a:pathLst>
              <a:path w="270" h="420">
                <a:moveTo>
                  <a:pt x="0" y="168"/>
                </a:moveTo>
                <a:lnTo>
                  <a:pt x="0" y="0"/>
                </a:lnTo>
                <a:lnTo>
                  <a:pt x="270" y="0"/>
                </a:lnTo>
                <a:lnTo>
                  <a:pt x="270" y="420"/>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0" name="Freeform 10"/>
          <p:cNvSpPr>
            <a:spLocks/>
          </p:cNvSpPr>
          <p:nvPr/>
        </p:nvSpPr>
        <p:spPr bwMode="auto">
          <a:xfrm>
            <a:off x="1595438" y="3551238"/>
            <a:ext cx="2700337" cy="1487487"/>
          </a:xfrm>
          <a:custGeom>
            <a:avLst/>
            <a:gdLst>
              <a:gd name="T0" fmla="*/ 600 w 600"/>
              <a:gd name="T1" fmla="*/ 126 h 378"/>
              <a:gd name="T2" fmla="*/ 600 w 600"/>
              <a:gd name="T3" fmla="*/ 0 h 378"/>
              <a:gd name="T4" fmla="*/ 0 w 600"/>
              <a:gd name="T5" fmla="*/ 0 h 378"/>
              <a:gd name="T6" fmla="*/ 0 w 600"/>
              <a:gd name="T7" fmla="*/ 378 h 378"/>
            </a:gdLst>
            <a:ahLst/>
            <a:cxnLst>
              <a:cxn ang="0">
                <a:pos x="T0" y="T1"/>
              </a:cxn>
              <a:cxn ang="0">
                <a:pos x="T2" y="T3"/>
              </a:cxn>
              <a:cxn ang="0">
                <a:pos x="T4" y="T5"/>
              </a:cxn>
              <a:cxn ang="0">
                <a:pos x="T6" y="T7"/>
              </a:cxn>
            </a:cxnLst>
            <a:rect l="0" t="0" r="r" b="b"/>
            <a:pathLst>
              <a:path w="600" h="378">
                <a:moveTo>
                  <a:pt x="600" y="126"/>
                </a:moveTo>
                <a:lnTo>
                  <a:pt x="600" y="0"/>
                </a:lnTo>
                <a:lnTo>
                  <a:pt x="0" y="0"/>
                </a:lnTo>
                <a:lnTo>
                  <a:pt x="0" y="378"/>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1" name="Freeform 11"/>
          <p:cNvSpPr>
            <a:spLocks/>
          </p:cNvSpPr>
          <p:nvPr/>
        </p:nvSpPr>
        <p:spPr bwMode="auto">
          <a:xfrm>
            <a:off x="2944813" y="3363913"/>
            <a:ext cx="4675187" cy="401637"/>
          </a:xfrm>
          <a:custGeom>
            <a:avLst/>
            <a:gdLst>
              <a:gd name="T0" fmla="*/ 0 w 1038"/>
              <a:gd name="T1" fmla="*/ 48 h 102"/>
              <a:gd name="T2" fmla="*/ 0 w 1038"/>
              <a:gd name="T3" fmla="*/ 0 h 102"/>
              <a:gd name="T4" fmla="*/ 1038 w 1038"/>
              <a:gd name="T5" fmla="*/ 0 h 102"/>
              <a:gd name="T6" fmla="*/ 1038 w 1038"/>
              <a:gd name="T7" fmla="*/ 102 h 102"/>
            </a:gdLst>
            <a:ahLst/>
            <a:cxnLst>
              <a:cxn ang="0">
                <a:pos x="T0" y="T1"/>
              </a:cxn>
              <a:cxn ang="0">
                <a:pos x="T2" y="T3"/>
              </a:cxn>
              <a:cxn ang="0">
                <a:pos x="T4" y="T5"/>
              </a:cxn>
              <a:cxn ang="0">
                <a:pos x="T6" y="T7"/>
              </a:cxn>
            </a:cxnLst>
            <a:rect l="0" t="0" r="r" b="b"/>
            <a:pathLst>
              <a:path w="1038" h="102">
                <a:moveTo>
                  <a:pt x="0" y="48"/>
                </a:moveTo>
                <a:lnTo>
                  <a:pt x="0" y="0"/>
                </a:lnTo>
                <a:lnTo>
                  <a:pt x="1038" y="0"/>
                </a:lnTo>
                <a:lnTo>
                  <a:pt x="1038" y="102"/>
                </a:lnTo>
              </a:path>
            </a:pathLst>
          </a:custGeom>
          <a:noFill/>
          <a:ln w="444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2" name="Line 12"/>
          <p:cNvSpPr>
            <a:spLocks noChangeShapeType="1"/>
          </p:cNvSpPr>
          <p:nvPr/>
        </p:nvSpPr>
        <p:spPr bwMode="auto">
          <a:xfrm>
            <a:off x="5257800" y="2717800"/>
            <a:ext cx="0" cy="660400"/>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3" name="Rectangle 13"/>
          <p:cNvSpPr>
            <a:spLocks noChangeArrowheads="1"/>
          </p:cNvSpPr>
          <p:nvPr/>
        </p:nvSpPr>
        <p:spPr bwMode="auto">
          <a:xfrm>
            <a:off x="0" y="5334000"/>
            <a:ext cx="9144000" cy="4222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4" name="Rectangle 14"/>
          <p:cNvSpPr>
            <a:spLocks noChangeArrowheads="1"/>
          </p:cNvSpPr>
          <p:nvPr/>
        </p:nvSpPr>
        <p:spPr bwMode="auto">
          <a:xfrm>
            <a:off x="422275" y="6597650"/>
            <a:ext cx="5726113" cy="1444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99695" name="Rectangle 15"/>
          <p:cNvSpPr>
            <a:spLocks noChangeArrowheads="1"/>
          </p:cNvSpPr>
          <p:nvPr/>
        </p:nvSpPr>
        <p:spPr bwMode="auto">
          <a:xfrm rot="-3934905">
            <a:off x="382588" y="5668963"/>
            <a:ext cx="12922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FF0000"/>
                </a:solidFill>
                <a:latin typeface="Times New Roman" charset="0"/>
                <a:ea typeface="ＭＳ Ｐゴシック" charset="0"/>
              </a:rPr>
              <a:t>Piotr</a:t>
            </a:r>
          </a:p>
        </p:txBody>
      </p:sp>
      <p:sp>
        <p:nvSpPr>
          <p:cNvPr id="199696" name="Rectangle 16"/>
          <p:cNvSpPr>
            <a:spLocks noChangeArrowheads="1"/>
          </p:cNvSpPr>
          <p:nvPr/>
        </p:nvSpPr>
        <p:spPr bwMode="auto">
          <a:xfrm rot="-3946978">
            <a:off x="1008856" y="5728494"/>
            <a:ext cx="14144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FF0000"/>
                </a:solidFill>
                <a:latin typeface="Times New Roman" charset="0"/>
                <a:ea typeface="ＭＳ Ｐゴシック" charset="0"/>
              </a:rPr>
              <a:t>Pyotr</a:t>
            </a:r>
          </a:p>
        </p:txBody>
      </p:sp>
      <p:sp>
        <p:nvSpPr>
          <p:cNvPr id="199697" name="Rectangle 17"/>
          <p:cNvSpPr>
            <a:spLocks noChangeArrowheads="1"/>
          </p:cNvSpPr>
          <p:nvPr/>
        </p:nvSpPr>
        <p:spPr bwMode="auto">
          <a:xfrm rot="-3928464">
            <a:off x="1646238" y="5803900"/>
            <a:ext cx="157797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006600"/>
                </a:solidFill>
                <a:latin typeface="Times New Roman" charset="0"/>
                <a:ea typeface="ＭＳ Ｐゴシック" charset="0"/>
              </a:rPr>
              <a:t>Petros</a:t>
            </a:r>
          </a:p>
        </p:txBody>
      </p:sp>
      <p:sp>
        <p:nvSpPr>
          <p:cNvPr id="199698" name="Rectangle 18"/>
          <p:cNvSpPr>
            <a:spLocks noChangeArrowheads="1"/>
          </p:cNvSpPr>
          <p:nvPr/>
        </p:nvSpPr>
        <p:spPr bwMode="auto">
          <a:xfrm rot="-3922811">
            <a:off x="2428875" y="5775325"/>
            <a:ext cx="15208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006600"/>
                </a:solidFill>
                <a:latin typeface="Times New Roman" charset="0"/>
                <a:ea typeface="ＭＳ Ｐゴシック" charset="0"/>
              </a:rPr>
              <a:t>Pietro</a:t>
            </a:r>
          </a:p>
        </p:txBody>
      </p:sp>
      <p:sp>
        <p:nvSpPr>
          <p:cNvPr id="199699" name="Rectangle 19"/>
          <p:cNvSpPr>
            <a:spLocks noChangeArrowheads="1"/>
          </p:cNvSpPr>
          <p:nvPr/>
        </p:nvSpPr>
        <p:spPr bwMode="auto">
          <a:xfrm rot="-3945962">
            <a:off x="3298031" y="5706269"/>
            <a:ext cx="130016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3600" b="1" smtClean="0">
                <a:solidFill>
                  <a:srgbClr val="006600"/>
                </a:solidFill>
                <a:latin typeface="Times New Roman" charset="0"/>
                <a:ea typeface="ＭＳ Ｐゴシック" charset="0"/>
              </a:rPr>
              <a:t>Pedro</a:t>
            </a:r>
          </a:p>
        </p:txBody>
      </p:sp>
      <p:sp>
        <p:nvSpPr>
          <p:cNvPr id="199700" name="Rectangle 20"/>
          <p:cNvSpPr>
            <a:spLocks noChangeArrowheads="1"/>
          </p:cNvSpPr>
          <p:nvPr/>
        </p:nvSpPr>
        <p:spPr bwMode="auto">
          <a:xfrm rot="-3931340">
            <a:off x="3697288" y="5770563"/>
            <a:ext cx="15208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006600"/>
                </a:solidFill>
                <a:latin typeface="Times New Roman" charset="0"/>
                <a:ea typeface="ＭＳ Ｐゴシック" charset="0"/>
              </a:rPr>
              <a:t>Pierre</a:t>
            </a:r>
          </a:p>
        </p:txBody>
      </p:sp>
      <p:sp>
        <p:nvSpPr>
          <p:cNvPr id="199701" name="Rectangle 21"/>
          <p:cNvSpPr>
            <a:spLocks noChangeArrowheads="1"/>
          </p:cNvSpPr>
          <p:nvPr/>
        </p:nvSpPr>
        <p:spPr bwMode="auto">
          <a:xfrm rot="-3949083">
            <a:off x="4497388" y="5713412"/>
            <a:ext cx="139065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006600"/>
                </a:solidFill>
                <a:latin typeface="Times New Roman" charset="0"/>
                <a:ea typeface="ＭＳ Ｐゴシック" charset="0"/>
              </a:rPr>
              <a:t>Piero</a:t>
            </a:r>
          </a:p>
        </p:txBody>
      </p:sp>
      <p:sp>
        <p:nvSpPr>
          <p:cNvPr id="199702" name="Rectangle 22"/>
          <p:cNvSpPr>
            <a:spLocks noChangeArrowheads="1"/>
          </p:cNvSpPr>
          <p:nvPr/>
        </p:nvSpPr>
        <p:spPr bwMode="auto">
          <a:xfrm rot="-3950123">
            <a:off x="5209382" y="5701506"/>
            <a:ext cx="13604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b="1" smtClean="0">
                <a:solidFill>
                  <a:srgbClr val="FF0066"/>
                </a:solidFill>
                <a:latin typeface="Times New Roman" charset="0"/>
                <a:ea typeface="ＭＳ Ｐゴシック" charset="0"/>
              </a:rPr>
              <a:t>Peter</a:t>
            </a:r>
          </a:p>
        </p:txBody>
      </p:sp>
      <p:sp>
        <p:nvSpPr>
          <p:cNvPr id="199703" name="Rectangle 23"/>
          <p:cNvSpPr>
            <a:spLocks noChangeArrowheads="1"/>
          </p:cNvSpPr>
          <p:nvPr/>
        </p:nvSpPr>
        <p:spPr bwMode="auto">
          <a:xfrm rot="-3972130">
            <a:off x="5992019" y="5734844"/>
            <a:ext cx="12080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3600" b="1" smtClean="0">
                <a:solidFill>
                  <a:srgbClr val="FF0066"/>
                </a:solidFill>
                <a:latin typeface="Times New Roman" charset="0"/>
                <a:ea typeface="ＭＳ Ｐゴシック" charset="0"/>
              </a:rPr>
              <a:t>Peder</a:t>
            </a:r>
          </a:p>
        </p:txBody>
      </p:sp>
      <p:sp>
        <p:nvSpPr>
          <p:cNvPr id="199704" name="Rectangle 24"/>
          <p:cNvSpPr>
            <a:spLocks noChangeArrowheads="1"/>
          </p:cNvSpPr>
          <p:nvPr/>
        </p:nvSpPr>
        <p:spPr bwMode="auto">
          <a:xfrm rot="-3944043">
            <a:off x="6524626" y="5676900"/>
            <a:ext cx="1308100"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smtClean="0">
                <a:solidFill>
                  <a:srgbClr val="000000"/>
                </a:solidFill>
                <a:latin typeface="Times New Roman" charset="0"/>
                <a:ea typeface="ＭＳ Ｐゴシック" charset="0"/>
              </a:rPr>
              <a:t>Peka</a:t>
            </a:r>
          </a:p>
        </p:txBody>
      </p:sp>
      <p:sp>
        <p:nvSpPr>
          <p:cNvPr id="199705" name="Rectangle 25"/>
          <p:cNvSpPr>
            <a:spLocks noChangeArrowheads="1"/>
          </p:cNvSpPr>
          <p:nvPr/>
        </p:nvSpPr>
        <p:spPr bwMode="auto">
          <a:xfrm rot="-3916392">
            <a:off x="6938963" y="5865813"/>
            <a:ext cx="16986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914400" fontAlgn="base">
              <a:spcBef>
                <a:spcPct val="0"/>
              </a:spcBef>
              <a:spcAft>
                <a:spcPct val="0"/>
              </a:spcAft>
            </a:pPr>
            <a:r>
              <a:rPr lang="en-US" sz="4400" smtClean="0">
                <a:solidFill>
                  <a:srgbClr val="000000"/>
                </a:solidFill>
                <a:latin typeface="Helvetica" charset="0"/>
                <a:ea typeface="ＭＳ Ｐゴシック" charset="0"/>
              </a:rPr>
              <a:t> </a:t>
            </a:r>
            <a:r>
              <a:rPr lang="en-US" sz="3600" smtClean="0">
                <a:solidFill>
                  <a:srgbClr val="000000"/>
                </a:solidFill>
                <a:latin typeface="Times New Roman" charset="0"/>
                <a:ea typeface="ＭＳ Ｐゴシック" charset="0"/>
              </a:rPr>
              <a:t>Peadar</a:t>
            </a:r>
          </a:p>
        </p:txBody>
      </p:sp>
      <p:sp>
        <p:nvSpPr>
          <p:cNvPr id="199706" name="Text Box 26"/>
          <p:cNvSpPr txBox="1">
            <a:spLocks noChangeArrowheads="1"/>
          </p:cNvSpPr>
          <p:nvPr/>
        </p:nvSpPr>
        <p:spPr bwMode="auto">
          <a:xfrm>
            <a:off x="0" y="117475"/>
            <a:ext cx="4992688" cy="207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smtClean="0">
                <a:solidFill>
                  <a:srgbClr val="000000"/>
                </a:solidFill>
                <a:latin typeface="Times New Roman" charset="0"/>
                <a:ea typeface="ＭＳ Ｐゴシック" charset="0"/>
                <a:cs typeface="Times New Roman" charset="0"/>
              </a:rPr>
              <a:t>Pedro</a:t>
            </a:r>
            <a:r>
              <a:rPr lang="en-US" sz="2800" smtClean="0">
                <a:solidFill>
                  <a:srgbClr val="000000"/>
                </a:solidFill>
                <a:latin typeface="Times New Roman" charset="0"/>
                <a:ea typeface="ＭＳ Ｐゴシック" charset="0"/>
                <a:cs typeface="Times New Roman" charset="0"/>
              </a:rPr>
              <a:t>  </a:t>
            </a:r>
            <a:r>
              <a:rPr lang="en-US" sz="2800" smtClean="0">
                <a:solidFill>
                  <a:srgbClr val="808080"/>
                </a:solidFill>
                <a:latin typeface="Times New Roman" charset="0"/>
                <a:ea typeface="ＭＳ Ｐゴシック" charset="0"/>
                <a:cs typeface="Times New Roman" charset="0"/>
              </a:rPr>
              <a:t>(</a:t>
            </a:r>
            <a:r>
              <a:rPr lang="en-US" sz="2800" b="1" smtClean="0">
                <a:solidFill>
                  <a:srgbClr val="006600"/>
                </a:solidFill>
                <a:latin typeface="Times New Roman" charset="0"/>
                <a:ea typeface="ＭＳ Ｐゴシック" charset="0"/>
              </a:rPr>
              <a:t>Portuguese/Spanish</a:t>
            </a:r>
            <a:r>
              <a:rPr lang="en-US" sz="2800" smtClean="0">
                <a:solidFill>
                  <a:srgbClr val="808080"/>
                </a:solidFill>
                <a:latin typeface="Times New Roman" charset="0"/>
                <a:ea typeface="ＭＳ Ｐゴシック" charset="0"/>
                <a:cs typeface="Times New Roman" charset="0"/>
              </a:rPr>
              <a:t>)</a:t>
            </a:r>
          </a:p>
          <a:p>
            <a:pPr defTabSz="914400" fontAlgn="base">
              <a:spcBef>
                <a:spcPct val="0"/>
              </a:spcBef>
              <a:spcAft>
                <a:spcPct val="0"/>
              </a:spcAft>
            </a:pPr>
            <a:r>
              <a:rPr lang="en-US" smtClean="0">
                <a:solidFill>
                  <a:srgbClr val="000000"/>
                </a:solidFill>
                <a:latin typeface="Times New Roman" charset="0"/>
                <a:ea typeface="ＭＳ Ｐゴシック" charset="0"/>
                <a:cs typeface="Times New Roman" charset="0"/>
              </a:rPr>
              <a:t>Petros (</a:t>
            </a:r>
            <a:r>
              <a:rPr lang="en-US" b="1" smtClean="0">
                <a:solidFill>
                  <a:srgbClr val="006600"/>
                </a:solidFill>
                <a:latin typeface="Times New Roman" charset="0"/>
                <a:ea typeface="ＭＳ Ｐゴシック" charset="0"/>
              </a:rPr>
              <a:t>Greek</a:t>
            </a:r>
            <a:r>
              <a:rPr lang="en-US" smtClean="0">
                <a:solidFill>
                  <a:srgbClr val="000000"/>
                </a:solidFill>
                <a:latin typeface="Times New Roman" charset="0"/>
                <a:ea typeface="ＭＳ Ｐゴシック" charset="0"/>
                <a:cs typeface="Times New Roman" charset="0"/>
              </a:rPr>
              <a:t>), Peter  (</a:t>
            </a:r>
            <a:r>
              <a:rPr lang="en-US" b="1" smtClean="0">
                <a:solidFill>
                  <a:srgbClr val="FF33CC"/>
                </a:solidFill>
                <a:latin typeface="Times New Roman" charset="0"/>
                <a:ea typeface="ＭＳ Ｐゴシック" charset="0"/>
                <a:cs typeface="Times New Roman" charset="0"/>
              </a:rPr>
              <a:t>English</a:t>
            </a:r>
            <a:r>
              <a:rPr lang="en-US" smtClean="0">
                <a:solidFill>
                  <a:srgbClr val="000000"/>
                </a:solidFill>
                <a:latin typeface="Times New Roman" charset="0"/>
                <a:ea typeface="ＭＳ Ｐゴシック" charset="0"/>
                <a:cs typeface="Times New Roman" charset="0"/>
              </a:rPr>
              <a:t>), Piotr  (</a:t>
            </a:r>
            <a:r>
              <a:rPr lang="en-US" b="1" smtClean="0">
                <a:solidFill>
                  <a:srgbClr val="FF0000"/>
                </a:solidFill>
                <a:latin typeface="Times New Roman" charset="0"/>
                <a:ea typeface="ＭＳ Ｐゴシック" charset="0"/>
                <a:cs typeface="Times New Roman" charset="0"/>
              </a:rPr>
              <a:t>Polish</a:t>
            </a:r>
            <a:r>
              <a:rPr lang="en-US" smtClean="0">
                <a:solidFill>
                  <a:srgbClr val="000000"/>
                </a:solidFill>
                <a:latin typeface="Times New Roman" charset="0"/>
                <a:ea typeface="ＭＳ Ｐゴシック" charset="0"/>
                <a:cs typeface="Times New Roman" charset="0"/>
              </a:rPr>
              <a:t>), Peadar (Irish), Pierre (</a:t>
            </a:r>
            <a:r>
              <a:rPr lang="en-US" b="1" smtClean="0">
                <a:solidFill>
                  <a:srgbClr val="006600"/>
                </a:solidFill>
                <a:latin typeface="Times New Roman" charset="0"/>
                <a:ea typeface="ＭＳ Ｐゴシック" charset="0"/>
              </a:rPr>
              <a:t>French</a:t>
            </a:r>
            <a:r>
              <a:rPr lang="en-US" smtClean="0">
                <a:solidFill>
                  <a:srgbClr val="000000"/>
                </a:solidFill>
                <a:latin typeface="Times New Roman" charset="0"/>
                <a:ea typeface="ＭＳ Ｐゴシック" charset="0"/>
                <a:cs typeface="Times New Roman" charset="0"/>
              </a:rPr>
              <a:t>), Peder  (</a:t>
            </a:r>
            <a:r>
              <a:rPr lang="en-US" b="1" smtClean="0">
                <a:solidFill>
                  <a:srgbClr val="FF33CC"/>
                </a:solidFill>
                <a:latin typeface="Times New Roman" charset="0"/>
                <a:ea typeface="ＭＳ Ｐゴシック" charset="0"/>
                <a:cs typeface="Times New Roman" charset="0"/>
              </a:rPr>
              <a:t>Danish</a:t>
            </a:r>
            <a:r>
              <a:rPr lang="en-US" smtClean="0">
                <a:solidFill>
                  <a:srgbClr val="000000"/>
                </a:solidFill>
                <a:latin typeface="Times New Roman" charset="0"/>
                <a:ea typeface="ＭＳ Ｐゴシック" charset="0"/>
                <a:cs typeface="Times New Roman" charset="0"/>
              </a:rPr>
              <a:t>), Peka (Hawaiian), Pietro (</a:t>
            </a:r>
            <a:r>
              <a:rPr lang="en-US" b="1" smtClean="0">
                <a:solidFill>
                  <a:srgbClr val="006600"/>
                </a:solidFill>
                <a:latin typeface="Times New Roman" charset="0"/>
                <a:ea typeface="ＭＳ Ｐゴシック" charset="0"/>
              </a:rPr>
              <a:t>Italian</a:t>
            </a:r>
            <a:r>
              <a:rPr lang="en-US" smtClean="0">
                <a:solidFill>
                  <a:srgbClr val="000000"/>
                </a:solidFill>
                <a:latin typeface="Times New Roman" charset="0"/>
                <a:ea typeface="ＭＳ Ｐゴシック" charset="0"/>
                <a:cs typeface="Times New Roman" charset="0"/>
              </a:rPr>
              <a:t>), Piero (</a:t>
            </a:r>
            <a:r>
              <a:rPr lang="en-US" b="1" smtClean="0">
                <a:solidFill>
                  <a:srgbClr val="006600"/>
                </a:solidFill>
                <a:latin typeface="Times New Roman" charset="0"/>
                <a:ea typeface="ＭＳ Ｐゴシック" charset="0"/>
              </a:rPr>
              <a:t>Italian</a:t>
            </a:r>
            <a:r>
              <a:rPr lang="en-US" smtClean="0">
                <a:solidFill>
                  <a:srgbClr val="000000"/>
                </a:solidFill>
                <a:latin typeface="Times New Roman" charset="0"/>
                <a:ea typeface="ＭＳ Ｐゴシック" charset="0"/>
                <a:cs typeface="Times New Roman" charset="0"/>
              </a:rPr>
              <a:t> </a:t>
            </a:r>
            <a:r>
              <a:rPr lang="en-US" b="1" smtClean="0">
                <a:solidFill>
                  <a:srgbClr val="006600"/>
                </a:solidFill>
                <a:latin typeface="Times New Roman" charset="0"/>
                <a:ea typeface="ＭＳ Ｐゴシック" charset="0"/>
              </a:rPr>
              <a:t>Alternative</a:t>
            </a:r>
            <a:r>
              <a:rPr lang="en-US" smtClean="0">
                <a:solidFill>
                  <a:srgbClr val="000000"/>
                </a:solidFill>
                <a:latin typeface="Times New Roman" charset="0"/>
                <a:ea typeface="ＭＳ Ｐゴシック" charset="0"/>
                <a:cs typeface="Times New Roman" charset="0"/>
              </a:rPr>
              <a:t>), Petr (Czech), Pyotr (</a:t>
            </a:r>
            <a:r>
              <a:rPr lang="en-US" b="1" smtClean="0">
                <a:solidFill>
                  <a:srgbClr val="FF0000"/>
                </a:solidFill>
                <a:latin typeface="Times New Roman" charset="0"/>
                <a:ea typeface="ＭＳ Ｐゴシック" charset="0"/>
                <a:cs typeface="Times New Roman" charset="0"/>
              </a:rPr>
              <a:t>Russian</a:t>
            </a:r>
            <a:r>
              <a:rPr lang="en-US" smtClean="0">
                <a:solidFill>
                  <a:srgbClr val="000000"/>
                </a:solidFill>
                <a:latin typeface="Times New Roman" charset="0"/>
                <a:ea typeface="ＭＳ Ｐゴシック" charset="0"/>
                <a:cs typeface="Times New Roman" charset="0"/>
              </a:rPr>
              <a:t>)</a:t>
            </a:r>
          </a:p>
          <a:p>
            <a:pPr defTabSz="914400" fontAlgn="base">
              <a:spcBef>
                <a:spcPct val="0"/>
              </a:spcBef>
              <a:spcAft>
                <a:spcPct val="0"/>
              </a:spcAft>
            </a:pPr>
            <a:endParaRPr lang="en-US" smtClean="0">
              <a:solidFill>
                <a:srgbClr val="000000"/>
              </a:solidFill>
              <a:latin typeface="Times New Roman" charset="0"/>
              <a:ea typeface="ＭＳ Ｐゴシック" charset="0"/>
              <a:cs typeface="Times New Roman" charset="0"/>
            </a:endParaRPr>
          </a:p>
          <a:p>
            <a:pPr defTabSz="914400" fontAlgn="base">
              <a:spcBef>
                <a:spcPct val="0"/>
              </a:spcBef>
              <a:spcAft>
                <a:spcPct val="0"/>
              </a:spcAft>
            </a:pPr>
            <a:endParaRPr lang="en-US" sz="1200" smtClean="0">
              <a:solidFill>
                <a:srgbClr val="000000"/>
              </a:solidFill>
              <a:latin typeface="Times New Roman" charset="0"/>
              <a:ea typeface="ＭＳ Ｐゴシック" charset="0"/>
            </a:endParaRPr>
          </a:p>
        </p:txBody>
      </p:sp>
      <p:graphicFrame>
        <p:nvGraphicFramePr>
          <p:cNvPr id="199707" name="Object 27"/>
          <p:cNvGraphicFramePr>
            <a:graphicFrameLocks noChangeAspect="1"/>
          </p:cNvGraphicFramePr>
          <p:nvPr/>
        </p:nvGraphicFramePr>
        <p:xfrm>
          <a:off x="4486275" y="0"/>
          <a:ext cx="4657725" cy="3255963"/>
        </p:xfrm>
        <a:graphic>
          <a:graphicData uri="http://schemas.openxmlformats.org/presentationml/2006/ole">
            <mc:AlternateContent xmlns:mc="http://schemas.openxmlformats.org/markup-compatibility/2006">
              <mc:Choice xmlns:v="urn:schemas-microsoft-com:vml" Requires="v">
                <p:oleObj spid="_x0000_s89101" name="Bitmap Image" r:id="rId3" imgW="5095238" imgH="3561905" progId="Paint.Picture">
                  <p:embed/>
                </p:oleObj>
              </mc:Choice>
              <mc:Fallback>
                <p:oleObj name="Bitmap Image" r:id="rId3" imgW="5095238" imgH="3561905"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6275" y="0"/>
                        <a:ext cx="4657725" cy="325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3271744282"/>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706" name="Group 2"/>
          <p:cNvGrpSpPr>
            <a:grpSpLocks/>
          </p:cNvGrpSpPr>
          <p:nvPr/>
        </p:nvGrpSpPr>
        <p:grpSpPr bwMode="auto">
          <a:xfrm>
            <a:off x="114300" y="4033838"/>
            <a:ext cx="8915400" cy="2824162"/>
            <a:chOff x="0" y="2640"/>
            <a:chExt cx="5616" cy="1779"/>
          </a:xfrm>
        </p:grpSpPr>
        <p:pic>
          <p:nvPicPr>
            <p:cNvPr id="200707" name="Picture 3" descr="http://images.google.com/images?q=tbn:Sc41iL2etAQC:www.intheteam.com/images/club/50/brazil_flag.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 y="3792"/>
              <a:ext cx="432" cy="289"/>
            </a:xfrm>
            <a:prstGeom prst="rect">
              <a:avLst/>
            </a:prstGeom>
            <a:noFill/>
            <a:extLst>
              <a:ext uri="{909E8E84-426E-40dd-AFC4-6F175D3DCCD1}">
                <a14:hiddenFill xmlns:a14="http://schemas.microsoft.com/office/drawing/2010/main">
                  <a:solidFill>
                    <a:srgbClr val="FFFFFF"/>
                  </a:solidFill>
                </a14:hiddenFill>
              </a:ext>
            </a:extLst>
          </p:spPr>
        </p:pic>
        <p:pic>
          <p:nvPicPr>
            <p:cNvPr id="200708" name="Picture 4" descr="http://www.theodora.com/flags/as.gif">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0709" name="Picture 5" descr="http://www.flags.net/elements/gif_flags/ANGU00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6"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10" name="Text Box 6"/>
            <p:cNvSpPr txBox="1">
              <a:spLocks noChangeArrowheads="1"/>
            </p:cNvSpPr>
            <p:nvPr/>
          </p:nvSpPr>
          <p:spPr bwMode="auto">
            <a:xfrm>
              <a:off x="1056" y="4187"/>
              <a:ext cx="445"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ANGUILLA</a:t>
              </a:r>
            </a:p>
          </p:txBody>
        </p:sp>
        <p:sp>
          <p:nvSpPr>
            <p:cNvPr id="200711" name="Text Box 7"/>
            <p:cNvSpPr txBox="1">
              <a:spLocks noChangeArrowheads="1"/>
            </p:cNvSpPr>
            <p:nvPr/>
          </p:nvSpPr>
          <p:spPr bwMode="auto">
            <a:xfrm>
              <a:off x="0" y="4187"/>
              <a:ext cx="494"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AUSTRALIA </a:t>
              </a:r>
            </a:p>
          </p:txBody>
        </p:sp>
        <p:pic>
          <p:nvPicPr>
            <p:cNvPr id="200712" name="Picture 8" descr="http://www.flags.net/elements/gif_flags/STHC001.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13" name="Text Box 9"/>
            <p:cNvSpPr txBox="1">
              <a:spLocks noChangeArrowheads="1"/>
            </p:cNvSpPr>
            <p:nvPr/>
          </p:nvSpPr>
          <p:spPr bwMode="auto">
            <a:xfrm>
              <a:off x="528" y="4130"/>
              <a:ext cx="50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St. Helena &amp;</a:t>
              </a:r>
            </a:p>
            <a:p>
              <a:pPr defTabSz="914400" fontAlgn="base">
                <a:spcBef>
                  <a:spcPct val="0"/>
                </a:spcBef>
                <a:spcAft>
                  <a:spcPct val="0"/>
                </a:spcAft>
              </a:pPr>
              <a:r>
                <a:rPr lang="en-US" sz="800" smtClean="0">
                  <a:solidFill>
                    <a:srgbClr val="000000"/>
                  </a:solidFill>
                  <a:latin typeface="Times New Roman" charset="0"/>
                  <a:ea typeface="ＭＳ Ｐゴシック" charset="0"/>
                </a:rPr>
                <a:t> Dependencies </a:t>
              </a:r>
            </a:p>
            <a:p>
              <a:pPr defTabSz="914400" fontAlgn="base">
                <a:spcBef>
                  <a:spcPct val="0"/>
                </a:spcBef>
                <a:spcAft>
                  <a:spcPct val="0"/>
                </a:spcAft>
              </a:pPr>
              <a:endParaRPr lang="en-US" sz="800" smtClean="0">
                <a:solidFill>
                  <a:srgbClr val="000000"/>
                </a:solidFill>
                <a:latin typeface="Times New Roman" charset="0"/>
                <a:ea typeface="ＭＳ Ｐゴシック" charset="0"/>
              </a:endParaRPr>
            </a:p>
          </p:txBody>
        </p:sp>
        <p:pic>
          <p:nvPicPr>
            <p:cNvPr id="200714" name="Picture 10" descr="http://www.flags.net/elements/gif_flags/SGSS001.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2"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15" name="Text Box 11"/>
            <p:cNvSpPr txBox="1">
              <a:spLocks noChangeArrowheads="1"/>
            </p:cNvSpPr>
            <p:nvPr/>
          </p:nvSpPr>
          <p:spPr bwMode="auto">
            <a:xfrm>
              <a:off x="1584" y="4033"/>
              <a:ext cx="553"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South Georgia &amp;</a:t>
              </a:r>
            </a:p>
            <a:p>
              <a:pPr defTabSz="914400" fontAlgn="base">
                <a:spcBef>
                  <a:spcPct val="0"/>
                </a:spcBef>
                <a:spcAft>
                  <a:spcPct val="0"/>
                </a:spcAft>
              </a:pPr>
              <a:r>
                <a:rPr lang="en-US" sz="800" smtClean="0">
                  <a:solidFill>
                    <a:srgbClr val="000000"/>
                  </a:solidFill>
                  <a:latin typeface="Times New Roman" charset="0"/>
                  <a:ea typeface="ＭＳ Ｐゴシック" charset="0"/>
                </a:rPr>
                <a:t>South Sandwich </a:t>
              </a:r>
            </a:p>
            <a:p>
              <a:pPr defTabSz="914400" fontAlgn="base">
                <a:spcBef>
                  <a:spcPct val="0"/>
                </a:spcBef>
                <a:spcAft>
                  <a:spcPct val="0"/>
                </a:spcAft>
              </a:pPr>
              <a:r>
                <a:rPr lang="en-US" sz="800" smtClean="0">
                  <a:solidFill>
                    <a:srgbClr val="000000"/>
                  </a:solidFill>
                  <a:latin typeface="Times New Roman" charset="0"/>
                  <a:ea typeface="ＭＳ Ｐゴシック" charset="0"/>
                </a:rPr>
                <a:t>Islands</a:t>
              </a:r>
            </a:p>
          </p:txBody>
        </p:sp>
        <p:pic>
          <p:nvPicPr>
            <p:cNvPr id="200716" name="Picture 12" descr="http://www.flags.net/elements/gif_flags/UNKG001.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0" y="3794"/>
              <a:ext cx="480" cy="260"/>
            </a:xfrm>
            <a:prstGeom prst="rect">
              <a:avLst/>
            </a:prstGeom>
            <a:noFill/>
            <a:extLst>
              <a:ext uri="{909E8E84-426E-40dd-AFC4-6F175D3DCCD1}">
                <a14:hiddenFill xmlns:a14="http://schemas.microsoft.com/office/drawing/2010/main">
                  <a:solidFill>
                    <a:srgbClr val="FFFFFF"/>
                  </a:solidFill>
                </a14:hiddenFill>
              </a:ext>
            </a:extLst>
          </p:spPr>
        </p:pic>
        <p:sp>
          <p:nvSpPr>
            <p:cNvPr id="200717" name="Text Box 13"/>
            <p:cNvSpPr txBox="1">
              <a:spLocks noChangeArrowheads="1"/>
            </p:cNvSpPr>
            <p:nvPr/>
          </p:nvSpPr>
          <p:spPr bwMode="auto">
            <a:xfrm>
              <a:off x="2160" y="4178"/>
              <a:ext cx="52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z="800" smtClean="0">
                  <a:solidFill>
                    <a:srgbClr val="000000"/>
                  </a:solidFill>
                  <a:latin typeface="Times New Roman" charset="0"/>
                  <a:ea typeface="ＭＳ Ｐゴシック" charset="0"/>
                </a:rPr>
                <a:t>U.K.</a:t>
              </a:r>
            </a:p>
          </p:txBody>
        </p:sp>
        <p:pic>
          <p:nvPicPr>
            <p:cNvPr id="200718" name="Picture 14" descr="http://www.flags.net/elements/gif_flags/YURE002.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6"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19" name="Text Box 15"/>
            <p:cNvSpPr txBox="1">
              <a:spLocks noChangeArrowheads="1"/>
            </p:cNvSpPr>
            <p:nvPr/>
          </p:nvSpPr>
          <p:spPr bwMode="auto">
            <a:xfrm>
              <a:off x="2736" y="4033"/>
              <a:ext cx="449"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Serbia &amp; </a:t>
              </a:r>
            </a:p>
            <a:p>
              <a:pPr defTabSz="914400" fontAlgn="base">
                <a:spcBef>
                  <a:spcPct val="0"/>
                </a:spcBef>
                <a:spcAft>
                  <a:spcPct val="0"/>
                </a:spcAft>
              </a:pPr>
              <a:r>
                <a:rPr lang="en-US" sz="800" smtClean="0">
                  <a:solidFill>
                    <a:srgbClr val="000000"/>
                  </a:solidFill>
                  <a:latin typeface="Times New Roman" charset="0"/>
                  <a:ea typeface="ＭＳ Ｐゴシック" charset="0"/>
                </a:rPr>
                <a:t>Montenegro</a:t>
              </a:r>
            </a:p>
            <a:p>
              <a:pPr defTabSz="914400" fontAlgn="base">
                <a:spcBef>
                  <a:spcPct val="0"/>
                </a:spcBef>
                <a:spcAft>
                  <a:spcPct val="0"/>
                </a:spcAft>
              </a:pPr>
              <a:r>
                <a:rPr lang="en-US" sz="800" smtClean="0">
                  <a:solidFill>
                    <a:srgbClr val="000000"/>
                  </a:solidFill>
                  <a:latin typeface="Times New Roman" charset="0"/>
                  <a:ea typeface="ＭＳ Ｐゴシック" charset="0"/>
                </a:rPr>
                <a:t>(Yugoslavia)</a:t>
              </a:r>
            </a:p>
          </p:txBody>
        </p:sp>
        <p:pic>
          <p:nvPicPr>
            <p:cNvPr id="200720" name="Picture 16" descr="http://www.flags.net/elements/gif_flags/FRAN001.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64"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21" name="Text Box 17"/>
            <p:cNvSpPr txBox="1">
              <a:spLocks noChangeArrowheads="1"/>
            </p:cNvSpPr>
            <p:nvPr/>
          </p:nvSpPr>
          <p:spPr bwMode="auto">
            <a:xfrm>
              <a:off x="3264" y="4187"/>
              <a:ext cx="11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endParaRPr lang="en-US" sz="800" smtClean="0">
                <a:solidFill>
                  <a:srgbClr val="000000"/>
                </a:solidFill>
                <a:latin typeface="Times New Roman" charset="0"/>
                <a:ea typeface="ＭＳ Ｐゴシック" charset="0"/>
              </a:endParaRPr>
            </a:p>
          </p:txBody>
        </p:sp>
        <p:sp>
          <p:nvSpPr>
            <p:cNvPr id="200722" name="Text Box 18"/>
            <p:cNvSpPr txBox="1">
              <a:spLocks noChangeArrowheads="1"/>
            </p:cNvSpPr>
            <p:nvPr/>
          </p:nvSpPr>
          <p:spPr bwMode="auto">
            <a:xfrm>
              <a:off x="3264" y="4187"/>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FRANCE</a:t>
              </a:r>
            </a:p>
          </p:txBody>
        </p:sp>
        <p:pic>
          <p:nvPicPr>
            <p:cNvPr id="200723" name="Picture 19" descr="http://www.flags.net/elements/gif_flags/IREL001.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04"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0724" name="Picture 20" descr="http://www.flags.net/elements/gif_flags/INDA001.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0725" name="Picture 21" descr="http://www.flags.net/elements/gif_flags/NIGR001.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44"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0726" name="Text Box 22"/>
            <p:cNvSpPr txBox="1">
              <a:spLocks noChangeArrowheads="1"/>
            </p:cNvSpPr>
            <p:nvPr/>
          </p:nvSpPr>
          <p:spPr bwMode="auto">
            <a:xfrm>
              <a:off x="3792" y="4187"/>
              <a:ext cx="311"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NIGER</a:t>
              </a:r>
            </a:p>
          </p:txBody>
        </p:sp>
        <p:sp>
          <p:nvSpPr>
            <p:cNvPr id="200727" name="Text Box 23"/>
            <p:cNvSpPr txBox="1">
              <a:spLocks noChangeArrowheads="1"/>
            </p:cNvSpPr>
            <p:nvPr/>
          </p:nvSpPr>
          <p:spPr bwMode="auto">
            <a:xfrm>
              <a:off x="4272" y="4187"/>
              <a:ext cx="29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INDIA</a:t>
              </a:r>
            </a:p>
          </p:txBody>
        </p:sp>
        <p:sp>
          <p:nvSpPr>
            <p:cNvPr id="200728" name="Text Box 24"/>
            <p:cNvSpPr txBox="1">
              <a:spLocks noChangeArrowheads="1"/>
            </p:cNvSpPr>
            <p:nvPr/>
          </p:nvSpPr>
          <p:spPr bwMode="auto">
            <a:xfrm>
              <a:off x="4752" y="4187"/>
              <a:ext cx="39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IRELAND</a:t>
              </a:r>
            </a:p>
          </p:txBody>
        </p:sp>
        <p:sp>
          <p:nvSpPr>
            <p:cNvPr id="200729" name="Text Box 25"/>
            <p:cNvSpPr txBox="1">
              <a:spLocks noChangeArrowheads="1"/>
            </p:cNvSpPr>
            <p:nvPr/>
          </p:nvSpPr>
          <p:spPr bwMode="auto">
            <a:xfrm>
              <a:off x="5242" y="4187"/>
              <a:ext cx="347"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800" smtClean="0">
                  <a:solidFill>
                    <a:srgbClr val="000000"/>
                  </a:solidFill>
                  <a:latin typeface="Times New Roman" charset="0"/>
                  <a:ea typeface="ＭＳ Ｐゴシック" charset="0"/>
                </a:rPr>
                <a:t>BRAZIL</a:t>
              </a:r>
            </a:p>
          </p:txBody>
        </p:sp>
        <p:sp>
          <p:nvSpPr>
            <p:cNvPr id="200730" name="Text Box 26"/>
            <p:cNvSpPr txBox="1">
              <a:spLocks noChangeArrowheads="1"/>
            </p:cNvSpPr>
            <p:nvPr/>
          </p:nvSpPr>
          <p:spPr bwMode="auto">
            <a:xfrm>
              <a:off x="0" y="2976"/>
              <a:ext cx="2112"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endParaRPr lang="en-US" sz="1000" smtClean="0">
                <a:solidFill>
                  <a:srgbClr val="CCCCFF"/>
                </a:solidFill>
                <a:latin typeface="Times New Roman" charset="0"/>
                <a:ea typeface="ＭＳ Ｐゴシック" charset="0"/>
              </a:endParaRPr>
            </a:p>
          </p:txBody>
        </p:sp>
        <p:grpSp>
          <p:nvGrpSpPr>
            <p:cNvPr id="200731" name="Group 27"/>
            <p:cNvGrpSpPr>
              <a:grpSpLocks/>
            </p:cNvGrpSpPr>
            <p:nvPr/>
          </p:nvGrpSpPr>
          <p:grpSpPr bwMode="auto">
            <a:xfrm>
              <a:off x="192" y="2640"/>
              <a:ext cx="5184" cy="1154"/>
              <a:chOff x="192" y="1682"/>
              <a:chExt cx="5184" cy="2016"/>
            </a:xfrm>
          </p:grpSpPr>
          <p:sp>
            <p:nvSpPr>
              <p:cNvPr id="200732" name="Line 28"/>
              <p:cNvSpPr>
                <a:spLocks noChangeShapeType="1"/>
              </p:cNvSpPr>
              <p:nvPr/>
            </p:nvSpPr>
            <p:spPr bwMode="auto">
              <a:xfrm flipV="1">
                <a:off x="192" y="3362"/>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3" name="Line 29"/>
              <p:cNvSpPr>
                <a:spLocks noChangeShapeType="1"/>
              </p:cNvSpPr>
              <p:nvPr/>
            </p:nvSpPr>
            <p:spPr bwMode="auto">
              <a:xfrm flipV="1">
                <a:off x="2400" y="3170"/>
                <a:ext cx="0" cy="528"/>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4" name="Line 30"/>
              <p:cNvSpPr>
                <a:spLocks noChangeShapeType="1"/>
              </p:cNvSpPr>
              <p:nvPr/>
            </p:nvSpPr>
            <p:spPr bwMode="auto">
              <a:xfrm flipV="1">
                <a:off x="1824"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5" name="Line 31"/>
              <p:cNvSpPr>
                <a:spLocks noChangeShapeType="1"/>
              </p:cNvSpPr>
              <p:nvPr/>
            </p:nvSpPr>
            <p:spPr bwMode="auto">
              <a:xfrm flipV="1">
                <a:off x="2928"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6" name="Line 32"/>
              <p:cNvSpPr>
                <a:spLocks noChangeShapeType="1"/>
              </p:cNvSpPr>
              <p:nvPr/>
            </p:nvSpPr>
            <p:spPr bwMode="auto">
              <a:xfrm flipV="1">
                <a:off x="3456"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7" name="Line 33"/>
              <p:cNvSpPr>
                <a:spLocks noChangeShapeType="1"/>
              </p:cNvSpPr>
              <p:nvPr/>
            </p:nvSpPr>
            <p:spPr bwMode="auto">
              <a:xfrm>
                <a:off x="2928" y="3074"/>
                <a:ext cx="52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8" name="Line 34"/>
              <p:cNvSpPr>
                <a:spLocks noChangeShapeType="1"/>
              </p:cNvSpPr>
              <p:nvPr/>
            </p:nvSpPr>
            <p:spPr bwMode="auto">
              <a:xfrm flipV="1">
                <a:off x="3168" y="2834"/>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39" name="Line 35"/>
              <p:cNvSpPr>
                <a:spLocks noChangeShapeType="1"/>
              </p:cNvSpPr>
              <p:nvPr/>
            </p:nvSpPr>
            <p:spPr bwMode="auto">
              <a:xfrm flipV="1">
                <a:off x="3936"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0" name="Line 36"/>
              <p:cNvSpPr>
                <a:spLocks noChangeShapeType="1"/>
              </p:cNvSpPr>
              <p:nvPr/>
            </p:nvSpPr>
            <p:spPr bwMode="auto">
              <a:xfrm flipV="1">
                <a:off x="4416"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1" name="Line 37"/>
              <p:cNvSpPr>
                <a:spLocks noChangeShapeType="1"/>
              </p:cNvSpPr>
              <p:nvPr/>
            </p:nvSpPr>
            <p:spPr bwMode="auto">
              <a:xfrm>
                <a:off x="3936" y="3458"/>
                <a:ext cx="48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2" name="Line 38"/>
              <p:cNvSpPr>
                <a:spLocks noChangeShapeType="1"/>
              </p:cNvSpPr>
              <p:nvPr/>
            </p:nvSpPr>
            <p:spPr bwMode="auto">
              <a:xfrm flipV="1">
                <a:off x="4176" y="3074"/>
                <a:ext cx="0" cy="3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3" name="Line 39"/>
              <p:cNvSpPr>
                <a:spLocks noChangeShapeType="1"/>
              </p:cNvSpPr>
              <p:nvPr/>
            </p:nvSpPr>
            <p:spPr bwMode="auto">
              <a:xfrm flipV="1">
                <a:off x="4896"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4" name="Line 40"/>
              <p:cNvSpPr>
                <a:spLocks noChangeShapeType="1"/>
              </p:cNvSpPr>
              <p:nvPr/>
            </p:nvSpPr>
            <p:spPr bwMode="auto">
              <a:xfrm>
                <a:off x="1008" y="3170"/>
                <a:ext cx="100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5" name="Line 41"/>
              <p:cNvSpPr>
                <a:spLocks noChangeShapeType="1"/>
              </p:cNvSpPr>
              <p:nvPr/>
            </p:nvSpPr>
            <p:spPr bwMode="auto">
              <a:xfrm>
                <a:off x="4176" y="3074"/>
                <a:ext cx="72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6" name="Line 42"/>
              <p:cNvSpPr>
                <a:spLocks noChangeShapeType="1"/>
              </p:cNvSpPr>
              <p:nvPr/>
            </p:nvSpPr>
            <p:spPr bwMode="auto">
              <a:xfrm flipV="1">
                <a:off x="4512" y="2498"/>
                <a:ext cx="0" cy="57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7" name="Line 43"/>
              <p:cNvSpPr>
                <a:spLocks noChangeShapeType="1"/>
              </p:cNvSpPr>
              <p:nvPr/>
            </p:nvSpPr>
            <p:spPr bwMode="auto">
              <a:xfrm flipV="1">
                <a:off x="2448" y="2498"/>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8" name="Line 44"/>
              <p:cNvSpPr>
                <a:spLocks noChangeShapeType="1"/>
              </p:cNvSpPr>
              <p:nvPr/>
            </p:nvSpPr>
            <p:spPr bwMode="auto">
              <a:xfrm>
                <a:off x="1728" y="2834"/>
                <a:ext cx="144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49" name="Line 45"/>
              <p:cNvSpPr>
                <a:spLocks noChangeShapeType="1"/>
              </p:cNvSpPr>
              <p:nvPr/>
            </p:nvSpPr>
            <p:spPr bwMode="auto">
              <a:xfrm flipV="1">
                <a:off x="3504" y="2114"/>
                <a:ext cx="0" cy="3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0" name="Line 46"/>
              <p:cNvSpPr>
                <a:spLocks noChangeShapeType="1"/>
              </p:cNvSpPr>
              <p:nvPr/>
            </p:nvSpPr>
            <p:spPr bwMode="auto">
              <a:xfrm flipH="1">
                <a:off x="2016" y="3170"/>
                <a:ext cx="38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1" name="Line 47"/>
              <p:cNvSpPr>
                <a:spLocks noChangeShapeType="1"/>
              </p:cNvSpPr>
              <p:nvPr/>
            </p:nvSpPr>
            <p:spPr bwMode="auto">
              <a:xfrm flipV="1">
                <a:off x="1728" y="2834"/>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2" name="Line 48"/>
              <p:cNvSpPr>
                <a:spLocks noChangeShapeType="1"/>
              </p:cNvSpPr>
              <p:nvPr/>
            </p:nvSpPr>
            <p:spPr bwMode="auto">
              <a:xfrm flipV="1">
                <a:off x="2448" y="2498"/>
                <a:ext cx="206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3" name="Line 49"/>
              <p:cNvSpPr>
                <a:spLocks noChangeShapeType="1"/>
              </p:cNvSpPr>
              <p:nvPr/>
            </p:nvSpPr>
            <p:spPr bwMode="auto">
              <a:xfrm flipV="1">
                <a:off x="5376" y="2114"/>
                <a:ext cx="0" cy="15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4" name="Line 50"/>
              <p:cNvSpPr>
                <a:spLocks noChangeShapeType="1"/>
              </p:cNvSpPr>
              <p:nvPr/>
            </p:nvSpPr>
            <p:spPr bwMode="auto">
              <a:xfrm>
                <a:off x="3504" y="2114"/>
                <a:ext cx="1872"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5" name="Line 51"/>
              <p:cNvSpPr>
                <a:spLocks noChangeShapeType="1"/>
              </p:cNvSpPr>
              <p:nvPr/>
            </p:nvSpPr>
            <p:spPr bwMode="auto">
              <a:xfrm flipV="1">
                <a:off x="4464" y="1682"/>
                <a:ext cx="0" cy="432"/>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6" name="Line 52"/>
              <p:cNvSpPr>
                <a:spLocks noChangeShapeType="1"/>
              </p:cNvSpPr>
              <p:nvPr/>
            </p:nvSpPr>
            <p:spPr bwMode="auto">
              <a:xfrm flipV="1">
                <a:off x="720" y="3554"/>
                <a:ext cx="0" cy="14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7" name="Line 53"/>
              <p:cNvSpPr>
                <a:spLocks noChangeShapeType="1"/>
              </p:cNvSpPr>
              <p:nvPr/>
            </p:nvSpPr>
            <p:spPr bwMode="auto">
              <a:xfrm flipV="1">
                <a:off x="1296" y="3554"/>
                <a:ext cx="0" cy="14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8" name="Line 54"/>
              <p:cNvSpPr>
                <a:spLocks noChangeShapeType="1"/>
              </p:cNvSpPr>
              <p:nvPr/>
            </p:nvSpPr>
            <p:spPr bwMode="auto">
              <a:xfrm flipV="1">
                <a:off x="1440" y="3362"/>
                <a:ext cx="0" cy="9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59" name="Line 55"/>
              <p:cNvSpPr>
                <a:spLocks noChangeShapeType="1"/>
              </p:cNvSpPr>
              <p:nvPr/>
            </p:nvSpPr>
            <p:spPr bwMode="auto">
              <a:xfrm>
                <a:off x="192" y="3362"/>
                <a:ext cx="124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60" name="Line 56"/>
              <p:cNvSpPr>
                <a:spLocks noChangeShapeType="1"/>
              </p:cNvSpPr>
              <p:nvPr/>
            </p:nvSpPr>
            <p:spPr bwMode="auto">
              <a:xfrm flipV="1">
                <a:off x="720" y="3170"/>
                <a:ext cx="0" cy="192"/>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61" name="Line 57"/>
              <p:cNvSpPr>
                <a:spLocks noChangeShapeType="1"/>
              </p:cNvSpPr>
              <p:nvPr/>
            </p:nvSpPr>
            <p:spPr bwMode="auto">
              <a:xfrm>
                <a:off x="720" y="3170"/>
                <a:ext cx="38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62" name="Line 58"/>
              <p:cNvSpPr>
                <a:spLocks noChangeShapeType="1"/>
              </p:cNvSpPr>
              <p:nvPr/>
            </p:nvSpPr>
            <p:spPr bwMode="auto">
              <a:xfrm>
                <a:off x="720" y="3554"/>
                <a:ext cx="576"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63" name="Line 59"/>
              <p:cNvSpPr>
                <a:spLocks noChangeShapeType="1"/>
              </p:cNvSpPr>
              <p:nvPr/>
            </p:nvSpPr>
            <p:spPr bwMode="auto">
              <a:xfrm flipV="1">
                <a:off x="1008" y="3458"/>
                <a:ext cx="0" cy="9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0764" name="Line 60"/>
              <p:cNvSpPr>
                <a:spLocks noChangeShapeType="1"/>
              </p:cNvSpPr>
              <p:nvPr/>
            </p:nvSpPr>
            <p:spPr bwMode="auto">
              <a:xfrm>
                <a:off x="1008" y="3458"/>
                <a:ext cx="816"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00765" name="Text Box 61"/>
          <p:cNvSpPr txBox="1">
            <a:spLocks noChangeArrowheads="1"/>
          </p:cNvSpPr>
          <p:nvPr/>
        </p:nvSpPr>
        <p:spPr bwMode="auto">
          <a:xfrm>
            <a:off x="285750" y="250825"/>
            <a:ext cx="8524875" cy="3293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algn="ct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Not all patterns are meaningful…</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a:p>
            <a:pPr defTabSz="914400" fontAlgn="base">
              <a:spcBef>
                <a:spcPct val="0"/>
              </a:spcBef>
              <a:spcAft>
                <a:spcPct val="0"/>
              </a:spcAft>
            </a:pPr>
            <a:endParaRPr lang="en-US" sz="2800" dirty="0" smtClean="0">
              <a:solidFill>
                <a:srgbClr val="000000"/>
              </a:solidFill>
              <a:effectLst>
                <a:outerShdw blurRad="38100" dist="38100" dir="2700000" algn="tl">
                  <a:srgbClr val="DDDDDD"/>
                </a:outerShdw>
              </a:effectLst>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For example, in this clustering, the tight grouping of Australia, Anguilla, St. Helena </a:t>
            </a:r>
            <a:r>
              <a:rPr lang="en-US" sz="2400" dirty="0" err="1" smtClean="0">
                <a:solidFill>
                  <a:srgbClr val="000000"/>
                </a:solidFill>
                <a:latin typeface="Times New Roman" charset="0"/>
                <a:ea typeface="ＭＳ Ｐゴシック" charset="0"/>
              </a:rPr>
              <a:t>etc</a:t>
            </a:r>
            <a:r>
              <a:rPr lang="en-US" sz="2400" dirty="0" smtClean="0">
                <a:solidFill>
                  <a:srgbClr val="000000"/>
                </a:solidFill>
                <a:latin typeface="Times New Roman" charset="0"/>
                <a:ea typeface="ＭＳ Ｐゴシック" charset="0"/>
              </a:rPr>
              <a:t> is meaningful, since all these countries are former UK colonies.</a:t>
            </a:r>
          </a:p>
          <a:p>
            <a:pPr defTabSz="914400" fontAlgn="base">
              <a:spcBef>
                <a:spcPct val="0"/>
              </a:spcBef>
              <a:spcAft>
                <a:spcPct val="0"/>
              </a:spcAft>
            </a:pP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However the tight grouping of Niger and India is completely  spurious, there is no connection between the two.</a:t>
            </a:r>
          </a:p>
        </p:txBody>
      </p:sp>
    </p:spTree>
    <p:extLst>
      <p:ext uri="{BB962C8B-B14F-4D97-AF65-F5344CB8AC3E}">
        <p14:creationId xmlns:p14="http://schemas.microsoft.com/office/powerpoint/2010/main" val="20804482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730" name="Group 2"/>
          <p:cNvGrpSpPr>
            <a:grpSpLocks/>
          </p:cNvGrpSpPr>
          <p:nvPr/>
        </p:nvGrpSpPr>
        <p:grpSpPr bwMode="auto">
          <a:xfrm>
            <a:off x="114300" y="4033838"/>
            <a:ext cx="8915400" cy="2824162"/>
            <a:chOff x="0" y="2640"/>
            <a:chExt cx="5616" cy="1779"/>
          </a:xfrm>
        </p:grpSpPr>
        <p:pic>
          <p:nvPicPr>
            <p:cNvPr id="201731" name="Picture 3" descr="http://images.google.com/images?q=tbn:Sc41iL2etAQC:www.intheteam.com/images/club/50/brazil_flag.gif">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 y="3792"/>
              <a:ext cx="432" cy="289"/>
            </a:xfrm>
            <a:prstGeom prst="rect">
              <a:avLst/>
            </a:prstGeom>
            <a:noFill/>
            <a:extLst>
              <a:ext uri="{909E8E84-426E-40dd-AFC4-6F175D3DCCD1}">
                <a14:hiddenFill xmlns:a14="http://schemas.microsoft.com/office/drawing/2010/main">
                  <a:solidFill>
                    <a:srgbClr val="FFFFFF"/>
                  </a:solidFill>
                </a14:hiddenFill>
              </a:ext>
            </a:extLst>
          </p:spPr>
        </p:pic>
        <p:pic>
          <p:nvPicPr>
            <p:cNvPr id="201732" name="Picture 4" descr="http://www.theodora.com/flags/as.gif">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1733" name="Picture 5" descr="http://www.flags.net/elements/gif_flags/ANGU00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6"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34" name="Text Box 6"/>
            <p:cNvSpPr txBox="1">
              <a:spLocks noChangeArrowheads="1"/>
            </p:cNvSpPr>
            <p:nvPr/>
          </p:nvSpPr>
          <p:spPr bwMode="auto">
            <a:xfrm>
              <a:off x="1056" y="4187"/>
              <a:ext cx="445"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ANGUILLA</a:t>
              </a:r>
            </a:p>
          </p:txBody>
        </p:sp>
        <p:sp>
          <p:nvSpPr>
            <p:cNvPr id="201735" name="Text Box 7"/>
            <p:cNvSpPr txBox="1">
              <a:spLocks noChangeArrowheads="1"/>
            </p:cNvSpPr>
            <p:nvPr/>
          </p:nvSpPr>
          <p:spPr bwMode="auto">
            <a:xfrm>
              <a:off x="0" y="4187"/>
              <a:ext cx="494"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AUSTRALIA </a:t>
              </a:r>
            </a:p>
          </p:txBody>
        </p:sp>
        <p:pic>
          <p:nvPicPr>
            <p:cNvPr id="201736" name="Picture 8" descr="http://www.flags.net/elements/gif_flags/STHC001.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37" name="Text Box 9"/>
            <p:cNvSpPr txBox="1">
              <a:spLocks noChangeArrowheads="1"/>
            </p:cNvSpPr>
            <p:nvPr/>
          </p:nvSpPr>
          <p:spPr bwMode="auto">
            <a:xfrm>
              <a:off x="528" y="4130"/>
              <a:ext cx="505"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St. Helena &amp;</a:t>
              </a:r>
            </a:p>
            <a:p>
              <a:pPr defTabSz="914400" fontAlgn="base">
                <a:spcBef>
                  <a:spcPct val="0"/>
                </a:spcBef>
                <a:spcAft>
                  <a:spcPct val="0"/>
                </a:spcAft>
              </a:pPr>
              <a:r>
                <a:rPr lang="en-US" sz="800" smtClean="0">
                  <a:solidFill>
                    <a:srgbClr val="000000"/>
                  </a:solidFill>
                  <a:latin typeface="Times New Roman" charset="0"/>
                  <a:ea typeface="ＭＳ Ｐゴシック" charset="0"/>
                </a:rPr>
                <a:t> Dependencies </a:t>
              </a:r>
            </a:p>
            <a:p>
              <a:pPr defTabSz="914400" fontAlgn="base">
                <a:spcBef>
                  <a:spcPct val="0"/>
                </a:spcBef>
                <a:spcAft>
                  <a:spcPct val="0"/>
                </a:spcAft>
              </a:pPr>
              <a:endParaRPr lang="en-US" sz="800" smtClean="0">
                <a:solidFill>
                  <a:srgbClr val="000000"/>
                </a:solidFill>
                <a:latin typeface="Times New Roman" charset="0"/>
                <a:ea typeface="ＭＳ Ｐゴシック" charset="0"/>
              </a:endParaRPr>
            </a:p>
          </p:txBody>
        </p:sp>
        <p:pic>
          <p:nvPicPr>
            <p:cNvPr id="201738" name="Picture 10" descr="http://www.flags.net/elements/gif_flags/SGSS001.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32"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39" name="Text Box 11"/>
            <p:cNvSpPr txBox="1">
              <a:spLocks noChangeArrowheads="1"/>
            </p:cNvSpPr>
            <p:nvPr/>
          </p:nvSpPr>
          <p:spPr bwMode="auto">
            <a:xfrm>
              <a:off x="1584" y="4033"/>
              <a:ext cx="553"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South Georgia &amp;</a:t>
              </a:r>
            </a:p>
            <a:p>
              <a:pPr defTabSz="914400" fontAlgn="base">
                <a:spcBef>
                  <a:spcPct val="0"/>
                </a:spcBef>
                <a:spcAft>
                  <a:spcPct val="0"/>
                </a:spcAft>
              </a:pPr>
              <a:r>
                <a:rPr lang="en-US" sz="800" smtClean="0">
                  <a:solidFill>
                    <a:srgbClr val="000000"/>
                  </a:solidFill>
                  <a:latin typeface="Times New Roman" charset="0"/>
                  <a:ea typeface="ＭＳ Ｐゴシック" charset="0"/>
                </a:rPr>
                <a:t>South Sandwich </a:t>
              </a:r>
            </a:p>
            <a:p>
              <a:pPr defTabSz="914400" fontAlgn="base">
                <a:spcBef>
                  <a:spcPct val="0"/>
                </a:spcBef>
                <a:spcAft>
                  <a:spcPct val="0"/>
                </a:spcAft>
              </a:pPr>
              <a:r>
                <a:rPr lang="en-US" sz="800" smtClean="0">
                  <a:solidFill>
                    <a:srgbClr val="000000"/>
                  </a:solidFill>
                  <a:latin typeface="Times New Roman" charset="0"/>
                  <a:ea typeface="ＭＳ Ｐゴシック" charset="0"/>
                </a:rPr>
                <a:t>Islands</a:t>
              </a:r>
            </a:p>
          </p:txBody>
        </p:sp>
        <p:pic>
          <p:nvPicPr>
            <p:cNvPr id="201740" name="Picture 12" descr="http://www.flags.net/elements/gif_flags/UNKG001.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0" y="3794"/>
              <a:ext cx="480" cy="260"/>
            </a:xfrm>
            <a:prstGeom prst="rect">
              <a:avLst/>
            </a:prstGeom>
            <a:noFill/>
            <a:extLst>
              <a:ext uri="{909E8E84-426E-40dd-AFC4-6F175D3DCCD1}">
                <a14:hiddenFill xmlns:a14="http://schemas.microsoft.com/office/drawing/2010/main">
                  <a:solidFill>
                    <a:srgbClr val="FFFFFF"/>
                  </a:solidFill>
                </a14:hiddenFill>
              </a:ext>
            </a:extLst>
          </p:spPr>
        </p:pic>
        <p:sp>
          <p:nvSpPr>
            <p:cNvPr id="201741" name="Text Box 13"/>
            <p:cNvSpPr txBox="1">
              <a:spLocks noChangeArrowheads="1"/>
            </p:cNvSpPr>
            <p:nvPr/>
          </p:nvSpPr>
          <p:spPr bwMode="auto">
            <a:xfrm>
              <a:off x="2160" y="4178"/>
              <a:ext cx="52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r>
                <a:rPr lang="en-US" sz="800" smtClean="0">
                  <a:solidFill>
                    <a:srgbClr val="000000"/>
                  </a:solidFill>
                  <a:latin typeface="Times New Roman" charset="0"/>
                  <a:ea typeface="ＭＳ Ｐゴシック" charset="0"/>
                </a:rPr>
                <a:t>U.K.</a:t>
              </a:r>
            </a:p>
          </p:txBody>
        </p:sp>
        <p:pic>
          <p:nvPicPr>
            <p:cNvPr id="201742" name="Picture 14" descr="http://www.flags.net/elements/gif_flags/YURE002.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36"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43" name="Text Box 15"/>
            <p:cNvSpPr txBox="1">
              <a:spLocks noChangeArrowheads="1"/>
            </p:cNvSpPr>
            <p:nvPr/>
          </p:nvSpPr>
          <p:spPr bwMode="auto">
            <a:xfrm>
              <a:off x="2736" y="4033"/>
              <a:ext cx="449"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Serbia &amp; </a:t>
              </a:r>
            </a:p>
            <a:p>
              <a:pPr defTabSz="914400" fontAlgn="base">
                <a:spcBef>
                  <a:spcPct val="0"/>
                </a:spcBef>
                <a:spcAft>
                  <a:spcPct val="0"/>
                </a:spcAft>
              </a:pPr>
              <a:r>
                <a:rPr lang="en-US" sz="800" smtClean="0">
                  <a:solidFill>
                    <a:srgbClr val="000000"/>
                  </a:solidFill>
                  <a:latin typeface="Times New Roman" charset="0"/>
                  <a:ea typeface="ＭＳ Ｐゴシック" charset="0"/>
                </a:rPr>
                <a:t>Montenegro</a:t>
              </a:r>
            </a:p>
            <a:p>
              <a:pPr defTabSz="914400" fontAlgn="base">
                <a:spcBef>
                  <a:spcPct val="0"/>
                </a:spcBef>
                <a:spcAft>
                  <a:spcPct val="0"/>
                </a:spcAft>
              </a:pPr>
              <a:r>
                <a:rPr lang="en-US" sz="800" smtClean="0">
                  <a:solidFill>
                    <a:srgbClr val="000000"/>
                  </a:solidFill>
                  <a:latin typeface="Times New Roman" charset="0"/>
                  <a:ea typeface="ＭＳ Ｐゴシック" charset="0"/>
                </a:rPr>
                <a:t>(Yugoslavia)</a:t>
              </a:r>
            </a:p>
          </p:txBody>
        </p:sp>
        <p:pic>
          <p:nvPicPr>
            <p:cNvPr id="201744" name="Picture 16" descr="http://www.flags.net/elements/gif_flags/FRAN001.GIF"/>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64"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45" name="Text Box 17"/>
            <p:cNvSpPr txBox="1">
              <a:spLocks noChangeArrowheads="1"/>
            </p:cNvSpPr>
            <p:nvPr/>
          </p:nvSpPr>
          <p:spPr bwMode="auto">
            <a:xfrm>
              <a:off x="3264" y="4187"/>
              <a:ext cx="11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endParaRPr lang="en-US" sz="800" smtClean="0">
                <a:solidFill>
                  <a:srgbClr val="000000"/>
                </a:solidFill>
                <a:latin typeface="Times New Roman" charset="0"/>
                <a:ea typeface="ＭＳ Ｐゴシック" charset="0"/>
              </a:endParaRPr>
            </a:p>
          </p:txBody>
        </p:sp>
        <p:sp>
          <p:nvSpPr>
            <p:cNvPr id="201746" name="Text Box 18"/>
            <p:cNvSpPr txBox="1">
              <a:spLocks noChangeArrowheads="1"/>
            </p:cNvSpPr>
            <p:nvPr/>
          </p:nvSpPr>
          <p:spPr bwMode="auto">
            <a:xfrm>
              <a:off x="3264" y="4187"/>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FRANCE</a:t>
              </a:r>
            </a:p>
          </p:txBody>
        </p:sp>
        <p:pic>
          <p:nvPicPr>
            <p:cNvPr id="201747" name="Picture 19" descr="http://www.flags.net/elements/gif_flags/IREL001.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04"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1748" name="Picture 20" descr="http://www.flags.net/elements/gif_flags/INDA001.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24" y="3794"/>
              <a:ext cx="432" cy="286"/>
            </a:xfrm>
            <a:prstGeom prst="rect">
              <a:avLst/>
            </a:prstGeom>
            <a:noFill/>
            <a:extLst>
              <a:ext uri="{909E8E84-426E-40dd-AFC4-6F175D3DCCD1}">
                <a14:hiddenFill xmlns:a14="http://schemas.microsoft.com/office/drawing/2010/main">
                  <a:solidFill>
                    <a:srgbClr val="FFFFFF"/>
                  </a:solidFill>
                </a14:hiddenFill>
              </a:ext>
            </a:extLst>
          </p:spPr>
        </p:pic>
        <p:pic>
          <p:nvPicPr>
            <p:cNvPr id="201749" name="Picture 21" descr="http://www.flags.net/elements/gif_flags/NIGR001.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44" y="3794"/>
              <a:ext cx="432" cy="286"/>
            </a:xfrm>
            <a:prstGeom prst="rect">
              <a:avLst/>
            </a:prstGeom>
            <a:noFill/>
            <a:extLst>
              <a:ext uri="{909E8E84-426E-40dd-AFC4-6F175D3DCCD1}">
                <a14:hiddenFill xmlns:a14="http://schemas.microsoft.com/office/drawing/2010/main">
                  <a:solidFill>
                    <a:srgbClr val="FFFFFF"/>
                  </a:solidFill>
                </a14:hiddenFill>
              </a:ext>
            </a:extLst>
          </p:spPr>
        </p:pic>
        <p:sp>
          <p:nvSpPr>
            <p:cNvPr id="201750" name="Text Box 22"/>
            <p:cNvSpPr txBox="1">
              <a:spLocks noChangeArrowheads="1"/>
            </p:cNvSpPr>
            <p:nvPr/>
          </p:nvSpPr>
          <p:spPr bwMode="auto">
            <a:xfrm>
              <a:off x="3792" y="4187"/>
              <a:ext cx="311"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NIGER</a:t>
              </a:r>
            </a:p>
          </p:txBody>
        </p:sp>
        <p:sp>
          <p:nvSpPr>
            <p:cNvPr id="201751" name="Text Box 23"/>
            <p:cNvSpPr txBox="1">
              <a:spLocks noChangeArrowheads="1"/>
            </p:cNvSpPr>
            <p:nvPr/>
          </p:nvSpPr>
          <p:spPr bwMode="auto">
            <a:xfrm>
              <a:off x="4272" y="4187"/>
              <a:ext cx="29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INDIA</a:t>
              </a:r>
            </a:p>
          </p:txBody>
        </p:sp>
        <p:sp>
          <p:nvSpPr>
            <p:cNvPr id="201752" name="Text Box 24"/>
            <p:cNvSpPr txBox="1">
              <a:spLocks noChangeArrowheads="1"/>
            </p:cNvSpPr>
            <p:nvPr/>
          </p:nvSpPr>
          <p:spPr bwMode="auto">
            <a:xfrm>
              <a:off x="4752" y="4187"/>
              <a:ext cx="396"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800" smtClean="0">
                  <a:solidFill>
                    <a:srgbClr val="000000"/>
                  </a:solidFill>
                  <a:latin typeface="Times New Roman" charset="0"/>
                  <a:ea typeface="ＭＳ Ｐゴシック" charset="0"/>
                </a:rPr>
                <a:t>IRELAND</a:t>
              </a:r>
            </a:p>
          </p:txBody>
        </p:sp>
        <p:sp>
          <p:nvSpPr>
            <p:cNvPr id="201753" name="Text Box 25"/>
            <p:cNvSpPr txBox="1">
              <a:spLocks noChangeArrowheads="1"/>
            </p:cNvSpPr>
            <p:nvPr/>
          </p:nvSpPr>
          <p:spPr bwMode="auto">
            <a:xfrm>
              <a:off x="5242" y="4187"/>
              <a:ext cx="347"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800" smtClean="0">
                  <a:solidFill>
                    <a:srgbClr val="000000"/>
                  </a:solidFill>
                  <a:latin typeface="Times New Roman" charset="0"/>
                  <a:ea typeface="ＭＳ Ｐゴシック" charset="0"/>
                </a:rPr>
                <a:t>BRAZIL</a:t>
              </a:r>
            </a:p>
          </p:txBody>
        </p:sp>
        <p:sp>
          <p:nvSpPr>
            <p:cNvPr id="201754" name="Text Box 26"/>
            <p:cNvSpPr txBox="1">
              <a:spLocks noChangeArrowheads="1"/>
            </p:cNvSpPr>
            <p:nvPr/>
          </p:nvSpPr>
          <p:spPr bwMode="auto">
            <a:xfrm>
              <a:off x="0" y="2976"/>
              <a:ext cx="2112"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endParaRPr lang="en-US" sz="1000" smtClean="0">
                <a:solidFill>
                  <a:srgbClr val="CCCCFF"/>
                </a:solidFill>
                <a:latin typeface="Times New Roman" charset="0"/>
                <a:ea typeface="ＭＳ Ｐゴシック" charset="0"/>
              </a:endParaRPr>
            </a:p>
          </p:txBody>
        </p:sp>
        <p:grpSp>
          <p:nvGrpSpPr>
            <p:cNvPr id="201755" name="Group 27"/>
            <p:cNvGrpSpPr>
              <a:grpSpLocks/>
            </p:cNvGrpSpPr>
            <p:nvPr/>
          </p:nvGrpSpPr>
          <p:grpSpPr bwMode="auto">
            <a:xfrm>
              <a:off x="192" y="2640"/>
              <a:ext cx="5184" cy="1154"/>
              <a:chOff x="192" y="1682"/>
              <a:chExt cx="5184" cy="2016"/>
            </a:xfrm>
          </p:grpSpPr>
          <p:sp>
            <p:nvSpPr>
              <p:cNvPr id="201756" name="Line 28"/>
              <p:cNvSpPr>
                <a:spLocks noChangeShapeType="1"/>
              </p:cNvSpPr>
              <p:nvPr/>
            </p:nvSpPr>
            <p:spPr bwMode="auto">
              <a:xfrm flipV="1">
                <a:off x="192" y="3362"/>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57" name="Line 29"/>
              <p:cNvSpPr>
                <a:spLocks noChangeShapeType="1"/>
              </p:cNvSpPr>
              <p:nvPr/>
            </p:nvSpPr>
            <p:spPr bwMode="auto">
              <a:xfrm flipV="1">
                <a:off x="2400" y="3170"/>
                <a:ext cx="0" cy="528"/>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58" name="Line 30"/>
              <p:cNvSpPr>
                <a:spLocks noChangeShapeType="1"/>
              </p:cNvSpPr>
              <p:nvPr/>
            </p:nvSpPr>
            <p:spPr bwMode="auto">
              <a:xfrm flipV="1">
                <a:off x="1824"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59" name="Line 31"/>
              <p:cNvSpPr>
                <a:spLocks noChangeShapeType="1"/>
              </p:cNvSpPr>
              <p:nvPr/>
            </p:nvSpPr>
            <p:spPr bwMode="auto">
              <a:xfrm flipV="1">
                <a:off x="2928"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0" name="Line 32"/>
              <p:cNvSpPr>
                <a:spLocks noChangeShapeType="1"/>
              </p:cNvSpPr>
              <p:nvPr/>
            </p:nvSpPr>
            <p:spPr bwMode="auto">
              <a:xfrm flipV="1">
                <a:off x="3456"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1" name="Line 33"/>
              <p:cNvSpPr>
                <a:spLocks noChangeShapeType="1"/>
              </p:cNvSpPr>
              <p:nvPr/>
            </p:nvSpPr>
            <p:spPr bwMode="auto">
              <a:xfrm>
                <a:off x="2928" y="3074"/>
                <a:ext cx="52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2" name="Line 34"/>
              <p:cNvSpPr>
                <a:spLocks noChangeShapeType="1"/>
              </p:cNvSpPr>
              <p:nvPr/>
            </p:nvSpPr>
            <p:spPr bwMode="auto">
              <a:xfrm flipV="1">
                <a:off x="3168" y="2834"/>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3" name="Line 35"/>
              <p:cNvSpPr>
                <a:spLocks noChangeShapeType="1"/>
              </p:cNvSpPr>
              <p:nvPr/>
            </p:nvSpPr>
            <p:spPr bwMode="auto">
              <a:xfrm flipV="1">
                <a:off x="3936"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4" name="Line 36"/>
              <p:cNvSpPr>
                <a:spLocks noChangeShapeType="1"/>
              </p:cNvSpPr>
              <p:nvPr/>
            </p:nvSpPr>
            <p:spPr bwMode="auto">
              <a:xfrm flipV="1">
                <a:off x="4416" y="3458"/>
                <a:ext cx="0" cy="24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5" name="Line 37"/>
              <p:cNvSpPr>
                <a:spLocks noChangeShapeType="1"/>
              </p:cNvSpPr>
              <p:nvPr/>
            </p:nvSpPr>
            <p:spPr bwMode="auto">
              <a:xfrm>
                <a:off x="3936" y="3458"/>
                <a:ext cx="48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6" name="Line 38"/>
              <p:cNvSpPr>
                <a:spLocks noChangeShapeType="1"/>
              </p:cNvSpPr>
              <p:nvPr/>
            </p:nvSpPr>
            <p:spPr bwMode="auto">
              <a:xfrm flipV="1">
                <a:off x="4176" y="3074"/>
                <a:ext cx="0" cy="3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7" name="Line 39"/>
              <p:cNvSpPr>
                <a:spLocks noChangeShapeType="1"/>
              </p:cNvSpPr>
              <p:nvPr/>
            </p:nvSpPr>
            <p:spPr bwMode="auto">
              <a:xfrm flipV="1">
                <a:off x="4896" y="3074"/>
                <a:ext cx="0" cy="62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8" name="Line 40"/>
              <p:cNvSpPr>
                <a:spLocks noChangeShapeType="1"/>
              </p:cNvSpPr>
              <p:nvPr/>
            </p:nvSpPr>
            <p:spPr bwMode="auto">
              <a:xfrm>
                <a:off x="1008" y="3170"/>
                <a:ext cx="100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69" name="Line 41"/>
              <p:cNvSpPr>
                <a:spLocks noChangeShapeType="1"/>
              </p:cNvSpPr>
              <p:nvPr/>
            </p:nvSpPr>
            <p:spPr bwMode="auto">
              <a:xfrm>
                <a:off x="4176" y="3074"/>
                <a:ext cx="72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0" name="Line 42"/>
              <p:cNvSpPr>
                <a:spLocks noChangeShapeType="1"/>
              </p:cNvSpPr>
              <p:nvPr/>
            </p:nvSpPr>
            <p:spPr bwMode="auto">
              <a:xfrm flipV="1">
                <a:off x="4512" y="2498"/>
                <a:ext cx="0" cy="57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1" name="Line 43"/>
              <p:cNvSpPr>
                <a:spLocks noChangeShapeType="1"/>
              </p:cNvSpPr>
              <p:nvPr/>
            </p:nvSpPr>
            <p:spPr bwMode="auto">
              <a:xfrm flipV="1">
                <a:off x="2448" y="2498"/>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2" name="Line 44"/>
              <p:cNvSpPr>
                <a:spLocks noChangeShapeType="1"/>
              </p:cNvSpPr>
              <p:nvPr/>
            </p:nvSpPr>
            <p:spPr bwMode="auto">
              <a:xfrm>
                <a:off x="1728" y="2834"/>
                <a:ext cx="1440"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3" name="Line 45"/>
              <p:cNvSpPr>
                <a:spLocks noChangeShapeType="1"/>
              </p:cNvSpPr>
              <p:nvPr/>
            </p:nvSpPr>
            <p:spPr bwMode="auto">
              <a:xfrm flipV="1">
                <a:off x="3504" y="2114"/>
                <a:ext cx="0" cy="3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4" name="Line 46"/>
              <p:cNvSpPr>
                <a:spLocks noChangeShapeType="1"/>
              </p:cNvSpPr>
              <p:nvPr/>
            </p:nvSpPr>
            <p:spPr bwMode="auto">
              <a:xfrm flipH="1">
                <a:off x="2016" y="3170"/>
                <a:ext cx="38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5" name="Line 47"/>
              <p:cNvSpPr>
                <a:spLocks noChangeShapeType="1"/>
              </p:cNvSpPr>
              <p:nvPr/>
            </p:nvSpPr>
            <p:spPr bwMode="auto">
              <a:xfrm flipV="1">
                <a:off x="1728" y="2834"/>
                <a:ext cx="0" cy="33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6" name="Line 48"/>
              <p:cNvSpPr>
                <a:spLocks noChangeShapeType="1"/>
              </p:cNvSpPr>
              <p:nvPr/>
            </p:nvSpPr>
            <p:spPr bwMode="auto">
              <a:xfrm flipV="1">
                <a:off x="2448" y="2498"/>
                <a:ext cx="206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7" name="Line 49"/>
              <p:cNvSpPr>
                <a:spLocks noChangeShapeType="1"/>
              </p:cNvSpPr>
              <p:nvPr/>
            </p:nvSpPr>
            <p:spPr bwMode="auto">
              <a:xfrm flipV="1">
                <a:off x="5376" y="2114"/>
                <a:ext cx="0" cy="158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8" name="Line 50"/>
              <p:cNvSpPr>
                <a:spLocks noChangeShapeType="1"/>
              </p:cNvSpPr>
              <p:nvPr/>
            </p:nvSpPr>
            <p:spPr bwMode="auto">
              <a:xfrm>
                <a:off x="3504" y="2114"/>
                <a:ext cx="1872"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79" name="Line 51"/>
              <p:cNvSpPr>
                <a:spLocks noChangeShapeType="1"/>
              </p:cNvSpPr>
              <p:nvPr/>
            </p:nvSpPr>
            <p:spPr bwMode="auto">
              <a:xfrm flipV="1">
                <a:off x="4464" y="1682"/>
                <a:ext cx="0" cy="432"/>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0" name="Line 52"/>
              <p:cNvSpPr>
                <a:spLocks noChangeShapeType="1"/>
              </p:cNvSpPr>
              <p:nvPr/>
            </p:nvSpPr>
            <p:spPr bwMode="auto">
              <a:xfrm flipV="1">
                <a:off x="720" y="3554"/>
                <a:ext cx="0" cy="14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1" name="Line 53"/>
              <p:cNvSpPr>
                <a:spLocks noChangeShapeType="1"/>
              </p:cNvSpPr>
              <p:nvPr/>
            </p:nvSpPr>
            <p:spPr bwMode="auto">
              <a:xfrm flipV="1">
                <a:off x="1296" y="3554"/>
                <a:ext cx="0" cy="144"/>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2" name="Line 54"/>
              <p:cNvSpPr>
                <a:spLocks noChangeShapeType="1"/>
              </p:cNvSpPr>
              <p:nvPr/>
            </p:nvSpPr>
            <p:spPr bwMode="auto">
              <a:xfrm flipV="1">
                <a:off x="1440" y="3362"/>
                <a:ext cx="0" cy="9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3" name="Line 55"/>
              <p:cNvSpPr>
                <a:spLocks noChangeShapeType="1"/>
              </p:cNvSpPr>
              <p:nvPr/>
            </p:nvSpPr>
            <p:spPr bwMode="auto">
              <a:xfrm>
                <a:off x="192" y="3362"/>
                <a:ext cx="1248"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4" name="Line 56"/>
              <p:cNvSpPr>
                <a:spLocks noChangeShapeType="1"/>
              </p:cNvSpPr>
              <p:nvPr/>
            </p:nvSpPr>
            <p:spPr bwMode="auto">
              <a:xfrm flipV="1">
                <a:off x="720" y="3170"/>
                <a:ext cx="0" cy="192"/>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5" name="Line 57"/>
              <p:cNvSpPr>
                <a:spLocks noChangeShapeType="1"/>
              </p:cNvSpPr>
              <p:nvPr/>
            </p:nvSpPr>
            <p:spPr bwMode="auto">
              <a:xfrm>
                <a:off x="720" y="3170"/>
                <a:ext cx="384"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6" name="Line 58"/>
              <p:cNvSpPr>
                <a:spLocks noChangeShapeType="1"/>
              </p:cNvSpPr>
              <p:nvPr/>
            </p:nvSpPr>
            <p:spPr bwMode="auto">
              <a:xfrm>
                <a:off x="720" y="3554"/>
                <a:ext cx="576"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7" name="Line 59"/>
              <p:cNvSpPr>
                <a:spLocks noChangeShapeType="1"/>
              </p:cNvSpPr>
              <p:nvPr/>
            </p:nvSpPr>
            <p:spPr bwMode="auto">
              <a:xfrm flipV="1">
                <a:off x="1008" y="3458"/>
                <a:ext cx="0" cy="96"/>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01788" name="Line 60"/>
              <p:cNvSpPr>
                <a:spLocks noChangeShapeType="1"/>
              </p:cNvSpPr>
              <p:nvPr/>
            </p:nvSpPr>
            <p:spPr bwMode="auto">
              <a:xfrm>
                <a:off x="1008" y="3458"/>
                <a:ext cx="816" cy="0"/>
              </a:xfrm>
              <a:prstGeom prst="line">
                <a:avLst/>
              </a:prstGeom>
              <a:noFill/>
              <a:ln w="34925">
                <a:solidFill>
                  <a:srgbClr val="0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grpSp>
      <p:sp>
        <p:nvSpPr>
          <p:cNvPr id="201789" name="Text Box 61"/>
          <p:cNvSpPr txBox="1">
            <a:spLocks noChangeArrowheads="1"/>
          </p:cNvSpPr>
          <p:nvPr/>
        </p:nvSpPr>
        <p:spPr bwMode="auto">
          <a:xfrm>
            <a:off x="190500" y="260350"/>
            <a:ext cx="8604250" cy="3785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spAutoFit/>
          </a:bodyPr>
          <a:lstStyle/>
          <a:p>
            <a:pPr defTabSz="914400" fontAlgn="base">
              <a:spcBef>
                <a:spcPct val="0"/>
              </a:spcBef>
              <a:spcAft>
                <a:spcPct val="0"/>
              </a:spcAft>
              <a:buFontTx/>
              <a:buChar char="•"/>
            </a:pPr>
            <a:r>
              <a:rPr lang="en-US" sz="2000" dirty="0" smtClean="0">
                <a:solidFill>
                  <a:srgbClr val="000000"/>
                </a:solidFill>
                <a:latin typeface="Times New Roman" charset="0"/>
                <a:ea typeface="ＭＳ Ｐゴシック" charset="0"/>
              </a:rPr>
              <a:t> The flag of Niger is orange over white over green, with an orange disc on the central white stripe, symbolizing the sun. The orange stands the Sahara desert, which borders Niger to the north. Green stands for the grassy plains of the south and west and for the River Niger which sustains them. It also stands for fraternity and hope. White generally symbolizes purity and hope. </a:t>
            </a:r>
          </a:p>
          <a:p>
            <a:pPr defTabSz="914400" eaLnBrk="0" fontAlgn="base" hangingPunct="0">
              <a:spcBef>
                <a:spcPct val="0"/>
              </a:spcBef>
              <a:spcAft>
                <a:spcPct val="0"/>
              </a:spcAft>
            </a:pPr>
            <a:endParaRPr lang="en-US" sz="2000" dirty="0" smtClean="0">
              <a:solidFill>
                <a:srgbClr val="000000"/>
              </a:solidFill>
              <a:latin typeface="Times New Roman" charset="0"/>
              <a:ea typeface="ＭＳ Ｐゴシック" charset="0"/>
            </a:endParaRPr>
          </a:p>
          <a:p>
            <a:pPr defTabSz="914400" eaLnBrk="0" fontAlgn="base" hangingPunct="0">
              <a:spcBef>
                <a:spcPct val="0"/>
              </a:spcBef>
              <a:spcAft>
                <a:spcPct val="0"/>
              </a:spcAft>
              <a:buFontTx/>
              <a:buChar char="•"/>
            </a:pPr>
            <a:r>
              <a:rPr lang="en-US" sz="2000" dirty="0" smtClean="0">
                <a:solidFill>
                  <a:srgbClr val="000000"/>
                </a:solidFill>
                <a:latin typeface="Times New Roman" charset="0"/>
                <a:ea typeface="ＭＳ Ｐゴシック" charset="0"/>
              </a:rPr>
              <a:t> The Indian flag is a horizontal tricolor in equal proportion of deep saffron on the top, white in the middle and dark green at the bottom. In the center of the white band, there is a wheel in navy blue to indicate the Dharma Chakra, the wheel of law in the </a:t>
            </a:r>
            <a:r>
              <a:rPr lang="en-US" sz="2000" dirty="0" err="1" smtClean="0">
                <a:solidFill>
                  <a:srgbClr val="000000"/>
                </a:solidFill>
                <a:latin typeface="Times New Roman" charset="0"/>
                <a:ea typeface="ＭＳ Ｐゴシック" charset="0"/>
              </a:rPr>
              <a:t>Sarnath</a:t>
            </a:r>
            <a:r>
              <a:rPr lang="en-US" sz="2000" dirty="0" smtClean="0">
                <a:solidFill>
                  <a:srgbClr val="000000"/>
                </a:solidFill>
                <a:latin typeface="Times New Roman" charset="0"/>
                <a:ea typeface="ＭＳ Ｐゴシック" charset="0"/>
              </a:rPr>
              <a:t> Lion Capital. This center symbol or the 'CHAKRA' is a symbol dating back to 2nd century BC. The saffron stands for courage and sacrifice; the white, for purity and truth; the green for growth and auspiciousness</a:t>
            </a:r>
            <a:r>
              <a:rPr lang="en-US" sz="2000" dirty="0" smtClean="0">
                <a:solidFill>
                  <a:srgbClr val="000000"/>
                </a:solidFill>
                <a:latin typeface="Times New Roman" charset="0"/>
                <a:ea typeface="ＭＳ Ｐゴシック" charset="0"/>
              </a:rPr>
              <a:t>.</a:t>
            </a:r>
            <a:endParaRPr lang="en-US" sz="2000" dirty="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13912808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8" name="Text Box 2"/>
          <p:cNvSpPr txBox="1">
            <a:spLocks noChangeArrowheads="1"/>
          </p:cNvSpPr>
          <p:nvPr/>
        </p:nvSpPr>
        <p:spPr bwMode="auto">
          <a:xfrm>
            <a:off x="457200" y="152400"/>
            <a:ext cx="794067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smtClean="0">
                <a:solidFill>
                  <a:srgbClr val="000000"/>
                </a:solidFill>
                <a:effectLst>
                  <a:outerShdw blurRad="38100" dist="38100" dir="2700000" algn="tl">
                    <a:srgbClr val="DDDDDD"/>
                  </a:outerShdw>
                </a:effectLst>
                <a:latin typeface="Times New Roman" charset="0"/>
                <a:ea typeface="ＭＳ Ｐゴシック" charset="0"/>
              </a:rPr>
              <a:t>We know how to measure the distance between two objects, but defining the distance between an object and a cluster, or defining the distance between two clusters is non obvious.  </a:t>
            </a:r>
          </a:p>
        </p:txBody>
      </p:sp>
      <p:sp>
        <p:nvSpPr>
          <p:cNvPr id="219139" name="Text Box 3"/>
          <p:cNvSpPr txBox="1">
            <a:spLocks noChangeArrowheads="1"/>
          </p:cNvSpPr>
          <p:nvPr/>
        </p:nvSpPr>
        <p:spPr bwMode="auto">
          <a:xfrm>
            <a:off x="228600" y="2286000"/>
            <a:ext cx="8321675" cy="411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buFontTx/>
              <a:buChar char="•"/>
            </a:pPr>
            <a:r>
              <a:rPr lang="en-US" sz="2400" b="1" smtClean="0">
                <a:solidFill>
                  <a:srgbClr val="000000"/>
                </a:solidFill>
                <a:latin typeface="Times New Roman" charset="0"/>
                <a:ea typeface="ＭＳ Ｐゴシック" charset="0"/>
              </a:rPr>
              <a:t> </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Single linkage (nearest neighbor):</a:t>
            </a:r>
            <a:r>
              <a:rPr lang="en-US" sz="2400" smtClean="0">
                <a:solidFill>
                  <a:srgbClr val="000000"/>
                </a:solidFill>
                <a:latin typeface="Times New Roman" charset="0"/>
                <a:ea typeface="ＭＳ Ｐゴシック" charset="0"/>
              </a:rPr>
              <a:t> </a:t>
            </a:r>
            <a:r>
              <a:rPr lang="en-US" sz="2000" smtClean="0">
                <a:solidFill>
                  <a:srgbClr val="000000"/>
                </a:solidFill>
                <a:latin typeface="Times New Roman" charset="0"/>
                <a:ea typeface="ＭＳ Ｐゴシック" charset="0"/>
              </a:rPr>
              <a:t>In this method the distance between two clusters is determined by the distance of the two closest objects (nearest neighbors) in the different clusters.</a:t>
            </a:r>
          </a:p>
          <a:p>
            <a:pPr defTabSz="914400" fontAlgn="base">
              <a:spcBef>
                <a:spcPct val="0"/>
              </a:spcBef>
              <a:spcAft>
                <a:spcPct val="0"/>
              </a:spcAft>
              <a:buFontTx/>
              <a:buChar char="•"/>
            </a:pPr>
            <a:r>
              <a:rPr lang="en-US" sz="2400" smtClean="0">
                <a:solidFill>
                  <a:srgbClr val="000000"/>
                </a:solidFill>
                <a:latin typeface="Times New Roman" charset="0"/>
                <a:ea typeface="ＭＳ Ｐゴシック" charset="0"/>
              </a:rPr>
              <a:t> </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Complete linkage (furthest neighbor):</a:t>
            </a:r>
            <a:r>
              <a:rPr lang="en-US" sz="2400" b="1" smtClean="0">
                <a:solidFill>
                  <a:srgbClr val="000000"/>
                </a:solidFill>
                <a:latin typeface="Times New Roman" charset="0"/>
                <a:ea typeface="ＭＳ Ｐゴシック" charset="0"/>
              </a:rPr>
              <a:t> </a:t>
            </a:r>
            <a:r>
              <a:rPr lang="en-US" sz="2000" smtClean="0">
                <a:solidFill>
                  <a:srgbClr val="000000"/>
                </a:solidFill>
                <a:latin typeface="Times New Roman" charset="0"/>
                <a:ea typeface="ＭＳ Ｐゴシック" charset="0"/>
              </a:rPr>
              <a:t>In this method, the distances between clusters are determined by the greatest distance between any two objects in the different clusters (i.e., by the "furthest neighbors").</a:t>
            </a:r>
            <a:r>
              <a:rPr lang="en-US" sz="2400" smtClean="0">
                <a:solidFill>
                  <a:srgbClr val="000000"/>
                </a:solidFill>
                <a:latin typeface="Times New Roman" charset="0"/>
                <a:ea typeface="ＭＳ Ｐゴシック" charset="0"/>
              </a:rPr>
              <a:t> </a:t>
            </a:r>
          </a:p>
          <a:p>
            <a:pPr defTabSz="914400" fontAlgn="base">
              <a:spcBef>
                <a:spcPct val="0"/>
              </a:spcBef>
              <a:spcAft>
                <a:spcPct val="0"/>
              </a:spcAft>
              <a:buFontTx/>
              <a:buChar char="•"/>
            </a:pPr>
            <a:r>
              <a:rPr lang="en-US" sz="2400" b="1" smtClean="0">
                <a:solidFill>
                  <a:srgbClr val="000000"/>
                </a:solidFill>
                <a:latin typeface="Times New Roman" charset="0"/>
                <a:ea typeface="ＭＳ Ｐゴシック" charset="0"/>
              </a:rPr>
              <a:t> </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Group average linkage</a:t>
            </a:r>
            <a:r>
              <a:rPr lang="en-US" sz="2400" b="1" smtClean="0">
                <a:solidFill>
                  <a:srgbClr val="000000"/>
                </a:solidFill>
                <a:latin typeface="Times New Roman" charset="0"/>
                <a:ea typeface="ＭＳ Ｐゴシック" charset="0"/>
              </a:rPr>
              <a:t>:</a:t>
            </a:r>
            <a:r>
              <a:rPr lang="en-US" sz="2400" smtClean="0">
                <a:solidFill>
                  <a:srgbClr val="000000"/>
                </a:solidFill>
                <a:latin typeface="Times New Roman" charset="0"/>
                <a:ea typeface="ＭＳ Ｐゴシック" charset="0"/>
              </a:rPr>
              <a:t> </a:t>
            </a:r>
            <a:r>
              <a:rPr lang="en-US" sz="2000" smtClean="0">
                <a:solidFill>
                  <a:srgbClr val="000000"/>
                </a:solidFill>
                <a:latin typeface="Times New Roman" charset="0"/>
                <a:ea typeface="ＭＳ Ｐゴシック" charset="0"/>
              </a:rPr>
              <a:t>In this method, the distance between two clusters is calculated as the average distance between all pairs of objects in the two different clusters</a:t>
            </a:r>
            <a:r>
              <a:rPr lang="en-US" sz="2400" smtClean="0">
                <a:solidFill>
                  <a:srgbClr val="000000"/>
                </a:solidFill>
                <a:latin typeface="Times New Roman" charset="0"/>
                <a:ea typeface="ＭＳ Ｐゴシック" charset="0"/>
              </a:rPr>
              <a:t>.</a:t>
            </a:r>
          </a:p>
          <a:p>
            <a:pPr defTabSz="914400" fontAlgn="base">
              <a:spcBef>
                <a:spcPct val="0"/>
              </a:spcBef>
              <a:spcAft>
                <a:spcPct val="0"/>
              </a:spcAft>
              <a:buFontTx/>
              <a:buChar char="•"/>
            </a:pPr>
            <a:r>
              <a:rPr lang="en-US" sz="2400" smtClean="0">
                <a:solidFill>
                  <a:srgbClr val="000000"/>
                </a:solidFill>
                <a:latin typeface="Times New Roman" charset="0"/>
                <a:ea typeface="ＭＳ Ｐゴシック" charset="0"/>
              </a:rPr>
              <a:t> </a:t>
            </a:r>
            <a:r>
              <a:rPr kumimoji="1" lang="en-US" sz="2400" b="1" smtClean="0">
                <a:solidFill>
                  <a:srgbClr val="000000"/>
                </a:solidFill>
                <a:effectLst>
                  <a:outerShdw blurRad="38100" dist="38100" dir="2700000" algn="tl">
                    <a:srgbClr val="DDDDDD"/>
                  </a:outerShdw>
                </a:effectLst>
                <a:latin typeface="Helvetica" charset="0"/>
                <a:ea typeface="ＭＳ Ｐゴシック" charset="0"/>
              </a:rPr>
              <a:t>Wards Linkage</a:t>
            </a:r>
            <a:r>
              <a:rPr lang="en-US" sz="2400" smtClean="0">
                <a:solidFill>
                  <a:srgbClr val="000000"/>
                </a:solidFill>
                <a:latin typeface="Times New Roman" charset="0"/>
                <a:ea typeface="ＭＳ Ｐゴシック" charset="0"/>
              </a:rPr>
              <a:t>: </a:t>
            </a:r>
            <a:r>
              <a:rPr lang="en-US" sz="2000" smtClean="0">
                <a:solidFill>
                  <a:srgbClr val="000000"/>
                </a:solidFill>
                <a:latin typeface="Times New Roman" charset="0"/>
                <a:ea typeface="ＭＳ Ｐゴシック" charset="0"/>
              </a:rPr>
              <a:t>In this method, we try to minimize the variance of the merged clusters</a:t>
            </a:r>
            <a:endParaRPr lang="en-US" sz="2400" smtClean="0">
              <a:solidFill>
                <a:srgbClr val="000000"/>
              </a:solidFill>
              <a:latin typeface="Times New Roman" charset="0"/>
              <a:ea typeface="ＭＳ Ｐゴシック" charset="0"/>
            </a:endParaRPr>
          </a:p>
          <a:p>
            <a:pPr defTabSz="914400" fontAlgn="base">
              <a:spcBef>
                <a:spcPct val="0"/>
              </a:spcBef>
              <a:spcAft>
                <a:spcPct val="0"/>
              </a:spcAft>
              <a:buFontTx/>
              <a:buChar char="•"/>
            </a:pPr>
            <a:endParaRPr lang="en-US" sz="20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18841951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0162" name="Group 2"/>
          <p:cNvGrpSpPr>
            <a:grpSpLocks/>
          </p:cNvGrpSpPr>
          <p:nvPr/>
        </p:nvGrpSpPr>
        <p:grpSpPr bwMode="auto">
          <a:xfrm>
            <a:off x="4800600" y="152400"/>
            <a:ext cx="4156075" cy="2565400"/>
            <a:chOff x="674" y="1081"/>
            <a:chExt cx="4632" cy="2859"/>
          </a:xfrm>
        </p:grpSpPr>
        <p:sp>
          <p:nvSpPr>
            <p:cNvPr id="220163" name="Rectangle 3"/>
            <p:cNvSpPr>
              <a:spLocks noChangeArrowheads="1"/>
            </p:cNvSpPr>
            <p:nvPr/>
          </p:nvSpPr>
          <p:spPr bwMode="auto">
            <a:xfrm>
              <a:off x="674" y="1081"/>
              <a:ext cx="4632" cy="2852"/>
            </a:xfrm>
            <a:prstGeom prst="rect">
              <a:avLst/>
            </a:prstGeom>
            <a:solidFill>
              <a:srgbClr val="FFFFFF"/>
            </a:solidFill>
            <a:ln>
              <a:noFill/>
            </a:ln>
            <a:extLst>
              <a:ext uri="{91240B29-F687-4f45-9708-019B960494DF}">
                <a14:hiddenLine xmlns:a14="http://schemas.microsoft.com/office/drawing/2010/main" w="19050">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4" name="Rectangle 4"/>
            <p:cNvSpPr>
              <a:spLocks noChangeArrowheads="1"/>
            </p:cNvSpPr>
            <p:nvPr/>
          </p:nvSpPr>
          <p:spPr bwMode="auto">
            <a:xfrm>
              <a:off x="823" y="3800"/>
              <a:ext cx="149" cy="14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5" name="Freeform 5"/>
            <p:cNvSpPr>
              <a:spLocks/>
            </p:cNvSpPr>
            <p:nvPr/>
          </p:nvSpPr>
          <p:spPr bwMode="auto">
            <a:xfrm>
              <a:off x="898" y="3800"/>
              <a:ext cx="224" cy="140"/>
            </a:xfrm>
            <a:custGeom>
              <a:avLst/>
              <a:gdLst>
                <a:gd name="T0" fmla="*/ 0 w 170"/>
                <a:gd name="T1" fmla="*/ 0 h 106"/>
                <a:gd name="T2" fmla="*/ 170 w 170"/>
                <a:gd name="T3" fmla="*/ 0 h 106"/>
                <a:gd name="T4" fmla="*/ 170 w 170"/>
                <a:gd name="T5" fmla="*/ 106 h 106"/>
              </a:gdLst>
              <a:ahLst/>
              <a:cxnLst>
                <a:cxn ang="0">
                  <a:pos x="T0" y="T1"/>
                </a:cxn>
                <a:cxn ang="0">
                  <a:pos x="T2" y="T3"/>
                </a:cxn>
                <a:cxn ang="0">
                  <a:pos x="T4" y="T5"/>
                </a:cxn>
              </a:cxnLst>
              <a:rect l="0" t="0" r="r" b="b"/>
              <a:pathLst>
                <a:path w="170" h="106">
                  <a:moveTo>
                    <a:pt x="0" y="0"/>
                  </a:moveTo>
                  <a:lnTo>
                    <a:pt x="170" y="0"/>
                  </a:lnTo>
                  <a:lnTo>
                    <a:pt x="170" y="10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6" name="Rectangle 6"/>
            <p:cNvSpPr>
              <a:spLocks noChangeArrowheads="1"/>
            </p:cNvSpPr>
            <p:nvPr/>
          </p:nvSpPr>
          <p:spPr bwMode="auto">
            <a:xfrm>
              <a:off x="3214" y="3792"/>
              <a:ext cx="149" cy="148"/>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7" name="Rectangle 7"/>
            <p:cNvSpPr>
              <a:spLocks noChangeArrowheads="1"/>
            </p:cNvSpPr>
            <p:nvPr/>
          </p:nvSpPr>
          <p:spPr bwMode="auto">
            <a:xfrm>
              <a:off x="1719" y="3779"/>
              <a:ext cx="151" cy="161"/>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8" name="Freeform 8"/>
            <p:cNvSpPr>
              <a:spLocks/>
            </p:cNvSpPr>
            <p:nvPr/>
          </p:nvSpPr>
          <p:spPr bwMode="auto">
            <a:xfrm>
              <a:off x="1010" y="3779"/>
              <a:ext cx="261" cy="161"/>
            </a:xfrm>
            <a:custGeom>
              <a:avLst/>
              <a:gdLst>
                <a:gd name="T0" fmla="*/ 0 w 198"/>
                <a:gd name="T1" fmla="*/ 16 h 122"/>
                <a:gd name="T2" fmla="*/ 0 w 198"/>
                <a:gd name="T3" fmla="*/ 0 h 122"/>
                <a:gd name="T4" fmla="*/ 198 w 198"/>
                <a:gd name="T5" fmla="*/ 0 h 122"/>
                <a:gd name="T6" fmla="*/ 198 w 198"/>
                <a:gd name="T7" fmla="*/ 122 h 122"/>
              </a:gdLst>
              <a:ahLst/>
              <a:cxnLst>
                <a:cxn ang="0">
                  <a:pos x="T0" y="T1"/>
                </a:cxn>
                <a:cxn ang="0">
                  <a:pos x="T2" y="T3"/>
                </a:cxn>
                <a:cxn ang="0">
                  <a:pos x="T4" y="T5"/>
                </a:cxn>
                <a:cxn ang="0">
                  <a:pos x="T6" y="T7"/>
                </a:cxn>
              </a:cxnLst>
              <a:rect l="0" t="0" r="r" b="b"/>
              <a:pathLst>
                <a:path w="198" h="122">
                  <a:moveTo>
                    <a:pt x="0" y="16"/>
                  </a:moveTo>
                  <a:lnTo>
                    <a:pt x="0" y="0"/>
                  </a:lnTo>
                  <a:lnTo>
                    <a:pt x="198" y="0"/>
                  </a:lnTo>
                  <a:lnTo>
                    <a:pt x="198"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69" name="Freeform 9"/>
            <p:cNvSpPr>
              <a:spLocks/>
            </p:cNvSpPr>
            <p:nvPr/>
          </p:nvSpPr>
          <p:spPr bwMode="auto">
            <a:xfrm>
              <a:off x="1794" y="3779"/>
              <a:ext cx="225" cy="161"/>
            </a:xfrm>
            <a:custGeom>
              <a:avLst/>
              <a:gdLst>
                <a:gd name="T0" fmla="*/ 0 w 170"/>
                <a:gd name="T1" fmla="*/ 0 h 122"/>
                <a:gd name="T2" fmla="*/ 170 w 170"/>
                <a:gd name="T3" fmla="*/ 0 h 122"/>
                <a:gd name="T4" fmla="*/ 170 w 170"/>
                <a:gd name="T5" fmla="*/ 122 h 122"/>
              </a:gdLst>
              <a:ahLst/>
              <a:cxnLst>
                <a:cxn ang="0">
                  <a:pos x="T0" y="T1"/>
                </a:cxn>
                <a:cxn ang="0">
                  <a:pos x="T2" y="T3"/>
                </a:cxn>
                <a:cxn ang="0">
                  <a:pos x="T4" y="T5"/>
                </a:cxn>
              </a:cxnLst>
              <a:rect l="0" t="0" r="r" b="b"/>
              <a:pathLst>
                <a:path w="170" h="122">
                  <a:moveTo>
                    <a:pt x="0" y="0"/>
                  </a:moveTo>
                  <a:lnTo>
                    <a:pt x="170" y="0"/>
                  </a:lnTo>
                  <a:lnTo>
                    <a:pt x="170" y="12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0" name="Freeform 10"/>
            <p:cNvSpPr>
              <a:spLocks/>
            </p:cNvSpPr>
            <p:nvPr/>
          </p:nvSpPr>
          <p:spPr bwMode="auto">
            <a:xfrm>
              <a:off x="1137" y="3771"/>
              <a:ext cx="283" cy="169"/>
            </a:xfrm>
            <a:custGeom>
              <a:avLst/>
              <a:gdLst>
                <a:gd name="T0" fmla="*/ 0 w 215"/>
                <a:gd name="T1" fmla="*/ 6 h 128"/>
                <a:gd name="T2" fmla="*/ 0 w 215"/>
                <a:gd name="T3" fmla="*/ 0 h 128"/>
                <a:gd name="T4" fmla="*/ 215 w 215"/>
                <a:gd name="T5" fmla="*/ 0 h 128"/>
                <a:gd name="T6" fmla="*/ 215 w 215"/>
                <a:gd name="T7" fmla="*/ 128 h 128"/>
              </a:gdLst>
              <a:ahLst/>
              <a:cxnLst>
                <a:cxn ang="0">
                  <a:pos x="T0" y="T1"/>
                </a:cxn>
                <a:cxn ang="0">
                  <a:pos x="T2" y="T3"/>
                </a:cxn>
                <a:cxn ang="0">
                  <a:pos x="T4" y="T5"/>
                </a:cxn>
                <a:cxn ang="0">
                  <a:pos x="T6" y="T7"/>
                </a:cxn>
              </a:cxnLst>
              <a:rect l="0" t="0" r="r" b="b"/>
              <a:pathLst>
                <a:path w="215" h="128">
                  <a:moveTo>
                    <a:pt x="0" y="6"/>
                  </a:moveTo>
                  <a:lnTo>
                    <a:pt x="0" y="0"/>
                  </a:lnTo>
                  <a:lnTo>
                    <a:pt x="215" y="0"/>
                  </a:lnTo>
                  <a:lnTo>
                    <a:pt x="215" y="12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1" name="Rectangle 11"/>
            <p:cNvSpPr>
              <a:spLocks noChangeArrowheads="1"/>
            </p:cNvSpPr>
            <p:nvPr/>
          </p:nvSpPr>
          <p:spPr bwMode="auto">
            <a:xfrm>
              <a:off x="3662" y="3771"/>
              <a:ext cx="149" cy="169"/>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2" name="Rectangle 12"/>
            <p:cNvSpPr>
              <a:spLocks noChangeArrowheads="1"/>
            </p:cNvSpPr>
            <p:nvPr/>
          </p:nvSpPr>
          <p:spPr bwMode="auto">
            <a:xfrm>
              <a:off x="2467" y="3758"/>
              <a:ext cx="149" cy="18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3" name="Rectangle 13"/>
            <p:cNvSpPr>
              <a:spLocks noChangeArrowheads="1"/>
            </p:cNvSpPr>
            <p:nvPr/>
          </p:nvSpPr>
          <p:spPr bwMode="auto">
            <a:xfrm>
              <a:off x="4110" y="3750"/>
              <a:ext cx="151" cy="190"/>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4" name="Freeform 14"/>
            <p:cNvSpPr>
              <a:spLocks/>
            </p:cNvSpPr>
            <p:nvPr/>
          </p:nvSpPr>
          <p:spPr bwMode="auto">
            <a:xfrm>
              <a:off x="4186" y="3750"/>
              <a:ext cx="224" cy="190"/>
            </a:xfrm>
            <a:custGeom>
              <a:avLst/>
              <a:gdLst>
                <a:gd name="T0" fmla="*/ 0 w 170"/>
                <a:gd name="T1" fmla="*/ 0 h 144"/>
                <a:gd name="T2" fmla="*/ 170 w 170"/>
                <a:gd name="T3" fmla="*/ 0 h 144"/>
                <a:gd name="T4" fmla="*/ 170 w 170"/>
                <a:gd name="T5" fmla="*/ 144 h 144"/>
              </a:gdLst>
              <a:ahLst/>
              <a:cxnLst>
                <a:cxn ang="0">
                  <a:pos x="T0" y="T1"/>
                </a:cxn>
                <a:cxn ang="0">
                  <a:pos x="T2" y="T3"/>
                </a:cxn>
                <a:cxn ang="0">
                  <a:pos x="T4" y="T5"/>
                </a:cxn>
              </a:cxnLst>
              <a:rect l="0" t="0" r="r" b="b"/>
              <a:pathLst>
                <a:path w="170" h="144">
                  <a:moveTo>
                    <a:pt x="0" y="0"/>
                  </a:moveTo>
                  <a:lnTo>
                    <a:pt x="170" y="0"/>
                  </a:lnTo>
                  <a:lnTo>
                    <a:pt x="170" y="14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5" name="Freeform 15"/>
            <p:cNvSpPr>
              <a:spLocks/>
            </p:cNvSpPr>
            <p:nvPr/>
          </p:nvSpPr>
          <p:spPr bwMode="auto">
            <a:xfrm>
              <a:off x="3513" y="3744"/>
              <a:ext cx="224" cy="196"/>
            </a:xfrm>
            <a:custGeom>
              <a:avLst/>
              <a:gdLst>
                <a:gd name="T0" fmla="*/ 0 w 170"/>
                <a:gd name="T1" fmla="*/ 149 h 149"/>
                <a:gd name="T2" fmla="*/ 0 w 170"/>
                <a:gd name="T3" fmla="*/ 0 h 149"/>
                <a:gd name="T4" fmla="*/ 170 w 170"/>
                <a:gd name="T5" fmla="*/ 0 h 149"/>
                <a:gd name="T6" fmla="*/ 170 w 170"/>
                <a:gd name="T7" fmla="*/ 21 h 149"/>
              </a:gdLst>
              <a:ahLst/>
              <a:cxnLst>
                <a:cxn ang="0">
                  <a:pos x="T0" y="T1"/>
                </a:cxn>
                <a:cxn ang="0">
                  <a:pos x="T2" y="T3"/>
                </a:cxn>
                <a:cxn ang="0">
                  <a:pos x="T4" y="T5"/>
                </a:cxn>
                <a:cxn ang="0">
                  <a:pos x="T6" y="T7"/>
                </a:cxn>
              </a:cxnLst>
              <a:rect l="0" t="0" r="r" b="b"/>
              <a:pathLst>
                <a:path w="170" h="149">
                  <a:moveTo>
                    <a:pt x="0" y="149"/>
                  </a:moveTo>
                  <a:lnTo>
                    <a:pt x="0" y="0"/>
                  </a:lnTo>
                  <a:lnTo>
                    <a:pt x="170" y="0"/>
                  </a:lnTo>
                  <a:lnTo>
                    <a:pt x="170" y="21"/>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6" name="Freeform 16"/>
            <p:cNvSpPr>
              <a:spLocks/>
            </p:cNvSpPr>
            <p:nvPr/>
          </p:nvSpPr>
          <p:spPr bwMode="auto">
            <a:xfrm>
              <a:off x="1279" y="3744"/>
              <a:ext cx="291" cy="196"/>
            </a:xfrm>
            <a:custGeom>
              <a:avLst/>
              <a:gdLst>
                <a:gd name="T0" fmla="*/ 0 w 221"/>
                <a:gd name="T1" fmla="*/ 21 h 149"/>
                <a:gd name="T2" fmla="*/ 0 w 221"/>
                <a:gd name="T3" fmla="*/ 0 h 149"/>
                <a:gd name="T4" fmla="*/ 221 w 221"/>
                <a:gd name="T5" fmla="*/ 0 h 149"/>
                <a:gd name="T6" fmla="*/ 221 w 221"/>
                <a:gd name="T7" fmla="*/ 149 h 149"/>
              </a:gdLst>
              <a:ahLst/>
              <a:cxnLst>
                <a:cxn ang="0">
                  <a:pos x="T0" y="T1"/>
                </a:cxn>
                <a:cxn ang="0">
                  <a:pos x="T2" y="T3"/>
                </a:cxn>
                <a:cxn ang="0">
                  <a:pos x="T4" y="T5"/>
                </a:cxn>
                <a:cxn ang="0">
                  <a:pos x="T6" y="T7"/>
                </a:cxn>
              </a:cxnLst>
              <a:rect l="0" t="0" r="r" b="b"/>
              <a:pathLst>
                <a:path w="221" h="149">
                  <a:moveTo>
                    <a:pt x="0" y="21"/>
                  </a:moveTo>
                  <a:lnTo>
                    <a:pt x="0" y="0"/>
                  </a:lnTo>
                  <a:lnTo>
                    <a:pt x="221" y="0"/>
                  </a:lnTo>
                  <a:lnTo>
                    <a:pt x="221" y="149"/>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7" name="Freeform 17"/>
            <p:cNvSpPr>
              <a:spLocks/>
            </p:cNvSpPr>
            <p:nvPr/>
          </p:nvSpPr>
          <p:spPr bwMode="auto">
            <a:xfrm>
              <a:off x="3289" y="3723"/>
              <a:ext cx="336" cy="69"/>
            </a:xfrm>
            <a:custGeom>
              <a:avLst/>
              <a:gdLst>
                <a:gd name="T0" fmla="*/ 0 w 255"/>
                <a:gd name="T1" fmla="*/ 53 h 53"/>
                <a:gd name="T2" fmla="*/ 0 w 255"/>
                <a:gd name="T3" fmla="*/ 0 h 53"/>
                <a:gd name="T4" fmla="*/ 255 w 255"/>
                <a:gd name="T5" fmla="*/ 0 h 53"/>
                <a:gd name="T6" fmla="*/ 255 w 255"/>
                <a:gd name="T7" fmla="*/ 16 h 53"/>
              </a:gdLst>
              <a:ahLst/>
              <a:cxnLst>
                <a:cxn ang="0">
                  <a:pos x="T0" y="T1"/>
                </a:cxn>
                <a:cxn ang="0">
                  <a:pos x="T2" y="T3"/>
                </a:cxn>
                <a:cxn ang="0">
                  <a:pos x="T4" y="T5"/>
                </a:cxn>
                <a:cxn ang="0">
                  <a:pos x="T6" y="T7"/>
                </a:cxn>
              </a:cxnLst>
              <a:rect l="0" t="0" r="r" b="b"/>
              <a:pathLst>
                <a:path w="255" h="53">
                  <a:moveTo>
                    <a:pt x="0" y="53"/>
                  </a:moveTo>
                  <a:lnTo>
                    <a:pt x="0" y="0"/>
                  </a:lnTo>
                  <a:lnTo>
                    <a:pt x="255" y="0"/>
                  </a:lnTo>
                  <a:lnTo>
                    <a:pt x="255" y="1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8" name="Freeform 18"/>
            <p:cNvSpPr>
              <a:spLocks/>
            </p:cNvSpPr>
            <p:nvPr/>
          </p:nvSpPr>
          <p:spPr bwMode="auto">
            <a:xfrm>
              <a:off x="1906" y="3716"/>
              <a:ext cx="261" cy="224"/>
            </a:xfrm>
            <a:custGeom>
              <a:avLst/>
              <a:gdLst>
                <a:gd name="T0" fmla="*/ 0 w 198"/>
                <a:gd name="T1" fmla="*/ 48 h 170"/>
                <a:gd name="T2" fmla="*/ 0 w 198"/>
                <a:gd name="T3" fmla="*/ 0 h 170"/>
                <a:gd name="T4" fmla="*/ 198 w 198"/>
                <a:gd name="T5" fmla="*/ 0 h 170"/>
                <a:gd name="T6" fmla="*/ 198 w 198"/>
                <a:gd name="T7" fmla="*/ 170 h 170"/>
              </a:gdLst>
              <a:ahLst/>
              <a:cxnLst>
                <a:cxn ang="0">
                  <a:pos x="T0" y="T1"/>
                </a:cxn>
                <a:cxn ang="0">
                  <a:pos x="T2" y="T3"/>
                </a:cxn>
                <a:cxn ang="0">
                  <a:pos x="T4" y="T5"/>
                </a:cxn>
                <a:cxn ang="0">
                  <a:pos x="T6" y="T7"/>
                </a:cxn>
              </a:cxnLst>
              <a:rect l="0" t="0" r="r" b="b"/>
              <a:pathLst>
                <a:path w="198" h="170">
                  <a:moveTo>
                    <a:pt x="0" y="48"/>
                  </a:moveTo>
                  <a:lnTo>
                    <a:pt x="0" y="0"/>
                  </a:lnTo>
                  <a:lnTo>
                    <a:pt x="198" y="0"/>
                  </a:lnTo>
                  <a:lnTo>
                    <a:pt x="198" y="17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79" name="Freeform 19"/>
            <p:cNvSpPr>
              <a:spLocks/>
            </p:cNvSpPr>
            <p:nvPr/>
          </p:nvSpPr>
          <p:spPr bwMode="auto">
            <a:xfrm>
              <a:off x="4298" y="3709"/>
              <a:ext cx="261" cy="231"/>
            </a:xfrm>
            <a:custGeom>
              <a:avLst/>
              <a:gdLst>
                <a:gd name="T0" fmla="*/ 0 w 198"/>
                <a:gd name="T1" fmla="*/ 31 h 175"/>
                <a:gd name="T2" fmla="*/ 0 w 198"/>
                <a:gd name="T3" fmla="*/ 0 h 175"/>
                <a:gd name="T4" fmla="*/ 198 w 198"/>
                <a:gd name="T5" fmla="*/ 0 h 175"/>
                <a:gd name="T6" fmla="*/ 198 w 198"/>
                <a:gd name="T7" fmla="*/ 175 h 175"/>
              </a:gdLst>
              <a:ahLst/>
              <a:cxnLst>
                <a:cxn ang="0">
                  <a:pos x="T0" y="T1"/>
                </a:cxn>
                <a:cxn ang="0">
                  <a:pos x="T2" y="T3"/>
                </a:cxn>
                <a:cxn ang="0">
                  <a:pos x="T4" y="T5"/>
                </a:cxn>
                <a:cxn ang="0">
                  <a:pos x="T6" y="T7"/>
                </a:cxn>
              </a:cxnLst>
              <a:rect l="0" t="0" r="r" b="b"/>
              <a:pathLst>
                <a:path w="198" h="175">
                  <a:moveTo>
                    <a:pt x="0" y="31"/>
                  </a:moveTo>
                  <a:lnTo>
                    <a:pt x="0" y="0"/>
                  </a:lnTo>
                  <a:lnTo>
                    <a:pt x="198" y="0"/>
                  </a:lnTo>
                  <a:lnTo>
                    <a:pt x="198" y="175"/>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0" name="Freeform 20"/>
            <p:cNvSpPr>
              <a:spLocks/>
            </p:cNvSpPr>
            <p:nvPr/>
          </p:nvSpPr>
          <p:spPr bwMode="auto">
            <a:xfrm>
              <a:off x="3453" y="3701"/>
              <a:ext cx="508" cy="239"/>
            </a:xfrm>
            <a:custGeom>
              <a:avLst/>
              <a:gdLst>
                <a:gd name="T0" fmla="*/ 0 w 386"/>
                <a:gd name="T1" fmla="*/ 16 h 181"/>
                <a:gd name="T2" fmla="*/ 0 w 386"/>
                <a:gd name="T3" fmla="*/ 0 h 181"/>
                <a:gd name="T4" fmla="*/ 386 w 386"/>
                <a:gd name="T5" fmla="*/ 0 h 181"/>
                <a:gd name="T6" fmla="*/ 386 w 386"/>
                <a:gd name="T7" fmla="*/ 181 h 181"/>
              </a:gdLst>
              <a:ahLst/>
              <a:cxnLst>
                <a:cxn ang="0">
                  <a:pos x="T0" y="T1"/>
                </a:cxn>
                <a:cxn ang="0">
                  <a:pos x="T2" y="T3"/>
                </a:cxn>
                <a:cxn ang="0">
                  <a:pos x="T4" y="T5"/>
                </a:cxn>
                <a:cxn ang="0">
                  <a:pos x="T6" y="T7"/>
                </a:cxn>
              </a:cxnLst>
              <a:rect l="0" t="0" r="r" b="b"/>
              <a:pathLst>
                <a:path w="386" h="181">
                  <a:moveTo>
                    <a:pt x="0" y="16"/>
                  </a:moveTo>
                  <a:lnTo>
                    <a:pt x="0" y="0"/>
                  </a:lnTo>
                  <a:lnTo>
                    <a:pt x="386" y="0"/>
                  </a:lnTo>
                  <a:lnTo>
                    <a:pt x="386" y="181"/>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1" name="Freeform 21"/>
            <p:cNvSpPr>
              <a:spLocks/>
            </p:cNvSpPr>
            <p:nvPr/>
          </p:nvSpPr>
          <p:spPr bwMode="auto">
            <a:xfrm>
              <a:off x="3707" y="3688"/>
              <a:ext cx="717" cy="21"/>
            </a:xfrm>
            <a:custGeom>
              <a:avLst/>
              <a:gdLst>
                <a:gd name="T0" fmla="*/ 0 w 544"/>
                <a:gd name="T1" fmla="*/ 10 h 16"/>
                <a:gd name="T2" fmla="*/ 0 w 544"/>
                <a:gd name="T3" fmla="*/ 0 h 16"/>
                <a:gd name="T4" fmla="*/ 544 w 544"/>
                <a:gd name="T5" fmla="*/ 0 h 16"/>
                <a:gd name="T6" fmla="*/ 544 w 544"/>
                <a:gd name="T7" fmla="*/ 16 h 16"/>
              </a:gdLst>
              <a:ahLst/>
              <a:cxnLst>
                <a:cxn ang="0">
                  <a:pos x="T0" y="T1"/>
                </a:cxn>
                <a:cxn ang="0">
                  <a:pos x="T2" y="T3"/>
                </a:cxn>
                <a:cxn ang="0">
                  <a:pos x="T4" y="T5"/>
                </a:cxn>
                <a:cxn ang="0">
                  <a:pos x="T6" y="T7"/>
                </a:cxn>
              </a:cxnLst>
              <a:rect l="0" t="0" r="r" b="b"/>
              <a:pathLst>
                <a:path w="544" h="16">
                  <a:moveTo>
                    <a:pt x="0" y="10"/>
                  </a:moveTo>
                  <a:lnTo>
                    <a:pt x="0" y="0"/>
                  </a:lnTo>
                  <a:lnTo>
                    <a:pt x="544" y="0"/>
                  </a:lnTo>
                  <a:lnTo>
                    <a:pt x="544" y="16"/>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2" name="Rectangle 22"/>
            <p:cNvSpPr>
              <a:spLocks noChangeArrowheads="1"/>
            </p:cNvSpPr>
            <p:nvPr/>
          </p:nvSpPr>
          <p:spPr bwMode="auto">
            <a:xfrm>
              <a:off x="4709" y="3688"/>
              <a:ext cx="149" cy="252"/>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3" name="Freeform 23"/>
            <p:cNvSpPr>
              <a:spLocks/>
            </p:cNvSpPr>
            <p:nvPr/>
          </p:nvSpPr>
          <p:spPr bwMode="auto">
            <a:xfrm>
              <a:off x="1420" y="3680"/>
              <a:ext cx="613" cy="64"/>
            </a:xfrm>
            <a:custGeom>
              <a:avLst/>
              <a:gdLst>
                <a:gd name="T0" fmla="*/ 0 w 465"/>
                <a:gd name="T1" fmla="*/ 48 h 48"/>
                <a:gd name="T2" fmla="*/ 0 w 465"/>
                <a:gd name="T3" fmla="*/ 0 h 48"/>
                <a:gd name="T4" fmla="*/ 465 w 465"/>
                <a:gd name="T5" fmla="*/ 0 h 48"/>
                <a:gd name="T6" fmla="*/ 465 w 465"/>
                <a:gd name="T7" fmla="*/ 27 h 48"/>
              </a:gdLst>
              <a:ahLst/>
              <a:cxnLst>
                <a:cxn ang="0">
                  <a:pos x="T0" y="T1"/>
                </a:cxn>
                <a:cxn ang="0">
                  <a:pos x="T2" y="T3"/>
                </a:cxn>
                <a:cxn ang="0">
                  <a:pos x="T4" y="T5"/>
                </a:cxn>
                <a:cxn ang="0">
                  <a:pos x="T6" y="T7"/>
                </a:cxn>
              </a:cxnLst>
              <a:rect l="0" t="0" r="r" b="b"/>
              <a:pathLst>
                <a:path w="465" h="48">
                  <a:moveTo>
                    <a:pt x="0" y="48"/>
                  </a:moveTo>
                  <a:lnTo>
                    <a:pt x="0" y="0"/>
                  </a:lnTo>
                  <a:lnTo>
                    <a:pt x="465" y="0"/>
                  </a:lnTo>
                  <a:lnTo>
                    <a:pt x="465" y="2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4" name="Rectangle 24"/>
            <p:cNvSpPr>
              <a:spLocks noChangeArrowheads="1"/>
            </p:cNvSpPr>
            <p:nvPr/>
          </p:nvSpPr>
          <p:spPr bwMode="auto">
            <a:xfrm>
              <a:off x="4066" y="3659"/>
              <a:ext cx="717" cy="29"/>
            </a:xfrm>
            <a:prstGeom prst="rect">
              <a:avLst/>
            </a:prstGeom>
            <a:noFill/>
            <a:ln w="190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5" name="Freeform 25"/>
            <p:cNvSpPr>
              <a:spLocks/>
            </p:cNvSpPr>
            <p:nvPr/>
          </p:nvSpPr>
          <p:spPr bwMode="auto">
            <a:xfrm>
              <a:off x="2318" y="3604"/>
              <a:ext cx="224" cy="336"/>
            </a:xfrm>
            <a:custGeom>
              <a:avLst/>
              <a:gdLst>
                <a:gd name="T0" fmla="*/ 0 w 170"/>
                <a:gd name="T1" fmla="*/ 255 h 255"/>
                <a:gd name="T2" fmla="*/ 0 w 170"/>
                <a:gd name="T3" fmla="*/ 0 h 255"/>
                <a:gd name="T4" fmla="*/ 170 w 170"/>
                <a:gd name="T5" fmla="*/ 0 h 255"/>
                <a:gd name="T6" fmla="*/ 170 w 170"/>
                <a:gd name="T7" fmla="*/ 117 h 255"/>
              </a:gdLst>
              <a:ahLst/>
              <a:cxnLst>
                <a:cxn ang="0">
                  <a:pos x="T0" y="T1"/>
                </a:cxn>
                <a:cxn ang="0">
                  <a:pos x="T2" y="T3"/>
                </a:cxn>
                <a:cxn ang="0">
                  <a:pos x="T4" y="T5"/>
                </a:cxn>
                <a:cxn ang="0">
                  <a:pos x="T6" y="T7"/>
                </a:cxn>
              </a:cxnLst>
              <a:rect l="0" t="0" r="r" b="b"/>
              <a:pathLst>
                <a:path w="170" h="255">
                  <a:moveTo>
                    <a:pt x="0" y="255"/>
                  </a:moveTo>
                  <a:lnTo>
                    <a:pt x="0" y="0"/>
                  </a:lnTo>
                  <a:lnTo>
                    <a:pt x="170" y="0"/>
                  </a:lnTo>
                  <a:lnTo>
                    <a:pt x="170" y="11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6" name="Freeform 26"/>
            <p:cNvSpPr>
              <a:spLocks/>
            </p:cNvSpPr>
            <p:nvPr/>
          </p:nvSpPr>
          <p:spPr bwMode="auto">
            <a:xfrm>
              <a:off x="1727" y="3604"/>
              <a:ext cx="703" cy="76"/>
            </a:xfrm>
            <a:custGeom>
              <a:avLst/>
              <a:gdLst>
                <a:gd name="T0" fmla="*/ 0 w 533"/>
                <a:gd name="T1" fmla="*/ 58 h 58"/>
                <a:gd name="T2" fmla="*/ 0 w 533"/>
                <a:gd name="T3" fmla="*/ 0 h 58"/>
                <a:gd name="T4" fmla="*/ 533 w 533"/>
                <a:gd name="T5" fmla="*/ 0 h 58"/>
              </a:gdLst>
              <a:ahLst/>
              <a:cxnLst>
                <a:cxn ang="0">
                  <a:pos x="T0" y="T1"/>
                </a:cxn>
                <a:cxn ang="0">
                  <a:pos x="T2" y="T3"/>
                </a:cxn>
                <a:cxn ang="0">
                  <a:pos x="T4" y="T5"/>
                </a:cxn>
              </a:cxnLst>
              <a:rect l="0" t="0" r="r" b="b"/>
              <a:pathLst>
                <a:path w="533" h="58">
                  <a:moveTo>
                    <a:pt x="0" y="58"/>
                  </a:moveTo>
                  <a:lnTo>
                    <a:pt x="0" y="0"/>
                  </a:lnTo>
                  <a:lnTo>
                    <a:pt x="533" y="0"/>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7" name="Freeform 27"/>
            <p:cNvSpPr>
              <a:spLocks/>
            </p:cNvSpPr>
            <p:nvPr/>
          </p:nvSpPr>
          <p:spPr bwMode="auto">
            <a:xfrm>
              <a:off x="2078" y="3547"/>
              <a:ext cx="688" cy="393"/>
            </a:xfrm>
            <a:custGeom>
              <a:avLst/>
              <a:gdLst>
                <a:gd name="T0" fmla="*/ 0 w 522"/>
                <a:gd name="T1" fmla="*/ 43 h 298"/>
                <a:gd name="T2" fmla="*/ 0 w 522"/>
                <a:gd name="T3" fmla="*/ 0 h 298"/>
                <a:gd name="T4" fmla="*/ 522 w 522"/>
                <a:gd name="T5" fmla="*/ 0 h 298"/>
                <a:gd name="T6" fmla="*/ 522 w 522"/>
                <a:gd name="T7" fmla="*/ 298 h 298"/>
              </a:gdLst>
              <a:ahLst/>
              <a:cxnLst>
                <a:cxn ang="0">
                  <a:pos x="T0" y="T1"/>
                </a:cxn>
                <a:cxn ang="0">
                  <a:pos x="T2" y="T3"/>
                </a:cxn>
                <a:cxn ang="0">
                  <a:pos x="T4" y="T5"/>
                </a:cxn>
                <a:cxn ang="0">
                  <a:pos x="T6" y="T7"/>
                </a:cxn>
              </a:cxnLst>
              <a:rect l="0" t="0" r="r" b="b"/>
              <a:pathLst>
                <a:path w="522" h="298">
                  <a:moveTo>
                    <a:pt x="0" y="43"/>
                  </a:moveTo>
                  <a:lnTo>
                    <a:pt x="0" y="0"/>
                  </a:lnTo>
                  <a:lnTo>
                    <a:pt x="522" y="0"/>
                  </a:lnTo>
                  <a:lnTo>
                    <a:pt x="522" y="298"/>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8" name="Freeform 28"/>
            <p:cNvSpPr>
              <a:spLocks/>
            </p:cNvSpPr>
            <p:nvPr/>
          </p:nvSpPr>
          <p:spPr bwMode="auto">
            <a:xfrm>
              <a:off x="4424" y="3450"/>
              <a:ext cx="583" cy="490"/>
            </a:xfrm>
            <a:custGeom>
              <a:avLst/>
              <a:gdLst>
                <a:gd name="T0" fmla="*/ 0 w 442"/>
                <a:gd name="T1" fmla="*/ 159 h 372"/>
                <a:gd name="T2" fmla="*/ 0 w 442"/>
                <a:gd name="T3" fmla="*/ 0 h 372"/>
                <a:gd name="T4" fmla="*/ 442 w 442"/>
                <a:gd name="T5" fmla="*/ 0 h 372"/>
                <a:gd name="T6" fmla="*/ 442 w 442"/>
                <a:gd name="T7" fmla="*/ 372 h 372"/>
              </a:gdLst>
              <a:ahLst/>
              <a:cxnLst>
                <a:cxn ang="0">
                  <a:pos x="T0" y="T1"/>
                </a:cxn>
                <a:cxn ang="0">
                  <a:pos x="T2" y="T3"/>
                </a:cxn>
                <a:cxn ang="0">
                  <a:pos x="T4" y="T5"/>
                </a:cxn>
                <a:cxn ang="0">
                  <a:pos x="T6" y="T7"/>
                </a:cxn>
              </a:cxnLst>
              <a:rect l="0" t="0" r="r" b="b"/>
              <a:pathLst>
                <a:path w="442" h="372">
                  <a:moveTo>
                    <a:pt x="0" y="159"/>
                  </a:moveTo>
                  <a:lnTo>
                    <a:pt x="0" y="0"/>
                  </a:lnTo>
                  <a:lnTo>
                    <a:pt x="442" y="0"/>
                  </a:lnTo>
                  <a:lnTo>
                    <a:pt x="442" y="372"/>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89" name="Freeform 29"/>
            <p:cNvSpPr>
              <a:spLocks/>
            </p:cNvSpPr>
            <p:nvPr/>
          </p:nvSpPr>
          <p:spPr bwMode="auto">
            <a:xfrm>
              <a:off x="2422" y="3351"/>
              <a:ext cx="493" cy="589"/>
            </a:xfrm>
            <a:custGeom>
              <a:avLst/>
              <a:gdLst>
                <a:gd name="T0" fmla="*/ 0 w 374"/>
                <a:gd name="T1" fmla="*/ 149 h 447"/>
                <a:gd name="T2" fmla="*/ 0 w 374"/>
                <a:gd name="T3" fmla="*/ 0 h 447"/>
                <a:gd name="T4" fmla="*/ 374 w 374"/>
                <a:gd name="T5" fmla="*/ 0 h 447"/>
                <a:gd name="T6" fmla="*/ 374 w 374"/>
                <a:gd name="T7" fmla="*/ 447 h 447"/>
              </a:gdLst>
              <a:ahLst/>
              <a:cxnLst>
                <a:cxn ang="0">
                  <a:pos x="T0" y="T1"/>
                </a:cxn>
                <a:cxn ang="0">
                  <a:pos x="T2" y="T3"/>
                </a:cxn>
                <a:cxn ang="0">
                  <a:pos x="T4" y="T5"/>
                </a:cxn>
                <a:cxn ang="0">
                  <a:pos x="T6" y="T7"/>
                </a:cxn>
              </a:cxnLst>
              <a:rect l="0" t="0" r="r" b="b"/>
              <a:pathLst>
                <a:path w="374" h="447">
                  <a:moveTo>
                    <a:pt x="0" y="149"/>
                  </a:moveTo>
                  <a:lnTo>
                    <a:pt x="0" y="0"/>
                  </a:lnTo>
                  <a:lnTo>
                    <a:pt x="374" y="0"/>
                  </a:lnTo>
                  <a:lnTo>
                    <a:pt x="374" y="447"/>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90" name="Freeform 30"/>
            <p:cNvSpPr>
              <a:spLocks/>
            </p:cNvSpPr>
            <p:nvPr/>
          </p:nvSpPr>
          <p:spPr bwMode="auto">
            <a:xfrm>
              <a:off x="2668" y="3190"/>
              <a:ext cx="397" cy="750"/>
            </a:xfrm>
            <a:custGeom>
              <a:avLst/>
              <a:gdLst>
                <a:gd name="T0" fmla="*/ 0 w 301"/>
                <a:gd name="T1" fmla="*/ 122 h 569"/>
                <a:gd name="T2" fmla="*/ 0 w 301"/>
                <a:gd name="T3" fmla="*/ 0 h 569"/>
                <a:gd name="T4" fmla="*/ 301 w 301"/>
                <a:gd name="T5" fmla="*/ 0 h 569"/>
                <a:gd name="T6" fmla="*/ 301 w 301"/>
                <a:gd name="T7" fmla="*/ 569 h 569"/>
              </a:gdLst>
              <a:ahLst/>
              <a:cxnLst>
                <a:cxn ang="0">
                  <a:pos x="T0" y="T1"/>
                </a:cxn>
                <a:cxn ang="0">
                  <a:pos x="T2" y="T3"/>
                </a:cxn>
                <a:cxn ang="0">
                  <a:pos x="T4" y="T5"/>
                </a:cxn>
                <a:cxn ang="0">
                  <a:pos x="T6" y="T7"/>
                </a:cxn>
              </a:cxnLst>
              <a:rect l="0" t="0" r="r" b="b"/>
              <a:pathLst>
                <a:path w="301" h="569">
                  <a:moveTo>
                    <a:pt x="0" y="122"/>
                  </a:moveTo>
                  <a:lnTo>
                    <a:pt x="0" y="0"/>
                  </a:lnTo>
                  <a:lnTo>
                    <a:pt x="301" y="0"/>
                  </a:lnTo>
                  <a:lnTo>
                    <a:pt x="301" y="569"/>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91" name="Freeform 31"/>
            <p:cNvSpPr>
              <a:spLocks/>
            </p:cNvSpPr>
            <p:nvPr/>
          </p:nvSpPr>
          <p:spPr bwMode="auto">
            <a:xfrm>
              <a:off x="4715" y="3106"/>
              <a:ext cx="442" cy="834"/>
            </a:xfrm>
            <a:custGeom>
              <a:avLst/>
              <a:gdLst>
                <a:gd name="T0" fmla="*/ 0 w 335"/>
                <a:gd name="T1" fmla="*/ 261 h 633"/>
                <a:gd name="T2" fmla="*/ 0 w 335"/>
                <a:gd name="T3" fmla="*/ 0 h 633"/>
                <a:gd name="T4" fmla="*/ 335 w 335"/>
                <a:gd name="T5" fmla="*/ 0 h 633"/>
                <a:gd name="T6" fmla="*/ 335 w 335"/>
                <a:gd name="T7" fmla="*/ 633 h 633"/>
              </a:gdLst>
              <a:ahLst/>
              <a:cxnLst>
                <a:cxn ang="0">
                  <a:pos x="T0" y="T1"/>
                </a:cxn>
                <a:cxn ang="0">
                  <a:pos x="T2" y="T3"/>
                </a:cxn>
                <a:cxn ang="0">
                  <a:pos x="T4" y="T5"/>
                </a:cxn>
                <a:cxn ang="0">
                  <a:pos x="T6" y="T7"/>
                </a:cxn>
              </a:cxnLst>
              <a:rect l="0" t="0" r="r" b="b"/>
              <a:pathLst>
                <a:path w="335" h="633">
                  <a:moveTo>
                    <a:pt x="0" y="261"/>
                  </a:moveTo>
                  <a:lnTo>
                    <a:pt x="0" y="0"/>
                  </a:lnTo>
                  <a:lnTo>
                    <a:pt x="335" y="0"/>
                  </a:lnTo>
                  <a:lnTo>
                    <a:pt x="335" y="633"/>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92" name="Freeform 32"/>
            <p:cNvSpPr>
              <a:spLocks/>
            </p:cNvSpPr>
            <p:nvPr/>
          </p:nvSpPr>
          <p:spPr bwMode="auto">
            <a:xfrm>
              <a:off x="2862" y="1208"/>
              <a:ext cx="2071" cy="1982"/>
            </a:xfrm>
            <a:custGeom>
              <a:avLst/>
              <a:gdLst>
                <a:gd name="T0" fmla="*/ 1571 w 1571"/>
                <a:gd name="T1" fmla="*/ 1440 h 1504"/>
                <a:gd name="T2" fmla="*/ 1571 w 1571"/>
                <a:gd name="T3" fmla="*/ 0 h 1504"/>
                <a:gd name="T4" fmla="*/ 0 w 1571"/>
                <a:gd name="T5" fmla="*/ 0 h 1504"/>
                <a:gd name="T6" fmla="*/ 0 w 1571"/>
                <a:gd name="T7" fmla="*/ 1504 h 1504"/>
              </a:gdLst>
              <a:ahLst/>
              <a:cxnLst>
                <a:cxn ang="0">
                  <a:pos x="T0" y="T1"/>
                </a:cxn>
                <a:cxn ang="0">
                  <a:pos x="T2" y="T3"/>
                </a:cxn>
                <a:cxn ang="0">
                  <a:pos x="T4" y="T5"/>
                </a:cxn>
                <a:cxn ang="0">
                  <a:pos x="T6" y="T7"/>
                </a:cxn>
              </a:cxnLst>
              <a:rect l="0" t="0" r="r" b="b"/>
              <a:pathLst>
                <a:path w="1571" h="1504">
                  <a:moveTo>
                    <a:pt x="1571" y="1440"/>
                  </a:moveTo>
                  <a:lnTo>
                    <a:pt x="1571" y="0"/>
                  </a:lnTo>
                  <a:lnTo>
                    <a:pt x="0" y="0"/>
                  </a:lnTo>
                  <a:lnTo>
                    <a:pt x="0" y="1504"/>
                  </a:lnTo>
                </a:path>
              </a:pathLst>
            </a:custGeom>
            <a:noFill/>
            <a:ln w="19050">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20193" name="Line 33"/>
            <p:cNvSpPr>
              <a:spLocks noChangeShapeType="1"/>
            </p:cNvSpPr>
            <p:nvPr/>
          </p:nvSpPr>
          <p:spPr bwMode="auto">
            <a:xfrm>
              <a:off x="674" y="3933"/>
              <a:ext cx="4632" cy="2"/>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20194" name="Picture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3451225" cy="3422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20195" name="Picture 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33813"/>
            <a:ext cx="4741863" cy="277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0196" name="Text Box 36"/>
          <p:cNvSpPr txBox="1">
            <a:spLocks noChangeArrowheads="1"/>
          </p:cNvSpPr>
          <p:nvPr/>
        </p:nvSpPr>
        <p:spPr bwMode="auto">
          <a:xfrm>
            <a:off x="838200" y="6400800"/>
            <a:ext cx="21875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algn="ctr" defTabSz="914400" fontAlgn="base">
              <a:spcBef>
                <a:spcPct val="0"/>
              </a:spcBef>
              <a:spcAft>
                <a:spcPct val="0"/>
              </a:spcAft>
            </a:pPr>
            <a:r>
              <a:rPr lang="en-US" sz="2400" smtClean="0">
                <a:solidFill>
                  <a:srgbClr val="000000"/>
                </a:solidFill>
                <a:latin typeface="Times New Roman" charset="0"/>
                <a:ea typeface="ＭＳ Ｐゴシック" charset="0"/>
              </a:rPr>
              <a:t>Average linkage</a:t>
            </a:r>
          </a:p>
        </p:txBody>
      </p:sp>
      <p:pic>
        <p:nvPicPr>
          <p:cNvPr id="220197" name="Picture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962400"/>
            <a:ext cx="4437063" cy="2676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20198" name="Text Box 38"/>
          <p:cNvSpPr txBox="1">
            <a:spLocks noChangeArrowheads="1"/>
          </p:cNvSpPr>
          <p:nvPr/>
        </p:nvSpPr>
        <p:spPr bwMode="auto">
          <a:xfrm>
            <a:off x="5834063" y="6400800"/>
            <a:ext cx="195103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algn="ctr" defTabSz="914400" fontAlgn="base">
              <a:spcBef>
                <a:spcPct val="0"/>
              </a:spcBef>
              <a:spcAft>
                <a:spcPct val="0"/>
              </a:spcAft>
            </a:pPr>
            <a:r>
              <a:rPr lang="en-US" sz="2400" smtClean="0">
                <a:solidFill>
                  <a:srgbClr val="000000"/>
                </a:solidFill>
                <a:latin typeface="Times New Roman" charset="0"/>
                <a:ea typeface="ＭＳ Ｐゴシック" charset="0"/>
              </a:rPr>
              <a:t>Wards linkage</a:t>
            </a:r>
          </a:p>
        </p:txBody>
      </p:sp>
      <p:sp>
        <p:nvSpPr>
          <p:cNvPr id="220199" name="Text Box 39"/>
          <p:cNvSpPr txBox="1">
            <a:spLocks noChangeArrowheads="1"/>
          </p:cNvSpPr>
          <p:nvPr/>
        </p:nvSpPr>
        <p:spPr bwMode="auto">
          <a:xfrm>
            <a:off x="5867400" y="2743200"/>
            <a:ext cx="19335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spAutoFit/>
          </a:bodyPr>
          <a:lstStyle/>
          <a:p>
            <a:pPr algn="ctr" defTabSz="914400" fontAlgn="base">
              <a:spcBef>
                <a:spcPct val="0"/>
              </a:spcBef>
              <a:spcAft>
                <a:spcPct val="0"/>
              </a:spcAft>
            </a:pPr>
            <a:r>
              <a:rPr lang="en-US" sz="2400" smtClean="0">
                <a:solidFill>
                  <a:srgbClr val="000000"/>
                </a:solidFill>
                <a:latin typeface="Times New Roman" charset="0"/>
                <a:ea typeface="ＭＳ Ｐゴシック" charset="0"/>
              </a:rPr>
              <a:t>Single linkage</a:t>
            </a:r>
          </a:p>
        </p:txBody>
      </p:sp>
    </p:spTree>
    <p:extLst>
      <p:ext uri="{BB962C8B-B14F-4D97-AF65-F5344CB8AC3E}">
        <p14:creationId xmlns:p14="http://schemas.microsoft.com/office/powerpoint/2010/main" val="24499117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54" name="Text Box 1026"/>
          <p:cNvSpPr txBox="1">
            <a:spLocks noChangeArrowheads="1"/>
          </p:cNvSpPr>
          <p:nvPr/>
        </p:nvSpPr>
        <p:spPr bwMode="auto">
          <a:xfrm>
            <a:off x="575733" y="590550"/>
            <a:ext cx="7943850" cy="5816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0"/>
              </a:spcBef>
              <a:spcAft>
                <a:spcPct val="0"/>
              </a:spcAft>
            </a:pPr>
            <a:r>
              <a:rPr lang="en-US" sz="3600" i="1" dirty="0" smtClean="0">
                <a:solidFill>
                  <a:srgbClr val="000000"/>
                </a:solidFill>
                <a:effectLst>
                  <a:outerShdw blurRad="38100" dist="38100" dir="2700000" algn="tl">
                    <a:srgbClr val="DDDDDD"/>
                  </a:outerShdw>
                </a:effectLst>
                <a:latin typeface="Times New Roman" charset="0"/>
                <a:ea typeface="ＭＳ Ｐゴシック" charset="0"/>
              </a:rPr>
              <a:t>Hierarchal Clustering</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 Summary</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a:p>
            <a:pPr defTabSz="914400" fontAlgn="base">
              <a:spcBef>
                <a:spcPct val="0"/>
              </a:spcBef>
              <a:spcAft>
                <a:spcPct val="0"/>
              </a:spcAft>
            </a:pP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Hierarchal nature maps nicely onto human intuition for some </a:t>
            </a:r>
            <a:r>
              <a:rPr lang="en-US" sz="2400" dirty="0" smtClean="0">
                <a:solidFill>
                  <a:srgbClr val="000000"/>
                </a:solidFill>
                <a:latin typeface="Times New Roman" charset="0"/>
                <a:ea typeface="ＭＳ Ｐゴシック" charset="0"/>
              </a:rPr>
              <a:t>domains</a:t>
            </a:r>
          </a:p>
          <a:p>
            <a:pPr defTabSz="914400" fontAlgn="base">
              <a:spcBef>
                <a:spcPct val="0"/>
              </a:spcBef>
              <a:spcAft>
                <a:spcPct val="0"/>
              </a:spcAft>
              <a:buFontTx/>
              <a:buChar char="•"/>
            </a:pP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They do not scale well: time complexity of at least O(</a:t>
            </a:r>
            <a:r>
              <a:rPr lang="en-US" sz="2400" i="1" dirty="0" smtClean="0">
                <a:solidFill>
                  <a:srgbClr val="000000"/>
                </a:solidFill>
                <a:latin typeface="Times New Roman" charset="0"/>
                <a:ea typeface="ＭＳ Ｐゴシック" charset="0"/>
              </a:rPr>
              <a:t>n</a:t>
            </a:r>
            <a:r>
              <a:rPr lang="en-US" sz="2400" baseline="30000" dirty="0" smtClean="0">
                <a:solidFill>
                  <a:srgbClr val="000000"/>
                </a:solidFill>
                <a:latin typeface="Times New Roman" charset="0"/>
                <a:ea typeface="ＭＳ Ｐゴシック" charset="0"/>
              </a:rPr>
              <a:t>2</a:t>
            </a:r>
            <a:r>
              <a:rPr lang="en-US" sz="2400" dirty="0" smtClean="0">
                <a:solidFill>
                  <a:srgbClr val="000000"/>
                </a:solidFill>
                <a:latin typeface="Times New Roman" charset="0"/>
                <a:ea typeface="ＭＳ Ｐゴシック" charset="0"/>
              </a:rPr>
              <a:t>), where </a:t>
            </a:r>
            <a:r>
              <a:rPr lang="en-US" sz="2400" i="1" dirty="0" smtClean="0">
                <a:solidFill>
                  <a:srgbClr val="000000"/>
                </a:solidFill>
                <a:latin typeface="Times New Roman" charset="0"/>
                <a:ea typeface="ＭＳ Ｐゴシック" charset="0"/>
              </a:rPr>
              <a:t>n</a:t>
            </a:r>
            <a:r>
              <a:rPr lang="en-US" sz="2400" dirty="0" smtClean="0">
                <a:solidFill>
                  <a:srgbClr val="000000"/>
                </a:solidFill>
                <a:latin typeface="Times New Roman" charset="0"/>
                <a:ea typeface="ＭＳ Ｐゴシック" charset="0"/>
              </a:rPr>
              <a:t> is the number of total objects</a:t>
            </a:r>
            <a:r>
              <a:rPr lang="en-US" sz="2400" dirty="0" smtClean="0">
                <a:solidFill>
                  <a:srgbClr val="000000"/>
                </a:solidFill>
                <a:latin typeface="Times New Roman" charset="0"/>
                <a:ea typeface="ＭＳ Ｐゴシック" charset="0"/>
              </a:rPr>
              <a:t>.</a:t>
            </a:r>
          </a:p>
          <a:p>
            <a:pPr defTabSz="914400" fontAlgn="base">
              <a:spcBef>
                <a:spcPct val="0"/>
              </a:spcBef>
              <a:spcAft>
                <a:spcPct val="0"/>
              </a:spcAft>
              <a:buFontTx/>
              <a:buChar char="•"/>
            </a:pP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Like any heuristic search algorithms, local optima are a problem</a:t>
            </a:r>
            <a:r>
              <a:rPr lang="en-US" sz="2400" dirty="0" smtClean="0">
                <a:solidFill>
                  <a:srgbClr val="000000"/>
                </a:solidFill>
                <a:latin typeface="Times New Roman" charset="0"/>
                <a:ea typeface="ＭＳ Ｐゴシック" charset="0"/>
              </a:rPr>
              <a:t>.</a:t>
            </a:r>
          </a:p>
          <a:p>
            <a:pPr defTabSz="914400" fontAlgn="base">
              <a:spcBef>
                <a:spcPct val="0"/>
              </a:spcBef>
              <a:spcAft>
                <a:spcPct val="0"/>
              </a:spcAft>
              <a:buFontTx/>
              <a:buChar char="•"/>
            </a:pP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smtClean="0">
                <a:solidFill>
                  <a:srgbClr val="000000"/>
                </a:solidFill>
                <a:latin typeface="Times New Roman" charset="0"/>
                <a:ea typeface="ＭＳ Ｐゴシック" charset="0"/>
              </a:rPr>
              <a:t> Interpretation of results is (very) subjective. </a:t>
            </a:r>
            <a:endParaRPr lang="en-US" sz="2400" dirty="0" smtClean="0">
              <a:solidFill>
                <a:srgbClr val="000000"/>
              </a:solidFill>
              <a:latin typeface="Times New Roman" charset="0"/>
              <a:ea typeface="ＭＳ Ｐゴシック" charset="0"/>
            </a:endParaRPr>
          </a:p>
          <a:p>
            <a:pPr defTabSz="914400" fontAlgn="base">
              <a:spcBef>
                <a:spcPct val="0"/>
              </a:spcBef>
              <a:spcAft>
                <a:spcPct val="0"/>
              </a:spcAft>
              <a:buFontTx/>
              <a:buChar char="•"/>
            </a:pPr>
            <a:endParaRPr lang="en-US" sz="2400" dirty="0">
              <a:solidFill>
                <a:srgbClr val="000000"/>
              </a:solidFill>
              <a:latin typeface="Times New Roman" charset="0"/>
              <a:ea typeface="ＭＳ Ｐゴシック" charset="0"/>
            </a:endParaRPr>
          </a:p>
          <a:p>
            <a:pPr defTabSz="914400" fontAlgn="base">
              <a:spcBef>
                <a:spcPct val="0"/>
              </a:spcBef>
              <a:spcAft>
                <a:spcPct val="0"/>
              </a:spcAft>
              <a:buFontTx/>
              <a:buChar char="•"/>
            </a:pPr>
            <a:r>
              <a:rPr lang="en-US" sz="2400" dirty="0">
                <a:solidFill>
                  <a:srgbClr val="000000"/>
                </a:solidFill>
                <a:latin typeface="Times New Roman" charset="0"/>
                <a:ea typeface="ＭＳ Ｐゴシック" charset="0"/>
              </a:rPr>
              <a:t> </a:t>
            </a:r>
            <a:r>
              <a:rPr lang="en-US" sz="2400" i="1" dirty="0">
                <a:solidFill>
                  <a:srgbClr val="000000"/>
                </a:solidFill>
                <a:latin typeface="Times New Roman" charset="0"/>
                <a:ea typeface="ＭＳ Ｐゴシック" charset="0"/>
              </a:rPr>
              <a:t>No need to specify the number of clusters in advance. </a:t>
            </a:r>
          </a:p>
          <a:p>
            <a:pPr defTabSz="914400" fontAlgn="base">
              <a:spcBef>
                <a:spcPct val="0"/>
              </a:spcBef>
              <a:spcAft>
                <a:spcPct val="0"/>
              </a:spcAft>
            </a:pPr>
            <a:endParaRPr lang="en-US" sz="2400" dirty="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1815042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Last </a:t>
            </a:r>
            <a:r>
              <a:rPr lang="en-US" sz="4000" dirty="0" smtClean="0">
                <a:solidFill>
                  <a:srgbClr val="000000"/>
                </a:solidFill>
                <a:latin typeface="Cambria" pitchFamily="18" charset="0"/>
              </a:rPr>
              <a:t>assignment: </a:t>
            </a:r>
            <a:r>
              <a:rPr lang="en-US" sz="4000" i="1" dirty="0" smtClean="0">
                <a:solidFill>
                  <a:srgbClr val="000000"/>
                </a:solidFill>
                <a:latin typeface="Cambria" pitchFamily="18" charset="0"/>
              </a:rPr>
              <a:t>trees</a:t>
            </a:r>
            <a:endParaRPr lang="en-US" sz="4000" i="1" dirty="0">
              <a:solidFill>
                <a:srgbClr val="000000"/>
              </a:solidFill>
              <a:latin typeface="Cambria" pitchFamily="18" charset="0"/>
            </a:endParaRPr>
          </a:p>
        </p:txBody>
      </p:sp>
      <p:pic>
        <p:nvPicPr>
          <p:cNvPr id="2" name="Picture 1" descr="Jordan_K_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74" y="1278099"/>
            <a:ext cx="8628866" cy="4855428"/>
          </a:xfrm>
          <a:prstGeom prst="rect">
            <a:avLst/>
          </a:prstGeom>
        </p:spPr>
      </p:pic>
      <p:sp>
        <p:nvSpPr>
          <p:cNvPr id="4" name="Rounded Rectangle 3"/>
          <p:cNvSpPr/>
          <p:nvPr/>
        </p:nvSpPr>
        <p:spPr bwMode="auto">
          <a:xfrm>
            <a:off x="393540" y="2810221"/>
            <a:ext cx="8237479" cy="646704"/>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05" charset="0"/>
            </a:endParaRPr>
          </a:p>
        </p:txBody>
      </p:sp>
    </p:spTree>
    <p:extLst>
      <p:ext uri="{BB962C8B-B14F-4D97-AF65-F5344CB8AC3E}">
        <p14:creationId xmlns:p14="http://schemas.microsoft.com/office/powerpoint/2010/main" val="657494385"/>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246304" y="1743228"/>
            <a:ext cx="6385815" cy="569770"/>
          </a:xfrm>
          <a:prstGeom prst="roundRect">
            <a:avLst/>
          </a:prstGeom>
          <a:solidFill>
            <a:srgbClr val="FFFF00"/>
          </a:solid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5123" name="Text Box 5"/>
          <p:cNvSpPr txBox="1">
            <a:spLocks noChangeArrowheads="1"/>
          </p:cNvSpPr>
          <p:nvPr/>
        </p:nvSpPr>
        <p:spPr bwMode="auto">
          <a:xfrm>
            <a:off x="213651" y="216730"/>
            <a:ext cx="626722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84" charset="0"/>
                <a:ea typeface="MS PGothic" pitchFamily="34" charset="-128"/>
              </a:defRPr>
            </a:lvl1pPr>
            <a:lvl2pPr marL="742950" indent="-285750">
              <a:defRPr sz="2400">
                <a:solidFill>
                  <a:schemeClr val="tx1"/>
                </a:solidFill>
                <a:latin typeface="Times" pitchFamily="-84" charset="0"/>
                <a:ea typeface="MS PGothic" pitchFamily="34" charset="-128"/>
              </a:defRPr>
            </a:lvl2pPr>
            <a:lvl3pPr marL="1143000" indent="-228600">
              <a:defRPr sz="2400">
                <a:solidFill>
                  <a:schemeClr val="tx1"/>
                </a:solidFill>
                <a:latin typeface="Times" pitchFamily="-84" charset="0"/>
                <a:ea typeface="MS PGothic" pitchFamily="34" charset="-128"/>
              </a:defRPr>
            </a:lvl3pPr>
            <a:lvl4pPr marL="1600200" indent="-228600">
              <a:defRPr sz="2400">
                <a:solidFill>
                  <a:schemeClr val="tx1"/>
                </a:solidFill>
                <a:latin typeface="Times" pitchFamily="-84" charset="0"/>
                <a:ea typeface="MS PGothic" pitchFamily="34" charset="-128"/>
              </a:defRPr>
            </a:lvl4pPr>
            <a:lvl5pPr marL="2057400" indent="-228600">
              <a:defRPr sz="2400">
                <a:solidFill>
                  <a:schemeClr val="tx1"/>
                </a:solidFill>
                <a:latin typeface="Times" pitchFamily="-84" charset="0"/>
                <a:ea typeface="MS PGothic" pitchFamily="34" charset="-128"/>
              </a:defRPr>
            </a:lvl5pPr>
            <a:lvl6pPr marL="2514600" indent="-228600" eaLnBrk="0" fontAlgn="base" hangingPunct="0">
              <a:spcBef>
                <a:spcPct val="0"/>
              </a:spcBef>
              <a:spcAft>
                <a:spcPct val="0"/>
              </a:spcAft>
              <a:defRPr sz="2400">
                <a:solidFill>
                  <a:schemeClr val="tx1"/>
                </a:solidFill>
                <a:latin typeface="Times" pitchFamily="-84" charset="0"/>
                <a:ea typeface="MS PGothic" pitchFamily="34" charset="-128"/>
              </a:defRPr>
            </a:lvl6pPr>
            <a:lvl7pPr marL="2971800" indent="-228600" eaLnBrk="0" fontAlgn="base" hangingPunct="0">
              <a:spcBef>
                <a:spcPct val="0"/>
              </a:spcBef>
              <a:spcAft>
                <a:spcPct val="0"/>
              </a:spcAft>
              <a:defRPr sz="2400">
                <a:solidFill>
                  <a:schemeClr val="tx1"/>
                </a:solidFill>
                <a:latin typeface="Times" pitchFamily="-84" charset="0"/>
                <a:ea typeface="MS PGothic" pitchFamily="34" charset="-128"/>
              </a:defRPr>
            </a:lvl7pPr>
            <a:lvl8pPr marL="3429000" indent="-228600" eaLnBrk="0" fontAlgn="base" hangingPunct="0">
              <a:spcBef>
                <a:spcPct val="0"/>
              </a:spcBef>
              <a:spcAft>
                <a:spcPct val="0"/>
              </a:spcAft>
              <a:defRPr sz="2400">
                <a:solidFill>
                  <a:schemeClr val="tx1"/>
                </a:solidFill>
                <a:latin typeface="Times" pitchFamily="-84" charset="0"/>
                <a:ea typeface="MS PGothic" pitchFamily="34" charset="-128"/>
              </a:defRPr>
            </a:lvl8pPr>
            <a:lvl9pPr marL="3886200" indent="-228600" eaLnBrk="0" fontAlgn="base" hangingPunct="0">
              <a:spcBef>
                <a:spcPct val="0"/>
              </a:spcBef>
              <a:spcAft>
                <a:spcPct val="0"/>
              </a:spcAft>
              <a:defRPr sz="2400">
                <a:solidFill>
                  <a:schemeClr val="tx1"/>
                </a:solidFill>
                <a:latin typeface="Times" pitchFamily="-84" charset="0"/>
                <a:ea typeface="MS PGothic" pitchFamily="34" charset="-128"/>
              </a:defRPr>
            </a:lvl9pPr>
          </a:lstStyle>
          <a:p>
            <a:pPr defTabSz="914400" eaLnBrk="0" fontAlgn="base" hangingPunct="0">
              <a:spcBef>
                <a:spcPct val="50000"/>
              </a:spcBef>
              <a:spcAft>
                <a:spcPct val="0"/>
              </a:spcAft>
            </a:pPr>
            <a:r>
              <a:rPr lang="en-US" sz="4000" dirty="0" smtClean="0">
                <a:solidFill>
                  <a:srgbClr val="000000"/>
                </a:solidFill>
                <a:latin typeface="Cambria" pitchFamily="18" charset="0"/>
              </a:rPr>
              <a:t>Break…</a:t>
            </a:r>
            <a:endParaRPr lang="en-US" sz="4000" i="1" dirty="0">
              <a:solidFill>
                <a:srgbClr val="000000"/>
              </a:solidFill>
              <a:latin typeface="Cambria" pitchFamily="18" charset="0"/>
            </a:endParaRPr>
          </a:p>
        </p:txBody>
      </p:sp>
      <p:pic>
        <p:nvPicPr>
          <p:cNvPr id="5" name="Picture 4" descr="preferences_for_foo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6581" y="1357281"/>
            <a:ext cx="5928914" cy="5138392"/>
          </a:xfrm>
          <a:prstGeom prst="rect">
            <a:avLst/>
          </a:prstGeom>
        </p:spPr>
      </p:pic>
      <p:sp>
        <p:nvSpPr>
          <p:cNvPr id="2" name="Rounded Rectangle 1"/>
          <p:cNvSpPr/>
          <p:nvPr/>
        </p:nvSpPr>
        <p:spPr>
          <a:xfrm>
            <a:off x="1246304" y="1734156"/>
            <a:ext cx="6385815" cy="569770"/>
          </a:xfrm>
          <a:prstGeom prst="round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368846668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Pixels and color… !</a:t>
            </a:r>
            <a:endParaRPr lang="en-US" sz="3200" b="1" i="1" dirty="0">
              <a:solidFill>
                <a:srgbClr val="000000"/>
              </a:solidFill>
              <a:latin typeface="Trebuchet MS" pitchFamily="1" charset="0"/>
              <a:ea typeface="ＭＳ Ｐゴシック" pitchFamily="1" charset="-128"/>
            </a:endParaRPr>
          </a:p>
        </p:txBody>
      </p:sp>
      <p:pic>
        <p:nvPicPr>
          <p:cNvPr id="3" name="Picture 2" descr="Screen Shot 2013-03-25 at 5.44.0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033" y="1128792"/>
            <a:ext cx="6581250" cy="5247120"/>
          </a:xfrm>
          <a:prstGeom prst="rect">
            <a:avLst/>
          </a:prstGeom>
        </p:spPr>
      </p:pic>
    </p:spTree>
    <p:extLst>
      <p:ext uri="{BB962C8B-B14F-4D97-AF65-F5344CB8AC3E}">
        <p14:creationId xmlns:p14="http://schemas.microsoft.com/office/powerpoint/2010/main" val="408349132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608013" y="-123825"/>
            <a:ext cx="7772400" cy="1143000"/>
          </a:xfrm>
        </p:spPr>
        <p:txBody>
          <a:bodyPr/>
          <a:lstStyle/>
          <a:p>
            <a:r>
              <a:rPr lang="en-US">
                <a:effectLst>
                  <a:outerShdw blurRad="38100" dist="38100" dir="2700000" algn="tl">
                    <a:srgbClr val="DDDDDD"/>
                  </a:outerShdw>
                </a:effectLst>
              </a:rPr>
              <a:t>Two Types of Clustering</a:t>
            </a:r>
          </a:p>
        </p:txBody>
      </p:sp>
      <p:sp>
        <p:nvSpPr>
          <p:cNvPr id="164867" name="Rectangle 3"/>
          <p:cNvSpPr>
            <a:spLocks noChangeArrowheads="1"/>
          </p:cNvSpPr>
          <p:nvPr/>
        </p:nvSpPr>
        <p:spPr bwMode="auto">
          <a:xfrm>
            <a:off x="1066800" y="3276600"/>
            <a:ext cx="220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smtClean="0">
                <a:solidFill>
                  <a:srgbClr val="000000"/>
                </a:solidFill>
                <a:effectLst>
                  <a:outerShdw blurRad="38100" dist="38100" dir="2700000" algn="tl">
                    <a:srgbClr val="DDDDDD"/>
                  </a:outerShdw>
                </a:effectLst>
                <a:latin typeface="Times New Roman" charset="0"/>
                <a:ea typeface="ＭＳ Ｐゴシック" charset="0"/>
              </a:rPr>
              <a:t>Hierarchical</a:t>
            </a:r>
          </a:p>
        </p:txBody>
      </p:sp>
      <p:sp>
        <p:nvSpPr>
          <p:cNvPr id="164868" name="Text Box 4"/>
          <p:cNvSpPr txBox="1">
            <a:spLocks noChangeArrowheads="1"/>
          </p:cNvSpPr>
          <p:nvPr/>
        </p:nvSpPr>
        <p:spPr bwMode="auto">
          <a:xfrm>
            <a:off x="346075" y="1110191"/>
            <a:ext cx="844391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buFontTx/>
              <a:buChar char="•"/>
            </a:pPr>
            <a:r>
              <a:rPr lang="en-US" sz="2400" b="1" dirty="0" smtClean="0">
                <a:solidFill>
                  <a:srgbClr val="000000"/>
                </a:solidFill>
                <a:latin typeface="Times New Roman" charset="0"/>
                <a:ea typeface="ＭＳ Ｐゴシック" charset="0"/>
              </a:rPr>
              <a:t> </a:t>
            </a:r>
            <a:r>
              <a:rPr lang="en-US" sz="2400" b="1" dirty="0" err="1" smtClean="0">
                <a:solidFill>
                  <a:srgbClr val="000000"/>
                </a:solidFill>
                <a:latin typeface="Times New Roman" charset="0"/>
                <a:ea typeface="ＭＳ Ｐゴシック" charset="0"/>
              </a:rPr>
              <a:t>Partitional</a:t>
            </a:r>
            <a:r>
              <a:rPr lang="en-US" sz="2400" b="1" dirty="0" smtClean="0">
                <a:solidFill>
                  <a:srgbClr val="000000"/>
                </a:solidFill>
                <a:latin typeface="Times New Roman" charset="0"/>
                <a:ea typeface="ＭＳ Ｐゴシック" charset="0"/>
              </a:rPr>
              <a:t> algorithms:</a:t>
            </a:r>
            <a:r>
              <a:rPr lang="en-US" sz="2400" dirty="0" smtClean="0">
                <a:solidFill>
                  <a:srgbClr val="000000"/>
                </a:solidFill>
                <a:latin typeface="Times New Roman" charset="0"/>
                <a:ea typeface="ＭＳ Ｐゴシック" charset="0"/>
              </a:rPr>
              <a:t> Construct various partitions and then evaluate them by some criterion </a:t>
            </a:r>
          </a:p>
          <a:p>
            <a:pPr defTabSz="914400" fontAlgn="base">
              <a:spcBef>
                <a:spcPct val="0"/>
              </a:spcBef>
              <a:spcAft>
                <a:spcPct val="0"/>
              </a:spcAft>
              <a:buFontTx/>
              <a:buChar char="•"/>
            </a:pPr>
            <a:r>
              <a:rPr lang="en-US" sz="2400" b="1" dirty="0">
                <a:solidFill>
                  <a:srgbClr val="000000"/>
                </a:solidFill>
                <a:latin typeface="Times New Roman" charset="0"/>
                <a:ea typeface="ＭＳ Ｐゴシック" charset="0"/>
              </a:rPr>
              <a:t> </a:t>
            </a:r>
            <a:r>
              <a:rPr lang="en-US" sz="2400" b="1" dirty="0" smtClean="0">
                <a:solidFill>
                  <a:srgbClr val="000000"/>
                </a:solidFill>
                <a:latin typeface="Times New Roman" charset="0"/>
                <a:ea typeface="ＭＳ Ｐゴシック" charset="0"/>
              </a:rPr>
              <a:t>Hierarchical algorithms:</a:t>
            </a:r>
            <a:r>
              <a:rPr lang="en-US" sz="2400" dirty="0" smtClean="0">
                <a:solidFill>
                  <a:srgbClr val="000000"/>
                </a:solidFill>
                <a:latin typeface="Times New Roman" charset="0"/>
                <a:ea typeface="ＭＳ Ｐゴシック" charset="0"/>
              </a:rPr>
              <a:t> Create a hierarchical decomposition of the set of objects using some criterion</a:t>
            </a:r>
          </a:p>
        </p:txBody>
      </p:sp>
      <p:sp>
        <p:nvSpPr>
          <p:cNvPr id="164869" name="Rectangle 5"/>
          <p:cNvSpPr>
            <a:spLocks noChangeArrowheads="1"/>
          </p:cNvSpPr>
          <p:nvPr/>
        </p:nvSpPr>
        <p:spPr bwMode="auto">
          <a:xfrm>
            <a:off x="5919788" y="3225800"/>
            <a:ext cx="2098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800" b="1" smtClean="0">
                <a:solidFill>
                  <a:srgbClr val="000000"/>
                </a:solidFill>
                <a:effectLst>
                  <a:outerShdw blurRad="38100" dist="38100" dir="2700000" algn="tl">
                    <a:srgbClr val="DDDDDD"/>
                  </a:outerShdw>
                </a:effectLst>
                <a:latin typeface="Times New Roman" charset="0"/>
                <a:ea typeface="ＭＳ Ｐゴシック" charset="0"/>
              </a:rPr>
              <a:t>Partitional</a:t>
            </a:r>
          </a:p>
        </p:txBody>
      </p:sp>
      <p:sp>
        <p:nvSpPr>
          <p:cNvPr id="164870" name="Rectangle 6"/>
          <p:cNvSpPr>
            <a:spLocks noChangeArrowheads="1"/>
          </p:cNvSpPr>
          <p:nvPr/>
        </p:nvSpPr>
        <p:spPr bwMode="auto">
          <a:xfrm>
            <a:off x="152400" y="3671888"/>
            <a:ext cx="5410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64871" name="Group 7"/>
          <p:cNvGrpSpPr>
            <a:grpSpLocks/>
          </p:cNvGrpSpPr>
          <p:nvPr/>
        </p:nvGrpSpPr>
        <p:grpSpPr bwMode="auto">
          <a:xfrm>
            <a:off x="5257800" y="4419600"/>
            <a:ext cx="3629025" cy="2133600"/>
            <a:chOff x="120" y="2532"/>
            <a:chExt cx="2286" cy="1344"/>
          </a:xfrm>
        </p:grpSpPr>
        <p:grpSp>
          <p:nvGrpSpPr>
            <p:cNvPr id="164872" name="Group 8"/>
            <p:cNvGrpSpPr>
              <a:grpSpLocks/>
            </p:cNvGrpSpPr>
            <p:nvPr/>
          </p:nvGrpSpPr>
          <p:grpSpPr bwMode="auto">
            <a:xfrm>
              <a:off x="120" y="2532"/>
              <a:ext cx="2286" cy="1344"/>
              <a:chOff x="156" y="2634"/>
              <a:chExt cx="2286" cy="1344"/>
            </a:xfrm>
          </p:grpSpPr>
          <p:sp>
            <p:nvSpPr>
              <p:cNvPr id="164873" name="Rectangle 9"/>
              <p:cNvSpPr>
                <a:spLocks noChangeArrowheads="1"/>
              </p:cNvSpPr>
              <p:nvPr/>
            </p:nvSpPr>
            <p:spPr bwMode="auto">
              <a:xfrm>
                <a:off x="156"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74" name="Rectangle 10"/>
              <p:cNvSpPr>
                <a:spLocks noChangeArrowheads="1"/>
              </p:cNvSpPr>
              <p:nvPr/>
            </p:nvSpPr>
            <p:spPr bwMode="auto">
              <a:xfrm>
                <a:off x="1362" y="2634"/>
                <a:ext cx="1080" cy="1344"/>
              </a:xfrm>
              <a:prstGeom prst="rect">
                <a:avLst/>
              </a:prstGeom>
              <a:solidFill>
                <a:srgbClr val="FFFFFF"/>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164875" name="Picture 11"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 y="3190"/>
              <a:ext cx="303" cy="656"/>
            </a:xfrm>
            <a:prstGeom prst="rect">
              <a:avLst/>
            </a:prstGeom>
            <a:solidFill>
              <a:srgbClr val="FFFFFF"/>
            </a:solidFill>
          </p:spPr>
        </p:pic>
        <p:pic>
          <p:nvPicPr>
            <p:cNvPr id="164876" name="Picture 12"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 y="2571"/>
              <a:ext cx="304" cy="653"/>
            </a:xfrm>
            <a:prstGeom prst="rect">
              <a:avLst/>
            </a:prstGeom>
            <a:solidFill>
              <a:srgbClr val="FFFFFF"/>
            </a:solidFill>
          </p:spPr>
        </p:pic>
        <p:pic>
          <p:nvPicPr>
            <p:cNvPr id="164877" name="Picture 13"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2" y="2589"/>
              <a:ext cx="336" cy="514"/>
            </a:xfrm>
            <a:prstGeom prst="rect">
              <a:avLst/>
            </a:prstGeom>
            <a:solidFill>
              <a:srgbClr val="FFFFFF"/>
            </a:solidFill>
          </p:spPr>
        </p:pic>
        <p:pic>
          <p:nvPicPr>
            <p:cNvPr id="16487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0" y="3253"/>
              <a:ext cx="375" cy="55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79"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 y="2551"/>
              <a:ext cx="343" cy="61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0"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 y="2763"/>
              <a:ext cx="375" cy="64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1"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 y="3338"/>
              <a:ext cx="269" cy="44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2" name="Picture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 y="3432"/>
              <a:ext cx="181" cy="41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3" name="Picture 19"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5" y="2617"/>
              <a:ext cx="272" cy="836"/>
            </a:xfrm>
            <a:prstGeom prst="rect">
              <a:avLst/>
            </a:prstGeom>
            <a:solidFill>
              <a:srgbClr val="FFFFFF"/>
            </a:solidFill>
          </p:spPr>
        </p:pic>
      </p:grpSp>
      <p:grpSp>
        <p:nvGrpSpPr>
          <p:cNvPr id="164884" name="Group 20"/>
          <p:cNvGrpSpPr>
            <a:grpSpLocks/>
          </p:cNvGrpSpPr>
          <p:nvPr/>
        </p:nvGrpSpPr>
        <p:grpSpPr bwMode="auto">
          <a:xfrm>
            <a:off x="488950" y="3990975"/>
            <a:ext cx="3587750" cy="2549525"/>
            <a:chOff x="98" y="300"/>
            <a:chExt cx="3214" cy="2284"/>
          </a:xfrm>
        </p:grpSpPr>
        <p:pic>
          <p:nvPicPr>
            <p:cNvPr id="164885" name="Picture 21"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 y="1440"/>
              <a:ext cx="504" cy="1091"/>
            </a:xfrm>
            <a:prstGeom prst="rect">
              <a:avLst/>
            </a:prstGeom>
            <a:noFill/>
            <a:extLst>
              <a:ext uri="{909E8E84-426E-40dd-AFC4-6F175D3DCCD1}">
                <a14:hiddenFill xmlns:a14="http://schemas.microsoft.com/office/drawing/2010/main">
                  <a:solidFill>
                    <a:srgbClr val="FFFFFF"/>
                  </a:solidFill>
                </a14:hiddenFill>
              </a:ext>
            </a:extLst>
          </p:spPr>
        </p:pic>
        <p:pic>
          <p:nvPicPr>
            <p:cNvPr id="164886" name="Picture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 y="1824"/>
              <a:ext cx="308" cy="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87" name="Picture 23"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0" y="1278"/>
              <a:ext cx="424" cy="1306"/>
            </a:xfrm>
            <a:prstGeom prst="rect">
              <a:avLst/>
            </a:prstGeom>
            <a:noFill/>
            <a:extLst>
              <a:ext uri="{909E8E84-426E-40dd-AFC4-6F175D3DCCD1}">
                <a14:hiddenFill xmlns:a14="http://schemas.microsoft.com/office/drawing/2010/main">
                  <a:solidFill>
                    <a:srgbClr val="FFFFFF"/>
                  </a:solidFill>
                </a14:hiddenFill>
              </a:ext>
            </a:extLst>
          </p:spPr>
        </p:pic>
        <p:grpSp>
          <p:nvGrpSpPr>
            <p:cNvPr id="164888" name="Group 24"/>
            <p:cNvGrpSpPr>
              <a:grpSpLocks/>
            </p:cNvGrpSpPr>
            <p:nvPr/>
          </p:nvGrpSpPr>
          <p:grpSpPr bwMode="auto">
            <a:xfrm>
              <a:off x="1865" y="1505"/>
              <a:ext cx="1447" cy="1031"/>
              <a:chOff x="252" y="2364"/>
              <a:chExt cx="2258" cy="1608"/>
            </a:xfrm>
          </p:grpSpPr>
          <p:pic>
            <p:nvPicPr>
              <p:cNvPr id="164889"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2" y="2364"/>
                <a:ext cx="900"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64890" name="Picture 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56" y="2412"/>
                <a:ext cx="1154" cy="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sp>
          <p:nvSpPr>
            <p:cNvPr id="164891" name="Line 27"/>
            <p:cNvSpPr>
              <a:spLocks noChangeShapeType="1"/>
            </p:cNvSpPr>
            <p:nvPr/>
          </p:nvSpPr>
          <p:spPr bwMode="auto">
            <a:xfrm flipH="1" flipV="1">
              <a:off x="255" y="444"/>
              <a:ext cx="0" cy="903"/>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2" name="Line 28"/>
            <p:cNvSpPr>
              <a:spLocks noChangeShapeType="1"/>
            </p:cNvSpPr>
            <p:nvPr/>
          </p:nvSpPr>
          <p:spPr bwMode="auto">
            <a:xfrm flipH="1" flipV="1">
              <a:off x="2919"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3" name="Line 29"/>
            <p:cNvSpPr>
              <a:spLocks noChangeShapeType="1"/>
            </p:cNvSpPr>
            <p:nvPr/>
          </p:nvSpPr>
          <p:spPr bwMode="auto">
            <a:xfrm flipH="1" flipV="1">
              <a:off x="2227" y="1167"/>
              <a:ext cx="0" cy="185"/>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4" name="Line 30"/>
            <p:cNvSpPr>
              <a:spLocks noChangeShapeType="1"/>
            </p:cNvSpPr>
            <p:nvPr/>
          </p:nvSpPr>
          <p:spPr bwMode="auto">
            <a:xfrm flipH="1">
              <a:off x="2221" y="1167"/>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5" name="Line 31"/>
            <p:cNvSpPr>
              <a:spLocks noChangeShapeType="1"/>
            </p:cNvSpPr>
            <p:nvPr/>
          </p:nvSpPr>
          <p:spPr bwMode="auto">
            <a:xfrm flipH="1">
              <a:off x="1193" y="710"/>
              <a:ext cx="1384"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6" name="Line 32"/>
            <p:cNvSpPr>
              <a:spLocks noChangeShapeType="1"/>
            </p:cNvSpPr>
            <p:nvPr/>
          </p:nvSpPr>
          <p:spPr bwMode="auto">
            <a:xfrm rot="5400000" flipH="1">
              <a:off x="2343" y="943"/>
              <a:ext cx="457"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897" name="Line 33"/>
            <p:cNvSpPr>
              <a:spLocks noChangeShapeType="1"/>
            </p:cNvSpPr>
            <p:nvPr/>
          </p:nvSpPr>
          <p:spPr bwMode="auto">
            <a:xfrm rot="5400000" flipH="1">
              <a:off x="1712" y="574"/>
              <a:ext cx="265"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164898" name="Group 34"/>
            <p:cNvGrpSpPr>
              <a:grpSpLocks/>
            </p:cNvGrpSpPr>
            <p:nvPr/>
          </p:nvGrpSpPr>
          <p:grpSpPr bwMode="auto">
            <a:xfrm>
              <a:off x="859" y="969"/>
              <a:ext cx="703" cy="377"/>
              <a:chOff x="2112" y="2976"/>
              <a:chExt cx="703" cy="377"/>
            </a:xfrm>
          </p:grpSpPr>
          <p:sp>
            <p:nvSpPr>
              <p:cNvPr id="164899" name="Line 35"/>
              <p:cNvSpPr>
                <a:spLocks noChangeShapeType="1"/>
              </p:cNvSpPr>
              <p:nvPr/>
            </p:nvSpPr>
            <p:spPr bwMode="auto">
              <a:xfrm flipH="1" flipV="1">
                <a:off x="2810"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0" name="Line 36"/>
              <p:cNvSpPr>
                <a:spLocks noChangeShapeType="1"/>
              </p:cNvSpPr>
              <p:nvPr/>
            </p:nvSpPr>
            <p:spPr bwMode="auto">
              <a:xfrm flipH="1" flipV="1">
                <a:off x="2118" y="2976"/>
                <a:ext cx="0" cy="377"/>
              </a:xfrm>
              <a:prstGeom prst="line">
                <a:avLst/>
              </a:prstGeom>
              <a:noFill/>
              <a:ln w="31750">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1" name="Line 37"/>
              <p:cNvSpPr>
                <a:spLocks noChangeShapeType="1"/>
              </p:cNvSpPr>
              <p:nvPr/>
            </p:nvSpPr>
            <p:spPr bwMode="auto">
              <a:xfrm flipH="1">
                <a:off x="2112" y="2976"/>
                <a:ext cx="70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164902" name="Line 38"/>
            <p:cNvSpPr>
              <a:spLocks noChangeShapeType="1"/>
            </p:cNvSpPr>
            <p:nvPr/>
          </p:nvSpPr>
          <p:spPr bwMode="auto">
            <a:xfrm rot="5400000" flipH="1">
              <a:off x="1065" y="844"/>
              <a:ext cx="258"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3" name="Line 39"/>
            <p:cNvSpPr>
              <a:spLocks noChangeShapeType="1"/>
            </p:cNvSpPr>
            <p:nvPr/>
          </p:nvSpPr>
          <p:spPr bwMode="auto">
            <a:xfrm flipH="1">
              <a:off x="253" y="446"/>
              <a:ext cx="158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164904" name="Line 40"/>
            <p:cNvSpPr>
              <a:spLocks noChangeShapeType="1"/>
            </p:cNvSpPr>
            <p:nvPr/>
          </p:nvSpPr>
          <p:spPr bwMode="auto">
            <a:xfrm rot="5400000" flipH="1">
              <a:off x="989" y="370"/>
              <a:ext cx="139"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Tree>
    <p:extLst>
      <p:ext uri="{BB962C8B-B14F-4D97-AF65-F5344CB8AC3E}">
        <p14:creationId xmlns:p14="http://schemas.microsoft.com/office/powerpoint/2010/main" val="2608091092"/>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ChangeArrowheads="1"/>
          </p:cNvSpPr>
          <p:nvPr/>
        </p:nvSpPr>
        <p:spPr bwMode="auto">
          <a:xfrm>
            <a:off x="685800" y="211648"/>
            <a:ext cx="7772400" cy="1007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nchor="ctr"/>
          <a:lstStyle/>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Partition-based </a:t>
            </a:r>
            <a:r>
              <a:rPr lang="en-US" sz="4400" dirty="0" smtClean="0">
                <a:solidFill>
                  <a:srgbClr val="000000"/>
                </a:solidFill>
                <a:effectLst>
                  <a:outerShdw blurRad="38100" dist="38100" dir="2700000" algn="tl">
                    <a:srgbClr val="DDDDDD"/>
                  </a:outerShdw>
                </a:effectLst>
                <a:latin typeface="Times New Roman" charset="0"/>
                <a:ea typeface="ＭＳ Ｐゴシック" charset="0"/>
              </a:rPr>
              <a:t>Clustering</a:t>
            </a:r>
          </a:p>
        </p:txBody>
      </p:sp>
      <p:sp>
        <p:nvSpPr>
          <p:cNvPr id="238595" name="Rectangle 3"/>
          <p:cNvSpPr>
            <a:spLocks noChangeArrowheads="1"/>
          </p:cNvSpPr>
          <p:nvPr/>
        </p:nvSpPr>
        <p:spPr bwMode="auto">
          <a:xfrm>
            <a:off x="1142162" y="1405467"/>
            <a:ext cx="6234421"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defTabSz="914400" fontAlgn="base">
              <a:spcBef>
                <a:spcPct val="20000"/>
              </a:spcBef>
              <a:spcAft>
                <a:spcPct val="0"/>
              </a:spcAft>
              <a:buFontTx/>
              <a:buChar char="•"/>
            </a:pPr>
            <a:r>
              <a:rPr lang="en-US" sz="2400" b="1" i="1" u="sng" dirty="0" smtClean="0">
                <a:solidFill>
                  <a:srgbClr val="000000"/>
                </a:solidFill>
                <a:latin typeface="Times New Roman" charset="0"/>
                <a:ea typeface="ＭＳ Ｐゴシック" charset="0"/>
              </a:rPr>
              <a:t>Nonhierarchical</a:t>
            </a:r>
            <a:r>
              <a:rPr lang="en-US" sz="2400" dirty="0" smtClean="0">
                <a:solidFill>
                  <a:srgbClr val="000000"/>
                </a:solidFill>
                <a:latin typeface="Times New Roman" charset="0"/>
                <a:ea typeface="ＭＳ Ｐゴシック" charset="0"/>
              </a:rPr>
              <a:t>, each instance is placed in exactly one of K </a:t>
            </a:r>
            <a:r>
              <a:rPr lang="en-US" sz="2400" dirty="0" err="1" smtClean="0">
                <a:solidFill>
                  <a:srgbClr val="000000"/>
                </a:solidFill>
                <a:latin typeface="Times New Roman" charset="0"/>
                <a:ea typeface="ＭＳ Ｐゴシック" charset="0"/>
              </a:rPr>
              <a:t>nonoverlapping</a:t>
            </a:r>
            <a:r>
              <a:rPr lang="en-US" sz="2400" dirty="0" smtClean="0">
                <a:solidFill>
                  <a:srgbClr val="000000"/>
                </a:solidFill>
                <a:latin typeface="Times New Roman" charset="0"/>
                <a:ea typeface="ＭＳ Ｐゴシック" charset="0"/>
              </a:rPr>
              <a:t> clusters</a:t>
            </a:r>
            <a:r>
              <a:rPr lang="en-US" sz="2400" dirty="0" smtClean="0">
                <a:solidFill>
                  <a:srgbClr val="000000"/>
                </a:solidFill>
                <a:latin typeface="Times New Roman" charset="0"/>
                <a:ea typeface="ＭＳ Ｐゴシック" charset="0"/>
              </a:rPr>
              <a:t>.</a:t>
            </a:r>
          </a:p>
          <a:p>
            <a:pPr marL="342900" indent="-342900" defTabSz="914400" fontAlgn="base">
              <a:spcBef>
                <a:spcPct val="20000"/>
              </a:spcBef>
              <a:spcAft>
                <a:spcPct val="0"/>
              </a:spcAft>
              <a:buFontTx/>
              <a:buChar char="•"/>
            </a:pPr>
            <a:endParaRPr lang="en-US" sz="2400" dirty="0" smtClean="0">
              <a:solidFill>
                <a:srgbClr val="000000"/>
              </a:solidFill>
              <a:latin typeface="Times New Roman" charset="0"/>
              <a:ea typeface="ＭＳ Ｐゴシック" charset="0"/>
            </a:endParaRPr>
          </a:p>
          <a:p>
            <a:pPr marL="342900" indent="-342900" defTabSz="914400" fontAlgn="base">
              <a:spcBef>
                <a:spcPct val="20000"/>
              </a:spcBef>
              <a:spcAft>
                <a:spcPct val="0"/>
              </a:spcAft>
              <a:buFontTx/>
              <a:buChar char="•"/>
            </a:pPr>
            <a:r>
              <a:rPr lang="en-US" sz="2400" dirty="0" smtClean="0">
                <a:solidFill>
                  <a:srgbClr val="000000"/>
                </a:solidFill>
                <a:latin typeface="Times New Roman" charset="0"/>
                <a:ea typeface="ＭＳ Ｐゴシック" charset="0"/>
              </a:rPr>
              <a:t>Since only one set of clusters is output, the </a:t>
            </a:r>
            <a:r>
              <a:rPr lang="en-US" sz="2400" dirty="0" smtClean="0">
                <a:solidFill>
                  <a:srgbClr val="800000"/>
                </a:solidFill>
                <a:latin typeface="Times New Roman" charset="0"/>
                <a:ea typeface="ＭＳ Ｐゴシック" charset="0"/>
              </a:rPr>
              <a:t>user normally has to input the desired number of clusters K</a:t>
            </a:r>
            <a:r>
              <a:rPr lang="en-US" sz="2400" dirty="0" smtClean="0">
                <a:solidFill>
                  <a:srgbClr val="000000"/>
                </a:solidFill>
                <a:latin typeface="Times New Roman" charset="0"/>
                <a:ea typeface="ＭＳ Ｐゴシック" charset="0"/>
              </a:rPr>
              <a:t>.</a:t>
            </a:r>
          </a:p>
        </p:txBody>
      </p:sp>
      <p:grpSp>
        <p:nvGrpSpPr>
          <p:cNvPr id="238596" name="Group 4"/>
          <p:cNvGrpSpPr>
            <a:grpSpLocks/>
          </p:cNvGrpSpPr>
          <p:nvPr/>
        </p:nvGrpSpPr>
        <p:grpSpPr bwMode="auto">
          <a:xfrm>
            <a:off x="152400" y="5334000"/>
            <a:ext cx="5029200" cy="1103313"/>
            <a:chOff x="36" y="642"/>
            <a:chExt cx="5760" cy="1413"/>
          </a:xfrm>
        </p:grpSpPr>
        <p:pic>
          <p:nvPicPr>
            <p:cNvPr id="238597" name="Picture 5"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 y="789"/>
              <a:ext cx="513" cy="1108"/>
            </a:xfrm>
            <a:prstGeom prst="rect">
              <a:avLst/>
            </a:prstGeom>
            <a:noFill/>
            <a:extLst>
              <a:ext uri="{909E8E84-426E-40dd-AFC4-6F175D3DCCD1}">
                <a14:hiddenFill xmlns:a14="http://schemas.microsoft.com/office/drawing/2010/main">
                  <a:solidFill>
                    <a:srgbClr val="FFFFFF"/>
                  </a:solidFill>
                </a14:hiddenFill>
              </a:ext>
            </a:extLst>
          </p:spPr>
        </p:pic>
        <p:pic>
          <p:nvPicPr>
            <p:cNvPr id="238598" name="Picture 6"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4" y="828"/>
              <a:ext cx="514" cy="1104"/>
            </a:xfrm>
            <a:prstGeom prst="rect">
              <a:avLst/>
            </a:prstGeom>
            <a:noFill/>
            <a:extLst>
              <a:ext uri="{909E8E84-426E-40dd-AFC4-6F175D3DCCD1}">
                <a14:hiddenFill xmlns:a14="http://schemas.microsoft.com/office/drawing/2010/main">
                  <a:solidFill>
                    <a:srgbClr val="FFFFFF"/>
                  </a:solidFill>
                </a14:hiddenFill>
              </a:ext>
            </a:extLst>
          </p:spPr>
        </p:pic>
        <p:sp>
          <p:nvSpPr>
            <p:cNvPr id="238599" name="Rectangle 7"/>
            <p:cNvSpPr>
              <a:spLocks noChangeArrowheads="1"/>
            </p:cNvSpPr>
            <p:nvPr/>
          </p:nvSpPr>
          <p:spPr bwMode="auto">
            <a:xfrm>
              <a:off x="36" y="1365"/>
              <a:ext cx="576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pic>
          <p:nvPicPr>
            <p:cNvPr id="238600" name="Picture 8"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3" y="920"/>
              <a:ext cx="569" cy="868"/>
            </a:xfrm>
            <a:prstGeom prst="rect">
              <a:avLst/>
            </a:prstGeom>
            <a:noFill/>
            <a:extLst>
              <a:ext uri="{909E8E84-426E-40dd-AFC4-6F175D3DCCD1}">
                <a14:hiddenFill xmlns:a14="http://schemas.microsoft.com/office/drawing/2010/main">
                  <a:solidFill>
                    <a:srgbClr val="FFFFFF"/>
                  </a:solidFill>
                </a14:hiddenFill>
              </a:ext>
            </a:extLst>
          </p:spPr>
        </p:pic>
        <p:pic>
          <p:nvPicPr>
            <p:cNvPr id="23860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9" y="865"/>
              <a:ext cx="635" cy="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0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5" y="753"/>
              <a:ext cx="580" cy="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0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 y="806"/>
              <a:ext cx="592" cy="1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04"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7" y="1090"/>
              <a:ext cx="454" cy="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05" name="Picture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95" y="1096"/>
              <a:ext cx="306" cy="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06" name="Picture 14"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81" y="642"/>
              <a:ext cx="459" cy="14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8607" name="Group 15"/>
          <p:cNvGrpSpPr>
            <a:grpSpLocks/>
          </p:cNvGrpSpPr>
          <p:nvPr/>
        </p:nvGrpSpPr>
        <p:grpSpPr bwMode="auto">
          <a:xfrm>
            <a:off x="6400800" y="5105400"/>
            <a:ext cx="2530475" cy="1487488"/>
            <a:chOff x="1880" y="2584"/>
            <a:chExt cx="1267" cy="745"/>
          </a:xfrm>
        </p:grpSpPr>
        <p:grpSp>
          <p:nvGrpSpPr>
            <p:cNvPr id="238608" name="Group 16"/>
            <p:cNvGrpSpPr>
              <a:grpSpLocks/>
            </p:cNvGrpSpPr>
            <p:nvPr/>
          </p:nvGrpSpPr>
          <p:grpSpPr bwMode="auto">
            <a:xfrm>
              <a:off x="1880" y="2584"/>
              <a:ext cx="1267" cy="745"/>
              <a:chOff x="156" y="2634"/>
              <a:chExt cx="2286" cy="1344"/>
            </a:xfrm>
          </p:grpSpPr>
          <p:sp>
            <p:nvSpPr>
              <p:cNvPr id="238609" name="Rectangle 17"/>
              <p:cNvSpPr>
                <a:spLocks noChangeArrowheads="1"/>
              </p:cNvSpPr>
              <p:nvPr/>
            </p:nvSpPr>
            <p:spPr bwMode="auto">
              <a:xfrm>
                <a:off x="156" y="2634"/>
                <a:ext cx="1080" cy="1344"/>
              </a:xfrm>
              <a:prstGeom prst="rect">
                <a:avLst/>
              </a:prstGeom>
              <a:solidFill>
                <a:schemeClr val="bg1"/>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8610" name="Rectangle 18"/>
              <p:cNvSpPr>
                <a:spLocks noChangeArrowheads="1"/>
              </p:cNvSpPr>
              <p:nvPr/>
            </p:nvSpPr>
            <p:spPr bwMode="auto">
              <a:xfrm>
                <a:off x="1362" y="2634"/>
                <a:ext cx="1080" cy="1344"/>
              </a:xfrm>
              <a:prstGeom prst="rect">
                <a:avLst/>
              </a:prstGeom>
              <a:solidFill>
                <a:schemeClr val="bg1"/>
              </a:solidFill>
              <a:ln w="1587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pic>
          <p:nvPicPr>
            <p:cNvPr id="238611" name="Picture 19" descr="Edna Krabapp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 y="2626"/>
              <a:ext cx="168" cy="364"/>
            </a:xfrm>
            <a:prstGeom prst="rect">
              <a:avLst/>
            </a:prstGeom>
            <a:noFill/>
            <a:extLst>
              <a:ext uri="{909E8E84-426E-40dd-AFC4-6F175D3DCCD1}">
                <a14:hiddenFill xmlns:a14="http://schemas.microsoft.com/office/drawing/2010/main">
                  <a:solidFill>
                    <a:srgbClr val="FFFFFF"/>
                  </a:solidFill>
                </a14:hiddenFill>
              </a:ext>
            </a:extLst>
          </p:spPr>
        </p:pic>
        <p:pic>
          <p:nvPicPr>
            <p:cNvPr id="238612" name="Picture 20" descr="Principal Seymour  Ski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1" y="2958"/>
              <a:ext cx="168" cy="362"/>
            </a:xfrm>
            <a:prstGeom prst="rect">
              <a:avLst/>
            </a:prstGeom>
            <a:noFill/>
            <a:extLst>
              <a:ext uri="{909E8E84-426E-40dd-AFC4-6F175D3DCCD1}">
                <a14:hiddenFill xmlns:a14="http://schemas.microsoft.com/office/drawing/2010/main">
                  <a:solidFill>
                    <a:srgbClr val="FFFFFF"/>
                  </a:solidFill>
                </a14:hiddenFill>
              </a:ext>
            </a:extLst>
          </p:spPr>
        </p:pic>
        <p:pic>
          <p:nvPicPr>
            <p:cNvPr id="238613" name="Picture 21" descr="Groundskeeper Will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9" y="3005"/>
              <a:ext cx="186" cy="285"/>
            </a:xfrm>
            <a:prstGeom prst="rect">
              <a:avLst/>
            </a:prstGeom>
            <a:noFill/>
            <a:extLst>
              <a:ext uri="{909E8E84-426E-40dd-AFC4-6F175D3DCCD1}">
                <a14:hiddenFill xmlns:a14="http://schemas.microsoft.com/office/drawing/2010/main">
                  <a:solidFill>
                    <a:srgbClr val="FFFFFF"/>
                  </a:solidFill>
                </a14:hiddenFill>
              </a:ext>
            </a:extLst>
          </p:spPr>
        </p:pic>
        <p:pic>
          <p:nvPicPr>
            <p:cNvPr id="238614"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9" y="2595"/>
              <a:ext cx="208"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15" name="Picture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8" y="2602"/>
              <a:ext cx="190"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16" name="Picture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57" y="2984"/>
              <a:ext cx="195"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17"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85" y="2695"/>
              <a:ext cx="149"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18" name="Picture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91" y="3050"/>
              <a:ext cx="101"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8619" name="Picture 27" descr="C:\Documents and Settings\eamonn\Desktop\bios_family_marge.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3" y="2608"/>
              <a:ext cx="151" cy="463"/>
            </a:xfrm>
            <a:prstGeom prst="rect">
              <a:avLst/>
            </a:prstGeom>
            <a:noFill/>
            <a:extLst>
              <a:ext uri="{909E8E84-426E-40dd-AFC4-6F175D3DCCD1}">
                <a14:hiddenFill xmlns:a14="http://schemas.microsoft.com/office/drawing/2010/main">
                  <a:solidFill>
                    <a:srgbClr val="FFFFFF"/>
                  </a:solidFill>
                </a14:hiddenFill>
              </a:ext>
            </a:extLst>
          </p:spPr>
        </p:pic>
      </p:grpSp>
      <p:sp>
        <p:nvSpPr>
          <p:cNvPr id="238620" name="AutoShape 28"/>
          <p:cNvSpPr>
            <a:spLocks noChangeArrowheads="1"/>
          </p:cNvSpPr>
          <p:nvPr/>
        </p:nvSpPr>
        <p:spPr bwMode="auto">
          <a:xfrm>
            <a:off x="5410200" y="5562600"/>
            <a:ext cx="533400" cy="457200"/>
          </a:xfrm>
          <a:prstGeom prst="rightArrow">
            <a:avLst>
              <a:gd name="adj1" fmla="val 50000"/>
              <a:gd name="adj2" fmla="val 29167"/>
            </a:avLst>
          </a:prstGeom>
          <a:solidFill>
            <a:srgbClr val="FF9900"/>
          </a:solidFill>
          <a:ln w="0">
            <a:solidFill>
              <a:srgbClr val="000000"/>
            </a:solidFill>
            <a:miter lim="800000"/>
            <a:headEnd/>
            <a:tailEnd/>
          </a:ln>
          <a:effectLst>
            <a:outerShdw blurRad="63500" dist="107763" dir="8100000" algn="ctr" rotWithShape="0">
              <a:srgbClr val="000000">
                <a:alpha val="74998"/>
              </a:srgbClr>
            </a:outerShdw>
          </a:effec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32173844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ChangeArrowheads="1"/>
          </p:cNvSpPr>
          <p:nvPr/>
        </p:nvSpPr>
        <p:spPr bwMode="auto">
          <a:xfrm>
            <a:off x="685800" y="243415"/>
            <a:ext cx="7772400" cy="975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2075" tIns="46038" rIns="92075" bIns="46038" anchor="ctr"/>
          <a:lstStyle/>
          <a:p>
            <a:pPr algn="ctr" defTabSz="914400" fontAlgn="base">
              <a:spcBef>
                <a:spcPct val="0"/>
              </a:spcBef>
              <a:spcAft>
                <a:spcPct val="0"/>
              </a:spcAft>
            </a:pPr>
            <a:r>
              <a:rPr lang="en-US" sz="4400" dirty="0" smtClean="0">
                <a:solidFill>
                  <a:srgbClr val="000000"/>
                </a:solidFill>
                <a:effectLst>
                  <a:outerShdw blurRad="38100" dist="38100" dir="2700000" algn="tl">
                    <a:srgbClr val="DDDDDD"/>
                  </a:outerShdw>
                </a:effectLst>
                <a:latin typeface="Times New Roman" charset="0"/>
                <a:ea typeface="ＭＳ Ｐゴシック" charset="0"/>
              </a:rPr>
              <a:t>Squared </a:t>
            </a:r>
            <a:r>
              <a:rPr lang="en-US" sz="4400" dirty="0" smtClean="0">
                <a:solidFill>
                  <a:srgbClr val="000000"/>
                </a:solidFill>
                <a:effectLst>
                  <a:outerShdw blurRad="38100" dist="38100" dir="2700000" algn="tl">
                    <a:srgbClr val="DDDDDD"/>
                  </a:outerShdw>
                </a:effectLst>
                <a:latin typeface="Times New Roman" charset="0"/>
                <a:ea typeface="ＭＳ Ｐゴシック" charset="0"/>
              </a:rPr>
              <a:t>distance (</a:t>
            </a:r>
            <a:r>
              <a:rPr lang="en-US" sz="4400" dirty="0" err="1" smtClean="0">
                <a:solidFill>
                  <a:srgbClr val="000000"/>
                </a:solidFill>
                <a:effectLst>
                  <a:outerShdw blurRad="38100" dist="38100" dir="2700000" algn="tl">
                    <a:srgbClr val="DDDDDD"/>
                  </a:outerShdw>
                </a:effectLst>
                <a:latin typeface="Times New Roman" charset="0"/>
                <a:ea typeface="ＭＳ Ｐゴシック" charset="0"/>
              </a:rPr>
              <a:t>euclidean</a:t>
            </a:r>
            <a:r>
              <a:rPr lang="en-US" sz="4400" dirty="0" smtClean="0">
                <a:solidFill>
                  <a:srgbClr val="000000"/>
                </a:solidFill>
                <a:effectLst>
                  <a:outerShdw blurRad="38100" dist="38100" dir="2700000" algn="tl">
                    <a:srgbClr val="DDDDDD"/>
                  </a:outerShdw>
                </a:effectLst>
                <a:latin typeface="Times New Roman" charset="0"/>
                <a:ea typeface="ＭＳ Ｐゴシック" charset="0"/>
              </a:rPr>
              <a:t>)</a:t>
            </a:r>
            <a:endParaRPr lang="en-US" sz="44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239619" name="Rectangle 3"/>
          <p:cNvSpPr>
            <a:spLocks noChangeArrowheads="1"/>
          </p:cNvSpPr>
          <p:nvPr/>
        </p:nvSpPr>
        <p:spPr bwMode="auto">
          <a:xfrm>
            <a:off x="685800" y="1641475"/>
            <a:ext cx="7772400" cy="445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defTabSz="914400" fontAlgn="base">
              <a:spcBef>
                <a:spcPct val="20000"/>
              </a:spcBef>
              <a:spcAft>
                <a:spcPct val="0"/>
              </a:spcAft>
            </a:pPr>
            <a:endParaRPr lang="en-US" sz="3200" smtClean="0">
              <a:solidFill>
                <a:srgbClr val="000000"/>
              </a:solidFill>
              <a:latin typeface="Times New Roman" charset="0"/>
              <a:ea typeface="ＭＳ Ｐゴシック" charset="0"/>
            </a:endParaRPr>
          </a:p>
        </p:txBody>
      </p:sp>
      <p:pic>
        <p:nvPicPr>
          <p:cNvPr id="239620" name="Picture 4" descr="C:\Documents and Settings\Administrator\Desktop\dum.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057400"/>
            <a:ext cx="4295775"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2"/>
                </a:solidFill>
                <a:miter lim="800000"/>
                <a:headEnd/>
                <a:tailEnd/>
              </a14:hiddenLine>
            </a:ext>
          </a:extLst>
        </p:spPr>
      </p:pic>
      <p:grpSp>
        <p:nvGrpSpPr>
          <p:cNvPr id="239621" name="Group 5"/>
          <p:cNvGrpSpPr>
            <a:grpSpLocks/>
          </p:cNvGrpSpPr>
          <p:nvPr/>
        </p:nvGrpSpPr>
        <p:grpSpPr bwMode="auto">
          <a:xfrm>
            <a:off x="4360863" y="1819275"/>
            <a:ext cx="4662487" cy="4589463"/>
            <a:chOff x="3335" y="1557"/>
            <a:chExt cx="2160" cy="2126"/>
          </a:xfrm>
        </p:grpSpPr>
        <p:sp>
          <p:nvSpPr>
            <p:cNvPr id="239622" name="Rectangle 6"/>
            <p:cNvSpPr>
              <a:spLocks noChangeArrowheads="1"/>
            </p:cNvSpPr>
            <p:nvPr/>
          </p:nvSpPr>
          <p:spPr bwMode="auto">
            <a:xfrm>
              <a:off x="3335" y="1557"/>
              <a:ext cx="2160" cy="2112"/>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23" name="Rectangle 7"/>
            <p:cNvSpPr>
              <a:spLocks noChangeArrowheads="1"/>
            </p:cNvSpPr>
            <p:nvPr/>
          </p:nvSpPr>
          <p:spPr bwMode="auto">
            <a:xfrm>
              <a:off x="3377" y="1588"/>
              <a:ext cx="229"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24" name="Rectangle 8"/>
            <p:cNvSpPr>
              <a:spLocks noChangeArrowheads="1"/>
            </p:cNvSpPr>
            <p:nvPr/>
          </p:nvSpPr>
          <p:spPr bwMode="auto">
            <a:xfrm>
              <a:off x="3420" y="1620"/>
              <a:ext cx="10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10</a:t>
              </a:r>
              <a:endParaRPr lang="en-US" sz="2400" smtClean="0">
                <a:solidFill>
                  <a:srgbClr val="000000"/>
                </a:solidFill>
                <a:latin typeface="Times New Roman" charset="0"/>
                <a:ea typeface="ＭＳ Ｐゴシック" charset="0"/>
              </a:endParaRPr>
            </a:p>
          </p:txBody>
        </p:sp>
        <p:grpSp>
          <p:nvGrpSpPr>
            <p:cNvPr id="239625" name="Group 9"/>
            <p:cNvGrpSpPr>
              <a:grpSpLocks/>
            </p:cNvGrpSpPr>
            <p:nvPr/>
          </p:nvGrpSpPr>
          <p:grpSpPr bwMode="auto">
            <a:xfrm>
              <a:off x="3413" y="1695"/>
              <a:ext cx="2074" cy="1988"/>
              <a:chOff x="3413" y="1695"/>
              <a:chExt cx="2074" cy="1988"/>
            </a:xfrm>
          </p:grpSpPr>
          <p:sp>
            <p:nvSpPr>
              <p:cNvPr id="239626" name="Rectangle 10"/>
              <p:cNvSpPr>
                <a:spLocks noChangeArrowheads="1"/>
              </p:cNvSpPr>
              <p:nvPr/>
            </p:nvSpPr>
            <p:spPr bwMode="auto">
              <a:xfrm>
                <a:off x="3590" y="329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27" name="Rectangle 11"/>
              <p:cNvSpPr>
                <a:spLocks noChangeArrowheads="1"/>
              </p:cNvSpPr>
              <p:nvPr/>
            </p:nvSpPr>
            <p:spPr bwMode="auto">
              <a:xfrm>
                <a:off x="3768" y="329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28" name="Rectangle 12"/>
              <p:cNvSpPr>
                <a:spLocks noChangeArrowheads="1"/>
              </p:cNvSpPr>
              <p:nvPr/>
            </p:nvSpPr>
            <p:spPr bwMode="auto">
              <a:xfrm>
                <a:off x="3945" y="329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29" name="Rectangle 13"/>
              <p:cNvSpPr>
                <a:spLocks noChangeArrowheads="1"/>
              </p:cNvSpPr>
              <p:nvPr/>
            </p:nvSpPr>
            <p:spPr bwMode="auto">
              <a:xfrm>
                <a:off x="4123" y="329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0" name="Rectangle 14"/>
              <p:cNvSpPr>
                <a:spLocks noChangeArrowheads="1"/>
              </p:cNvSpPr>
              <p:nvPr/>
            </p:nvSpPr>
            <p:spPr bwMode="auto">
              <a:xfrm>
                <a:off x="4300" y="329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1" name="Rectangle 15"/>
              <p:cNvSpPr>
                <a:spLocks noChangeArrowheads="1"/>
              </p:cNvSpPr>
              <p:nvPr/>
            </p:nvSpPr>
            <p:spPr bwMode="auto">
              <a:xfrm>
                <a:off x="4478" y="329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2" name="Rectangle 16"/>
              <p:cNvSpPr>
                <a:spLocks noChangeArrowheads="1"/>
              </p:cNvSpPr>
              <p:nvPr/>
            </p:nvSpPr>
            <p:spPr bwMode="auto">
              <a:xfrm>
                <a:off x="4655" y="329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3" name="Rectangle 17"/>
              <p:cNvSpPr>
                <a:spLocks noChangeArrowheads="1"/>
              </p:cNvSpPr>
              <p:nvPr/>
            </p:nvSpPr>
            <p:spPr bwMode="auto">
              <a:xfrm>
                <a:off x="4833" y="329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4" name="Rectangle 18"/>
              <p:cNvSpPr>
                <a:spLocks noChangeArrowheads="1"/>
              </p:cNvSpPr>
              <p:nvPr/>
            </p:nvSpPr>
            <p:spPr bwMode="auto">
              <a:xfrm>
                <a:off x="5010" y="329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5" name="Rectangle 19"/>
              <p:cNvSpPr>
                <a:spLocks noChangeArrowheads="1"/>
              </p:cNvSpPr>
              <p:nvPr/>
            </p:nvSpPr>
            <p:spPr bwMode="auto">
              <a:xfrm>
                <a:off x="5188" y="329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6" name="Rectangle 20"/>
              <p:cNvSpPr>
                <a:spLocks noChangeArrowheads="1"/>
              </p:cNvSpPr>
              <p:nvPr/>
            </p:nvSpPr>
            <p:spPr bwMode="auto">
              <a:xfrm>
                <a:off x="3590" y="311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7" name="Rectangle 21"/>
              <p:cNvSpPr>
                <a:spLocks noChangeArrowheads="1"/>
              </p:cNvSpPr>
              <p:nvPr/>
            </p:nvSpPr>
            <p:spPr bwMode="auto">
              <a:xfrm>
                <a:off x="3768" y="311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8" name="Rectangle 22"/>
              <p:cNvSpPr>
                <a:spLocks noChangeArrowheads="1"/>
              </p:cNvSpPr>
              <p:nvPr/>
            </p:nvSpPr>
            <p:spPr bwMode="auto">
              <a:xfrm>
                <a:off x="3945" y="311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39" name="Rectangle 23"/>
              <p:cNvSpPr>
                <a:spLocks noChangeArrowheads="1"/>
              </p:cNvSpPr>
              <p:nvPr/>
            </p:nvSpPr>
            <p:spPr bwMode="auto">
              <a:xfrm>
                <a:off x="4123" y="311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0" name="Rectangle 24"/>
              <p:cNvSpPr>
                <a:spLocks noChangeArrowheads="1"/>
              </p:cNvSpPr>
              <p:nvPr/>
            </p:nvSpPr>
            <p:spPr bwMode="auto">
              <a:xfrm>
                <a:off x="4300" y="311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1" name="Rectangle 25"/>
              <p:cNvSpPr>
                <a:spLocks noChangeArrowheads="1"/>
              </p:cNvSpPr>
              <p:nvPr/>
            </p:nvSpPr>
            <p:spPr bwMode="auto">
              <a:xfrm>
                <a:off x="4478" y="311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2" name="Rectangle 26"/>
              <p:cNvSpPr>
                <a:spLocks noChangeArrowheads="1"/>
              </p:cNvSpPr>
              <p:nvPr/>
            </p:nvSpPr>
            <p:spPr bwMode="auto">
              <a:xfrm>
                <a:off x="4655" y="311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3" name="Rectangle 27"/>
              <p:cNvSpPr>
                <a:spLocks noChangeArrowheads="1"/>
              </p:cNvSpPr>
              <p:nvPr/>
            </p:nvSpPr>
            <p:spPr bwMode="auto">
              <a:xfrm>
                <a:off x="4833" y="311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4" name="Rectangle 28"/>
              <p:cNvSpPr>
                <a:spLocks noChangeArrowheads="1"/>
              </p:cNvSpPr>
              <p:nvPr/>
            </p:nvSpPr>
            <p:spPr bwMode="auto">
              <a:xfrm>
                <a:off x="5010" y="311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5" name="Rectangle 29"/>
              <p:cNvSpPr>
                <a:spLocks noChangeArrowheads="1"/>
              </p:cNvSpPr>
              <p:nvPr/>
            </p:nvSpPr>
            <p:spPr bwMode="auto">
              <a:xfrm>
                <a:off x="5188" y="311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6" name="Rectangle 30"/>
              <p:cNvSpPr>
                <a:spLocks noChangeArrowheads="1"/>
              </p:cNvSpPr>
              <p:nvPr/>
            </p:nvSpPr>
            <p:spPr bwMode="auto">
              <a:xfrm>
                <a:off x="3590" y="2937"/>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7" name="Rectangle 31"/>
              <p:cNvSpPr>
                <a:spLocks noChangeArrowheads="1"/>
              </p:cNvSpPr>
              <p:nvPr/>
            </p:nvSpPr>
            <p:spPr bwMode="auto">
              <a:xfrm>
                <a:off x="3768" y="2937"/>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8" name="Rectangle 32"/>
              <p:cNvSpPr>
                <a:spLocks noChangeArrowheads="1"/>
              </p:cNvSpPr>
              <p:nvPr/>
            </p:nvSpPr>
            <p:spPr bwMode="auto">
              <a:xfrm>
                <a:off x="3945" y="2937"/>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49" name="Rectangle 33"/>
              <p:cNvSpPr>
                <a:spLocks noChangeArrowheads="1"/>
              </p:cNvSpPr>
              <p:nvPr/>
            </p:nvSpPr>
            <p:spPr bwMode="auto">
              <a:xfrm>
                <a:off x="4123" y="2937"/>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0" name="Rectangle 34"/>
              <p:cNvSpPr>
                <a:spLocks noChangeArrowheads="1"/>
              </p:cNvSpPr>
              <p:nvPr/>
            </p:nvSpPr>
            <p:spPr bwMode="auto">
              <a:xfrm>
                <a:off x="4300" y="2937"/>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1" name="Rectangle 35"/>
              <p:cNvSpPr>
                <a:spLocks noChangeArrowheads="1"/>
              </p:cNvSpPr>
              <p:nvPr/>
            </p:nvSpPr>
            <p:spPr bwMode="auto">
              <a:xfrm>
                <a:off x="4478" y="2937"/>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2" name="Rectangle 36"/>
              <p:cNvSpPr>
                <a:spLocks noChangeArrowheads="1"/>
              </p:cNvSpPr>
              <p:nvPr/>
            </p:nvSpPr>
            <p:spPr bwMode="auto">
              <a:xfrm>
                <a:off x="4655" y="2937"/>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3" name="Rectangle 37"/>
              <p:cNvSpPr>
                <a:spLocks noChangeArrowheads="1"/>
              </p:cNvSpPr>
              <p:nvPr/>
            </p:nvSpPr>
            <p:spPr bwMode="auto">
              <a:xfrm>
                <a:off x="4833" y="2937"/>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4" name="Rectangle 38"/>
              <p:cNvSpPr>
                <a:spLocks noChangeArrowheads="1"/>
              </p:cNvSpPr>
              <p:nvPr/>
            </p:nvSpPr>
            <p:spPr bwMode="auto">
              <a:xfrm>
                <a:off x="5010" y="2937"/>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5" name="Rectangle 39"/>
              <p:cNvSpPr>
                <a:spLocks noChangeArrowheads="1"/>
              </p:cNvSpPr>
              <p:nvPr/>
            </p:nvSpPr>
            <p:spPr bwMode="auto">
              <a:xfrm>
                <a:off x="5188" y="2937"/>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6" name="Rectangle 40"/>
              <p:cNvSpPr>
                <a:spLocks noChangeArrowheads="1"/>
              </p:cNvSpPr>
              <p:nvPr/>
            </p:nvSpPr>
            <p:spPr bwMode="auto">
              <a:xfrm>
                <a:off x="3590" y="276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7" name="Rectangle 41"/>
              <p:cNvSpPr>
                <a:spLocks noChangeArrowheads="1"/>
              </p:cNvSpPr>
              <p:nvPr/>
            </p:nvSpPr>
            <p:spPr bwMode="auto">
              <a:xfrm>
                <a:off x="3768" y="276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8" name="Rectangle 42"/>
              <p:cNvSpPr>
                <a:spLocks noChangeArrowheads="1"/>
              </p:cNvSpPr>
              <p:nvPr/>
            </p:nvSpPr>
            <p:spPr bwMode="auto">
              <a:xfrm>
                <a:off x="3945" y="276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59" name="Rectangle 43"/>
              <p:cNvSpPr>
                <a:spLocks noChangeArrowheads="1"/>
              </p:cNvSpPr>
              <p:nvPr/>
            </p:nvSpPr>
            <p:spPr bwMode="auto">
              <a:xfrm>
                <a:off x="4123" y="276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0" name="Rectangle 44"/>
              <p:cNvSpPr>
                <a:spLocks noChangeArrowheads="1"/>
              </p:cNvSpPr>
              <p:nvPr/>
            </p:nvSpPr>
            <p:spPr bwMode="auto">
              <a:xfrm>
                <a:off x="4300" y="276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1" name="Rectangle 45"/>
              <p:cNvSpPr>
                <a:spLocks noChangeArrowheads="1"/>
              </p:cNvSpPr>
              <p:nvPr/>
            </p:nvSpPr>
            <p:spPr bwMode="auto">
              <a:xfrm>
                <a:off x="4478" y="276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2" name="Rectangle 46"/>
              <p:cNvSpPr>
                <a:spLocks noChangeArrowheads="1"/>
              </p:cNvSpPr>
              <p:nvPr/>
            </p:nvSpPr>
            <p:spPr bwMode="auto">
              <a:xfrm>
                <a:off x="4655" y="276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3" name="Rectangle 47"/>
              <p:cNvSpPr>
                <a:spLocks noChangeArrowheads="1"/>
              </p:cNvSpPr>
              <p:nvPr/>
            </p:nvSpPr>
            <p:spPr bwMode="auto">
              <a:xfrm>
                <a:off x="4833" y="276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4" name="Rectangle 48"/>
              <p:cNvSpPr>
                <a:spLocks noChangeArrowheads="1"/>
              </p:cNvSpPr>
              <p:nvPr/>
            </p:nvSpPr>
            <p:spPr bwMode="auto">
              <a:xfrm>
                <a:off x="5010" y="276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5" name="Rectangle 49"/>
              <p:cNvSpPr>
                <a:spLocks noChangeArrowheads="1"/>
              </p:cNvSpPr>
              <p:nvPr/>
            </p:nvSpPr>
            <p:spPr bwMode="auto">
              <a:xfrm>
                <a:off x="5188" y="276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6" name="Rectangle 50"/>
              <p:cNvSpPr>
                <a:spLocks noChangeArrowheads="1"/>
              </p:cNvSpPr>
              <p:nvPr/>
            </p:nvSpPr>
            <p:spPr bwMode="auto">
              <a:xfrm>
                <a:off x="3590" y="258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7" name="Rectangle 51"/>
              <p:cNvSpPr>
                <a:spLocks noChangeArrowheads="1"/>
              </p:cNvSpPr>
              <p:nvPr/>
            </p:nvSpPr>
            <p:spPr bwMode="auto">
              <a:xfrm>
                <a:off x="3768" y="258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8" name="Rectangle 52"/>
              <p:cNvSpPr>
                <a:spLocks noChangeArrowheads="1"/>
              </p:cNvSpPr>
              <p:nvPr/>
            </p:nvSpPr>
            <p:spPr bwMode="auto">
              <a:xfrm>
                <a:off x="3945" y="258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69" name="Rectangle 53"/>
              <p:cNvSpPr>
                <a:spLocks noChangeArrowheads="1"/>
              </p:cNvSpPr>
              <p:nvPr/>
            </p:nvSpPr>
            <p:spPr bwMode="auto">
              <a:xfrm>
                <a:off x="4123" y="258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0" name="Rectangle 54"/>
              <p:cNvSpPr>
                <a:spLocks noChangeArrowheads="1"/>
              </p:cNvSpPr>
              <p:nvPr/>
            </p:nvSpPr>
            <p:spPr bwMode="auto">
              <a:xfrm>
                <a:off x="4300" y="258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1" name="Rectangle 55"/>
              <p:cNvSpPr>
                <a:spLocks noChangeArrowheads="1"/>
              </p:cNvSpPr>
              <p:nvPr/>
            </p:nvSpPr>
            <p:spPr bwMode="auto">
              <a:xfrm>
                <a:off x="4478" y="258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2" name="Rectangle 56"/>
              <p:cNvSpPr>
                <a:spLocks noChangeArrowheads="1"/>
              </p:cNvSpPr>
              <p:nvPr/>
            </p:nvSpPr>
            <p:spPr bwMode="auto">
              <a:xfrm>
                <a:off x="4655" y="258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3" name="Rectangle 57"/>
              <p:cNvSpPr>
                <a:spLocks noChangeArrowheads="1"/>
              </p:cNvSpPr>
              <p:nvPr/>
            </p:nvSpPr>
            <p:spPr bwMode="auto">
              <a:xfrm>
                <a:off x="4833" y="258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4" name="Rectangle 58"/>
              <p:cNvSpPr>
                <a:spLocks noChangeArrowheads="1"/>
              </p:cNvSpPr>
              <p:nvPr/>
            </p:nvSpPr>
            <p:spPr bwMode="auto">
              <a:xfrm>
                <a:off x="5010" y="2582"/>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5" name="Rectangle 59"/>
              <p:cNvSpPr>
                <a:spLocks noChangeArrowheads="1"/>
              </p:cNvSpPr>
              <p:nvPr/>
            </p:nvSpPr>
            <p:spPr bwMode="auto">
              <a:xfrm>
                <a:off x="5188" y="2582"/>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6" name="Rectangle 60"/>
              <p:cNvSpPr>
                <a:spLocks noChangeArrowheads="1"/>
              </p:cNvSpPr>
              <p:nvPr/>
            </p:nvSpPr>
            <p:spPr bwMode="auto">
              <a:xfrm>
                <a:off x="3590" y="240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7" name="Rectangle 61"/>
              <p:cNvSpPr>
                <a:spLocks noChangeArrowheads="1"/>
              </p:cNvSpPr>
              <p:nvPr/>
            </p:nvSpPr>
            <p:spPr bwMode="auto">
              <a:xfrm>
                <a:off x="3768" y="240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8" name="Rectangle 62"/>
              <p:cNvSpPr>
                <a:spLocks noChangeArrowheads="1"/>
              </p:cNvSpPr>
              <p:nvPr/>
            </p:nvSpPr>
            <p:spPr bwMode="auto">
              <a:xfrm>
                <a:off x="3945" y="240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79" name="Rectangle 63"/>
              <p:cNvSpPr>
                <a:spLocks noChangeArrowheads="1"/>
              </p:cNvSpPr>
              <p:nvPr/>
            </p:nvSpPr>
            <p:spPr bwMode="auto">
              <a:xfrm>
                <a:off x="4123" y="240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0" name="Rectangle 64"/>
              <p:cNvSpPr>
                <a:spLocks noChangeArrowheads="1"/>
              </p:cNvSpPr>
              <p:nvPr/>
            </p:nvSpPr>
            <p:spPr bwMode="auto">
              <a:xfrm>
                <a:off x="4300" y="240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1" name="Rectangle 65"/>
              <p:cNvSpPr>
                <a:spLocks noChangeArrowheads="1"/>
              </p:cNvSpPr>
              <p:nvPr/>
            </p:nvSpPr>
            <p:spPr bwMode="auto">
              <a:xfrm>
                <a:off x="4478" y="240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2" name="Rectangle 66"/>
              <p:cNvSpPr>
                <a:spLocks noChangeArrowheads="1"/>
              </p:cNvSpPr>
              <p:nvPr/>
            </p:nvSpPr>
            <p:spPr bwMode="auto">
              <a:xfrm>
                <a:off x="4655" y="240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3" name="Rectangle 67"/>
              <p:cNvSpPr>
                <a:spLocks noChangeArrowheads="1"/>
              </p:cNvSpPr>
              <p:nvPr/>
            </p:nvSpPr>
            <p:spPr bwMode="auto">
              <a:xfrm>
                <a:off x="4833" y="240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4" name="Rectangle 68"/>
              <p:cNvSpPr>
                <a:spLocks noChangeArrowheads="1"/>
              </p:cNvSpPr>
              <p:nvPr/>
            </p:nvSpPr>
            <p:spPr bwMode="auto">
              <a:xfrm>
                <a:off x="5010" y="240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5" name="Rectangle 69"/>
              <p:cNvSpPr>
                <a:spLocks noChangeArrowheads="1"/>
              </p:cNvSpPr>
              <p:nvPr/>
            </p:nvSpPr>
            <p:spPr bwMode="auto">
              <a:xfrm>
                <a:off x="5188" y="240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6" name="Rectangle 70"/>
              <p:cNvSpPr>
                <a:spLocks noChangeArrowheads="1"/>
              </p:cNvSpPr>
              <p:nvPr/>
            </p:nvSpPr>
            <p:spPr bwMode="auto">
              <a:xfrm>
                <a:off x="3590" y="2227"/>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7" name="Rectangle 71"/>
              <p:cNvSpPr>
                <a:spLocks noChangeArrowheads="1"/>
              </p:cNvSpPr>
              <p:nvPr/>
            </p:nvSpPr>
            <p:spPr bwMode="auto">
              <a:xfrm>
                <a:off x="3768" y="2227"/>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8" name="Rectangle 72"/>
              <p:cNvSpPr>
                <a:spLocks noChangeArrowheads="1"/>
              </p:cNvSpPr>
              <p:nvPr/>
            </p:nvSpPr>
            <p:spPr bwMode="auto">
              <a:xfrm>
                <a:off x="3945" y="2227"/>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89" name="Rectangle 73"/>
              <p:cNvSpPr>
                <a:spLocks noChangeArrowheads="1"/>
              </p:cNvSpPr>
              <p:nvPr/>
            </p:nvSpPr>
            <p:spPr bwMode="auto">
              <a:xfrm>
                <a:off x="4123" y="2227"/>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0" name="Rectangle 74"/>
              <p:cNvSpPr>
                <a:spLocks noChangeArrowheads="1"/>
              </p:cNvSpPr>
              <p:nvPr/>
            </p:nvSpPr>
            <p:spPr bwMode="auto">
              <a:xfrm>
                <a:off x="4300" y="2227"/>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1" name="Rectangle 75"/>
              <p:cNvSpPr>
                <a:spLocks noChangeArrowheads="1"/>
              </p:cNvSpPr>
              <p:nvPr/>
            </p:nvSpPr>
            <p:spPr bwMode="auto">
              <a:xfrm>
                <a:off x="4478" y="2227"/>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2" name="Rectangle 76"/>
              <p:cNvSpPr>
                <a:spLocks noChangeArrowheads="1"/>
              </p:cNvSpPr>
              <p:nvPr/>
            </p:nvSpPr>
            <p:spPr bwMode="auto">
              <a:xfrm>
                <a:off x="4655" y="2227"/>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3" name="Rectangle 77"/>
              <p:cNvSpPr>
                <a:spLocks noChangeArrowheads="1"/>
              </p:cNvSpPr>
              <p:nvPr/>
            </p:nvSpPr>
            <p:spPr bwMode="auto">
              <a:xfrm>
                <a:off x="4833" y="2227"/>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4" name="Rectangle 78"/>
              <p:cNvSpPr>
                <a:spLocks noChangeArrowheads="1"/>
              </p:cNvSpPr>
              <p:nvPr/>
            </p:nvSpPr>
            <p:spPr bwMode="auto">
              <a:xfrm>
                <a:off x="5010" y="2227"/>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5" name="Rectangle 79"/>
              <p:cNvSpPr>
                <a:spLocks noChangeArrowheads="1"/>
              </p:cNvSpPr>
              <p:nvPr/>
            </p:nvSpPr>
            <p:spPr bwMode="auto">
              <a:xfrm>
                <a:off x="5188" y="2227"/>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6" name="Rectangle 80"/>
              <p:cNvSpPr>
                <a:spLocks noChangeArrowheads="1"/>
              </p:cNvSpPr>
              <p:nvPr/>
            </p:nvSpPr>
            <p:spPr bwMode="auto">
              <a:xfrm>
                <a:off x="3590" y="205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7" name="Rectangle 81"/>
              <p:cNvSpPr>
                <a:spLocks noChangeArrowheads="1"/>
              </p:cNvSpPr>
              <p:nvPr/>
            </p:nvSpPr>
            <p:spPr bwMode="auto">
              <a:xfrm>
                <a:off x="3768" y="205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8" name="Rectangle 82"/>
              <p:cNvSpPr>
                <a:spLocks noChangeArrowheads="1"/>
              </p:cNvSpPr>
              <p:nvPr/>
            </p:nvSpPr>
            <p:spPr bwMode="auto">
              <a:xfrm>
                <a:off x="3945" y="205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699" name="Rectangle 83"/>
              <p:cNvSpPr>
                <a:spLocks noChangeArrowheads="1"/>
              </p:cNvSpPr>
              <p:nvPr/>
            </p:nvSpPr>
            <p:spPr bwMode="auto">
              <a:xfrm>
                <a:off x="4123" y="205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0" name="Rectangle 84"/>
              <p:cNvSpPr>
                <a:spLocks noChangeArrowheads="1"/>
              </p:cNvSpPr>
              <p:nvPr/>
            </p:nvSpPr>
            <p:spPr bwMode="auto">
              <a:xfrm>
                <a:off x="4300" y="205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1" name="Rectangle 85"/>
              <p:cNvSpPr>
                <a:spLocks noChangeArrowheads="1"/>
              </p:cNvSpPr>
              <p:nvPr/>
            </p:nvSpPr>
            <p:spPr bwMode="auto">
              <a:xfrm>
                <a:off x="4478" y="205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2" name="Rectangle 86"/>
              <p:cNvSpPr>
                <a:spLocks noChangeArrowheads="1"/>
              </p:cNvSpPr>
              <p:nvPr/>
            </p:nvSpPr>
            <p:spPr bwMode="auto">
              <a:xfrm>
                <a:off x="4655" y="205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3" name="Rectangle 87"/>
              <p:cNvSpPr>
                <a:spLocks noChangeArrowheads="1"/>
              </p:cNvSpPr>
              <p:nvPr/>
            </p:nvSpPr>
            <p:spPr bwMode="auto">
              <a:xfrm>
                <a:off x="4833" y="205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4" name="Rectangle 88"/>
              <p:cNvSpPr>
                <a:spLocks noChangeArrowheads="1"/>
              </p:cNvSpPr>
              <p:nvPr/>
            </p:nvSpPr>
            <p:spPr bwMode="auto">
              <a:xfrm>
                <a:off x="5010" y="2050"/>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5" name="Rectangle 89"/>
              <p:cNvSpPr>
                <a:spLocks noChangeArrowheads="1"/>
              </p:cNvSpPr>
              <p:nvPr/>
            </p:nvSpPr>
            <p:spPr bwMode="auto">
              <a:xfrm>
                <a:off x="5188" y="2050"/>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6" name="Rectangle 90"/>
              <p:cNvSpPr>
                <a:spLocks noChangeArrowheads="1"/>
              </p:cNvSpPr>
              <p:nvPr/>
            </p:nvSpPr>
            <p:spPr bwMode="auto">
              <a:xfrm>
                <a:off x="3590" y="1872"/>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7" name="Rectangle 91"/>
              <p:cNvSpPr>
                <a:spLocks noChangeArrowheads="1"/>
              </p:cNvSpPr>
              <p:nvPr/>
            </p:nvSpPr>
            <p:spPr bwMode="auto">
              <a:xfrm>
                <a:off x="3768" y="1872"/>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8" name="Rectangle 92"/>
              <p:cNvSpPr>
                <a:spLocks noChangeArrowheads="1"/>
              </p:cNvSpPr>
              <p:nvPr/>
            </p:nvSpPr>
            <p:spPr bwMode="auto">
              <a:xfrm>
                <a:off x="3945" y="1872"/>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09" name="Rectangle 93"/>
              <p:cNvSpPr>
                <a:spLocks noChangeArrowheads="1"/>
              </p:cNvSpPr>
              <p:nvPr/>
            </p:nvSpPr>
            <p:spPr bwMode="auto">
              <a:xfrm>
                <a:off x="4123" y="1872"/>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0" name="Rectangle 94"/>
              <p:cNvSpPr>
                <a:spLocks noChangeArrowheads="1"/>
              </p:cNvSpPr>
              <p:nvPr/>
            </p:nvSpPr>
            <p:spPr bwMode="auto">
              <a:xfrm>
                <a:off x="4300" y="1872"/>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1" name="Rectangle 95"/>
              <p:cNvSpPr>
                <a:spLocks noChangeArrowheads="1"/>
              </p:cNvSpPr>
              <p:nvPr/>
            </p:nvSpPr>
            <p:spPr bwMode="auto">
              <a:xfrm>
                <a:off x="4478" y="1872"/>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2" name="Rectangle 96"/>
              <p:cNvSpPr>
                <a:spLocks noChangeArrowheads="1"/>
              </p:cNvSpPr>
              <p:nvPr/>
            </p:nvSpPr>
            <p:spPr bwMode="auto">
              <a:xfrm>
                <a:off x="4655" y="1872"/>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3" name="Rectangle 97"/>
              <p:cNvSpPr>
                <a:spLocks noChangeArrowheads="1"/>
              </p:cNvSpPr>
              <p:nvPr/>
            </p:nvSpPr>
            <p:spPr bwMode="auto">
              <a:xfrm>
                <a:off x="4833" y="1872"/>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4" name="Rectangle 98"/>
              <p:cNvSpPr>
                <a:spLocks noChangeArrowheads="1"/>
              </p:cNvSpPr>
              <p:nvPr/>
            </p:nvSpPr>
            <p:spPr bwMode="auto">
              <a:xfrm>
                <a:off x="5010" y="1872"/>
                <a:ext cx="179"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5" name="Rectangle 99"/>
              <p:cNvSpPr>
                <a:spLocks noChangeArrowheads="1"/>
              </p:cNvSpPr>
              <p:nvPr/>
            </p:nvSpPr>
            <p:spPr bwMode="auto">
              <a:xfrm>
                <a:off x="5188" y="1872"/>
                <a:ext cx="178" cy="179"/>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6" name="Rectangle 100"/>
              <p:cNvSpPr>
                <a:spLocks noChangeArrowheads="1"/>
              </p:cNvSpPr>
              <p:nvPr/>
            </p:nvSpPr>
            <p:spPr bwMode="auto">
              <a:xfrm>
                <a:off x="3590" y="169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7" name="Rectangle 101"/>
              <p:cNvSpPr>
                <a:spLocks noChangeArrowheads="1"/>
              </p:cNvSpPr>
              <p:nvPr/>
            </p:nvSpPr>
            <p:spPr bwMode="auto">
              <a:xfrm>
                <a:off x="3768" y="169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8" name="Rectangle 102"/>
              <p:cNvSpPr>
                <a:spLocks noChangeArrowheads="1"/>
              </p:cNvSpPr>
              <p:nvPr/>
            </p:nvSpPr>
            <p:spPr bwMode="auto">
              <a:xfrm>
                <a:off x="3945" y="169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19" name="Rectangle 103"/>
              <p:cNvSpPr>
                <a:spLocks noChangeArrowheads="1"/>
              </p:cNvSpPr>
              <p:nvPr/>
            </p:nvSpPr>
            <p:spPr bwMode="auto">
              <a:xfrm>
                <a:off x="4123" y="169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0" name="Rectangle 104"/>
              <p:cNvSpPr>
                <a:spLocks noChangeArrowheads="1"/>
              </p:cNvSpPr>
              <p:nvPr/>
            </p:nvSpPr>
            <p:spPr bwMode="auto">
              <a:xfrm>
                <a:off x="4300" y="169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1" name="Rectangle 105"/>
              <p:cNvSpPr>
                <a:spLocks noChangeArrowheads="1"/>
              </p:cNvSpPr>
              <p:nvPr/>
            </p:nvSpPr>
            <p:spPr bwMode="auto">
              <a:xfrm>
                <a:off x="4478" y="169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2" name="Rectangle 106"/>
              <p:cNvSpPr>
                <a:spLocks noChangeArrowheads="1"/>
              </p:cNvSpPr>
              <p:nvPr/>
            </p:nvSpPr>
            <p:spPr bwMode="auto">
              <a:xfrm>
                <a:off x="4655" y="169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3" name="Rectangle 107"/>
              <p:cNvSpPr>
                <a:spLocks noChangeArrowheads="1"/>
              </p:cNvSpPr>
              <p:nvPr/>
            </p:nvSpPr>
            <p:spPr bwMode="auto">
              <a:xfrm>
                <a:off x="4833" y="169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4" name="Rectangle 108"/>
              <p:cNvSpPr>
                <a:spLocks noChangeArrowheads="1"/>
              </p:cNvSpPr>
              <p:nvPr/>
            </p:nvSpPr>
            <p:spPr bwMode="auto">
              <a:xfrm>
                <a:off x="5010" y="1695"/>
                <a:ext cx="179"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5" name="Rectangle 109"/>
              <p:cNvSpPr>
                <a:spLocks noChangeArrowheads="1"/>
              </p:cNvSpPr>
              <p:nvPr/>
            </p:nvSpPr>
            <p:spPr bwMode="auto">
              <a:xfrm>
                <a:off x="5188" y="1695"/>
                <a:ext cx="178" cy="178"/>
              </a:xfrm>
              <a:prstGeom prst="rect">
                <a:avLst/>
              </a:prstGeom>
              <a:noFill/>
              <a:ln w="1588">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6" name="Rectangle 110"/>
              <p:cNvSpPr>
                <a:spLocks noChangeArrowheads="1"/>
              </p:cNvSpPr>
              <p:nvPr/>
            </p:nvSpPr>
            <p:spPr bwMode="auto">
              <a:xfrm>
                <a:off x="3697" y="3470"/>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7" name="Rectangle 111"/>
              <p:cNvSpPr>
                <a:spLocks noChangeArrowheads="1"/>
              </p:cNvSpPr>
              <p:nvPr/>
            </p:nvSpPr>
            <p:spPr bwMode="auto">
              <a:xfrm>
                <a:off x="3740"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39728" name="Rectangle 112"/>
              <p:cNvSpPr>
                <a:spLocks noChangeArrowheads="1"/>
              </p:cNvSpPr>
              <p:nvPr/>
            </p:nvSpPr>
            <p:spPr bwMode="auto">
              <a:xfrm>
                <a:off x="3874" y="3470"/>
                <a:ext cx="15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29" name="Rectangle 113"/>
              <p:cNvSpPr>
                <a:spLocks noChangeArrowheads="1"/>
              </p:cNvSpPr>
              <p:nvPr/>
            </p:nvSpPr>
            <p:spPr bwMode="auto">
              <a:xfrm>
                <a:off x="3917"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39730" name="Rectangle 114"/>
              <p:cNvSpPr>
                <a:spLocks noChangeArrowheads="1"/>
              </p:cNvSpPr>
              <p:nvPr/>
            </p:nvSpPr>
            <p:spPr bwMode="auto">
              <a:xfrm>
                <a:off x="4052" y="3470"/>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31" name="Rectangle 115"/>
              <p:cNvSpPr>
                <a:spLocks noChangeArrowheads="1"/>
              </p:cNvSpPr>
              <p:nvPr/>
            </p:nvSpPr>
            <p:spPr bwMode="auto">
              <a:xfrm>
                <a:off x="4095"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39732" name="Rectangle 116"/>
              <p:cNvSpPr>
                <a:spLocks noChangeArrowheads="1"/>
              </p:cNvSpPr>
              <p:nvPr/>
            </p:nvSpPr>
            <p:spPr bwMode="auto">
              <a:xfrm>
                <a:off x="4229" y="3470"/>
                <a:ext cx="15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33" name="Rectangle 117"/>
              <p:cNvSpPr>
                <a:spLocks noChangeArrowheads="1"/>
              </p:cNvSpPr>
              <p:nvPr/>
            </p:nvSpPr>
            <p:spPr bwMode="auto">
              <a:xfrm>
                <a:off x="4272"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39734" name="Rectangle 118"/>
              <p:cNvSpPr>
                <a:spLocks noChangeArrowheads="1"/>
              </p:cNvSpPr>
              <p:nvPr/>
            </p:nvSpPr>
            <p:spPr bwMode="auto">
              <a:xfrm>
                <a:off x="4407" y="3470"/>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35" name="Rectangle 119"/>
              <p:cNvSpPr>
                <a:spLocks noChangeArrowheads="1"/>
              </p:cNvSpPr>
              <p:nvPr/>
            </p:nvSpPr>
            <p:spPr bwMode="auto">
              <a:xfrm>
                <a:off x="4451"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39736" name="Rectangle 120"/>
              <p:cNvSpPr>
                <a:spLocks noChangeArrowheads="1"/>
              </p:cNvSpPr>
              <p:nvPr/>
            </p:nvSpPr>
            <p:spPr bwMode="auto">
              <a:xfrm>
                <a:off x="4584" y="3470"/>
                <a:ext cx="15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37" name="Rectangle 121"/>
              <p:cNvSpPr>
                <a:spLocks noChangeArrowheads="1"/>
              </p:cNvSpPr>
              <p:nvPr/>
            </p:nvSpPr>
            <p:spPr bwMode="auto">
              <a:xfrm>
                <a:off x="4627"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6</a:t>
                </a:r>
                <a:endParaRPr lang="en-US" sz="2400" smtClean="0">
                  <a:solidFill>
                    <a:srgbClr val="000000"/>
                  </a:solidFill>
                  <a:latin typeface="Times New Roman" charset="0"/>
                  <a:ea typeface="ＭＳ Ｐゴシック" charset="0"/>
                </a:endParaRPr>
              </a:p>
            </p:txBody>
          </p:sp>
          <p:sp>
            <p:nvSpPr>
              <p:cNvPr id="239738" name="Rectangle 122"/>
              <p:cNvSpPr>
                <a:spLocks noChangeArrowheads="1"/>
              </p:cNvSpPr>
              <p:nvPr/>
            </p:nvSpPr>
            <p:spPr bwMode="auto">
              <a:xfrm>
                <a:off x="4762" y="3470"/>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39" name="Rectangle 123"/>
              <p:cNvSpPr>
                <a:spLocks noChangeArrowheads="1"/>
              </p:cNvSpPr>
              <p:nvPr/>
            </p:nvSpPr>
            <p:spPr bwMode="auto">
              <a:xfrm>
                <a:off x="4805"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7</a:t>
                </a:r>
                <a:endParaRPr lang="en-US" sz="2400" smtClean="0">
                  <a:solidFill>
                    <a:srgbClr val="000000"/>
                  </a:solidFill>
                  <a:latin typeface="Times New Roman" charset="0"/>
                  <a:ea typeface="ＭＳ Ｐゴシック" charset="0"/>
                </a:endParaRPr>
              </a:p>
            </p:txBody>
          </p:sp>
          <p:sp>
            <p:nvSpPr>
              <p:cNvPr id="239740" name="Rectangle 124"/>
              <p:cNvSpPr>
                <a:spLocks noChangeArrowheads="1"/>
              </p:cNvSpPr>
              <p:nvPr/>
            </p:nvSpPr>
            <p:spPr bwMode="auto">
              <a:xfrm>
                <a:off x="4939" y="3470"/>
                <a:ext cx="15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41" name="Rectangle 125"/>
              <p:cNvSpPr>
                <a:spLocks noChangeArrowheads="1"/>
              </p:cNvSpPr>
              <p:nvPr/>
            </p:nvSpPr>
            <p:spPr bwMode="auto">
              <a:xfrm>
                <a:off x="4982"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8</a:t>
                </a:r>
                <a:endParaRPr lang="en-US" sz="2400" smtClean="0">
                  <a:solidFill>
                    <a:srgbClr val="000000"/>
                  </a:solidFill>
                  <a:latin typeface="Times New Roman" charset="0"/>
                  <a:ea typeface="ＭＳ Ｐゴシック" charset="0"/>
                </a:endParaRPr>
              </a:p>
            </p:txBody>
          </p:sp>
          <p:sp>
            <p:nvSpPr>
              <p:cNvPr id="239742" name="Rectangle 126"/>
              <p:cNvSpPr>
                <a:spLocks noChangeArrowheads="1"/>
              </p:cNvSpPr>
              <p:nvPr/>
            </p:nvSpPr>
            <p:spPr bwMode="auto">
              <a:xfrm>
                <a:off x="5117" y="3470"/>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43" name="Rectangle 127"/>
              <p:cNvSpPr>
                <a:spLocks noChangeArrowheads="1"/>
              </p:cNvSpPr>
              <p:nvPr/>
            </p:nvSpPr>
            <p:spPr bwMode="auto">
              <a:xfrm>
                <a:off x="5160" y="3501"/>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9</a:t>
                </a:r>
                <a:endParaRPr lang="en-US" sz="2400" smtClean="0">
                  <a:solidFill>
                    <a:srgbClr val="000000"/>
                  </a:solidFill>
                  <a:latin typeface="Times New Roman" charset="0"/>
                  <a:ea typeface="ＭＳ Ｐゴシック" charset="0"/>
                </a:endParaRPr>
              </a:p>
            </p:txBody>
          </p:sp>
          <p:sp>
            <p:nvSpPr>
              <p:cNvPr id="239744" name="Rectangle 128"/>
              <p:cNvSpPr>
                <a:spLocks noChangeArrowheads="1"/>
              </p:cNvSpPr>
              <p:nvPr/>
            </p:nvSpPr>
            <p:spPr bwMode="auto">
              <a:xfrm>
                <a:off x="5259" y="3470"/>
                <a:ext cx="228"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45" name="Rectangle 129"/>
              <p:cNvSpPr>
                <a:spLocks noChangeArrowheads="1"/>
              </p:cNvSpPr>
              <p:nvPr/>
            </p:nvSpPr>
            <p:spPr bwMode="auto">
              <a:xfrm>
                <a:off x="5302" y="3501"/>
                <a:ext cx="10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10</a:t>
                </a:r>
                <a:endParaRPr lang="en-US" sz="2400" smtClean="0">
                  <a:solidFill>
                    <a:srgbClr val="000000"/>
                  </a:solidFill>
                  <a:latin typeface="Times New Roman" charset="0"/>
                  <a:ea typeface="ＭＳ Ｐゴシック" charset="0"/>
                </a:endParaRPr>
              </a:p>
            </p:txBody>
          </p:sp>
          <p:sp>
            <p:nvSpPr>
              <p:cNvPr id="239746" name="Rectangle 130"/>
              <p:cNvSpPr>
                <a:spLocks noChangeArrowheads="1"/>
              </p:cNvSpPr>
              <p:nvPr/>
            </p:nvSpPr>
            <p:spPr bwMode="auto">
              <a:xfrm>
                <a:off x="3413" y="3186"/>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47" name="Rectangle 131"/>
              <p:cNvSpPr>
                <a:spLocks noChangeArrowheads="1"/>
              </p:cNvSpPr>
              <p:nvPr/>
            </p:nvSpPr>
            <p:spPr bwMode="auto">
              <a:xfrm>
                <a:off x="3456" y="3217"/>
                <a:ext cx="5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39748" name="Rectangle 132"/>
              <p:cNvSpPr>
                <a:spLocks noChangeArrowheads="1"/>
              </p:cNvSpPr>
              <p:nvPr/>
            </p:nvSpPr>
            <p:spPr bwMode="auto">
              <a:xfrm>
                <a:off x="3413" y="3008"/>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49" name="Rectangle 133"/>
              <p:cNvSpPr>
                <a:spLocks noChangeArrowheads="1"/>
              </p:cNvSpPr>
              <p:nvPr/>
            </p:nvSpPr>
            <p:spPr bwMode="auto">
              <a:xfrm>
                <a:off x="3456" y="3039"/>
                <a:ext cx="5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39750" name="Rectangle 134"/>
              <p:cNvSpPr>
                <a:spLocks noChangeArrowheads="1"/>
              </p:cNvSpPr>
              <p:nvPr/>
            </p:nvSpPr>
            <p:spPr bwMode="auto">
              <a:xfrm>
                <a:off x="3413" y="2831"/>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51" name="Rectangle 135"/>
              <p:cNvSpPr>
                <a:spLocks noChangeArrowheads="1"/>
              </p:cNvSpPr>
              <p:nvPr/>
            </p:nvSpPr>
            <p:spPr bwMode="auto">
              <a:xfrm>
                <a:off x="3456" y="2862"/>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39752" name="Rectangle 136"/>
              <p:cNvSpPr>
                <a:spLocks noChangeArrowheads="1"/>
              </p:cNvSpPr>
              <p:nvPr/>
            </p:nvSpPr>
            <p:spPr bwMode="auto">
              <a:xfrm>
                <a:off x="3413" y="2653"/>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53" name="Rectangle 137"/>
              <p:cNvSpPr>
                <a:spLocks noChangeArrowheads="1"/>
              </p:cNvSpPr>
              <p:nvPr/>
            </p:nvSpPr>
            <p:spPr bwMode="auto">
              <a:xfrm>
                <a:off x="3456" y="2684"/>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39754" name="Rectangle 138"/>
              <p:cNvSpPr>
                <a:spLocks noChangeArrowheads="1"/>
              </p:cNvSpPr>
              <p:nvPr/>
            </p:nvSpPr>
            <p:spPr bwMode="auto">
              <a:xfrm>
                <a:off x="3413" y="2476"/>
                <a:ext cx="1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55" name="Rectangle 139"/>
              <p:cNvSpPr>
                <a:spLocks noChangeArrowheads="1"/>
              </p:cNvSpPr>
              <p:nvPr/>
            </p:nvSpPr>
            <p:spPr bwMode="auto">
              <a:xfrm>
                <a:off x="3456" y="2508"/>
                <a:ext cx="5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39756" name="Rectangle 140"/>
              <p:cNvSpPr>
                <a:spLocks noChangeArrowheads="1"/>
              </p:cNvSpPr>
              <p:nvPr/>
            </p:nvSpPr>
            <p:spPr bwMode="auto">
              <a:xfrm>
                <a:off x="3413" y="2298"/>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57" name="Rectangle 141"/>
              <p:cNvSpPr>
                <a:spLocks noChangeArrowheads="1"/>
              </p:cNvSpPr>
              <p:nvPr/>
            </p:nvSpPr>
            <p:spPr bwMode="auto">
              <a:xfrm>
                <a:off x="3456" y="2330"/>
                <a:ext cx="53"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6</a:t>
                </a:r>
                <a:endParaRPr lang="en-US" sz="2400" smtClean="0">
                  <a:solidFill>
                    <a:srgbClr val="000000"/>
                  </a:solidFill>
                  <a:latin typeface="Times New Roman" charset="0"/>
                  <a:ea typeface="ＭＳ Ｐゴシック" charset="0"/>
                </a:endParaRPr>
              </a:p>
            </p:txBody>
          </p:sp>
          <p:sp>
            <p:nvSpPr>
              <p:cNvPr id="239758" name="Rectangle 142"/>
              <p:cNvSpPr>
                <a:spLocks noChangeArrowheads="1"/>
              </p:cNvSpPr>
              <p:nvPr/>
            </p:nvSpPr>
            <p:spPr bwMode="auto">
              <a:xfrm>
                <a:off x="3413" y="2121"/>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59" name="Rectangle 143"/>
              <p:cNvSpPr>
                <a:spLocks noChangeArrowheads="1"/>
              </p:cNvSpPr>
              <p:nvPr/>
            </p:nvSpPr>
            <p:spPr bwMode="auto">
              <a:xfrm>
                <a:off x="3456" y="2153"/>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7</a:t>
                </a:r>
                <a:endParaRPr lang="en-US" sz="2400" smtClean="0">
                  <a:solidFill>
                    <a:srgbClr val="000000"/>
                  </a:solidFill>
                  <a:latin typeface="Times New Roman" charset="0"/>
                  <a:ea typeface="ＭＳ Ｐゴシック" charset="0"/>
                </a:endParaRPr>
              </a:p>
            </p:txBody>
          </p:sp>
          <p:sp>
            <p:nvSpPr>
              <p:cNvPr id="239760" name="Rectangle 144"/>
              <p:cNvSpPr>
                <a:spLocks noChangeArrowheads="1"/>
              </p:cNvSpPr>
              <p:nvPr/>
            </p:nvSpPr>
            <p:spPr bwMode="auto">
              <a:xfrm>
                <a:off x="3413" y="1943"/>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1" name="Rectangle 145"/>
              <p:cNvSpPr>
                <a:spLocks noChangeArrowheads="1"/>
              </p:cNvSpPr>
              <p:nvPr/>
            </p:nvSpPr>
            <p:spPr bwMode="auto">
              <a:xfrm>
                <a:off x="3456" y="1975"/>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8</a:t>
                </a:r>
                <a:endParaRPr lang="en-US" sz="2400" smtClean="0">
                  <a:solidFill>
                    <a:srgbClr val="000000"/>
                  </a:solidFill>
                  <a:latin typeface="Times New Roman" charset="0"/>
                  <a:ea typeface="ＭＳ Ｐゴシック" charset="0"/>
                </a:endParaRPr>
              </a:p>
            </p:txBody>
          </p:sp>
          <p:sp>
            <p:nvSpPr>
              <p:cNvPr id="239762" name="Rectangle 146"/>
              <p:cNvSpPr>
                <a:spLocks noChangeArrowheads="1"/>
              </p:cNvSpPr>
              <p:nvPr/>
            </p:nvSpPr>
            <p:spPr bwMode="auto">
              <a:xfrm>
                <a:off x="3413" y="1766"/>
                <a:ext cx="15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3" name="Rectangle 147"/>
              <p:cNvSpPr>
                <a:spLocks noChangeArrowheads="1"/>
              </p:cNvSpPr>
              <p:nvPr/>
            </p:nvSpPr>
            <p:spPr bwMode="auto">
              <a:xfrm>
                <a:off x="3456" y="1797"/>
                <a:ext cx="53"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mtClean="0">
                    <a:solidFill>
                      <a:srgbClr val="000000"/>
                    </a:solidFill>
                    <a:latin typeface="Times New Roman" charset="0"/>
                    <a:ea typeface="ＭＳ Ｐゴシック" charset="0"/>
                  </a:rPr>
                  <a:t>9</a:t>
                </a:r>
                <a:endParaRPr lang="en-US" sz="2400" smtClean="0">
                  <a:solidFill>
                    <a:srgbClr val="000000"/>
                  </a:solidFill>
                  <a:latin typeface="Times New Roman" charset="0"/>
                  <a:ea typeface="ＭＳ Ｐゴシック" charset="0"/>
                </a:endParaRPr>
              </a:p>
            </p:txBody>
          </p:sp>
          <p:sp>
            <p:nvSpPr>
              <p:cNvPr id="239764" name="Rectangle 148"/>
              <p:cNvSpPr>
                <a:spLocks noChangeArrowheads="1"/>
              </p:cNvSpPr>
              <p:nvPr/>
            </p:nvSpPr>
            <p:spPr bwMode="auto">
              <a:xfrm>
                <a:off x="3590" y="3464"/>
                <a:ext cx="177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5" name="Rectangle 149"/>
              <p:cNvSpPr>
                <a:spLocks noChangeArrowheads="1"/>
              </p:cNvSpPr>
              <p:nvPr/>
            </p:nvSpPr>
            <p:spPr bwMode="auto">
              <a:xfrm>
                <a:off x="3585" y="1695"/>
                <a:ext cx="11" cy="17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39766" name="Oval 150"/>
            <p:cNvSpPr>
              <a:spLocks noChangeArrowheads="1"/>
            </p:cNvSpPr>
            <p:nvPr/>
          </p:nvSpPr>
          <p:spPr bwMode="auto">
            <a:xfrm>
              <a:off x="3816" y="2836"/>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7" name="Oval 151"/>
            <p:cNvSpPr>
              <a:spLocks noChangeArrowheads="1"/>
            </p:cNvSpPr>
            <p:nvPr/>
          </p:nvSpPr>
          <p:spPr bwMode="auto">
            <a:xfrm>
              <a:off x="3981" y="2547"/>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8" name="Oval 152"/>
            <p:cNvSpPr>
              <a:spLocks noChangeArrowheads="1"/>
            </p:cNvSpPr>
            <p:nvPr/>
          </p:nvSpPr>
          <p:spPr bwMode="auto">
            <a:xfrm>
              <a:off x="3803" y="2547"/>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69" name="Oval 153"/>
            <p:cNvSpPr>
              <a:spLocks noChangeArrowheads="1"/>
            </p:cNvSpPr>
            <p:nvPr/>
          </p:nvSpPr>
          <p:spPr bwMode="auto">
            <a:xfrm>
              <a:off x="4087" y="2724"/>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0" name="Oval 154"/>
            <p:cNvSpPr>
              <a:spLocks noChangeArrowheads="1"/>
            </p:cNvSpPr>
            <p:nvPr/>
          </p:nvSpPr>
          <p:spPr bwMode="auto">
            <a:xfrm>
              <a:off x="4908" y="2158"/>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1" name="Oval 155"/>
            <p:cNvSpPr>
              <a:spLocks noChangeArrowheads="1"/>
            </p:cNvSpPr>
            <p:nvPr/>
          </p:nvSpPr>
          <p:spPr bwMode="auto">
            <a:xfrm>
              <a:off x="5073" y="1869"/>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2" name="Oval 156"/>
            <p:cNvSpPr>
              <a:spLocks noChangeArrowheads="1"/>
            </p:cNvSpPr>
            <p:nvPr/>
          </p:nvSpPr>
          <p:spPr bwMode="auto">
            <a:xfrm>
              <a:off x="4895" y="1869"/>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3" name="Oval 157"/>
            <p:cNvSpPr>
              <a:spLocks noChangeArrowheads="1"/>
            </p:cNvSpPr>
            <p:nvPr/>
          </p:nvSpPr>
          <p:spPr bwMode="auto">
            <a:xfrm>
              <a:off x="5179" y="2046"/>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4" name="Oval 158"/>
            <p:cNvSpPr>
              <a:spLocks noChangeArrowheads="1"/>
            </p:cNvSpPr>
            <p:nvPr/>
          </p:nvSpPr>
          <p:spPr bwMode="auto">
            <a:xfrm>
              <a:off x="4974" y="2644"/>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5" name="Oval 159"/>
            <p:cNvSpPr>
              <a:spLocks noChangeArrowheads="1"/>
            </p:cNvSpPr>
            <p:nvPr/>
          </p:nvSpPr>
          <p:spPr bwMode="auto">
            <a:xfrm>
              <a:off x="5139" y="2355"/>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6" name="Oval 160"/>
            <p:cNvSpPr>
              <a:spLocks noChangeArrowheads="1"/>
            </p:cNvSpPr>
            <p:nvPr/>
          </p:nvSpPr>
          <p:spPr bwMode="auto">
            <a:xfrm>
              <a:off x="4961" y="2355"/>
              <a:ext cx="72" cy="71"/>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7" name="Oval 161"/>
            <p:cNvSpPr>
              <a:spLocks noChangeArrowheads="1"/>
            </p:cNvSpPr>
            <p:nvPr/>
          </p:nvSpPr>
          <p:spPr bwMode="auto">
            <a:xfrm>
              <a:off x="5245" y="2532"/>
              <a:ext cx="72" cy="72"/>
            </a:xfrm>
            <a:prstGeom prst="ellipse">
              <a:avLst/>
            </a:pr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39778" name="Oval 162"/>
          <p:cNvSpPr>
            <a:spLocks noChangeArrowheads="1"/>
          </p:cNvSpPr>
          <p:nvPr/>
        </p:nvSpPr>
        <p:spPr bwMode="auto">
          <a:xfrm>
            <a:off x="5543550" y="4286250"/>
            <a:ext cx="133350" cy="13335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79" name="Oval 163"/>
          <p:cNvSpPr>
            <a:spLocks noChangeArrowheads="1"/>
          </p:cNvSpPr>
          <p:nvPr/>
        </p:nvSpPr>
        <p:spPr bwMode="auto">
          <a:xfrm>
            <a:off x="8058150" y="3238500"/>
            <a:ext cx="133350" cy="133350"/>
          </a:xfrm>
          <a:prstGeom prst="ellipse">
            <a:avLst/>
          </a:prstGeom>
          <a:solidFill>
            <a:srgbClr val="FF00FF"/>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0" name="Line 164"/>
          <p:cNvSpPr>
            <a:spLocks noChangeShapeType="1"/>
          </p:cNvSpPr>
          <p:nvPr/>
        </p:nvSpPr>
        <p:spPr bwMode="auto">
          <a:xfrm flipH="1" flipV="1">
            <a:off x="5476875" y="4102100"/>
            <a:ext cx="92075" cy="1905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1" name="Line 165"/>
          <p:cNvSpPr>
            <a:spLocks noChangeShapeType="1"/>
          </p:cNvSpPr>
          <p:nvPr/>
        </p:nvSpPr>
        <p:spPr bwMode="auto">
          <a:xfrm flipV="1">
            <a:off x="5645150" y="4092575"/>
            <a:ext cx="142875" cy="2063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2" name="Line 166"/>
          <p:cNvSpPr>
            <a:spLocks noChangeShapeType="1"/>
          </p:cNvSpPr>
          <p:nvPr/>
        </p:nvSpPr>
        <p:spPr bwMode="auto">
          <a:xfrm flipH="1">
            <a:off x="5505450" y="4413250"/>
            <a:ext cx="73025" cy="174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3" name="Line 167"/>
          <p:cNvSpPr>
            <a:spLocks noChangeShapeType="1"/>
          </p:cNvSpPr>
          <p:nvPr/>
        </p:nvSpPr>
        <p:spPr bwMode="auto">
          <a:xfrm>
            <a:off x="5676900" y="4371975"/>
            <a:ext cx="311150" cy="41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4" name="Line 168"/>
          <p:cNvSpPr>
            <a:spLocks noChangeShapeType="1"/>
          </p:cNvSpPr>
          <p:nvPr/>
        </p:nvSpPr>
        <p:spPr bwMode="auto">
          <a:xfrm flipH="1" flipV="1">
            <a:off x="7832725" y="2638425"/>
            <a:ext cx="263525" cy="603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5" name="Line 169"/>
          <p:cNvSpPr>
            <a:spLocks noChangeShapeType="1"/>
          </p:cNvSpPr>
          <p:nvPr/>
        </p:nvSpPr>
        <p:spPr bwMode="auto">
          <a:xfrm flipV="1">
            <a:off x="8128000" y="2641600"/>
            <a:ext cx="53975" cy="59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6" name="Line 170"/>
          <p:cNvSpPr>
            <a:spLocks noChangeShapeType="1"/>
          </p:cNvSpPr>
          <p:nvPr/>
        </p:nvSpPr>
        <p:spPr bwMode="auto">
          <a:xfrm flipV="1">
            <a:off x="8159750" y="3006725"/>
            <a:ext cx="206375" cy="2444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7" name="Line 171"/>
          <p:cNvSpPr>
            <a:spLocks noChangeShapeType="1"/>
          </p:cNvSpPr>
          <p:nvPr/>
        </p:nvSpPr>
        <p:spPr bwMode="auto">
          <a:xfrm flipH="1" flipV="1">
            <a:off x="7908925" y="3225800"/>
            <a:ext cx="152400" cy="47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8" name="Line 172"/>
          <p:cNvSpPr>
            <a:spLocks noChangeShapeType="1"/>
          </p:cNvSpPr>
          <p:nvPr/>
        </p:nvSpPr>
        <p:spPr bwMode="auto">
          <a:xfrm flipH="1">
            <a:off x="7988300" y="3362325"/>
            <a:ext cx="101600" cy="187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89" name="Line 173"/>
          <p:cNvSpPr>
            <a:spLocks noChangeShapeType="1"/>
          </p:cNvSpPr>
          <p:nvPr/>
        </p:nvSpPr>
        <p:spPr bwMode="auto">
          <a:xfrm>
            <a:off x="8169275" y="3359150"/>
            <a:ext cx="123825" cy="1905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90" name="Line 174"/>
          <p:cNvSpPr>
            <a:spLocks noChangeShapeType="1"/>
          </p:cNvSpPr>
          <p:nvPr/>
        </p:nvSpPr>
        <p:spPr bwMode="auto">
          <a:xfrm flipH="1">
            <a:off x="7988300" y="3368675"/>
            <a:ext cx="130175" cy="800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91" name="Line 175"/>
          <p:cNvSpPr>
            <a:spLocks noChangeShapeType="1"/>
          </p:cNvSpPr>
          <p:nvPr/>
        </p:nvSpPr>
        <p:spPr bwMode="auto">
          <a:xfrm flipH="1" flipV="1">
            <a:off x="8369300" y="3686175"/>
            <a:ext cx="149225" cy="250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92" name="Line 176"/>
          <p:cNvSpPr>
            <a:spLocks noChangeShapeType="1"/>
          </p:cNvSpPr>
          <p:nvPr/>
        </p:nvSpPr>
        <p:spPr bwMode="auto">
          <a:xfrm flipV="1">
            <a:off x="1676400" y="4724400"/>
            <a:ext cx="361950" cy="12763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9793" name="Text Box 177"/>
          <p:cNvSpPr txBox="1">
            <a:spLocks noChangeArrowheads="1"/>
          </p:cNvSpPr>
          <p:nvPr/>
        </p:nvSpPr>
        <p:spPr bwMode="auto">
          <a:xfrm>
            <a:off x="381000" y="6248400"/>
            <a:ext cx="25257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Objective Function</a:t>
            </a:r>
          </a:p>
        </p:txBody>
      </p:sp>
    </p:spTree>
    <p:extLst>
      <p:ext uri="{BB962C8B-B14F-4D97-AF65-F5344CB8AC3E}">
        <p14:creationId xmlns:p14="http://schemas.microsoft.com/office/powerpoint/2010/main" val="35997311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ChangeArrowheads="1"/>
          </p:cNvSpPr>
          <p:nvPr/>
        </p:nvSpPr>
        <p:spPr bwMode="auto">
          <a:xfrm>
            <a:off x="333376" y="531813"/>
            <a:ext cx="7530042" cy="5232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50000"/>
              </a:spcBef>
              <a:spcAft>
                <a:spcPct val="0"/>
              </a:spcAft>
            </a:pPr>
            <a:r>
              <a:rPr lang="en-US" sz="4000" i="1" dirty="0" smtClean="0">
                <a:solidFill>
                  <a:srgbClr val="000000"/>
                </a:solidFill>
                <a:latin typeface="Times New Roman" charset="0"/>
                <a:ea typeface="ＭＳ Ｐゴシック" charset="0"/>
              </a:rPr>
              <a:t>k</a:t>
            </a:r>
            <a:r>
              <a:rPr lang="en-US" sz="4000" i="1" dirty="0" smtClean="0">
                <a:solidFill>
                  <a:srgbClr val="000000"/>
                </a:solidFill>
                <a:latin typeface="Times New Roman" charset="0"/>
                <a:ea typeface="ＭＳ Ｐゴシック" charset="0"/>
              </a:rPr>
              <a:t>-means</a:t>
            </a:r>
            <a:r>
              <a:rPr lang="en-US" sz="4000" dirty="0" smtClean="0">
                <a:solidFill>
                  <a:srgbClr val="000000"/>
                </a:solidFill>
                <a:latin typeface="Times New Roman" charset="0"/>
                <a:ea typeface="ＭＳ Ｐゴシック" charset="0"/>
              </a:rPr>
              <a:t>	</a:t>
            </a:r>
            <a:r>
              <a:rPr lang="en-US" sz="4000" dirty="0" smtClean="0">
                <a:solidFill>
                  <a:srgbClr val="000000"/>
                </a:solidFill>
                <a:latin typeface="Times New Roman" charset="0"/>
                <a:ea typeface="ＭＳ Ｐゴシック" charset="0"/>
              </a:rPr>
              <a:t> algorithm:</a:t>
            </a:r>
            <a:endParaRPr lang="en-US" sz="4000" dirty="0" smtClean="0">
              <a:solidFill>
                <a:srgbClr val="000000"/>
              </a:solidFill>
              <a:latin typeface="Times New Roman" charset="0"/>
              <a:ea typeface="ＭＳ Ｐゴシック" charset="0"/>
            </a:endParaRPr>
          </a:p>
          <a:p>
            <a:pPr defTabSz="914400" fontAlgn="base">
              <a:spcBef>
                <a:spcPct val="50000"/>
              </a:spcBef>
              <a:spcAft>
                <a:spcPct val="0"/>
              </a:spcAft>
            </a:pPr>
            <a:endParaRPr lang="en-US" sz="2400" dirty="0" smtClean="0">
              <a:solidFill>
                <a:srgbClr val="000000"/>
              </a:solidFill>
              <a:latin typeface="Times New Roman" charset="0"/>
              <a:ea typeface="ＭＳ Ｐゴシック" charset="0"/>
            </a:endParaRPr>
          </a:p>
          <a:p>
            <a:pPr defTabSz="914400" fontAlgn="base">
              <a:spcBef>
                <a:spcPct val="50000"/>
              </a:spcBef>
              <a:spcAft>
                <a:spcPct val="0"/>
              </a:spcAft>
            </a:pPr>
            <a:r>
              <a:rPr lang="en-US" sz="2400" dirty="0" smtClean="0">
                <a:solidFill>
                  <a:srgbClr val="000000"/>
                </a:solidFill>
                <a:latin typeface="Times New Roman" charset="0"/>
                <a:ea typeface="ＭＳ Ｐゴシック" charset="0"/>
              </a:rPr>
              <a:t>1</a:t>
            </a:r>
            <a:r>
              <a:rPr lang="en-US" sz="2400" dirty="0" smtClean="0">
                <a:solidFill>
                  <a:srgbClr val="000000"/>
                </a:solidFill>
                <a:latin typeface="Times New Roman" charset="0"/>
                <a:ea typeface="ＭＳ Ｐゴシック" charset="0"/>
              </a:rPr>
              <a:t>. Decide on a value for </a:t>
            </a:r>
            <a:r>
              <a:rPr lang="en-US" sz="2400" i="1" dirty="0" smtClean="0">
                <a:solidFill>
                  <a:srgbClr val="000000"/>
                </a:solidFill>
                <a:latin typeface="Times New Roman" charset="0"/>
                <a:ea typeface="ＭＳ Ｐゴシック" charset="0"/>
              </a:rPr>
              <a:t>k</a:t>
            </a:r>
            <a:r>
              <a:rPr lang="en-US" sz="2400" dirty="0" smtClean="0">
                <a:solidFill>
                  <a:srgbClr val="000000"/>
                </a:solidFill>
                <a:latin typeface="Times New Roman" charset="0"/>
                <a:ea typeface="ＭＳ Ｐゴシック" charset="0"/>
              </a:rPr>
              <a:t>.	</a:t>
            </a:r>
          </a:p>
          <a:p>
            <a:pPr defTabSz="914400" fontAlgn="base">
              <a:spcBef>
                <a:spcPct val="50000"/>
              </a:spcBef>
              <a:spcAft>
                <a:spcPct val="0"/>
              </a:spcAft>
            </a:pPr>
            <a:r>
              <a:rPr lang="en-US" sz="2400" dirty="0" smtClean="0">
                <a:solidFill>
                  <a:srgbClr val="000000"/>
                </a:solidFill>
                <a:latin typeface="Times New Roman" charset="0"/>
                <a:ea typeface="ＭＳ Ｐゴシック" charset="0"/>
              </a:rPr>
              <a:t>2. Initialize the </a:t>
            </a:r>
            <a:r>
              <a:rPr lang="en-US" sz="2400" i="1" dirty="0" smtClean="0">
                <a:solidFill>
                  <a:srgbClr val="000000"/>
                </a:solidFill>
                <a:latin typeface="Times New Roman" charset="0"/>
                <a:ea typeface="ＭＳ Ｐゴシック" charset="0"/>
              </a:rPr>
              <a:t>k</a:t>
            </a:r>
            <a:r>
              <a:rPr lang="en-US" sz="2400" dirty="0" smtClean="0">
                <a:solidFill>
                  <a:srgbClr val="000000"/>
                </a:solidFill>
                <a:latin typeface="Times New Roman" charset="0"/>
                <a:ea typeface="ＭＳ Ｐゴシック" charset="0"/>
              </a:rPr>
              <a:t> cluster centers (randomly, if necessary).	</a:t>
            </a:r>
          </a:p>
          <a:p>
            <a:pPr defTabSz="914400" fontAlgn="base">
              <a:spcBef>
                <a:spcPct val="50000"/>
              </a:spcBef>
              <a:spcAft>
                <a:spcPct val="0"/>
              </a:spcAft>
            </a:pPr>
            <a:r>
              <a:rPr lang="en-US" sz="2400" dirty="0" smtClean="0">
                <a:solidFill>
                  <a:srgbClr val="000000"/>
                </a:solidFill>
                <a:latin typeface="Times New Roman" charset="0"/>
                <a:ea typeface="ＭＳ Ｐゴシック" charset="0"/>
              </a:rPr>
              <a:t>3. </a:t>
            </a:r>
            <a:r>
              <a:rPr lang="en-US" sz="2400" b="1" dirty="0" smtClean="0">
                <a:solidFill>
                  <a:srgbClr val="008000"/>
                </a:solidFill>
                <a:latin typeface="Times New Roman" charset="0"/>
                <a:ea typeface="ＭＳ Ｐゴシック" charset="0"/>
              </a:rPr>
              <a:t>Decide the class memberships </a:t>
            </a:r>
            <a:r>
              <a:rPr lang="en-US" sz="2400" dirty="0" smtClean="0">
                <a:solidFill>
                  <a:srgbClr val="000000"/>
                </a:solidFill>
                <a:latin typeface="Times New Roman" charset="0"/>
                <a:ea typeface="ＭＳ Ｐゴシック" charset="0"/>
              </a:rPr>
              <a:t>of the </a:t>
            </a:r>
            <a:r>
              <a:rPr lang="en-US" sz="2400" i="1" dirty="0" smtClean="0">
                <a:solidFill>
                  <a:srgbClr val="000000"/>
                </a:solidFill>
                <a:latin typeface="Times New Roman" charset="0"/>
                <a:ea typeface="ＭＳ Ｐゴシック" charset="0"/>
              </a:rPr>
              <a:t>N</a:t>
            </a:r>
            <a:r>
              <a:rPr lang="en-US" sz="2400" dirty="0" smtClean="0">
                <a:solidFill>
                  <a:srgbClr val="000000"/>
                </a:solidFill>
                <a:latin typeface="Times New Roman" charset="0"/>
                <a:ea typeface="ＭＳ Ｐゴシック" charset="0"/>
              </a:rPr>
              <a:t> objects by assigning them to the nearest cluster center.	</a:t>
            </a:r>
          </a:p>
          <a:p>
            <a:pPr defTabSz="914400" fontAlgn="base">
              <a:spcBef>
                <a:spcPct val="50000"/>
              </a:spcBef>
              <a:spcAft>
                <a:spcPct val="0"/>
              </a:spcAft>
            </a:pPr>
            <a:r>
              <a:rPr lang="en-US" sz="2400" dirty="0" smtClean="0">
                <a:solidFill>
                  <a:srgbClr val="000000"/>
                </a:solidFill>
                <a:latin typeface="Times New Roman" charset="0"/>
                <a:ea typeface="ＭＳ Ｐゴシック" charset="0"/>
              </a:rPr>
              <a:t>4. </a:t>
            </a:r>
            <a:r>
              <a:rPr lang="en-US" sz="2400" b="1" dirty="0" smtClean="0">
                <a:solidFill>
                  <a:srgbClr val="0000FF"/>
                </a:solidFill>
                <a:latin typeface="Times New Roman" charset="0"/>
                <a:ea typeface="ＭＳ Ｐゴシック" charset="0"/>
              </a:rPr>
              <a:t>Re-estimate the </a:t>
            </a:r>
            <a:r>
              <a:rPr lang="en-US" sz="2400" b="1" i="1" dirty="0" smtClean="0">
                <a:solidFill>
                  <a:srgbClr val="0000FF"/>
                </a:solidFill>
                <a:latin typeface="Times New Roman" charset="0"/>
                <a:ea typeface="ＭＳ Ｐゴシック" charset="0"/>
              </a:rPr>
              <a:t>k</a:t>
            </a:r>
            <a:r>
              <a:rPr lang="en-US" sz="2400" b="1" dirty="0" smtClean="0">
                <a:solidFill>
                  <a:srgbClr val="0000FF"/>
                </a:solidFill>
                <a:latin typeface="Times New Roman" charset="0"/>
                <a:ea typeface="ＭＳ Ｐゴシック" charset="0"/>
              </a:rPr>
              <a:t> cluster centers</a:t>
            </a:r>
            <a:r>
              <a:rPr lang="en-US" sz="2400" dirty="0" smtClean="0">
                <a:solidFill>
                  <a:srgbClr val="000000"/>
                </a:solidFill>
                <a:latin typeface="Times New Roman" charset="0"/>
                <a:ea typeface="ＭＳ Ｐゴシック" charset="0"/>
              </a:rPr>
              <a:t>, by assuming the memberships found above are correct.	</a:t>
            </a:r>
          </a:p>
          <a:p>
            <a:pPr defTabSz="914400" fontAlgn="base">
              <a:spcBef>
                <a:spcPct val="50000"/>
              </a:spcBef>
              <a:spcAft>
                <a:spcPct val="0"/>
              </a:spcAft>
            </a:pPr>
            <a:r>
              <a:rPr lang="en-US" sz="2400" dirty="0" smtClean="0">
                <a:solidFill>
                  <a:srgbClr val="000000"/>
                </a:solidFill>
                <a:latin typeface="Times New Roman" charset="0"/>
                <a:ea typeface="ＭＳ Ｐゴシック" charset="0"/>
              </a:rPr>
              <a:t>5. If none of the </a:t>
            </a:r>
            <a:r>
              <a:rPr lang="en-US" sz="2400" i="1" dirty="0" smtClean="0">
                <a:solidFill>
                  <a:srgbClr val="000000"/>
                </a:solidFill>
                <a:latin typeface="Times New Roman" charset="0"/>
                <a:ea typeface="ＭＳ Ｐゴシック" charset="0"/>
              </a:rPr>
              <a:t>N</a:t>
            </a:r>
            <a:r>
              <a:rPr lang="en-US" sz="2400" dirty="0" smtClean="0">
                <a:solidFill>
                  <a:srgbClr val="000000"/>
                </a:solidFill>
                <a:latin typeface="Times New Roman" charset="0"/>
                <a:ea typeface="ＭＳ Ｐゴシック" charset="0"/>
              </a:rPr>
              <a:t> objects changed membership in the last iteration, exit. Otherwise </a:t>
            </a:r>
            <a:r>
              <a:rPr lang="en-US" sz="2400" dirty="0" err="1" smtClean="0">
                <a:solidFill>
                  <a:srgbClr val="000000"/>
                </a:solidFill>
                <a:latin typeface="Times New Roman" charset="0"/>
                <a:ea typeface="ＭＳ Ｐゴシック" charset="0"/>
              </a:rPr>
              <a:t>goto</a:t>
            </a:r>
            <a:r>
              <a:rPr lang="en-US" sz="2400" dirty="0" smtClean="0">
                <a:solidFill>
                  <a:srgbClr val="000000"/>
                </a:solidFill>
                <a:latin typeface="Times New Roman" charset="0"/>
                <a:ea typeface="ＭＳ Ｐゴシック" charset="0"/>
              </a:rPr>
              <a:t> 3.</a:t>
            </a:r>
            <a:r>
              <a:rPr lang="en-US" sz="2800" dirty="0" smtClean="0">
                <a:solidFill>
                  <a:srgbClr val="000000"/>
                </a:solidFill>
                <a:latin typeface="Times New Roman" charset="0"/>
                <a:ea typeface="ＭＳ Ｐゴシック" charset="0"/>
              </a:rPr>
              <a:t>	</a:t>
            </a:r>
          </a:p>
        </p:txBody>
      </p:sp>
      <p:sp>
        <p:nvSpPr>
          <p:cNvPr id="2" name="Up-Down Arrow 1"/>
          <p:cNvSpPr/>
          <p:nvPr/>
        </p:nvSpPr>
        <p:spPr bwMode="auto">
          <a:xfrm>
            <a:off x="7387166" y="3227917"/>
            <a:ext cx="370417" cy="920750"/>
          </a:xfrm>
          <a:prstGeom prst="upDownArrow">
            <a:avLst/>
          </a:prstGeom>
          <a:solidFill>
            <a:schemeClr val="bg1">
              <a:lumMod val="75000"/>
            </a:schemeClr>
          </a:solidFill>
          <a:ln w="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a typeface="ＭＳ Ｐゴシック" charset="0"/>
            </a:endParaRPr>
          </a:p>
        </p:txBody>
      </p:sp>
      <p:sp>
        <p:nvSpPr>
          <p:cNvPr id="3" name="Rectangle 2"/>
          <p:cNvSpPr/>
          <p:nvPr/>
        </p:nvSpPr>
        <p:spPr>
          <a:xfrm>
            <a:off x="7757583" y="3350168"/>
            <a:ext cx="1283078" cy="646331"/>
          </a:xfrm>
          <a:prstGeom prst="rect">
            <a:avLst/>
          </a:prstGeom>
        </p:spPr>
        <p:txBody>
          <a:bodyPr wrap="square">
            <a:spAutoFit/>
          </a:bodyPr>
          <a:lstStyle/>
          <a:p>
            <a:r>
              <a:rPr lang="en-US" dirty="0" smtClean="0">
                <a:solidFill>
                  <a:srgbClr val="000000"/>
                </a:solidFill>
                <a:latin typeface="Times New Roman" charset="0"/>
                <a:ea typeface="ＭＳ Ｐゴシック" charset="0"/>
              </a:rPr>
              <a:t>really just two steps…</a:t>
            </a:r>
            <a:endParaRPr lang="en-US" dirty="0"/>
          </a:p>
        </p:txBody>
      </p:sp>
    </p:spTree>
    <p:extLst>
      <p:ext uri="{BB962C8B-B14F-4D97-AF65-F5344CB8AC3E}">
        <p14:creationId xmlns:p14="http://schemas.microsoft.com/office/powerpoint/2010/main" val="2690557051"/>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234" name="Rectangle 42"/>
          <p:cNvSpPr>
            <a:spLocks noChangeArrowheads="1"/>
          </p:cNvSpPr>
          <p:nvPr/>
        </p:nvSpPr>
        <p:spPr bwMode="auto">
          <a:xfrm>
            <a:off x="1122363" y="1198563"/>
            <a:ext cx="6989762" cy="54816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5" name="Rectangle 43"/>
          <p:cNvSpPr>
            <a:spLocks noChangeArrowheads="1"/>
          </p:cNvSpPr>
          <p:nvPr/>
        </p:nvSpPr>
        <p:spPr bwMode="auto">
          <a:xfrm>
            <a:off x="2071688" y="1465263"/>
            <a:ext cx="5867400" cy="407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6" name="Line 44"/>
          <p:cNvSpPr>
            <a:spLocks noChangeShapeType="1"/>
          </p:cNvSpPr>
          <p:nvPr/>
        </p:nvSpPr>
        <p:spPr bwMode="auto">
          <a:xfrm>
            <a:off x="2071688" y="47244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7" name="Line 45"/>
          <p:cNvSpPr>
            <a:spLocks noChangeShapeType="1"/>
          </p:cNvSpPr>
          <p:nvPr/>
        </p:nvSpPr>
        <p:spPr bwMode="auto">
          <a:xfrm>
            <a:off x="2071688" y="3908425"/>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8" name="Line 46"/>
          <p:cNvSpPr>
            <a:spLocks noChangeShapeType="1"/>
          </p:cNvSpPr>
          <p:nvPr/>
        </p:nvSpPr>
        <p:spPr bwMode="auto">
          <a:xfrm>
            <a:off x="2071688" y="30988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9" name="Line 47"/>
          <p:cNvSpPr>
            <a:spLocks noChangeShapeType="1"/>
          </p:cNvSpPr>
          <p:nvPr/>
        </p:nvSpPr>
        <p:spPr bwMode="auto">
          <a:xfrm>
            <a:off x="2071688" y="2281238"/>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0" name="Line 48"/>
          <p:cNvSpPr>
            <a:spLocks noChangeShapeType="1"/>
          </p:cNvSpPr>
          <p:nvPr/>
        </p:nvSpPr>
        <p:spPr bwMode="auto">
          <a:xfrm>
            <a:off x="2071688" y="14652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1" name="Rectangle 49"/>
          <p:cNvSpPr>
            <a:spLocks noChangeArrowheads="1"/>
          </p:cNvSpPr>
          <p:nvPr/>
        </p:nvSpPr>
        <p:spPr bwMode="auto">
          <a:xfrm>
            <a:off x="2071688" y="1465263"/>
            <a:ext cx="5867400" cy="4076700"/>
          </a:xfrm>
          <a:prstGeom prst="rect">
            <a:avLst/>
          </a:prstGeom>
          <a:noFill/>
          <a:ln w="7938">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2" name="Line 50"/>
          <p:cNvSpPr>
            <a:spLocks noChangeShapeType="1"/>
          </p:cNvSpPr>
          <p:nvPr/>
        </p:nvSpPr>
        <p:spPr bwMode="auto">
          <a:xfrm>
            <a:off x="2071688" y="1465263"/>
            <a:ext cx="1587" cy="4076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3" name="Line 51"/>
          <p:cNvSpPr>
            <a:spLocks noChangeShapeType="1"/>
          </p:cNvSpPr>
          <p:nvPr/>
        </p:nvSpPr>
        <p:spPr bwMode="auto">
          <a:xfrm>
            <a:off x="2001838" y="55419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4" name="Line 52"/>
          <p:cNvSpPr>
            <a:spLocks noChangeShapeType="1"/>
          </p:cNvSpPr>
          <p:nvPr/>
        </p:nvSpPr>
        <p:spPr bwMode="auto">
          <a:xfrm>
            <a:off x="2001838" y="47244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5" name="Line 53"/>
          <p:cNvSpPr>
            <a:spLocks noChangeShapeType="1"/>
          </p:cNvSpPr>
          <p:nvPr/>
        </p:nvSpPr>
        <p:spPr bwMode="auto">
          <a:xfrm>
            <a:off x="2001838" y="3908425"/>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6" name="Line 54"/>
          <p:cNvSpPr>
            <a:spLocks noChangeShapeType="1"/>
          </p:cNvSpPr>
          <p:nvPr/>
        </p:nvSpPr>
        <p:spPr bwMode="auto">
          <a:xfrm>
            <a:off x="2001838" y="30988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7" name="Line 55"/>
          <p:cNvSpPr>
            <a:spLocks noChangeShapeType="1"/>
          </p:cNvSpPr>
          <p:nvPr/>
        </p:nvSpPr>
        <p:spPr bwMode="auto">
          <a:xfrm>
            <a:off x="2001838" y="2281238"/>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8" name="Line 56"/>
          <p:cNvSpPr>
            <a:spLocks noChangeShapeType="1"/>
          </p:cNvSpPr>
          <p:nvPr/>
        </p:nvSpPr>
        <p:spPr bwMode="auto">
          <a:xfrm>
            <a:off x="2001838" y="14652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49" name="Line 57"/>
          <p:cNvSpPr>
            <a:spLocks noChangeShapeType="1"/>
          </p:cNvSpPr>
          <p:nvPr/>
        </p:nvSpPr>
        <p:spPr bwMode="auto">
          <a:xfrm>
            <a:off x="2071688" y="55419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0" name="Line 58"/>
          <p:cNvSpPr>
            <a:spLocks noChangeShapeType="1"/>
          </p:cNvSpPr>
          <p:nvPr/>
        </p:nvSpPr>
        <p:spPr bwMode="auto">
          <a:xfrm flipV="1">
            <a:off x="20716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1" name="Line 59"/>
          <p:cNvSpPr>
            <a:spLocks noChangeShapeType="1"/>
          </p:cNvSpPr>
          <p:nvPr/>
        </p:nvSpPr>
        <p:spPr bwMode="auto">
          <a:xfrm flipV="1">
            <a:off x="3243263"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2" name="Line 60"/>
          <p:cNvSpPr>
            <a:spLocks noChangeShapeType="1"/>
          </p:cNvSpPr>
          <p:nvPr/>
        </p:nvSpPr>
        <p:spPr bwMode="auto">
          <a:xfrm flipV="1">
            <a:off x="44211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3" name="Line 61"/>
          <p:cNvSpPr>
            <a:spLocks noChangeShapeType="1"/>
          </p:cNvSpPr>
          <p:nvPr/>
        </p:nvSpPr>
        <p:spPr bwMode="auto">
          <a:xfrm flipV="1">
            <a:off x="5591175"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4" name="Line 62"/>
          <p:cNvSpPr>
            <a:spLocks noChangeShapeType="1"/>
          </p:cNvSpPr>
          <p:nvPr/>
        </p:nvSpPr>
        <p:spPr bwMode="auto">
          <a:xfrm flipV="1">
            <a:off x="6769100"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5" name="Line 63"/>
          <p:cNvSpPr>
            <a:spLocks noChangeShapeType="1"/>
          </p:cNvSpPr>
          <p:nvPr/>
        </p:nvSpPr>
        <p:spPr bwMode="auto">
          <a:xfrm flipV="1">
            <a:off x="79390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6" name="Freeform 64"/>
          <p:cNvSpPr>
            <a:spLocks/>
          </p:cNvSpPr>
          <p:nvPr/>
        </p:nvSpPr>
        <p:spPr bwMode="auto">
          <a:xfrm>
            <a:off x="3179763" y="4662488"/>
            <a:ext cx="125412" cy="125412"/>
          </a:xfrm>
          <a:custGeom>
            <a:avLst/>
            <a:gdLst>
              <a:gd name="T0" fmla="*/ 40 w 79"/>
              <a:gd name="T1" fmla="*/ 0 h 79"/>
              <a:gd name="T2" fmla="*/ 79 w 79"/>
              <a:gd name="T3" fmla="*/ 39 h 79"/>
              <a:gd name="T4" fmla="*/ 40 w 79"/>
              <a:gd name="T5" fmla="*/ 79 h 79"/>
              <a:gd name="T6" fmla="*/ 0 w 79"/>
              <a:gd name="T7" fmla="*/ 39 h 79"/>
              <a:gd name="T8" fmla="*/ 40 w 79"/>
              <a:gd name="T9" fmla="*/ 0 h 79"/>
            </a:gdLst>
            <a:ahLst/>
            <a:cxnLst>
              <a:cxn ang="0">
                <a:pos x="T0" y="T1"/>
              </a:cxn>
              <a:cxn ang="0">
                <a:pos x="T2" y="T3"/>
              </a:cxn>
              <a:cxn ang="0">
                <a:pos x="T4" y="T5"/>
              </a:cxn>
              <a:cxn ang="0">
                <a:pos x="T6" y="T7"/>
              </a:cxn>
              <a:cxn ang="0">
                <a:pos x="T8" y="T9"/>
              </a:cxn>
            </a:cxnLst>
            <a:rect l="0" t="0" r="r" b="b"/>
            <a:pathLst>
              <a:path w="79" h="79">
                <a:moveTo>
                  <a:pt x="40" y="0"/>
                </a:moveTo>
                <a:lnTo>
                  <a:pt x="79" y="39"/>
                </a:lnTo>
                <a:lnTo>
                  <a:pt x="40" y="79"/>
                </a:lnTo>
                <a:lnTo>
                  <a:pt x="0" y="39"/>
                </a:lnTo>
                <a:lnTo>
                  <a:pt x="40" y="0"/>
                </a:lnTo>
                <a:close/>
              </a:path>
            </a:pathLst>
          </a:custGeom>
          <a:solidFill>
            <a:srgbClr val="000080"/>
          </a:solidFill>
          <a:ln w="7938">
            <a:solidFill>
              <a:srgbClr val="000080"/>
            </a:solidFill>
            <a:prstDash val="solid"/>
            <a:round/>
            <a:headEnd/>
            <a:tailEnd/>
          </a:ln>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57" name="Rectangle 65"/>
          <p:cNvSpPr>
            <a:spLocks noChangeArrowheads="1"/>
          </p:cNvSpPr>
          <p:nvPr/>
        </p:nvSpPr>
        <p:spPr bwMode="auto">
          <a:xfrm>
            <a:off x="1781175" y="54165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4258" name="Rectangle 66"/>
          <p:cNvSpPr>
            <a:spLocks noChangeArrowheads="1"/>
          </p:cNvSpPr>
          <p:nvPr/>
        </p:nvSpPr>
        <p:spPr bwMode="auto">
          <a:xfrm>
            <a:off x="1781175" y="45989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4259" name="Rectangle 67"/>
          <p:cNvSpPr>
            <a:spLocks noChangeArrowheads="1"/>
          </p:cNvSpPr>
          <p:nvPr/>
        </p:nvSpPr>
        <p:spPr bwMode="auto">
          <a:xfrm>
            <a:off x="1781175" y="37830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4260" name="Rectangle 68"/>
          <p:cNvSpPr>
            <a:spLocks noChangeArrowheads="1"/>
          </p:cNvSpPr>
          <p:nvPr/>
        </p:nvSpPr>
        <p:spPr bwMode="auto">
          <a:xfrm>
            <a:off x="1781175" y="29733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4261" name="Rectangle 69"/>
          <p:cNvSpPr>
            <a:spLocks noChangeArrowheads="1"/>
          </p:cNvSpPr>
          <p:nvPr/>
        </p:nvSpPr>
        <p:spPr bwMode="auto">
          <a:xfrm>
            <a:off x="1781175" y="2155825"/>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4262" name="Rectangle 70"/>
          <p:cNvSpPr>
            <a:spLocks noChangeArrowheads="1"/>
          </p:cNvSpPr>
          <p:nvPr/>
        </p:nvSpPr>
        <p:spPr bwMode="auto">
          <a:xfrm>
            <a:off x="1781175" y="13398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4263" name="Rectangle 71"/>
          <p:cNvSpPr>
            <a:spLocks noChangeArrowheads="1"/>
          </p:cNvSpPr>
          <p:nvPr/>
        </p:nvSpPr>
        <p:spPr bwMode="auto">
          <a:xfrm>
            <a:off x="20177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4264" name="Rectangle 72"/>
          <p:cNvSpPr>
            <a:spLocks noChangeArrowheads="1"/>
          </p:cNvSpPr>
          <p:nvPr/>
        </p:nvSpPr>
        <p:spPr bwMode="auto">
          <a:xfrm>
            <a:off x="3187700"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4265" name="Rectangle 73"/>
          <p:cNvSpPr>
            <a:spLocks noChangeArrowheads="1"/>
          </p:cNvSpPr>
          <p:nvPr/>
        </p:nvSpPr>
        <p:spPr bwMode="auto">
          <a:xfrm>
            <a:off x="43656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4266" name="Rectangle 74"/>
          <p:cNvSpPr>
            <a:spLocks noChangeArrowheads="1"/>
          </p:cNvSpPr>
          <p:nvPr/>
        </p:nvSpPr>
        <p:spPr bwMode="auto">
          <a:xfrm>
            <a:off x="55356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4267" name="Rectangle 75"/>
          <p:cNvSpPr>
            <a:spLocks noChangeArrowheads="1"/>
          </p:cNvSpPr>
          <p:nvPr/>
        </p:nvSpPr>
        <p:spPr bwMode="auto">
          <a:xfrm>
            <a:off x="67151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4268" name="Rectangle 76"/>
          <p:cNvSpPr>
            <a:spLocks noChangeArrowheads="1"/>
          </p:cNvSpPr>
          <p:nvPr/>
        </p:nvSpPr>
        <p:spPr bwMode="auto">
          <a:xfrm>
            <a:off x="78851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4195" name="Rectangle 3"/>
          <p:cNvSpPr>
            <a:spLocks noGrp="1" noChangeArrowheads="1"/>
          </p:cNvSpPr>
          <p:nvPr>
            <p:ph type="title"/>
          </p:nvPr>
        </p:nvSpPr>
        <p:spPr>
          <a:xfrm>
            <a:off x="685800" y="228600"/>
            <a:ext cx="7772400" cy="533400"/>
          </a:xfrm>
        </p:spPr>
        <p:txBody>
          <a:bodyPr/>
          <a:lstStyle/>
          <a:p>
            <a:r>
              <a:rPr lang="en-US" sz="4000">
                <a:effectLst>
                  <a:outerShdw blurRad="38100" dist="38100" dir="2700000" algn="tl">
                    <a:srgbClr val="DDDDDD"/>
                  </a:outerShdw>
                </a:effectLst>
              </a:rPr>
              <a:t>K-means Clustering: Step 1</a:t>
            </a:r>
          </a:p>
        </p:txBody>
      </p:sp>
      <p:sp>
        <p:nvSpPr>
          <p:cNvPr id="264196" name="Text Box 4"/>
          <p:cNvSpPr txBox="1">
            <a:spLocks noChangeArrowheads="1"/>
          </p:cNvSpPr>
          <p:nvPr/>
        </p:nvSpPr>
        <p:spPr bwMode="auto">
          <a:xfrm>
            <a:off x="3127985" y="838200"/>
            <a:ext cx="29705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random cluster centers</a:t>
            </a:r>
            <a:endParaRPr lang="en-US" sz="2400" dirty="0" smtClean="0">
              <a:solidFill>
                <a:srgbClr val="000000"/>
              </a:solidFill>
              <a:latin typeface="Times New Roman" charset="0"/>
              <a:ea typeface="ＭＳ Ｐゴシック" charset="0"/>
            </a:endParaRPr>
          </a:p>
        </p:txBody>
      </p:sp>
      <p:sp>
        <p:nvSpPr>
          <p:cNvPr id="264197" name="AutoShape 5"/>
          <p:cNvSpPr>
            <a:spLocks noChangeArrowheads="1"/>
          </p:cNvSpPr>
          <p:nvPr/>
        </p:nvSpPr>
        <p:spPr bwMode="auto">
          <a:xfrm>
            <a:off x="32004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198" name="AutoShape 6"/>
          <p:cNvSpPr>
            <a:spLocks noChangeArrowheads="1"/>
          </p:cNvSpPr>
          <p:nvPr/>
        </p:nvSpPr>
        <p:spPr bwMode="auto">
          <a:xfrm>
            <a:off x="3352800" y="4876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199" name="AutoShape 7"/>
          <p:cNvSpPr>
            <a:spLocks noChangeArrowheads="1"/>
          </p:cNvSpPr>
          <p:nvPr/>
        </p:nvSpPr>
        <p:spPr bwMode="auto">
          <a:xfrm>
            <a:off x="31242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0" name="AutoShape 8"/>
          <p:cNvSpPr>
            <a:spLocks noChangeArrowheads="1"/>
          </p:cNvSpPr>
          <p:nvPr/>
        </p:nvSpPr>
        <p:spPr bwMode="auto">
          <a:xfrm>
            <a:off x="2895600" y="4419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1" name="AutoShape 9"/>
          <p:cNvSpPr>
            <a:spLocks noChangeArrowheads="1"/>
          </p:cNvSpPr>
          <p:nvPr/>
        </p:nvSpPr>
        <p:spPr bwMode="auto">
          <a:xfrm>
            <a:off x="2895600" y="2057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2" name="AutoShape 10"/>
          <p:cNvSpPr>
            <a:spLocks noChangeArrowheads="1"/>
          </p:cNvSpPr>
          <p:nvPr/>
        </p:nvSpPr>
        <p:spPr bwMode="auto">
          <a:xfrm>
            <a:off x="2895600" y="3581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3" name="AutoShape 11"/>
          <p:cNvSpPr>
            <a:spLocks noChangeArrowheads="1"/>
          </p:cNvSpPr>
          <p:nvPr/>
        </p:nvSpPr>
        <p:spPr bwMode="auto">
          <a:xfrm>
            <a:off x="28956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4" name="AutoShape 12"/>
          <p:cNvSpPr>
            <a:spLocks noChangeArrowheads="1"/>
          </p:cNvSpPr>
          <p:nvPr/>
        </p:nvSpPr>
        <p:spPr bwMode="auto">
          <a:xfrm>
            <a:off x="2438400" y="4114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5" name="AutoShape 13"/>
          <p:cNvSpPr>
            <a:spLocks noChangeArrowheads="1"/>
          </p:cNvSpPr>
          <p:nvPr/>
        </p:nvSpPr>
        <p:spPr bwMode="auto">
          <a:xfrm>
            <a:off x="4572000" y="3810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6" name="AutoShape 14"/>
          <p:cNvSpPr>
            <a:spLocks noChangeArrowheads="1"/>
          </p:cNvSpPr>
          <p:nvPr/>
        </p:nvSpPr>
        <p:spPr bwMode="auto">
          <a:xfrm>
            <a:off x="6705600" y="1828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7" name="AutoShape 15"/>
          <p:cNvSpPr>
            <a:spLocks noChangeArrowheads="1"/>
          </p:cNvSpPr>
          <p:nvPr/>
        </p:nvSpPr>
        <p:spPr bwMode="auto">
          <a:xfrm>
            <a:off x="7162800" y="1905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8" name="AutoShape 16"/>
          <p:cNvSpPr>
            <a:spLocks noChangeArrowheads="1"/>
          </p:cNvSpPr>
          <p:nvPr/>
        </p:nvSpPr>
        <p:spPr bwMode="auto">
          <a:xfrm>
            <a:off x="7010400" y="2057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09" name="AutoShape 17"/>
          <p:cNvSpPr>
            <a:spLocks noChangeArrowheads="1"/>
          </p:cNvSpPr>
          <p:nvPr/>
        </p:nvSpPr>
        <p:spPr bwMode="auto">
          <a:xfrm>
            <a:off x="6858000" y="2209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0" name="AutoShape 18"/>
          <p:cNvSpPr>
            <a:spLocks noChangeArrowheads="1"/>
          </p:cNvSpPr>
          <p:nvPr/>
        </p:nvSpPr>
        <p:spPr bwMode="auto">
          <a:xfrm>
            <a:off x="7162800" y="2362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1" name="AutoShape 19"/>
          <p:cNvSpPr>
            <a:spLocks noChangeArrowheads="1"/>
          </p:cNvSpPr>
          <p:nvPr/>
        </p:nvSpPr>
        <p:spPr bwMode="auto">
          <a:xfrm>
            <a:off x="7467600" y="2743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2" name="AutoShape 20"/>
          <p:cNvSpPr>
            <a:spLocks noChangeArrowheads="1"/>
          </p:cNvSpPr>
          <p:nvPr/>
        </p:nvSpPr>
        <p:spPr bwMode="auto">
          <a:xfrm>
            <a:off x="5715000" y="1828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3" name="AutoShape 21"/>
          <p:cNvSpPr>
            <a:spLocks noChangeArrowheads="1"/>
          </p:cNvSpPr>
          <p:nvPr/>
        </p:nvSpPr>
        <p:spPr bwMode="auto">
          <a:xfrm>
            <a:off x="6019800" y="3276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4" name="AutoShape 22"/>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5" name="AutoShape 23"/>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6" name="AutoShape 24"/>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7" name="AutoShape 25"/>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8" name="AutoShape 26"/>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19" name="AutoShape 27"/>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20" name="AutoShape 28"/>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21" name="AutoShape 29"/>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22" name="AutoShape 30"/>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23" name="AutoShape 31"/>
          <p:cNvSpPr>
            <a:spLocks noChangeArrowheads="1"/>
          </p:cNvSpPr>
          <p:nvPr/>
        </p:nvSpPr>
        <p:spPr bwMode="auto">
          <a:xfrm>
            <a:off x="6629400" y="2590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64224" name="Group 32"/>
          <p:cNvGrpSpPr>
            <a:grpSpLocks/>
          </p:cNvGrpSpPr>
          <p:nvPr/>
        </p:nvGrpSpPr>
        <p:grpSpPr bwMode="auto">
          <a:xfrm>
            <a:off x="3657600" y="2286000"/>
            <a:ext cx="2743200" cy="3276600"/>
            <a:chOff x="2304" y="1440"/>
            <a:chExt cx="1728" cy="2064"/>
          </a:xfrm>
        </p:grpSpPr>
        <p:grpSp>
          <p:nvGrpSpPr>
            <p:cNvPr id="264225" name="Group 33"/>
            <p:cNvGrpSpPr>
              <a:grpSpLocks/>
            </p:cNvGrpSpPr>
            <p:nvPr/>
          </p:nvGrpSpPr>
          <p:grpSpPr bwMode="auto">
            <a:xfrm>
              <a:off x="2784" y="1440"/>
              <a:ext cx="432" cy="336"/>
              <a:chOff x="192" y="1824"/>
              <a:chExt cx="432" cy="336"/>
            </a:xfrm>
          </p:grpSpPr>
          <p:sp>
            <p:nvSpPr>
              <p:cNvPr id="264226" name="Oval 34"/>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27" name="Text Box 35"/>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1</a:t>
                </a:r>
              </a:p>
            </p:txBody>
          </p:sp>
        </p:grpSp>
        <p:grpSp>
          <p:nvGrpSpPr>
            <p:cNvPr id="264228" name="Group 36"/>
            <p:cNvGrpSpPr>
              <a:grpSpLocks/>
            </p:cNvGrpSpPr>
            <p:nvPr/>
          </p:nvGrpSpPr>
          <p:grpSpPr bwMode="auto">
            <a:xfrm>
              <a:off x="2304" y="2160"/>
              <a:ext cx="432" cy="336"/>
              <a:chOff x="192" y="1824"/>
              <a:chExt cx="432" cy="336"/>
            </a:xfrm>
          </p:grpSpPr>
          <p:sp>
            <p:nvSpPr>
              <p:cNvPr id="264229" name="Oval 37"/>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0" name="Text Box 38"/>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2</a:t>
                </a:r>
              </a:p>
            </p:txBody>
          </p:sp>
        </p:grpSp>
        <p:grpSp>
          <p:nvGrpSpPr>
            <p:cNvPr id="264231" name="Group 39"/>
            <p:cNvGrpSpPr>
              <a:grpSpLocks/>
            </p:cNvGrpSpPr>
            <p:nvPr/>
          </p:nvGrpSpPr>
          <p:grpSpPr bwMode="auto">
            <a:xfrm>
              <a:off x="3600" y="3168"/>
              <a:ext cx="432" cy="336"/>
              <a:chOff x="192" y="1824"/>
              <a:chExt cx="432" cy="336"/>
            </a:xfrm>
          </p:grpSpPr>
          <p:sp>
            <p:nvSpPr>
              <p:cNvPr id="264232" name="Oval 40"/>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4233" name="Text Box 41"/>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3</a:t>
                </a:r>
              </a:p>
            </p:txBody>
          </p:sp>
        </p:grpSp>
      </p:grpSp>
    </p:spTree>
    <p:extLst>
      <p:ext uri="{BB962C8B-B14F-4D97-AF65-F5344CB8AC3E}">
        <p14:creationId xmlns:p14="http://schemas.microsoft.com/office/powerpoint/2010/main" val="34218119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64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61" name="Rectangle 45"/>
          <p:cNvSpPr>
            <a:spLocks noChangeArrowheads="1"/>
          </p:cNvSpPr>
          <p:nvPr/>
        </p:nvSpPr>
        <p:spPr bwMode="auto">
          <a:xfrm>
            <a:off x="1122363" y="1198563"/>
            <a:ext cx="6989762" cy="54816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2" name="Rectangle 46"/>
          <p:cNvSpPr>
            <a:spLocks noChangeArrowheads="1"/>
          </p:cNvSpPr>
          <p:nvPr/>
        </p:nvSpPr>
        <p:spPr bwMode="auto">
          <a:xfrm>
            <a:off x="2071688" y="1465263"/>
            <a:ext cx="5867400" cy="407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3" name="Line 47"/>
          <p:cNvSpPr>
            <a:spLocks noChangeShapeType="1"/>
          </p:cNvSpPr>
          <p:nvPr/>
        </p:nvSpPr>
        <p:spPr bwMode="auto">
          <a:xfrm>
            <a:off x="2071688" y="47244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4" name="Line 48"/>
          <p:cNvSpPr>
            <a:spLocks noChangeShapeType="1"/>
          </p:cNvSpPr>
          <p:nvPr/>
        </p:nvSpPr>
        <p:spPr bwMode="auto">
          <a:xfrm>
            <a:off x="2071688" y="3908425"/>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5" name="Line 49"/>
          <p:cNvSpPr>
            <a:spLocks noChangeShapeType="1"/>
          </p:cNvSpPr>
          <p:nvPr/>
        </p:nvSpPr>
        <p:spPr bwMode="auto">
          <a:xfrm>
            <a:off x="2071688" y="30988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6" name="Line 50"/>
          <p:cNvSpPr>
            <a:spLocks noChangeShapeType="1"/>
          </p:cNvSpPr>
          <p:nvPr/>
        </p:nvSpPr>
        <p:spPr bwMode="auto">
          <a:xfrm>
            <a:off x="2071688" y="2281238"/>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7" name="Line 51"/>
          <p:cNvSpPr>
            <a:spLocks noChangeShapeType="1"/>
          </p:cNvSpPr>
          <p:nvPr/>
        </p:nvSpPr>
        <p:spPr bwMode="auto">
          <a:xfrm>
            <a:off x="2071688" y="14652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8" name="Rectangle 52"/>
          <p:cNvSpPr>
            <a:spLocks noChangeArrowheads="1"/>
          </p:cNvSpPr>
          <p:nvPr/>
        </p:nvSpPr>
        <p:spPr bwMode="auto">
          <a:xfrm>
            <a:off x="2071688" y="1465263"/>
            <a:ext cx="5867400" cy="4076700"/>
          </a:xfrm>
          <a:prstGeom prst="rect">
            <a:avLst/>
          </a:prstGeom>
          <a:noFill/>
          <a:ln w="7938">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9" name="Line 53"/>
          <p:cNvSpPr>
            <a:spLocks noChangeShapeType="1"/>
          </p:cNvSpPr>
          <p:nvPr/>
        </p:nvSpPr>
        <p:spPr bwMode="auto">
          <a:xfrm>
            <a:off x="2071688" y="1465263"/>
            <a:ext cx="1587" cy="4076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0" name="Line 54"/>
          <p:cNvSpPr>
            <a:spLocks noChangeShapeType="1"/>
          </p:cNvSpPr>
          <p:nvPr/>
        </p:nvSpPr>
        <p:spPr bwMode="auto">
          <a:xfrm>
            <a:off x="2001838" y="55419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1" name="Line 55"/>
          <p:cNvSpPr>
            <a:spLocks noChangeShapeType="1"/>
          </p:cNvSpPr>
          <p:nvPr/>
        </p:nvSpPr>
        <p:spPr bwMode="auto">
          <a:xfrm>
            <a:off x="2001838" y="47244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2" name="Line 56"/>
          <p:cNvSpPr>
            <a:spLocks noChangeShapeType="1"/>
          </p:cNvSpPr>
          <p:nvPr/>
        </p:nvSpPr>
        <p:spPr bwMode="auto">
          <a:xfrm>
            <a:off x="2001838" y="3908425"/>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3" name="Line 57"/>
          <p:cNvSpPr>
            <a:spLocks noChangeShapeType="1"/>
          </p:cNvSpPr>
          <p:nvPr/>
        </p:nvSpPr>
        <p:spPr bwMode="auto">
          <a:xfrm>
            <a:off x="2001838" y="30988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4" name="Line 58"/>
          <p:cNvSpPr>
            <a:spLocks noChangeShapeType="1"/>
          </p:cNvSpPr>
          <p:nvPr/>
        </p:nvSpPr>
        <p:spPr bwMode="auto">
          <a:xfrm>
            <a:off x="2001838" y="2281238"/>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5" name="Line 59"/>
          <p:cNvSpPr>
            <a:spLocks noChangeShapeType="1"/>
          </p:cNvSpPr>
          <p:nvPr/>
        </p:nvSpPr>
        <p:spPr bwMode="auto">
          <a:xfrm>
            <a:off x="2001838" y="14652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6" name="Line 60"/>
          <p:cNvSpPr>
            <a:spLocks noChangeShapeType="1"/>
          </p:cNvSpPr>
          <p:nvPr/>
        </p:nvSpPr>
        <p:spPr bwMode="auto">
          <a:xfrm>
            <a:off x="2071688" y="55419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7" name="Line 61"/>
          <p:cNvSpPr>
            <a:spLocks noChangeShapeType="1"/>
          </p:cNvSpPr>
          <p:nvPr/>
        </p:nvSpPr>
        <p:spPr bwMode="auto">
          <a:xfrm flipV="1">
            <a:off x="20716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8" name="Line 62"/>
          <p:cNvSpPr>
            <a:spLocks noChangeShapeType="1"/>
          </p:cNvSpPr>
          <p:nvPr/>
        </p:nvSpPr>
        <p:spPr bwMode="auto">
          <a:xfrm flipV="1">
            <a:off x="3243263"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79" name="Line 63"/>
          <p:cNvSpPr>
            <a:spLocks noChangeShapeType="1"/>
          </p:cNvSpPr>
          <p:nvPr/>
        </p:nvSpPr>
        <p:spPr bwMode="auto">
          <a:xfrm flipV="1">
            <a:off x="44211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80" name="Line 64"/>
          <p:cNvSpPr>
            <a:spLocks noChangeShapeType="1"/>
          </p:cNvSpPr>
          <p:nvPr/>
        </p:nvSpPr>
        <p:spPr bwMode="auto">
          <a:xfrm flipV="1">
            <a:off x="5591175"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81" name="Line 65"/>
          <p:cNvSpPr>
            <a:spLocks noChangeShapeType="1"/>
          </p:cNvSpPr>
          <p:nvPr/>
        </p:nvSpPr>
        <p:spPr bwMode="auto">
          <a:xfrm flipV="1">
            <a:off x="6769100"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82" name="Line 66"/>
          <p:cNvSpPr>
            <a:spLocks noChangeShapeType="1"/>
          </p:cNvSpPr>
          <p:nvPr/>
        </p:nvSpPr>
        <p:spPr bwMode="auto">
          <a:xfrm flipV="1">
            <a:off x="79390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83" name="Freeform 67"/>
          <p:cNvSpPr>
            <a:spLocks/>
          </p:cNvSpPr>
          <p:nvPr/>
        </p:nvSpPr>
        <p:spPr bwMode="auto">
          <a:xfrm>
            <a:off x="3179763" y="4662488"/>
            <a:ext cx="125412" cy="125412"/>
          </a:xfrm>
          <a:custGeom>
            <a:avLst/>
            <a:gdLst>
              <a:gd name="T0" fmla="*/ 40 w 79"/>
              <a:gd name="T1" fmla="*/ 0 h 79"/>
              <a:gd name="T2" fmla="*/ 79 w 79"/>
              <a:gd name="T3" fmla="*/ 39 h 79"/>
              <a:gd name="T4" fmla="*/ 40 w 79"/>
              <a:gd name="T5" fmla="*/ 79 h 79"/>
              <a:gd name="T6" fmla="*/ 0 w 79"/>
              <a:gd name="T7" fmla="*/ 39 h 79"/>
              <a:gd name="T8" fmla="*/ 40 w 79"/>
              <a:gd name="T9" fmla="*/ 0 h 79"/>
            </a:gdLst>
            <a:ahLst/>
            <a:cxnLst>
              <a:cxn ang="0">
                <a:pos x="T0" y="T1"/>
              </a:cxn>
              <a:cxn ang="0">
                <a:pos x="T2" y="T3"/>
              </a:cxn>
              <a:cxn ang="0">
                <a:pos x="T4" y="T5"/>
              </a:cxn>
              <a:cxn ang="0">
                <a:pos x="T6" y="T7"/>
              </a:cxn>
              <a:cxn ang="0">
                <a:pos x="T8" y="T9"/>
              </a:cxn>
            </a:cxnLst>
            <a:rect l="0" t="0" r="r" b="b"/>
            <a:pathLst>
              <a:path w="79" h="79">
                <a:moveTo>
                  <a:pt x="40" y="0"/>
                </a:moveTo>
                <a:lnTo>
                  <a:pt x="79" y="39"/>
                </a:lnTo>
                <a:lnTo>
                  <a:pt x="40" y="79"/>
                </a:lnTo>
                <a:lnTo>
                  <a:pt x="0" y="39"/>
                </a:lnTo>
                <a:lnTo>
                  <a:pt x="40" y="0"/>
                </a:lnTo>
                <a:close/>
              </a:path>
            </a:pathLst>
          </a:custGeom>
          <a:solidFill>
            <a:srgbClr val="000080"/>
          </a:solidFill>
          <a:ln w="7938">
            <a:solidFill>
              <a:srgbClr val="000080"/>
            </a:solidFill>
            <a:prstDash val="solid"/>
            <a:round/>
            <a:headEnd/>
            <a:tailEnd/>
          </a:ln>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84" name="Rectangle 68"/>
          <p:cNvSpPr>
            <a:spLocks noChangeArrowheads="1"/>
          </p:cNvSpPr>
          <p:nvPr/>
        </p:nvSpPr>
        <p:spPr bwMode="auto">
          <a:xfrm>
            <a:off x="1781175" y="54165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5285" name="Rectangle 69"/>
          <p:cNvSpPr>
            <a:spLocks noChangeArrowheads="1"/>
          </p:cNvSpPr>
          <p:nvPr/>
        </p:nvSpPr>
        <p:spPr bwMode="auto">
          <a:xfrm>
            <a:off x="1781175" y="45989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5286" name="Rectangle 70"/>
          <p:cNvSpPr>
            <a:spLocks noChangeArrowheads="1"/>
          </p:cNvSpPr>
          <p:nvPr/>
        </p:nvSpPr>
        <p:spPr bwMode="auto">
          <a:xfrm>
            <a:off x="1781175" y="37830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5287" name="Rectangle 71"/>
          <p:cNvSpPr>
            <a:spLocks noChangeArrowheads="1"/>
          </p:cNvSpPr>
          <p:nvPr/>
        </p:nvSpPr>
        <p:spPr bwMode="auto">
          <a:xfrm>
            <a:off x="1781175" y="29733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5288" name="Rectangle 72"/>
          <p:cNvSpPr>
            <a:spLocks noChangeArrowheads="1"/>
          </p:cNvSpPr>
          <p:nvPr/>
        </p:nvSpPr>
        <p:spPr bwMode="auto">
          <a:xfrm>
            <a:off x="1781175" y="2155825"/>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5289" name="Rectangle 73"/>
          <p:cNvSpPr>
            <a:spLocks noChangeArrowheads="1"/>
          </p:cNvSpPr>
          <p:nvPr/>
        </p:nvSpPr>
        <p:spPr bwMode="auto">
          <a:xfrm>
            <a:off x="1781175" y="13398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5290" name="Rectangle 74"/>
          <p:cNvSpPr>
            <a:spLocks noChangeArrowheads="1"/>
          </p:cNvSpPr>
          <p:nvPr/>
        </p:nvSpPr>
        <p:spPr bwMode="auto">
          <a:xfrm>
            <a:off x="20177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5291" name="Rectangle 75"/>
          <p:cNvSpPr>
            <a:spLocks noChangeArrowheads="1"/>
          </p:cNvSpPr>
          <p:nvPr/>
        </p:nvSpPr>
        <p:spPr bwMode="auto">
          <a:xfrm>
            <a:off x="3187700"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5292" name="Rectangle 76"/>
          <p:cNvSpPr>
            <a:spLocks noChangeArrowheads="1"/>
          </p:cNvSpPr>
          <p:nvPr/>
        </p:nvSpPr>
        <p:spPr bwMode="auto">
          <a:xfrm>
            <a:off x="43656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5293" name="Rectangle 77"/>
          <p:cNvSpPr>
            <a:spLocks noChangeArrowheads="1"/>
          </p:cNvSpPr>
          <p:nvPr/>
        </p:nvSpPr>
        <p:spPr bwMode="auto">
          <a:xfrm>
            <a:off x="55356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5294" name="Rectangle 78"/>
          <p:cNvSpPr>
            <a:spLocks noChangeArrowheads="1"/>
          </p:cNvSpPr>
          <p:nvPr/>
        </p:nvSpPr>
        <p:spPr bwMode="auto">
          <a:xfrm>
            <a:off x="67151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5295" name="Rectangle 79"/>
          <p:cNvSpPr>
            <a:spLocks noChangeArrowheads="1"/>
          </p:cNvSpPr>
          <p:nvPr/>
        </p:nvSpPr>
        <p:spPr bwMode="auto">
          <a:xfrm>
            <a:off x="78851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5219" name="Rectangle 3"/>
          <p:cNvSpPr>
            <a:spLocks noGrp="1" noChangeArrowheads="1"/>
          </p:cNvSpPr>
          <p:nvPr>
            <p:ph type="title"/>
          </p:nvPr>
        </p:nvSpPr>
        <p:spPr>
          <a:xfrm>
            <a:off x="685800" y="228600"/>
            <a:ext cx="7772400" cy="533400"/>
          </a:xfrm>
        </p:spPr>
        <p:txBody>
          <a:bodyPr/>
          <a:lstStyle/>
          <a:p>
            <a:r>
              <a:rPr lang="en-US" sz="4000">
                <a:effectLst>
                  <a:outerShdw blurRad="38100" dist="38100" dir="2700000" algn="tl">
                    <a:srgbClr val="DDDDDD"/>
                  </a:outerShdw>
                </a:effectLst>
              </a:rPr>
              <a:t>K-means Clustering: Step 2</a:t>
            </a:r>
          </a:p>
        </p:txBody>
      </p:sp>
      <p:sp>
        <p:nvSpPr>
          <p:cNvPr id="265220" name="Text Box 4"/>
          <p:cNvSpPr txBox="1">
            <a:spLocks noChangeArrowheads="1"/>
          </p:cNvSpPr>
          <p:nvPr/>
        </p:nvSpPr>
        <p:spPr bwMode="auto">
          <a:xfrm>
            <a:off x="2487036" y="838200"/>
            <a:ext cx="425248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assign each data point to a center</a:t>
            </a:r>
            <a:endParaRPr lang="en-US" sz="2400" dirty="0" smtClean="0">
              <a:solidFill>
                <a:srgbClr val="000000"/>
              </a:solidFill>
              <a:latin typeface="Times New Roman" charset="0"/>
              <a:ea typeface="ＭＳ Ｐゴシック" charset="0"/>
            </a:endParaRPr>
          </a:p>
        </p:txBody>
      </p:sp>
      <p:grpSp>
        <p:nvGrpSpPr>
          <p:cNvPr id="265221" name="Group 5"/>
          <p:cNvGrpSpPr>
            <a:grpSpLocks/>
          </p:cNvGrpSpPr>
          <p:nvPr/>
        </p:nvGrpSpPr>
        <p:grpSpPr bwMode="auto">
          <a:xfrm>
            <a:off x="4419600" y="2286000"/>
            <a:ext cx="685800" cy="533400"/>
            <a:chOff x="192" y="1824"/>
            <a:chExt cx="432" cy="336"/>
          </a:xfrm>
        </p:grpSpPr>
        <p:sp>
          <p:nvSpPr>
            <p:cNvPr id="265222" name="Oval 6"/>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23" name="Text Box 7"/>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1</a:t>
              </a:r>
            </a:p>
          </p:txBody>
        </p:sp>
      </p:grpSp>
      <p:grpSp>
        <p:nvGrpSpPr>
          <p:cNvPr id="265224" name="Group 8"/>
          <p:cNvGrpSpPr>
            <a:grpSpLocks/>
          </p:cNvGrpSpPr>
          <p:nvPr/>
        </p:nvGrpSpPr>
        <p:grpSpPr bwMode="auto">
          <a:xfrm>
            <a:off x="3657600" y="3429000"/>
            <a:ext cx="685800" cy="533400"/>
            <a:chOff x="192" y="1824"/>
            <a:chExt cx="432" cy="336"/>
          </a:xfrm>
        </p:grpSpPr>
        <p:sp>
          <p:nvSpPr>
            <p:cNvPr id="265225" name="Oval 9"/>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26" name="Text Box 10"/>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2</a:t>
              </a:r>
            </a:p>
          </p:txBody>
        </p:sp>
      </p:grpSp>
      <p:grpSp>
        <p:nvGrpSpPr>
          <p:cNvPr id="265227" name="Group 11"/>
          <p:cNvGrpSpPr>
            <a:grpSpLocks/>
          </p:cNvGrpSpPr>
          <p:nvPr/>
        </p:nvGrpSpPr>
        <p:grpSpPr bwMode="auto">
          <a:xfrm>
            <a:off x="5715000" y="5029200"/>
            <a:ext cx="685800" cy="533400"/>
            <a:chOff x="192" y="1824"/>
            <a:chExt cx="432" cy="336"/>
          </a:xfrm>
        </p:grpSpPr>
        <p:sp>
          <p:nvSpPr>
            <p:cNvPr id="265228" name="Oval 12"/>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29" name="Text Box 13"/>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3</a:t>
              </a:r>
            </a:p>
          </p:txBody>
        </p:sp>
      </p:grpSp>
      <p:sp>
        <p:nvSpPr>
          <p:cNvPr id="265230" name="AutoShape 14"/>
          <p:cNvSpPr>
            <a:spLocks noChangeArrowheads="1"/>
          </p:cNvSpPr>
          <p:nvPr/>
        </p:nvSpPr>
        <p:spPr bwMode="auto">
          <a:xfrm>
            <a:off x="3200400" y="46482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1" name="AutoShape 15"/>
          <p:cNvSpPr>
            <a:spLocks noChangeArrowheads="1"/>
          </p:cNvSpPr>
          <p:nvPr/>
        </p:nvSpPr>
        <p:spPr bwMode="auto">
          <a:xfrm>
            <a:off x="3352800" y="4876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2" name="AutoShape 16"/>
          <p:cNvSpPr>
            <a:spLocks noChangeArrowheads="1"/>
          </p:cNvSpPr>
          <p:nvPr/>
        </p:nvSpPr>
        <p:spPr bwMode="auto">
          <a:xfrm>
            <a:off x="31242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3" name="AutoShape 17"/>
          <p:cNvSpPr>
            <a:spLocks noChangeArrowheads="1"/>
          </p:cNvSpPr>
          <p:nvPr/>
        </p:nvSpPr>
        <p:spPr bwMode="auto">
          <a:xfrm>
            <a:off x="2895600" y="44196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4" name="AutoShape 18"/>
          <p:cNvSpPr>
            <a:spLocks noChangeArrowheads="1"/>
          </p:cNvSpPr>
          <p:nvPr/>
        </p:nvSpPr>
        <p:spPr bwMode="auto">
          <a:xfrm>
            <a:off x="28956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5" name="AutoShape 19"/>
          <p:cNvSpPr>
            <a:spLocks noChangeArrowheads="1"/>
          </p:cNvSpPr>
          <p:nvPr/>
        </p:nvSpPr>
        <p:spPr bwMode="auto">
          <a:xfrm>
            <a:off x="2895600" y="3581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6" name="AutoShape 20"/>
          <p:cNvSpPr>
            <a:spLocks noChangeArrowheads="1"/>
          </p:cNvSpPr>
          <p:nvPr/>
        </p:nvSpPr>
        <p:spPr bwMode="auto">
          <a:xfrm>
            <a:off x="28956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7" name="AutoShape 21"/>
          <p:cNvSpPr>
            <a:spLocks noChangeArrowheads="1"/>
          </p:cNvSpPr>
          <p:nvPr/>
        </p:nvSpPr>
        <p:spPr bwMode="auto">
          <a:xfrm>
            <a:off x="2438400" y="4114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8" name="AutoShape 22"/>
          <p:cNvSpPr>
            <a:spLocks noChangeArrowheads="1"/>
          </p:cNvSpPr>
          <p:nvPr/>
        </p:nvSpPr>
        <p:spPr bwMode="auto">
          <a:xfrm>
            <a:off x="4572000" y="38100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39" name="AutoShape 23"/>
          <p:cNvSpPr>
            <a:spLocks noChangeArrowheads="1"/>
          </p:cNvSpPr>
          <p:nvPr/>
        </p:nvSpPr>
        <p:spPr bwMode="auto">
          <a:xfrm>
            <a:off x="67056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0" name="AutoShape 24"/>
          <p:cNvSpPr>
            <a:spLocks noChangeArrowheads="1"/>
          </p:cNvSpPr>
          <p:nvPr/>
        </p:nvSpPr>
        <p:spPr bwMode="auto">
          <a:xfrm>
            <a:off x="7162800" y="19050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1" name="AutoShape 25"/>
          <p:cNvSpPr>
            <a:spLocks noChangeArrowheads="1"/>
          </p:cNvSpPr>
          <p:nvPr/>
        </p:nvSpPr>
        <p:spPr bwMode="auto">
          <a:xfrm>
            <a:off x="70104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2" name="AutoShape 26"/>
          <p:cNvSpPr>
            <a:spLocks noChangeArrowheads="1"/>
          </p:cNvSpPr>
          <p:nvPr/>
        </p:nvSpPr>
        <p:spPr bwMode="auto">
          <a:xfrm>
            <a:off x="6858000" y="2209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3" name="AutoShape 27"/>
          <p:cNvSpPr>
            <a:spLocks noChangeArrowheads="1"/>
          </p:cNvSpPr>
          <p:nvPr/>
        </p:nvSpPr>
        <p:spPr bwMode="auto">
          <a:xfrm>
            <a:off x="7162800" y="2362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4" name="AutoShape 28"/>
          <p:cNvSpPr>
            <a:spLocks noChangeArrowheads="1"/>
          </p:cNvSpPr>
          <p:nvPr/>
        </p:nvSpPr>
        <p:spPr bwMode="auto">
          <a:xfrm>
            <a:off x="7467600" y="2743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5" name="AutoShape 29"/>
          <p:cNvSpPr>
            <a:spLocks noChangeArrowheads="1"/>
          </p:cNvSpPr>
          <p:nvPr/>
        </p:nvSpPr>
        <p:spPr bwMode="auto">
          <a:xfrm>
            <a:off x="57150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6" name="AutoShape 30"/>
          <p:cNvSpPr>
            <a:spLocks noChangeArrowheads="1"/>
          </p:cNvSpPr>
          <p:nvPr/>
        </p:nvSpPr>
        <p:spPr bwMode="auto">
          <a:xfrm>
            <a:off x="6019800" y="32766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7" name="AutoShape 31"/>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8" name="AutoShape 32"/>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49" name="AutoShape 33"/>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0" name="AutoShape 34"/>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1" name="AutoShape 35"/>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2" name="AutoShape 36"/>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3" name="AutoShape 37"/>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4" name="AutoShape 38"/>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5" name="AutoShape 39"/>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6" name="AutoShape 40"/>
          <p:cNvSpPr>
            <a:spLocks noChangeArrowheads="1"/>
          </p:cNvSpPr>
          <p:nvPr/>
        </p:nvSpPr>
        <p:spPr bwMode="auto">
          <a:xfrm>
            <a:off x="6629400" y="2590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65257" name="Group 41"/>
          <p:cNvGrpSpPr>
            <a:grpSpLocks/>
          </p:cNvGrpSpPr>
          <p:nvPr/>
        </p:nvGrpSpPr>
        <p:grpSpPr bwMode="auto">
          <a:xfrm>
            <a:off x="3505200" y="2438400"/>
            <a:ext cx="2895600" cy="2590800"/>
            <a:chOff x="2208" y="1536"/>
            <a:chExt cx="1824" cy="1632"/>
          </a:xfrm>
        </p:grpSpPr>
        <p:sp>
          <p:nvSpPr>
            <p:cNvPr id="265258" name="Line 42"/>
            <p:cNvSpPr>
              <a:spLocks noChangeShapeType="1"/>
            </p:cNvSpPr>
            <p:nvPr/>
          </p:nvSpPr>
          <p:spPr bwMode="auto">
            <a:xfrm>
              <a:off x="2976" y="1536"/>
              <a:ext cx="96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59" name="Line 43"/>
            <p:cNvSpPr>
              <a:spLocks noChangeShapeType="1"/>
            </p:cNvSpPr>
            <p:nvPr/>
          </p:nvSpPr>
          <p:spPr bwMode="auto">
            <a:xfrm flipH="1">
              <a:off x="2208" y="2352"/>
              <a:ext cx="140" cy="38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60" name="Line 44"/>
            <p:cNvSpPr>
              <a:spLocks noChangeShapeType="1"/>
            </p:cNvSpPr>
            <p:nvPr/>
          </p:nvSpPr>
          <p:spPr bwMode="auto">
            <a:xfrm flipV="1">
              <a:off x="3744" y="2688"/>
              <a:ext cx="288" cy="48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65298" name="Line 82"/>
          <p:cNvSpPr>
            <a:spLocks noChangeShapeType="1"/>
          </p:cNvSpPr>
          <p:nvPr/>
        </p:nvSpPr>
        <p:spPr bwMode="auto">
          <a:xfrm flipH="1" flipV="1">
            <a:off x="2057400" y="1752600"/>
            <a:ext cx="2971800" cy="190500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299" name="Line 83"/>
          <p:cNvSpPr>
            <a:spLocks noChangeShapeType="1"/>
          </p:cNvSpPr>
          <p:nvPr/>
        </p:nvSpPr>
        <p:spPr bwMode="auto">
          <a:xfrm flipH="1">
            <a:off x="4038600" y="3657600"/>
            <a:ext cx="990600" cy="182880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5300" name="Line 84"/>
          <p:cNvSpPr>
            <a:spLocks noChangeShapeType="1"/>
          </p:cNvSpPr>
          <p:nvPr/>
        </p:nvSpPr>
        <p:spPr bwMode="auto">
          <a:xfrm flipV="1">
            <a:off x="5029200" y="3657600"/>
            <a:ext cx="2895600" cy="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267797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652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8" name="Rectangle 68"/>
          <p:cNvSpPr>
            <a:spLocks noChangeArrowheads="1"/>
          </p:cNvSpPr>
          <p:nvPr/>
        </p:nvSpPr>
        <p:spPr bwMode="auto">
          <a:xfrm>
            <a:off x="1122363" y="1198563"/>
            <a:ext cx="6989762" cy="54816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9" name="Rectangle 69"/>
          <p:cNvSpPr>
            <a:spLocks noChangeArrowheads="1"/>
          </p:cNvSpPr>
          <p:nvPr/>
        </p:nvSpPr>
        <p:spPr bwMode="auto">
          <a:xfrm>
            <a:off x="2071688" y="1465263"/>
            <a:ext cx="5867400" cy="407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0" name="Line 70"/>
          <p:cNvSpPr>
            <a:spLocks noChangeShapeType="1"/>
          </p:cNvSpPr>
          <p:nvPr/>
        </p:nvSpPr>
        <p:spPr bwMode="auto">
          <a:xfrm>
            <a:off x="2071688" y="47244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1" name="Line 71"/>
          <p:cNvSpPr>
            <a:spLocks noChangeShapeType="1"/>
          </p:cNvSpPr>
          <p:nvPr/>
        </p:nvSpPr>
        <p:spPr bwMode="auto">
          <a:xfrm>
            <a:off x="2071688" y="3908425"/>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2" name="Line 72"/>
          <p:cNvSpPr>
            <a:spLocks noChangeShapeType="1"/>
          </p:cNvSpPr>
          <p:nvPr/>
        </p:nvSpPr>
        <p:spPr bwMode="auto">
          <a:xfrm>
            <a:off x="2071688" y="30988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3" name="Line 73"/>
          <p:cNvSpPr>
            <a:spLocks noChangeShapeType="1"/>
          </p:cNvSpPr>
          <p:nvPr/>
        </p:nvSpPr>
        <p:spPr bwMode="auto">
          <a:xfrm>
            <a:off x="2071688" y="2281238"/>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4" name="Line 74"/>
          <p:cNvSpPr>
            <a:spLocks noChangeShapeType="1"/>
          </p:cNvSpPr>
          <p:nvPr/>
        </p:nvSpPr>
        <p:spPr bwMode="auto">
          <a:xfrm>
            <a:off x="2071688" y="14652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5" name="Rectangle 75"/>
          <p:cNvSpPr>
            <a:spLocks noChangeArrowheads="1"/>
          </p:cNvSpPr>
          <p:nvPr/>
        </p:nvSpPr>
        <p:spPr bwMode="auto">
          <a:xfrm>
            <a:off x="2071688" y="1465263"/>
            <a:ext cx="5867400" cy="4076700"/>
          </a:xfrm>
          <a:prstGeom prst="rect">
            <a:avLst/>
          </a:prstGeom>
          <a:noFill/>
          <a:ln w="7938">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6" name="Line 76"/>
          <p:cNvSpPr>
            <a:spLocks noChangeShapeType="1"/>
          </p:cNvSpPr>
          <p:nvPr/>
        </p:nvSpPr>
        <p:spPr bwMode="auto">
          <a:xfrm>
            <a:off x="2071688" y="1465263"/>
            <a:ext cx="1587" cy="4076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7" name="Line 77"/>
          <p:cNvSpPr>
            <a:spLocks noChangeShapeType="1"/>
          </p:cNvSpPr>
          <p:nvPr/>
        </p:nvSpPr>
        <p:spPr bwMode="auto">
          <a:xfrm>
            <a:off x="2001838" y="55419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8" name="Line 78"/>
          <p:cNvSpPr>
            <a:spLocks noChangeShapeType="1"/>
          </p:cNvSpPr>
          <p:nvPr/>
        </p:nvSpPr>
        <p:spPr bwMode="auto">
          <a:xfrm>
            <a:off x="2001838" y="47244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19" name="Line 79"/>
          <p:cNvSpPr>
            <a:spLocks noChangeShapeType="1"/>
          </p:cNvSpPr>
          <p:nvPr/>
        </p:nvSpPr>
        <p:spPr bwMode="auto">
          <a:xfrm>
            <a:off x="2001838" y="3908425"/>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0" name="Line 80"/>
          <p:cNvSpPr>
            <a:spLocks noChangeShapeType="1"/>
          </p:cNvSpPr>
          <p:nvPr/>
        </p:nvSpPr>
        <p:spPr bwMode="auto">
          <a:xfrm>
            <a:off x="2001838" y="30988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1" name="Line 81"/>
          <p:cNvSpPr>
            <a:spLocks noChangeShapeType="1"/>
          </p:cNvSpPr>
          <p:nvPr/>
        </p:nvSpPr>
        <p:spPr bwMode="auto">
          <a:xfrm>
            <a:off x="2001838" y="2281238"/>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2" name="Line 82"/>
          <p:cNvSpPr>
            <a:spLocks noChangeShapeType="1"/>
          </p:cNvSpPr>
          <p:nvPr/>
        </p:nvSpPr>
        <p:spPr bwMode="auto">
          <a:xfrm>
            <a:off x="2001838" y="14652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3" name="Line 83"/>
          <p:cNvSpPr>
            <a:spLocks noChangeShapeType="1"/>
          </p:cNvSpPr>
          <p:nvPr/>
        </p:nvSpPr>
        <p:spPr bwMode="auto">
          <a:xfrm>
            <a:off x="2071688" y="55419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4" name="Line 84"/>
          <p:cNvSpPr>
            <a:spLocks noChangeShapeType="1"/>
          </p:cNvSpPr>
          <p:nvPr/>
        </p:nvSpPr>
        <p:spPr bwMode="auto">
          <a:xfrm flipV="1">
            <a:off x="20716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5" name="Line 85"/>
          <p:cNvSpPr>
            <a:spLocks noChangeShapeType="1"/>
          </p:cNvSpPr>
          <p:nvPr/>
        </p:nvSpPr>
        <p:spPr bwMode="auto">
          <a:xfrm flipV="1">
            <a:off x="3243263"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6" name="Line 86"/>
          <p:cNvSpPr>
            <a:spLocks noChangeShapeType="1"/>
          </p:cNvSpPr>
          <p:nvPr/>
        </p:nvSpPr>
        <p:spPr bwMode="auto">
          <a:xfrm flipV="1">
            <a:off x="44211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7" name="Line 87"/>
          <p:cNvSpPr>
            <a:spLocks noChangeShapeType="1"/>
          </p:cNvSpPr>
          <p:nvPr/>
        </p:nvSpPr>
        <p:spPr bwMode="auto">
          <a:xfrm flipV="1">
            <a:off x="5591175"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8" name="Line 88"/>
          <p:cNvSpPr>
            <a:spLocks noChangeShapeType="1"/>
          </p:cNvSpPr>
          <p:nvPr/>
        </p:nvSpPr>
        <p:spPr bwMode="auto">
          <a:xfrm flipV="1">
            <a:off x="6769100"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29" name="Line 89"/>
          <p:cNvSpPr>
            <a:spLocks noChangeShapeType="1"/>
          </p:cNvSpPr>
          <p:nvPr/>
        </p:nvSpPr>
        <p:spPr bwMode="auto">
          <a:xfrm flipV="1">
            <a:off x="79390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30" name="Freeform 90"/>
          <p:cNvSpPr>
            <a:spLocks/>
          </p:cNvSpPr>
          <p:nvPr/>
        </p:nvSpPr>
        <p:spPr bwMode="auto">
          <a:xfrm>
            <a:off x="3179763" y="4662488"/>
            <a:ext cx="125412" cy="125412"/>
          </a:xfrm>
          <a:custGeom>
            <a:avLst/>
            <a:gdLst>
              <a:gd name="T0" fmla="*/ 40 w 79"/>
              <a:gd name="T1" fmla="*/ 0 h 79"/>
              <a:gd name="T2" fmla="*/ 79 w 79"/>
              <a:gd name="T3" fmla="*/ 39 h 79"/>
              <a:gd name="T4" fmla="*/ 40 w 79"/>
              <a:gd name="T5" fmla="*/ 79 h 79"/>
              <a:gd name="T6" fmla="*/ 0 w 79"/>
              <a:gd name="T7" fmla="*/ 39 h 79"/>
              <a:gd name="T8" fmla="*/ 40 w 79"/>
              <a:gd name="T9" fmla="*/ 0 h 79"/>
            </a:gdLst>
            <a:ahLst/>
            <a:cxnLst>
              <a:cxn ang="0">
                <a:pos x="T0" y="T1"/>
              </a:cxn>
              <a:cxn ang="0">
                <a:pos x="T2" y="T3"/>
              </a:cxn>
              <a:cxn ang="0">
                <a:pos x="T4" y="T5"/>
              </a:cxn>
              <a:cxn ang="0">
                <a:pos x="T6" y="T7"/>
              </a:cxn>
              <a:cxn ang="0">
                <a:pos x="T8" y="T9"/>
              </a:cxn>
            </a:cxnLst>
            <a:rect l="0" t="0" r="r" b="b"/>
            <a:pathLst>
              <a:path w="79" h="79">
                <a:moveTo>
                  <a:pt x="40" y="0"/>
                </a:moveTo>
                <a:lnTo>
                  <a:pt x="79" y="39"/>
                </a:lnTo>
                <a:lnTo>
                  <a:pt x="40" y="79"/>
                </a:lnTo>
                <a:lnTo>
                  <a:pt x="0" y="39"/>
                </a:lnTo>
                <a:lnTo>
                  <a:pt x="40" y="0"/>
                </a:lnTo>
                <a:close/>
              </a:path>
            </a:pathLst>
          </a:custGeom>
          <a:solidFill>
            <a:srgbClr val="000080"/>
          </a:solidFill>
          <a:ln w="7938">
            <a:solidFill>
              <a:srgbClr val="000080"/>
            </a:solidFill>
            <a:prstDash val="solid"/>
            <a:round/>
            <a:headEnd/>
            <a:tailEnd/>
          </a:ln>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31" name="Rectangle 91"/>
          <p:cNvSpPr>
            <a:spLocks noChangeArrowheads="1"/>
          </p:cNvSpPr>
          <p:nvPr/>
        </p:nvSpPr>
        <p:spPr bwMode="auto">
          <a:xfrm>
            <a:off x="1781175" y="54165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6332" name="Rectangle 92"/>
          <p:cNvSpPr>
            <a:spLocks noChangeArrowheads="1"/>
          </p:cNvSpPr>
          <p:nvPr/>
        </p:nvSpPr>
        <p:spPr bwMode="auto">
          <a:xfrm>
            <a:off x="1781175" y="45989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6333" name="Rectangle 93"/>
          <p:cNvSpPr>
            <a:spLocks noChangeArrowheads="1"/>
          </p:cNvSpPr>
          <p:nvPr/>
        </p:nvSpPr>
        <p:spPr bwMode="auto">
          <a:xfrm>
            <a:off x="1781175" y="37830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6334" name="Rectangle 94"/>
          <p:cNvSpPr>
            <a:spLocks noChangeArrowheads="1"/>
          </p:cNvSpPr>
          <p:nvPr/>
        </p:nvSpPr>
        <p:spPr bwMode="auto">
          <a:xfrm>
            <a:off x="1781175" y="29733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6335" name="Rectangle 95"/>
          <p:cNvSpPr>
            <a:spLocks noChangeArrowheads="1"/>
          </p:cNvSpPr>
          <p:nvPr/>
        </p:nvSpPr>
        <p:spPr bwMode="auto">
          <a:xfrm>
            <a:off x="1781175" y="2155825"/>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6336" name="Rectangle 96"/>
          <p:cNvSpPr>
            <a:spLocks noChangeArrowheads="1"/>
          </p:cNvSpPr>
          <p:nvPr/>
        </p:nvSpPr>
        <p:spPr bwMode="auto">
          <a:xfrm>
            <a:off x="1781175" y="13398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6337" name="Rectangle 97"/>
          <p:cNvSpPr>
            <a:spLocks noChangeArrowheads="1"/>
          </p:cNvSpPr>
          <p:nvPr/>
        </p:nvSpPr>
        <p:spPr bwMode="auto">
          <a:xfrm>
            <a:off x="20177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6338" name="Rectangle 98"/>
          <p:cNvSpPr>
            <a:spLocks noChangeArrowheads="1"/>
          </p:cNvSpPr>
          <p:nvPr/>
        </p:nvSpPr>
        <p:spPr bwMode="auto">
          <a:xfrm>
            <a:off x="3187700"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6339" name="Rectangle 99"/>
          <p:cNvSpPr>
            <a:spLocks noChangeArrowheads="1"/>
          </p:cNvSpPr>
          <p:nvPr/>
        </p:nvSpPr>
        <p:spPr bwMode="auto">
          <a:xfrm>
            <a:off x="43656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6340" name="Rectangle 100"/>
          <p:cNvSpPr>
            <a:spLocks noChangeArrowheads="1"/>
          </p:cNvSpPr>
          <p:nvPr/>
        </p:nvSpPr>
        <p:spPr bwMode="auto">
          <a:xfrm>
            <a:off x="55356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6341" name="Rectangle 101"/>
          <p:cNvSpPr>
            <a:spLocks noChangeArrowheads="1"/>
          </p:cNvSpPr>
          <p:nvPr/>
        </p:nvSpPr>
        <p:spPr bwMode="auto">
          <a:xfrm>
            <a:off x="67151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6342" name="Rectangle 102"/>
          <p:cNvSpPr>
            <a:spLocks noChangeArrowheads="1"/>
          </p:cNvSpPr>
          <p:nvPr/>
        </p:nvSpPr>
        <p:spPr bwMode="auto">
          <a:xfrm>
            <a:off x="78851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6243" name="Rectangle 3"/>
          <p:cNvSpPr>
            <a:spLocks noGrp="1" noChangeArrowheads="1"/>
          </p:cNvSpPr>
          <p:nvPr>
            <p:ph type="title"/>
          </p:nvPr>
        </p:nvSpPr>
        <p:spPr>
          <a:xfrm>
            <a:off x="685800" y="228600"/>
            <a:ext cx="7772400" cy="533400"/>
          </a:xfrm>
        </p:spPr>
        <p:txBody>
          <a:bodyPr/>
          <a:lstStyle/>
          <a:p>
            <a:r>
              <a:rPr lang="en-US" sz="4000">
                <a:effectLst>
                  <a:outerShdw blurRad="38100" dist="38100" dir="2700000" algn="tl">
                    <a:srgbClr val="DDDDDD"/>
                  </a:outerShdw>
                </a:effectLst>
              </a:rPr>
              <a:t>K-means Clustering: Step 3</a:t>
            </a:r>
          </a:p>
        </p:txBody>
      </p:sp>
      <p:sp>
        <p:nvSpPr>
          <p:cNvPr id="266244" name="Text Box 4"/>
          <p:cNvSpPr txBox="1">
            <a:spLocks noChangeArrowheads="1"/>
          </p:cNvSpPr>
          <p:nvPr/>
        </p:nvSpPr>
        <p:spPr bwMode="auto">
          <a:xfrm>
            <a:off x="3704844" y="838200"/>
            <a:ext cx="18168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move centers</a:t>
            </a:r>
            <a:endParaRPr lang="en-US" sz="2400" dirty="0" smtClean="0">
              <a:solidFill>
                <a:srgbClr val="000000"/>
              </a:solidFill>
              <a:latin typeface="Times New Roman" charset="0"/>
              <a:ea typeface="ＭＳ Ｐゴシック" charset="0"/>
            </a:endParaRPr>
          </a:p>
        </p:txBody>
      </p:sp>
      <p:grpSp>
        <p:nvGrpSpPr>
          <p:cNvPr id="266245" name="Group 5"/>
          <p:cNvGrpSpPr>
            <a:grpSpLocks/>
          </p:cNvGrpSpPr>
          <p:nvPr/>
        </p:nvGrpSpPr>
        <p:grpSpPr bwMode="auto">
          <a:xfrm>
            <a:off x="6172200" y="2133600"/>
            <a:ext cx="685800" cy="533400"/>
            <a:chOff x="192" y="1824"/>
            <a:chExt cx="432" cy="336"/>
          </a:xfrm>
        </p:grpSpPr>
        <p:sp>
          <p:nvSpPr>
            <p:cNvPr id="266246" name="Oval 6"/>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47" name="Text Box 7"/>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1</a:t>
              </a:r>
            </a:p>
          </p:txBody>
        </p:sp>
      </p:grpSp>
      <p:grpSp>
        <p:nvGrpSpPr>
          <p:cNvPr id="266248" name="Group 8"/>
          <p:cNvGrpSpPr>
            <a:grpSpLocks/>
          </p:cNvGrpSpPr>
          <p:nvPr/>
        </p:nvGrpSpPr>
        <p:grpSpPr bwMode="auto">
          <a:xfrm>
            <a:off x="3124200" y="4343400"/>
            <a:ext cx="685800" cy="533400"/>
            <a:chOff x="192" y="1824"/>
            <a:chExt cx="432" cy="336"/>
          </a:xfrm>
        </p:grpSpPr>
        <p:sp>
          <p:nvSpPr>
            <p:cNvPr id="266249" name="Oval 9"/>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0" name="Text Box 10"/>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2</a:t>
              </a:r>
            </a:p>
          </p:txBody>
        </p:sp>
      </p:grpSp>
      <p:grpSp>
        <p:nvGrpSpPr>
          <p:cNvPr id="266251" name="Group 11"/>
          <p:cNvGrpSpPr>
            <a:grpSpLocks/>
          </p:cNvGrpSpPr>
          <p:nvPr/>
        </p:nvGrpSpPr>
        <p:grpSpPr bwMode="auto">
          <a:xfrm>
            <a:off x="6248400" y="4038600"/>
            <a:ext cx="685800" cy="533400"/>
            <a:chOff x="192" y="1824"/>
            <a:chExt cx="432" cy="336"/>
          </a:xfrm>
        </p:grpSpPr>
        <p:sp>
          <p:nvSpPr>
            <p:cNvPr id="266252" name="Oval 12"/>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3" name="Text Box 13"/>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3</a:t>
              </a:r>
            </a:p>
          </p:txBody>
        </p:sp>
      </p:grpSp>
      <p:sp>
        <p:nvSpPr>
          <p:cNvPr id="266254" name="AutoShape 14"/>
          <p:cNvSpPr>
            <a:spLocks noChangeArrowheads="1"/>
          </p:cNvSpPr>
          <p:nvPr/>
        </p:nvSpPr>
        <p:spPr bwMode="auto">
          <a:xfrm>
            <a:off x="3200400" y="46482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5" name="AutoShape 15"/>
          <p:cNvSpPr>
            <a:spLocks noChangeArrowheads="1"/>
          </p:cNvSpPr>
          <p:nvPr/>
        </p:nvSpPr>
        <p:spPr bwMode="auto">
          <a:xfrm>
            <a:off x="3352800" y="48768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6" name="AutoShape 16"/>
          <p:cNvSpPr>
            <a:spLocks noChangeArrowheads="1"/>
          </p:cNvSpPr>
          <p:nvPr/>
        </p:nvSpPr>
        <p:spPr bwMode="auto">
          <a:xfrm>
            <a:off x="3124200" y="51054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7" name="AutoShape 17"/>
          <p:cNvSpPr>
            <a:spLocks noChangeArrowheads="1"/>
          </p:cNvSpPr>
          <p:nvPr/>
        </p:nvSpPr>
        <p:spPr bwMode="auto">
          <a:xfrm>
            <a:off x="2895600" y="44196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8" name="AutoShape 18"/>
          <p:cNvSpPr>
            <a:spLocks noChangeArrowheads="1"/>
          </p:cNvSpPr>
          <p:nvPr/>
        </p:nvSpPr>
        <p:spPr bwMode="auto">
          <a:xfrm>
            <a:off x="2895600" y="20574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59" name="AutoShape 19"/>
          <p:cNvSpPr>
            <a:spLocks noChangeArrowheads="1"/>
          </p:cNvSpPr>
          <p:nvPr/>
        </p:nvSpPr>
        <p:spPr bwMode="auto">
          <a:xfrm>
            <a:off x="2895600" y="35814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0" name="AutoShape 20"/>
          <p:cNvSpPr>
            <a:spLocks noChangeArrowheads="1"/>
          </p:cNvSpPr>
          <p:nvPr/>
        </p:nvSpPr>
        <p:spPr bwMode="auto">
          <a:xfrm>
            <a:off x="2895600" y="51054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1" name="AutoShape 21"/>
          <p:cNvSpPr>
            <a:spLocks noChangeArrowheads="1"/>
          </p:cNvSpPr>
          <p:nvPr/>
        </p:nvSpPr>
        <p:spPr bwMode="auto">
          <a:xfrm>
            <a:off x="2438400" y="41148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2" name="AutoShape 22"/>
          <p:cNvSpPr>
            <a:spLocks noChangeArrowheads="1"/>
          </p:cNvSpPr>
          <p:nvPr/>
        </p:nvSpPr>
        <p:spPr bwMode="auto">
          <a:xfrm>
            <a:off x="4572000" y="3810000"/>
            <a:ext cx="152400" cy="152400"/>
          </a:xfrm>
          <a:prstGeom prst="diamond">
            <a:avLst/>
          </a:prstGeom>
          <a:solidFill>
            <a:srgbClr val="6600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3" name="AutoShape 23"/>
          <p:cNvSpPr>
            <a:spLocks noChangeArrowheads="1"/>
          </p:cNvSpPr>
          <p:nvPr/>
        </p:nvSpPr>
        <p:spPr bwMode="auto">
          <a:xfrm>
            <a:off x="6705600" y="18288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4" name="AutoShape 24"/>
          <p:cNvSpPr>
            <a:spLocks noChangeArrowheads="1"/>
          </p:cNvSpPr>
          <p:nvPr/>
        </p:nvSpPr>
        <p:spPr bwMode="auto">
          <a:xfrm>
            <a:off x="7162800" y="19050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5" name="AutoShape 25"/>
          <p:cNvSpPr>
            <a:spLocks noChangeArrowheads="1"/>
          </p:cNvSpPr>
          <p:nvPr/>
        </p:nvSpPr>
        <p:spPr bwMode="auto">
          <a:xfrm>
            <a:off x="7010400" y="20574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6" name="AutoShape 26"/>
          <p:cNvSpPr>
            <a:spLocks noChangeArrowheads="1"/>
          </p:cNvSpPr>
          <p:nvPr/>
        </p:nvSpPr>
        <p:spPr bwMode="auto">
          <a:xfrm>
            <a:off x="6858000" y="22098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7" name="AutoShape 27"/>
          <p:cNvSpPr>
            <a:spLocks noChangeArrowheads="1"/>
          </p:cNvSpPr>
          <p:nvPr/>
        </p:nvSpPr>
        <p:spPr bwMode="auto">
          <a:xfrm>
            <a:off x="7162800" y="23622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8" name="AutoShape 28"/>
          <p:cNvSpPr>
            <a:spLocks noChangeArrowheads="1"/>
          </p:cNvSpPr>
          <p:nvPr/>
        </p:nvSpPr>
        <p:spPr bwMode="auto">
          <a:xfrm>
            <a:off x="7467600" y="27432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69" name="AutoShape 29"/>
          <p:cNvSpPr>
            <a:spLocks noChangeArrowheads="1"/>
          </p:cNvSpPr>
          <p:nvPr/>
        </p:nvSpPr>
        <p:spPr bwMode="auto">
          <a:xfrm>
            <a:off x="5715000" y="18288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0" name="AutoShape 30"/>
          <p:cNvSpPr>
            <a:spLocks noChangeArrowheads="1"/>
          </p:cNvSpPr>
          <p:nvPr/>
        </p:nvSpPr>
        <p:spPr bwMode="auto">
          <a:xfrm>
            <a:off x="6019800" y="32766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1" name="AutoShape 31"/>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2" name="AutoShape 32"/>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3" name="AutoShape 33"/>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4" name="AutoShape 34"/>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5" name="AutoShape 35"/>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6" name="AutoShape 36"/>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7" name="AutoShape 37"/>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8" name="AutoShape 38"/>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79" name="AutoShape 39"/>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0" name="AutoShape 40"/>
          <p:cNvSpPr>
            <a:spLocks noChangeArrowheads="1"/>
          </p:cNvSpPr>
          <p:nvPr/>
        </p:nvSpPr>
        <p:spPr bwMode="auto">
          <a:xfrm>
            <a:off x="6629400" y="2590800"/>
            <a:ext cx="152400" cy="152400"/>
          </a:xfrm>
          <a:prstGeom prst="diamond">
            <a:avLst/>
          </a:prstGeom>
          <a:solidFill>
            <a:srgbClr val="00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1" name="AutoShape 41"/>
          <p:cNvSpPr>
            <a:spLocks noChangeArrowheads="1"/>
          </p:cNvSpPr>
          <p:nvPr/>
        </p:nvSpPr>
        <p:spPr bwMode="auto">
          <a:xfrm>
            <a:off x="3200400" y="46482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2" name="AutoShape 42"/>
          <p:cNvSpPr>
            <a:spLocks noChangeArrowheads="1"/>
          </p:cNvSpPr>
          <p:nvPr/>
        </p:nvSpPr>
        <p:spPr bwMode="auto">
          <a:xfrm>
            <a:off x="3352800" y="4876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3" name="AutoShape 43"/>
          <p:cNvSpPr>
            <a:spLocks noChangeArrowheads="1"/>
          </p:cNvSpPr>
          <p:nvPr/>
        </p:nvSpPr>
        <p:spPr bwMode="auto">
          <a:xfrm>
            <a:off x="31242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4" name="AutoShape 44"/>
          <p:cNvSpPr>
            <a:spLocks noChangeArrowheads="1"/>
          </p:cNvSpPr>
          <p:nvPr/>
        </p:nvSpPr>
        <p:spPr bwMode="auto">
          <a:xfrm>
            <a:off x="2895600" y="44196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5" name="AutoShape 45"/>
          <p:cNvSpPr>
            <a:spLocks noChangeArrowheads="1"/>
          </p:cNvSpPr>
          <p:nvPr/>
        </p:nvSpPr>
        <p:spPr bwMode="auto">
          <a:xfrm>
            <a:off x="28956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6" name="AutoShape 46"/>
          <p:cNvSpPr>
            <a:spLocks noChangeArrowheads="1"/>
          </p:cNvSpPr>
          <p:nvPr/>
        </p:nvSpPr>
        <p:spPr bwMode="auto">
          <a:xfrm>
            <a:off x="2895600" y="3581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7" name="AutoShape 47"/>
          <p:cNvSpPr>
            <a:spLocks noChangeArrowheads="1"/>
          </p:cNvSpPr>
          <p:nvPr/>
        </p:nvSpPr>
        <p:spPr bwMode="auto">
          <a:xfrm>
            <a:off x="28956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8" name="AutoShape 48"/>
          <p:cNvSpPr>
            <a:spLocks noChangeArrowheads="1"/>
          </p:cNvSpPr>
          <p:nvPr/>
        </p:nvSpPr>
        <p:spPr bwMode="auto">
          <a:xfrm>
            <a:off x="2438400" y="4114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89" name="AutoShape 49"/>
          <p:cNvSpPr>
            <a:spLocks noChangeArrowheads="1"/>
          </p:cNvSpPr>
          <p:nvPr/>
        </p:nvSpPr>
        <p:spPr bwMode="auto">
          <a:xfrm>
            <a:off x="4572000" y="38100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0" name="AutoShape 50"/>
          <p:cNvSpPr>
            <a:spLocks noChangeArrowheads="1"/>
          </p:cNvSpPr>
          <p:nvPr/>
        </p:nvSpPr>
        <p:spPr bwMode="auto">
          <a:xfrm>
            <a:off x="67056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1" name="AutoShape 51"/>
          <p:cNvSpPr>
            <a:spLocks noChangeArrowheads="1"/>
          </p:cNvSpPr>
          <p:nvPr/>
        </p:nvSpPr>
        <p:spPr bwMode="auto">
          <a:xfrm>
            <a:off x="7162800" y="19050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2" name="AutoShape 52"/>
          <p:cNvSpPr>
            <a:spLocks noChangeArrowheads="1"/>
          </p:cNvSpPr>
          <p:nvPr/>
        </p:nvSpPr>
        <p:spPr bwMode="auto">
          <a:xfrm>
            <a:off x="70104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3" name="AutoShape 53"/>
          <p:cNvSpPr>
            <a:spLocks noChangeArrowheads="1"/>
          </p:cNvSpPr>
          <p:nvPr/>
        </p:nvSpPr>
        <p:spPr bwMode="auto">
          <a:xfrm>
            <a:off x="6858000" y="2209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4" name="AutoShape 54"/>
          <p:cNvSpPr>
            <a:spLocks noChangeArrowheads="1"/>
          </p:cNvSpPr>
          <p:nvPr/>
        </p:nvSpPr>
        <p:spPr bwMode="auto">
          <a:xfrm>
            <a:off x="7162800" y="2362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5" name="AutoShape 55"/>
          <p:cNvSpPr>
            <a:spLocks noChangeArrowheads="1"/>
          </p:cNvSpPr>
          <p:nvPr/>
        </p:nvSpPr>
        <p:spPr bwMode="auto">
          <a:xfrm>
            <a:off x="7467600" y="2743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6" name="AutoShape 56"/>
          <p:cNvSpPr>
            <a:spLocks noChangeArrowheads="1"/>
          </p:cNvSpPr>
          <p:nvPr/>
        </p:nvSpPr>
        <p:spPr bwMode="auto">
          <a:xfrm>
            <a:off x="57150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7" name="AutoShape 57"/>
          <p:cNvSpPr>
            <a:spLocks noChangeArrowheads="1"/>
          </p:cNvSpPr>
          <p:nvPr/>
        </p:nvSpPr>
        <p:spPr bwMode="auto">
          <a:xfrm>
            <a:off x="6019800" y="32766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8" name="AutoShape 58"/>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299" name="AutoShape 59"/>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0" name="AutoShape 60"/>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1" name="AutoShape 61"/>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2" name="AutoShape 62"/>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3" name="AutoShape 63"/>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4" name="AutoShape 64"/>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5" name="AutoShape 65"/>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6" name="AutoShape 66"/>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6307" name="AutoShape 67"/>
          <p:cNvSpPr>
            <a:spLocks noChangeArrowheads="1"/>
          </p:cNvSpPr>
          <p:nvPr/>
        </p:nvSpPr>
        <p:spPr bwMode="auto">
          <a:xfrm>
            <a:off x="6629400" y="2590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87590681"/>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309" name="Rectangle 45"/>
          <p:cNvSpPr>
            <a:spLocks noChangeArrowheads="1"/>
          </p:cNvSpPr>
          <p:nvPr/>
        </p:nvSpPr>
        <p:spPr bwMode="auto">
          <a:xfrm>
            <a:off x="1122363" y="1198563"/>
            <a:ext cx="6989762" cy="54816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0" name="Rectangle 46"/>
          <p:cNvSpPr>
            <a:spLocks noChangeArrowheads="1"/>
          </p:cNvSpPr>
          <p:nvPr/>
        </p:nvSpPr>
        <p:spPr bwMode="auto">
          <a:xfrm>
            <a:off x="2071688" y="1465263"/>
            <a:ext cx="5867400" cy="4076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1" name="Line 47"/>
          <p:cNvSpPr>
            <a:spLocks noChangeShapeType="1"/>
          </p:cNvSpPr>
          <p:nvPr/>
        </p:nvSpPr>
        <p:spPr bwMode="auto">
          <a:xfrm>
            <a:off x="2071688" y="47244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2" name="Line 48"/>
          <p:cNvSpPr>
            <a:spLocks noChangeShapeType="1"/>
          </p:cNvSpPr>
          <p:nvPr/>
        </p:nvSpPr>
        <p:spPr bwMode="auto">
          <a:xfrm>
            <a:off x="2071688" y="3908425"/>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3" name="Line 49"/>
          <p:cNvSpPr>
            <a:spLocks noChangeShapeType="1"/>
          </p:cNvSpPr>
          <p:nvPr/>
        </p:nvSpPr>
        <p:spPr bwMode="auto">
          <a:xfrm>
            <a:off x="2071688" y="3098800"/>
            <a:ext cx="58674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4" name="Line 50"/>
          <p:cNvSpPr>
            <a:spLocks noChangeShapeType="1"/>
          </p:cNvSpPr>
          <p:nvPr/>
        </p:nvSpPr>
        <p:spPr bwMode="auto">
          <a:xfrm>
            <a:off x="2071688" y="2281238"/>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5" name="Line 51"/>
          <p:cNvSpPr>
            <a:spLocks noChangeShapeType="1"/>
          </p:cNvSpPr>
          <p:nvPr/>
        </p:nvSpPr>
        <p:spPr bwMode="auto">
          <a:xfrm>
            <a:off x="2071688" y="14652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6" name="Rectangle 52"/>
          <p:cNvSpPr>
            <a:spLocks noChangeArrowheads="1"/>
          </p:cNvSpPr>
          <p:nvPr/>
        </p:nvSpPr>
        <p:spPr bwMode="auto">
          <a:xfrm>
            <a:off x="2071688" y="1465263"/>
            <a:ext cx="5867400" cy="4076700"/>
          </a:xfrm>
          <a:prstGeom prst="rect">
            <a:avLst/>
          </a:prstGeom>
          <a:noFill/>
          <a:ln w="7938">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7" name="Line 53"/>
          <p:cNvSpPr>
            <a:spLocks noChangeShapeType="1"/>
          </p:cNvSpPr>
          <p:nvPr/>
        </p:nvSpPr>
        <p:spPr bwMode="auto">
          <a:xfrm>
            <a:off x="2071688" y="1465263"/>
            <a:ext cx="1587" cy="40767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8" name="Line 54"/>
          <p:cNvSpPr>
            <a:spLocks noChangeShapeType="1"/>
          </p:cNvSpPr>
          <p:nvPr/>
        </p:nvSpPr>
        <p:spPr bwMode="auto">
          <a:xfrm>
            <a:off x="2001838" y="55419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19" name="Line 55"/>
          <p:cNvSpPr>
            <a:spLocks noChangeShapeType="1"/>
          </p:cNvSpPr>
          <p:nvPr/>
        </p:nvSpPr>
        <p:spPr bwMode="auto">
          <a:xfrm>
            <a:off x="2001838" y="47244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0" name="Line 56"/>
          <p:cNvSpPr>
            <a:spLocks noChangeShapeType="1"/>
          </p:cNvSpPr>
          <p:nvPr/>
        </p:nvSpPr>
        <p:spPr bwMode="auto">
          <a:xfrm>
            <a:off x="2001838" y="3908425"/>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1" name="Line 57"/>
          <p:cNvSpPr>
            <a:spLocks noChangeShapeType="1"/>
          </p:cNvSpPr>
          <p:nvPr/>
        </p:nvSpPr>
        <p:spPr bwMode="auto">
          <a:xfrm>
            <a:off x="2001838" y="3098800"/>
            <a:ext cx="698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2" name="Line 58"/>
          <p:cNvSpPr>
            <a:spLocks noChangeShapeType="1"/>
          </p:cNvSpPr>
          <p:nvPr/>
        </p:nvSpPr>
        <p:spPr bwMode="auto">
          <a:xfrm>
            <a:off x="2001838" y="2281238"/>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3" name="Line 59"/>
          <p:cNvSpPr>
            <a:spLocks noChangeShapeType="1"/>
          </p:cNvSpPr>
          <p:nvPr/>
        </p:nvSpPr>
        <p:spPr bwMode="auto">
          <a:xfrm>
            <a:off x="2001838" y="1465263"/>
            <a:ext cx="698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4" name="Line 60"/>
          <p:cNvSpPr>
            <a:spLocks noChangeShapeType="1"/>
          </p:cNvSpPr>
          <p:nvPr/>
        </p:nvSpPr>
        <p:spPr bwMode="auto">
          <a:xfrm>
            <a:off x="2071688" y="5541963"/>
            <a:ext cx="58674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5" name="Line 61"/>
          <p:cNvSpPr>
            <a:spLocks noChangeShapeType="1"/>
          </p:cNvSpPr>
          <p:nvPr/>
        </p:nvSpPr>
        <p:spPr bwMode="auto">
          <a:xfrm flipV="1">
            <a:off x="20716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6" name="Line 62"/>
          <p:cNvSpPr>
            <a:spLocks noChangeShapeType="1"/>
          </p:cNvSpPr>
          <p:nvPr/>
        </p:nvSpPr>
        <p:spPr bwMode="auto">
          <a:xfrm flipV="1">
            <a:off x="3243263"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7" name="Line 63"/>
          <p:cNvSpPr>
            <a:spLocks noChangeShapeType="1"/>
          </p:cNvSpPr>
          <p:nvPr/>
        </p:nvSpPr>
        <p:spPr bwMode="auto">
          <a:xfrm flipV="1">
            <a:off x="44211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8" name="Line 64"/>
          <p:cNvSpPr>
            <a:spLocks noChangeShapeType="1"/>
          </p:cNvSpPr>
          <p:nvPr/>
        </p:nvSpPr>
        <p:spPr bwMode="auto">
          <a:xfrm flipV="1">
            <a:off x="5591175"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29" name="Line 65"/>
          <p:cNvSpPr>
            <a:spLocks noChangeShapeType="1"/>
          </p:cNvSpPr>
          <p:nvPr/>
        </p:nvSpPr>
        <p:spPr bwMode="auto">
          <a:xfrm flipV="1">
            <a:off x="6769100" y="5541963"/>
            <a:ext cx="1588"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30" name="Line 66"/>
          <p:cNvSpPr>
            <a:spLocks noChangeShapeType="1"/>
          </p:cNvSpPr>
          <p:nvPr/>
        </p:nvSpPr>
        <p:spPr bwMode="auto">
          <a:xfrm flipV="1">
            <a:off x="7939088" y="5541963"/>
            <a:ext cx="1587" cy="6985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31" name="Freeform 67"/>
          <p:cNvSpPr>
            <a:spLocks/>
          </p:cNvSpPr>
          <p:nvPr/>
        </p:nvSpPr>
        <p:spPr bwMode="auto">
          <a:xfrm>
            <a:off x="3179763" y="4662488"/>
            <a:ext cx="125412" cy="125412"/>
          </a:xfrm>
          <a:custGeom>
            <a:avLst/>
            <a:gdLst>
              <a:gd name="T0" fmla="*/ 40 w 79"/>
              <a:gd name="T1" fmla="*/ 0 h 79"/>
              <a:gd name="T2" fmla="*/ 79 w 79"/>
              <a:gd name="T3" fmla="*/ 39 h 79"/>
              <a:gd name="T4" fmla="*/ 40 w 79"/>
              <a:gd name="T5" fmla="*/ 79 h 79"/>
              <a:gd name="T6" fmla="*/ 0 w 79"/>
              <a:gd name="T7" fmla="*/ 39 h 79"/>
              <a:gd name="T8" fmla="*/ 40 w 79"/>
              <a:gd name="T9" fmla="*/ 0 h 79"/>
            </a:gdLst>
            <a:ahLst/>
            <a:cxnLst>
              <a:cxn ang="0">
                <a:pos x="T0" y="T1"/>
              </a:cxn>
              <a:cxn ang="0">
                <a:pos x="T2" y="T3"/>
              </a:cxn>
              <a:cxn ang="0">
                <a:pos x="T4" y="T5"/>
              </a:cxn>
              <a:cxn ang="0">
                <a:pos x="T6" y="T7"/>
              </a:cxn>
              <a:cxn ang="0">
                <a:pos x="T8" y="T9"/>
              </a:cxn>
            </a:cxnLst>
            <a:rect l="0" t="0" r="r" b="b"/>
            <a:pathLst>
              <a:path w="79" h="79">
                <a:moveTo>
                  <a:pt x="40" y="0"/>
                </a:moveTo>
                <a:lnTo>
                  <a:pt x="79" y="39"/>
                </a:lnTo>
                <a:lnTo>
                  <a:pt x="40" y="79"/>
                </a:lnTo>
                <a:lnTo>
                  <a:pt x="0" y="39"/>
                </a:lnTo>
                <a:lnTo>
                  <a:pt x="40" y="0"/>
                </a:lnTo>
                <a:close/>
              </a:path>
            </a:pathLst>
          </a:custGeom>
          <a:solidFill>
            <a:srgbClr val="000080"/>
          </a:solidFill>
          <a:ln w="7938">
            <a:solidFill>
              <a:srgbClr val="000080"/>
            </a:solidFill>
            <a:prstDash val="solid"/>
            <a:round/>
            <a:headEnd/>
            <a:tailEnd/>
          </a:ln>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32" name="Rectangle 68"/>
          <p:cNvSpPr>
            <a:spLocks noChangeArrowheads="1"/>
          </p:cNvSpPr>
          <p:nvPr/>
        </p:nvSpPr>
        <p:spPr bwMode="auto">
          <a:xfrm>
            <a:off x="1781175" y="54165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7333" name="Rectangle 69"/>
          <p:cNvSpPr>
            <a:spLocks noChangeArrowheads="1"/>
          </p:cNvSpPr>
          <p:nvPr/>
        </p:nvSpPr>
        <p:spPr bwMode="auto">
          <a:xfrm>
            <a:off x="1781175" y="45989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7334" name="Rectangle 70"/>
          <p:cNvSpPr>
            <a:spLocks noChangeArrowheads="1"/>
          </p:cNvSpPr>
          <p:nvPr/>
        </p:nvSpPr>
        <p:spPr bwMode="auto">
          <a:xfrm>
            <a:off x="1781175" y="37830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7335" name="Rectangle 71"/>
          <p:cNvSpPr>
            <a:spLocks noChangeArrowheads="1"/>
          </p:cNvSpPr>
          <p:nvPr/>
        </p:nvSpPr>
        <p:spPr bwMode="auto">
          <a:xfrm>
            <a:off x="1781175" y="2973388"/>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7336" name="Rectangle 72"/>
          <p:cNvSpPr>
            <a:spLocks noChangeArrowheads="1"/>
          </p:cNvSpPr>
          <p:nvPr/>
        </p:nvSpPr>
        <p:spPr bwMode="auto">
          <a:xfrm>
            <a:off x="1781175" y="2155825"/>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7337" name="Rectangle 73"/>
          <p:cNvSpPr>
            <a:spLocks noChangeArrowheads="1"/>
          </p:cNvSpPr>
          <p:nvPr/>
        </p:nvSpPr>
        <p:spPr bwMode="auto">
          <a:xfrm>
            <a:off x="1781175" y="1339850"/>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7338" name="Rectangle 74"/>
          <p:cNvSpPr>
            <a:spLocks noChangeArrowheads="1"/>
          </p:cNvSpPr>
          <p:nvPr/>
        </p:nvSpPr>
        <p:spPr bwMode="auto">
          <a:xfrm>
            <a:off x="20177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0</a:t>
            </a:r>
            <a:endParaRPr lang="en-US" sz="2400" smtClean="0">
              <a:solidFill>
                <a:srgbClr val="000000"/>
              </a:solidFill>
              <a:latin typeface="Times New Roman" charset="0"/>
              <a:ea typeface="ＭＳ Ｐゴシック" charset="0"/>
            </a:endParaRPr>
          </a:p>
        </p:txBody>
      </p:sp>
      <p:sp>
        <p:nvSpPr>
          <p:cNvPr id="267339" name="Rectangle 75"/>
          <p:cNvSpPr>
            <a:spLocks noChangeArrowheads="1"/>
          </p:cNvSpPr>
          <p:nvPr/>
        </p:nvSpPr>
        <p:spPr bwMode="auto">
          <a:xfrm>
            <a:off x="3187700"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67340" name="Rectangle 76"/>
          <p:cNvSpPr>
            <a:spLocks noChangeArrowheads="1"/>
          </p:cNvSpPr>
          <p:nvPr/>
        </p:nvSpPr>
        <p:spPr bwMode="auto">
          <a:xfrm>
            <a:off x="43656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67341" name="Rectangle 77"/>
          <p:cNvSpPr>
            <a:spLocks noChangeArrowheads="1"/>
          </p:cNvSpPr>
          <p:nvPr/>
        </p:nvSpPr>
        <p:spPr bwMode="auto">
          <a:xfrm>
            <a:off x="55356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67342" name="Rectangle 78"/>
          <p:cNvSpPr>
            <a:spLocks noChangeArrowheads="1"/>
          </p:cNvSpPr>
          <p:nvPr/>
        </p:nvSpPr>
        <p:spPr bwMode="auto">
          <a:xfrm>
            <a:off x="6715125"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67343" name="Rectangle 79"/>
          <p:cNvSpPr>
            <a:spLocks noChangeArrowheads="1"/>
          </p:cNvSpPr>
          <p:nvPr/>
        </p:nvSpPr>
        <p:spPr bwMode="auto">
          <a:xfrm>
            <a:off x="7885113" y="5738813"/>
            <a:ext cx="21272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defTabSz="914400" fontAlgn="base">
              <a:spcBef>
                <a:spcPct val="0"/>
              </a:spcBef>
              <a:spcAft>
                <a:spcPct val="0"/>
              </a:spcAft>
            </a:pPr>
            <a:r>
              <a:rPr lang="en-US" sz="17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67267" name="Rectangle 3"/>
          <p:cNvSpPr>
            <a:spLocks noGrp="1" noChangeArrowheads="1"/>
          </p:cNvSpPr>
          <p:nvPr>
            <p:ph type="title"/>
          </p:nvPr>
        </p:nvSpPr>
        <p:spPr>
          <a:xfrm>
            <a:off x="685800" y="228600"/>
            <a:ext cx="7772400" cy="533400"/>
          </a:xfrm>
        </p:spPr>
        <p:txBody>
          <a:bodyPr/>
          <a:lstStyle/>
          <a:p>
            <a:r>
              <a:rPr lang="en-US" sz="4000">
                <a:effectLst>
                  <a:outerShdw blurRad="38100" dist="38100" dir="2700000" algn="tl">
                    <a:srgbClr val="DDDDDD"/>
                  </a:outerShdw>
                </a:effectLst>
              </a:rPr>
              <a:t>K-means Clustering: Step 4</a:t>
            </a:r>
          </a:p>
        </p:txBody>
      </p:sp>
      <p:sp>
        <p:nvSpPr>
          <p:cNvPr id="267268" name="Text Box 4"/>
          <p:cNvSpPr txBox="1">
            <a:spLocks noChangeArrowheads="1"/>
          </p:cNvSpPr>
          <p:nvPr/>
        </p:nvSpPr>
        <p:spPr bwMode="auto">
          <a:xfrm>
            <a:off x="1820241" y="838200"/>
            <a:ext cx="55860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reassign data points and move centers again</a:t>
            </a:r>
            <a:endParaRPr lang="en-US" sz="2400" dirty="0" smtClean="0">
              <a:solidFill>
                <a:srgbClr val="000000"/>
              </a:solidFill>
              <a:latin typeface="Times New Roman" charset="0"/>
              <a:ea typeface="ＭＳ Ｐゴシック" charset="0"/>
            </a:endParaRPr>
          </a:p>
        </p:txBody>
      </p:sp>
      <p:grpSp>
        <p:nvGrpSpPr>
          <p:cNvPr id="267269" name="Group 5"/>
          <p:cNvGrpSpPr>
            <a:grpSpLocks/>
          </p:cNvGrpSpPr>
          <p:nvPr/>
        </p:nvGrpSpPr>
        <p:grpSpPr bwMode="auto">
          <a:xfrm>
            <a:off x="6172200" y="2133600"/>
            <a:ext cx="685800" cy="533400"/>
            <a:chOff x="192" y="1824"/>
            <a:chExt cx="432" cy="336"/>
          </a:xfrm>
        </p:grpSpPr>
        <p:sp>
          <p:nvSpPr>
            <p:cNvPr id="267270" name="Oval 6"/>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71" name="Text Box 7"/>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1</a:t>
              </a:r>
            </a:p>
          </p:txBody>
        </p:sp>
      </p:grpSp>
      <p:grpSp>
        <p:nvGrpSpPr>
          <p:cNvPr id="267272" name="Group 8"/>
          <p:cNvGrpSpPr>
            <a:grpSpLocks/>
          </p:cNvGrpSpPr>
          <p:nvPr/>
        </p:nvGrpSpPr>
        <p:grpSpPr bwMode="auto">
          <a:xfrm>
            <a:off x="3124200" y="4343400"/>
            <a:ext cx="685800" cy="533400"/>
            <a:chOff x="192" y="1824"/>
            <a:chExt cx="432" cy="336"/>
          </a:xfrm>
        </p:grpSpPr>
        <p:sp>
          <p:nvSpPr>
            <p:cNvPr id="267273" name="Oval 9"/>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74" name="Text Box 10"/>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2</a:t>
              </a:r>
            </a:p>
          </p:txBody>
        </p:sp>
      </p:grpSp>
      <p:grpSp>
        <p:nvGrpSpPr>
          <p:cNvPr id="267275" name="Group 11"/>
          <p:cNvGrpSpPr>
            <a:grpSpLocks/>
          </p:cNvGrpSpPr>
          <p:nvPr/>
        </p:nvGrpSpPr>
        <p:grpSpPr bwMode="auto">
          <a:xfrm>
            <a:off x="6248400" y="4038600"/>
            <a:ext cx="685800" cy="533400"/>
            <a:chOff x="192" y="1824"/>
            <a:chExt cx="432" cy="336"/>
          </a:xfrm>
        </p:grpSpPr>
        <p:sp>
          <p:nvSpPr>
            <p:cNvPr id="267276" name="Oval 12"/>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77" name="Text Box 13"/>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3</a:t>
              </a:r>
            </a:p>
          </p:txBody>
        </p:sp>
      </p:grpSp>
      <p:sp>
        <p:nvSpPr>
          <p:cNvPr id="267278" name="AutoShape 14"/>
          <p:cNvSpPr>
            <a:spLocks noChangeArrowheads="1"/>
          </p:cNvSpPr>
          <p:nvPr/>
        </p:nvSpPr>
        <p:spPr bwMode="auto">
          <a:xfrm>
            <a:off x="3200400" y="46482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79" name="AutoShape 15"/>
          <p:cNvSpPr>
            <a:spLocks noChangeArrowheads="1"/>
          </p:cNvSpPr>
          <p:nvPr/>
        </p:nvSpPr>
        <p:spPr bwMode="auto">
          <a:xfrm>
            <a:off x="3352800" y="4876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0" name="AutoShape 16"/>
          <p:cNvSpPr>
            <a:spLocks noChangeArrowheads="1"/>
          </p:cNvSpPr>
          <p:nvPr/>
        </p:nvSpPr>
        <p:spPr bwMode="auto">
          <a:xfrm>
            <a:off x="31242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1" name="AutoShape 17"/>
          <p:cNvSpPr>
            <a:spLocks noChangeArrowheads="1"/>
          </p:cNvSpPr>
          <p:nvPr/>
        </p:nvSpPr>
        <p:spPr bwMode="auto">
          <a:xfrm>
            <a:off x="2895600" y="44196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2" name="AutoShape 18"/>
          <p:cNvSpPr>
            <a:spLocks noChangeArrowheads="1"/>
          </p:cNvSpPr>
          <p:nvPr/>
        </p:nvSpPr>
        <p:spPr bwMode="auto">
          <a:xfrm>
            <a:off x="2895600" y="2057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3" name="AutoShape 19"/>
          <p:cNvSpPr>
            <a:spLocks noChangeArrowheads="1"/>
          </p:cNvSpPr>
          <p:nvPr/>
        </p:nvSpPr>
        <p:spPr bwMode="auto">
          <a:xfrm>
            <a:off x="2895600" y="3581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4" name="AutoShape 20"/>
          <p:cNvSpPr>
            <a:spLocks noChangeArrowheads="1"/>
          </p:cNvSpPr>
          <p:nvPr/>
        </p:nvSpPr>
        <p:spPr bwMode="auto">
          <a:xfrm>
            <a:off x="28956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5" name="AutoShape 21"/>
          <p:cNvSpPr>
            <a:spLocks noChangeArrowheads="1"/>
          </p:cNvSpPr>
          <p:nvPr/>
        </p:nvSpPr>
        <p:spPr bwMode="auto">
          <a:xfrm>
            <a:off x="2438400" y="4114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6" name="AutoShape 22"/>
          <p:cNvSpPr>
            <a:spLocks noChangeArrowheads="1"/>
          </p:cNvSpPr>
          <p:nvPr/>
        </p:nvSpPr>
        <p:spPr bwMode="auto">
          <a:xfrm>
            <a:off x="4572000" y="3810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7" name="AutoShape 23"/>
          <p:cNvSpPr>
            <a:spLocks noChangeArrowheads="1"/>
          </p:cNvSpPr>
          <p:nvPr/>
        </p:nvSpPr>
        <p:spPr bwMode="auto">
          <a:xfrm>
            <a:off x="67056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8" name="AutoShape 24"/>
          <p:cNvSpPr>
            <a:spLocks noChangeArrowheads="1"/>
          </p:cNvSpPr>
          <p:nvPr/>
        </p:nvSpPr>
        <p:spPr bwMode="auto">
          <a:xfrm>
            <a:off x="7162800" y="19050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89" name="AutoShape 25"/>
          <p:cNvSpPr>
            <a:spLocks noChangeArrowheads="1"/>
          </p:cNvSpPr>
          <p:nvPr/>
        </p:nvSpPr>
        <p:spPr bwMode="auto">
          <a:xfrm>
            <a:off x="70104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0" name="AutoShape 26"/>
          <p:cNvSpPr>
            <a:spLocks noChangeArrowheads="1"/>
          </p:cNvSpPr>
          <p:nvPr/>
        </p:nvSpPr>
        <p:spPr bwMode="auto">
          <a:xfrm>
            <a:off x="6858000" y="2209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1" name="AutoShape 27"/>
          <p:cNvSpPr>
            <a:spLocks noChangeArrowheads="1"/>
          </p:cNvSpPr>
          <p:nvPr/>
        </p:nvSpPr>
        <p:spPr bwMode="auto">
          <a:xfrm>
            <a:off x="7162800" y="2362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2" name="AutoShape 28"/>
          <p:cNvSpPr>
            <a:spLocks noChangeArrowheads="1"/>
          </p:cNvSpPr>
          <p:nvPr/>
        </p:nvSpPr>
        <p:spPr bwMode="auto">
          <a:xfrm>
            <a:off x="7467600" y="2743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3" name="AutoShape 29"/>
          <p:cNvSpPr>
            <a:spLocks noChangeArrowheads="1"/>
          </p:cNvSpPr>
          <p:nvPr/>
        </p:nvSpPr>
        <p:spPr bwMode="auto">
          <a:xfrm>
            <a:off x="57150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4" name="AutoShape 30"/>
          <p:cNvSpPr>
            <a:spLocks noChangeArrowheads="1"/>
          </p:cNvSpPr>
          <p:nvPr/>
        </p:nvSpPr>
        <p:spPr bwMode="auto">
          <a:xfrm>
            <a:off x="6019800" y="3276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5" name="AutoShape 31"/>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6" name="AutoShape 32"/>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7" name="AutoShape 33"/>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8" name="AutoShape 34"/>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299" name="AutoShape 35"/>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0" name="AutoShape 36"/>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1" name="AutoShape 37"/>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2" name="AutoShape 38"/>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3" name="AutoShape 39"/>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4" name="AutoShape 40"/>
          <p:cNvSpPr>
            <a:spLocks noChangeArrowheads="1"/>
          </p:cNvSpPr>
          <p:nvPr/>
        </p:nvSpPr>
        <p:spPr bwMode="auto">
          <a:xfrm>
            <a:off x="6629400" y="2590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67305" name="Group 41"/>
          <p:cNvGrpSpPr>
            <a:grpSpLocks/>
          </p:cNvGrpSpPr>
          <p:nvPr/>
        </p:nvGrpSpPr>
        <p:grpSpPr bwMode="auto">
          <a:xfrm>
            <a:off x="2819400" y="2209800"/>
            <a:ext cx="3962400" cy="2514600"/>
            <a:chOff x="1776" y="1392"/>
            <a:chExt cx="2496" cy="1584"/>
          </a:xfrm>
        </p:grpSpPr>
        <p:sp>
          <p:nvSpPr>
            <p:cNvPr id="267306" name="Line 42"/>
            <p:cNvSpPr>
              <a:spLocks noChangeShapeType="1"/>
            </p:cNvSpPr>
            <p:nvPr/>
          </p:nvSpPr>
          <p:spPr bwMode="auto">
            <a:xfrm flipH="1" flipV="1">
              <a:off x="1776" y="2592"/>
              <a:ext cx="192" cy="14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7" name="Line 43"/>
            <p:cNvSpPr>
              <a:spLocks noChangeShapeType="1"/>
            </p:cNvSpPr>
            <p:nvPr/>
          </p:nvSpPr>
          <p:spPr bwMode="auto">
            <a:xfrm flipH="1">
              <a:off x="3840" y="2736"/>
              <a:ext cx="96" cy="24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7308" name="Line 44"/>
            <p:cNvSpPr>
              <a:spLocks noChangeShapeType="1"/>
            </p:cNvSpPr>
            <p:nvPr/>
          </p:nvSpPr>
          <p:spPr bwMode="auto">
            <a:xfrm>
              <a:off x="4080" y="1392"/>
              <a:ext cx="19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Tree>
    <p:extLst>
      <p:ext uri="{BB962C8B-B14F-4D97-AF65-F5344CB8AC3E}">
        <p14:creationId xmlns:p14="http://schemas.microsoft.com/office/powerpoint/2010/main" val="42338828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673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64195" y="259411"/>
            <a:ext cx="7010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pPr>
            <a:r>
              <a:rPr lang="en-US" sz="5200" dirty="0" smtClean="0">
                <a:solidFill>
                  <a:prstClr val="black"/>
                </a:solidFill>
                <a:latin typeface="Cambria" charset="0"/>
                <a:cs typeface="Cambria" charset="0"/>
              </a:rPr>
              <a:t>Hw#</a:t>
            </a:r>
            <a:r>
              <a:rPr lang="en-US" sz="5200" dirty="0" smtClean="0">
                <a:solidFill>
                  <a:prstClr val="black"/>
                </a:solidFill>
                <a:latin typeface="Cambria" charset="0"/>
                <a:cs typeface="Cambria" charset="0"/>
              </a:rPr>
              <a:t>6 - reminder</a:t>
            </a:r>
            <a:endParaRPr lang="en-US" sz="5200" dirty="0">
              <a:solidFill>
                <a:prstClr val="black"/>
              </a:solidFill>
              <a:latin typeface="Cambria" charset="0"/>
              <a:cs typeface="Cambria" charset="0"/>
            </a:endParaRPr>
          </a:p>
        </p:txBody>
      </p:sp>
      <p:sp>
        <p:nvSpPr>
          <p:cNvPr id="6" name="Rectangle 5"/>
          <p:cNvSpPr/>
          <p:nvPr/>
        </p:nvSpPr>
        <p:spPr>
          <a:xfrm>
            <a:off x="922940" y="1371456"/>
            <a:ext cx="7409480" cy="1200328"/>
          </a:xfrm>
          <a:prstGeom prst="rect">
            <a:avLst/>
          </a:prstGeom>
          <a:noFill/>
        </p:spPr>
        <p:txBody>
          <a:bodyPr wrap="square">
            <a:spAutoFit/>
          </a:bodyPr>
          <a:lstStyle/>
          <a:p>
            <a:r>
              <a:rPr lang="en-US" sz="2400" dirty="0" smtClean="0">
                <a:solidFill>
                  <a:prstClr val="black"/>
                </a:solidFill>
                <a:latin typeface="Calibri"/>
              </a:rPr>
              <a:t>(1) First, you'll get some experience with text-analysis (text mining package) using Twitter messages </a:t>
            </a:r>
            <a:r>
              <a:rPr lang="en-US" sz="2400" i="1" dirty="0" smtClean="0">
                <a:solidFill>
                  <a:srgbClr val="071EFF"/>
                </a:solidFill>
                <a:latin typeface="Calibri"/>
              </a:rPr>
              <a:t>[and… building word-clouds from them]</a:t>
            </a:r>
          </a:p>
        </p:txBody>
      </p:sp>
      <p:sp>
        <p:nvSpPr>
          <p:cNvPr id="4" name="Rectangle 3"/>
          <p:cNvSpPr/>
          <p:nvPr/>
        </p:nvSpPr>
        <p:spPr>
          <a:xfrm>
            <a:off x="922940" y="2841453"/>
            <a:ext cx="6711510" cy="2308324"/>
          </a:xfrm>
          <a:prstGeom prst="rect">
            <a:avLst/>
          </a:prstGeom>
          <a:solidFill>
            <a:srgbClr val="BFFFBC"/>
          </a:solidFill>
        </p:spPr>
        <p:txBody>
          <a:bodyPr wrap="square">
            <a:spAutoFit/>
          </a:bodyPr>
          <a:lstStyle/>
          <a:p>
            <a:r>
              <a:rPr lang="en-US" sz="2400" dirty="0" smtClean="0">
                <a:solidFill>
                  <a:prstClr val="black"/>
                </a:solidFill>
                <a:latin typeface="Calibri"/>
              </a:rPr>
              <a:t>(2) Second, </a:t>
            </a:r>
            <a:r>
              <a:rPr lang="en-US" sz="2400" dirty="0" smtClean="0">
                <a:solidFill>
                  <a:prstClr val="black"/>
                </a:solidFill>
                <a:latin typeface="Calibri"/>
              </a:rPr>
              <a:t>you'll </a:t>
            </a:r>
            <a:r>
              <a:rPr lang="en-US" sz="2400" dirty="0" smtClean="0">
                <a:solidFill>
                  <a:prstClr val="black"/>
                </a:solidFill>
                <a:latin typeface="Calibri"/>
              </a:rPr>
              <a:t>return to our </a:t>
            </a:r>
            <a:r>
              <a:rPr lang="en-US" sz="2400" b="1" dirty="0" smtClean="0">
                <a:solidFill>
                  <a:srgbClr val="008000"/>
                </a:solidFill>
                <a:latin typeface="Calibri"/>
              </a:rPr>
              <a:t>Titanic dataset</a:t>
            </a:r>
            <a:r>
              <a:rPr lang="en-US" sz="2400" dirty="0" smtClean="0">
                <a:solidFill>
                  <a:prstClr val="black"/>
                </a:solidFill>
                <a:latin typeface="Calibri"/>
              </a:rPr>
              <a:t>:</a:t>
            </a:r>
          </a:p>
          <a:p>
            <a:pPr marL="800100" lvl="1" indent="-342900">
              <a:buFont typeface="Arial"/>
              <a:buChar char="•"/>
            </a:pPr>
            <a:r>
              <a:rPr lang="en-US" sz="2400" dirty="0" smtClean="0">
                <a:solidFill>
                  <a:prstClr val="black"/>
                </a:solidFill>
                <a:latin typeface="Calibri"/>
              </a:rPr>
              <a:t>create a predictor for survival based on random forests</a:t>
            </a:r>
          </a:p>
          <a:p>
            <a:pPr marL="800100" lvl="1" indent="-342900">
              <a:buFont typeface="Arial"/>
              <a:buChar char="•"/>
            </a:pPr>
            <a:r>
              <a:rPr lang="en-US" sz="2400" dirty="0" smtClean="0">
                <a:solidFill>
                  <a:prstClr val="black"/>
                </a:solidFill>
                <a:latin typeface="Calibri"/>
              </a:rPr>
              <a:t>you'll need to (a) impute values that are missing and (b) handle variables with too many categories (omit them!)</a:t>
            </a:r>
          </a:p>
        </p:txBody>
      </p:sp>
      <p:sp>
        <p:nvSpPr>
          <p:cNvPr id="7" name="Rectangle 6"/>
          <p:cNvSpPr/>
          <p:nvPr/>
        </p:nvSpPr>
        <p:spPr>
          <a:xfrm>
            <a:off x="922940" y="5534066"/>
            <a:ext cx="6711510" cy="830997"/>
          </a:xfrm>
          <a:prstGeom prst="rect">
            <a:avLst/>
          </a:prstGeom>
          <a:solidFill>
            <a:srgbClr val="B7BEFF"/>
          </a:solidFill>
        </p:spPr>
        <p:txBody>
          <a:bodyPr wrap="square">
            <a:spAutoFit/>
          </a:bodyPr>
          <a:lstStyle/>
          <a:p>
            <a:r>
              <a:rPr lang="en-US" sz="2400" dirty="0" smtClean="0">
                <a:solidFill>
                  <a:prstClr val="black"/>
                </a:solidFill>
                <a:latin typeface="Calibri"/>
              </a:rPr>
              <a:t>(3) </a:t>
            </a:r>
            <a:r>
              <a:rPr lang="en-US" sz="2400" dirty="0" smtClean="0">
                <a:solidFill>
                  <a:prstClr val="black"/>
                </a:solidFill>
                <a:latin typeface="Calibri"/>
              </a:rPr>
              <a:t>Optionally, </a:t>
            </a:r>
            <a:r>
              <a:rPr lang="en-US" sz="2400" dirty="0" smtClean="0">
                <a:solidFill>
                  <a:prstClr val="black"/>
                </a:solidFill>
                <a:latin typeface="Calibri"/>
              </a:rPr>
              <a:t>you'll also try using random forests to classify hand-written digits (!)…</a:t>
            </a:r>
          </a:p>
        </p:txBody>
      </p:sp>
    </p:spTree>
    <p:extLst>
      <p:ext uri="{BB962C8B-B14F-4D97-AF65-F5344CB8AC3E}">
        <p14:creationId xmlns:p14="http://schemas.microsoft.com/office/powerpoint/2010/main" val="3490838869"/>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8290" name="Object 2"/>
          <p:cNvGraphicFramePr>
            <a:graphicFrameLocks noChangeAspect="1"/>
          </p:cNvGraphicFramePr>
          <p:nvPr/>
        </p:nvGraphicFramePr>
        <p:xfrm>
          <a:off x="1066800" y="1143000"/>
          <a:ext cx="7100888" cy="5584825"/>
        </p:xfrm>
        <a:graphic>
          <a:graphicData uri="http://schemas.openxmlformats.org/presentationml/2006/ole">
            <mc:AlternateContent xmlns:mc="http://schemas.openxmlformats.org/markup-compatibility/2006">
              <mc:Choice xmlns:v="urn:schemas-microsoft-com:vml" Requires="v">
                <p:oleObj spid="_x0000_s113678" name="Chart" r:id="rId3" imgW="6888861" imgH="5418011" progId="Excel.Chart.8">
                  <p:embed/>
                </p:oleObj>
              </mc:Choice>
              <mc:Fallback>
                <p:oleObj name="Chart" r:id="rId3" imgW="6888861" imgH="5418011" progId="Excel.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143000"/>
                        <a:ext cx="7100888" cy="5584825"/>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68291" name="Rectangle 3"/>
          <p:cNvSpPr>
            <a:spLocks noGrp="1" noChangeArrowheads="1"/>
          </p:cNvSpPr>
          <p:nvPr>
            <p:ph type="title"/>
          </p:nvPr>
        </p:nvSpPr>
        <p:spPr>
          <a:xfrm>
            <a:off x="685800" y="228600"/>
            <a:ext cx="7772400" cy="533400"/>
          </a:xfrm>
        </p:spPr>
        <p:txBody>
          <a:bodyPr/>
          <a:lstStyle/>
          <a:p>
            <a:r>
              <a:rPr lang="en-US" sz="4000">
                <a:effectLst>
                  <a:outerShdw blurRad="38100" dist="38100" dir="2700000" algn="tl">
                    <a:srgbClr val="DDDDDD"/>
                  </a:outerShdw>
                </a:effectLst>
              </a:rPr>
              <a:t>K-means Clustering: Step 5</a:t>
            </a:r>
          </a:p>
        </p:txBody>
      </p:sp>
      <p:sp>
        <p:nvSpPr>
          <p:cNvPr id="268292" name="Text Box 4"/>
          <p:cNvSpPr txBox="1">
            <a:spLocks noChangeArrowheads="1"/>
          </p:cNvSpPr>
          <p:nvPr/>
        </p:nvSpPr>
        <p:spPr bwMode="auto">
          <a:xfrm>
            <a:off x="2591481" y="838200"/>
            <a:ext cx="40435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no more reassignments ~ done!</a:t>
            </a:r>
            <a:endParaRPr lang="en-US" sz="2400" dirty="0" smtClean="0">
              <a:solidFill>
                <a:srgbClr val="000000"/>
              </a:solidFill>
              <a:latin typeface="Times New Roman" charset="0"/>
              <a:ea typeface="ＭＳ Ｐゴシック" charset="0"/>
            </a:endParaRPr>
          </a:p>
        </p:txBody>
      </p:sp>
      <p:grpSp>
        <p:nvGrpSpPr>
          <p:cNvPr id="268293" name="Group 5"/>
          <p:cNvGrpSpPr>
            <a:grpSpLocks/>
          </p:cNvGrpSpPr>
          <p:nvPr/>
        </p:nvGrpSpPr>
        <p:grpSpPr bwMode="auto">
          <a:xfrm>
            <a:off x="6553200" y="2133600"/>
            <a:ext cx="685800" cy="533400"/>
            <a:chOff x="192" y="1824"/>
            <a:chExt cx="432" cy="336"/>
          </a:xfrm>
        </p:grpSpPr>
        <p:sp>
          <p:nvSpPr>
            <p:cNvPr id="268294" name="Oval 6"/>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295" name="Text Box 7"/>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1</a:t>
              </a:r>
            </a:p>
          </p:txBody>
        </p:sp>
      </p:grpSp>
      <p:grpSp>
        <p:nvGrpSpPr>
          <p:cNvPr id="268296" name="Group 8"/>
          <p:cNvGrpSpPr>
            <a:grpSpLocks/>
          </p:cNvGrpSpPr>
          <p:nvPr/>
        </p:nvGrpSpPr>
        <p:grpSpPr bwMode="auto">
          <a:xfrm>
            <a:off x="2743200" y="4038600"/>
            <a:ext cx="685800" cy="533400"/>
            <a:chOff x="192" y="1824"/>
            <a:chExt cx="432" cy="336"/>
          </a:xfrm>
        </p:grpSpPr>
        <p:sp>
          <p:nvSpPr>
            <p:cNvPr id="268297" name="Oval 9"/>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298" name="Text Box 10"/>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2</a:t>
              </a:r>
            </a:p>
          </p:txBody>
        </p:sp>
      </p:grpSp>
      <p:grpSp>
        <p:nvGrpSpPr>
          <p:cNvPr id="268299" name="Group 11"/>
          <p:cNvGrpSpPr>
            <a:grpSpLocks/>
          </p:cNvGrpSpPr>
          <p:nvPr/>
        </p:nvGrpSpPr>
        <p:grpSpPr bwMode="auto">
          <a:xfrm>
            <a:off x="6172200" y="4267200"/>
            <a:ext cx="685800" cy="533400"/>
            <a:chOff x="192" y="1824"/>
            <a:chExt cx="432" cy="336"/>
          </a:xfrm>
        </p:grpSpPr>
        <p:sp>
          <p:nvSpPr>
            <p:cNvPr id="268300" name="Oval 12"/>
            <p:cNvSpPr>
              <a:spLocks noChangeArrowheads="1"/>
            </p:cNvSpPr>
            <p:nvPr/>
          </p:nvSpPr>
          <p:spPr bwMode="auto">
            <a:xfrm>
              <a:off x="192" y="1824"/>
              <a:ext cx="144" cy="144"/>
            </a:xfrm>
            <a:prstGeom prst="ellipse">
              <a:avLst/>
            </a:prstGeom>
            <a:solidFill>
              <a:schemeClr val="tx2"/>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1" name="Text Box 13"/>
            <p:cNvSpPr txBox="1">
              <a:spLocks noChangeArrowheads="1"/>
            </p:cNvSpPr>
            <p:nvPr/>
          </p:nvSpPr>
          <p:spPr bwMode="auto">
            <a:xfrm>
              <a:off x="288" y="187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50000"/>
                </a:spcBef>
                <a:spcAft>
                  <a:spcPct val="0"/>
                </a:spcAft>
              </a:pPr>
              <a:r>
                <a:rPr lang="en-US" sz="2400" smtClean="0">
                  <a:solidFill>
                    <a:srgbClr val="000000"/>
                  </a:solidFill>
                  <a:latin typeface="Times New Roman" charset="0"/>
                  <a:ea typeface="ＭＳ Ｐゴシック" charset="0"/>
                </a:rPr>
                <a:t>k</a:t>
              </a:r>
              <a:r>
                <a:rPr lang="en-US" sz="2400" baseline="-25000" smtClean="0">
                  <a:solidFill>
                    <a:srgbClr val="000000"/>
                  </a:solidFill>
                  <a:latin typeface="Times New Roman" charset="0"/>
                  <a:ea typeface="ＭＳ Ｐゴシック" charset="0"/>
                </a:rPr>
                <a:t>3</a:t>
              </a:r>
            </a:p>
          </p:txBody>
        </p:sp>
      </p:grpSp>
      <p:sp>
        <p:nvSpPr>
          <p:cNvPr id="268302" name="AutoShape 14"/>
          <p:cNvSpPr>
            <a:spLocks noChangeArrowheads="1"/>
          </p:cNvSpPr>
          <p:nvPr/>
        </p:nvSpPr>
        <p:spPr bwMode="auto">
          <a:xfrm>
            <a:off x="3200400" y="46482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3" name="AutoShape 15"/>
          <p:cNvSpPr>
            <a:spLocks noChangeArrowheads="1"/>
          </p:cNvSpPr>
          <p:nvPr/>
        </p:nvSpPr>
        <p:spPr bwMode="auto">
          <a:xfrm>
            <a:off x="3352800" y="4876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4" name="AutoShape 16"/>
          <p:cNvSpPr>
            <a:spLocks noChangeArrowheads="1"/>
          </p:cNvSpPr>
          <p:nvPr/>
        </p:nvSpPr>
        <p:spPr bwMode="auto">
          <a:xfrm>
            <a:off x="31242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5" name="AutoShape 17"/>
          <p:cNvSpPr>
            <a:spLocks noChangeArrowheads="1"/>
          </p:cNvSpPr>
          <p:nvPr/>
        </p:nvSpPr>
        <p:spPr bwMode="auto">
          <a:xfrm>
            <a:off x="2895600" y="44196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6" name="AutoShape 18"/>
          <p:cNvSpPr>
            <a:spLocks noChangeArrowheads="1"/>
          </p:cNvSpPr>
          <p:nvPr/>
        </p:nvSpPr>
        <p:spPr bwMode="auto">
          <a:xfrm>
            <a:off x="2895600" y="2057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7" name="AutoShape 19"/>
          <p:cNvSpPr>
            <a:spLocks noChangeArrowheads="1"/>
          </p:cNvSpPr>
          <p:nvPr/>
        </p:nvSpPr>
        <p:spPr bwMode="auto">
          <a:xfrm>
            <a:off x="2895600" y="3581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8" name="AutoShape 20"/>
          <p:cNvSpPr>
            <a:spLocks noChangeArrowheads="1"/>
          </p:cNvSpPr>
          <p:nvPr/>
        </p:nvSpPr>
        <p:spPr bwMode="auto">
          <a:xfrm>
            <a:off x="2895600" y="51054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09" name="AutoShape 21"/>
          <p:cNvSpPr>
            <a:spLocks noChangeArrowheads="1"/>
          </p:cNvSpPr>
          <p:nvPr/>
        </p:nvSpPr>
        <p:spPr bwMode="auto">
          <a:xfrm>
            <a:off x="2438400" y="4114800"/>
            <a:ext cx="152400" cy="152400"/>
          </a:xfrm>
          <a:prstGeom prst="diamond">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0" name="AutoShape 22"/>
          <p:cNvSpPr>
            <a:spLocks noChangeArrowheads="1"/>
          </p:cNvSpPr>
          <p:nvPr/>
        </p:nvSpPr>
        <p:spPr bwMode="auto">
          <a:xfrm>
            <a:off x="4572000" y="3810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1" name="AutoShape 23"/>
          <p:cNvSpPr>
            <a:spLocks noChangeArrowheads="1"/>
          </p:cNvSpPr>
          <p:nvPr/>
        </p:nvSpPr>
        <p:spPr bwMode="auto">
          <a:xfrm>
            <a:off x="67056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2" name="AutoShape 24"/>
          <p:cNvSpPr>
            <a:spLocks noChangeArrowheads="1"/>
          </p:cNvSpPr>
          <p:nvPr/>
        </p:nvSpPr>
        <p:spPr bwMode="auto">
          <a:xfrm>
            <a:off x="7162800" y="19050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3" name="AutoShape 25"/>
          <p:cNvSpPr>
            <a:spLocks noChangeArrowheads="1"/>
          </p:cNvSpPr>
          <p:nvPr/>
        </p:nvSpPr>
        <p:spPr bwMode="auto">
          <a:xfrm>
            <a:off x="7010400" y="20574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4" name="AutoShape 26"/>
          <p:cNvSpPr>
            <a:spLocks noChangeArrowheads="1"/>
          </p:cNvSpPr>
          <p:nvPr/>
        </p:nvSpPr>
        <p:spPr bwMode="auto">
          <a:xfrm>
            <a:off x="6858000" y="2209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5" name="AutoShape 27"/>
          <p:cNvSpPr>
            <a:spLocks noChangeArrowheads="1"/>
          </p:cNvSpPr>
          <p:nvPr/>
        </p:nvSpPr>
        <p:spPr bwMode="auto">
          <a:xfrm>
            <a:off x="7162800" y="2362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6" name="AutoShape 28"/>
          <p:cNvSpPr>
            <a:spLocks noChangeArrowheads="1"/>
          </p:cNvSpPr>
          <p:nvPr/>
        </p:nvSpPr>
        <p:spPr bwMode="auto">
          <a:xfrm>
            <a:off x="7467600" y="27432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7" name="AutoShape 29"/>
          <p:cNvSpPr>
            <a:spLocks noChangeArrowheads="1"/>
          </p:cNvSpPr>
          <p:nvPr/>
        </p:nvSpPr>
        <p:spPr bwMode="auto">
          <a:xfrm>
            <a:off x="5715000" y="1828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8" name="AutoShape 30"/>
          <p:cNvSpPr>
            <a:spLocks noChangeArrowheads="1"/>
          </p:cNvSpPr>
          <p:nvPr/>
        </p:nvSpPr>
        <p:spPr bwMode="auto">
          <a:xfrm>
            <a:off x="6019800" y="3276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19" name="AutoShape 31"/>
          <p:cNvSpPr>
            <a:spLocks noChangeArrowheads="1"/>
          </p:cNvSpPr>
          <p:nvPr/>
        </p:nvSpPr>
        <p:spPr bwMode="auto">
          <a:xfrm>
            <a:off x="6019800" y="4800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0" name="AutoShape 32"/>
          <p:cNvSpPr>
            <a:spLocks noChangeArrowheads="1"/>
          </p:cNvSpPr>
          <p:nvPr/>
        </p:nvSpPr>
        <p:spPr bwMode="auto">
          <a:xfrm>
            <a:off x="6400800" y="5105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1" name="AutoShape 33"/>
          <p:cNvSpPr>
            <a:spLocks noChangeArrowheads="1"/>
          </p:cNvSpPr>
          <p:nvPr/>
        </p:nvSpPr>
        <p:spPr bwMode="auto">
          <a:xfrm>
            <a:off x="6781800" y="43434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2" name="AutoShape 34"/>
          <p:cNvSpPr>
            <a:spLocks noChangeArrowheads="1"/>
          </p:cNvSpPr>
          <p:nvPr/>
        </p:nvSpPr>
        <p:spPr bwMode="auto">
          <a:xfrm>
            <a:off x="5943600" y="3733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3" name="AutoShape 35"/>
          <p:cNvSpPr>
            <a:spLocks noChangeArrowheads="1"/>
          </p:cNvSpPr>
          <p:nvPr/>
        </p:nvSpPr>
        <p:spPr bwMode="auto">
          <a:xfrm>
            <a:off x="5181600" y="41910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4" name="AutoShape 36"/>
          <p:cNvSpPr>
            <a:spLocks noChangeArrowheads="1"/>
          </p:cNvSpPr>
          <p:nvPr/>
        </p:nvSpPr>
        <p:spPr bwMode="auto">
          <a:xfrm>
            <a:off x="7162800" y="4648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5" name="AutoShape 37"/>
          <p:cNvSpPr>
            <a:spLocks noChangeArrowheads="1"/>
          </p:cNvSpPr>
          <p:nvPr/>
        </p:nvSpPr>
        <p:spPr bwMode="auto">
          <a:xfrm>
            <a:off x="7010400" y="50292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6" name="AutoShape 38"/>
          <p:cNvSpPr>
            <a:spLocks noChangeArrowheads="1"/>
          </p:cNvSpPr>
          <p:nvPr/>
        </p:nvSpPr>
        <p:spPr bwMode="auto">
          <a:xfrm>
            <a:off x="6858000" y="40386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7" name="AutoShape 39"/>
          <p:cNvSpPr>
            <a:spLocks noChangeArrowheads="1"/>
          </p:cNvSpPr>
          <p:nvPr/>
        </p:nvSpPr>
        <p:spPr bwMode="auto">
          <a:xfrm>
            <a:off x="7467600" y="5257800"/>
            <a:ext cx="152400" cy="152400"/>
          </a:xfrm>
          <a:prstGeom prst="diamond">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68328" name="AutoShape 40"/>
          <p:cNvSpPr>
            <a:spLocks noChangeArrowheads="1"/>
          </p:cNvSpPr>
          <p:nvPr/>
        </p:nvSpPr>
        <p:spPr bwMode="auto">
          <a:xfrm>
            <a:off x="6629400" y="2590800"/>
            <a:ext cx="152400" cy="152400"/>
          </a:xfrm>
          <a:prstGeom prst="diamond">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976389264"/>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3-03-25 at 2.52.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217" y="4112683"/>
            <a:ext cx="5505450" cy="1259549"/>
          </a:xfrm>
          <a:prstGeom prst="rect">
            <a:avLst/>
          </a:prstGeom>
        </p:spPr>
      </p:pic>
      <p:sp>
        <p:nvSpPr>
          <p:cNvPr id="4" name="TextBox 3"/>
          <p:cNvSpPr txBox="1"/>
          <p:nvPr/>
        </p:nvSpPr>
        <p:spPr>
          <a:xfrm>
            <a:off x="5640916" y="4360334"/>
            <a:ext cx="1130237" cy="830997"/>
          </a:xfrm>
          <a:prstGeom prst="rect">
            <a:avLst/>
          </a:prstGeom>
          <a:solidFill>
            <a:srgbClr val="ADEBAA"/>
          </a:solidFill>
        </p:spPr>
        <p:txBody>
          <a:bodyPr wrap="none" rtlCol="0">
            <a:spAutoFit/>
          </a:bodyPr>
          <a:lstStyle/>
          <a:p>
            <a:r>
              <a:rPr lang="en-US" sz="4800" dirty="0" smtClean="0">
                <a:solidFill>
                  <a:schemeClr val="bg1">
                    <a:lumMod val="50000"/>
                  </a:schemeClr>
                </a:solidFill>
                <a:latin typeface="Bernard MT Condensed"/>
                <a:cs typeface="Bernard MT Condensed"/>
              </a:rPr>
              <a:t>in R</a:t>
            </a:r>
            <a:endParaRPr lang="en-US" sz="4800" dirty="0">
              <a:solidFill>
                <a:schemeClr val="bg1">
                  <a:lumMod val="50000"/>
                </a:schemeClr>
              </a:solidFill>
              <a:latin typeface="Bernard MT Condensed"/>
              <a:cs typeface="Bernard MT Condensed"/>
            </a:endParaRPr>
          </a:p>
        </p:txBody>
      </p:sp>
    </p:spTree>
    <p:extLst>
      <p:ext uri="{BB962C8B-B14F-4D97-AF65-F5344CB8AC3E}">
        <p14:creationId xmlns:p14="http://schemas.microsoft.com/office/powerpoint/2010/main" val="12074215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2.51.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0"/>
            <a:ext cx="9144000" cy="5924414"/>
          </a:xfrm>
          <a:prstGeom prst="rect">
            <a:avLst/>
          </a:prstGeom>
        </p:spPr>
      </p:pic>
    </p:spTree>
    <p:extLst>
      <p:ext uri="{BB962C8B-B14F-4D97-AF65-F5344CB8AC3E}">
        <p14:creationId xmlns:p14="http://schemas.microsoft.com/office/powerpoint/2010/main" val="266352017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3.06.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799" y="1278467"/>
            <a:ext cx="7978231" cy="5113866"/>
          </a:xfrm>
          <a:prstGeom prst="rect">
            <a:avLst/>
          </a:prstGeom>
        </p:spPr>
      </p:pic>
      <p:sp>
        <p:nvSpPr>
          <p:cNvPr id="3" name="TextBox 2"/>
          <p:cNvSpPr txBox="1"/>
          <p:nvPr/>
        </p:nvSpPr>
        <p:spPr>
          <a:xfrm>
            <a:off x="254000" y="317500"/>
            <a:ext cx="5820834" cy="584776"/>
          </a:xfrm>
          <a:prstGeom prst="rect">
            <a:avLst/>
          </a:prstGeom>
          <a:noFill/>
        </p:spPr>
        <p:txBody>
          <a:bodyPr wrap="square" rtlCol="0">
            <a:spAutoFit/>
          </a:bodyPr>
          <a:lstStyle/>
          <a:p>
            <a:r>
              <a:rPr lang="en-US" sz="3200" b="1" dirty="0" smtClean="0"/>
              <a:t>K-means in R </a:t>
            </a:r>
            <a:r>
              <a:rPr lang="en-US" sz="3200" dirty="0" smtClean="0"/>
              <a:t>(step-by-step)</a:t>
            </a:r>
            <a:endParaRPr lang="en-US" sz="3200" b="1" dirty="0"/>
          </a:p>
        </p:txBody>
      </p:sp>
    </p:spTree>
    <p:extLst>
      <p:ext uri="{BB962C8B-B14F-4D97-AF65-F5344CB8AC3E}">
        <p14:creationId xmlns:p14="http://schemas.microsoft.com/office/powerpoint/2010/main" val="2041518902"/>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2.56.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9900"/>
            <a:ext cx="9144000" cy="5904146"/>
          </a:xfrm>
          <a:prstGeom prst="rect">
            <a:avLst/>
          </a:prstGeom>
        </p:spPr>
      </p:pic>
    </p:spTree>
    <p:extLst>
      <p:ext uri="{BB962C8B-B14F-4D97-AF65-F5344CB8AC3E}">
        <p14:creationId xmlns:p14="http://schemas.microsoft.com/office/powerpoint/2010/main" val="724141360"/>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3-25 at 2.56.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7400"/>
            <a:ext cx="9144000" cy="5272548"/>
          </a:xfrm>
          <a:prstGeom prst="rect">
            <a:avLst/>
          </a:prstGeom>
        </p:spPr>
      </p:pic>
      <p:sp>
        <p:nvSpPr>
          <p:cNvPr id="3" name="Rectangle 2"/>
          <p:cNvSpPr/>
          <p:nvPr/>
        </p:nvSpPr>
        <p:spPr>
          <a:xfrm>
            <a:off x="3873500" y="4932449"/>
            <a:ext cx="4974167" cy="923330"/>
          </a:xfrm>
          <a:prstGeom prst="rect">
            <a:avLst/>
          </a:prstGeom>
          <a:solidFill>
            <a:schemeClr val="bg1"/>
          </a:solidFill>
          <a:ln>
            <a:solidFill>
              <a:srgbClr val="800000"/>
            </a:solidFill>
          </a:ln>
        </p:spPr>
        <p:txBody>
          <a:bodyPr wrap="square">
            <a:spAutoFit/>
          </a:bodyPr>
          <a:lstStyle/>
          <a:p>
            <a:r>
              <a:rPr lang="en-US" dirty="0">
                <a:solidFill>
                  <a:srgbClr val="800000"/>
                </a:solidFill>
              </a:rPr>
              <a:t># amount of variance explained by three centers</a:t>
            </a:r>
          </a:p>
          <a:p>
            <a:r>
              <a:rPr lang="en-US" b="1" dirty="0" smtClean="0">
                <a:latin typeface="Courier New"/>
                <a:cs typeface="Courier New"/>
              </a:rPr>
              <a:t>km &lt;- </a:t>
            </a:r>
            <a:r>
              <a:rPr lang="en-US" b="1" dirty="0" err="1" smtClean="0">
                <a:latin typeface="Courier New"/>
                <a:cs typeface="Courier New"/>
              </a:rPr>
              <a:t>kmeansObj</a:t>
            </a:r>
            <a:endParaRPr lang="en-US" b="1" dirty="0" smtClean="0">
              <a:latin typeface="Courier New"/>
              <a:cs typeface="Courier New"/>
            </a:endParaRPr>
          </a:p>
          <a:p>
            <a:r>
              <a:rPr lang="en-US" b="1" dirty="0" err="1" smtClean="0">
                <a:latin typeface="Courier New"/>
                <a:cs typeface="Courier New"/>
              </a:rPr>
              <a:t>var_expl</a:t>
            </a:r>
            <a:r>
              <a:rPr lang="en-US" b="1" dirty="0" smtClean="0">
                <a:latin typeface="Courier New"/>
                <a:cs typeface="Courier New"/>
              </a:rPr>
              <a:t> </a:t>
            </a:r>
            <a:r>
              <a:rPr lang="en-US" b="1" dirty="0">
                <a:latin typeface="Courier New"/>
                <a:cs typeface="Courier New"/>
              </a:rPr>
              <a:t>&lt;- </a:t>
            </a:r>
            <a:r>
              <a:rPr lang="en-US" b="1" dirty="0" err="1">
                <a:latin typeface="Courier New"/>
                <a:cs typeface="Courier New"/>
              </a:rPr>
              <a:t>km$betweenss</a:t>
            </a:r>
            <a:r>
              <a:rPr lang="en-US" b="1" dirty="0">
                <a:latin typeface="Courier New"/>
                <a:cs typeface="Courier New"/>
              </a:rPr>
              <a:t>/</a:t>
            </a:r>
            <a:r>
              <a:rPr lang="en-US" b="1" dirty="0" err="1">
                <a:latin typeface="Courier New"/>
                <a:cs typeface="Courier New"/>
              </a:rPr>
              <a:t>km$totss</a:t>
            </a:r>
            <a:endParaRPr lang="en-US" b="1" dirty="0">
              <a:latin typeface="Courier New"/>
              <a:cs typeface="Courier New"/>
            </a:endParaRPr>
          </a:p>
        </p:txBody>
      </p:sp>
    </p:spTree>
    <p:extLst>
      <p:ext uri="{BB962C8B-B14F-4D97-AF65-F5344CB8AC3E}">
        <p14:creationId xmlns:p14="http://schemas.microsoft.com/office/powerpoint/2010/main" val="2448452885"/>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426" name="Group 2"/>
          <p:cNvGrpSpPr>
            <a:grpSpLocks/>
          </p:cNvGrpSpPr>
          <p:nvPr/>
        </p:nvGrpSpPr>
        <p:grpSpPr bwMode="auto">
          <a:xfrm>
            <a:off x="0" y="2074863"/>
            <a:ext cx="4476750" cy="4435475"/>
            <a:chOff x="83" y="1196"/>
            <a:chExt cx="2820" cy="2794"/>
          </a:xfrm>
        </p:grpSpPr>
        <p:sp>
          <p:nvSpPr>
            <p:cNvPr id="231427" name="Rectangle 3"/>
            <p:cNvSpPr>
              <a:spLocks noChangeArrowheads="1"/>
            </p:cNvSpPr>
            <p:nvPr/>
          </p:nvSpPr>
          <p:spPr bwMode="auto">
            <a:xfrm>
              <a:off x="41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28" name="Rectangle 4"/>
            <p:cNvSpPr>
              <a:spLocks noChangeArrowheads="1"/>
            </p:cNvSpPr>
            <p:nvPr/>
          </p:nvSpPr>
          <p:spPr bwMode="auto">
            <a:xfrm>
              <a:off x="65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29" name="Rectangle 5"/>
            <p:cNvSpPr>
              <a:spLocks noChangeArrowheads="1"/>
            </p:cNvSpPr>
            <p:nvPr/>
          </p:nvSpPr>
          <p:spPr bwMode="auto">
            <a:xfrm>
              <a:off x="89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0" name="Rectangle 6"/>
            <p:cNvSpPr>
              <a:spLocks noChangeArrowheads="1"/>
            </p:cNvSpPr>
            <p:nvPr/>
          </p:nvSpPr>
          <p:spPr bwMode="auto">
            <a:xfrm>
              <a:off x="113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1" name="Rectangle 7"/>
            <p:cNvSpPr>
              <a:spLocks noChangeArrowheads="1"/>
            </p:cNvSpPr>
            <p:nvPr/>
          </p:nvSpPr>
          <p:spPr bwMode="auto">
            <a:xfrm>
              <a:off x="137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2" name="Rectangle 8"/>
            <p:cNvSpPr>
              <a:spLocks noChangeArrowheads="1"/>
            </p:cNvSpPr>
            <p:nvPr/>
          </p:nvSpPr>
          <p:spPr bwMode="auto">
            <a:xfrm>
              <a:off x="161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3" name="Rectangle 9"/>
            <p:cNvSpPr>
              <a:spLocks noChangeArrowheads="1"/>
            </p:cNvSpPr>
            <p:nvPr/>
          </p:nvSpPr>
          <p:spPr bwMode="auto">
            <a:xfrm>
              <a:off x="185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4" name="Rectangle 10"/>
            <p:cNvSpPr>
              <a:spLocks noChangeArrowheads="1"/>
            </p:cNvSpPr>
            <p:nvPr/>
          </p:nvSpPr>
          <p:spPr bwMode="auto">
            <a:xfrm>
              <a:off x="209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5" name="Rectangle 11"/>
            <p:cNvSpPr>
              <a:spLocks noChangeArrowheads="1"/>
            </p:cNvSpPr>
            <p:nvPr/>
          </p:nvSpPr>
          <p:spPr bwMode="auto">
            <a:xfrm>
              <a:off x="233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6" name="Rectangle 12"/>
            <p:cNvSpPr>
              <a:spLocks noChangeArrowheads="1"/>
            </p:cNvSpPr>
            <p:nvPr/>
          </p:nvSpPr>
          <p:spPr bwMode="auto">
            <a:xfrm>
              <a:off x="2579" y="34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7" name="Rectangle 13"/>
            <p:cNvSpPr>
              <a:spLocks noChangeArrowheads="1"/>
            </p:cNvSpPr>
            <p:nvPr/>
          </p:nvSpPr>
          <p:spPr bwMode="auto">
            <a:xfrm>
              <a:off x="41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8" name="Rectangle 14"/>
            <p:cNvSpPr>
              <a:spLocks noChangeArrowheads="1"/>
            </p:cNvSpPr>
            <p:nvPr/>
          </p:nvSpPr>
          <p:spPr bwMode="auto">
            <a:xfrm>
              <a:off x="65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39" name="Rectangle 15"/>
            <p:cNvSpPr>
              <a:spLocks noChangeArrowheads="1"/>
            </p:cNvSpPr>
            <p:nvPr/>
          </p:nvSpPr>
          <p:spPr bwMode="auto">
            <a:xfrm>
              <a:off x="89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0" name="Rectangle 16"/>
            <p:cNvSpPr>
              <a:spLocks noChangeArrowheads="1"/>
            </p:cNvSpPr>
            <p:nvPr/>
          </p:nvSpPr>
          <p:spPr bwMode="auto">
            <a:xfrm>
              <a:off x="113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1" name="Rectangle 17"/>
            <p:cNvSpPr>
              <a:spLocks noChangeArrowheads="1"/>
            </p:cNvSpPr>
            <p:nvPr/>
          </p:nvSpPr>
          <p:spPr bwMode="auto">
            <a:xfrm>
              <a:off x="137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2" name="Rectangle 18"/>
            <p:cNvSpPr>
              <a:spLocks noChangeArrowheads="1"/>
            </p:cNvSpPr>
            <p:nvPr/>
          </p:nvSpPr>
          <p:spPr bwMode="auto">
            <a:xfrm>
              <a:off x="161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3" name="Rectangle 19"/>
            <p:cNvSpPr>
              <a:spLocks noChangeArrowheads="1"/>
            </p:cNvSpPr>
            <p:nvPr/>
          </p:nvSpPr>
          <p:spPr bwMode="auto">
            <a:xfrm>
              <a:off x="185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4" name="Rectangle 20"/>
            <p:cNvSpPr>
              <a:spLocks noChangeArrowheads="1"/>
            </p:cNvSpPr>
            <p:nvPr/>
          </p:nvSpPr>
          <p:spPr bwMode="auto">
            <a:xfrm>
              <a:off x="209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5" name="Rectangle 21"/>
            <p:cNvSpPr>
              <a:spLocks noChangeArrowheads="1"/>
            </p:cNvSpPr>
            <p:nvPr/>
          </p:nvSpPr>
          <p:spPr bwMode="auto">
            <a:xfrm>
              <a:off x="233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6" name="Rectangle 22"/>
            <p:cNvSpPr>
              <a:spLocks noChangeArrowheads="1"/>
            </p:cNvSpPr>
            <p:nvPr/>
          </p:nvSpPr>
          <p:spPr bwMode="auto">
            <a:xfrm>
              <a:off x="2579" y="32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7" name="Rectangle 23"/>
            <p:cNvSpPr>
              <a:spLocks noChangeArrowheads="1"/>
            </p:cNvSpPr>
            <p:nvPr/>
          </p:nvSpPr>
          <p:spPr bwMode="auto">
            <a:xfrm>
              <a:off x="41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8" name="Rectangle 24"/>
            <p:cNvSpPr>
              <a:spLocks noChangeArrowheads="1"/>
            </p:cNvSpPr>
            <p:nvPr/>
          </p:nvSpPr>
          <p:spPr bwMode="auto">
            <a:xfrm>
              <a:off x="65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49" name="Rectangle 25"/>
            <p:cNvSpPr>
              <a:spLocks noChangeArrowheads="1"/>
            </p:cNvSpPr>
            <p:nvPr/>
          </p:nvSpPr>
          <p:spPr bwMode="auto">
            <a:xfrm>
              <a:off x="89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0" name="Rectangle 26"/>
            <p:cNvSpPr>
              <a:spLocks noChangeArrowheads="1"/>
            </p:cNvSpPr>
            <p:nvPr/>
          </p:nvSpPr>
          <p:spPr bwMode="auto">
            <a:xfrm>
              <a:off x="113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1" name="Rectangle 27"/>
            <p:cNvSpPr>
              <a:spLocks noChangeArrowheads="1"/>
            </p:cNvSpPr>
            <p:nvPr/>
          </p:nvSpPr>
          <p:spPr bwMode="auto">
            <a:xfrm>
              <a:off x="137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2" name="Rectangle 28"/>
            <p:cNvSpPr>
              <a:spLocks noChangeArrowheads="1"/>
            </p:cNvSpPr>
            <p:nvPr/>
          </p:nvSpPr>
          <p:spPr bwMode="auto">
            <a:xfrm>
              <a:off x="161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3" name="Rectangle 29"/>
            <p:cNvSpPr>
              <a:spLocks noChangeArrowheads="1"/>
            </p:cNvSpPr>
            <p:nvPr/>
          </p:nvSpPr>
          <p:spPr bwMode="auto">
            <a:xfrm>
              <a:off x="185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4" name="Rectangle 30"/>
            <p:cNvSpPr>
              <a:spLocks noChangeArrowheads="1"/>
            </p:cNvSpPr>
            <p:nvPr/>
          </p:nvSpPr>
          <p:spPr bwMode="auto">
            <a:xfrm>
              <a:off x="209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5" name="Rectangle 31"/>
            <p:cNvSpPr>
              <a:spLocks noChangeArrowheads="1"/>
            </p:cNvSpPr>
            <p:nvPr/>
          </p:nvSpPr>
          <p:spPr bwMode="auto">
            <a:xfrm>
              <a:off x="233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6" name="Rectangle 32"/>
            <p:cNvSpPr>
              <a:spLocks noChangeArrowheads="1"/>
            </p:cNvSpPr>
            <p:nvPr/>
          </p:nvSpPr>
          <p:spPr bwMode="auto">
            <a:xfrm>
              <a:off x="2579" y="29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7" name="Rectangle 33"/>
            <p:cNvSpPr>
              <a:spLocks noChangeArrowheads="1"/>
            </p:cNvSpPr>
            <p:nvPr/>
          </p:nvSpPr>
          <p:spPr bwMode="auto">
            <a:xfrm>
              <a:off x="41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8" name="Rectangle 34"/>
            <p:cNvSpPr>
              <a:spLocks noChangeArrowheads="1"/>
            </p:cNvSpPr>
            <p:nvPr/>
          </p:nvSpPr>
          <p:spPr bwMode="auto">
            <a:xfrm>
              <a:off x="65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59" name="Rectangle 35"/>
            <p:cNvSpPr>
              <a:spLocks noChangeArrowheads="1"/>
            </p:cNvSpPr>
            <p:nvPr/>
          </p:nvSpPr>
          <p:spPr bwMode="auto">
            <a:xfrm>
              <a:off x="89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0" name="Rectangle 36"/>
            <p:cNvSpPr>
              <a:spLocks noChangeArrowheads="1"/>
            </p:cNvSpPr>
            <p:nvPr/>
          </p:nvSpPr>
          <p:spPr bwMode="auto">
            <a:xfrm>
              <a:off x="113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1" name="Rectangle 37"/>
            <p:cNvSpPr>
              <a:spLocks noChangeArrowheads="1"/>
            </p:cNvSpPr>
            <p:nvPr/>
          </p:nvSpPr>
          <p:spPr bwMode="auto">
            <a:xfrm>
              <a:off x="137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2" name="Rectangle 38"/>
            <p:cNvSpPr>
              <a:spLocks noChangeArrowheads="1"/>
            </p:cNvSpPr>
            <p:nvPr/>
          </p:nvSpPr>
          <p:spPr bwMode="auto">
            <a:xfrm>
              <a:off x="161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3" name="Rectangle 39"/>
            <p:cNvSpPr>
              <a:spLocks noChangeArrowheads="1"/>
            </p:cNvSpPr>
            <p:nvPr/>
          </p:nvSpPr>
          <p:spPr bwMode="auto">
            <a:xfrm>
              <a:off x="185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4" name="Rectangle 40"/>
            <p:cNvSpPr>
              <a:spLocks noChangeArrowheads="1"/>
            </p:cNvSpPr>
            <p:nvPr/>
          </p:nvSpPr>
          <p:spPr bwMode="auto">
            <a:xfrm>
              <a:off x="209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5" name="Rectangle 41"/>
            <p:cNvSpPr>
              <a:spLocks noChangeArrowheads="1"/>
            </p:cNvSpPr>
            <p:nvPr/>
          </p:nvSpPr>
          <p:spPr bwMode="auto">
            <a:xfrm>
              <a:off x="233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6" name="Rectangle 42"/>
            <p:cNvSpPr>
              <a:spLocks noChangeArrowheads="1"/>
            </p:cNvSpPr>
            <p:nvPr/>
          </p:nvSpPr>
          <p:spPr bwMode="auto">
            <a:xfrm>
              <a:off x="2579" y="27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7" name="Rectangle 43"/>
            <p:cNvSpPr>
              <a:spLocks noChangeArrowheads="1"/>
            </p:cNvSpPr>
            <p:nvPr/>
          </p:nvSpPr>
          <p:spPr bwMode="auto">
            <a:xfrm>
              <a:off x="41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8" name="Rectangle 44"/>
            <p:cNvSpPr>
              <a:spLocks noChangeArrowheads="1"/>
            </p:cNvSpPr>
            <p:nvPr/>
          </p:nvSpPr>
          <p:spPr bwMode="auto">
            <a:xfrm>
              <a:off x="65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69" name="Rectangle 45"/>
            <p:cNvSpPr>
              <a:spLocks noChangeArrowheads="1"/>
            </p:cNvSpPr>
            <p:nvPr/>
          </p:nvSpPr>
          <p:spPr bwMode="auto">
            <a:xfrm>
              <a:off x="89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0" name="Rectangle 46"/>
            <p:cNvSpPr>
              <a:spLocks noChangeArrowheads="1"/>
            </p:cNvSpPr>
            <p:nvPr/>
          </p:nvSpPr>
          <p:spPr bwMode="auto">
            <a:xfrm>
              <a:off x="113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1" name="Rectangle 47"/>
            <p:cNvSpPr>
              <a:spLocks noChangeArrowheads="1"/>
            </p:cNvSpPr>
            <p:nvPr/>
          </p:nvSpPr>
          <p:spPr bwMode="auto">
            <a:xfrm>
              <a:off x="137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2" name="Rectangle 48"/>
            <p:cNvSpPr>
              <a:spLocks noChangeArrowheads="1"/>
            </p:cNvSpPr>
            <p:nvPr/>
          </p:nvSpPr>
          <p:spPr bwMode="auto">
            <a:xfrm>
              <a:off x="161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3" name="Rectangle 49"/>
            <p:cNvSpPr>
              <a:spLocks noChangeArrowheads="1"/>
            </p:cNvSpPr>
            <p:nvPr/>
          </p:nvSpPr>
          <p:spPr bwMode="auto">
            <a:xfrm>
              <a:off x="185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4" name="Rectangle 50"/>
            <p:cNvSpPr>
              <a:spLocks noChangeArrowheads="1"/>
            </p:cNvSpPr>
            <p:nvPr/>
          </p:nvSpPr>
          <p:spPr bwMode="auto">
            <a:xfrm>
              <a:off x="209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5" name="Rectangle 51"/>
            <p:cNvSpPr>
              <a:spLocks noChangeArrowheads="1"/>
            </p:cNvSpPr>
            <p:nvPr/>
          </p:nvSpPr>
          <p:spPr bwMode="auto">
            <a:xfrm>
              <a:off x="233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6" name="Rectangle 52"/>
            <p:cNvSpPr>
              <a:spLocks noChangeArrowheads="1"/>
            </p:cNvSpPr>
            <p:nvPr/>
          </p:nvSpPr>
          <p:spPr bwMode="auto">
            <a:xfrm>
              <a:off x="2579" y="24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7" name="Rectangle 53"/>
            <p:cNvSpPr>
              <a:spLocks noChangeArrowheads="1"/>
            </p:cNvSpPr>
            <p:nvPr/>
          </p:nvSpPr>
          <p:spPr bwMode="auto">
            <a:xfrm>
              <a:off x="41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8" name="Rectangle 54"/>
            <p:cNvSpPr>
              <a:spLocks noChangeArrowheads="1"/>
            </p:cNvSpPr>
            <p:nvPr/>
          </p:nvSpPr>
          <p:spPr bwMode="auto">
            <a:xfrm>
              <a:off x="65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79" name="Rectangle 55"/>
            <p:cNvSpPr>
              <a:spLocks noChangeArrowheads="1"/>
            </p:cNvSpPr>
            <p:nvPr/>
          </p:nvSpPr>
          <p:spPr bwMode="auto">
            <a:xfrm>
              <a:off x="89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0" name="Rectangle 56"/>
            <p:cNvSpPr>
              <a:spLocks noChangeArrowheads="1"/>
            </p:cNvSpPr>
            <p:nvPr/>
          </p:nvSpPr>
          <p:spPr bwMode="auto">
            <a:xfrm>
              <a:off x="113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1" name="Rectangle 57"/>
            <p:cNvSpPr>
              <a:spLocks noChangeArrowheads="1"/>
            </p:cNvSpPr>
            <p:nvPr/>
          </p:nvSpPr>
          <p:spPr bwMode="auto">
            <a:xfrm>
              <a:off x="137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2" name="Rectangle 58"/>
            <p:cNvSpPr>
              <a:spLocks noChangeArrowheads="1"/>
            </p:cNvSpPr>
            <p:nvPr/>
          </p:nvSpPr>
          <p:spPr bwMode="auto">
            <a:xfrm>
              <a:off x="161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3" name="Rectangle 59"/>
            <p:cNvSpPr>
              <a:spLocks noChangeArrowheads="1"/>
            </p:cNvSpPr>
            <p:nvPr/>
          </p:nvSpPr>
          <p:spPr bwMode="auto">
            <a:xfrm>
              <a:off x="185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4" name="Rectangle 60"/>
            <p:cNvSpPr>
              <a:spLocks noChangeArrowheads="1"/>
            </p:cNvSpPr>
            <p:nvPr/>
          </p:nvSpPr>
          <p:spPr bwMode="auto">
            <a:xfrm>
              <a:off x="209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5" name="Rectangle 61"/>
            <p:cNvSpPr>
              <a:spLocks noChangeArrowheads="1"/>
            </p:cNvSpPr>
            <p:nvPr/>
          </p:nvSpPr>
          <p:spPr bwMode="auto">
            <a:xfrm>
              <a:off x="233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6" name="Rectangle 62"/>
            <p:cNvSpPr>
              <a:spLocks noChangeArrowheads="1"/>
            </p:cNvSpPr>
            <p:nvPr/>
          </p:nvSpPr>
          <p:spPr bwMode="auto">
            <a:xfrm>
              <a:off x="2579" y="225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7" name="Rectangle 63"/>
            <p:cNvSpPr>
              <a:spLocks noChangeArrowheads="1"/>
            </p:cNvSpPr>
            <p:nvPr/>
          </p:nvSpPr>
          <p:spPr bwMode="auto">
            <a:xfrm>
              <a:off x="41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8" name="Rectangle 64"/>
            <p:cNvSpPr>
              <a:spLocks noChangeArrowheads="1"/>
            </p:cNvSpPr>
            <p:nvPr/>
          </p:nvSpPr>
          <p:spPr bwMode="auto">
            <a:xfrm>
              <a:off x="65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89" name="Rectangle 65"/>
            <p:cNvSpPr>
              <a:spLocks noChangeArrowheads="1"/>
            </p:cNvSpPr>
            <p:nvPr/>
          </p:nvSpPr>
          <p:spPr bwMode="auto">
            <a:xfrm>
              <a:off x="89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0" name="Rectangle 66"/>
            <p:cNvSpPr>
              <a:spLocks noChangeArrowheads="1"/>
            </p:cNvSpPr>
            <p:nvPr/>
          </p:nvSpPr>
          <p:spPr bwMode="auto">
            <a:xfrm>
              <a:off x="113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1" name="Rectangle 67"/>
            <p:cNvSpPr>
              <a:spLocks noChangeArrowheads="1"/>
            </p:cNvSpPr>
            <p:nvPr/>
          </p:nvSpPr>
          <p:spPr bwMode="auto">
            <a:xfrm>
              <a:off x="137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2" name="Rectangle 68"/>
            <p:cNvSpPr>
              <a:spLocks noChangeArrowheads="1"/>
            </p:cNvSpPr>
            <p:nvPr/>
          </p:nvSpPr>
          <p:spPr bwMode="auto">
            <a:xfrm>
              <a:off x="161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3" name="Rectangle 69"/>
            <p:cNvSpPr>
              <a:spLocks noChangeArrowheads="1"/>
            </p:cNvSpPr>
            <p:nvPr/>
          </p:nvSpPr>
          <p:spPr bwMode="auto">
            <a:xfrm>
              <a:off x="185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4" name="Rectangle 70"/>
            <p:cNvSpPr>
              <a:spLocks noChangeArrowheads="1"/>
            </p:cNvSpPr>
            <p:nvPr/>
          </p:nvSpPr>
          <p:spPr bwMode="auto">
            <a:xfrm>
              <a:off x="209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5" name="Rectangle 71"/>
            <p:cNvSpPr>
              <a:spLocks noChangeArrowheads="1"/>
            </p:cNvSpPr>
            <p:nvPr/>
          </p:nvSpPr>
          <p:spPr bwMode="auto">
            <a:xfrm>
              <a:off x="233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6" name="Rectangle 72"/>
            <p:cNvSpPr>
              <a:spLocks noChangeArrowheads="1"/>
            </p:cNvSpPr>
            <p:nvPr/>
          </p:nvSpPr>
          <p:spPr bwMode="auto">
            <a:xfrm>
              <a:off x="2579" y="201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7" name="Rectangle 73"/>
            <p:cNvSpPr>
              <a:spLocks noChangeArrowheads="1"/>
            </p:cNvSpPr>
            <p:nvPr/>
          </p:nvSpPr>
          <p:spPr bwMode="auto">
            <a:xfrm>
              <a:off x="41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8" name="Rectangle 74"/>
            <p:cNvSpPr>
              <a:spLocks noChangeArrowheads="1"/>
            </p:cNvSpPr>
            <p:nvPr/>
          </p:nvSpPr>
          <p:spPr bwMode="auto">
            <a:xfrm>
              <a:off x="65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499" name="Rectangle 75"/>
            <p:cNvSpPr>
              <a:spLocks noChangeArrowheads="1"/>
            </p:cNvSpPr>
            <p:nvPr/>
          </p:nvSpPr>
          <p:spPr bwMode="auto">
            <a:xfrm>
              <a:off x="89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0" name="Rectangle 76"/>
            <p:cNvSpPr>
              <a:spLocks noChangeArrowheads="1"/>
            </p:cNvSpPr>
            <p:nvPr/>
          </p:nvSpPr>
          <p:spPr bwMode="auto">
            <a:xfrm>
              <a:off x="113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1" name="Rectangle 77"/>
            <p:cNvSpPr>
              <a:spLocks noChangeArrowheads="1"/>
            </p:cNvSpPr>
            <p:nvPr/>
          </p:nvSpPr>
          <p:spPr bwMode="auto">
            <a:xfrm>
              <a:off x="137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2" name="Rectangle 78"/>
            <p:cNvSpPr>
              <a:spLocks noChangeArrowheads="1"/>
            </p:cNvSpPr>
            <p:nvPr/>
          </p:nvSpPr>
          <p:spPr bwMode="auto">
            <a:xfrm>
              <a:off x="161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3" name="Rectangle 79"/>
            <p:cNvSpPr>
              <a:spLocks noChangeArrowheads="1"/>
            </p:cNvSpPr>
            <p:nvPr/>
          </p:nvSpPr>
          <p:spPr bwMode="auto">
            <a:xfrm>
              <a:off x="185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4" name="Rectangle 80"/>
            <p:cNvSpPr>
              <a:spLocks noChangeArrowheads="1"/>
            </p:cNvSpPr>
            <p:nvPr/>
          </p:nvSpPr>
          <p:spPr bwMode="auto">
            <a:xfrm>
              <a:off x="209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5" name="Rectangle 81"/>
            <p:cNvSpPr>
              <a:spLocks noChangeArrowheads="1"/>
            </p:cNvSpPr>
            <p:nvPr/>
          </p:nvSpPr>
          <p:spPr bwMode="auto">
            <a:xfrm>
              <a:off x="233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6" name="Rectangle 82"/>
            <p:cNvSpPr>
              <a:spLocks noChangeArrowheads="1"/>
            </p:cNvSpPr>
            <p:nvPr/>
          </p:nvSpPr>
          <p:spPr bwMode="auto">
            <a:xfrm>
              <a:off x="2579" y="177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7" name="Rectangle 83"/>
            <p:cNvSpPr>
              <a:spLocks noChangeArrowheads="1"/>
            </p:cNvSpPr>
            <p:nvPr/>
          </p:nvSpPr>
          <p:spPr bwMode="auto">
            <a:xfrm>
              <a:off x="41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8" name="Rectangle 84"/>
            <p:cNvSpPr>
              <a:spLocks noChangeArrowheads="1"/>
            </p:cNvSpPr>
            <p:nvPr/>
          </p:nvSpPr>
          <p:spPr bwMode="auto">
            <a:xfrm>
              <a:off x="65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09" name="Rectangle 85"/>
            <p:cNvSpPr>
              <a:spLocks noChangeArrowheads="1"/>
            </p:cNvSpPr>
            <p:nvPr/>
          </p:nvSpPr>
          <p:spPr bwMode="auto">
            <a:xfrm>
              <a:off x="89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0" name="Rectangle 86"/>
            <p:cNvSpPr>
              <a:spLocks noChangeArrowheads="1"/>
            </p:cNvSpPr>
            <p:nvPr/>
          </p:nvSpPr>
          <p:spPr bwMode="auto">
            <a:xfrm>
              <a:off x="113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1" name="Rectangle 87"/>
            <p:cNvSpPr>
              <a:spLocks noChangeArrowheads="1"/>
            </p:cNvSpPr>
            <p:nvPr/>
          </p:nvSpPr>
          <p:spPr bwMode="auto">
            <a:xfrm>
              <a:off x="137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2" name="Rectangle 88"/>
            <p:cNvSpPr>
              <a:spLocks noChangeArrowheads="1"/>
            </p:cNvSpPr>
            <p:nvPr/>
          </p:nvSpPr>
          <p:spPr bwMode="auto">
            <a:xfrm>
              <a:off x="161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3" name="Rectangle 89"/>
            <p:cNvSpPr>
              <a:spLocks noChangeArrowheads="1"/>
            </p:cNvSpPr>
            <p:nvPr/>
          </p:nvSpPr>
          <p:spPr bwMode="auto">
            <a:xfrm>
              <a:off x="185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4" name="Rectangle 90"/>
            <p:cNvSpPr>
              <a:spLocks noChangeArrowheads="1"/>
            </p:cNvSpPr>
            <p:nvPr/>
          </p:nvSpPr>
          <p:spPr bwMode="auto">
            <a:xfrm>
              <a:off x="209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5" name="Rectangle 91"/>
            <p:cNvSpPr>
              <a:spLocks noChangeArrowheads="1"/>
            </p:cNvSpPr>
            <p:nvPr/>
          </p:nvSpPr>
          <p:spPr bwMode="auto">
            <a:xfrm>
              <a:off x="233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6" name="Rectangle 92"/>
            <p:cNvSpPr>
              <a:spLocks noChangeArrowheads="1"/>
            </p:cNvSpPr>
            <p:nvPr/>
          </p:nvSpPr>
          <p:spPr bwMode="auto">
            <a:xfrm>
              <a:off x="2579" y="153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7" name="Rectangle 93"/>
            <p:cNvSpPr>
              <a:spLocks noChangeArrowheads="1"/>
            </p:cNvSpPr>
            <p:nvPr/>
          </p:nvSpPr>
          <p:spPr bwMode="auto">
            <a:xfrm>
              <a:off x="41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8" name="Rectangle 94"/>
            <p:cNvSpPr>
              <a:spLocks noChangeArrowheads="1"/>
            </p:cNvSpPr>
            <p:nvPr/>
          </p:nvSpPr>
          <p:spPr bwMode="auto">
            <a:xfrm>
              <a:off x="65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19" name="Rectangle 95"/>
            <p:cNvSpPr>
              <a:spLocks noChangeArrowheads="1"/>
            </p:cNvSpPr>
            <p:nvPr/>
          </p:nvSpPr>
          <p:spPr bwMode="auto">
            <a:xfrm>
              <a:off x="89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0" name="Rectangle 96"/>
            <p:cNvSpPr>
              <a:spLocks noChangeArrowheads="1"/>
            </p:cNvSpPr>
            <p:nvPr/>
          </p:nvSpPr>
          <p:spPr bwMode="auto">
            <a:xfrm>
              <a:off x="113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1" name="Rectangle 97"/>
            <p:cNvSpPr>
              <a:spLocks noChangeArrowheads="1"/>
            </p:cNvSpPr>
            <p:nvPr/>
          </p:nvSpPr>
          <p:spPr bwMode="auto">
            <a:xfrm>
              <a:off x="137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2" name="Rectangle 98"/>
            <p:cNvSpPr>
              <a:spLocks noChangeArrowheads="1"/>
            </p:cNvSpPr>
            <p:nvPr/>
          </p:nvSpPr>
          <p:spPr bwMode="auto">
            <a:xfrm>
              <a:off x="161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3" name="Rectangle 99"/>
            <p:cNvSpPr>
              <a:spLocks noChangeArrowheads="1"/>
            </p:cNvSpPr>
            <p:nvPr/>
          </p:nvSpPr>
          <p:spPr bwMode="auto">
            <a:xfrm>
              <a:off x="185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4" name="Rectangle 100"/>
            <p:cNvSpPr>
              <a:spLocks noChangeArrowheads="1"/>
            </p:cNvSpPr>
            <p:nvPr/>
          </p:nvSpPr>
          <p:spPr bwMode="auto">
            <a:xfrm>
              <a:off x="209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5" name="Rectangle 101"/>
            <p:cNvSpPr>
              <a:spLocks noChangeArrowheads="1"/>
            </p:cNvSpPr>
            <p:nvPr/>
          </p:nvSpPr>
          <p:spPr bwMode="auto">
            <a:xfrm>
              <a:off x="233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6" name="Rectangle 102"/>
            <p:cNvSpPr>
              <a:spLocks noChangeArrowheads="1"/>
            </p:cNvSpPr>
            <p:nvPr/>
          </p:nvSpPr>
          <p:spPr bwMode="auto">
            <a:xfrm>
              <a:off x="2579" y="1292"/>
              <a:ext cx="240" cy="24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7" name="Line 103"/>
            <p:cNvSpPr>
              <a:spLocks noChangeShapeType="1"/>
            </p:cNvSpPr>
            <p:nvPr/>
          </p:nvSpPr>
          <p:spPr bwMode="auto">
            <a:xfrm>
              <a:off x="419" y="3692"/>
              <a:ext cx="24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8" name="Line 104"/>
            <p:cNvSpPr>
              <a:spLocks noChangeShapeType="1"/>
            </p:cNvSpPr>
            <p:nvPr/>
          </p:nvSpPr>
          <p:spPr bwMode="auto">
            <a:xfrm flipV="1">
              <a:off x="419" y="1292"/>
              <a:ext cx="0" cy="240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29" name="Oval 105"/>
            <p:cNvSpPr>
              <a:spLocks noChangeArrowheads="1"/>
            </p:cNvSpPr>
            <p:nvPr/>
          </p:nvSpPr>
          <p:spPr bwMode="auto">
            <a:xfrm>
              <a:off x="659" y="2876"/>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0" name="Oval 106"/>
            <p:cNvSpPr>
              <a:spLocks noChangeArrowheads="1"/>
            </p:cNvSpPr>
            <p:nvPr/>
          </p:nvSpPr>
          <p:spPr bwMode="auto">
            <a:xfrm>
              <a:off x="1043" y="3212"/>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1" name="Rectangle 107" descr="Wide downward diagonal"/>
            <p:cNvSpPr>
              <a:spLocks noChangeArrowheads="1"/>
            </p:cNvSpPr>
            <p:nvPr/>
          </p:nvSpPr>
          <p:spPr bwMode="auto">
            <a:xfrm>
              <a:off x="2497" y="1596"/>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2" name="Rectangle 108" descr="Wide downward diagonal"/>
            <p:cNvSpPr>
              <a:spLocks noChangeArrowheads="1"/>
            </p:cNvSpPr>
            <p:nvPr/>
          </p:nvSpPr>
          <p:spPr bwMode="auto">
            <a:xfrm>
              <a:off x="1928" y="201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3" name="Rectangle 109" descr="Wide downward diagonal"/>
            <p:cNvSpPr>
              <a:spLocks noChangeArrowheads="1"/>
            </p:cNvSpPr>
            <p:nvPr/>
          </p:nvSpPr>
          <p:spPr bwMode="auto">
            <a:xfrm>
              <a:off x="2291" y="1436"/>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4" name="Rectangle 110" descr="Wide downward diagonal"/>
            <p:cNvSpPr>
              <a:spLocks noChangeArrowheads="1"/>
            </p:cNvSpPr>
            <p:nvPr/>
          </p:nvSpPr>
          <p:spPr bwMode="auto">
            <a:xfrm>
              <a:off x="2387" y="2060"/>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5" name="Rectangle 111" descr="Wide downward diagonal"/>
            <p:cNvSpPr>
              <a:spLocks noChangeArrowheads="1"/>
            </p:cNvSpPr>
            <p:nvPr/>
          </p:nvSpPr>
          <p:spPr bwMode="auto">
            <a:xfrm>
              <a:off x="2720" y="2583"/>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6" name="Oval 112"/>
            <p:cNvSpPr>
              <a:spLocks noChangeArrowheads="1"/>
            </p:cNvSpPr>
            <p:nvPr/>
          </p:nvSpPr>
          <p:spPr bwMode="auto">
            <a:xfrm>
              <a:off x="762" y="248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7" name="Oval 113"/>
            <p:cNvSpPr>
              <a:spLocks noChangeArrowheads="1"/>
            </p:cNvSpPr>
            <p:nvPr/>
          </p:nvSpPr>
          <p:spPr bwMode="auto">
            <a:xfrm>
              <a:off x="515" y="3404"/>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38" name="Oval 114"/>
            <p:cNvSpPr>
              <a:spLocks noChangeArrowheads="1"/>
            </p:cNvSpPr>
            <p:nvPr/>
          </p:nvSpPr>
          <p:spPr bwMode="auto">
            <a:xfrm>
              <a:off x="563" y="254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nvGrpSpPr>
            <p:cNvPr id="231539" name="Group 115"/>
            <p:cNvGrpSpPr>
              <a:grpSpLocks/>
            </p:cNvGrpSpPr>
            <p:nvPr/>
          </p:nvGrpSpPr>
          <p:grpSpPr bwMode="auto">
            <a:xfrm>
              <a:off x="83" y="1196"/>
              <a:ext cx="2820" cy="2794"/>
              <a:chOff x="1104" y="703"/>
              <a:chExt cx="2820" cy="2794"/>
            </a:xfrm>
          </p:grpSpPr>
          <p:sp>
            <p:nvSpPr>
              <p:cNvPr id="231540" name="Text Box 116"/>
              <p:cNvSpPr txBox="1">
                <a:spLocks noChangeArrowheads="1"/>
              </p:cNvSpPr>
              <p:nvPr/>
            </p:nvSpPr>
            <p:spPr bwMode="auto">
              <a:xfrm>
                <a:off x="1104" y="703"/>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10</a:t>
                </a:r>
              </a:p>
            </p:txBody>
          </p:sp>
          <p:sp>
            <p:nvSpPr>
              <p:cNvPr id="231541" name="Text Box 117"/>
              <p:cNvSpPr txBox="1">
                <a:spLocks noChangeArrowheads="1"/>
              </p:cNvSpPr>
              <p:nvPr/>
            </p:nvSpPr>
            <p:spPr bwMode="auto">
              <a:xfrm>
                <a:off x="153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a:t>
                </a:r>
              </a:p>
            </p:txBody>
          </p:sp>
          <p:sp>
            <p:nvSpPr>
              <p:cNvPr id="231542" name="Text Box 118"/>
              <p:cNvSpPr txBox="1">
                <a:spLocks noChangeArrowheads="1"/>
              </p:cNvSpPr>
              <p:nvPr/>
            </p:nvSpPr>
            <p:spPr bwMode="auto">
              <a:xfrm>
                <a:off x="177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2</a:t>
                </a:r>
              </a:p>
            </p:txBody>
          </p:sp>
          <p:sp>
            <p:nvSpPr>
              <p:cNvPr id="231543" name="Text Box 119"/>
              <p:cNvSpPr txBox="1">
                <a:spLocks noChangeArrowheads="1"/>
              </p:cNvSpPr>
              <p:nvPr/>
            </p:nvSpPr>
            <p:spPr bwMode="auto">
              <a:xfrm>
                <a:off x="201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3</a:t>
                </a:r>
              </a:p>
            </p:txBody>
          </p:sp>
          <p:sp>
            <p:nvSpPr>
              <p:cNvPr id="231544" name="Text Box 120"/>
              <p:cNvSpPr txBox="1">
                <a:spLocks noChangeArrowheads="1"/>
              </p:cNvSpPr>
              <p:nvPr/>
            </p:nvSpPr>
            <p:spPr bwMode="auto">
              <a:xfrm>
                <a:off x="225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4</a:t>
                </a:r>
              </a:p>
            </p:txBody>
          </p:sp>
          <p:sp>
            <p:nvSpPr>
              <p:cNvPr id="231545" name="Text Box 121"/>
              <p:cNvSpPr txBox="1">
                <a:spLocks noChangeArrowheads="1"/>
              </p:cNvSpPr>
              <p:nvPr/>
            </p:nvSpPr>
            <p:spPr bwMode="auto">
              <a:xfrm>
                <a:off x="249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5</a:t>
                </a:r>
              </a:p>
            </p:txBody>
          </p:sp>
          <p:sp>
            <p:nvSpPr>
              <p:cNvPr id="231546" name="Text Box 122"/>
              <p:cNvSpPr txBox="1">
                <a:spLocks noChangeArrowheads="1"/>
              </p:cNvSpPr>
              <p:nvPr/>
            </p:nvSpPr>
            <p:spPr bwMode="auto">
              <a:xfrm>
                <a:off x="273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6</a:t>
                </a:r>
              </a:p>
            </p:txBody>
          </p:sp>
          <p:sp>
            <p:nvSpPr>
              <p:cNvPr id="231547" name="Text Box 123"/>
              <p:cNvSpPr txBox="1">
                <a:spLocks noChangeArrowheads="1"/>
              </p:cNvSpPr>
              <p:nvPr/>
            </p:nvSpPr>
            <p:spPr bwMode="auto">
              <a:xfrm>
                <a:off x="297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7</a:t>
                </a:r>
              </a:p>
            </p:txBody>
          </p:sp>
          <p:sp>
            <p:nvSpPr>
              <p:cNvPr id="231548" name="Text Box 124"/>
              <p:cNvSpPr txBox="1">
                <a:spLocks noChangeArrowheads="1"/>
              </p:cNvSpPr>
              <p:nvPr/>
            </p:nvSpPr>
            <p:spPr bwMode="auto">
              <a:xfrm>
                <a:off x="321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8</a:t>
                </a:r>
              </a:p>
            </p:txBody>
          </p:sp>
          <p:sp>
            <p:nvSpPr>
              <p:cNvPr id="231549" name="Text Box 125"/>
              <p:cNvSpPr txBox="1">
                <a:spLocks noChangeArrowheads="1"/>
              </p:cNvSpPr>
              <p:nvPr/>
            </p:nvSpPr>
            <p:spPr bwMode="auto">
              <a:xfrm>
                <a:off x="3456" y="3247"/>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9</a:t>
                </a:r>
              </a:p>
            </p:txBody>
          </p:sp>
          <p:sp>
            <p:nvSpPr>
              <p:cNvPr id="231550" name="Text Box 126"/>
              <p:cNvSpPr txBox="1">
                <a:spLocks noChangeArrowheads="1"/>
              </p:cNvSpPr>
              <p:nvPr/>
            </p:nvSpPr>
            <p:spPr bwMode="auto">
              <a:xfrm>
                <a:off x="3648" y="3247"/>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10</a:t>
                </a:r>
              </a:p>
            </p:txBody>
          </p:sp>
          <p:sp>
            <p:nvSpPr>
              <p:cNvPr id="231551" name="Text Box 127"/>
              <p:cNvSpPr txBox="1">
                <a:spLocks noChangeArrowheads="1"/>
              </p:cNvSpPr>
              <p:nvPr/>
            </p:nvSpPr>
            <p:spPr bwMode="auto">
              <a:xfrm>
                <a:off x="1152" y="286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a:t>
                </a:r>
              </a:p>
            </p:txBody>
          </p:sp>
          <p:sp>
            <p:nvSpPr>
              <p:cNvPr id="231552" name="Text Box 128"/>
              <p:cNvSpPr txBox="1">
                <a:spLocks noChangeArrowheads="1"/>
              </p:cNvSpPr>
              <p:nvPr/>
            </p:nvSpPr>
            <p:spPr bwMode="auto">
              <a:xfrm>
                <a:off x="1152" y="262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2</a:t>
                </a:r>
              </a:p>
            </p:txBody>
          </p:sp>
          <p:sp>
            <p:nvSpPr>
              <p:cNvPr id="231553" name="Text Box 129"/>
              <p:cNvSpPr txBox="1">
                <a:spLocks noChangeArrowheads="1"/>
              </p:cNvSpPr>
              <p:nvPr/>
            </p:nvSpPr>
            <p:spPr bwMode="auto">
              <a:xfrm>
                <a:off x="1152" y="238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3</a:t>
                </a:r>
              </a:p>
            </p:txBody>
          </p:sp>
          <p:sp>
            <p:nvSpPr>
              <p:cNvPr id="231554" name="Text Box 130"/>
              <p:cNvSpPr txBox="1">
                <a:spLocks noChangeArrowheads="1"/>
              </p:cNvSpPr>
              <p:nvPr/>
            </p:nvSpPr>
            <p:spPr bwMode="auto">
              <a:xfrm>
                <a:off x="1152" y="214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4</a:t>
                </a:r>
              </a:p>
            </p:txBody>
          </p:sp>
          <p:sp>
            <p:nvSpPr>
              <p:cNvPr id="231555" name="Text Box 131"/>
              <p:cNvSpPr txBox="1">
                <a:spLocks noChangeArrowheads="1"/>
              </p:cNvSpPr>
              <p:nvPr/>
            </p:nvSpPr>
            <p:spPr bwMode="auto">
              <a:xfrm>
                <a:off x="1152" y="190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5</a:t>
                </a:r>
              </a:p>
            </p:txBody>
          </p:sp>
          <p:sp>
            <p:nvSpPr>
              <p:cNvPr id="231556" name="Text Box 132"/>
              <p:cNvSpPr txBox="1">
                <a:spLocks noChangeArrowheads="1"/>
              </p:cNvSpPr>
              <p:nvPr/>
            </p:nvSpPr>
            <p:spPr bwMode="auto">
              <a:xfrm>
                <a:off x="1152" y="166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6</a:t>
                </a:r>
              </a:p>
            </p:txBody>
          </p:sp>
          <p:sp>
            <p:nvSpPr>
              <p:cNvPr id="231557" name="Text Box 133"/>
              <p:cNvSpPr txBox="1">
                <a:spLocks noChangeArrowheads="1"/>
              </p:cNvSpPr>
              <p:nvPr/>
            </p:nvSpPr>
            <p:spPr bwMode="auto">
              <a:xfrm>
                <a:off x="1152" y="142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7</a:t>
                </a:r>
              </a:p>
            </p:txBody>
          </p:sp>
          <p:sp>
            <p:nvSpPr>
              <p:cNvPr id="231558" name="Text Box 134"/>
              <p:cNvSpPr txBox="1">
                <a:spLocks noChangeArrowheads="1"/>
              </p:cNvSpPr>
              <p:nvPr/>
            </p:nvSpPr>
            <p:spPr bwMode="auto">
              <a:xfrm>
                <a:off x="1152" y="118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8</a:t>
                </a:r>
              </a:p>
            </p:txBody>
          </p:sp>
          <p:sp>
            <p:nvSpPr>
              <p:cNvPr id="231559" name="Text Box 135"/>
              <p:cNvSpPr txBox="1">
                <a:spLocks noChangeArrowheads="1"/>
              </p:cNvSpPr>
              <p:nvPr/>
            </p:nvSpPr>
            <p:spPr bwMode="auto">
              <a:xfrm>
                <a:off x="1152" y="943"/>
                <a:ext cx="1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9</a:t>
                </a:r>
              </a:p>
            </p:txBody>
          </p:sp>
        </p:grpSp>
        <p:sp>
          <p:nvSpPr>
            <p:cNvPr id="231560" name="Oval 136"/>
            <p:cNvSpPr>
              <a:spLocks noChangeArrowheads="1"/>
            </p:cNvSpPr>
            <p:nvPr/>
          </p:nvSpPr>
          <p:spPr bwMode="auto">
            <a:xfrm>
              <a:off x="947" y="2828"/>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1" name="Oval 137"/>
            <p:cNvSpPr>
              <a:spLocks noChangeArrowheads="1"/>
            </p:cNvSpPr>
            <p:nvPr/>
          </p:nvSpPr>
          <p:spPr bwMode="auto">
            <a:xfrm>
              <a:off x="707" y="3116"/>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2" name="Oval 138"/>
            <p:cNvSpPr>
              <a:spLocks noChangeArrowheads="1"/>
            </p:cNvSpPr>
            <p:nvPr/>
          </p:nvSpPr>
          <p:spPr bwMode="auto">
            <a:xfrm>
              <a:off x="803" y="3308"/>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3" name="Oval 139"/>
            <p:cNvSpPr>
              <a:spLocks noChangeArrowheads="1"/>
            </p:cNvSpPr>
            <p:nvPr/>
          </p:nvSpPr>
          <p:spPr bwMode="auto">
            <a:xfrm>
              <a:off x="1091" y="2828"/>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4" name="Oval 140"/>
            <p:cNvSpPr>
              <a:spLocks noChangeArrowheads="1"/>
            </p:cNvSpPr>
            <p:nvPr/>
          </p:nvSpPr>
          <p:spPr bwMode="auto">
            <a:xfrm>
              <a:off x="611" y="230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5" name="Oval 141"/>
            <p:cNvSpPr>
              <a:spLocks noChangeArrowheads="1"/>
            </p:cNvSpPr>
            <p:nvPr/>
          </p:nvSpPr>
          <p:spPr bwMode="auto">
            <a:xfrm>
              <a:off x="891" y="2241"/>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6" name="Oval 142"/>
            <p:cNvSpPr>
              <a:spLocks noChangeArrowheads="1"/>
            </p:cNvSpPr>
            <p:nvPr/>
          </p:nvSpPr>
          <p:spPr bwMode="auto">
            <a:xfrm>
              <a:off x="707" y="278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7" name="Oval 143"/>
            <p:cNvSpPr>
              <a:spLocks noChangeArrowheads="1"/>
            </p:cNvSpPr>
            <p:nvPr/>
          </p:nvSpPr>
          <p:spPr bwMode="auto">
            <a:xfrm>
              <a:off x="899" y="2732"/>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8" name="Oval 144"/>
            <p:cNvSpPr>
              <a:spLocks noChangeArrowheads="1"/>
            </p:cNvSpPr>
            <p:nvPr/>
          </p:nvSpPr>
          <p:spPr bwMode="auto">
            <a:xfrm>
              <a:off x="515" y="3068"/>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69" name="Oval 145"/>
            <p:cNvSpPr>
              <a:spLocks noChangeArrowheads="1"/>
            </p:cNvSpPr>
            <p:nvPr/>
          </p:nvSpPr>
          <p:spPr bwMode="auto">
            <a:xfrm>
              <a:off x="851" y="302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0" name="Oval 146"/>
            <p:cNvSpPr>
              <a:spLocks noChangeArrowheads="1"/>
            </p:cNvSpPr>
            <p:nvPr/>
          </p:nvSpPr>
          <p:spPr bwMode="auto">
            <a:xfrm>
              <a:off x="515" y="1964"/>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1" name="Oval 147"/>
            <p:cNvSpPr>
              <a:spLocks noChangeArrowheads="1"/>
            </p:cNvSpPr>
            <p:nvPr/>
          </p:nvSpPr>
          <p:spPr bwMode="auto">
            <a:xfrm>
              <a:off x="755" y="2636"/>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2" name="Oval 148"/>
            <p:cNvSpPr>
              <a:spLocks noChangeArrowheads="1"/>
            </p:cNvSpPr>
            <p:nvPr/>
          </p:nvSpPr>
          <p:spPr bwMode="auto">
            <a:xfrm>
              <a:off x="1043" y="2972"/>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3" name="Rectangle 149" descr="Wide downward diagonal"/>
            <p:cNvSpPr>
              <a:spLocks noChangeArrowheads="1"/>
            </p:cNvSpPr>
            <p:nvPr/>
          </p:nvSpPr>
          <p:spPr bwMode="auto">
            <a:xfrm>
              <a:off x="2243" y="1916"/>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4" name="Rectangle 150" descr="Wide downward diagonal"/>
            <p:cNvSpPr>
              <a:spLocks noChangeArrowheads="1"/>
            </p:cNvSpPr>
            <p:nvPr/>
          </p:nvSpPr>
          <p:spPr bwMode="auto">
            <a:xfrm>
              <a:off x="2147" y="2108"/>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5" name="Rectangle 151" descr="Wide downward diagonal"/>
            <p:cNvSpPr>
              <a:spLocks noChangeArrowheads="1"/>
            </p:cNvSpPr>
            <p:nvPr/>
          </p:nvSpPr>
          <p:spPr bwMode="auto">
            <a:xfrm>
              <a:off x="2003" y="1868"/>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6" name="Rectangle 152" descr="Wide downward diagonal"/>
            <p:cNvSpPr>
              <a:spLocks noChangeArrowheads="1"/>
            </p:cNvSpPr>
            <p:nvPr/>
          </p:nvSpPr>
          <p:spPr bwMode="auto">
            <a:xfrm>
              <a:off x="2003" y="2156"/>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7" name="Rectangle 153" descr="Wide downward diagonal"/>
            <p:cNvSpPr>
              <a:spLocks noChangeArrowheads="1"/>
            </p:cNvSpPr>
            <p:nvPr/>
          </p:nvSpPr>
          <p:spPr bwMode="auto">
            <a:xfrm>
              <a:off x="2339" y="177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8" name="Rectangle 154" descr="Wide downward diagonal"/>
            <p:cNvSpPr>
              <a:spLocks noChangeArrowheads="1"/>
            </p:cNvSpPr>
            <p:nvPr/>
          </p:nvSpPr>
          <p:spPr bwMode="auto">
            <a:xfrm>
              <a:off x="2435" y="1916"/>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79" name="Rectangle 155" descr="Wide downward diagonal"/>
            <p:cNvSpPr>
              <a:spLocks noChangeArrowheads="1"/>
            </p:cNvSpPr>
            <p:nvPr/>
          </p:nvSpPr>
          <p:spPr bwMode="auto">
            <a:xfrm>
              <a:off x="2003" y="1340"/>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0" name="Rectangle 156" descr="Wide downward diagonal"/>
            <p:cNvSpPr>
              <a:spLocks noChangeArrowheads="1"/>
            </p:cNvSpPr>
            <p:nvPr/>
          </p:nvSpPr>
          <p:spPr bwMode="auto">
            <a:xfrm>
              <a:off x="2627" y="129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1" name="Rectangle 157" descr="Wide downward diagonal"/>
            <p:cNvSpPr>
              <a:spLocks noChangeArrowheads="1"/>
            </p:cNvSpPr>
            <p:nvPr/>
          </p:nvSpPr>
          <p:spPr bwMode="auto">
            <a:xfrm>
              <a:off x="2024" y="160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2" name="Rectangle 158" descr="Wide downward diagonal"/>
            <p:cNvSpPr>
              <a:spLocks noChangeArrowheads="1"/>
            </p:cNvSpPr>
            <p:nvPr/>
          </p:nvSpPr>
          <p:spPr bwMode="auto">
            <a:xfrm>
              <a:off x="2435" y="225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3" name="Rectangle 159" descr="Wide downward diagonal"/>
            <p:cNvSpPr>
              <a:spLocks noChangeArrowheads="1"/>
            </p:cNvSpPr>
            <p:nvPr/>
          </p:nvSpPr>
          <p:spPr bwMode="auto">
            <a:xfrm>
              <a:off x="2387" y="1628"/>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4" name="Rectangle 160" descr="Wide downward diagonal"/>
            <p:cNvSpPr>
              <a:spLocks noChangeArrowheads="1"/>
            </p:cNvSpPr>
            <p:nvPr/>
          </p:nvSpPr>
          <p:spPr bwMode="auto">
            <a:xfrm>
              <a:off x="2099" y="1724"/>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5" name="Rectangle 161" descr="Wide downward diagonal"/>
            <p:cNvSpPr>
              <a:spLocks noChangeArrowheads="1"/>
            </p:cNvSpPr>
            <p:nvPr/>
          </p:nvSpPr>
          <p:spPr bwMode="auto">
            <a:xfrm>
              <a:off x="1811" y="1820"/>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6" name="Rectangle 162" descr="Wide downward diagonal"/>
            <p:cNvSpPr>
              <a:spLocks noChangeArrowheads="1"/>
            </p:cNvSpPr>
            <p:nvPr/>
          </p:nvSpPr>
          <p:spPr bwMode="auto">
            <a:xfrm>
              <a:off x="2627" y="177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7" name="Rectangle 163" descr="Wide downward diagonal"/>
            <p:cNvSpPr>
              <a:spLocks noChangeArrowheads="1"/>
            </p:cNvSpPr>
            <p:nvPr/>
          </p:nvSpPr>
          <p:spPr bwMode="auto">
            <a:xfrm>
              <a:off x="2195" y="2300"/>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8" name="Rectangle 164" descr="Wide downward diagonal"/>
            <p:cNvSpPr>
              <a:spLocks noChangeArrowheads="1"/>
            </p:cNvSpPr>
            <p:nvPr/>
          </p:nvSpPr>
          <p:spPr bwMode="auto">
            <a:xfrm>
              <a:off x="2579" y="2348"/>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89" name="Oval 165"/>
            <p:cNvSpPr>
              <a:spLocks noChangeArrowheads="1"/>
            </p:cNvSpPr>
            <p:nvPr/>
          </p:nvSpPr>
          <p:spPr bwMode="auto">
            <a:xfrm>
              <a:off x="1186" y="2882"/>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0" name="Oval 166"/>
            <p:cNvSpPr>
              <a:spLocks noChangeArrowheads="1"/>
            </p:cNvSpPr>
            <p:nvPr/>
          </p:nvSpPr>
          <p:spPr bwMode="auto">
            <a:xfrm>
              <a:off x="986" y="2487"/>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1" name="Oval 167"/>
            <p:cNvSpPr>
              <a:spLocks noChangeArrowheads="1"/>
            </p:cNvSpPr>
            <p:nvPr/>
          </p:nvSpPr>
          <p:spPr bwMode="auto">
            <a:xfrm>
              <a:off x="1061" y="2694"/>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2" name="Oval 168"/>
            <p:cNvSpPr>
              <a:spLocks noChangeArrowheads="1"/>
            </p:cNvSpPr>
            <p:nvPr/>
          </p:nvSpPr>
          <p:spPr bwMode="auto">
            <a:xfrm>
              <a:off x="1273" y="2695"/>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3" name="Oval 169"/>
            <p:cNvSpPr>
              <a:spLocks noChangeArrowheads="1"/>
            </p:cNvSpPr>
            <p:nvPr/>
          </p:nvSpPr>
          <p:spPr bwMode="auto">
            <a:xfrm>
              <a:off x="1195" y="3045"/>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4" name="Oval 170"/>
            <p:cNvSpPr>
              <a:spLocks noChangeArrowheads="1"/>
            </p:cNvSpPr>
            <p:nvPr/>
          </p:nvSpPr>
          <p:spPr bwMode="auto">
            <a:xfrm>
              <a:off x="514" y="2782"/>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5" name="Oval 171"/>
            <p:cNvSpPr>
              <a:spLocks noChangeArrowheads="1"/>
            </p:cNvSpPr>
            <p:nvPr/>
          </p:nvSpPr>
          <p:spPr bwMode="auto">
            <a:xfrm>
              <a:off x="658" y="3289"/>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6" name="Oval 172"/>
            <p:cNvSpPr>
              <a:spLocks noChangeArrowheads="1"/>
            </p:cNvSpPr>
            <p:nvPr/>
          </p:nvSpPr>
          <p:spPr bwMode="auto">
            <a:xfrm>
              <a:off x="944" y="263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7" name="Oval 173"/>
            <p:cNvSpPr>
              <a:spLocks noChangeArrowheads="1"/>
            </p:cNvSpPr>
            <p:nvPr/>
          </p:nvSpPr>
          <p:spPr bwMode="auto">
            <a:xfrm>
              <a:off x="908" y="3170"/>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8" name="Oval 174"/>
            <p:cNvSpPr>
              <a:spLocks noChangeArrowheads="1"/>
            </p:cNvSpPr>
            <p:nvPr/>
          </p:nvSpPr>
          <p:spPr bwMode="auto">
            <a:xfrm>
              <a:off x="491" y="3561"/>
              <a:ext cx="96" cy="96"/>
            </a:xfrm>
            <a:prstGeom prst="ellipse">
              <a:avLst/>
            </a:prstGeom>
            <a:solidFill>
              <a:srgbClr val="0000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599" name="Rectangle 175" descr="Wide downward diagonal"/>
            <p:cNvSpPr>
              <a:spLocks noChangeArrowheads="1"/>
            </p:cNvSpPr>
            <p:nvPr/>
          </p:nvSpPr>
          <p:spPr bwMode="auto">
            <a:xfrm>
              <a:off x="2572" y="218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600" name="Rectangle 176" descr="Wide downward diagonal"/>
            <p:cNvSpPr>
              <a:spLocks noChangeArrowheads="1"/>
            </p:cNvSpPr>
            <p:nvPr/>
          </p:nvSpPr>
          <p:spPr bwMode="auto">
            <a:xfrm>
              <a:off x="2198" y="1569"/>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601" name="Rectangle 177" descr="Wide downward diagonal"/>
            <p:cNvSpPr>
              <a:spLocks noChangeArrowheads="1"/>
            </p:cNvSpPr>
            <p:nvPr/>
          </p:nvSpPr>
          <p:spPr bwMode="auto">
            <a:xfrm>
              <a:off x="1755" y="1972"/>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602" name="Rectangle 178" descr="Wide downward diagonal"/>
            <p:cNvSpPr>
              <a:spLocks noChangeArrowheads="1"/>
            </p:cNvSpPr>
            <p:nvPr/>
          </p:nvSpPr>
          <p:spPr bwMode="auto">
            <a:xfrm>
              <a:off x="2389" y="2454"/>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1603" name="Rectangle 179" descr="Wide downward diagonal"/>
            <p:cNvSpPr>
              <a:spLocks noChangeArrowheads="1"/>
            </p:cNvSpPr>
            <p:nvPr/>
          </p:nvSpPr>
          <p:spPr bwMode="auto">
            <a:xfrm>
              <a:off x="2591" y="1947"/>
              <a:ext cx="96" cy="96"/>
            </a:xfrm>
            <a:prstGeom prst="rect">
              <a:avLst/>
            </a:prstGeom>
            <a:pattFill prst="wdDnDiag">
              <a:fgClr>
                <a:srgbClr val="FF00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grpSp>
      <p:sp>
        <p:nvSpPr>
          <p:cNvPr id="231604" name="Rectangle 180"/>
          <p:cNvSpPr>
            <a:spLocks noChangeArrowheads="1"/>
          </p:cNvSpPr>
          <p:nvPr/>
        </p:nvSpPr>
        <p:spPr bwMode="auto">
          <a:xfrm>
            <a:off x="277813" y="104775"/>
            <a:ext cx="8866187"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3600" smtClean="0">
                <a:solidFill>
                  <a:srgbClr val="000000"/>
                </a:solidFill>
                <a:effectLst>
                  <a:outerShdw blurRad="38100" dist="38100" dir="2700000" algn="tl">
                    <a:srgbClr val="DDDDDD"/>
                  </a:outerShdw>
                </a:effectLst>
                <a:latin typeface="Times New Roman" charset="0"/>
                <a:ea typeface="ＭＳ Ｐゴシック" charset="0"/>
              </a:rPr>
              <a:t>How can we tell the </a:t>
            </a:r>
            <a:r>
              <a:rPr lang="en-US" sz="3600" i="1" smtClean="0">
                <a:solidFill>
                  <a:srgbClr val="000000"/>
                </a:solidFill>
                <a:effectLst>
                  <a:outerShdw blurRad="38100" dist="38100" dir="2700000" algn="tl">
                    <a:srgbClr val="DDDDDD"/>
                  </a:outerShdw>
                </a:effectLst>
                <a:latin typeface="Times New Roman" charset="0"/>
                <a:ea typeface="ＭＳ Ｐゴシック" charset="0"/>
              </a:rPr>
              <a:t>right</a:t>
            </a:r>
            <a:r>
              <a:rPr lang="en-US" sz="3600" smtClean="0">
                <a:solidFill>
                  <a:srgbClr val="000000"/>
                </a:solidFill>
                <a:effectLst>
                  <a:outerShdw blurRad="38100" dist="38100" dir="2700000" algn="tl">
                    <a:srgbClr val="DDDDDD"/>
                  </a:outerShdw>
                </a:effectLst>
                <a:latin typeface="Times New Roman" charset="0"/>
                <a:ea typeface="ＭＳ Ｐゴシック" charset="0"/>
              </a:rPr>
              <a:t> number of clusters?</a:t>
            </a:r>
          </a:p>
          <a:p>
            <a:pPr defTabSz="914400" fontAlgn="base">
              <a:spcBef>
                <a:spcPct val="0"/>
              </a:spcBef>
              <a:spcAft>
                <a:spcPct val="0"/>
              </a:spcAft>
            </a:pPr>
            <a:endParaRPr lang="en-US" sz="3600" smtClean="0">
              <a:solidFill>
                <a:srgbClr val="000000"/>
              </a:solidFill>
              <a:effectLst>
                <a:outerShdw blurRad="38100" dist="38100" dir="2700000" algn="tl">
                  <a:srgbClr val="DDDDDD"/>
                </a:outerShdw>
              </a:effectLst>
              <a:latin typeface="Times New Roman" charset="0"/>
              <a:ea typeface="ＭＳ Ｐゴシック" charset="0"/>
            </a:endParaRPr>
          </a:p>
          <a:p>
            <a:pPr defTabSz="914400" fontAlgn="base">
              <a:spcBef>
                <a:spcPct val="0"/>
              </a:spcBef>
              <a:spcAft>
                <a:spcPct val="0"/>
              </a:spcAft>
            </a:pPr>
            <a:r>
              <a:rPr lang="en-US" sz="2400" smtClean="0">
                <a:solidFill>
                  <a:srgbClr val="000000"/>
                </a:solidFill>
                <a:latin typeface="Times New Roman" charset="0"/>
                <a:ea typeface="ＭＳ Ｐゴシック" charset="0"/>
              </a:rPr>
              <a:t>In general, this is a unsolved problem. However there are many approximate methods. In the next few slides we will see an example.</a:t>
            </a:r>
          </a:p>
        </p:txBody>
      </p:sp>
      <p:sp>
        <p:nvSpPr>
          <p:cNvPr id="231605" name="Text Box 181"/>
          <p:cNvSpPr txBox="1">
            <a:spLocks noChangeArrowheads="1"/>
          </p:cNvSpPr>
          <p:nvPr/>
        </p:nvSpPr>
        <p:spPr bwMode="auto">
          <a:xfrm>
            <a:off x="4795838" y="2454275"/>
            <a:ext cx="4198937"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For our example, we will use the familiar </a:t>
            </a:r>
            <a:r>
              <a:rPr lang="en-US" sz="2400" smtClean="0">
                <a:solidFill>
                  <a:srgbClr val="FF0000"/>
                </a:solidFill>
                <a:latin typeface="Times New Roman" charset="0"/>
                <a:ea typeface="ＭＳ Ｐゴシック" charset="0"/>
              </a:rPr>
              <a:t>katydid</a:t>
            </a:r>
            <a:r>
              <a:rPr lang="en-US" sz="2400" smtClean="0">
                <a:solidFill>
                  <a:srgbClr val="000000"/>
                </a:solidFill>
                <a:latin typeface="Times New Roman" charset="0"/>
                <a:ea typeface="ＭＳ Ｐゴシック" charset="0"/>
              </a:rPr>
              <a:t>/</a:t>
            </a:r>
            <a:r>
              <a:rPr lang="en-US" sz="2400" smtClean="0">
                <a:solidFill>
                  <a:srgbClr val="0000FF"/>
                </a:solidFill>
                <a:latin typeface="Times New Roman" charset="0"/>
                <a:ea typeface="ＭＳ Ｐゴシック" charset="0"/>
              </a:rPr>
              <a:t>grasshopper</a:t>
            </a:r>
            <a:r>
              <a:rPr lang="en-US" sz="2400" smtClean="0">
                <a:solidFill>
                  <a:srgbClr val="000000"/>
                </a:solidFill>
                <a:latin typeface="Times New Roman" charset="0"/>
                <a:ea typeface="ＭＳ Ｐゴシック" charset="0"/>
              </a:rPr>
              <a:t> dataset.</a:t>
            </a:r>
          </a:p>
          <a:p>
            <a:pPr defTabSz="914400" fontAlgn="base">
              <a:spcBef>
                <a:spcPct val="0"/>
              </a:spcBef>
              <a:spcAft>
                <a:spcPct val="0"/>
              </a:spcAft>
            </a:pPr>
            <a:endParaRPr lang="en-US" sz="2400" smtClean="0">
              <a:solidFill>
                <a:srgbClr val="000000"/>
              </a:solidFill>
              <a:latin typeface="Times New Roman" charset="0"/>
              <a:ea typeface="ＭＳ Ｐゴシック" charset="0"/>
            </a:endParaRPr>
          </a:p>
          <a:p>
            <a:pPr defTabSz="914400" fontAlgn="base">
              <a:spcBef>
                <a:spcPct val="0"/>
              </a:spcBef>
              <a:spcAft>
                <a:spcPct val="0"/>
              </a:spcAft>
            </a:pPr>
            <a:r>
              <a:rPr lang="en-US" sz="2400" smtClean="0">
                <a:solidFill>
                  <a:srgbClr val="000000"/>
                </a:solidFill>
                <a:latin typeface="Times New Roman" charset="0"/>
                <a:ea typeface="ＭＳ Ｐゴシック" charset="0"/>
              </a:rPr>
              <a:t>However, in this case we are imagining that we do NOT know the class labels. We are only clustering on the X and Y axis values. </a:t>
            </a:r>
          </a:p>
        </p:txBody>
      </p:sp>
    </p:spTree>
    <p:extLst>
      <p:ext uri="{BB962C8B-B14F-4D97-AF65-F5344CB8AC3E}">
        <p14:creationId xmlns:p14="http://schemas.microsoft.com/office/powerpoint/2010/main" val="1385888511"/>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ChangeArrowheads="1"/>
          </p:cNvSpPr>
          <p:nvPr/>
        </p:nvSpPr>
        <p:spPr bwMode="auto">
          <a:xfrm>
            <a:off x="5022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1" name="Rectangle 3"/>
          <p:cNvSpPr>
            <a:spLocks noChangeArrowheads="1"/>
          </p:cNvSpPr>
          <p:nvPr/>
        </p:nvSpPr>
        <p:spPr bwMode="auto">
          <a:xfrm>
            <a:off x="5403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2" name="Rectangle 4"/>
          <p:cNvSpPr>
            <a:spLocks noChangeArrowheads="1"/>
          </p:cNvSpPr>
          <p:nvPr/>
        </p:nvSpPr>
        <p:spPr bwMode="auto">
          <a:xfrm>
            <a:off x="5784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3" name="Rectangle 5"/>
          <p:cNvSpPr>
            <a:spLocks noChangeArrowheads="1"/>
          </p:cNvSpPr>
          <p:nvPr/>
        </p:nvSpPr>
        <p:spPr bwMode="auto">
          <a:xfrm>
            <a:off x="6165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4" name="Rectangle 6"/>
          <p:cNvSpPr>
            <a:spLocks noChangeArrowheads="1"/>
          </p:cNvSpPr>
          <p:nvPr/>
        </p:nvSpPr>
        <p:spPr bwMode="auto">
          <a:xfrm>
            <a:off x="6546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5" name="Rectangle 7"/>
          <p:cNvSpPr>
            <a:spLocks noChangeArrowheads="1"/>
          </p:cNvSpPr>
          <p:nvPr/>
        </p:nvSpPr>
        <p:spPr bwMode="auto">
          <a:xfrm>
            <a:off x="6927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6" name="Rectangle 8"/>
          <p:cNvSpPr>
            <a:spLocks noChangeArrowheads="1"/>
          </p:cNvSpPr>
          <p:nvPr/>
        </p:nvSpPr>
        <p:spPr bwMode="auto">
          <a:xfrm>
            <a:off x="7308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7" name="Rectangle 9"/>
          <p:cNvSpPr>
            <a:spLocks noChangeArrowheads="1"/>
          </p:cNvSpPr>
          <p:nvPr/>
        </p:nvSpPr>
        <p:spPr bwMode="auto">
          <a:xfrm>
            <a:off x="7689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8" name="Rectangle 10"/>
          <p:cNvSpPr>
            <a:spLocks noChangeArrowheads="1"/>
          </p:cNvSpPr>
          <p:nvPr/>
        </p:nvSpPr>
        <p:spPr bwMode="auto">
          <a:xfrm>
            <a:off x="8070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59" name="Rectangle 11"/>
          <p:cNvSpPr>
            <a:spLocks noChangeArrowheads="1"/>
          </p:cNvSpPr>
          <p:nvPr/>
        </p:nvSpPr>
        <p:spPr bwMode="auto">
          <a:xfrm>
            <a:off x="8451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0" name="Rectangle 12"/>
          <p:cNvSpPr>
            <a:spLocks noChangeArrowheads="1"/>
          </p:cNvSpPr>
          <p:nvPr/>
        </p:nvSpPr>
        <p:spPr bwMode="auto">
          <a:xfrm>
            <a:off x="5022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1" name="Rectangle 13"/>
          <p:cNvSpPr>
            <a:spLocks noChangeArrowheads="1"/>
          </p:cNvSpPr>
          <p:nvPr/>
        </p:nvSpPr>
        <p:spPr bwMode="auto">
          <a:xfrm>
            <a:off x="5403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2" name="Rectangle 14"/>
          <p:cNvSpPr>
            <a:spLocks noChangeArrowheads="1"/>
          </p:cNvSpPr>
          <p:nvPr/>
        </p:nvSpPr>
        <p:spPr bwMode="auto">
          <a:xfrm>
            <a:off x="5784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3" name="Rectangle 15"/>
          <p:cNvSpPr>
            <a:spLocks noChangeArrowheads="1"/>
          </p:cNvSpPr>
          <p:nvPr/>
        </p:nvSpPr>
        <p:spPr bwMode="auto">
          <a:xfrm>
            <a:off x="6165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4" name="Rectangle 16"/>
          <p:cNvSpPr>
            <a:spLocks noChangeArrowheads="1"/>
          </p:cNvSpPr>
          <p:nvPr/>
        </p:nvSpPr>
        <p:spPr bwMode="auto">
          <a:xfrm>
            <a:off x="6546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5" name="Rectangle 17"/>
          <p:cNvSpPr>
            <a:spLocks noChangeArrowheads="1"/>
          </p:cNvSpPr>
          <p:nvPr/>
        </p:nvSpPr>
        <p:spPr bwMode="auto">
          <a:xfrm>
            <a:off x="6927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6" name="Rectangle 18"/>
          <p:cNvSpPr>
            <a:spLocks noChangeArrowheads="1"/>
          </p:cNvSpPr>
          <p:nvPr/>
        </p:nvSpPr>
        <p:spPr bwMode="auto">
          <a:xfrm>
            <a:off x="7308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7" name="Rectangle 19"/>
          <p:cNvSpPr>
            <a:spLocks noChangeArrowheads="1"/>
          </p:cNvSpPr>
          <p:nvPr/>
        </p:nvSpPr>
        <p:spPr bwMode="auto">
          <a:xfrm>
            <a:off x="7689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8" name="Rectangle 20"/>
          <p:cNvSpPr>
            <a:spLocks noChangeArrowheads="1"/>
          </p:cNvSpPr>
          <p:nvPr/>
        </p:nvSpPr>
        <p:spPr bwMode="auto">
          <a:xfrm>
            <a:off x="8070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69" name="Rectangle 21"/>
          <p:cNvSpPr>
            <a:spLocks noChangeArrowheads="1"/>
          </p:cNvSpPr>
          <p:nvPr/>
        </p:nvSpPr>
        <p:spPr bwMode="auto">
          <a:xfrm>
            <a:off x="8451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0" name="Rectangle 22"/>
          <p:cNvSpPr>
            <a:spLocks noChangeArrowheads="1"/>
          </p:cNvSpPr>
          <p:nvPr/>
        </p:nvSpPr>
        <p:spPr bwMode="auto">
          <a:xfrm>
            <a:off x="5022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1" name="Rectangle 23"/>
          <p:cNvSpPr>
            <a:spLocks noChangeArrowheads="1"/>
          </p:cNvSpPr>
          <p:nvPr/>
        </p:nvSpPr>
        <p:spPr bwMode="auto">
          <a:xfrm>
            <a:off x="5403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2" name="Rectangle 24"/>
          <p:cNvSpPr>
            <a:spLocks noChangeArrowheads="1"/>
          </p:cNvSpPr>
          <p:nvPr/>
        </p:nvSpPr>
        <p:spPr bwMode="auto">
          <a:xfrm>
            <a:off x="5784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3" name="Rectangle 25"/>
          <p:cNvSpPr>
            <a:spLocks noChangeArrowheads="1"/>
          </p:cNvSpPr>
          <p:nvPr/>
        </p:nvSpPr>
        <p:spPr bwMode="auto">
          <a:xfrm>
            <a:off x="6165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4" name="Rectangle 26"/>
          <p:cNvSpPr>
            <a:spLocks noChangeArrowheads="1"/>
          </p:cNvSpPr>
          <p:nvPr/>
        </p:nvSpPr>
        <p:spPr bwMode="auto">
          <a:xfrm>
            <a:off x="6546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5" name="Rectangle 27"/>
          <p:cNvSpPr>
            <a:spLocks noChangeArrowheads="1"/>
          </p:cNvSpPr>
          <p:nvPr/>
        </p:nvSpPr>
        <p:spPr bwMode="auto">
          <a:xfrm>
            <a:off x="6927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6" name="Rectangle 28"/>
          <p:cNvSpPr>
            <a:spLocks noChangeArrowheads="1"/>
          </p:cNvSpPr>
          <p:nvPr/>
        </p:nvSpPr>
        <p:spPr bwMode="auto">
          <a:xfrm>
            <a:off x="7308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7" name="Rectangle 29"/>
          <p:cNvSpPr>
            <a:spLocks noChangeArrowheads="1"/>
          </p:cNvSpPr>
          <p:nvPr/>
        </p:nvSpPr>
        <p:spPr bwMode="auto">
          <a:xfrm>
            <a:off x="7689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8" name="Rectangle 30"/>
          <p:cNvSpPr>
            <a:spLocks noChangeArrowheads="1"/>
          </p:cNvSpPr>
          <p:nvPr/>
        </p:nvSpPr>
        <p:spPr bwMode="auto">
          <a:xfrm>
            <a:off x="8070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79" name="Rectangle 31"/>
          <p:cNvSpPr>
            <a:spLocks noChangeArrowheads="1"/>
          </p:cNvSpPr>
          <p:nvPr/>
        </p:nvSpPr>
        <p:spPr bwMode="auto">
          <a:xfrm>
            <a:off x="8451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0" name="Rectangle 32"/>
          <p:cNvSpPr>
            <a:spLocks noChangeArrowheads="1"/>
          </p:cNvSpPr>
          <p:nvPr/>
        </p:nvSpPr>
        <p:spPr bwMode="auto">
          <a:xfrm>
            <a:off x="5022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1" name="Rectangle 33"/>
          <p:cNvSpPr>
            <a:spLocks noChangeArrowheads="1"/>
          </p:cNvSpPr>
          <p:nvPr/>
        </p:nvSpPr>
        <p:spPr bwMode="auto">
          <a:xfrm>
            <a:off x="5403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2" name="Rectangle 34"/>
          <p:cNvSpPr>
            <a:spLocks noChangeArrowheads="1"/>
          </p:cNvSpPr>
          <p:nvPr/>
        </p:nvSpPr>
        <p:spPr bwMode="auto">
          <a:xfrm>
            <a:off x="5784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3" name="Rectangle 35"/>
          <p:cNvSpPr>
            <a:spLocks noChangeArrowheads="1"/>
          </p:cNvSpPr>
          <p:nvPr/>
        </p:nvSpPr>
        <p:spPr bwMode="auto">
          <a:xfrm>
            <a:off x="6165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4" name="Rectangle 36"/>
          <p:cNvSpPr>
            <a:spLocks noChangeArrowheads="1"/>
          </p:cNvSpPr>
          <p:nvPr/>
        </p:nvSpPr>
        <p:spPr bwMode="auto">
          <a:xfrm>
            <a:off x="6546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5" name="Rectangle 37"/>
          <p:cNvSpPr>
            <a:spLocks noChangeArrowheads="1"/>
          </p:cNvSpPr>
          <p:nvPr/>
        </p:nvSpPr>
        <p:spPr bwMode="auto">
          <a:xfrm>
            <a:off x="6927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6" name="Rectangle 38"/>
          <p:cNvSpPr>
            <a:spLocks noChangeArrowheads="1"/>
          </p:cNvSpPr>
          <p:nvPr/>
        </p:nvSpPr>
        <p:spPr bwMode="auto">
          <a:xfrm>
            <a:off x="7308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7" name="Rectangle 39"/>
          <p:cNvSpPr>
            <a:spLocks noChangeArrowheads="1"/>
          </p:cNvSpPr>
          <p:nvPr/>
        </p:nvSpPr>
        <p:spPr bwMode="auto">
          <a:xfrm>
            <a:off x="7689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8" name="Rectangle 40"/>
          <p:cNvSpPr>
            <a:spLocks noChangeArrowheads="1"/>
          </p:cNvSpPr>
          <p:nvPr/>
        </p:nvSpPr>
        <p:spPr bwMode="auto">
          <a:xfrm>
            <a:off x="8070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89" name="Rectangle 41"/>
          <p:cNvSpPr>
            <a:spLocks noChangeArrowheads="1"/>
          </p:cNvSpPr>
          <p:nvPr/>
        </p:nvSpPr>
        <p:spPr bwMode="auto">
          <a:xfrm>
            <a:off x="8451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0" name="Rectangle 42"/>
          <p:cNvSpPr>
            <a:spLocks noChangeArrowheads="1"/>
          </p:cNvSpPr>
          <p:nvPr/>
        </p:nvSpPr>
        <p:spPr bwMode="auto">
          <a:xfrm>
            <a:off x="5022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1" name="Rectangle 43"/>
          <p:cNvSpPr>
            <a:spLocks noChangeArrowheads="1"/>
          </p:cNvSpPr>
          <p:nvPr/>
        </p:nvSpPr>
        <p:spPr bwMode="auto">
          <a:xfrm>
            <a:off x="5403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2" name="Rectangle 44"/>
          <p:cNvSpPr>
            <a:spLocks noChangeArrowheads="1"/>
          </p:cNvSpPr>
          <p:nvPr/>
        </p:nvSpPr>
        <p:spPr bwMode="auto">
          <a:xfrm>
            <a:off x="5784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3" name="Rectangle 45"/>
          <p:cNvSpPr>
            <a:spLocks noChangeArrowheads="1"/>
          </p:cNvSpPr>
          <p:nvPr/>
        </p:nvSpPr>
        <p:spPr bwMode="auto">
          <a:xfrm>
            <a:off x="6165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4" name="Rectangle 46"/>
          <p:cNvSpPr>
            <a:spLocks noChangeArrowheads="1"/>
          </p:cNvSpPr>
          <p:nvPr/>
        </p:nvSpPr>
        <p:spPr bwMode="auto">
          <a:xfrm>
            <a:off x="6546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5" name="Rectangle 47"/>
          <p:cNvSpPr>
            <a:spLocks noChangeArrowheads="1"/>
          </p:cNvSpPr>
          <p:nvPr/>
        </p:nvSpPr>
        <p:spPr bwMode="auto">
          <a:xfrm>
            <a:off x="6927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6" name="Rectangle 48"/>
          <p:cNvSpPr>
            <a:spLocks noChangeArrowheads="1"/>
          </p:cNvSpPr>
          <p:nvPr/>
        </p:nvSpPr>
        <p:spPr bwMode="auto">
          <a:xfrm>
            <a:off x="7308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7" name="Rectangle 49"/>
          <p:cNvSpPr>
            <a:spLocks noChangeArrowheads="1"/>
          </p:cNvSpPr>
          <p:nvPr/>
        </p:nvSpPr>
        <p:spPr bwMode="auto">
          <a:xfrm>
            <a:off x="7689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8" name="Rectangle 50"/>
          <p:cNvSpPr>
            <a:spLocks noChangeArrowheads="1"/>
          </p:cNvSpPr>
          <p:nvPr/>
        </p:nvSpPr>
        <p:spPr bwMode="auto">
          <a:xfrm>
            <a:off x="8070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499" name="Rectangle 51"/>
          <p:cNvSpPr>
            <a:spLocks noChangeArrowheads="1"/>
          </p:cNvSpPr>
          <p:nvPr/>
        </p:nvSpPr>
        <p:spPr bwMode="auto">
          <a:xfrm>
            <a:off x="8451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0" name="Rectangle 52"/>
          <p:cNvSpPr>
            <a:spLocks noChangeArrowheads="1"/>
          </p:cNvSpPr>
          <p:nvPr/>
        </p:nvSpPr>
        <p:spPr bwMode="auto">
          <a:xfrm>
            <a:off x="5022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1" name="Rectangle 53"/>
          <p:cNvSpPr>
            <a:spLocks noChangeArrowheads="1"/>
          </p:cNvSpPr>
          <p:nvPr/>
        </p:nvSpPr>
        <p:spPr bwMode="auto">
          <a:xfrm>
            <a:off x="5403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2" name="Rectangle 54"/>
          <p:cNvSpPr>
            <a:spLocks noChangeArrowheads="1"/>
          </p:cNvSpPr>
          <p:nvPr/>
        </p:nvSpPr>
        <p:spPr bwMode="auto">
          <a:xfrm>
            <a:off x="5784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3" name="Rectangle 55"/>
          <p:cNvSpPr>
            <a:spLocks noChangeArrowheads="1"/>
          </p:cNvSpPr>
          <p:nvPr/>
        </p:nvSpPr>
        <p:spPr bwMode="auto">
          <a:xfrm>
            <a:off x="6165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4" name="Rectangle 56"/>
          <p:cNvSpPr>
            <a:spLocks noChangeArrowheads="1"/>
          </p:cNvSpPr>
          <p:nvPr/>
        </p:nvSpPr>
        <p:spPr bwMode="auto">
          <a:xfrm>
            <a:off x="6546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5" name="Rectangle 57"/>
          <p:cNvSpPr>
            <a:spLocks noChangeArrowheads="1"/>
          </p:cNvSpPr>
          <p:nvPr/>
        </p:nvSpPr>
        <p:spPr bwMode="auto">
          <a:xfrm>
            <a:off x="6927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6" name="Rectangle 58"/>
          <p:cNvSpPr>
            <a:spLocks noChangeArrowheads="1"/>
          </p:cNvSpPr>
          <p:nvPr/>
        </p:nvSpPr>
        <p:spPr bwMode="auto">
          <a:xfrm>
            <a:off x="7308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7" name="Rectangle 59"/>
          <p:cNvSpPr>
            <a:spLocks noChangeArrowheads="1"/>
          </p:cNvSpPr>
          <p:nvPr/>
        </p:nvSpPr>
        <p:spPr bwMode="auto">
          <a:xfrm>
            <a:off x="7689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8" name="Rectangle 60"/>
          <p:cNvSpPr>
            <a:spLocks noChangeArrowheads="1"/>
          </p:cNvSpPr>
          <p:nvPr/>
        </p:nvSpPr>
        <p:spPr bwMode="auto">
          <a:xfrm>
            <a:off x="8070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09" name="Rectangle 61"/>
          <p:cNvSpPr>
            <a:spLocks noChangeArrowheads="1"/>
          </p:cNvSpPr>
          <p:nvPr/>
        </p:nvSpPr>
        <p:spPr bwMode="auto">
          <a:xfrm>
            <a:off x="8451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0" name="Rectangle 62"/>
          <p:cNvSpPr>
            <a:spLocks noChangeArrowheads="1"/>
          </p:cNvSpPr>
          <p:nvPr/>
        </p:nvSpPr>
        <p:spPr bwMode="auto">
          <a:xfrm>
            <a:off x="5022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1" name="Rectangle 63"/>
          <p:cNvSpPr>
            <a:spLocks noChangeArrowheads="1"/>
          </p:cNvSpPr>
          <p:nvPr/>
        </p:nvSpPr>
        <p:spPr bwMode="auto">
          <a:xfrm>
            <a:off x="5403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2" name="Rectangle 64"/>
          <p:cNvSpPr>
            <a:spLocks noChangeArrowheads="1"/>
          </p:cNvSpPr>
          <p:nvPr/>
        </p:nvSpPr>
        <p:spPr bwMode="auto">
          <a:xfrm>
            <a:off x="5784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3" name="Rectangle 65"/>
          <p:cNvSpPr>
            <a:spLocks noChangeArrowheads="1"/>
          </p:cNvSpPr>
          <p:nvPr/>
        </p:nvSpPr>
        <p:spPr bwMode="auto">
          <a:xfrm>
            <a:off x="6165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4" name="Rectangle 66"/>
          <p:cNvSpPr>
            <a:spLocks noChangeArrowheads="1"/>
          </p:cNvSpPr>
          <p:nvPr/>
        </p:nvSpPr>
        <p:spPr bwMode="auto">
          <a:xfrm>
            <a:off x="6546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5" name="Rectangle 67"/>
          <p:cNvSpPr>
            <a:spLocks noChangeArrowheads="1"/>
          </p:cNvSpPr>
          <p:nvPr/>
        </p:nvSpPr>
        <p:spPr bwMode="auto">
          <a:xfrm>
            <a:off x="6927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6" name="Rectangle 68"/>
          <p:cNvSpPr>
            <a:spLocks noChangeArrowheads="1"/>
          </p:cNvSpPr>
          <p:nvPr/>
        </p:nvSpPr>
        <p:spPr bwMode="auto">
          <a:xfrm>
            <a:off x="7308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7" name="Rectangle 69"/>
          <p:cNvSpPr>
            <a:spLocks noChangeArrowheads="1"/>
          </p:cNvSpPr>
          <p:nvPr/>
        </p:nvSpPr>
        <p:spPr bwMode="auto">
          <a:xfrm>
            <a:off x="7689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8" name="Rectangle 70"/>
          <p:cNvSpPr>
            <a:spLocks noChangeArrowheads="1"/>
          </p:cNvSpPr>
          <p:nvPr/>
        </p:nvSpPr>
        <p:spPr bwMode="auto">
          <a:xfrm>
            <a:off x="8070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19" name="Rectangle 71"/>
          <p:cNvSpPr>
            <a:spLocks noChangeArrowheads="1"/>
          </p:cNvSpPr>
          <p:nvPr/>
        </p:nvSpPr>
        <p:spPr bwMode="auto">
          <a:xfrm>
            <a:off x="8451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0" name="Rectangle 72"/>
          <p:cNvSpPr>
            <a:spLocks noChangeArrowheads="1"/>
          </p:cNvSpPr>
          <p:nvPr/>
        </p:nvSpPr>
        <p:spPr bwMode="auto">
          <a:xfrm>
            <a:off x="5022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1" name="Rectangle 73"/>
          <p:cNvSpPr>
            <a:spLocks noChangeArrowheads="1"/>
          </p:cNvSpPr>
          <p:nvPr/>
        </p:nvSpPr>
        <p:spPr bwMode="auto">
          <a:xfrm>
            <a:off x="5403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2" name="Rectangle 74"/>
          <p:cNvSpPr>
            <a:spLocks noChangeArrowheads="1"/>
          </p:cNvSpPr>
          <p:nvPr/>
        </p:nvSpPr>
        <p:spPr bwMode="auto">
          <a:xfrm>
            <a:off x="5784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3" name="Rectangle 75"/>
          <p:cNvSpPr>
            <a:spLocks noChangeArrowheads="1"/>
          </p:cNvSpPr>
          <p:nvPr/>
        </p:nvSpPr>
        <p:spPr bwMode="auto">
          <a:xfrm>
            <a:off x="6165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4" name="Rectangle 76"/>
          <p:cNvSpPr>
            <a:spLocks noChangeArrowheads="1"/>
          </p:cNvSpPr>
          <p:nvPr/>
        </p:nvSpPr>
        <p:spPr bwMode="auto">
          <a:xfrm>
            <a:off x="6546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5" name="Rectangle 77"/>
          <p:cNvSpPr>
            <a:spLocks noChangeArrowheads="1"/>
          </p:cNvSpPr>
          <p:nvPr/>
        </p:nvSpPr>
        <p:spPr bwMode="auto">
          <a:xfrm>
            <a:off x="6927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6" name="Rectangle 78"/>
          <p:cNvSpPr>
            <a:spLocks noChangeArrowheads="1"/>
          </p:cNvSpPr>
          <p:nvPr/>
        </p:nvSpPr>
        <p:spPr bwMode="auto">
          <a:xfrm>
            <a:off x="7308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7" name="Rectangle 79"/>
          <p:cNvSpPr>
            <a:spLocks noChangeArrowheads="1"/>
          </p:cNvSpPr>
          <p:nvPr/>
        </p:nvSpPr>
        <p:spPr bwMode="auto">
          <a:xfrm>
            <a:off x="7689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8" name="Rectangle 80"/>
          <p:cNvSpPr>
            <a:spLocks noChangeArrowheads="1"/>
          </p:cNvSpPr>
          <p:nvPr/>
        </p:nvSpPr>
        <p:spPr bwMode="auto">
          <a:xfrm>
            <a:off x="8070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29" name="Rectangle 81"/>
          <p:cNvSpPr>
            <a:spLocks noChangeArrowheads="1"/>
          </p:cNvSpPr>
          <p:nvPr/>
        </p:nvSpPr>
        <p:spPr bwMode="auto">
          <a:xfrm>
            <a:off x="8451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0" name="Rectangle 82"/>
          <p:cNvSpPr>
            <a:spLocks noChangeArrowheads="1"/>
          </p:cNvSpPr>
          <p:nvPr/>
        </p:nvSpPr>
        <p:spPr bwMode="auto">
          <a:xfrm>
            <a:off x="5022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1" name="Rectangle 83"/>
          <p:cNvSpPr>
            <a:spLocks noChangeArrowheads="1"/>
          </p:cNvSpPr>
          <p:nvPr/>
        </p:nvSpPr>
        <p:spPr bwMode="auto">
          <a:xfrm>
            <a:off x="5403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2" name="Rectangle 84"/>
          <p:cNvSpPr>
            <a:spLocks noChangeArrowheads="1"/>
          </p:cNvSpPr>
          <p:nvPr/>
        </p:nvSpPr>
        <p:spPr bwMode="auto">
          <a:xfrm>
            <a:off x="5784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3" name="Rectangle 85"/>
          <p:cNvSpPr>
            <a:spLocks noChangeArrowheads="1"/>
          </p:cNvSpPr>
          <p:nvPr/>
        </p:nvSpPr>
        <p:spPr bwMode="auto">
          <a:xfrm>
            <a:off x="6165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4" name="Rectangle 86"/>
          <p:cNvSpPr>
            <a:spLocks noChangeArrowheads="1"/>
          </p:cNvSpPr>
          <p:nvPr/>
        </p:nvSpPr>
        <p:spPr bwMode="auto">
          <a:xfrm>
            <a:off x="6546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5" name="Rectangle 87"/>
          <p:cNvSpPr>
            <a:spLocks noChangeArrowheads="1"/>
          </p:cNvSpPr>
          <p:nvPr/>
        </p:nvSpPr>
        <p:spPr bwMode="auto">
          <a:xfrm>
            <a:off x="6927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6" name="Rectangle 88"/>
          <p:cNvSpPr>
            <a:spLocks noChangeArrowheads="1"/>
          </p:cNvSpPr>
          <p:nvPr/>
        </p:nvSpPr>
        <p:spPr bwMode="auto">
          <a:xfrm>
            <a:off x="7308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7" name="Rectangle 89"/>
          <p:cNvSpPr>
            <a:spLocks noChangeArrowheads="1"/>
          </p:cNvSpPr>
          <p:nvPr/>
        </p:nvSpPr>
        <p:spPr bwMode="auto">
          <a:xfrm>
            <a:off x="7689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8" name="Rectangle 90"/>
          <p:cNvSpPr>
            <a:spLocks noChangeArrowheads="1"/>
          </p:cNvSpPr>
          <p:nvPr/>
        </p:nvSpPr>
        <p:spPr bwMode="auto">
          <a:xfrm>
            <a:off x="8070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39" name="Rectangle 91"/>
          <p:cNvSpPr>
            <a:spLocks noChangeArrowheads="1"/>
          </p:cNvSpPr>
          <p:nvPr/>
        </p:nvSpPr>
        <p:spPr bwMode="auto">
          <a:xfrm>
            <a:off x="8451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0" name="Rectangle 92"/>
          <p:cNvSpPr>
            <a:spLocks noChangeArrowheads="1"/>
          </p:cNvSpPr>
          <p:nvPr/>
        </p:nvSpPr>
        <p:spPr bwMode="auto">
          <a:xfrm>
            <a:off x="5022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1" name="Rectangle 93"/>
          <p:cNvSpPr>
            <a:spLocks noChangeArrowheads="1"/>
          </p:cNvSpPr>
          <p:nvPr/>
        </p:nvSpPr>
        <p:spPr bwMode="auto">
          <a:xfrm>
            <a:off x="5403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2" name="Rectangle 94"/>
          <p:cNvSpPr>
            <a:spLocks noChangeArrowheads="1"/>
          </p:cNvSpPr>
          <p:nvPr/>
        </p:nvSpPr>
        <p:spPr bwMode="auto">
          <a:xfrm>
            <a:off x="5784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3" name="Rectangle 95"/>
          <p:cNvSpPr>
            <a:spLocks noChangeArrowheads="1"/>
          </p:cNvSpPr>
          <p:nvPr/>
        </p:nvSpPr>
        <p:spPr bwMode="auto">
          <a:xfrm>
            <a:off x="6165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4" name="Rectangle 96"/>
          <p:cNvSpPr>
            <a:spLocks noChangeArrowheads="1"/>
          </p:cNvSpPr>
          <p:nvPr/>
        </p:nvSpPr>
        <p:spPr bwMode="auto">
          <a:xfrm>
            <a:off x="6546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5" name="Rectangle 97"/>
          <p:cNvSpPr>
            <a:spLocks noChangeArrowheads="1"/>
          </p:cNvSpPr>
          <p:nvPr/>
        </p:nvSpPr>
        <p:spPr bwMode="auto">
          <a:xfrm>
            <a:off x="6927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6" name="Rectangle 98"/>
          <p:cNvSpPr>
            <a:spLocks noChangeArrowheads="1"/>
          </p:cNvSpPr>
          <p:nvPr/>
        </p:nvSpPr>
        <p:spPr bwMode="auto">
          <a:xfrm>
            <a:off x="7308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7" name="Rectangle 99"/>
          <p:cNvSpPr>
            <a:spLocks noChangeArrowheads="1"/>
          </p:cNvSpPr>
          <p:nvPr/>
        </p:nvSpPr>
        <p:spPr bwMode="auto">
          <a:xfrm>
            <a:off x="7689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8" name="Rectangle 100"/>
          <p:cNvSpPr>
            <a:spLocks noChangeArrowheads="1"/>
          </p:cNvSpPr>
          <p:nvPr/>
        </p:nvSpPr>
        <p:spPr bwMode="auto">
          <a:xfrm>
            <a:off x="8070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49" name="Rectangle 101"/>
          <p:cNvSpPr>
            <a:spLocks noChangeArrowheads="1"/>
          </p:cNvSpPr>
          <p:nvPr/>
        </p:nvSpPr>
        <p:spPr bwMode="auto">
          <a:xfrm>
            <a:off x="8451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0" name="Line 102"/>
          <p:cNvSpPr>
            <a:spLocks noChangeShapeType="1"/>
          </p:cNvSpPr>
          <p:nvPr/>
        </p:nvSpPr>
        <p:spPr bwMode="auto">
          <a:xfrm>
            <a:off x="5022850" y="6038850"/>
            <a:ext cx="38100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1" name="Line 103"/>
          <p:cNvSpPr>
            <a:spLocks noChangeShapeType="1"/>
          </p:cNvSpPr>
          <p:nvPr/>
        </p:nvSpPr>
        <p:spPr bwMode="auto">
          <a:xfrm flipV="1">
            <a:off x="5022850" y="2228850"/>
            <a:ext cx="0" cy="381000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2" name="Oval 104"/>
          <p:cNvSpPr>
            <a:spLocks noChangeArrowheads="1"/>
          </p:cNvSpPr>
          <p:nvPr/>
        </p:nvSpPr>
        <p:spPr bwMode="auto">
          <a:xfrm>
            <a:off x="5403850" y="4743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3" name="Oval 105"/>
          <p:cNvSpPr>
            <a:spLocks noChangeArrowheads="1"/>
          </p:cNvSpPr>
          <p:nvPr/>
        </p:nvSpPr>
        <p:spPr bwMode="auto">
          <a:xfrm>
            <a:off x="6013450" y="5276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4" name="Rectangle 106"/>
          <p:cNvSpPr>
            <a:spLocks noChangeArrowheads="1"/>
          </p:cNvSpPr>
          <p:nvPr/>
        </p:nvSpPr>
        <p:spPr bwMode="auto">
          <a:xfrm>
            <a:off x="8321675" y="27114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5" name="Rectangle 107"/>
          <p:cNvSpPr>
            <a:spLocks noChangeArrowheads="1"/>
          </p:cNvSpPr>
          <p:nvPr/>
        </p:nvSpPr>
        <p:spPr bwMode="auto">
          <a:xfrm>
            <a:off x="7418388" y="33718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6" name="Rectangle 108"/>
          <p:cNvSpPr>
            <a:spLocks noChangeArrowheads="1"/>
          </p:cNvSpPr>
          <p:nvPr/>
        </p:nvSpPr>
        <p:spPr bwMode="auto">
          <a:xfrm>
            <a:off x="7994650" y="24574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7" name="Rectangle 109"/>
          <p:cNvSpPr>
            <a:spLocks noChangeArrowheads="1"/>
          </p:cNvSpPr>
          <p:nvPr/>
        </p:nvSpPr>
        <p:spPr bwMode="auto">
          <a:xfrm>
            <a:off x="8147050" y="34480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8" name="Rectangle 110"/>
          <p:cNvSpPr>
            <a:spLocks noChangeArrowheads="1"/>
          </p:cNvSpPr>
          <p:nvPr/>
        </p:nvSpPr>
        <p:spPr bwMode="auto">
          <a:xfrm>
            <a:off x="8675688" y="4278313"/>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59" name="Oval 111"/>
          <p:cNvSpPr>
            <a:spLocks noChangeArrowheads="1"/>
          </p:cNvSpPr>
          <p:nvPr/>
        </p:nvSpPr>
        <p:spPr bwMode="auto">
          <a:xfrm>
            <a:off x="5567363" y="411480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60" name="Oval 112"/>
          <p:cNvSpPr>
            <a:spLocks noChangeArrowheads="1"/>
          </p:cNvSpPr>
          <p:nvPr/>
        </p:nvSpPr>
        <p:spPr bwMode="auto">
          <a:xfrm>
            <a:off x="5175250" y="5581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61" name="Oval 113"/>
          <p:cNvSpPr>
            <a:spLocks noChangeArrowheads="1"/>
          </p:cNvSpPr>
          <p:nvPr/>
        </p:nvSpPr>
        <p:spPr bwMode="auto">
          <a:xfrm>
            <a:off x="5251450" y="4210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62" name="Text Box 114"/>
          <p:cNvSpPr txBox="1">
            <a:spLocks noChangeArrowheads="1"/>
          </p:cNvSpPr>
          <p:nvPr/>
        </p:nvSpPr>
        <p:spPr bwMode="auto">
          <a:xfrm>
            <a:off x="5175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a:t>
            </a:r>
          </a:p>
        </p:txBody>
      </p:sp>
      <p:sp>
        <p:nvSpPr>
          <p:cNvPr id="232563" name="Text Box 115"/>
          <p:cNvSpPr txBox="1">
            <a:spLocks noChangeArrowheads="1"/>
          </p:cNvSpPr>
          <p:nvPr/>
        </p:nvSpPr>
        <p:spPr bwMode="auto">
          <a:xfrm>
            <a:off x="5556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2</a:t>
            </a:r>
          </a:p>
        </p:txBody>
      </p:sp>
      <p:sp>
        <p:nvSpPr>
          <p:cNvPr id="232564" name="Text Box 116"/>
          <p:cNvSpPr txBox="1">
            <a:spLocks noChangeArrowheads="1"/>
          </p:cNvSpPr>
          <p:nvPr/>
        </p:nvSpPr>
        <p:spPr bwMode="auto">
          <a:xfrm>
            <a:off x="5937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3</a:t>
            </a:r>
          </a:p>
        </p:txBody>
      </p:sp>
      <p:sp>
        <p:nvSpPr>
          <p:cNvPr id="232565" name="Text Box 117"/>
          <p:cNvSpPr txBox="1">
            <a:spLocks noChangeArrowheads="1"/>
          </p:cNvSpPr>
          <p:nvPr/>
        </p:nvSpPr>
        <p:spPr bwMode="auto">
          <a:xfrm>
            <a:off x="6318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4</a:t>
            </a:r>
          </a:p>
        </p:txBody>
      </p:sp>
      <p:sp>
        <p:nvSpPr>
          <p:cNvPr id="232566" name="Text Box 118"/>
          <p:cNvSpPr txBox="1">
            <a:spLocks noChangeArrowheads="1"/>
          </p:cNvSpPr>
          <p:nvPr/>
        </p:nvSpPr>
        <p:spPr bwMode="auto">
          <a:xfrm>
            <a:off x="6699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5</a:t>
            </a:r>
          </a:p>
        </p:txBody>
      </p:sp>
      <p:sp>
        <p:nvSpPr>
          <p:cNvPr id="232567" name="Text Box 119"/>
          <p:cNvSpPr txBox="1">
            <a:spLocks noChangeArrowheads="1"/>
          </p:cNvSpPr>
          <p:nvPr/>
        </p:nvSpPr>
        <p:spPr bwMode="auto">
          <a:xfrm>
            <a:off x="7080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6</a:t>
            </a:r>
          </a:p>
        </p:txBody>
      </p:sp>
      <p:sp>
        <p:nvSpPr>
          <p:cNvPr id="232568" name="Text Box 120"/>
          <p:cNvSpPr txBox="1">
            <a:spLocks noChangeArrowheads="1"/>
          </p:cNvSpPr>
          <p:nvPr/>
        </p:nvSpPr>
        <p:spPr bwMode="auto">
          <a:xfrm>
            <a:off x="7461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7</a:t>
            </a:r>
          </a:p>
        </p:txBody>
      </p:sp>
      <p:sp>
        <p:nvSpPr>
          <p:cNvPr id="232569" name="Text Box 121"/>
          <p:cNvSpPr txBox="1">
            <a:spLocks noChangeArrowheads="1"/>
          </p:cNvSpPr>
          <p:nvPr/>
        </p:nvSpPr>
        <p:spPr bwMode="auto">
          <a:xfrm>
            <a:off x="7842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8</a:t>
            </a:r>
          </a:p>
        </p:txBody>
      </p:sp>
      <p:sp>
        <p:nvSpPr>
          <p:cNvPr id="232570" name="Text Box 122"/>
          <p:cNvSpPr txBox="1">
            <a:spLocks noChangeArrowheads="1"/>
          </p:cNvSpPr>
          <p:nvPr/>
        </p:nvSpPr>
        <p:spPr bwMode="auto">
          <a:xfrm>
            <a:off x="8223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9</a:t>
            </a:r>
          </a:p>
        </p:txBody>
      </p:sp>
      <p:sp>
        <p:nvSpPr>
          <p:cNvPr id="232571" name="Text Box 123"/>
          <p:cNvSpPr txBox="1">
            <a:spLocks noChangeArrowheads="1"/>
          </p:cNvSpPr>
          <p:nvPr/>
        </p:nvSpPr>
        <p:spPr bwMode="auto">
          <a:xfrm>
            <a:off x="8528050" y="6115050"/>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10</a:t>
            </a:r>
          </a:p>
        </p:txBody>
      </p:sp>
      <p:sp>
        <p:nvSpPr>
          <p:cNvPr id="232572" name="Oval 124"/>
          <p:cNvSpPr>
            <a:spLocks noChangeArrowheads="1"/>
          </p:cNvSpPr>
          <p:nvPr/>
        </p:nvSpPr>
        <p:spPr bwMode="auto">
          <a:xfrm>
            <a:off x="58610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3" name="Oval 125"/>
          <p:cNvSpPr>
            <a:spLocks noChangeArrowheads="1"/>
          </p:cNvSpPr>
          <p:nvPr/>
        </p:nvSpPr>
        <p:spPr bwMode="auto">
          <a:xfrm>
            <a:off x="5480050" y="5124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4" name="Oval 126"/>
          <p:cNvSpPr>
            <a:spLocks noChangeArrowheads="1"/>
          </p:cNvSpPr>
          <p:nvPr/>
        </p:nvSpPr>
        <p:spPr bwMode="auto">
          <a:xfrm>
            <a:off x="5632450" y="5429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5" name="Oval 127"/>
          <p:cNvSpPr>
            <a:spLocks noChangeArrowheads="1"/>
          </p:cNvSpPr>
          <p:nvPr/>
        </p:nvSpPr>
        <p:spPr bwMode="auto">
          <a:xfrm>
            <a:off x="60896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6" name="Oval 128"/>
          <p:cNvSpPr>
            <a:spLocks noChangeArrowheads="1"/>
          </p:cNvSpPr>
          <p:nvPr/>
        </p:nvSpPr>
        <p:spPr bwMode="auto">
          <a:xfrm>
            <a:off x="5327650" y="3829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7" name="Oval 129"/>
          <p:cNvSpPr>
            <a:spLocks noChangeArrowheads="1"/>
          </p:cNvSpPr>
          <p:nvPr/>
        </p:nvSpPr>
        <p:spPr bwMode="auto">
          <a:xfrm>
            <a:off x="5772150" y="37353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8" name="Oval 130"/>
          <p:cNvSpPr>
            <a:spLocks noChangeArrowheads="1"/>
          </p:cNvSpPr>
          <p:nvPr/>
        </p:nvSpPr>
        <p:spPr bwMode="auto">
          <a:xfrm>
            <a:off x="5480050" y="4591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79" name="Oval 131"/>
          <p:cNvSpPr>
            <a:spLocks noChangeArrowheads="1"/>
          </p:cNvSpPr>
          <p:nvPr/>
        </p:nvSpPr>
        <p:spPr bwMode="auto">
          <a:xfrm>
            <a:off x="5784850" y="4514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0" name="Oval 132"/>
          <p:cNvSpPr>
            <a:spLocks noChangeArrowheads="1"/>
          </p:cNvSpPr>
          <p:nvPr/>
        </p:nvSpPr>
        <p:spPr bwMode="auto">
          <a:xfrm>
            <a:off x="5175250" y="5048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1" name="Oval 133"/>
          <p:cNvSpPr>
            <a:spLocks noChangeArrowheads="1"/>
          </p:cNvSpPr>
          <p:nvPr/>
        </p:nvSpPr>
        <p:spPr bwMode="auto">
          <a:xfrm>
            <a:off x="5708650" y="4972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2" name="Oval 134"/>
          <p:cNvSpPr>
            <a:spLocks noChangeArrowheads="1"/>
          </p:cNvSpPr>
          <p:nvPr/>
        </p:nvSpPr>
        <p:spPr bwMode="auto">
          <a:xfrm>
            <a:off x="5175250" y="3295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3" name="Oval 135"/>
          <p:cNvSpPr>
            <a:spLocks noChangeArrowheads="1"/>
          </p:cNvSpPr>
          <p:nvPr/>
        </p:nvSpPr>
        <p:spPr bwMode="auto">
          <a:xfrm>
            <a:off x="5556250" y="4362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4" name="Oval 136"/>
          <p:cNvSpPr>
            <a:spLocks noChangeArrowheads="1"/>
          </p:cNvSpPr>
          <p:nvPr/>
        </p:nvSpPr>
        <p:spPr bwMode="auto">
          <a:xfrm>
            <a:off x="6013450" y="4895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5" name="Rectangle 137"/>
          <p:cNvSpPr>
            <a:spLocks noChangeArrowheads="1"/>
          </p:cNvSpPr>
          <p:nvPr/>
        </p:nvSpPr>
        <p:spPr bwMode="auto">
          <a:xfrm>
            <a:off x="7918450" y="32194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6" name="Rectangle 138"/>
          <p:cNvSpPr>
            <a:spLocks noChangeArrowheads="1"/>
          </p:cNvSpPr>
          <p:nvPr/>
        </p:nvSpPr>
        <p:spPr bwMode="auto">
          <a:xfrm>
            <a:off x="7766050" y="35242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7" name="Rectangle 139"/>
          <p:cNvSpPr>
            <a:spLocks noChangeArrowheads="1"/>
          </p:cNvSpPr>
          <p:nvPr/>
        </p:nvSpPr>
        <p:spPr bwMode="auto">
          <a:xfrm>
            <a:off x="7537450" y="31432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8" name="Rectangle 140"/>
          <p:cNvSpPr>
            <a:spLocks noChangeArrowheads="1"/>
          </p:cNvSpPr>
          <p:nvPr/>
        </p:nvSpPr>
        <p:spPr bwMode="auto">
          <a:xfrm>
            <a:off x="7537450" y="36004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89" name="Rectangle 141"/>
          <p:cNvSpPr>
            <a:spLocks noChangeArrowheads="1"/>
          </p:cNvSpPr>
          <p:nvPr/>
        </p:nvSpPr>
        <p:spPr bwMode="auto">
          <a:xfrm>
            <a:off x="8070850" y="29908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0" name="Rectangle 142"/>
          <p:cNvSpPr>
            <a:spLocks noChangeArrowheads="1"/>
          </p:cNvSpPr>
          <p:nvPr/>
        </p:nvSpPr>
        <p:spPr bwMode="auto">
          <a:xfrm>
            <a:off x="8223250" y="32194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1" name="Rectangle 143"/>
          <p:cNvSpPr>
            <a:spLocks noChangeArrowheads="1"/>
          </p:cNvSpPr>
          <p:nvPr/>
        </p:nvSpPr>
        <p:spPr bwMode="auto">
          <a:xfrm>
            <a:off x="7537450" y="23050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2" name="Rectangle 144"/>
          <p:cNvSpPr>
            <a:spLocks noChangeArrowheads="1"/>
          </p:cNvSpPr>
          <p:nvPr/>
        </p:nvSpPr>
        <p:spPr bwMode="auto">
          <a:xfrm>
            <a:off x="8528050" y="22288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3" name="Rectangle 145"/>
          <p:cNvSpPr>
            <a:spLocks noChangeArrowheads="1"/>
          </p:cNvSpPr>
          <p:nvPr/>
        </p:nvSpPr>
        <p:spPr bwMode="auto">
          <a:xfrm>
            <a:off x="7570788" y="2720975"/>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4" name="Rectangle 146"/>
          <p:cNvSpPr>
            <a:spLocks noChangeArrowheads="1"/>
          </p:cNvSpPr>
          <p:nvPr/>
        </p:nvSpPr>
        <p:spPr bwMode="auto">
          <a:xfrm>
            <a:off x="8223250" y="37528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5" name="Rectangle 147"/>
          <p:cNvSpPr>
            <a:spLocks noChangeArrowheads="1"/>
          </p:cNvSpPr>
          <p:nvPr/>
        </p:nvSpPr>
        <p:spPr bwMode="auto">
          <a:xfrm>
            <a:off x="8147050" y="27622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6" name="Rectangle 148"/>
          <p:cNvSpPr>
            <a:spLocks noChangeArrowheads="1"/>
          </p:cNvSpPr>
          <p:nvPr/>
        </p:nvSpPr>
        <p:spPr bwMode="auto">
          <a:xfrm>
            <a:off x="7689850" y="29146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7" name="Rectangle 149"/>
          <p:cNvSpPr>
            <a:spLocks noChangeArrowheads="1"/>
          </p:cNvSpPr>
          <p:nvPr/>
        </p:nvSpPr>
        <p:spPr bwMode="auto">
          <a:xfrm>
            <a:off x="7232650" y="30670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8" name="Rectangle 150"/>
          <p:cNvSpPr>
            <a:spLocks noChangeArrowheads="1"/>
          </p:cNvSpPr>
          <p:nvPr/>
        </p:nvSpPr>
        <p:spPr bwMode="auto">
          <a:xfrm>
            <a:off x="8528050" y="29908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599" name="Rectangle 151"/>
          <p:cNvSpPr>
            <a:spLocks noChangeArrowheads="1"/>
          </p:cNvSpPr>
          <p:nvPr/>
        </p:nvSpPr>
        <p:spPr bwMode="auto">
          <a:xfrm>
            <a:off x="7842250" y="38290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0" name="Rectangle 152"/>
          <p:cNvSpPr>
            <a:spLocks noChangeArrowheads="1"/>
          </p:cNvSpPr>
          <p:nvPr/>
        </p:nvSpPr>
        <p:spPr bwMode="auto">
          <a:xfrm>
            <a:off x="8451850" y="39052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1" name="Oval 153"/>
          <p:cNvSpPr>
            <a:spLocks noChangeArrowheads="1"/>
          </p:cNvSpPr>
          <p:nvPr/>
        </p:nvSpPr>
        <p:spPr bwMode="auto">
          <a:xfrm>
            <a:off x="6240463" y="47529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2" name="Oval 154"/>
          <p:cNvSpPr>
            <a:spLocks noChangeArrowheads="1"/>
          </p:cNvSpPr>
          <p:nvPr/>
        </p:nvSpPr>
        <p:spPr bwMode="auto">
          <a:xfrm>
            <a:off x="5922963" y="41259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3" name="Oval 155"/>
          <p:cNvSpPr>
            <a:spLocks noChangeArrowheads="1"/>
          </p:cNvSpPr>
          <p:nvPr/>
        </p:nvSpPr>
        <p:spPr bwMode="auto">
          <a:xfrm>
            <a:off x="6042025" y="44545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4" name="Oval 156"/>
          <p:cNvSpPr>
            <a:spLocks noChangeArrowheads="1"/>
          </p:cNvSpPr>
          <p:nvPr/>
        </p:nvSpPr>
        <p:spPr bwMode="auto">
          <a:xfrm>
            <a:off x="6378575" y="44561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5" name="Oval 157"/>
          <p:cNvSpPr>
            <a:spLocks noChangeArrowheads="1"/>
          </p:cNvSpPr>
          <p:nvPr/>
        </p:nvSpPr>
        <p:spPr bwMode="auto">
          <a:xfrm>
            <a:off x="6254750" y="501173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6" name="Oval 158"/>
          <p:cNvSpPr>
            <a:spLocks noChangeArrowheads="1"/>
          </p:cNvSpPr>
          <p:nvPr/>
        </p:nvSpPr>
        <p:spPr bwMode="auto">
          <a:xfrm>
            <a:off x="5173663" y="45942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7" name="Oval 159"/>
          <p:cNvSpPr>
            <a:spLocks noChangeArrowheads="1"/>
          </p:cNvSpPr>
          <p:nvPr/>
        </p:nvSpPr>
        <p:spPr bwMode="auto">
          <a:xfrm>
            <a:off x="5402263" y="53990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8" name="Oval 160"/>
          <p:cNvSpPr>
            <a:spLocks noChangeArrowheads="1"/>
          </p:cNvSpPr>
          <p:nvPr/>
        </p:nvSpPr>
        <p:spPr bwMode="auto">
          <a:xfrm>
            <a:off x="5856288" y="43529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09" name="Oval 161"/>
          <p:cNvSpPr>
            <a:spLocks noChangeArrowheads="1"/>
          </p:cNvSpPr>
          <p:nvPr/>
        </p:nvSpPr>
        <p:spPr bwMode="auto">
          <a:xfrm>
            <a:off x="5799138" y="52101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0" name="Oval 162"/>
          <p:cNvSpPr>
            <a:spLocks noChangeArrowheads="1"/>
          </p:cNvSpPr>
          <p:nvPr/>
        </p:nvSpPr>
        <p:spPr bwMode="auto">
          <a:xfrm>
            <a:off x="5137150" y="58308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1" name="Rectangle 163"/>
          <p:cNvSpPr>
            <a:spLocks noChangeArrowheads="1"/>
          </p:cNvSpPr>
          <p:nvPr/>
        </p:nvSpPr>
        <p:spPr bwMode="auto">
          <a:xfrm>
            <a:off x="8440738" y="3641725"/>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2" name="Rectangle 164"/>
          <p:cNvSpPr>
            <a:spLocks noChangeArrowheads="1"/>
          </p:cNvSpPr>
          <p:nvPr/>
        </p:nvSpPr>
        <p:spPr bwMode="auto">
          <a:xfrm>
            <a:off x="7847013" y="2668588"/>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3" name="Rectangle 165"/>
          <p:cNvSpPr>
            <a:spLocks noChangeArrowheads="1"/>
          </p:cNvSpPr>
          <p:nvPr/>
        </p:nvSpPr>
        <p:spPr bwMode="auto">
          <a:xfrm>
            <a:off x="7143750" y="3308350"/>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4" name="Rectangle 166"/>
          <p:cNvSpPr>
            <a:spLocks noChangeArrowheads="1"/>
          </p:cNvSpPr>
          <p:nvPr/>
        </p:nvSpPr>
        <p:spPr bwMode="auto">
          <a:xfrm>
            <a:off x="8150225" y="4073525"/>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5" name="Rectangle 167"/>
          <p:cNvSpPr>
            <a:spLocks noChangeArrowheads="1"/>
          </p:cNvSpPr>
          <p:nvPr/>
        </p:nvSpPr>
        <p:spPr bwMode="auto">
          <a:xfrm>
            <a:off x="8470900" y="3268663"/>
            <a:ext cx="152400" cy="152400"/>
          </a:xfrm>
          <a:prstGeom prst="rect">
            <a:avLst/>
          </a:prstGeom>
          <a:solidFill>
            <a:srgbClr val="339966"/>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6" name="Oval 168"/>
          <p:cNvSpPr>
            <a:spLocks noChangeArrowheads="1"/>
          </p:cNvSpPr>
          <p:nvPr/>
        </p:nvSpPr>
        <p:spPr bwMode="auto">
          <a:xfrm>
            <a:off x="6711950" y="4002088"/>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2617" name="Rectangle 169"/>
          <p:cNvSpPr>
            <a:spLocks noChangeArrowheads="1"/>
          </p:cNvSpPr>
          <p:nvPr/>
        </p:nvSpPr>
        <p:spPr bwMode="auto">
          <a:xfrm>
            <a:off x="1765300" y="1573213"/>
            <a:ext cx="5538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 When k = 1, the objective function is 873.0</a:t>
            </a:r>
          </a:p>
        </p:txBody>
      </p:sp>
    </p:spTree>
    <p:extLst>
      <p:ext uri="{BB962C8B-B14F-4D97-AF65-F5344CB8AC3E}">
        <p14:creationId xmlns:p14="http://schemas.microsoft.com/office/powerpoint/2010/main" val="3790080532"/>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5022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75" name="Rectangle 3"/>
          <p:cNvSpPr>
            <a:spLocks noChangeArrowheads="1"/>
          </p:cNvSpPr>
          <p:nvPr/>
        </p:nvSpPr>
        <p:spPr bwMode="auto">
          <a:xfrm>
            <a:off x="5403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76" name="Rectangle 4"/>
          <p:cNvSpPr>
            <a:spLocks noChangeArrowheads="1"/>
          </p:cNvSpPr>
          <p:nvPr/>
        </p:nvSpPr>
        <p:spPr bwMode="auto">
          <a:xfrm>
            <a:off x="5784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77" name="Rectangle 5"/>
          <p:cNvSpPr>
            <a:spLocks noChangeArrowheads="1"/>
          </p:cNvSpPr>
          <p:nvPr/>
        </p:nvSpPr>
        <p:spPr bwMode="auto">
          <a:xfrm>
            <a:off x="6165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78" name="Rectangle 6"/>
          <p:cNvSpPr>
            <a:spLocks noChangeArrowheads="1"/>
          </p:cNvSpPr>
          <p:nvPr/>
        </p:nvSpPr>
        <p:spPr bwMode="auto">
          <a:xfrm>
            <a:off x="6546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79" name="Rectangle 7"/>
          <p:cNvSpPr>
            <a:spLocks noChangeArrowheads="1"/>
          </p:cNvSpPr>
          <p:nvPr/>
        </p:nvSpPr>
        <p:spPr bwMode="auto">
          <a:xfrm>
            <a:off x="6927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0" name="Rectangle 8"/>
          <p:cNvSpPr>
            <a:spLocks noChangeArrowheads="1"/>
          </p:cNvSpPr>
          <p:nvPr/>
        </p:nvSpPr>
        <p:spPr bwMode="auto">
          <a:xfrm>
            <a:off x="7308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1" name="Rectangle 9"/>
          <p:cNvSpPr>
            <a:spLocks noChangeArrowheads="1"/>
          </p:cNvSpPr>
          <p:nvPr/>
        </p:nvSpPr>
        <p:spPr bwMode="auto">
          <a:xfrm>
            <a:off x="7689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2" name="Rectangle 10"/>
          <p:cNvSpPr>
            <a:spLocks noChangeArrowheads="1"/>
          </p:cNvSpPr>
          <p:nvPr/>
        </p:nvSpPr>
        <p:spPr bwMode="auto">
          <a:xfrm>
            <a:off x="8070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3" name="Rectangle 11"/>
          <p:cNvSpPr>
            <a:spLocks noChangeArrowheads="1"/>
          </p:cNvSpPr>
          <p:nvPr/>
        </p:nvSpPr>
        <p:spPr bwMode="auto">
          <a:xfrm>
            <a:off x="8451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4" name="Rectangle 12"/>
          <p:cNvSpPr>
            <a:spLocks noChangeArrowheads="1"/>
          </p:cNvSpPr>
          <p:nvPr/>
        </p:nvSpPr>
        <p:spPr bwMode="auto">
          <a:xfrm>
            <a:off x="5022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5" name="Rectangle 13"/>
          <p:cNvSpPr>
            <a:spLocks noChangeArrowheads="1"/>
          </p:cNvSpPr>
          <p:nvPr/>
        </p:nvSpPr>
        <p:spPr bwMode="auto">
          <a:xfrm>
            <a:off x="5403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6" name="Rectangle 14"/>
          <p:cNvSpPr>
            <a:spLocks noChangeArrowheads="1"/>
          </p:cNvSpPr>
          <p:nvPr/>
        </p:nvSpPr>
        <p:spPr bwMode="auto">
          <a:xfrm>
            <a:off x="5784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7" name="Rectangle 15"/>
          <p:cNvSpPr>
            <a:spLocks noChangeArrowheads="1"/>
          </p:cNvSpPr>
          <p:nvPr/>
        </p:nvSpPr>
        <p:spPr bwMode="auto">
          <a:xfrm>
            <a:off x="6165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8" name="Rectangle 16"/>
          <p:cNvSpPr>
            <a:spLocks noChangeArrowheads="1"/>
          </p:cNvSpPr>
          <p:nvPr/>
        </p:nvSpPr>
        <p:spPr bwMode="auto">
          <a:xfrm>
            <a:off x="6546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89" name="Rectangle 17"/>
          <p:cNvSpPr>
            <a:spLocks noChangeArrowheads="1"/>
          </p:cNvSpPr>
          <p:nvPr/>
        </p:nvSpPr>
        <p:spPr bwMode="auto">
          <a:xfrm>
            <a:off x="6927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0" name="Rectangle 18"/>
          <p:cNvSpPr>
            <a:spLocks noChangeArrowheads="1"/>
          </p:cNvSpPr>
          <p:nvPr/>
        </p:nvSpPr>
        <p:spPr bwMode="auto">
          <a:xfrm>
            <a:off x="7308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1" name="Rectangle 19"/>
          <p:cNvSpPr>
            <a:spLocks noChangeArrowheads="1"/>
          </p:cNvSpPr>
          <p:nvPr/>
        </p:nvSpPr>
        <p:spPr bwMode="auto">
          <a:xfrm>
            <a:off x="7689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2" name="Rectangle 20"/>
          <p:cNvSpPr>
            <a:spLocks noChangeArrowheads="1"/>
          </p:cNvSpPr>
          <p:nvPr/>
        </p:nvSpPr>
        <p:spPr bwMode="auto">
          <a:xfrm>
            <a:off x="8070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3" name="Rectangle 21"/>
          <p:cNvSpPr>
            <a:spLocks noChangeArrowheads="1"/>
          </p:cNvSpPr>
          <p:nvPr/>
        </p:nvSpPr>
        <p:spPr bwMode="auto">
          <a:xfrm>
            <a:off x="8451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4" name="Rectangle 22"/>
          <p:cNvSpPr>
            <a:spLocks noChangeArrowheads="1"/>
          </p:cNvSpPr>
          <p:nvPr/>
        </p:nvSpPr>
        <p:spPr bwMode="auto">
          <a:xfrm>
            <a:off x="5022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5" name="Rectangle 23"/>
          <p:cNvSpPr>
            <a:spLocks noChangeArrowheads="1"/>
          </p:cNvSpPr>
          <p:nvPr/>
        </p:nvSpPr>
        <p:spPr bwMode="auto">
          <a:xfrm>
            <a:off x="5403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6" name="Rectangle 24"/>
          <p:cNvSpPr>
            <a:spLocks noChangeArrowheads="1"/>
          </p:cNvSpPr>
          <p:nvPr/>
        </p:nvSpPr>
        <p:spPr bwMode="auto">
          <a:xfrm>
            <a:off x="5784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7" name="Rectangle 25"/>
          <p:cNvSpPr>
            <a:spLocks noChangeArrowheads="1"/>
          </p:cNvSpPr>
          <p:nvPr/>
        </p:nvSpPr>
        <p:spPr bwMode="auto">
          <a:xfrm>
            <a:off x="6165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8" name="Rectangle 26"/>
          <p:cNvSpPr>
            <a:spLocks noChangeArrowheads="1"/>
          </p:cNvSpPr>
          <p:nvPr/>
        </p:nvSpPr>
        <p:spPr bwMode="auto">
          <a:xfrm>
            <a:off x="6546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499" name="Rectangle 27"/>
          <p:cNvSpPr>
            <a:spLocks noChangeArrowheads="1"/>
          </p:cNvSpPr>
          <p:nvPr/>
        </p:nvSpPr>
        <p:spPr bwMode="auto">
          <a:xfrm>
            <a:off x="6927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0" name="Rectangle 28"/>
          <p:cNvSpPr>
            <a:spLocks noChangeArrowheads="1"/>
          </p:cNvSpPr>
          <p:nvPr/>
        </p:nvSpPr>
        <p:spPr bwMode="auto">
          <a:xfrm>
            <a:off x="7308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1" name="Rectangle 29"/>
          <p:cNvSpPr>
            <a:spLocks noChangeArrowheads="1"/>
          </p:cNvSpPr>
          <p:nvPr/>
        </p:nvSpPr>
        <p:spPr bwMode="auto">
          <a:xfrm>
            <a:off x="7689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2" name="Rectangle 30"/>
          <p:cNvSpPr>
            <a:spLocks noChangeArrowheads="1"/>
          </p:cNvSpPr>
          <p:nvPr/>
        </p:nvSpPr>
        <p:spPr bwMode="auto">
          <a:xfrm>
            <a:off x="8070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3" name="Rectangle 31"/>
          <p:cNvSpPr>
            <a:spLocks noChangeArrowheads="1"/>
          </p:cNvSpPr>
          <p:nvPr/>
        </p:nvSpPr>
        <p:spPr bwMode="auto">
          <a:xfrm>
            <a:off x="8451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4" name="Rectangle 32"/>
          <p:cNvSpPr>
            <a:spLocks noChangeArrowheads="1"/>
          </p:cNvSpPr>
          <p:nvPr/>
        </p:nvSpPr>
        <p:spPr bwMode="auto">
          <a:xfrm>
            <a:off x="5022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5" name="Rectangle 33"/>
          <p:cNvSpPr>
            <a:spLocks noChangeArrowheads="1"/>
          </p:cNvSpPr>
          <p:nvPr/>
        </p:nvSpPr>
        <p:spPr bwMode="auto">
          <a:xfrm>
            <a:off x="5403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6" name="Rectangle 34"/>
          <p:cNvSpPr>
            <a:spLocks noChangeArrowheads="1"/>
          </p:cNvSpPr>
          <p:nvPr/>
        </p:nvSpPr>
        <p:spPr bwMode="auto">
          <a:xfrm>
            <a:off x="5784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7" name="Rectangle 35"/>
          <p:cNvSpPr>
            <a:spLocks noChangeArrowheads="1"/>
          </p:cNvSpPr>
          <p:nvPr/>
        </p:nvSpPr>
        <p:spPr bwMode="auto">
          <a:xfrm>
            <a:off x="6165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8" name="Rectangle 36"/>
          <p:cNvSpPr>
            <a:spLocks noChangeArrowheads="1"/>
          </p:cNvSpPr>
          <p:nvPr/>
        </p:nvSpPr>
        <p:spPr bwMode="auto">
          <a:xfrm>
            <a:off x="6546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09" name="Rectangle 37"/>
          <p:cNvSpPr>
            <a:spLocks noChangeArrowheads="1"/>
          </p:cNvSpPr>
          <p:nvPr/>
        </p:nvSpPr>
        <p:spPr bwMode="auto">
          <a:xfrm>
            <a:off x="6927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0" name="Rectangle 38"/>
          <p:cNvSpPr>
            <a:spLocks noChangeArrowheads="1"/>
          </p:cNvSpPr>
          <p:nvPr/>
        </p:nvSpPr>
        <p:spPr bwMode="auto">
          <a:xfrm>
            <a:off x="7308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1" name="Rectangle 39"/>
          <p:cNvSpPr>
            <a:spLocks noChangeArrowheads="1"/>
          </p:cNvSpPr>
          <p:nvPr/>
        </p:nvSpPr>
        <p:spPr bwMode="auto">
          <a:xfrm>
            <a:off x="7689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2" name="Rectangle 40"/>
          <p:cNvSpPr>
            <a:spLocks noChangeArrowheads="1"/>
          </p:cNvSpPr>
          <p:nvPr/>
        </p:nvSpPr>
        <p:spPr bwMode="auto">
          <a:xfrm>
            <a:off x="8070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3" name="Rectangle 41"/>
          <p:cNvSpPr>
            <a:spLocks noChangeArrowheads="1"/>
          </p:cNvSpPr>
          <p:nvPr/>
        </p:nvSpPr>
        <p:spPr bwMode="auto">
          <a:xfrm>
            <a:off x="8451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4" name="Rectangle 42"/>
          <p:cNvSpPr>
            <a:spLocks noChangeArrowheads="1"/>
          </p:cNvSpPr>
          <p:nvPr/>
        </p:nvSpPr>
        <p:spPr bwMode="auto">
          <a:xfrm>
            <a:off x="5022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5" name="Rectangle 43"/>
          <p:cNvSpPr>
            <a:spLocks noChangeArrowheads="1"/>
          </p:cNvSpPr>
          <p:nvPr/>
        </p:nvSpPr>
        <p:spPr bwMode="auto">
          <a:xfrm>
            <a:off x="5403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6" name="Rectangle 44"/>
          <p:cNvSpPr>
            <a:spLocks noChangeArrowheads="1"/>
          </p:cNvSpPr>
          <p:nvPr/>
        </p:nvSpPr>
        <p:spPr bwMode="auto">
          <a:xfrm>
            <a:off x="5784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7" name="Rectangle 45"/>
          <p:cNvSpPr>
            <a:spLocks noChangeArrowheads="1"/>
          </p:cNvSpPr>
          <p:nvPr/>
        </p:nvSpPr>
        <p:spPr bwMode="auto">
          <a:xfrm>
            <a:off x="6165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8" name="Rectangle 46"/>
          <p:cNvSpPr>
            <a:spLocks noChangeArrowheads="1"/>
          </p:cNvSpPr>
          <p:nvPr/>
        </p:nvSpPr>
        <p:spPr bwMode="auto">
          <a:xfrm>
            <a:off x="6546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19" name="Rectangle 47"/>
          <p:cNvSpPr>
            <a:spLocks noChangeArrowheads="1"/>
          </p:cNvSpPr>
          <p:nvPr/>
        </p:nvSpPr>
        <p:spPr bwMode="auto">
          <a:xfrm>
            <a:off x="6927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0" name="Rectangle 48"/>
          <p:cNvSpPr>
            <a:spLocks noChangeArrowheads="1"/>
          </p:cNvSpPr>
          <p:nvPr/>
        </p:nvSpPr>
        <p:spPr bwMode="auto">
          <a:xfrm>
            <a:off x="7308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1" name="Rectangle 49"/>
          <p:cNvSpPr>
            <a:spLocks noChangeArrowheads="1"/>
          </p:cNvSpPr>
          <p:nvPr/>
        </p:nvSpPr>
        <p:spPr bwMode="auto">
          <a:xfrm>
            <a:off x="7689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2" name="Rectangle 50"/>
          <p:cNvSpPr>
            <a:spLocks noChangeArrowheads="1"/>
          </p:cNvSpPr>
          <p:nvPr/>
        </p:nvSpPr>
        <p:spPr bwMode="auto">
          <a:xfrm>
            <a:off x="8070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3" name="Rectangle 51"/>
          <p:cNvSpPr>
            <a:spLocks noChangeArrowheads="1"/>
          </p:cNvSpPr>
          <p:nvPr/>
        </p:nvSpPr>
        <p:spPr bwMode="auto">
          <a:xfrm>
            <a:off x="8451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4" name="Rectangle 52"/>
          <p:cNvSpPr>
            <a:spLocks noChangeArrowheads="1"/>
          </p:cNvSpPr>
          <p:nvPr/>
        </p:nvSpPr>
        <p:spPr bwMode="auto">
          <a:xfrm>
            <a:off x="5022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5" name="Rectangle 53"/>
          <p:cNvSpPr>
            <a:spLocks noChangeArrowheads="1"/>
          </p:cNvSpPr>
          <p:nvPr/>
        </p:nvSpPr>
        <p:spPr bwMode="auto">
          <a:xfrm>
            <a:off x="5403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6" name="Rectangle 54"/>
          <p:cNvSpPr>
            <a:spLocks noChangeArrowheads="1"/>
          </p:cNvSpPr>
          <p:nvPr/>
        </p:nvSpPr>
        <p:spPr bwMode="auto">
          <a:xfrm>
            <a:off x="5784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7" name="Rectangle 55"/>
          <p:cNvSpPr>
            <a:spLocks noChangeArrowheads="1"/>
          </p:cNvSpPr>
          <p:nvPr/>
        </p:nvSpPr>
        <p:spPr bwMode="auto">
          <a:xfrm>
            <a:off x="6165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8" name="Rectangle 56"/>
          <p:cNvSpPr>
            <a:spLocks noChangeArrowheads="1"/>
          </p:cNvSpPr>
          <p:nvPr/>
        </p:nvSpPr>
        <p:spPr bwMode="auto">
          <a:xfrm>
            <a:off x="6546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29" name="Rectangle 57"/>
          <p:cNvSpPr>
            <a:spLocks noChangeArrowheads="1"/>
          </p:cNvSpPr>
          <p:nvPr/>
        </p:nvSpPr>
        <p:spPr bwMode="auto">
          <a:xfrm>
            <a:off x="6927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0" name="Rectangle 58"/>
          <p:cNvSpPr>
            <a:spLocks noChangeArrowheads="1"/>
          </p:cNvSpPr>
          <p:nvPr/>
        </p:nvSpPr>
        <p:spPr bwMode="auto">
          <a:xfrm>
            <a:off x="7308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1" name="Rectangle 59"/>
          <p:cNvSpPr>
            <a:spLocks noChangeArrowheads="1"/>
          </p:cNvSpPr>
          <p:nvPr/>
        </p:nvSpPr>
        <p:spPr bwMode="auto">
          <a:xfrm>
            <a:off x="7689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2" name="Rectangle 60"/>
          <p:cNvSpPr>
            <a:spLocks noChangeArrowheads="1"/>
          </p:cNvSpPr>
          <p:nvPr/>
        </p:nvSpPr>
        <p:spPr bwMode="auto">
          <a:xfrm>
            <a:off x="8070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3" name="Rectangle 61"/>
          <p:cNvSpPr>
            <a:spLocks noChangeArrowheads="1"/>
          </p:cNvSpPr>
          <p:nvPr/>
        </p:nvSpPr>
        <p:spPr bwMode="auto">
          <a:xfrm>
            <a:off x="8451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4" name="Rectangle 62"/>
          <p:cNvSpPr>
            <a:spLocks noChangeArrowheads="1"/>
          </p:cNvSpPr>
          <p:nvPr/>
        </p:nvSpPr>
        <p:spPr bwMode="auto">
          <a:xfrm>
            <a:off x="5022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5" name="Rectangle 63"/>
          <p:cNvSpPr>
            <a:spLocks noChangeArrowheads="1"/>
          </p:cNvSpPr>
          <p:nvPr/>
        </p:nvSpPr>
        <p:spPr bwMode="auto">
          <a:xfrm>
            <a:off x="5403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6" name="Rectangle 64"/>
          <p:cNvSpPr>
            <a:spLocks noChangeArrowheads="1"/>
          </p:cNvSpPr>
          <p:nvPr/>
        </p:nvSpPr>
        <p:spPr bwMode="auto">
          <a:xfrm>
            <a:off x="5784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7" name="Rectangle 65"/>
          <p:cNvSpPr>
            <a:spLocks noChangeArrowheads="1"/>
          </p:cNvSpPr>
          <p:nvPr/>
        </p:nvSpPr>
        <p:spPr bwMode="auto">
          <a:xfrm>
            <a:off x="6165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8" name="Rectangle 66"/>
          <p:cNvSpPr>
            <a:spLocks noChangeArrowheads="1"/>
          </p:cNvSpPr>
          <p:nvPr/>
        </p:nvSpPr>
        <p:spPr bwMode="auto">
          <a:xfrm>
            <a:off x="6546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39" name="Rectangle 67"/>
          <p:cNvSpPr>
            <a:spLocks noChangeArrowheads="1"/>
          </p:cNvSpPr>
          <p:nvPr/>
        </p:nvSpPr>
        <p:spPr bwMode="auto">
          <a:xfrm>
            <a:off x="6927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0" name="Rectangle 68"/>
          <p:cNvSpPr>
            <a:spLocks noChangeArrowheads="1"/>
          </p:cNvSpPr>
          <p:nvPr/>
        </p:nvSpPr>
        <p:spPr bwMode="auto">
          <a:xfrm>
            <a:off x="7308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1" name="Rectangle 69"/>
          <p:cNvSpPr>
            <a:spLocks noChangeArrowheads="1"/>
          </p:cNvSpPr>
          <p:nvPr/>
        </p:nvSpPr>
        <p:spPr bwMode="auto">
          <a:xfrm>
            <a:off x="7689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2" name="Rectangle 70"/>
          <p:cNvSpPr>
            <a:spLocks noChangeArrowheads="1"/>
          </p:cNvSpPr>
          <p:nvPr/>
        </p:nvSpPr>
        <p:spPr bwMode="auto">
          <a:xfrm>
            <a:off x="8070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3" name="Rectangle 71"/>
          <p:cNvSpPr>
            <a:spLocks noChangeArrowheads="1"/>
          </p:cNvSpPr>
          <p:nvPr/>
        </p:nvSpPr>
        <p:spPr bwMode="auto">
          <a:xfrm>
            <a:off x="8451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4" name="Rectangle 72"/>
          <p:cNvSpPr>
            <a:spLocks noChangeArrowheads="1"/>
          </p:cNvSpPr>
          <p:nvPr/>
        </p:nvSpPr>
        <p:spPr bwMode="auto">
          <a:xfrm>
            <a:off x="5022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5" name="Rectangle 73"/>
          <p:cNvSpPr>
            <a:spLocks noChangeArrowheads="1"/>
          </p:cNvSpPr>
          <p:nvPr/>
        </p:nvSpPr>
        <p:spPr bwMode="auto">
          <a:xfrm>
            <a:off x="5403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6" name="Rectangle 74"/>
          <p:cNvSpPr>
            <a:spLocks noChangeArrowheads="1"/>
          </p:cNvSpPr>
          <p:nvPr/>
        </p:nvSpPr>
        <p:spPr bwMode="auto">
          <a:xfrm>
            <a:off x="5784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7" name="Rectangle 75"/>
          <p:cNvSpPr>
            <a:spLocks noChangeArrowheads="1"/>
          </p:cNvSpPr>
          <p:nvPr/>
        </p:nvSpPr>
        <p:spPr bwMode="auto">
          <a:xfrm>
            <a:off x="6165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8" name="Rectangle 76"/>
          <p:cNvSpPr>
            <a:spLocks noChangeArrowheads="1"/>
          </p:cNvSpPr>
          <p:nvPr/>
        </p:nvSpPr>
        <p:spPr bwMode="auto">
          <a:xfrm>
            <a:off x="6546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49" name="Rectangle 77"/>
          <p:cNvSpPr>
            <a:spLocks noChangeArrowheads="1"/>
          </p:cNvSpPr>
          <p:nvPr/>
        </p:nvSpPr>
        <p:spPr bwMode="auto">
          <a:xfrm>
            <a:off x="6927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0" name="Rectangle 78"/>
          <p:cNvSpPr>
            <a:spLocks noChangeArrowheads="1"/>
          </p:cNvSpPr>
          <p:nvPr/>
        </p:nvSpPr>
        <p:spPr bwMode="auto">
          <a:xfrm>
            <a:off x="7308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1" name="Rectangle 79"/>
          <p:cNvSpPr>
            <a:spLocks noChangeArrowheads="1"/>
          </p:cNvSpPr>
          <p:nvPr/>
        </p:nvSpPr>
        <p:spPr bwMode="auto">
          <a:xfrm>
            <a:off x="7689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2" name="Rectangle 80"/>
          <p:cNvSpPr>
            <a:spLocks noChangeArrowheads="1"/>
          </p:cNvSpPr>
          <p:nvPr/>
        </p:nvSpPr>
        <p:spPr bwMode="auto">
          <a:xfrm>
            <a:off x="8070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3" name="Rectangle 81"/>
          <p:cNvSpPr>
            <a:spLocks noChangeArrowheads="1"/>
          </p:cNvSpPr>
          <p:nvPr/>
        </p:nvSpPr>
        <p:spPr bwMode="auto">
          <a:xfrm>
            <a:off x="8451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4" name="Rectangle 82"/>
          <p:cNvSpPr>
            <a:spLocks noChangeArrowheads="1"/>
          </p:cNvSpPr>
          <p:nvPr/>
        </p:nvSpPr>
        <p:spPr bwMode="auto">
          <a:xfrm>
            <a:off x="5022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5" name="Rectangle 83"/>
          <p:cNvSpPr>
            <a:spLocks noChangeArrowheads="1"/>
          </p:cNvSpPr>
          <p:nvPr/>
        </p:nvSpPr>
        <p:spPr bwMode="auto">
          <a:xfrm>
            <a:off x="5403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6" name="Rectangle 84"/>
          <p:cNvSpPr>
            <a:spLocks noChangeArrowheads="1"/>
          </p:cNvSpPr>
          <p:nvPr/>
        </p:nvSpPr>
        <p:spPr bwMode="auto">
          <a:xfrm>
            <a:off x="5784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7" name="Rectangle 85"/>
          <p:cNvSpPr>
            <a:spLocks noChangeArrowheads="1"/>
          </p:cNvSpPr>
          <p:nvPr/>
        </p:nvSpPr>
        <p:spPr bwMode="auto">
          <a:xfrm>
            <a:off x="6165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8" name="Rectangle 86"/>
          <p:cNvSpPr>
            <a:spLocks noChangeArrowheads="1"/>
          </p:cNvSpPr>
          <p:nvPr/>
        </p:nvSpPr>
        <p:spPr bwMode="auto">
          <a:xfrm>
            <a:off x="6546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59" name="Rectangle 87"/>
          <p:cNvSpPr>
            <a:spLocks noChangeArrowheads="1"/>
          </p:cNvSpPr>
          <p:nvPr/>
        </p:nvSpPr>
        <p:spPr bwMode="auto">
          <a:xfrm>
            <a:off x="6927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0" name="Rectangle 88"/>
          <p:cNvSpPr>
            <a:spLocks noChangeArrowheads="1"/>
          </p:cNvSpPr>
          <p:nvPr/>
        </p:nvSpPr>
        <p:spPr bwMode="auto">
          <a:xfrm>
            <a:off x="7308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1" name="Rectangle 89"/>
          <p:cNvSpPr>
            <a:spLocks noChangeArrowheads="1"/>
          </p:cNvSpPr>
          <p:nvPr/>
        </p:nvSpPr>
        <p:spPr bwMode="auto">
          <a:xfrm>
            <a:off x="7689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2" name="Rectangle 90"/>
          <p:cNvSpPr>
            <a:spLocks noChangeArrowheads="1"/>
          </p:cNvSpPr>
          <p:nvPr/>
        </p:nvSpPr>
        <p:spPr bwMode="auto">
          <a:xfrm>
            <a:off x="8070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3" name="Rectangle 91"/>
          <p:cNvSpPr>
            <a:spLocks noChangeArrowheads="1"/>
          </p:cNvSpPr>
          <p:nvPr/>
        </p:nvSpPr>
        <p:spPr bwMode="auto">
          <a:xfrm>
            <a:off x="8451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4" name="Rectangle 92"/>
          <p:cNvSpPr>
            <a:spLocks noChangeArrowheads="1"/>
          </p:cNvSpPr>
          <p:nvPr/>
        </p:nvSpPr>
        <p:spPr bwMode="auto">
          <a:xfrm>
            <a:off x="5022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5" name="Rectangle 93"/>
          <p:cNvSpPr>
            <a:spLocks noChangeArrowheads="1"/>
          </p:cNvSpPr>
          <p:nvPr/>
        </p:nvSpPr>
        <p:spPr bwMode="auto">
          <a:xfrm>
            <a:off x="5403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6" name="Rectangle 94"/>
          <p:cNvSpPr>
            <a:spLocks noChangeArrowheads="1"/>
          </p:cNvSpPr>
          <p:nvPr/>
        </p:nvSpPr>
        <p:spPr bwMode="auto">
          <a:xfrm>
            <a:off x="5784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7" name="Rectangle 95"/>
          <p:cNvSpPr>
            <a:spLocks noChangeArrowheads="1"/>
          </p:cNvSpPr>
          <p:nvPr/>
        </p:nvSpPr>
        <p:spPr bwMode="auto">
          <a:xfrm>
            <a:off x="6165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8" name="Rectangle 96"/>
          <p:cNvSpPr>
            <a:spLocks noChangeArrowheads="1"/>
          </p:cNvSpPr>
          <p:nvPr/>
        </p:nvSpPr>
        <p:spPr bwMode="auto">
          <a:xfrm>
            <a:off x="6546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69" name="Rectangle 97"/>
          <p:cNvSpPr>
            <a:spLocks noChangeArrowheads="1"/>
          </p:cNvSpPr>
          <p:nvPr/>
        </p:nvSpPr>
        <p:spPr bwMode="auto">
          <a:xfrm>
            <a:off x="6927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0" name="Rectangle 98"/>
          <p:cNvSpPr>
            <a:spLocks noChangeArrowheads="1"/>
          </p:cNvSpPr>
          <p:nvPr/>
        </p:nvSpPr>
        <p:spPr bwMode="auto">
          <a:xfrm>
            <a:off x="7308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1" name="Rectangle 99"/>
          <p:cNvSpPr>
            <a:spLocks noChangeArrowheads="1"/>
          </p:cNvSpPr>
          <p:nvPr/>
        </p:nvSpPr>
        <p:spPr bwMode="auto">
          <a:xfrm>
            <a:off x="7689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2" name="Rectangle 100"/>
          <p:cNvSpPr>
            <a:spLocks noChangeArrowheads="1"/>
          </p:cNvSpPr>
          <p:nvPr/>
        </p:nvSpPr>
        <p:spPr bwMode="auto">
          <a:xfrm>
            <a:off x="8070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3" name="Rectangle 101"/>
          <p:cNvSpPr>
            <a:spLocks noChangeArrowheads="1"/>
          </p:cNvSpPr>
          <p:nvPr/>
        </p:nvSpPr>
        <p:spPr bwMode="auto">
          <a:xfrm>
            <a:off x="8451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4" name="Line 102"/>
          <p:cNvSpPr>
            <a:spLocks noChangeShapeType="1"/>
          </p:cNvSpPr>
          <p:nvPr/>
        </p:nvSpPr>
        <p:spPr bwMode="auto">
          <a:xfrm>
            <a:off x="5022850" y="6038850"/>
            <a:ext cx="38100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5" name="Line 103"/>
          <p:cNvSpPr>
            <a:spLocks noChangeShapeType="1"/>
          </p:cNvSpPr>
          <p:nvPr/>
        </p:nvSpPr>
        <p:spPr bwMode="auto">
          <a:xfrm flipV="1">
            <a:off x="5022850" y="2228850"/>
            <a:ext cx="0" cy="381000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6" name="Oval 104"/>
          <p:cNvSpPr>
            <a:spLocks noChangeArrowheads="1"/>
          </p:cNvSpPr>
          <p:nvPr/>
        </p:nvSpPr>
        <p:spPr bwMode="auto">
          <a:xfrm>
            <a:off x="5403850" y="4743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7" name="Oval 105"/>
          <p:cNvSpPr>
            <a:spLocks noChangeArrowheads="1"/>
          </p:cNvSpPr>
          <p:nvPr/>
        </p:nvSpPr>
        <p:spPr bwMode="auto">
          <a:xfrm>
            <a:off x="6013450" y="5276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8" name="Rectangle 106"/>
          <p:cNvSpPr>
            <a:spLocks noChangeArrowheads="1"/>
          </p:cNvSpPr>
          <p:nvPr/>
        </p:nvSpPr>
        <p:spPr bwMode="auto">
          <a:xfrm>
            <a:off x="8321675" y="27114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79" name="Rectangle 107"/>
          <p:cNvSpPr>
            <a:spLocks noChangeArrowheads="1"/>
          </p:cNvSpPr>
          <p:nvPr/>
        </p:nvSpPr>
        <p:spPr bwMode="auto">
          <a:xfrm>
            <a:off x="7418388" y="33718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0" name="Rectangle 108"/>
          <p:cNvSpPr>
            <a:spLocks noChangeArrowheads="1"/>
          </p:cNvSpPr>
          <p:nvPr/>
        </p:nvSpPr>
        <p:spPr bwMode="auto">
          <a:xfrm>
            <a:off x="7994650" y="24574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1" name="Rectangle 109"/>
          <p:cNvSpPr>
            <a:spLocks noChangeArrowheads="1"/>
          </p:cNvSpPr>
          <p:nvPr/>
        </p:nvSpPr>
        <p:spPr bwMode="auto">
          <a:xfrm>
            <a:off x="8147050" y="34480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2" name="Rectangle 110"/>
          <p:cNvSpPr>
            <a:spLocks noChangeArrowheads="1"/>
          </p:cNvSpPr>
          <p:nvPr/>
        </p:nvSpPr>
        <p:spPr bwMode="auto">
          <a:xfrm>
            <a:off x="8675688" y="4278313"/>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3" name="Oval 111"/>
          <p:cNvSpPr>
            <a:spLocks noChangeArrowheads="1"/>
          </p:cNvSpPr>
          <p:nvPr/>
        </p:nvSpPr>
        <p:spPr bwMode="auto">
          <a:xfrm>
            <a:off x="5567363" y="411480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4" name="Oval 112"/>
          <p:cNvSpPr>
            <a:spLocks noChangeArrowheads="1"/>
          </p:cNvSpPr>
          <p:nvPr/>
        </p:nvSpPr>
        <p:spPr bwMode="auto">
          <a:xfrm>
            <a:off x="5175250" y="5581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5" name="Oval 113"/>
          <p:cNvSpPr>
            <a:spLocks noChangeArrowheads="1"/>
          </p:cNvSpPr>
          <p:nvPr/>
        </p:nvSpPr>
        <p:spPr bwMode="auto">
          <a:xfrm>
            <a:off x="5251450" y="4210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86" name="Text Box 114"/>
          <p:cNvSpPr txBox="1">
            <a:spLocks noChangeArrowheads="1"/>
          </p:cNvSpPr>
          <p:nvPr/>
        </p:nvSpPr>
        <p:spPr bwMode="auto">
          <a:xfrm>
            <a:off x="5175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a:t>
            </a:r>
          </a:p>
        </p:txBody>
      </p:sp>
      <p:sp>
        <p:nvSpPr>
          <p:cNvPr id="233587" name="Text Box 115"/>
          <p:cNvSpPr txBox="1">
            <a:spLocks noChangeArrowheads="1"/>
          </p:cNvSpPr>
          <p:nvPr/>
        </p:nvSpPr>
        <p:spPr bwMode="auto">
          <a:xfrm>
            <a:off x="5556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2</a:t>
            </a:r>
          </a:p>
        </p:txBody>
      </p:sp>
      <p:sp>
        <p:nvSpPr>
          <p:cNvPr id="233588" name="Text Box 116"/>
          <p:cNvSpPr txBox="1">
            <a:spLocks noChangeArrowheads="1"/>
          </p:cNvSpPr>
          <p:nvPr/>
        </p:nvSpPr>
        <p:spPr bwMode="auto">
          <a:xfrm>
            <a:off x="5937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3</a:t>
            </a:r>
          </a:p>
        </p:txBody>
      </p:sp>
      <p:sp>
        <p:nvSpPr>
          <p:cNvPr id="233589" name="Text Box 117"/>
          <p:cNvSpPr txBox="1">
            <a:spLocks noChangeArrowheads="1"/>
          </p:cNvSpPr>
          <p:nvPr/>
        </p:nvSpPr>
        <p:spPr bwMode="auto">
          <a:xfrm>
            <a:off x="6318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4</a:t>
            </a:r>
          </a:p>
        </p:txBody>
      </p:sp>
      <p:sp>
        <p:nvSpPr>
          <p:cNvPr id="233590" name="Text Box 118"/>
          <p:cNvSpPr txBox="1">
            <a:spLocks noChangeArrowheads="1"/>
          </p:cNvSpPr>
          <p:nvPr/>
        </p:nvSpPr>
        <p:spPr bwMode="auto">
          <a:xfrm>
            <a:off x="6699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5</a:t>
            </a:r>
          </a:p>
        </p:txBody>
      </p:sp>
      <p:sp>
        <p:nvSpPr>
          <p:cNvPr id="233591" name="Text Box 119"/>
          <p:cNvSpPr txBox="1">
            <a:spLocks noChangeArrowheads="1"/>
          </p:cNvSpPr>
          <p:nvPr/>
        </p:nvSpPr>
        <p:spPr bwMode="auto">
          <a:xfrm>
            <a:off x="7080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6</a:t>
            </a:r>
          </a:p>
        </p:txBody>
      </p:sp>
      <p:sp>
        <p:nvSpPr>
          <p:cNvPr id="233592" name="Text Box 120"/>
          <p:cNvSpPr txBox="1">
            <a:spLocks noChangeArrowheads="1"/>
          </p:cNvSpPr>
          <p:nvPr/>
        </p:nvSpPr>
        <p:spPr bwMode="auto">
          <a:xfrm>
            <a:off x="7461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7</a:t>
            </a:r>
          </a:p>
        </p:txBody>
      </p:sp>
      <p:sp>
        <p:nvSpPr>
          <p:cNvPr id="233593" name="Text Box 121"/>
          <p:cNvSpPr txBox="1">
            <a:spLocks noChangeArrowheads="1"/>
          </p:cNvSpPr>
          <p:nvPr/>
        </p:nvSpPr>
        <p:spPr bwMode="auto">
          <a:xfrm>
            <a:off x="7842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8</a:t>
            </a:r>
          </a:p>
        </p:txBody>
      </p:sp>
      <p:sp>
        <p:nvSpPr>
          <p:cNvPr id="233594" name="Text Box 122"/>
          <p:cNvSpPr txBox="1">
            <a:spLocks noChangeArrowheads="1"/>
          </p:cNvSpPr>
          <p:nvPr/>
        </p:nvSpPr>
        <p:spPr bwMode="auto">
          <a:xfrm>
            <a:off x="8223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9</a:t>
            </a:r>
          </a:p>
        </p:txBody>
      </p:sp>
      <p:sp>
        <p:nvSpPr>
          <p:cNvPr id="233595" name="Text Box 123"/>
          <p:cNvSpPr txBox="1">
            <a:spLocks noChangeArrowheads="1"/>
          </p:cNvSpPr>
          <p:nvPr/>
        </p:nvSpPr>
        <p:spPr bwMode="auto">
          <a:xfrm>
            <a:off x="8528050" y="6115050"/>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10</a:t>
            </a:r>
          </a:p>
        </p:txBody>
      </p:sp>
      <p:sp>
        <p:nvSpPr>
          <p:cNvPr id="233596" name="Oval 124"/>
          <p:cNvSpPr>
            <a:spLocks noChangeArrowheads="1"/>
          </p:cNvSpPr>
          <p:nvPr/>
        </p:nvSpPr>
        <p:spPr bwMode="auto">
          <a:xfrm>
            <a:off x="58610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97" name="Oval 125"/>
          <p:cNvSpPr>
            <a:spLocks noChangeArrowheads="1"/>
          </p:cNvSpPr>
          <p:nvPr/>
        </p:nvSpPr>
        <p:spPr bwMode="auto">
          <a:xfrm>
            <a:off x="5480050" y="5124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98" name="Oval 126"/>
          <p:cNvSpPr>
            <a:spLocks noChangeArrowheads="1"/>
          </p:cNvSpPr>
          <p:nvPr/>
        </p:nvSpPr>
        <p:spPr bwMode="auto">
          <a:xfrm>
            <a:off x="5632450" y="5429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599" name="Oval 127"/>
          <p:cNvSpPr>
            <a:spLocks noChangeArrowheads="1"/>
          </p:cNvSpPr>
          <p:nvPr/>
        </p:nvSpPr>
        <p:spPr bwMode="auto">
          <a:xfrm>
            <a:off x="60896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0" name="Oval 128"/>
          <p:cNvSpPr>
            <a:spLocks noChangeArrowheads="1"/>
          </p:cNvSpPr>
          <p:nvPr/>
        </p:nvSpPr>
        <p:spPr bwMode="auto">
          <a:xfrm>
            <a:off x="5327650" y="3829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1" name="Oval 129"/>
          <p:cNvSpPr>
            <a:spLocks noChangeArrowheads="1"/>
          </p:cNvSpPr>
          <p:nvPr/>
        </p:nvSpPr>
        <p:spPr bwMode="auto">
          <a:xfrm>
            <a:off x="5772150" y="37353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2" name="Oval 130"/>
          <p:cNvSpPr>
            <a:spLocks noChangeArrowheads="1"/>
          </p:cNvSpPr>
          <p:nvPr/>
        </p:nvSpPr>
        <p:spPr bwMode="auto">
          <a:xfrm>
            <a:off x="5480050" y="4591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3" name="Oval 131"/>
          <p:cNvSpPr>
            <a:spLocks noChangeArrowheads="1"/>
          </p:cNvSpPr>
          <p:nvPr/>
        </p:nvSpPr>
        <p:spPr bwMode="auto">
          <a:xfrm>
            <a:off x="5784850" y="4514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4" name="Oval 132"/>
          <p:cNvSpPr>
            <a:spLocks noChangeArrowheads="1"/>
          </p:cNvSpPr>
          <p:nvPr/>
        </p:nvSpPr>
        <p:spPr bwMode="auto">
          <a:xfrm>
            <a:off x="5175250" y="5048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5" name="Oval 133"/>
          <p:cNvSpPr>
            <a:spLocks noChangeArrowheads="1"/>
          </p:cNvSpPr>
          <p:nvPr/>
        </p:nvSpPr>
        <p:spPr bwMode="auto">
          <a:xfrm>
            <a:off x="5708650" y="4972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6" name="Oval 134"/>
          <p:cNvSpPr>
            <a:spLocks noChangeArrowheads="1"/>
          </p:cNvSpPr>
          <p:nvPr/>
        </p:nvSpPr>
        <p:spPr bwMode="auto">
          <a:xfrm>
            <a:off x="5175250" y="3295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7" name="Oval 135"/>
          <p:cNvSpPr>
            <a:spLocks noChangeArrowheads="1"/>
          </p:cNvSpPr>
          <p:nvPr/>
        </p:nvSpPr>
        <p:spPr bwMode="auto">
          <a:xfrm>
            <a:off x="5556250" y="4362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8" name="Oval 136"/>
          <p:cNvSpPr>
            <a:spLocks noChangeArrowheads="1"/>
          </p:cNvSpPr>
          <p:nvPr/>
        </p:nvSpPr>
        <p:spPr bwMode="auto">
          <a:xfrm>
            <a:off x="6013450" y="4895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09" name="Rectangle 137"/>
          <p:cNvSpPr>
            <a:spLocks noChangeArrowheads="1"/>
          </p:cNvSpPr>
          <p:nvPr/>
        </p:nvSpPr>
        <p:spPr bwMode="auto">
          <a:xfrm>
            <a:off x="7918450" y="32194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0" name="Rectangle 138"/>
          <p:cNvSpPr>
            <a:spLocks noChangeArrowheads="1"/>
          </p:cNvSpPr>
          <p:nvPr/>
        </p:nvSpPr>
        <p:spPr bwMode="auto">
          <a:xfrm>
            <a:off x="7766050" y="35242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1" name="Rectangle 139"/>
          <p:cNvSpPr>
            <a:spLocks noChangeArrowheads="1"/>
          </p:cNvSpPr>
          <p:nvPr/>
        </p:nvSpPr>
        <p:spPr bwMode="auto">
          <a:xfrm>
            <a:off x="7537450" y="31432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2" name="Rectangle 140"/>
          <p:cNvSpPr>
            <a:spLocks noChangeArrowheads="1"/>
          </p:cNvSpPr>
          <p:nvPr/>
        </p:nvSpPr>
        <p:spPr bwMode="auto">
          <a:xfrm>
            <a:off x="7537450" y="36004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3" name="Rectangle 141"/>
          <p:cNvSpPr>
            <a:spLocks noChangeArrowheads="1"/>
          </p:cNvSpPr>
          <p:nvPr/>
        </p:nvSpPr>
        <p:spPr bwMode="auto">
          <a:xfrm>
            <a:off x="8070850" y="29908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4" name="Rectangle 142"/>
          <p:cNvSpPr>
            <a:spLocks noChangeArrowheads="1"/>
          </p:cNvSpPr>
          <p:nvPr/>
        </p:nvSpPr>
        <p:spPr bwMode="auto">
          <a:xfrm>
            <a:off x="8223250" y="32194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5" name="Rectangle 143"/>
          <p:cNvSpPr>
            <a:spLocks noChangeArrowheads="1"/>
          </p:cNvSpPr>
          <p:nvPr/>
        </p:nvSpPr>
        <p:spPr bwMode="auto">
          <a:xfrm>
            <a:off x="7537450" y="23050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6" name="Rectangle 144"/>
          <p:cNvSpPr>
            <a:spLocks noChangeArrowheads="1"/>
          </p:cNvSpPr>
          <p:nvPr/>
        </p:nvSpPr>
        <p:spPr bwMode="auto">
          <a:xfrm>
            <a:off x="8528050" y="22288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7" name="Rectangle 145"/>
          <p:cNvSpPr>
            <a:spLocks noChangeArrowheads="1"/>
          </p:cNvSpPr>
          <p:nvPr/>
        </p:nvSpPr>
        <p:spPr bwMode="auto">
          <a:xfrm>
            <a:off x="7570788" y="2720975"/>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8" name="Rectangle 146"/>
          <p:cNvSpPr>
            <a:spLocks noChangeArrowheads="1"/>
          </p:cNvSpPr>
          <p:nvPr/>
        </p:nvSpPr>
        <p:spPr bwMode="auto">
          <a:xfrm>
            <a:off x="8223250" y="37528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19" name="Rectangle 147"/>
          <p:cNvSpPr>
            <a:spLocks noChangeArrowheads="1"/>
          </p:cNvSpPr>
          <p:nvPr/>
        </p:nvSpPr>
        <p:spPr bwMode="auto">
          <a:xfrm>
            <a:off x="8147050" y="27622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0" name="Rectangle 148"/>
          <p:cNvSpPr>
            <a:spLocks noChangeArrowheads="1"/>
          </p:cNvSpPr>
          <p:nvPr/>
        </p:nvSpPr>
        <p:spPr bwMode="auto">
          <a:xfrm>
            <a:off x="7689850" y="29146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1" name="Rectangle 149"/>
          <p:cNvSpPr>
            <a:spLocks noChangeArrowheads="1"/>
          </p:cNvSpPr>
          <p:nvPr/>
        </p:nvSpPr>
        <p:spPr bwMode="auto">
          <a:xfrm>
            <a:off x="7232650" y="30670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2" name="Rectangle 150"/>
          <p:cNvSpPr>
            <a:spLocks noChangeArrowheads="1"/>
          </p:cNvSpPr>
          <p:nvPr/>
        </p:nvSpPr>
        <p:spPr bwMode="auto">
          <a:xfrm>
            <a:off x="8528050" y="29908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3" name="Rectangle 151"/>
          <p:cNvSpPr>
            <a:spLocks noChangeArrowheads="1"/>
          </p:cNvSpPr>
          <p:nvPr/>
        </p:nvSpPr>
        <p:spPr bwMode="auto">
          <a:xfrm>
            <a:off x="7842250" y="38290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4" name="Rectangle 152"/>
          <p:cNvSpPr>
            <a:spLocks noChangeArrowheads="1"/>
          </p:cNvSpPr>
          <p:nvPr/>
        </p:nvSpPr>
        <p:spPr bwMode="auto">
          <a:xfrm>
            <a:off x="8451850" y="39052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5" name="Oval 153"/>
          <p:cNvSpPr>
            <a:spLocks noChangeArrowheads="1"/>
          </p:cNvSpPr>
          <p:nvPr/>
        </p:nvSpPr>
        <p:spPr bwMode="auto">
          <a:xfrm>
            <a:off x="6240463" y="47529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6" name="Oval 154"/>
          <p:cNvSpPr>
            <a:spLocks noChangeArrowheads="1"/>
          </p:cNvSpPr>
          <p:nvPr/>
        </p:nvSpPr>
        <p:spPr bwMode="auto">
          <a:xfrm>
            <a:off x="5922963" y="41259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7" name="Oval 155"/>
          <p:cNvSpPr>
            <a:spLocks noChangeArrowheads="1"/>
          </p:cNvSpPr>
          <p:nvPr/>
        </p:nvSpPr>
        <p:spPr bwMode="auto">
          <a:xfrm>
            <a:off x="6042025" y="44545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8" name="Oval 156"/>
          <p:cNvSpPr>
            <a:spLocks noChangeArrowheads="1"/>
          </p:cNvSpPr>
          <p:nvPr/>
        </p:nvSpPr>
        <p:spPr bwMode="auto">
          <a:xfrm>
            <a:off x="6378575" y="44561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29" name="Oval 157"/>
          <p:cNvSpPr>
            <a:spLocks noChangeArrowheads="1"/>
          </p:cNvSpPr>
          <p:nvPr/>
        </p:nvSpPr>
        <p:spPr bwMode="auto">
          <a:xfrm>
            <a:off x="6254750" y="501173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0" name="Oval 158"/>
          <p:cNvSpPr>
            <a:spLocks noChangeArrowheads="1"/>
          </p:cNvSpPr>
          <p:nvPr/>
        </p:nvSpPr>
        <p:spPr bwMode="auto">
          <a:xfrm>
            <a:off x="5173663" y="45942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1" name="Oval 159"/>
          <p:cNvSpPr>
            <a:spLocks noChangeArrowheads="1"/>
          </p:cNvSpPr>
          <p:nvPr/>
        </p:nvSpPr>
        <p:spPr bwMode="auto">
          <a:xfrm>
            <a:off x="5402263" y="53990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2" name="Oval 160"/>
          <p:cNvSpPr>
            <a:spLocks noChangeArrowheads="1"/>
          </p:cNvSpPr>
          <p:nvPr/>
        </p:nvSpPr>
        <p:spPr bwMode="auto">
          <a:xfrm>
            <a:off x="5856288" y="43529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3" name="Oval 161"/>
          <p:cNvSpPr>
            <a:spLocks noChangeArrowheads="1"/>
          </p:cNvSpPr>
          <p:nvPr/>
        </p:nvSpPr>
        <p:spPr bwMode="auto">
          <a:xfrm>
            <a:off x="5799138" y="52101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4" name="Oval 162"/>
          <p:cNvSpPr>
            <a:spLocks noChangeArrowheads="1"/>
          </p:cNvSpPr>
          <p:nvPr/>
        </p:nvSpPr>
        <p:spPr bwMode="auto">
          <a:xfrm>
            <a:off x="5137150" y="58308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5" name="Rectangle 163"/>
          <p:cNvSpPr>
            <a:spLocks noChangeArrowheads="1"/>
          </p:cNvSpPr>
          <p:nvPr/>
        </p:nvSpPr>
        <p:spPr bwMode="auto">
          <a:xfrm>
            <a:off x="8440738" y="3641725"/>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6" name="Rectangle 164"/>
          <p:cNvSpPr>
            <a:spLocks noChangeArrowheads="1"/>
          </p:cNvSpPr>
          <p:nvPr/>
        </p:nvSpPr>
        <p:spPr bwMode="auto">
          <a:xfrm>
            <a:off x="7847013" y="2668588"/>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7" name="Rectangle 165"/>
          <p:cNvSpPr>
            <a:spLocks noChangeArrowheads="1"/>
          </p:cNvSpPr>
          <p:nvPr/>
        </p:nvSpPr>
        <p:spPr bwMode="auto">
          <a:xfrm>
            <a:off x="7143750" y="3308350"/>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8" name="Rectangle 166"/>
          <p:cNvSpPr>
            <a:spLocks noChangeArrowheads="1"/>
          </p:cNvSpPr>
          <p:nvPr/>
        </p:nvSpPr>
        <p:spPr bwMode="auto">
          <a:xfrm>
            <a:off x="8150225" y="4073525"/>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39" name="Rectangle 167"/>
          <p:cNvSpPr>
            <a:spLocks noChangeArrowheads="1"/>
          </p:cNvSpPr>
          <p:nvPr/>
        </p:nvSpPr>
        <p:spPr bwMode="auto">
          <a:xfrm>
            <a:off x="8470900" y="3268663"/>
            <a:ext cx="152400" cy="152400"/>
          </a:xfrm>
          <a:prstGeom prst="rect">
            <a:avLst/>
          </a:prstGeom>
          <a:solidFill>
            <a:srgbClr val="FF00FF"/>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40" name="Oval 168"/>
          <p:cNvSpPr>
            <a:spLocks noChangeArrowheads="1"/>
          </p:cNvSpPr>
          <p:nvPr/>
        </p:nvSpPr>
        <p:spPr bwMode="auto">
          <a:xfrm>
            <a:off x="5646738" y="4689475"/>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41" name="Oval 169"/>
          <p:cNvSpPr>
            <a:spLocks noChangeArrowheads="1"/>
          </p:cNvSpPr>
          <p:nvPr/>
        </p:nvSpPr>
        <p:spPr bwMode="auto">
          <a:xfrm>
            <a:off x="7921625" y="3138488"/>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3642" name="Rectangle 170"/>
          <p:cNvSpPr>
            <a:spLocks noChangeArrowheads="1"/>
          </p:cNvSpPr>
          <p:nvPr/>
        </p:nvSpPr>
        <p:spPr bwMode="auto">
          <a:xfrm>
            <a:off x="1765300" y="1573213"/>
            <a:ext cx="5538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 When k = 2, the objective function is 173.1</a:t>
            </a:r>
          </a:p>
        </p:txBody>
      </p:sp>
    </p:spTree>
    <p:extLst>
      <p:ext uri="{BB962C8B-B14F-4D97-AF65-F5344CB8AC3E}">
        <p14:creationId xmlns:p14="http://schemas.microsoft.com/office/powerpoint/2010/main" val="3766583071"/>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5022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499" name="Rectangle 3"/>
          <p:cNvSpPr>
            <a:spLocks noChangeArrowheads="1"/>
          </p:cNvSpPr>
          <p:nvPr/>
        </p:nvSpPr>
        <p:spPr bwMode="auto">
          <a:xfrm>
            <a:off x="5403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0" name="Rectangle 4"/>
          <p:cNvSpPr>
            <a:spLocks noChangeArrowheads="1"/>
          </p:cNvSpPr>
          <p:nvPr/>
        </p:nvSpPr>
        <p:spPr bwMode="auto">
          <a:xfrm>
            <a:off x="5784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1" name="Rectangle 5"/>
          <p:cNvSpPr>
            <a:spLocks noChangeArrowheads="1"/>
          </p:cNvSpPr>
          <p:nvPr/>
        </p:nvSpPr>
        <p:spPr bwMode="auto">
          <a:xfrm>
            <a:off x="6165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2" name="Rectangle 6"/>
          <p:cNvSpPr>
            <a:spLocks noChangeArrowheads="1"/>
          </p:cNvSpPr>
          <p:nvPr/>
        </p:nvSpPr>
        <p:spPr bwMode="auto">
          <a:xfrm>
            <a:off x="6546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3" name="Rectangle 7"/>
          <p:cNvSpPr>
            <a:spLocks noChangeArrowheads="1"/>
          </p:cNvSpPr>
          <p:nvPr/>
        </p:nvSpPr>
        <p:spPr bwMode="auto">
          <a:xfrm>
            <a:off x="6927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4" name="Rectangle 8"/>
          <p:cNvSpPr>
            <a:spLocks noChangeArrowheads="1"/>
          </p:cNvSpPr>
          <p:nvPr/>
        </p:nvSpPr>
        <p:spPr bwMode="auto">
          <a:xfrm>
            <a:off x="7308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5" name="Rectangle 9"/>
          <p:cNvSpPr>
            <a:spLocks noChangeArrowheads="1"/>
          </p:cNvSpPr>
          <p:nvPr/>
        </p:nvSpPr>
        <p:spPr bwMode="auto">
          <a:xfrm>
            <a:off x="7689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6" name="Rectangle 10"/>
          <p:cNvSpPr>
            <a:spLocks noChangeArrowheads="1"/>
          </p:cNvSpPr>
          <p:nvPr/>
        </p:nvSpPr>
        <p:spPr bwMode="auto">
          <a:xfrm>
            <a:off x="8070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7" name="Rectangle 11"/>
          <p:cNvSpPr>
            <a:spLocks noChangeArrowheads="1"/>
          </p:cNvSpPr>
          <p:nvPr/>
        </p:nvSpPr>
        <p:spPr bwMode="auto">
          <a:xfrm>
            <a:off x="8451850" y="5657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8" name="Rectangle 12"/>
          <p:cNvSpPr>
            <a:spLocks noChangeArrowheads="1"/>
          </p:cNvSpPr>
          <p:nvPr/>
        </p:nvSpPr>
        <p:spPr bwMode="auto">
          <a:xfrm>
            <a:off x="5022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09" name="Rectangle 13"/>
          <p:cNvSpPr>
            <a:spLocks noChangeArrowheads="1"/>
          </p:cNvSpPr>
          <p:nvPr/>
        </p:nvSpPr>
        <p:spPr bwMode="auto">
          <a:xfrm>
            <a:off x="5403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0" name="Rectangle 14"/>
          <p:cNvSpPr>
            <a:spLocks noChangeArrowheads="1"/>
          </p:cNvSpPr>
          <p:nvPr/>
        </p:nvSpPr>
        <p:spPr bwMode="auto">
          <a:xfrm>
            <a:off x="5784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1" name="Rectangle 15"/>
          <p:cNvSpPr>
            <a:spLocks noChangeArrowheads="1"/>
          </p:cNvSpPr>
          <p:nvPr/>
        </p:nvSpPr>
        <p:spPr bwMode="auto">
          <a:xfrm>
            <a:off x="6165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2" name="Rectangle 16"/>
          <p:cNvSpPr>
            <a:spLocks noChangeArrowheads="1"/>
          </p:cNvSpPr>
          <p:nvPr/>
        </p:nvSpPr>
        <p:spPr bwMode="auto">
          <a:xfrm>
            <a:off x="6546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3" name="Rectangle 17"/>
          <p:cNvSpPr>
            <a:spLocks noChangeArrowheads="1"/>
          </p:cNvSpPr>
          <p:nvPr/>
        </p:nvSpPr>
        <p:spPr bwMode="auto">
          <a:xfrm>
            <a:off x="6927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4" name="Rectangle 18"/>
          <p:cNvSpPr>
            <a:spLocks noChangeArrowheads="1"/>
          </p:cNvSpPr>
          <p:nvPr/>
        </p:nvSpPr>
        <p:spPr bwMode="auto">
          <a:xfrm>
            <a:off x="7308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5" name="Rectangle 19"/>
          <p:cNvSpPr>
            <a:spLocks noChangeArrowheads="1"/>
          </p:cNvSpPr>
          <p:nvPr/>
        </p:nvSpPr>
        <p:spPr bwMode="auto">
          <a:xfrm>
            <a:off x="7689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6" name="Rectangle 20"/>
          <p:cNvSpPr>
            <a:spLocks noChangeArrowheads="1"/>
          </p:cNvSpPr>
          <p:nvPr/>
        </p:nvSpPr>
        <p:spPr bwMode="auto">
          <a:xfrm>
            <a:off x="8070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7" name="Rectangle 21"/>
          <p:cNvSpPr>
            <a:spLocks noChangeArrowheads="1"/>
          </p:cNvSpPr>
          <p:nvPr/>
        </p:nvSpPr>
        <p:spPr bwMode="auto">
          <a:xfrm>
            <a:off x="8451850" y="5276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8" name="Rectangle 22"/>
          <p:cNvSpPr>
            <a:spLocks noChangeArrowheads="1"/>
          </p:cNvSpPr>
          <p:nvPr/>
        </p:nvSpPr>
        <p:spPr bwMode="auto">
          <a:xfrm>
            <a:off x="5022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19" name="Rectangle 23"/>
          <p:cNvSpPr>
            <a:spLocks noChangeArrowheads="1"/>
          </p:cNvSpPr>
          <p:nvPr/>
        </p:nvSpPr>
        <p:spPr bwMode="auto">
          <a:xfrm>
            <a:off x="5403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0" name="Rectangle 24"/>
          <p:cNvSpPr>
            <a:spLocks noChangeArrowheads="1"/>
          </p:cNvSpPr>
          <p:nvPr/>
        </p:nvSpPr>
        <p:spPr bwMode="auto">
          <a:xfrm>
            <a:off x="5784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1" name="Rectangle 25"/>
          <p:cNvSpPr>
            <a:spLocks noChangeArrowheads="1"/>
          </p:cNvSpPr>
          <p:nvPr/>
        </p:nvSpPr>
        <p:spPr bwMode="auto">
          <a:xfrm>
            <a:off x="6165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2" name="Rectangle 26"/>
          <p:cNvSpPr>
            <a:spLocks noChangeArrowheads="1"/>
          </p:cNvSpPr>
          <p:nvPr/>
        </p:nvSpPr>
        <p:spPr bwMode="auto">
          <a:xfrm>
            <a:off x="6546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3" name="Rectangle 27"/>
          <p:cNvSpPr>
            <a:spLocks noChangeArrowheads="1"/>
          </p:cNvSpPr>
          <p:nvPr/>
        </p:nvSpPr>
        <p:spPr bwMode="auto">
          <a:xfrm>
            <a:off x="6927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4" name="Rectangle 28"/>
          <p:cNvSpPr>
            <a:spLocks noChangeArrowheads="1"/>
          </p:cNvSpPr>
          <p:nvPr/>
        </p:nvSpPr>
        <p:spPr bwMode="auto">
          <a:xfrm>
            <a:off x="7308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5" name="Rectangle 29"/>
          <p:cNvSpPr>
            <a:spLocks noChangeArrowheads="1"/>
          </p:cNvSpPr>
          <p:nvPr/>
        </p:nvSpPr>
        <p:spPr bwMode="auto">
          <a:xfrm>
            <a:off x="7689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6" name="Rectangle 30"/>
          <p:cNvSpPr>
            <a:spLocks noChangeArrowheads="1"/>
          </p:cNvSpPr>
          <p:nvPr/>
        </p:nvSpPr>
        <p:spPr bwMode="auto">
          <a:xfrm>
            <a:off x="8070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7" name="Rectangle 31"/>
          <p:cNvSpPr>
            <a:spLocks noChangeArrowheads="1"/>
          </p:cNvSpPr>
          <p:nvPr/>
        </p:nvSpPr>
        <p:spPr bwMode="auto">
          <a:xfrm>
            <a:off x="8451850" y="4895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8" name="Rectangle 32"/>
          <p:cNvSpPr>
            <a:spLocks noChangeArrowheads="1"/>
          </p:cNvSpPr>
          <p:nvPr/>
        </p:nvSpPr>
        <p:spPr bwMode="auto">
          <a:xfrm>
            <a:off x="5022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29" name="Rectangle 33"/>
          <p:cNvSpPr>
            <a:spLocks noChangeArrowheads="1"/>
          </p:cNvSpPr>
          <p:nvPr/>
        </p:nvSpPr>
        <p:spPr bwMode="auto">
          <a:xfrm>
            <a:off x="5403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0" name="Rectangle 34"/>
          <p:cNvSpPr>
            <a:spLocks noChangeArrowheads="1"/>
          </p:cNvSpPr>
          <p:nvPr/>
        </p:nvSpPr>
        <p:spPr bwMode="auto">
          <a:xfrm>
            <a:off x="5784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1" name="Rectangle 35"/>
          <p:cNvSpPr>
            <a:spLocks noChangeArrowheads="1"/>
          </p:cNvSpPr>
          <p:nvPr/>
        </p:nvSpPr>
        <p:spPr bwMode="auto">
          <a:xfrm>
            <a:off x="6165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2" name="Rectangle 36"/>
          <p:cNvSpPr>
            <a:spLocks noChangeArrowheads="1"/>
          </p:cNvSpPr>
          <p:nvPr/>
        </p:nvSpPr>
        <p:spPr bwMode="auto">
          <a:xfrm>
            <a:off x="6546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3" name="Rectangle 37"/>
          <p:cNvSpPr>
            <a:spLocks noChangeArrowheads="1"/>
          </p:cNvSpPr>
          <p:nvPr/>
        </p:nvSpPr>
        <p:spPr bwMode="auto">
          <a:xfrm>
            <a:off x="6927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4" name="Rectangle 38"/>
          <p:cNvSpPr>
            <a:spLocks noChangeArrowheads="1"/>
          </p:cNvSpPr>
          <p:nvPr/>
        </p:nvSpPr>
        <p:spPr bwMode="auto">
          <a:xfrm>
            <a:off x="7308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5" name="Rectangle 39"/>
          <p:cNvSpPr>
            <a:spLocks noChangeArrowheads="1"/>
          </p:cNvSpPr>
          <p:nvPr/>
        </p:nvSpPr>
        <p:spPr bwMode="auto">
          <a:xfrm>
            <a:off x="7689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6" name="Rectangle 40"/>
          <p:cNvSpPr>
            <a:spLocks noChangeArrowheads="1"/>
          </p:cNvSpPr>
          <p:nvPr/>
        </p:nvSpPr>
        <p:spPr bwMode="auto">
          <a:xfrm>
            <a:off x="8070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7" name="Rectangle 41"/>
          <p:cNvSpPr>
            <a:spLocks noChangeArrowheads="1"/>
          </p:cNvSpPr>
          <p:nvPr/>
        </p:nvSpPr>
        <p:spPr bwMode="auto">
          <a:xfrm>
            <a:off x="8451850" y="4514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8" name="Rectangle 42"/>
          <p:cNvSpPr>
            <a:spLocks noChangeArrowheads="1"/>
          </p:cNvSpPr>
          <p:nvPr/>
        </p:nvSpPr>
        <p:spPr bwMode="auto">
          <a:xfrm>
            <a:off x="5022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39" name="Rectangle 43"/>
          <p:cNvSpPr>
            <a:spLocks noChangeArrowheads="1"/>
          </p:cNvSpPr>
          <p:nvPr/>
        </p:nvSpPr>
        <p:spPr bwMode="auto">
          <a:xfrm>
            <a:off x="5403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0" name="Rectangle 44"/>
          <p:cNvSpPr>
            <a:spLocks noChangeArrowheads="1"/>
          </p:cNvSpPr>
          <p:nvPr/>
        </p:nvSpPr>
        <p:spPr bwMode="auto">
          <a:xfrm>
            <a:off x="5784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1" name="Rectangle 45"/>
          <p:cNvSpPr>
            <a:spLocks noChangeArrowheads="1"/>
          </p:cNvSpPr>
          <p:nvPr/>
        </p:nvSpPr>
        <p:spPr bwMode="auto">
          <a:xfrm>
            <a:off x="6165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2" name="Rectangle 46"/>
          <p:cNvSpPr>
            <a:spLocks noChangeArrowheads="1"/>
          </p:cNvSpPr>
          <p:nvPr/>
        </p:nvSpPr>
        <p:spPr bwMode="auto">
          <a:xfrm>
            <a:off x="6546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3" name="Rectangle 47"/>
          <p:cNvSpPr>
            <a:spLocks noChangeArrowheads="1"/>
          </p:cNvSpPr>
          <p:nvPr/>
        </p:nvSpPr>
        <p:spPr bwMode="auto">
          <a:xfrm>
            <a:off x="6927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4" name="Rectangle 48"/>
          <p:cNvSpPr>
            <a:spLocks noChangeArrowheads="1"/>
          </p:cNvSpPr>
          <p:nvPr/>
        </p:nvSpPr>
        <p:spPr bwMode="auto">
          <a:xfrm>
            <a:off x="7308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5" name="Rectangle 49"/>
          <p:cNvSpPr>
            <a:spLocks noChangeArrowheads="1"/>
          </p:cNvSpPr>
          <p:nvPr/>
        </p:nvSpPr>
        <p:spPr bwMode="auto">
          <a:xfrm>
            <a:off x="7689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6" name="Rectangle 50"/>
          <p:cNvSpPr>
            <a:spLocks noChangeArrowheads="1"/>
          </p:cNvSpPr>
          <p:nvPr/>
        </p:nvSpPr>
        <p:spPr bwMode="auto">
          <a:xfrm>
            <a:off x="8070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7" name="Rectangle 51"/>
          <p:cNvSpPr>
            <a:spLocks noChangeArrowheads="1"/>
          </p:cNvSpPr>
          <p:nvPr/>
        </p:nvSpPr>
        <p:spPr bwMode="auto">
          <a:xfrm>
            <a:off x="8451850" y="4133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8" name="Rectangle 52"/>
          <p:cNvSpPr>
            <a:spLocks noChangeArrowheads="1"/>
          </p:cNvSpPr>
          <p:nvPr/>
        </p:nvSpPr>
        <p:spPr bwMode="auto">
          <a:xfrm>
            <a:off x="5022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49" name="Rectangle 53"/>
          <p:cNvSpPr>
            <a:spLocks noChangeArrowheads="1"/>
          </p:cNvSpPr>
          <p:nvPr/>
        </p:nvSpPr>
        <p:spPr bwMode="auto">
          <a:xfrm>
            <a:off x="5403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0" name="Rectangle 54"/>
          <p:cNvSpPr>
            <a:spLocks noChangeArrowheads="1"/>
          </p:cNvSpPr>
          <p:nvPr/>
        </p:nvSpPr>
        <p:spPr bwMode="auto">
          <a:xfrm>
            <a:off x="5784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1" name="Rectangle 55"/>
          <p:cNvSpPr>
            <a:spLocks noChangeArrowheads="1"/>
          </p:cNvSpPr>
          <p:nvPr/>
        </p:nvSpPr>
        <p:spPr bwMode="auto">
          <a:xfrm>
            <a:off x="6165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2" name="Rectangle 56"/>
          <p:cNvSpPr>
            <a:spLocks noChangeArrowheads="1"/>
          </p:cNvSpPr>
          <p:nvPr/>
        </p:nvSpPr>
        <p:spPr bwMode="auto">
          <a:xfrm>
            <a:off x="6546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3" name="Rectangle 57"/>
          <p:cNvSpPr>
            <a:spLocks noChangeArrowheads="1"/>
          </p:cNvSpPr>
          <p:nvPr/>
        </p:nvSpPr>
        <p:spPr bwMode="auto">
          <a:xfrm>
            <a:off x="6927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4" name="Rectangle 58"/>
          <p:cNvSpPr>
            <a:spLocks noChangeArrowheads="1"/>
          </p:cNvSpPr>
          <p:nvPr/>
        </p:nvSpPr>
        <p:spPr bwMode="auto">
          <a:xfrm>
            <a:off x="7308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5" name="Rectangle 59"/>
          <p:cNvSpPr>
            <a:spLocks noChangeArrowheads="1"/>
          </p:cNvSpPr>
          <p:nvPr/>
        </p:nvSpPr>
        <p:spPr bwMode="auto">
          <a:xfrm>
            <a:off x="7689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6" name="Rectangle 60"/>
          <p:cNvSpPr>
            <a:spLocks noChangeArrowheads="1"/>
          </p:cNvSpPr>
          <p:nvPr/>
        </p:nvSpPr>
        <p:spPr bwMode="auto">
          <a:xfrm>
            <a:off x="8070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7" name="Rectangle 61"/>
          <p:cNvSpPr>
            <a:spLocks noChangeArrowheads="1"/>
          </p:cNvSpPr>
          <p:nvPr/>
        </p:nvSpPr>
        <p:spPr bwMode="auto">
          <a:xfrm>
            <a:off x="8451850" y="3752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8" name="Rectangle 62"/>
          <p:cNvSpPr>
            <a:spLocks noChangeArrowheads="1"/>
          </p:cNvSpPr>
          <p:nvPr/>
        </p:nvSpPr>
        <p:spPr bwMode="auto">
          <a:xfrm>
            <a:off x="5022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59" name="Rectangle 63"/>
          <p:cNvSpPr>
            <a:spLocks noChangeArrowheads="1"/>
          </p:cNvSpPr>
          <p:nvPr/>
        </p:nvSpPr>
        <p:spPr bwMode="auto">
          <a:xfrm>
            <a:off x="5403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0" name="Rectangle 64"/>
          <p:cNvSpPr>
            <a:spLocks noChangeArrowheads="1"/>
          </p:cNvSpPr>
          <p:nvPr/>
        </p:nvSpPr>
        <p:spPr bwMode="auto">
          <a:xfrm>
            <a:off x="5784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1" name="Rectangle 65"/>
          <p:cNvSpPr>
            <a:spLocks noChangeArrowheads="1"/>
          </p:cNvSpPr>
          <p:nvPr/>
        </p:nvSpPr>
        <p:spPr bwMode="auto">
          <a:xfrm>
            <a:off x="6165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2" name="Rectangle 66"/>
          <p:cNvSpPr>
            <a:spLocks noChangeArrowheads="1"/>
          </p:cNvSpPr>
          <p:nvPr/>
        </p:nvSpPr>
        <p:spPr bwMode="auto">
          <a:xfrm>
            <a:off x="6546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3" name="Rectangle 67"/>
          <p:cNvSpPr>
            <a:spLocks noChangeArrowheads="1"/>
          </p:cNvSpPr>
          <p:nvPr/>
        </p:nvSpPr>
        <p:spPr bwMode="auto">
          <a:xfrm>
            <a:off x="6927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4" name="Rectangle 68"/>
          <p:cNvSpPr>
            <a:spLocks noChangeArrowheads="1"/>
          </p:cNvSpPr>
          <p:nvPr/>
        </p:nvSpPr>
        <p:spPr bwMode="auto">
          <a:xfrm>
            <a:off x="7308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5" name="Rectangle 69"/>
          <p:cNvSpPr>
            <a:spLocks noChangeArrowheads="1"/>
          </p:cNvSpPr>
          <p:nvPr/>
        </p:nvSpPr>
        <p:spPr bwMode="auto">
          <a:xfrm>
            <a:off x="7689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6" name="Rectangle 70"/>
          <p:cNvSpPr>
            <a:spLocks noChangeArrowheads="1"/>
          </p:cNvSpPr>
          <p:nvPr/>
        </p:nvSpPr>
        <p:spPr bwMode="auto">
          <a:xfrm>
            <a:off x="8070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7" name="Rectangle 71"/>
          <p:cNvSpPr>
            <a:spLocks noChangeArrowheads="1"/>
          </p:cNvSpPr>
          <p:nvPr/>
        </p:nvSpPr>
        <p:spPr bwMode="auto">
          <a:xfrm>
            <a:off x="8451850" y="3371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8" name="Rectangle 72"/>
          <p:cNvSpPr>
            <a:spLocks noChangeArrowheads="1"/>
          </p:cNvSpPr>
          <p:nvPr/>
        </p:nvSpPr>
        <p:spPr bwMode="auto">
          <a:xfrm>
            <a:off x="5022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69" name="Rectangle 73"/>
          <p:cNvSpPr>
            <a:spLocks noChangeArrowheads="1"/>
          </p:cNvSpPr>
          <p:nvPr/>
        </p:nvSpPr>
        <p:spPr bwMode="auto">
          <a:xfrm>
            <a:off x="5403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0" name="Rectangle 74"/>
          <p:cNvSpPr>
            <a:spLocks noChangeArrowheads="1"/>
          </p:cNvSpPr>
          <p:nvPr/>
        </p:nvSpPr>
        <p:spPr bwMode="auto">
          <a:xfrm>
            <a:off x="5784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1" name="Rectangle 75"/>
          <p:cNvSpPr>
            <a:spLocks noChangeArrowheads="1"/>
          </p:cNvSpPr>
          <p:nvPr/>
        </p:nvSpPr>
        <p:spPr bwMode="auto">
          <a:xfrm>
            <a:off x="6165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2" name="Rectangle 76"/>
          <p:cNvSpPr>
            <a:spLocks noChangeArrowheads="1"/>
          </p:cNvSpPr>
          <p:nvPr/>
        </p:nvSpPr>
        <p:spPr bwMode="auto">
          <a:xfrm>
            <a:off x="6546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3" name="Rectangle 77"/>
          <p:cNvSpPr>
            <a:spLocks noChangeArrowheads="1"/>
          </p:cNvSpPr>
          <p:nvPr/>
        </p:nvSpPr>
        <p:spPr bwMode="auto">
          <a:xfrm>
            <a:off x="6927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4" name="Rectangle 78"/>
          <p:cNvSpPr>
            <a:spLocks noChangeArrowheads="1"/>
          </p:cNvSpPr>
          <p:nvPr/>
        </p:nvSpPr>
        <p:spPr bwMode="auto">
          <a:xfrm>
            <a:off x="7308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5" name="Rectangle 79"/>
          <p:cNvSpPr>
            <a:spLocks noChangeArrowheads="1"/>
          </p:cNvSpPr>
          <p:nvPr/>
        </p:nvSpPr>
        <p:spPr bwMode="auto">
          <a:xfrm>
            <a:off x="7689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6" name="Rectangle 80"/>
          <p:cNvSpPr>
            <a:spLocks noChangeArrowheads="1"/>
          </p:cNvSpPr>
          <p:nvPr/>
        </p:nvSpPr>
        <p:spPr bwMode="auto">
          <a:xfrm>
            <a:off x="8070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7" name="Rectangle 81"/>
          <p:cNvSpPr>
            <a:spLocks noChangeArrowheads="1"/>
          </p:cNvSpPr>
          <p:nvPr/>
        </p:nvSpPr>
        <p:spPr bwMode="auto">
          <a:xfrm>
            <a:off x="8451850" y="2990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8" name="Rectangle 82"/>
          <p:cNvSpPr>
            <a:spLocks noChangeArrowheads="1"/>
          </p:cNvSpPr>
          <p:nvPr/>
        </p:nvSpPr>
        <p:spPr bwMode="auto">
          <a:xfrm>
            <a:off x="5022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79" name="Rectangle 83"/>
          <p:cNvSpPr>
            <a:spLocks noChangeArrowheads="1"/>
          </p:cNvSpPr>
          <p:nvPr/>
        </p:nvSpPr>
        <p:spPr bwMode="auto">
          <a:xfrm>
            <a:off x="5403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0" name="Rectangle 84"/>
          <p:cNvSpPr>
            <a:spLocks noChangeArrowheads="1"/>
          </p:cNvSpPr>
          <p:nvPr/>
        </p:nvSpPr>
        <p:spPr bwMode="auto">
          <a:xfrm>
            <a:off x="5784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1" name="Rectangle 85"/>
          <p:cNvSpPr>
            <a:spLocks noChangeArrowheads="1"/>
          </p:cNvSpPr>
          <p:nvPr/>
        </p:nvSpPr>
        <p:spPr bwMode="auto">
          <a:xfrm>
            <a:off x="6165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2" name="Rectangle 86"/>
          <p:cNvSpPr>
            <a:spLocks noChangeArrowheads="1"/>
          </p:cNvSpPr>
          <p:nvPr/>
        </p:nvSpPr>
        <p:spPr bwMode="auto">
          <a:xfrm>
            <a:off x="6546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3" name="Rectangle 87"/>
          <p:cNvSpPr>
            <a:spLocks noChangeArrowheads="1"/>
          </p:cNvSpPr>
          <p:nvPr/>
        </p:nvSpPr>
        <p:spPr bwMode="auto">
          <a:xfrm>
            <a:off x="6927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4" name="Rectangle 88"/>
          <p:cNvSpPr>
            <a:spLocks noChangeArrowheads="1"/>
          </p:cNvSpPr>
          <p:nvPr/>
        </p:nvSpPr>
        <p:spPr bwMode="auto">
          <a:xfrm>
            <a:off x="7308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5" name="Rectangle 89"/>
          <p:cNvSpPr>
            <a:spLocks noChangeArrowheads="1"/>
          </p:cNvSpPr>
          <p:nvPr/>
        </p:nvSpPr>
        <p:spPr bwMode="auto">
          <a:xfrm>
            <a:off x="7689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6" name="Rectangle 90"/>
          <p:cNvSpPr>
            <a:spLocks noChangeArrowheads="1"/>
          </p:cNvSpPr>
          <p:nvPr/>
        </p:nvSpPr>
        <p:spPr bwMode="auto">
          <a:xfrm>
            <a:off x="8070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7" name="Rectangle 91"/>
          <p:cNvSpPr>
            <a:spLocks noChangeArrowheads="1"/>
          </p:cNvSpPr>
          <p:nvPr/>
        </p:nvSpPr>
        <p:spPr bwMode="auto">
          <a:xfrm>
            <a:off x="8451850" y="2609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8" name="Rectangle 92"/>
          <p:cNvSpPr>
            <a:spLocks noChangeArrowheads="1"/>
          </p:cNvSpPr>
          <p:nvPr/>
        </p:nvSpPr>
        <p:spPr bwMode="auto">
          <a:xfrm>
            <a:off x="5022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89" name="Rectangle 93"/>
          <p:cNvSpPr>
            <a:spLocks noChangeArrowheads="1"/>
          </p:cNvSpPr>
          <p:nvPr/>
        </p:nvSpPr>
        <p:spPr bwMode="auto">
          <a:xfrm>
            <a:off x="5403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0" name="Rectangle 94"/>
          <p:cNvSpPr>
            <a:spLocks noChangeArrowheads="1"/>
          </p:cNvSpPr>
          <p:nvPr/>
        </p:nvSpPr>
        <p:spPr bwMode="auto">
          <a:xfrm>
            <a:off x="5784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1" name="Rectangle 95"/>
          <p:cNvSpPr>
            <a:spLocks noChangeArrowheads="1"/>
          </p:cNvSpPr>
          <p:nvPr/>
        </p:nvSpPr>
        <p:spPr bwMode="auto">
          <a:xfrm>
            <a:off x="6165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2" name="Rectangle 96"/>
          <p:cNvSpPr>
            <a:spLocks noChangeArrowheads="1"/>
          </p:cNvSpPr>
          <p:nvPr/>
        </p:nvSpPr>
        <p:spPr bwMode="auto">
          <a:xfrm>
            <a:off x="6546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3" name="Rectangle 97"/>
          <p:cNvSpPr>
            <a:spLocks noChangeArrowheads="1"/>
          </p:cNvSpPr>
          <p:nvPr/>
        </p:nvSpPr>
        <p:spPr bwMode="auto">
          <a:xfrm>
            <a:off x="6927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4" name="Rectangle 98"/>
          <p:cNvSpPr>
            <a:spLocks noChangeArrowheads="1"/>
          </p:cNvSpPr>
          <p:nvPr/>
        </p:nvSpPr>
        <p:spPr bwMode="auto">
          <a:xfrm>
            <a:off x="7308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5" name="Rectangle 99"/>
          <p:cNvSpPr>
            <a:spLocks noChangeArrowheads="1"/>
          </p:cNvSpPr>
          <p:nvPr/>
        </p:nvSpPr>
        <p:spPr bwMode="auto">
          <a:xfrm>
            <a:off x="7689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6" name="Rectangle 100"/>
          <p:cNvSpPr>
            <a:spLocks noChangeArrowheads="1"/>
          </p:cNvSpPr>
          <p:nvPr/>
        </p:nvSpPr>
        <p:spPr bwMode="auto">
          <a:xfrm>
            <a:off x="8070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7" name="Rectangle 101"/>
          <p:cNvSpPr>
            <a:spLocks noChangeArrowheads="1"/>
          </p:cNvSpPr>
          <p:nvPr/>
        </p:nvSpPr>
        <p:spPr bwMode="auto">
          <a:xfrm>
            <a:off x="8451850" y="2228850"/>
            <a:ext cx="381000" cy="381000"/>
          </a:xfrm>
          <a:prstGeom prst="rect">
            <a:avLst/>
          </a:prstGeom>
          <a:noFill/>
          <a:ln w="0">
            <a:solidFill>
              <a:srgbClr val="C0C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8" name="Line 102"/>
          <p:cNvSpPr>
            <a:spLocks noChangeShapeType="1"/>
          </p:cNvSpPr>
          <p:nvPr/>
        </p:nvSpPr>
        <p:spPr bwMode="auto">
          <a:xfrm>
            <a:off x="5022850" y="6038850"/>
            <a:ext cx="3810000" cy="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599" name="Line 103"/>
          <p:cNvSpPr>
            <a:spLocks noChangeShapeType="1"/>
          </p:cNvSpPr>
          <p:nvPr/>
        </p:nvSpPr>
        <p:spPr bwMode="auto">
          <a:xfrm flipV="1">
            <a:off x="5022850" y="2228850"/>
            <a:ext cx="0" cy="381000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0" name="Oval 104"/>
          <p:cNvSpPr>
            <a:spLocks noChangeArrowheads="1"/>
          </p:cNvSpPr>
          <p:nvPr/>
        </p:nvSpPr>
        <p:spPr bwMode="auto">
          <a:xfrm>
            <a:off x="5403850" y="4743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1" name="Oval 105"/>
          <p:cNvSpPr>
            <a:spLocks noChangeArrowheads="1"/>
          </p:cNvSpPr>
          <p:nvPr/>
        </p:nvSpPr>
        <p:spPr bwMode="auto">
          <a:xfrm>
            <a:off x="6013450" y="5276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2" name="Rectangle 106"/>
          <p:cNvSpPr>
            <a:spLocks noChangeArrowheads="1"/>
          </p:cNvSpPr>
          <p:nvPr/>
        </p:nvSpPr>
        <p:spPr bwMode="auto">
          <a:xfrm>
            <a:off x="8321675" y="27114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3" name="Rectangle 107"/>
          <p:cNvSpPr>
            <a:spLocks noChangeArrowheads="1"/>
          </p:cNvSpPr>
          <p:nvPr/>
        </p:nvSpPr>
        <p:spPr bwMode="auto">
          <a:xfrm>
            <a:off x="7418388" y="33718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4" name="Rectangle 108"/>
          <p:cNvSpPr>
            <a:spLocks noChangeArrowheads="1"/>
          </p:cNvSpPr>
          <p:nvPr/>
        </p:nvSpPr>
        <p:spPr bwMode="auto">
          <a:xfrm>
            <a:off x="7994650" y="24574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5" name="Rectangle 109"/>
          <p:cNvSpPr>
            <a:spLocks noChangeArrowheads="1"/>
          </p:cNvSpPr>
          <p:nvPr/>
        </p:nvSpPr>
        <p:spPr bwMode="auto">
          <a:xfrm>
            <a:off x="8147050" y="34480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6" name="Rectangle 110"/>
          <p:cNvSpPr>
            <a:spLocks noChangeArrowheads="1"/>
          </p:cNvSpPr>
          <p:nvPr/>
        </p:nvSpPr>
        <p:spPr bwMode="auto">
          <a:xfrm>
            <a:off x="8675688" y="4278313"/>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7" name="Oval 111"/>
          <p:cNvSpPr>
            <a:spLocks noChangeArrowheads="1"/>
          </p:cNvSpPr>
          <p:nvPr/>
        </p:nvSpPr>
        <p:spPr bwMode="auto">
          <a:xfrm>
            <a:off x="5567363" y="411480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8" name="Oval 112"/>
          <p:cNvSpPr>
            <a:spLocks noChangeArrowheads="1"/>
          </p:cNvSpPr>
          <p:nvPr/>
        </p:nvSpPr>
        <p:spPr bwMode="auto">
          <a:xfrm>
            <a:off x="5175250" y="5581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09" name="Oval 113"/>
          <p:cNvSpPr>
            <a:spLocks noChangeArrowheads="1"/>
          </p:cNvSpPr>
          <p:nvPr/>
        </p:nvSpPr>
        <p:spPr bwMode="auto">
          <a:xfrm>
            <a:off x="5251450" y="4210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10" name="Text Box 114"/>
          <p:cNvSpPr txBox="1">
            <a:spLocks noChangeArrowheads="1"/>
          </p:cNvSpPr>
          <p:nvPr/>
        </p:nvSpPr>
        <p:spPr bwMode="auto">
          <a:xfrm>
            <a:off x="5175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a:t>
            </a:r>
          </a:p>
        </p:txBody>
      </p:sp>
      <p:sp>
        <p:nvSpPr>
          <p:cNvPr id="234611" name="Text Box 115"/>
          <p:cNvSpPr txBox="1">
            <a:spLocks noChangeArrowheads="1"/>
          </p:cNvSpPr>
          <p:nvPr/>
        </p:nvSpPr>
        <p:spPr bwMode="auto">
          <a:xfrm>
            <a:off x="5556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2</a:t>
            </a:r>
          </a:p>
        </p:txBody>
      </p:sp>
      <p:sp>
        <p:nvSpPr>
          <p:cNvPr id="234612" name="Text Box 116"/>
          <p:cNvSpPr txBox="1">
            <a:spLocks noChangeArrowheads="1"/>
          </p:cNvSpPr>
          <p:nvPr/>
        </p:nvSpPr>
        <p:spPr bwMode="auto">
          <a:xfrm>
            <a:off x="5937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3</a:t>
            </a:r>
          </a:p>
        </p:txBody>
      </p:sp>
      <p:sp>
        <p:nvSpPr>
          <p:cNvPr id="234613" name="Text Box 117"/>
          <p:cNvSpPr txBox="1">
            <a:spLocks noChangeArrowheads="1"/>
          </p:cNvSpPr>
          <p:nvPr/>
        </p:nvSpPr>
        <p:spPr bwMode="auto">
          <a:xfrm>
            <a:off x="6318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4</a:t>
            </a:r>
          </a:p>
        </p:txBody>
      </p:sp>
      <p:sp>
        <p:nvSpPr>
          <p:cNvPr id="234614" name="Text Box 118"/>
          <p:cNvSpPr txBox="1">
            <a:spLocks noChangeArrowheads="1"/>
          </p:cNvSpPr>
          <p:nvPr/>
        </p:nvSpPr>
        <p:spPr bwMode="auto">
          <a:xfrm>
            <a:off x="6699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5</a:t>
            </a:r>
          </a:p>
        </p:txBody>
      </p:sp>
      <p:sp>
        <p:nvSpPr>
          <p:cNvPr id="234615" name="Text Box 119"/>
          <p:cNvSpPr txBox="1">
            <a:spLocks noChangeArrowheads="1"/>
          </p:cNvSpPr>
          <p:nvPr/>
        </p:nvSpPr>
        <p:spPr bwMode="auto">
          <a:xfrm>
            <a:off x="7080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6</a:t>
            </a:r>
          </a:p>
        </p:txBody>
      </p:sp>
      <p:sp>
        <p:nvSpPr>
          <p:cNvPr id="234616" name="Text Box 120"/>
          <p:cNvSpPr txBox="1">
            <a:spLocks noChangeArrowheads="1"/>
          </p:cNvSpPr>
          <p:nvPr/>
        </p:nvSpPr>
        <p:spPr bwMode="auto">
          <a:xfrm>
            <a:off x="7461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7</a:t>
            </a:r>
          </a:p>
        </p:txBody>
      </p:sp>
      <p:sp>
        <p:nvSpPr>
          <p:cNvPr id="234617" name="Text Box 121"/>
          <p:cNvSpPr txBox="1">
            <a:spLocks noChangeArrowheads="1"/>
          </p:cNvSpPr>
          <p:nvPr/>
        </p:nvSpPr>
        <p:spPr bwMode="auto">
          <a:xfrm>
            <a:off x="7842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8</a:t>
            </a:r>
          </a:p>
        </p:txBody>
      </p:sp>
      <p:sp>
        <p:nvSpPr>
          <p:cNvPr id="234618" name="Text Box 122"/>
          <p:cNvSpPr txBox="1">
            <a:spLocks noChangeArrowheads="1"/>
          </p:cNvSpPr>
          <p:nvPr/>
        </p:nvSpPr>
        <p:spPr bwMode="auto">
          <a:xfrm>
            <a:off x="8223250" y="611505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9</a:t>
            </a:r>
          </a:p>
        </p:txBody>
      </p:sp>
      <p:sp>
        <p:nvSpPr>
          <p:cNvPr id="234619" name="Text Box 123"/>
          <p:cNvSpPr txBox="1">
            <a:spLocks noChangeArrowheads="1"/>
          </p:cNvSpPr>
          <p:nvPr/>
        </p:nvSpPr>
        <p:spPr bwMode="auto">
          <a:xfrm>
            <a:off x="8528050" y="6115050"/>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eaLnBrk="0" fontAlgn="base" hangingPunct="0">
              <a:spcBef>
                <a:spcPct val="0"/>
              </a:spcBef>
              <a:spcAft>
                <a:spcPct val="0"/>
              </a:spcAft>
            </a:pPr>
            <a:r>
              <a:rPr lang="en-US" sz="2000" smtClean="0">
                <a:solidFill>
                  <a:srgbClr val="000000"/>
                </a:solidFill>
                <a:latin typeface="Times New Roman" charset="0"/>
                <a:ea typeface="ＭＳ Ｐゴシック" charset="0"/>
              </a:rPr>
              <a:t>10</a:t>
            </a:r>
          </a:p>
        </p:txBody>
      </p:sp>
      <p:sp>
        <p:nvSpPr>
          <p:cNvPr id="234620" name="Oval 124"/>
          <p:cNvSpPr>
            <a:spLocks noChangeArrowheads="1"/>
          </p:cNvSpPr>
          <p:nvPr/>
        </p:nvSpPr>
        <p:spPr bwMode="auto">
          <a:xfrm>
            <a:off x="58610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1" name="Oval 125"/>
          <p:cNvSpPr>
            <a:spLocks noChangeArrowheads="1"/>
          </p:cNvSpPr>
          <p:nvPr/>
        </p:nvSpPr>
        <p:spPr bwMode="auto">
          <a:xfrm>
            <a:off x="5480050" y="5124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2" name="Oval 126"/>
          <p:cNvSpPr>
            <a:spLocks noChangeArrowheads="1"/>
          </p:cNvSpPr>
          <p:nvPr/>
        </p:nvSpPr>
        <p:spPr bwMode="auto">
          <a:xfrm>
            <a:off x="5632450" y="5429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3" name="Oval 127"/>
          <p:cNvSpPr>
            <a:spLocks noChangeArrowheads="1"/>
          </p:cNvSpPr>
          <p:nvPr/>
        </p:nvSpPr>
        <p:spPr bwMode="auto">
          <a:xfrm>
            <a:off x="6089650" y="4667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4" name="Oval 128"/>
          <p:cNvSpPr>
            <a:spLocks noChangeArrowheads="1"/>
          </p:cNvSpPr>
          <p:nvPr/>
        </p:nvSpPr>
        <p:spPr bwMode="auto">
          <a:xfrm>
            <a:off x="5327650" y="3829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5" name="Oval 129"/>
          <p:cNvSpPr>
            <a:spLocks noChangeArrowheads="1"/>
          </p:cNvSpPr>
          <p:nvPr/>
        </p:nvSpPr>
        <p:spPr bwMode="auto">
          <a:xfrm>
            <a:off x="5772150" y="37353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6" name="Oval 130"/>
          <p:cNvSpPr>
            <a:spLocks noChangeArrowheads="1"/>
          </p:cNvSpPr>
          <p:nvPr/>
        </p:nvSpPr>
        <p:spPr bwMode="auto">
          <a:xfrm>
            <a:off x="5480050" y="4591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7" name="Oval 131"/>
          <p:cNvSpPr>
            <a:spLocks noChangeArrowheads="1"/>
          </p:cNvSpPr>
          <p:nvPr/>
        </p:nvSpPr>
        <p:spPr bwMode="auto">
          <a:xfrm>
            <a:off x="5784850" y="4514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8" name="Oval 132"/>
          <p:cNvSpPr>
            <a:spLocks noChangeArrowheads="1"/>
          </p:cNvSpPr>
          <p:nvPr/>
        </p:nvSpPr>
        <p:spPr bwMode="auto">
          <a:xfrm>
            <a:off x="5175250" y="50482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29" name="Oval 133"/>
          <p:cNvSpPr>
            <a:spLocks noChangeArrowheads="1"/>
          </p:cNvSpPr>
          <p:nvPr/>
        </p:nvSpPr>
        <p:spPr bwMode="auto">
          <a:xfrm>
            <a:off x="5708650" y="49720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0" name="Oval 134"/>
          <p:cNvSpPr>
            <a:spLocks noChangeArrowheads="1"/>
          </p:cNvSpPr>
          <p:nvPr/>
        </p:nvSpPr>
        <p:spPr bwMode="auto">
          <a:xfrm>
            <a:off x="5175250" y="32956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1" name="Oval 135"/>
          <p:cNvSpPr>
            <a:spLocks noChangeArrowheads="1"/>
          </p:cNvSpPr>
          <p:nvPr/>
        </p:nvSpPr>
        <p:spPr bwMode="auto">
          <a:xfrm>
            <a:off x="5556250" y="43624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2" name="Oval 136"/>
          <p:cNvSpPr>
            <a:spLocks noChangeArrowheads="1"/>
          </p:cNvSpPr>
          <p:nvPr/>
        </p:nvSpPr>
        <p:spPr bwMode="auto">
          <a:xfrm>
            <a:off x="6013450" y="4895850"/>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3" name="Rectangle 137"/>
          <p:cNvSpPr>
            <a:spLocks noChangeArrowheads="1"/>
          </p:cNvSpPr>
          <p:nvPr/>
        </p:nvSpPr>
        <p:spPr bwMode="auto">
          <a:xfrm>
            <a:off x="7918450" y="32194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4" name="Rectangle 138"/>
          <p:cNvSpPr>
            <a:spLocks noChangeArrowheads="1"/>
          </p:cNvSpPr>
          <p:nvPr/>
        </p:nvSpPr>
        <p:spPr bwMode="auto">
          <a:xfrm>
            <a:off x="7766050" y="35242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5" name="Rectangle 139"/>
          <p:cNvSpPr>
            <a:spLocks noChangeArrowheads="1"/>
          </p:cNvSpPr>
          <p:nvPr/>
        </p:nvSpPr>
        <p:spPr bwMode="auto">
          <a:xfrm>
            <a:off x="7537450" y="31432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6" name="Rectangle 140"/>
          <p:cNvSpPr>
            <a:spLocks noChangeArrowheads="1"/>
          </p:cNvSpPr>
          <p:nvPr/>
        </p:nvSpPr>
        <p:spPr bwMode="auto">
          <a:xfrm>
            <a:off x="7537450" y="36004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7" name="Rectangle 141"/>
          <p:cNvSpPr>
            <a:spLocks noChangeArrowheads="1"/>
          </p:cNvSpPr>
          <p:nvPr/>
        </p:nvSpPr>
        <p:spPr bwMode="auto">
          <a:xfrm>
            <a:off x="8070850" y="29908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8" name="Rectangle 142"/>
          <p:cNvSpPr>
            <a:spLocks noChangeArrowheads="1"/>
          </p:cNvSpPr>
          <p:nvPr/>
        </p:nvSpPr>
        <p:spPr bwMode="auto">
          <a:xfrm>
            <a:off x="8223250" y="32194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39" name="Rectangle 143"/>
          <p:cNvSpPr>
            <a:spLocks noChangeArrowheads="1"/>
          </p:cNvSpPr>
          <p:nvPr/>
        </p:nvSpPr>
        <p:spPr bwMode="auto">
          <a:xfrm>
            <a:off x="7537450" y="23050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0" name="Rectangle 144"/>
          <p:cNvSpPr>
            <a:spLocks noChangeArrowheads="1"/>
          </p:cNvSpPr>
          <p:nvPr/>
        </p:nvSpPr>
        <p:spPr bwMode="auto">
          <a:xfrm>
            <a:off x="8528050" y="22288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1" name="Rectangle 145"/>
          <p:cNvSpPr>
            <a:spLocks noChangeArrowheads="1"/>
          </p:cNvSpPr>
          <p:nvPr/>
        </p:nvSpPr>
        <p:spPr bwMode="auto">
          <a:xfrm>
            <a:off x="7570788" y="2720975"/>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2" name="Rectangle 146"/>
          <p:cNvSpPr>
            <a:spLocks noChangeArrowheads="1"/>
          </p:cNvSpPr>
          <p:nvPr/>
        </p:nvSpPr>
        <p:spPr bwMode="auto">
          <a:xfrm>
            <a:off x="8223250" y="37528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3" name="Rectangle 147"/>
          <p:cNvSpPr>
            <a:spLocks noChangeArrowheads="1"/>
          </p:cNvSpPr>
          <p:nvPr/>
        </p:nvSpPr>
        <p:spPr bwMode="auto">
          <a:xfrm>
            <a:off x="8147050" y="27622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4" name="Rectangle 148"/>
          <p:cNvSpPr>
            <a:spLocks noChangeArrowheads="1"/>
          </p:cNvSpPr>
          <p:nvPr/>
        </p:nvSpPr>
        <p:spPr bwMode="auto">
          <a:xfrm>
            <a:off x="7689850" y="29146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5" name="Rectangle 149"/>
          <p:cNvSpPr>
            <a:spLocks noChangeArrowheads="1"/>
          </p:cNvSpPr>
          <p:nvPr/>
        </p:nvSpPr>
        <p:spPr bwMode="auto">
          <a:xfrm>
            <a:off x="7232650" y="30670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6" name="Rectangle 150"/>
          <p:cNvSpPr>
            <a:spLocks noChangeArrowheads="1"/>
          </p:cNvSpPr>
          <p:nvPr/>
        </p:nvSpPr>
        <p:spPr bwMode="auto">
          <a:xfrm>
            <a:off x="8528050" y="29908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7" name="Rectangle 151"/>
          <p:cNvSpPr>
            <a:spLocks noChangeArrowheads="1"/>
          </p:cNvSpPr>
          <p:nvPr/>
        </p:nvSpPr>
        <p:spPr bwMode="auto">
          <a:xfrm>
            <a:off x="7842250" y="38290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8" name="Rectangle 152"/>
          <p:cNvSpPr>
            <a:spLocks noChangeArrowheads="1"/>
          </p:cNvSpPr>
          <p:nvPr/>
        </p:nvSpPr>
        <p:spPr bwMode="auto">
          <a:xfrm>
            <a:off x="8451850" y="3905250"/>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49" name="Oval 153"/>
          <p:cNvSpPr>
            <a:spLocks noChangeArrowheads="1"/>
          </p:cNvSpPr>
          <p:nvPr/>
        </p:nvSpPr>
        <p:spPr bwMode="auto">
          <a:xfrm>
            <a:off x="6240463" y="47529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0" name="Oval 154"/>
          <p:cNvSpPr>
            <a:spLocks noChangeArrowheads="1"/>
          </p:cNvSpPr>
          <p:nvPr/>
        </p:nvSpPr>
        <p:spPr bwMode="auto">
          <a:xfrm>
            <a:off x="5922963" y="41259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1" name="Oval 155"/>
          <p:cNvSpPr>
            <a:spLocks noChangeArrowheads="1"/>
          </p:cNvSpPr>
          <p:nvPr/>
        </p:nvSpPr>
        <p:spPr bwMode="auto">
          <a:xfrm>
            <a:off x="6042025" y="44545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2" name="Oval 156"/>
          <p:cNvSpPr>
            <a:spLocks noChangeArrowheads="1"/>
          </p:cNvSpPr>
          <p:nvPr/>
        </p:nvSpPr>
        <p:spPr bwMode="auto">
          <a:xfrm>
            <a:off x="6378575" y="4456113"/>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3" name="Oval 157"/>
          <p:cNvSpPr>
            <a:spLocks noChangeArrowheads="1"/>
          </p:cNvSpPr>
          <p:nvPr/>
        </p:nvSpPr>
        <p:spPr bwMode="auto">
          <a:xfrm>
            <a:off x="6254750" y="501173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4" name="Oval 158"/>
          <p:cNvSpPr>
            <a:spLocks noChangeArrowheads="1"/>
          </p:cNvSpPr>
          <p:nvPr/>
        </p:nvSpPr>
        <p:spPr bwMode="auto">
          <a:xfrm>
            <a:off x="5173663" y="45942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5" name="Oval 159"/>
          <p:cNvSpPr>
            <a:spLocks noChangeArrowheads="1"/>
          </p:cNvSpPr>
          <p:nvPr/>
        </p:nvSpPr>
        <p:spPr bwMode="auto">
          <a:xfrm>
            <a:off x="5402263" y="53990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6" name="Oval 160"/>
          <p:cNvSpPr>
            <a:spLocks noChangeArrowheads="1"/>
          </p:cNvSpPr>
          <p:nvPr/>
        </p:nvSpPr>
        <p:spPr bwMode="auto">
          <a:xfrm>
            <a:off x="5856288" y="435292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7" name="Oval 161"/>
          <p:cNvSpPr>
            <a:spLocks noChangeArrowheads="1"/>
          </p:cNvSpPr>
          <p:nvPr/>
        </p:nvSpPr>
        <p:spPr bwMode="auto">
          <a:xfrm>
            <a:off x="5799138" y="5210175"/>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8" name="Oval 162"/>
          <p:cNvSpPr>
            <a:spLocks noChangeArrowheads="1"/>
          </p:cNvSpPr>
          <p:nvPr/>
        </p:nvSpPr>
        <p:spPr bwMode="auto">
          <a:xfrm>
            <a:off x="5137150" y="5830888"/>
            <a:ext cx="152400" cy="152400"/>
          </a:xfrm>
          <a:prstGeom prst="ellipse">
            <a:avLst/>
          </a:prstGeom>
          <a:solidFill>
            <a:srgbClr val="3399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59" name="Rectangle 163"/>
          <p:cNvSpPr>
            <a:spLocks noChangeArrowheads="1"/>
          </p:cNvSpPr>
          <p:nvPr/>
        </p:nvSpPr>
        <p:spPr bwMode="auto">
          <a:xfrm>
            <a:off x="8440738" y="3641725"/>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0" name="Rectangle 164"/>
          <p:cNvSpPr>
            <a:spLocks noChangeArrowheads="1"/>
          </p:cNvSpPr>
          <p:nvPr/>
        </p:nvSpPr>
        <p:spPr bwMode="auto">
          <a:xfrm>
            <a:off x="7847013" y="2668588"/>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1" name="Rectangle 165"/>
          <p:cNvSpPr>
            <a:spLocks noChangeArrowheads="1"/>
          </p:cNvSpPr>
          <p:nvPr/>
        </p:nvSpPr>
        <p:spPr bwMode="auto">
          <a:xfrm>
            <a:off x="7143750" y="3308350"/>
            <a:ext cx="152400" cy="152400"/>
          </a:xfrm>
          <a:prstGeom prst="rect">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2" name="Rectangle 166"/>
          <p:cNvSpPr>
            <a:spLocks noChangeArrowheads="1"/>
          </p:cNvSpPr>
          <p:nvPr/>
        </p:nvSpPr>
        <p:spPr bwMode="auto">
          <a:xfrm>
            <a:off x="8150225" y="4073525"/>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3" name="Rectangle 167"/>
          <p:cNvSpPr>
            <a:spLocks noChangeArrowheads="1"/>
          </p:cNvSpPr>
          <p:nvPr/>
        </p:nvSpPr>
        <p:spPr bwMode="auto">
          <a:xfrm>
            <a:off x="8470900" y="3268663"/>
            <a:ext cx="152400" cy="152400"/>
          </a:xfrm>
          <a:prstGeom prst="rect">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4" name="Oval 168"/>
          <p:cNvSpPr>
            <a:spLocks noChangeArrowheads="1"/>
          </p:cNvSpPr>
          <p:nvPr/>
        </p:nvSpPr>
        <p:spPr bwMode="auto">
          <a:xfrm>
            <a:off x="5646738" y="4689475"/>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5" name="Oval 169"/>
          <p:cNvSpPr>
            <a:spLocks noChangeArrowheads="1"/>
          </p:cNvSpPr>
          <p:nvPr/>
        </p:nvSpPr>
        <p:spPr bwMode="auto">
          <a:xfrm>
            <a:off x="8274050" y="3340100"/>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6" name="Oval 170"/>
          <p:cNvSpPr>
            <a:spLocks noChangeArrowheads="1"/>
          </p:cNvSpPr>
          <p:nvPr/>
        </p:nvSpPr>
        <p:spPr bwMode="auto">
          <a:xfrm>
            <a:off x="7519988" y="2955925"/>
            <a:ext cx="219075" cy="234950"/>
          </a:xfrm>
          <a:prstGeom prst="ellipse">
            <a:avLst/>
          </a:prstGeom>
          <a:solidFill>
            <a:srgbClr val="00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4667" name="Rectangle 171"/>
          <p:cNvSpPr>
            <a:spLocks noChangeArrowheads="1"/>
          </p:cNvSpPr>
          <p:nvPr/>
        </p:nvSpPr>
        <p:spPr bwMode="auto">
          <a:xfrm>
            <a:off x="1765300" y="1573213"/>
            <a:ext cx="5538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 When k = 3, the objective function is 133.6</a:t>
            </a:r>
          </a:p>
        </p:txBody>
      </p:sp>
    </p:spTree>
    <p:extLst>
      <p:ext uri="{BB962C8B-B14F-4D97-AF65-F5344CB8AC3E}">
        <p14:creationId xmlns:p14="http://schemas.microsoft.com/office/powerpoint/2010/main" val="118895675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2998" y="225533"/>
            <a:ext cx="4807167" cy="738664"/>
          </a:xfrm>
          <a:prstGeom prst="rect">
            <a:avLst/>
          </a:prstGeom>
          <a:noFill/>
        </p:spPr>
        <p:txBody>
          <a:bodyPr wrap="square" rtlCol="0">
            <a:spAutoFit/>
          </a:bodyPr>
          <a:lstStyle/>
          <a:p>
            <a:r>
              <a:rPr lang="en-US" sz="4200" dirty="0" smtClean="0">
                <a:latin typeface="Cambria"/>
                <a:cs typeface="Cambria"/>
              </a:rPr>
              <a:t>A forest of words…</a:t>
            </a:r>
            <a:endParaRPr lang="en-US" sz="4200" dirty="0">
              <a:latin typeface="Cambria"/>
              <a:cs typeface="Cambria"/>
            </a:endParaRPr>
          </a:p>
        </p:txBody>
      </p:sp>
      <p:sp>
        <p:nvSpPr>
          <p:cNvPr id="4" name="TextBox 3"/>
          <p:cNvSpPr txBox="1"/>
          <p:nvPr/>
        </p:nvSpPr>
        <p:spPr>
          <a:xfrm>
            <a:off x="5911033" y="333165"/>
            <a:ext cx="2870524" cy="461665"/>
          </a:xfrm>
          <a:prstGeom prst="rect">
            <a:avLst/>
          </a:prstGeom>
          <a:noFill/>
        </p:spPr>
        <p:txBody>
          <a:bodyPr wrap="square" rtlCol="0">
            <a:spAutoFit/>
          </a:bodyPr>
          <a:lstStyle/>
          <a:p>
            <a:pPr algn="r"/>
            <a:r>
              <a:rPr lang="en-US" sz="2400" dirty="0" smtClean="0">
                <a:solidFill>
                  <a:srgbClr val="0000FF"/>
                </a:solidFill>
                <a:latin typeface="Cambria"/>
                <a:cs typeface="Cambria"/>
              </a:rPr>
              <a:t>(Text, Chapter 13)</a:t>
            </a:r>
            <a:endParaRPr lang="en-US" sz="2400" dirty="0">
              <a:solidFill>
                <a:srgbClr val="0000FF"/>
              </a:solidFill>
              <a:latin typeface="Cambria"/>
              <a:cs typeface="Cambria"/>
            </a:endParaRPr>
          </a:p>
        </p:txBody>
      </p:sp>
      <p:sp>
        <p:nvSpPr>
          <p:cNvPr id="5" name="TextBox 4"/>
          <p:cNvSpPr txBox="1"/>
          <p:nvPr/>
        </p:nvSpPr>
        <p:spPr>
          <a:xfrm>
            <a:off x="759642" y="5672836"/>
            <a:ext cx="5175120" cy="461665"/>
          </a:xfrm>
          <a:prstGeom prst="rect">
            <a:avLst/>
          </a:prstGeom>
          <a:noFill/>
        </p:spPr>
        <p:txBody>
          <a:bodyPr wrap="square" rtlCol="0">
            <a:spAutoFit/>
          </a:bodyPr>
          <a:lstStyle/>
          <a:p>
            <a:r>
              <a:rPr lang="en-US" sz="2400" dirty="0">
                <a:latin typeface="Cambria"/>
                <a:cs typeface="Cambria"/>
              </a:rPr>
              <a:t>C</a:t>
            </a:r>
            <a:r>
              <a:rPr lang="en-US" sz="2400" dirty="0" smtClean="0">
                <a:latin typeface="Cambria"/>
                <a:cs typeface="Cambria"/>
              </a:rPr>
              <a:t>ontinuing Tweet processing…</a:t>
            </a:r>
            <a:endParaRPr lang="en-US" sz="2400" dirty="0">
              <a:latin typeface="Cambria"/>
              <a:cs typeface="Cambria"/>
            </a:endParaRPr>
          </a:p>
        </p:txBody>
      </p:sp>
      <p:sp>
        <p:nvSpPr>
          <p:cNvPr id="6" name="TextBox 5"/>
          <p:cNvSpPr txBox="1"/>
          <p:nvPr/>
        </p:nvSpPr>
        <p:spPr>
          <a:xfrm>
            <a:off x="5588653" y="5324220"/>
            <a:ext cx="3325374" cy="369332"/>
          </a:xfrm>
          <a:prstGeom prst="rect">
            <a:avLst/>
          </a:prstGeom>
          <a:noFill/>
        </p:spPr>
        <p:txBody>
          <a:bodyPr wrap="square" rtlCol="0">
            <a:spAutoFit/>
          </a:bodyPr>
          <a:lstStyle/>
          <a:p>
            <a:r>
              <a:rPr lang="en-US" b="1" dirty="0" smtClean="0">
                <a:latin typeface="Courier New"/>
                <a:cs typeface="Courier New"/>
              </a:rPr>
              <a:t>tm</a:t>
            </a:r>
            <a:r>
              <a:rPr lang="en-US" dirty="0" smtClean="0">
                <a:latin typeface="Cambria"/>
                <a:cs typeface="Cambria"/>
              </a:rPr>
              <a:t> (text mining) package</a:t>
            </a:r>
            <a:endParaRPr lang="en-US" dirty="0">
              <a:latin typeface="Cambria"/>
              <a:cs typeface="Cambria"/>
            </a:endParaRPr>
          </a:p>
        </p:txBody>
      </p:sp>
      <p:sp>
        <p:nvSpPr>
          <p:cNvPr id="8" name="TextBox 7"/>
          <p:cNvSpPr txBox="1"/>
          <p:nvPr/>
        </p:nvSpPr>
        <p:spPr>
          <a:xfrm>
            <a:off x="5586743" y="5619060"/>
            <a:ext cx="3325374" cy="369332"/>
          </a:xfrm>
          <a:prstGeom prst="rect">
            <a:avLst/>
          </a:prstGeom>
          <a:noFill/>
        </p:spPr>
        <p:txBody>
          <a:bodyPr wrap="square" rtlCol="0">
            <a:spAutoFit/>
          </a:bodyPr>
          <a:lstStyle/>
          <a:p>
            <a:r>
              <a:rPr lang="en-US" b="1" dirty="0" smtClean="0">
                <a:latin typeface="Courier New"/>
                <a:cs typeface="Courier New"/>
              </a:rPr>
              <a:t>Corpus</a:t>
            </a:r>
            <a:r>
              <a:rPr lang="en-US" dirty="0" smtClean="0">
                <a:latin typeface="Cambria"/>
                <a:cs typeface="Cambria"/>
              </a:rPr>
              <a:t> class</a:t>
            </a:r>
            <a:endParaRPr lang="en-US" dirty="0">
              <a:latin typeface="Cambria"/>
              <a:cs typeface="Cambria"/>
            </a:endParaRPr>
          </a:p>
        </p:txBody>
      </p:sp>
      <p:sp>
        <p:nvSpPr>
          <p:cNvPr id="9" name="TextBox 8"/>
          <p:cNvSpPr txBox="1"/>
          <p:nvPr/>
        </p:nvSpPr>
        <p:spPr>
          <a:xfrm>
            <a:off x="5584833" y="5949510"/>
            <a:ext cx="3325374" cy="369332"/>
          </a:xfrm>
          <a:prstGeom prst="rect">
            <a:avLst/>
          </a:prstGeom>
          <a:noFill/>
        </p:spPr>
        <p:txBody>
          <a:bodyPr wrap="square" rtlCol="0">
            <a:spAutoFit/>
          </a:bodyPr>
          <a:lstStyle/>
          <a:p>
            <a:r>
              <a:rPr lang="en-US" dirty="0" smtClean="0">
                <a:latin typeface="Cambria"/>
                <a:cs typeface="Cambria"/>
              </a:rPr>
              <a:t>term-document matrix</a:t>
            </a:r>
            <a:endParaRPr lang="en-US" dirty="0">
              <a:latin typeface="Cambria"/>
              <a:cs typeface="Cambria"/>
            </a:endParaRPr>
          </a:p>
        </p:txBody>
      </p:sp>
      <p:sp>
        <p:nvSpPr>
          <p:cNvPr id="10" name="TextBox 9"/>
          <p:cNvSpPr txBox="1"/>
          <p:nvPr/>
        </p:nvSpPr>
        <p:spPr>
          <a:xfrm>
            <a:off x="5588653" y="6271362"/>
            <a:ext cx="3325374" cy="369332"/>
          </a:xfrm>
          <a:prstGeom prst="rect">
            <a:avLst/>
          </a:prstGeom>
          <a:noFill/>
        </p:spPr>
        <p:txBody>
          <a:bodyPr wrap="square" rtlCol="0">
            <a:spAutoFit/>
          </a:bodyPr>
          <a:lstStyle/>
          <a:p>
            <a:r>
              <a:rPr lang="en-US" b="1" dirty="0" err="1" smtClean="0">
                <a:latin typeface="Courier New"/>
                <a:cs typeface="Courier New"/>
              </a:rPr>
              <a:t>wordcloud</a:t>
            </a:r>
            <a:r>
              <a:rPr lang="en-US" dirty="0" smtClean="0">
                <a:latin typeface="Cambria"/>
                <a:cs typeface="Cambria"/>
              </a:rPr>
              <a:t> package</a:t>
            </a:r>
            <a:endParaRPr lang="en-US" dirty="0">
              <a:latin typeface="Cambria"/>
              <a:cs typeface="Cambria"/>
            </a:endParaRPr>
          </a:p>
        </p:txBody>
      </p:sp>
      <p:pic>
        <p:nvPicPr>
          <p:cNvPr id="2" name="Picture 1" descr="Screen Shot 2013-03-11 at 12.19.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6887" y="1089277"/>
            <a:ext cx="5040280" cy="3946796"/>
          </a:xfrm>
          <a:prstGeom prst="rect">
            <a:avLst/>
          </a:prstGeom>
          <a:ln>
            <a:solidFill>
              <a:srgbClr val="AE0000"/>
            </a:solidFill>
          </a:ln>
        </p:spPr>
      </p:pic>
    </p:spTree>
    <p:extLst>
      <p:ext uri="{BB962C8B-B14F-4D97-AF65-F5344CB8AC3E}">
        <p14:creationId xmlns:p14="http://schemas.microsoft.com/office/powerpoint/2010/main" val="2256621563"/>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ChangeArrowheads="1"/>
          </p:cNvSpPr>
          <p:nvPr/>
        </p:nvSpPr>
        <p:spPr bwMode="auto">
          <a:xfrm>
            <a:off x="911225" y="2346325"/>
            <a:ext cx="7610475" cy="3556000"/>
          </a:xfrm>
          <a:prstGeom prst="rect">
            <a:avLst/>
          </a:prstGeom>
          <a:solidFill>
            <a:srgbClr val="FFFFFF"/>
          </a:solidFill>
          <a:ln w="0">
            <a:solidFill>
              <a:srgbClr val="000000"/>
            </a:solidFill>
            <a:miter lim="800000"/>
            <a:headEnd/>
            <a:tailEnd/>
          </a:ln>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3" name="Rectangle 3"/>
          <p:cNvSpPr>
            <a:spLocks noChangeArrowheads="1"/>
          </p:cNvSpPr>
          <p:nvPr/>
        </p:nvSpPr>
        <p:spPr bwMode="auto">
          <a:xfrm>
            <a:off x="2452688" y="2538413"/>
            <a:ext cx="5702300" cy="2925762"/>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4" name="Line 4"/>
          <p:cNvSpPr>
            <a:spLocks noChangeShapeType="1"/>
          </p:cNvSpPr>
          <p:nvPr/>
        </p:nvSpPr>
        <p:spPr bwMode="auto">
          <a:xfrm>
            <a:off x="2452688" y="5173663"/>
            <a:ext cx="57023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5" name="Line 5"/>
          <p:cNvSpPr>
            <a:spLocks noChangeShapeType="1"/>
          </p:cNvSpPr>
          <p:nvPr/>
        </p:nvSpPr>
        <p:spPr bwMode="auto">
          <a:xfrm>
            <a:off x="2452688" y="4881563"/>
            <a:ext cx="57023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6" name="Line 6"/>
          <p:cNvSpPr>
            <a:spLocks noChangeShapeType="1"/>
          </p:cNvSpPr>
          <p:nvPr/>
        </p:nvSpPr>
        <p:spPr bwMode="auto">
          <a:xfrm>
            <a:off x="2452688" y="4581525"/>
            <a:ext cx="57023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7" name="Line 7"/>
          <p:cNvSpPr>
            <a:spLocks noChangeShapeType="1"/>
          </p:cNvSpPr>
          <p:nvPr/>
        </p:nvSpPr>
        <p:spPr bwMode="auto">
          <a:xfrm>
            <a:off x="2452688" y="4291013"/>
            <a:ext cx="57023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8" name="Line 8"/>
          <p:cNvSpPr>
            <a:spLocks noChangeShapeType="1"/>
          </p:cNvSpPr>
          <p:nvPr/>
        </p:nvSpPr>
        <p:spPr bwMode="auto">
          <a:xfrm>
            <a:off x="2452688" y="4000500"/>
            <a:ext cx="57023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29" name="Line 9"/>
          <p:cNvSpPr>
            <a:spLocks noChangeShapeType="1"/>
          </p:cNvSpPr>
          <p:nvPr/>
        </p:nvSpPr>
        <p:spPr bwMode="auto">
          <a:xfrm>
            <a:off x="2452688" y="3708400"/>
            <a:ext cx="5702300"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0" name="Line 10"/>
          <p:cNvSpPr>
            <a:spLocks noChangeShapeType="1"/>
          </p:cNvSpPr>
          <p:nvPr/>
        </p:nvSpPr>
        <p:spPr bwMode="auto">
          <a:xfrm>
            <a:off x="2452688" y="3417888"/>
            <a:ext cx="570230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1" name="Line 11"/>
          <p:cNvSpPr>
            <a:spLocks noChangeShapeType="1"/>
          </p:cNvSpPr>
          <p:nvPr/>
        </p:nvSpPr>
        <p:spPr bwMode="auto">
          <a:xfrm>
            <a:off x="2452688" y="3117850"/>
            <a:ext cx="570230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2" name="Line 12"/>
          <p:cNvSpPr>
            <a:spLocks noChangeShapeType="1"/>
          </p:cNvSpPr>
          <p:nvPr/>
        </p:nvSpPr>
        <p:spPr bwMode="auto">
          <a:xfrm>
            <a:off x="2452688" y="2828925"/>
            <a:ext cx="57023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3" name="Line 13"/>
          <p:cNvSpPr>
            <a:spLocks noChangeShapeType="1"/>
          </p:cNvSpPr>
          <p:nvPr/>
        </p:nvSpPr>
        <p:spPr bwMode="auto">
          <a:xfrm>
            <a:off x="2452688" y="2538413"/>
            <a:ext cx="57023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4" name="Rectangle 14"/>
          <p:cNvSpPr>
            <a:spLocks noChangeArrowheads="1"/>
          </p:cNvSpPr>
          <p:nvPr/>
        </p:nvSpPr>
        <p:spPr bwMode="auto">
          <a:xfrm>
            <a:off x="2452688" y="2538413"/>
            <a:ext cx="5702300" cy="2925762"/>
          </a:xfrm>
          <a:prstGeom prst="rect">
            <a:avLst/>
          </a:prstGeom>
          <a:noFill/>
          <a:ln w="9525">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5" name="Line 15"/>
          <p:cNvSpPr>
            <a:spLocks noChangeShapeType="1"/>
          </p:cNvSpPr>
          <p:nvPr/>
        </p:nvSpPr>
        <p:spPr bwMode="auto">
          <a:xfrm>
            <a:off x="2452688" y="2538413"/>
            <a:ext cx="3175" cy="2925762"/>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6" name="Line 16"/>
          <p:cNvSpPr>
            <a:spLocks noChangeShapeType="1"/>
          </p:cNvSpPr>
          <p:nvPr/>
        </p:nvSpPr>
        <p:spPr bwMode="auto">
          <a:xfrm>
            <a:off x="2400300" y="5464175"/>
            <a:ext cx="5238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7" name="Line 17"/>
          <p:cNvSpPr>
            <a:spLocks noChangeShapeType="1"/>
          </p:cNvSpPr>
          <p:nvPr/>
        </p:nvSpPr>
        <p:spPr bwMode="auto">
          <a:xfrm>
            <a:off x="2400300" y="5173663"/>
            <a:ext cx="5238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8" name="Line 18"/>
          <p:cNvSpPr>
            <a:spLocks noChangeShapeType="1"/>
          </p:cNvSpPr>
          <p:nvPr/>
        </p:nvSpPr>
        <p:spPr bwMode="auto">
          <a:xfrm>
            <a:off x="2400300" y="4881563"/>
            <a:ext cx="5238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39" name="Line 19"/>
          <p:cNvSpPr>
            <a:spLocks noChangeShapeType="1"/>
          </p:cNvSpPr>
          <p:nvPr/>
        </p:nvSpPr>
        <p:spPr bwMode="auto">
          <a:xfrm>
            <a:off x="2400300" y="4581525"/>
            <a:ext cx="52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0" name="Line 20"/>
          <p:cNvSpPr>
            <a:spLocks noChangeShapeType="1"/>
          </p:cNvSpPr>
          <p:nvPr/>
        </p:nvSpPr>
        <p:spPr bwMode="auto">
          <a:xfrm>
            <a:off x="2400300" y="4291013"/>
            <a:ext cx="52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1" name="Line 21"/>
          <p:cNvSpPr>
            <a:spLocks noChangeShapeType="1"/>
          </p:cNvSpPr>
          <p:nvPr/>
        </p:nvSpPr>
        <p:spPr bwMode="auto">
          <a:xfrm>
            <a:off x="2400300" y="4000500"/>
            <a:ext cx="52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2" name="Line 22"/>
          <p:cNvSpPr>
            <a:spLocks noChangeShapeType="1"/>
          </p:cNvSpPr>
          <p:nvPr/>
        </p:nvSpPr>
        <p:spPr bwMode="auto">
          <a:xfrm>
            <a:off x="2400300" y="3708400"/>
            <a:ext cx="52388" cy="31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3" name="Line 23"/>
          <p:cNvSpPr>
            <a:spLocks noChangeShapeType="1"/>
          </p:cNvSpPr>
          <p:nvPr/>
        </p:nvSpPr>
        <p:spPr bwMode="auto">
          <a:xfrm>
            <a:off x="2400300" y="3417888"/>
            <a:ext cx="5238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4" name="Line 24"/>
          <p:cNvSpPr>
            <a:spLocks noChangeShapeType="1"/>
          </p:cNvSpPr>
          <p:nvPr/>
        </p:nvSpPr>
        <p:spPr bwMode="auto">
          <a:xfrm>
            <a:off x="2400300" y="3117850"/>
            <a:ext cx="52388"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5" name="Line 25"/>
          <p:cNvSpPr>
            <a:spLocks noChangeShapeType="1"/>
          </p:cNvSpPr>
          <p:nvPr/>
        </p:nvSpPr>
        <p:spPr bwMode="auto">
          <a:xfrm>
            <a:off x="2400300" y="2828925"/>
            <a:ext cx="5238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6" name="Line 26"/>
          <p:cNvSpPr>
            <a:spLocks noChangeShapeType="1"/>
          </p:cNvSpPr>
          <p:nvPr/>
        </p:nvSpPr>
        <p:spPr bwMode="auto">
          <a:xfrm>
            <a:off x="2400300" y="2538413"/>
            <a:ext cx="52388"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7" name="Line 27"/>
          <p:cNvSpPr>
            <a:spLocks noChangeShapeType="1"/>
          </p:cNvSpPr>
          <p:nvPr/>
        </p:nvSpPr>
        <p:spPr bwMode="auto">
          <a:xfrm>
            <a:off x="2452688" y="5464175"/>
            <a:ext cx="5702300" cy="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8" name="Line 28"/>
          <p:cNvSpPr>
            <a:spLocks noChangeShapeType="1"/>
          </p:cNvSpPr>
          <p:nvPr/>
        </p:nvSpPr>
        <p:spPr bwMode="auto">
          <a:xfrm flipV="1">
            <a:off x="2452688" y="5464175"/>
            <a:ext cx="3175"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49" name="Line 29"/>
          <p:cNvSpPr>
            <a:spLocks noChangeShapeType="1"/>
          </p:cNvSpPr>
          <p:nvPr/>
        </p:nvSpPr>
        <p:spPr bwMode="auto">
          <a:xfrm flipV="1">
            <a:off x="3408363" y="5464175"/>
            <a:ext cx="4762"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0" name="Line 30"/>
          <p:cNvSpPr>
            <a:spLocks noChangeShapeType="1"/>
          </p:cNvSpPr>
          <p:nvPr/>
        </p:nvSpPr>
        <p:spPr bwMode="auto">
          <a:xfrm flipV="1">
            <a:off x="4352925" y="5464175"/>
            <a:ext cx="1588"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1" name="Line 31"/>
          <p:cNvSpPr>
            <a:spLocks noChangeShapeType="1"/>
          </p:cNvSpPr>
          <p:nvPr/>
        </p:nvSpPr>
        <p:spPr bwMode="auto">
          <a:xfrm flipV="1">
            <a:off x="5310188" y="5464175"/>
            <a:ext cx="1587"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2" name="Line 32"/>
          <p:cNvSpPr>
            <a:spLocks noChangeShapeType="1"/>
          </p:cNvSpPr>
          <p:nvPr/>
        </p:nvSpPr>
        <p:spPr bwMode="auto">
          <a:xfrm flipV="1">
            <a:off x="6254750" y="5464175"/>
            <a:ext cx="1588"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3" name="Line 33"/>
          <p:cNvSpPr>
            <a:spLocks noChangeShapeType="1"/>
          </p:cNvSpPr>
          <p:nvPr/>
        </p:nvSpPr>
        <p:spPr bwMode="auto">
          <a:xfrm flipV="1">
            <a:off x="7210425" y="5464175"/>
            <a:ext cx="3175"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4" name="Line 34"/>
          <p:cNvSpPr>
            <a:spLocks noChangeShapeType="1"/>
          </p:cNvSpPr>
          <p:nvPr/>
        </p:nvSpPr>
        <p:spPr bwMode="auto">
          <a:xfrm flipV="1">
            <a:off x="8154988" y="5464175"/>
            <a:ext cx="1587" cy="349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5" name="Line 35"/>
          <p:cNvSpPr>
            <a:spLocks noChangeShapeType="1"/>
          </p:cNvSpPr>
          <p:nvPr/>
        </p:nvSpPr>
        <p:spPr bwMode="auto">
          <a:xfrm>
            <a:off x="2925763" y="2909888"/>
            <a:ext cx="955675" cy="2043112"/>
          </a:xfrm>
          <a:prstGeom prst="line">
            <a:avLst/>
          </a:prstGeom>
          <a:noFill/>
          <a:ln w="41275">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6" name="Line 36"/>
          <p:cNvSpPr>
            <a:spLocks noChangeShapeType="1"/>
          </p:cNvSpPr>
          <p:nvPr/>
        </p:nvSpPr>
        <p:spPr bwMode="auto">
          <a:xfrm>
            <a:off x="3881438" y="4953000"/>
            <a:ext cx="944562" cy="119063"/>
          </a:xfrm>
          <a:prstGeom prst="line">
            <a:avLst/>
          </a:prstGeom>
          <a:noFill/>
          <a:ln w="41275">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7" name="Line 37"/>
          <p:cNvSpPr>
            <a:spLocks noChangeShapeType="1"/>
          </p:cNvSpPr>
          <p:nvPr/>
        </p:nvSpPr>
        <p:spPr bwMode="auto">
          <a:xfrm>
            <a:off x="4826000" y="5072063"/>
            <a:ext cx="957263" cy="46037"/>
          </a:xfrm>
          <a:prstGeom prst="line">
            <a:avLst/>
          </a:prstGeom>
          <a:noFill/>
          <a:ln w="41275">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8" name="Line 38"/>
          <p:cNvSpPr>
            <a:spLocks noChangeShapeType="1"/>
          </p:cNvSpPr>
          <p:nvPr/>
        </p:nvSpPr>
        <p:spPr bwMode="auto">
          <a:xfrm>
            <a:off x="5783263" y="5118100"/>
            <a:ext cx="941387" cy="17463"/>
          </a:xfrm>
          <a:prstGeom prst="line">
            <a:avLst/>
          </a:prstGeom>
          <a:noFill/>
          <a:ln w="41275">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59" name="Line 39"/>
          <p:cNvSpPr>
            <a:spLocks noChangeShapeType="1"/>
          </p:cNvSpPr>
          <p:nvPr/>
        </p:nvSpPr>
        <p:spPr bwMode="auto">
          <a:xfrm>
            <a:off x="6724650" y="5135563"/>
            <a:ext cx="957263" cy="28575"/>
          </a:xfrm>
          <a:prstGeom prst="line">
            <a:avLst/>
          </a:prstGeom>
          <a:noFill/>
          <a:ln w="41275">
            <a:solidFill>
              <a:srgbClr val="FF0000"/>
            </a:solidFill>
            <a:round/>
            <a:headEnd/>
            <a:tailEnd/>
          </a:ln>
          <a:extLst>
            <a:ext uri="{909E8E84-426E-40dd-AFC4-6F175D3DCCD1}">
              <a14:hiddenFill xmlns:a14="http://schemas.microsoft.com/office/drawing/2010/main">
                <a:noFill/>
              </a14:hiddenFill>
            </a:ext>
          </a:extLst>
        </p:spPr>
        <p:txBody>
          <a:bodyPr/>
          <a:lstStyle/>
          <a:p>
            <a:pPr algn="ctr" defTabSz="914400" fontAlgn="base">
              <a:spcBef>
                <a:spcPct val="0"/>
              </a:spcBef>
              <a:spcAft>
                <a:spcPct val="0"/>
              </a:spcAft>
            </a:pPr>
            <a:endParaRPr lang="en-US" sz="2400" smtClean="0">
              <a:solidFill>
                <a:srgbClr val="000000"/>
              </a:solidFill>
              <a:latin typeface="Times New Roman" charset="0"/>
              <a:ea typeface="ＭＳ Ｐゴシック" charset="0"/>
            </a:endParaRPr>
          </a:p>
        </p:txBody>
      </p:sp>
      <p:sp>
        <p:nvSpPr>
          <p:cNvPr id="235560" name="Rectangle 40"/>
          <p:cNvSpPr>
            <a:spLocks noChangeArrowheads="1"/>
          </p:cNvSpPr>
          <p:nvPr/>
        </p:nvSpPr>
        <p:spPr bwMode="auto">
          <a:xfrm>
            <a:off x="1587500" y="5391150"/>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0.00E+00</a:t>
            </a:r>
            <a:endParaRPr lang="en-US" sz="2400" smtClean="0">
              <a:solidFill>
                <a:srgbClr val="000000"/>
              </a:solidFill>
              <a:latin typeface="Times New Roman" charset="0"/>
              <a:ea typeface="ＭＳ Ｐゴシック" charset="0"/>
            </a:endParaRPr>
          </a:p>
        </p:txBody>
      </p:sp>
      <p:sp>
        <p:nvSpPr>
          <p:cNvPr id="235561" name="Rectangle 41"/>
          <p:cNvSpPr>
            <a:spLocks noChangeArrowheads="1"/>
          </p:cNvSpPr>
          <p:nvPr/>
        </p:nvSpPr>
        <p:spPr bwMode="auto">
          <a:xfrm>
            <a:off x="1587500" y="5100638"/>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1.00E+02</a:t>
            </a:r>
            <a:endParaRPr lang="en-US" sz="2400" smtClean="0">
              <a:solidFill>
                <a:srgbClr val="000000"/>
              </a:solidFill>
              <a:latin typeface="Times New Roman" charset="0"/>
              <a:ea typeface="ＭＳ Ｐゴシック" charset="0"/>
            </a:endParaRPr>
          </a:p>
        </p:txBody>
      </p:sp>
      <p:sp>
        <p:nvSpPr>
          <p:cNvPr id="235562" name="Rectangle 42"/>
          <p:cNvSpPr>
            <a:spLocks noChangeArrowheads="1"/>
          </p:cNvSpPr>
          <p:nvPr/>
        </p:nvSpPr>
        <p:spPr bwMode="auto">
          <a:xfrm>
            <a:off x="1587500" y="4808538"/>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2.00E+02</a:t>
            </a:r>
            <a:endParaRPr lang="en-US" sz="2400" smtClean="0">
              <a:solidFill>
                <a:srgbClr val="000000"/>
              </a:solidFill>
              <a:latin typeface="Times New Roman" charset="0"/>
              <a:ea typeface="ＭＳ Ｐゴシック" charset="0"/>
            </a:endParaRPr>
          </a:p>
        </p:txBody>
      </p:sp>
      <p:sp>
        <p:nvSpPr>
          <p:cNvPr id="235563" name="Rectangle 43"/>
          <p:cNvSpPr>
            <a:spLocks noChangeArrowheads="1"/>
          </p:cNvSpPr>
          <p:nvPr/>
        </p:nvSpPr>
        <p:spPr bwMode="auto">
          <a:xfrm>
            <a:off x="1587500" y="4508500"/>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3.00E+02</a:t>
            </a:r>
            <a:endParaRPr lang="en-US" sz="2400" smtClean="0">
              <a:solidFill>
                <a:srgbClr val="000000"/>
              </a:solidFill>
              <a:latin typeface="Times New Roman" charset="0"/>
              <a:ea typeface="ＭＳ Ｐゴシック" charset="0"/>
            </a:endParaRPr>
          </a:p>
        </p:txBody>
      </p:sp>
      <p:sp>
        <p:nvSpPr>
          <p:cNvPr id="235564" name="Rectangle 44"/>
          <p:cNvSpPr>
            <a:spLocks noChangeArrowheads="1"/>
          </p:cNvSpPr>
          <p:nvPr/>
        </p:nvSpPr>
        <p:spPr bwMode="auto">
          <a:xfrm>
            <a:off x="1587500" y="4217988"/>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4.00E+02</a:t>
            </a:r>
            <a:endParaRPr lang="en-US" sz="2400" smtClean="0">
              <a:solidFill>
                <a:srgbClr val="000000"/>
              </a:solidFill>
              <a:latin typeface="Times New Roman" charset="0"/>
              <a:ea typeface="ＭＳ Ｐゴシック" charset="0"/>
            </a:endParaRPr>
          </a:p>
        </p:txBody>
      </p:sp>
      <p:sp>
        <p:nvSpPr>
          <p:cNvPr id="235565" name="Rectangle 45"/>
          <p:cNvSpPr>
            <a:spLocks noChangeArrowheads="1"/>
          </p:cNvSpPr>
          <p:nvPr/>
        </p:nvSpPr>
        <p:spPr bwMode="auto">
          <a:xfrm>
            <a:off x="1587500" y="3927475"/>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5.00E+02</a:t>
            </a:r>
            <a:endParaRPr lang="en-US" sz="2400" smtClean="0">
              <a:solidFill>
                <a:srgbClr val="000000"/>
              </a:solidFill>
              <a:latin typeface="Times New Roman" charset="0"/>
              <a:ea typeface="ＭＳ Ｐゴシック" charset="0"/>
            </a:endParaRPr>
          </a:p>
        </p:txBody>
      </p:sp>
      <p:sp>
        <p:nvSpPr>
          <p:cNvPr id="235566" name="Rectangle 46"/>
          <p:cNvSpPr>
            <a:spLocks noChangeArrowheads="1"/>
          </p:cNvSpPr>
          <p:nvPr/>
        </p:nvSpPr>
        <p:spPr bwMode="auto">
          <a:xfrm>
            <a:off x="1587500" y="3635375"/>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6.00E+02</a:t>
            </a:r>
            <a:endParaRPr lang="en-US" sz="2400" smtClean="0">
              <a:solidFill>
                <a:srgbClr val="000000"/>
              </a:solidFill>
              <a:latin typeface="Times New Roman" charset="0"/>
              <a:ea typeface="ＭＳ Ｐゴシック" charset="0"/>
            </a:endParaRPr>
          </a:p>
        </p:txBody>
      </p:sp>
      <p:sp>
        <p:nvSpPr>
          <p:cNvPr id="235567" name="Rectangle 47"/>
          <p:cNvSpPr>
            <a:spLocks noChangeArrowheads="1"/>
          </p:cNvSpPr>
          <p:nvPr/>
        </p:nvSpPr>
        <p:spPr bwMode="auto">
          <a:xfrm>
            <a:off x="1587500" y="3346450"/>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7.00E+02</a:t>
            </a:r>
            <a:endParaRPr lang="en-US" sz="2400" smtClean="0">
              <a:solidFill>
                <a:srgbClr val="000000"/>
              </a:solidFill>
              <a:latin typeface="Times New Roman" charset="0"/>
              <a:ea typeface="ＭＳ Ｐゴシック" charset="0"/>
            </a:endParaRPr>
          </a:p>
        </p:txBody>
      </p:sp>
      <p:sp>
        <p:nvSpPr>
          <p:cNvPr id="235568" name="Rectangle 48"/>
          <p:cNvSpPr>
            <a:spLocks noChangeArrowheads="1"/>
          </p:cNvSpPr>
          <p:nvPr/>
        </p:nvSpPr>
        <p:spPr bwMode="auto">
          <a:xfrm>
            <a:off x="1587500" y="3046413"/>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8.00E+02</a:t>
            </a:r>
            <a:endParaRPr lang="en-US" sz="2400" smtClean="0">
              <a:solidFill>
                <a:srgbClr val="000000"/>
              </a:solidFill>
              <a:latin typeface="Times New Roman" charset="0"/>
              <a:ea typeface="ＭＳ Ｐゴシック" charset="0"/>
            </a:endParaRPr>
          </a:p>
        </p:txBody>
      </p:sp>
      <p:sp>
        <p:nvSpPr>
          <p:cNvPr id="235569" name="Rectangle 49"/>
          <p:cNvSpPr>
            <a:spLocks noChangeArrowheads="1"/>
          </p:cNvSpPr>
          <p:nvPr/>
        </p:nvSpPr>
        <p:spPr bwMode="auto">
          <a:xfrm>
            <a:off x="1587500" y="2755900"/>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9.00E+02</a:t>
            </a:r>
            <a:endParaRPr lang="en-US" sz="2400" smtClean="0">
              <a:solidFill>
                <a:srgbClr val="000000"/>
              </a:solidFill>
              <a:latin typeface="Times New Roman" charset="0"/>
              <a:ea typeface="ＭＳ Ｐゴシック" charset="0"/>
            </a:endParaRPr>
          </a:p>
        </p:txBody>
      </p:sp>
      <p:sp>
        <p:nvSpPr>
          <p:cNvPr id="235570" name="Rectangle 50"/>
          <p:cNvSpPr>
            <a:spLocks noChangeArrowheads="1"/>
          </p:cNvSpPr>
          <p:nvPr/>
        </p:nvSpPr>
        <p:spPr bwMode="auto">
          <a:xfrm>
            <a:off x="1587500" y="2463800"/>
            <a:ext cx="542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1.00E+03</a:t>
            </a:r>
            <a:endParaRPr lang="en-US" sz="2400" smtClean="0">
              <a:solidFill>
                <a:srgbClr val="000000"/>
              </a:solidFill>
              <a:latin typeface="Times New Roman" charset="0"/>
              <a:ea typeface="ＭＳ Ｐゴシック" charset="0"/>
            </a:endParaRPr>
          </a:p>
        </p:txBody>
      </p:sp>
      <p:sp>
        <p:nvSpPr>
          <p:cNvPr id="235571" name="Rectangle 51"/>
          <p:cNvSpPr>
            <a:spLocks noChangeArrowheads="1"/>
          </p:cNvSpPr>
          <p:nvPr/>
        </p:nvSpPr>
        <p:spPr bwMode="auto">
          <a:xfrm>
            <a:off x="2886075"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1</a:t>
            </a:r>
            <a:endParaRPr lang="en-US" sz="2400" smtClean="0">
              <a:solidFill>
                <a:srgbClr val="000000"/>
              </a:solidFill>
              <a:latin typeface="Times New Roman" charset="0"/>
              <a:ea typeface="ＭＳ Ｐゴシック" charset="0"/>
            </a:endParaRPr>
          </a:p>
        </p:txBody>
      </p:sp>
      <p:sp>
        <p:nvSpPr>
          <p:cNvPr id="235572" name="Rectangle 52"/>
          <p:cNvSpPr>
            <a:spLocks noChangeArrowheads="1"/>
          </p:cNvSpPr>
          <p:nvPr/>
        </p:nvSpPr>
        <p:spPr bwMode="auto">
          <a:xfrm>
            <a:off x="3841750"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2</a:t>
            </a:r>
            <a:endParaRPr lang="en-US" sz="2400" smtClean="0">
              <a:solidFill>
                <a:srgbClr val="000000"/>
              </a:solidFill>
              <a:latin typeface="Times New Roman" charset="0"/>
              <a:ea typeface="ＭＳ Ｐゴシック" charset="0"/>
            </a:endParaRPr>
          </a:p>
        </p:txBody>
      </p:sp>
      <p:sp>
        <p:nvSpPr>
          <p:cNvPr id="235573" name="Rectangle 53"/>
          <p:cNvSpPr>
            <a:spLocks noChangeArrowheads="1"/>
          </p:cNvSpPr>
          <p:nvPr/>
        </p:nvSpPr>
        <p:spPr bwMode="auto">
          <a:xfrm>
            <a:off x="4786313"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3</a:t>
            </a:r>
            <a:endParaRPr lang="en-US" sz="2400" smtClean="0">
              <a:solidFill>
                <a:srgbClr val="000000"/>
              </a:solidFill>
              <a:latin typeface="Times New Roman" charset="0"/>
              <a:ea typeface="ＭＳ Ｐゴシック" charset="0"/>
            </a:endParaRPr>
          </a:p>
        </p:txBody>
      </p:sp>
      <p:sp>
        <p:nvSpPr>
          <p:cNvPr id="235574" name="Rectangle 54"/>
          <p:cNvSpPr>
            <a:spLocks noChangeArrowheads="1"/>
          </p:cNvSpPr>
          <p:nvPr/>
        </p:nvSpPr>
        <p:spPr bwMode="auto">
          <a:xfrm>
            <a:off x="5743575"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4</a:t>
            </a:r>
            <a:endParaRPr lang="en-US" sz="2400" smtClean="0">
              <a:solidFill>
                <a:srgbClr val="000000"/>
              </a:solidFill>
              <a:latin typeface="Times New Roman" charset="0"/>
              <a:ea typeface="ＭＳ Ｐゴシック" charset="0"/>
            </a:endParaRPr>
          </a:p>
        </p:txBody>
      </p:sp>
      <p:sp>
        <p:nvSpPr>
          <p:cNvPr id="235575" name="Rectangle 55"/>
          <p:cNvSpPr>
            <a:spLocks noChangeArrowheads="1"/>
          </p:cNvSpPr>
          <p:nvPr/>
        </p:nvSpPr>
        <p:spPr bwMode="auto">
          <a:xfrm>
            <a:off x="6688138"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5</a:t>
            </a:r>
            <a:endParaRPr lang="en-US" sz="2400" smtClean="0">
              <a:solidFill>
                <a:srgbClr val="000000"/>
              </a:solidFill>
              <a:latin typeface="Times New Roman" charset="0"/>
              <a:ea typeface="ＭＳ Ｐゴシック" charset="0"/>
            </a:endParaRPr>
          </a:p>
        </p:txBody>
      </p:sp>
      <p:sp>
        <p:nvSpPr>
          <p:cNvPr id="235576" name="Rectangle 56"/>
          <p:cNvSpPr>
            <a:spLocks noChangeArrowheads="1"/>
          </p:cNvSpPr>
          <p:nvPr/>
        </p:nvSpPr>
        <p:spPr bwMode="auto">
          <a:xfrm>
            <a:off x="7643813" y="5564188"/>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sz="1000" smtClean="0">
                <a:solidFill>
                  <a:srgbClr val="000000"/>
                </a:solidFill>
                <a:latin typeface="Arial" charset="0"/>
                <a:ea typeface="ＭＳ Ｐゴシック" charset="0"/>
              </a:rPr>
              <a:t>6</a:t>
            </a:r>
            <a:endParaRPr lang="en-US" sz="2400" smtClean="0">
              <a:solidFill>
                <a:srgbClr val="000000"/>
              </a:solidFill>
              <a:latin typeface="Times New Roman" charset="0"/>
              <a:ea typeface="ＭＳ Ｐゴシック" charset="0"/>
            </a:endParaRPr>
          </a:p>
        </p:txBody>
      </p:sp>
      <p:sp>
        <p:nvSpPr>
          <p:cNvPr id="235577" name="Rectangle 57"/>
          <p:cNvSpPr>
            <a:spLocks noChangeArrowheads="1"/>
          </p:cNvSpPr>
          <p:nvPr/>
        </p:nvSpPr>
        <p:spPr bwMode="auto">
          <a:xfrm>
            <a:off x="547688" y="204788"/>
            <a:ext cx="8043862"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We can plot the objective function values for k equals 1 to 6…</a:t>
            </a:r>
          </a:p>
          <a:p>
            <a:pPr defTabSz="914400" fontAlgn="base">
              <a:spcBef>
                <a:spcPct val="0"/>
              </a:spcBef>
              <a:spcAft>
                <a:spcPct val="0"/>
              </a:spcAft>
            </a:pPr>
            <a:endParaRPr lang="en-US" sz="2400" smtClean="0">
              <a:solidFill>
                <a:srgbClr val="000000"/>
              </a:solidFill>
              <a:latin typeface="Times New Roman" charset="0"/>
              <a:ea typeface="ＭＳ Ｐゴシック" charset="0"/>
            </a:endParaRPr>
          </a:p>
          <a:p>
            <a:pPr defTabSz="914400" fontAlgn="base">
              <a:spcBef>
                <a:spcPct val="0"/>
              </a:spcBef>
              <a:spcAft>
                <a:spcPct val="0"/>
              </a:spcAft>
            </a:pPr>
            <a:r>
              <a:rPr lang="en-US" sz="2400" smtClean="0">
                <a:solidFill>
                  <a:srgbClr val="000000"/>
                </a:solidFill>
                <a:latin typeface="Times New Roman" charset="0"/>
                <a:ea typeface="ＭＳ Ｐゴシック" charset="0"/>
              </a:rPr>
              <a:t>The abrupt change at k = 2, is highly suggestive of two clusters in the data. This technique for determining the number of clusters is known as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knee finding</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 or </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elbow finding</a:t>
            </a:r>
            <a:r>
              <a:rPr lang="ja-JP" altLang="en-US" sz="2400" smtClean="0">
                <a:solidFill>
                  <a:srgbClr val="000000"/>
                </a:solidFill>
                <a:latin typeface="Arial"/>
                <a:ea typeface="ＭＳ Ｐゴシック" charset="0"/>
              </a:rPr>
              <a:t>”</a:t>
            </a:r>
            <a:r>
              <a:rPr lang="en-US" sz="2400" smtClean="0">
                <a:solidFill>
                  <a:srgbClr val="000000"/>
                </a:solidFill>
                <a:latin typeface="Times New Roman" charset="0"/>
                <a:ea typeface="ＭＳ Ｐゴシック" charset="0"/>
              </a:rPr>
              <a:t>.</a:t>
            </a:r>
          </a:p>
        </p:txBody>
      </p:sp>
      <p:sp>
        <p:nvSpPr>
          <p:cNvPr id="235578" name="Rectangle 58"/>
          <p:cNvSpPr>
            <a:spLocks noChangeArrowheads="1"/>
          </p:cNvSpPr>
          <p:nvPr/>
        </p:nvSpPr>
        <p:spPr bwMode="auto">
          <a:xfrm>
            <a:off x="212725" y="6207125"/>
            <a:ext cx="8731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smtClean="0">
                <a:solidFill>
                  <a:srgbClr val="808080"/>
                </a:solidFill>
                <a:latin typeface="Times New Roman" charset="0"/>
                <a:ea typeface="ＭＳ Ｐゴシック" charset="0"/>
              </a:rPr>
              <a:t>Note that the results are not always as clear cut as in this toy example</a:t>
            </a:r>
          </a:p>
        </p:txBody>
      </p:sp>
      <p:sp>
        <p:nvSpPr>
          <p:cNvPr id="235579" name="Text Box 59"/>
          <p:cNvSpPr txBox="1">
            <a:spLocks noChangeArrowheads="1"/>
          </p:cNvSpPr>
          <p:nvPr/>
        </p:nvSpPr>
        <p:spPr bwMode="auto">
          <a:xfrm>
            <a:off x="5084763" y="5489575"/>
            <a:ext cx="33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k</a:t>
            </a:r>
          </a:p>
        </p:txBody>
      </p:sp>
      <p:sp>
        <p:nvSpPr>
          <p:cNvPr id="235580" name="Text Box 60"/>
          <p:cNvSpPr txBox="1">
            <a:spLocks noChangeArrowheads="1"/>
          </p:cNvSpPr>
          <p:nvPr/>
        </p:nvSpPr>
        <p:spPr bwMode="auto">
          <a:xfrm rot="-5400000">
            <a:off x="13494" y="3785394"/>
            <a:ext cx="2525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pPr>
            <a:r>
              <a:rPr lang="en-US" sz="2400" smtClean="0">
                <a:solidFill>
                  <a:srgbClr val="000000"/>
                </a:solidFill>
                <a:latin typeface="Times New Roman" charset="0"/>
                <a:ea typeface="ＭＳ Ｐゴシック" charset="0"/>
              </a:rPr>
              <a:t>Objective Function</a:t>
            </a:r>
          </a:p>
        </p:txBody>
      </p:sp>
    </p:spTree>
    <p:extLst>
      <p:ext uri="{BB962C8B-B14F-4D97-AF65-F5344CB8AC3E}">
        <p14:creationId xmlns:p14="http://schemas.microsoft.com/office/powerpoint/2010/main" val="402711993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604" name="Rectangle 180"/>
          <p:cNvSpPr>
            <a:spLocks noChangeArrowheads="1"/>
          </p:cNvSpPr>
          <p:nvPr/>
        </p:nvSpPr>
        <p:spPr bwMode="auto">
          <a:xfrm>
            <a:off x="235481" y="157690"/>
            <a:ext cx="88661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How can we tell the </a:t>
            </a:r>
            <a:r>
              <a:rPr lang="en-US" sz="3600" i="1" dirty="0" smtClean="0">
                <a:solidFill>
                  <a:srgbClr val="000000"/>
                </a:solidFill>
                <a:effectLst>
                  <a:outerShdw blurRad="38100" dist="38100" dir="2700000" algn="tl">
                    <a:srgbClr val="DDDDDD"/>
                  </a:outerShdw>
                </a:effectLst>
                <a:latin typeface="Times New Roman" charset="0"/>
                <a:ea typeface="ＭＳ Ｐゴシック" charset="0"/>
              </a:rPr>
              <a:t>right</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 number of clusters</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231605" name="Text Box 181"/>
          <p:cNvSpPr txBox="1">
            <a:spLocks noChangeArrowheads="1"/>
          </p:cNvSpPr>
          <p:nvPr/>
        </p:nvSpPr>
        <p:spPr bwMode="auto">
          <a:xfrm>
            <a:off x="533400" y="1036108"/>
            <a:ext cx="41989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dirty="0" smtClean="0">
                <a:solidFill>
                  <a:srgbClr val="000000"/>
                </a:solidFill>
                <a:latin typeface="Times New Roman" charset="0"/>
                <a:ea typeface="ＭＳ Ｐゴシック" charset="0"/>
              </a:rPr>
              <a:t>For the iris data…</a:t>
            </a:r>
            <a:endParaRPr lang="en-US" sz="2400" dirty="0" smtClean="0">
              <a:solidFill>
                <a:srgbClr val="000000"/>
              </a:solidFill>
              <a:latin typeface="Times New Roman" charset="0"/>
              <a:ea typeface="ＭＳ Ｐゴシック" charset="0"/>
            </a:endParaRPr>
          </a:p>
        </p:txBody>
      </p:sp>
      <p:pic>
        <p:nvPicPr>
          <p:cNvPr id="3" name="Picture 2" descr="Screen Shot 2013-03-25 at 3.26.0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3047" y="2645834"/>
            <a:ext cx="3664921" cy="1926166"/>
          </a:xfrm>
          <a:prstGeom prst="rect">
            <a:avLst/>
          </a:prstGeom>
        </p:spPr>
      </p:pic>
      <p:pic>
        <p:nvPicPr>
          <p:cNvPr id="4" name="Picture 3" descr="Screen Shot 2013-03-25 at 3.24.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481" y="1735667"/>
            <a:ext cx="5085985" cy="4213346"/>
          </a:xfrm>
          <a:prstGeom prst="rect">
            <a:avLst/>
          </a:prstGeom>
        </p:spPr>
      </p:pic>
      <p:sp>
        <p:nvSpPr>
          <p:cNvPr id="185" name="Text Box 181"/>
          <p:cNvSpPr txBox="1">
            <a:spLocks noChangeArrowheads="1"/>
          </p:cNvSpPr>
          <p:nvPr/>
        </p:nvSpPr>
        <p:spPr bwMode="auto">
          <a:xfrm>
            <a:off x="2156885" y="6067425"/>
            <a:ext cx="15790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Real data</a:t>
            </a:r>
            <a:endParaRPr lang="en-US" sz="2400" dirty="0" smtClean="0">
              <a:solidFill>
                <a:srgbClr val="000000"/>
              </a:solidFill>
              <a:latin typeface="Times New Roman" charset="0"/>
              <a:ea typeface="ＭＳ Ｐゴシック" charset="0"/>
            </a:endParaRPr>
          </a:p>
        </p:txBody>
      </p:sp>
    </p:spTree>
    <p:extLst>
      <p:ext uri="{BB962C8B-B14F-4D97-AF65-F5344CB8AC3E}">
        <p14:creationId xmlns:p14="http://schemas.microsoft.com/office/powerpoint/2010/main" val="2181101659"/>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604" name="Rectangle 180"/>
          <p:cNvSpPr>
            <a:spLocks noChangeArrowheads="1"/>
          </p:cNvSpPr>
          <p:nvPr/>
        </p:nvSpPr>
        <p:spPr bwMode="auto">
          <a:xfrm>
            <a:off x="235481" y="157690"/>
            <a:ext cx="88661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How can we tell the </a:t>
            </a:r>
            <a:r>
              <a:rPr lang="en-US" sz="3600" i="1" dirty="0" smtClean="0">
                <a:solidFill>
                  <a:srgbClr val="000000"/>
                </a:solidFill>
                <a:effectLst>
                  <a:outerShdw blurRad="38100" dist="38100" dir="2700000" algn="tl">
                    <a:srgbClr val="DDDDDD"/>
                  </a:outerShdw>
                </a:effectLst>
                <a:latin typeface="Times New Roman" charset="0"/>
                <a:ea typeface="ＭＳ Ｐゴシック" charset="0"/>
              </a:rPr>
              <a:t>right</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 number of clusters</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231605" name="Text Box 181"/>
          <p:cNvSpPr txBox="1">
            <a:spLocks noChangeArrowheads="1"/>
          </p:cNvSpPr>
          <p:nvPr/>
        </p:nvSpPr>
        <p:spPr bwMode="auto">
          <a:xfrm>
            <a:off x="533400" y="1036108"/>
            <a:ext cx="41989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dirty="0" smtClean="0">
                <a:solidFill>
                  <a:srgbClr val="000000"/>
                </a:solidFill>
                <a:latin typeface="Times New Roman" charset="0"/>
                <a:ea typeface="ＭＳ Ｐゴシック" charset="0"/>
              </a:rPr>
              <a:t>For the iris data…</a:t>
            </a:r>
            <a:endParaRPr lang="en-US" sz="2400" dirty="0" smtClean="0">
              <a:solidFill>
                <a:srgbClr val="000000"/>
              </a:solidFill>
              <a:latin typeface="Times New Roman" charset="0"/>
              <a:ea typeface="ＭＳ Ｐゴシック" charset="0"/>
            </a:endParaRPr>
          </a:p>
        </p:txBody>
      </p:sp>
      <p:pic>
        <p:nvPicPr>
          <p:cNvPr id="4" name="Picture 3" descr="Screen Shot 2013-03-25 at 3.24.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338" y="2257305"/>
            <a:ext cx="4547999" cy="3767666"/>
          </a:xfrm>
          <a:prstGeom prst="rect">
            <a:avLst/>
          </a:prstGeom>
        </p:spPr>
      </p:pic>
      <p:sp>
        <p:nvSpPr>
          <p:cNvPr id="185" name="Text Box 181"/>
          <p:cNvSpPr txBox="1">
            <a:spLocks noChangeArrowheads="1"/>
          </p:cNvSpPr>
          <p:nvPr/>
        </p:nvSpPr>
        <p:spPr bwMode="auto">
          <a:xfrm>
            <a:off x="2156885" y="6067425"/>
            <a:ext cx="15790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2400" dirty="0" smtClean="0">
                <a:solidFill>
                  <a:srgbClr val="000000"/>
                </a:solidFill>
                <a:latin typeface="Times New Roman" charset="0"/>
                <a:ea typeface="ＭＳ Ｐゴシック" charset="0"/>
              </a:rPr>
              <a:t>Real data</a:t>
            </a:r>
            <a:endParaRPr lang="en-US" sz="2400" dirty="0" smtClean="0">
              <a:solidFill>
                <a:srgbClr val="000000"/>
              </a:solidFill>
              <a:latin typeface="Times New Roman" charset="0"/>
              <a:ea typeface="ＭＳ Ｐゴシック" charset="0"/>
            </a:endParaRPr>
          </a:p>
        </p:txBody>
      </p:sp>
      <p:sp>
        <p:nvSpPr>
          <p:cNvPr id="186" name="Text Box 181"/>
          <p:cNvSpPr txBox="1">
            <a:spLocks noChangeArrowheads="1"/>
          </p:cNvSpPr>
          <p:nvPr/>
        </p:nvSpPr>
        <p:spPr bwMode="auto">
          <a:xfrm>
            <a:off x="6034617" y="6067425"/>
            <a:ext cx="23367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defTabSz="914400" fontAlgn="base">
              <a:spcBef>
                <a:spcPct val="0"/>
              </a:spcBef>
              <a:spcAft>
                <a:spcPct val="0"/>
              </a:spcAft>
            </a:pPr>
            <a:r>
              <a:rPr lang="en-US" sz="2400" dirty="0">
                <a:solidFill>
                  <a:srgbClr val="000000"/>
                </a:solidFill>
                <a:latin typeface="Times New Roman" charset="0"/>
                <a:ea typeface="ＭＳ Ｐゴシック" charset="0"/>
              </a:rPr>
              <a:t>3</a:t>
            </a:r>
            <a:r>
              <a:rPr lang="en-US" sz="2400" dirty="0" smtClean="0">
                <a:solidFill>
                  <a:srgbClr val="000000"/>
                </a:solidFill>
                <a:latin typeface="Times New Roman" charset="0"/>
                <a:ea typeface="ＭＳ Ｐゴシック" charset="0"/>
              </a:rPr>
              <a:t>-means result</a:t>
            </a:r>
            <a:endParaRPr lang="en-US" sz="2400" dirty="0" smtClean="0">
              <a:solidFill>
                <a:srgbClr val="000000"/>
              </a:solidFill>
              <a:latin typeface="Times New Roman" charset="0"/>
              <a:ea typeface="ＭＳ Ｐゴシック" charset="0"/>
            </a:endParaRPr>
          </a:p>
        </p:txBody>
      </p:sp>
      <p:pic>
        <p:nvPicPr>
          <p:cNvPr id="2" name="Picture 1" descr="Screen Shot 2013-03-25 at 3.29.5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250" y="886406"/>
            <a:ext cx="3090333" cy="1222733"/>
          </a:xfrm>
          <a:prstGeom prst="rect">
            <a:avLst/>
          </a:prstGeom>
        </p:spPr>
      </p:pic>
      <p:pic>
        <p:nvPicPr>
          <p:cNvPr id="5" name="Picture 4" descr="Screen Shot 2013-03-25 at 3.30.19 PM.png"/>
          <p:cNvPicPr>
            <a:picLocks noChangeAspect="1"/>
          </p:cNvPicPr>
          <p:nvPr/>
        </p:nvPicPr>
        <p:blipFill rotWithShape="1">
          <a:blip r:embed="rId4">
            <a:extLst>
              <a:ext uri="{28A0092B-C50C-407E-A947-70E740481C1C}">
                <a14:useLocalDpi xmlns:a14="http://schemas.microsoft.com/office/drawing/2010/main" val="0"/>
              </a:ext>
            </a:extLst>
          </a:blip>
          <a:srcRect l="5559" r="4849" b="6684"/>
          <a:stretch/>
        </p:blipFill>
        <p:spPr>
          <a:xfrm>
            <a:off x="4775370" y="2257305"/>
            <a:ext cx="4252213" cy="3478862"/>
          </a:xfrm>
          <a:prstGeom prst="rect">
            <a:avLst/>
          </a:prstGeom>
        </p:spPr>
      </p:pic>
    </p:spTree>
    <p:extLst>
      <p:ext uri="{BB962C8B-B14F-4D97-AF65-F5344CB8AC3E}">
        <p14:creationId xmlns:p14="http://schemas.microsoft.com/office/powerpoint/2010/main" val="2721838467"/>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3-03-25 at 3.26.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3974" y="1840674"/>
            <a:ext cx="6093482" cy="3122910"/>
          </a:xfrm>
          <a:prstGeom prst="rect">
            <a:avLst/>
          </a:prstGeom>
          <a:ln>
            <a:solidFill>
              <a:srgbClr val="800000"/>
            </a:solidFill>
          </a:ln>
        </p:spPr>
      </p:pic>
      <p:sp>
        <p:nvSpPr>
          <p:cNvPr id="6" name="Rectangle 180"/>
          <p:cNvSpPr>
            <a:spLocks noChangeArrowheads="1"/>
          </p:cNvSpPr>
          <p:nvPr/>
        </p:nvSpPr>
        <p:spPr bwMode="auto">
          <a:xfrm>
            <a:off x="235481" y="157690"/>
            <a:ext cx="88661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How can we tell the </a:t>
            </a:r>
            <a:r>
              <a:rPr lang="en-US" sz="3600" i="1" dirty="0" smtClean="0">
                <a:solidFill>
                  <a:srgbClr val="000000"/>
                </a:solidFill>
                <a:effectLst>
                  <a:outerShdw blurRad="38100" dist="38100" dir="2700000" algn="tl">
                    <a:srgbClr val="DDDDDD"/>
                  </a:outerShdw>
                </a:effectLst>
                <a:latin typeface="Times New Roman" charset="0"/>
                <a:ea typeface="ＭＳ Ｐゴシック" charset="0"/>
              </a:rPr>
              <a:t>right</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 number of clusters</a:t>
            </a:r>
            <a:r>
              <a:rPr lang="en-US" sz="3600" dirty="0" smtClean="0">
                <a:solidFill>
                  <a:srgbClr val="000000"/>
                </a:solidFill>
                <a:effectLst>
                  <a:outerShdw blurRad="38100" dist="38100" dir="2700000" algn="tl">
                    <a:srgbClr val="DDDDDD"/>
                  </a:outerShdw>
                </a:effectLst>
                <a:latin typeface="Times New Roman" charset="0"/>
                <a:ea typeface="ＭＳ Ｐゴシック" charset="0"/>
              </a:rPr>
              <a:t>?</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7" name="Text Box 181"/>
          <p:cNvSpPr txBox="1">
            <a:spLocks noChangeArrowheads="1"/>
          </p:cNvSpPr>
          <p:nvPr/>
        </p:nvSpPr>
        <p:spPr bwMode="auto">
          <a:xfrm>
            <a:off x="533400" y="1036108"/>
            <a:ext cx="41989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dirty="0" smtClean="0">
                <a:solidFill>
                  <a:srgbClr val="000000"/>
                </a:solidFill>
                <a:latin typeface="Times New Roman" charset="0"/>
                <a:ea typeface="ＭＳ Ｐゴシック" charset="0"/>
              </a:rPr>
              <a:t>For the iris data…</a:t>
            </a:r>
            <a:endParaRPr lang="en-US" sz="2400" dirty="0" smtClean="0">
              <a:solidFill>
                <a:srgbClr val="000000"/>
              </a:solidFill>
              <a:latin typeface="Times New Roman" charset="0"/>
              <a:ea typeface="ＭＳ Ｐゴシック" charset="0"/>
            </a:endParaRPr>
          </a:p>
        </p:txBody>
      </p:sp>
      <p:sp>
        <p:nvSpPr>
          <p:cNvPr id="8" name="Text Box 181"/>
          <p:cNvSpPr txBox="1">
            <a:spLocks noChangeArrowheads="1"/>
          </p:cNvSpPr>
          <p:nvPr/>
        </p:nvSpPr>
        <p:spPr bwMode="auto">
          <a:xfrm>
            <a:off x="2135717" y="5693007"/>
            <a:ext cx="41989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2400" dirty="0">
                <a:solidFill>
                  <a:srgbClr val="000000"/>
                </a:solidFill>
                <a:latin typeface="Times New Roman" charset="0"/>
                <a:ea typeface="ＭＳ Ｐゴシック" charset="0"/>
              </a:rPr>
              <a:t>variance explained:   </a:t>
            </a:r>
            <a:r>
              <a:rPr lang="en-US" sz="2400" b="1" dirty="0">
                <a:solidFill>
                  <a:srgbClr val="008000"/>
                </a:solidFill>
                <a:latin typeface="Times New Roman" charset="0"/>
                <a:ea typeface="ＭＳ Ｐゴシック" charset="0"/>
              </a:rPr>
              <a:t>0.8842753 </a:t>
            </a:r>
            <a:endParaRPr lang="en-US" sz="2400" b="1" dirty="0" smtClean="0">
              <a:solidFill>
                <a:srgbClr val="008000"/>
              </a:solidFill>
              <a:latin typeface="Times New Roman" charset="0"/>
              <a:ea typeface="ＭＳ Ｐゴシック" charset="0"/>
            </a:endParaRPr>
          </a:p>
        </p:txBody>
      </p:sp>
      <p:cxnSp>
        <p:nvCxnSpPr>
          <p:cNvPr id="10" name="Straight Arrow Connector 9"/>
          <p:cNvCxnSpPr/>
          <p:nvPr/>
        </p:nvCxnSpPr>
        <p:spPr bwMode="auto">
          <a:xfrm>
            <a:off x="3270250" y="4783667"/>
            <a:ext cx="275167" cy="1005416"/>
          </a:xfrm>
          <a:prstGeom prst="straightConnector1">
            <a:avLst/>
          </a:prstGeom>
          <a:noFill/>
          <a:ln w="0" cap="flat" cmpd="sng" algn="ctr">
            <a:solidFill>
              <a:srgbClr val="000000"/>
            </a:solidFill>
            <a:prstDash val="solid"/>
            <a:round/>
            <a:headEnd type="none" w="med" len="med"/>
            <a:tailEnd type="arrow"/>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p:spPr>
      </p:cxnSp>
    </p:spTree>
    <p:extLst>
      <p:ext uri="{BB962C8B-B14F-4D97-AF65-F5344CB8AC3E}">
        <p14:creationId xmlns:p14="http://schemas.microsoft.com/office/powerpoint/2010/main" val="2939246802"/>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0"/>
          <p:cNvSpPr>
            <a:spLocks noChangeArrowheads="1"/>
          </p:cNvSpPr>
          <p:nvPr/>
        </p:nvSpPr>
        <p:spPr bwMode="auto">
          <a:xfrm>
            <a:off x="235481" y="157690"/>
            <a:ext cx="88661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defTabSz="914400" fontAlgn="base">
              <a:spcBef>
                <a:spcPct val="0"/>
              </a:spcBef>
              <a:spcAft>
                <a:spcPct val="0"/>
              </a:spcAft>
            </a:pPr>
            <a:r>
              <a:rPr lang="en-US" sz="3600" dirty="0" smtClean="0">
                <a:solidFill>
                  <a:srgbClr val="000000"/>
                </a:solidFill>
                <a:effectLst>
                  <a:outerShdw blurRad="38100" dist="38100" dir="2700000" algn="tl">
                    <a:srgbClr val="DDDDDD"/>
                  </a:outerShdw>
                </a:effectLst>
                <a:latin typeface="Times New Roman" charset="0"/>
                <a:ea typeface="ＭＳ Ｐゴシック" charset="0"/>
              </a:rPr>
              <a:t>Look for an "elbow"</a:t>
            </a:r>
            <a:endParaRPr lang="en-US" sz="3600" dirty="0" smtClean="0">
              <a:solidFill>
                <a:srgbClr val="000000"/>
              </a:solidFill>
              <a:effectLst>
                <a:outerShdw blurRad="38100" dist="38100" dir="2700000" algn="tl">
                  <a:srgbClr val="DDDDDD"/>
                </a:outerShdw>
              </a:effectLst>
              <a:latin typeface="Times New Roman" charset="0"/>
              <a:ea typeface="ＭＳ Ｐゴシック" charset="0"/>
            </a:endParaRPr>
          </a:p>
        </p:txBody>
      </p:sp>
      <p:sp>
        <p:nvSpPr>
          <p:cNvPr id="3" name="Text Box 181"/>
          <p:cNvSpPr txBox="1">
            <a:spLocks noChangeArrowheads="1"/>
          </p:cNvSpPr>
          <p:nvPr/>
        </p:nvSpPr>
        <p:spPr bwMode="auto">
          <a:xfrm>
            <a:off x="4586817" y="242358"/>
            <a:ext cx="41989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defTabSz="914400" fontAlgn="base">
              <a:spcBef>
                <a:spcPct val="0"/>
              </a:spcBef>
              <a:spcAft>
                <a:spcPct val="0"/>
              </a:spcAft>
            </a:pPr>
            <a:r>
              <a:rPr lang="en-US" sz="2400" b="1" dirty="0" err="1" smtClean="0">
                <a:solidFill>
                  <a:srgbClr val="000000"/>
                </a:solidFill>
                <a:latin typeface="Courier New"/>
                <a:ea typeface="ＭＳ Ｐゴシック" charset="0"/>
                <a:cs typeface="Courier New"/>
              </a:rPr>
              <a:t>run_ncenters_demo</a:t>
            </a:r>
            <a:r>
              <a:rPr lang="en-US" sz="2400" b="1" dirty="0" smtClean="0">
                <a:solidFill>
                  <a:srgbClr val="000000"/>
                </a:solidFill>
                <a:latin typeface="Courier New"/>
                <a:ea typeface="ＭＳ Ｐゴシック" charset="0"/>
                <a:cs typeface="Courier New"/>
              </a:rPr>
              <a:t>()</a:t>
            </a:r>
            <a:endParaRPr lang="en-US" sz="2400" b="1" dirty="0" smtClean="0">
              <a:solidFill>
                <a:srgbClr val="000000"/>
              </a:solidFill>
              <a:latin typeface="Courier New"/>
              <a:ea typeface="ＭＳ Ｐゴシック" charset="0"/>
              <a:cs typeface="Courier New"/>
            </a:endParaRPr>
          </a:p>
        </p:txBody>
      </p:sp>
      <p:pic>
        <p:nvPicPr>
          <p:cNvPr id="4" name="Picture 3" descr="Screen Shot 2013-03-25 at 3.33.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3025" y="1039481"/>
            <a:ext cx="6487583" cy="5383793"/>
          </a:xfrm>
          <a:prstGeom prst="rect">
            <a:avLst/>
          </a:prstGeom>
        </p:spPr>
      </p:pic>
      <p:sp>
        <p:nvSpPr>
          <p:cNvPr id="5" name="Rectangle 4"/>
          <p:cNvSpPr/>
          <p:nvPr/>
        </p:nvSpPr>
        <p:spPr>
          <a:xfrm>
            <a:off x="2775510" y="6429108"/>
            <a:ext cx="4261428" cy="369332"/>
          </a:xfrm>
          <a:prstGeom prst="rect">
            <a:avLst/>
          </a:prstGeom>
        </p:spPr>
        <p:txBody>
          <a:bodyPr wrap="none">
            <a:spAutoFit/>
          </a:bodyPr>
          <a:lstStyle/>
          <a:p>
            <a:r>
              <a:rPr lang="en-US" dirty="0">
                <a:solidFill>
                  <a:srgbClr val="000000"/>
                </a:solidFill>
                <a:effectLst>
                  <a:outerShdw blurRad="38100" dist="38100" dir="2700000" algn="tl">
                    <a:srgbClr val="DDDDDD"/>
                  </a:outerShdw>
                </a:effectLst>
                <a:latin typeface="Times New Roman" charset="0"/>
                <a:ea typeface="ＭＳ Ｐゴシック" charset="0"/>
              </a:rPr>
              <a:t>Look </a:t>
            </a:r>
            <a:r>
              <a:rPr lang="en-US" dirty="0" smtClean="0">
                <a:solidFill>
                  <a:srgbClr val="000000"/>
                </a:solidFill>
                <a:effectLst>
                  <a:outerShdw blurRad="38100" dist="38100" dir="2700000" algn="tl">
                    <a:srgbClr val="DDDDDD"/>
                  </a:outerShdw>
                </a:effectLst>
                <a:latin typeface="Times New Roman" charset="0"/>
                <a:ea typeface="ＭＳ Ｐゴシック" charset="0"/>
              </a:rPr>
              <a:t>at the </a:t>
            </a:r>
            <a:r>
              <a:rPr lang="en-US" b="1" i="1" dirty="0" smtClean="0">
                <a:solidFill>
                  <a:srgbClr val="0000FF"/>
                </a:solidFill>
                <a:effectLst>
                  <a:outerShdw blurRad="38100" dist="38100" dir="2700000" algn="tl">
                    <a:srgbClr val="DDDDDD"/>
                  </a:outerShdw>
                </a:effectLst>
                <a:latin typeface="Times New Roman" charset="0"/>
                <a:ea typeface="ＭＳ Ｐゴシック" charset="0"/>
              </a:rPr>
              <a:t>data</a:t>
            </a:r>
            <a:r>
              <a:rPr lang="en-US" dirty="0" smtClean="0">
                <a:solidFill>
                  <a:srgbClr val="0000FF"/>
                </a:solidFill>
                <a:effectLst>
                  <a:outerShdw blurRad="38100" dist="38100" dir="2700000" algn="tl">
                    <a:srgbClr val="DDDDDD"/>
                  </a:outerShdw>
                </a:effectLst>
                <a:latin typeface="Times New Roman" charset="0"/>
                <a:ea typeface="ＭＳ Ｐゴシック" charset="0"/>
              </a:rPr>
              <a:t> </a:t>
            </a:r>
            <a:r>
              <a:rPr lang="en-US" dirty="0" smtClean="0">
                <a:solidFill>
                  <a:srgbClr val="000000"/>
                </a:solidFill>
                <a:effectLst>
                  <a:outerShdw blurRad="38100" dist="38100" dir="2700000" algn="tl">
                    <a:srgbClr val="DDDDDD"/>
                  </a:outerShdw>
                </a:effectLst>
                <a:latin typeface="Times New Roman" charset="0"/>
                <a:ea typeface="ＭＳ Ｐゴシック" charset="0"/>
              </a:rPr>
              <a:t>in each of these cases, too!</a:t>
            </a:r>
            <a:endParaRPr lang="en-US" dirty="0"/>
          </a:p>
        </p:txBody>
      </p:sp>
      <p:cxnSp>
        <p:nvCxnSpPr>
          <p:cNvPr id="7" name="Straight Arrow Connector 6"/>
          <p:cNvCxnSpPr/>
          <p:nvPr/>
        </p:nvCxnSpPr>
        <p:spPr bwMode="auto">
          <a:xfrm flipH="1" flipV="1">
            <a:off x="4148667" y="1926167"/>
            <a:ext cx="751416" cy="984250"/>
          </a:xfrm>
          <a:prstGeom prst="straightConnector1">
            <a:avLst/>
          </a:prstGeom>
          <a:noFill/>
          <a:ln w="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p:spPr>
      </p:cxnSp>
      <p:cxnSp>
        <p:nvCxnSpPr>
          <p:cNvPr id="8" name="Straight Arrow Connector 7"/>
          <p:cNvCxnSpPr/>
          <p:nvPr/>
        </p:nvCxnSpPr>
        <p:spPr bwMode="auto">
          <a:xfrm flipH="1" flipV="1">
            <a:off x="3439583" y="2307167"/>
            <a:ext cx="1460500" cy="677333"/>
          </a:xfrm>
          <a:prstGeom prst="straightConnector1">
            <a:avLst/>
          </a:prstGeom>
          <a:noFill/>
          <a:ln w="0" cap="flat" cmpd="sng" algn="ctr">
            <a:solidFill>
              <a:srgbClr val="FF0000"/>
            </a:solidFill>
            <a:prstDash val="solid"/>
            <a:round/>
            <a:headEnd type="none" w="med" len="med"/>
            <a:tailEnd type="arrow"/>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p:spPr>
      </p:cxnSp>
      <p:sp>
        <p:nvSpPr>
          <p:cNvPr id="11" name="Rectangle 10"/>
          <p:cNvSpPr/>
          <p:nvPr/>
        </p:nvSpPr>
        <p:spPr>
          <a:xfrm>
            <a:off x="4921379" y="2767331"/>
            <a:ext cx="3047874" cy="646331"/>
          </a:xfrm>
          <a:prstGeom prst="rect">
            <a:avLst/>
          </a:prstGeom>
          <a:solidFill>
            <a:srgbClr val="FFFFFF"/>
          </a:solidFill>
        </p:spPr>
        <p:txBody>
          <a:bodyPr wrap="square">
            <a:spAutoFit/>
          </a:bodyPr>
          <a:lstStyle/>
          <a:p>
            <a:r>
              <a:rPr lang="en-US" dirty="0" smtClean="0">
                <a:solidFill>
                  <a:srgbClr val="FF0000"/>
                </a:solidFill>
                <a:effectLst>
                  <a:outerShdw blurRad="38100" dist="38100" dir="2700000" algn="tl">
                    <a:srgbClr val="DDDDDD"/>
                  </a:outerShdw>
                </a:effectLst>
                <a:latin typeface="Times New Roman" charset="0"/>
                <a:ea typeface="ＭＳ Ｐゴシック" charset="0"/>
              </a:rPr>
              <a:t>Either of these could be the "correct" number of clusters…</a:t>
            </a:r>
            <a:endParaRPr lang="en-US" dirty="0">
              <a:solidFill>
                <a:srgbClr val="FF0000"/>
              </a:solidFill>
            </a:endParaRPr>
          </a:p>
        </p:txBody>
      </p:sp>
    </p:spTree>
    <p:extLst>
      <p:ext uri="{BB962C8B-B14F-4D97-AF65-F5344CB8AC3E}">
        <p14:creationId xmlns:p14="http://schemas.microsoft.com/office/powerpoint/2010/main" val="2939246802"/>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a:xfrm>
            <a:off x="0" y="152400"/>
            <a:ext cx="9144000" cy="831850"/>
          </a:xfrm>
        </p:spPr>
        <p:txBody>
          <a:bodyPr/>
          <a:lstStyle/>
          <a:p>
            <a:r>
              <a:rPr lang="en-US" sz="4000">
                <a:effectLst>
                  <a:outerShdw blurRad="38100" dist="38100" dir="2700000" algn="tl">
                    <a:srgbClr val="DDDDDD"/>
                  </a:outerShdw>
                </a:effectLst>
              </a:rPr>
              <a:t>Comments on the </a:t>
            </a:r>
            <a:r>
              <a:rPr lang="en-US" sz="4000" i="1">
                <a:effectLst>
                  <a:outerShdw blurRad="38100" dist="38100" dir="2700000" algn="tl">
                    <a:srgbClr val="DDDDDD"/>
                  </a:outerShdw>
                </a:effectLst>
              </a:rPr>
              <a:t>K-Means</a:t>
            </a:r>
            <a:r>
              <a:rPr lang="en-US" sz="4000">
                <a:effectLst>
                  <a:outerShdw blurRad="38100" dist="38100" dir="2700000" algn="tl">
                    <a:srgbClr val="DDDDDD"/>
                  </a:outerShdw>
                </a:effectLst>
              </a:rPr>
              <a:t> Method</a:t>
            </a:r>
            <a:endParaRPr lang="en-US" sz="3200" b="1">
              <a:effectLst>
                <a:outerShdw blurRad="38100" dist="38100" dir="2700000" algn="tl">
                  <a:srgbClr val="DDDDDD"/>
                </a:outerShdw>
              </a:effectLst>
            </a:endParaRPr>
          </a:p>
        </p:txBody>
      </p:sp>
      <p:sp>
        <p:nvSpPr>
          <p:cNvPr id="247811" name="Rectangle 3"/>
          <p:cNvSpPr>
            <a:spLocks noGrp="1" noChangeArrowheads="1"/>
          </p:cNvSpPr>
          <p:nvPr>
            <p:ph type="body" idx="1"/>
          </p:nvPr>
        </p:nvSpPr>
        <p:spPr>
          <a:xfrm>
            <a:off x="228600" y="1295399"/>
            <a:ext cx="8686800" cy="5124605"/>
          </a:xfrm>
        </p:spPr>
        <p:txBody>
          <a:bodyPr/>
          <a:lstStyle/>
          <a:p>
            <a:pPr>
              <a:lnSpc>
                <a:spcPct val="90000"/>
              </a:lnSpc>
            </a:pPr>
            <a:r>
              <a:rPr lang="en-US" sz="2800" u="sng" dirty="0"/>
              <a:t>Strength</a:t>
            </a:r>
            <a:r>
              <a:rPr lang="en-US" sz="2800" dirty="0"/>
              <a:t> </a:t>
            </a:r>
          </a:p>
          <a:p>
            <a:pPr lvl="1">
              <a:lnSpc>
                <a:spcPct val="90000"/>
              </a:lnSpc>
            </a:pPr>
            <a:r>
              <a:rPr lang="en-US" sz="2400" i="1" dirty="0"/>
              <a:t>Relatively efficient</a:t>
            </a:r>
            <a:r>
              <a:rPr lang="en-US" sz="2400" dirty="0"/>
              <a:t>: </a:t>
            </a:r>
            <a:r>
              <a:rPr lang="en-US" sz="2400" i="1" dirty="0"/>
              <a:t>O</a:t>
            </a:r>
            <a:r>
              <a:rPr lang="en-US" sz="2400" dirty="0"/>
              <a:t>(</a:t>
            </a:r>
            <a:r>
              <a:rPr lang="en-US" sz="2400" i="1" dirty="0" err="1"/>
              <a:t>tkn</a:t>
            </a:r>
            <a:r>
              <a:rPr lang="en-US" sz="2400" dirty="0"/>
              <a:t>), where </a:t>
            </a:r>
            <a:r>
              <a:rPr lang="en-US" sz="2400" i="1" dirty="0"/>
              <a:t>n</a:t>
            </a:r>
            <a:r>
              <a:rPr lang="en-US" sz="2400" dirty="0"/>
              <a:t> is # objects, </a:t>
            </a:r>
            <a:r>
              <a:rPr lang="en-US" sz="2400" i="1" dirty="0"/>
              <a:t>k</a:t>
            </a:r>
            <a:r>
              <a:rPr lang="en-US" sz="2400" dirty="0"/>
              <a:t> is # clusters, and </a:t>
            </a:r>
            <a:r>
              <a:rPr lang="en-US" sz="2400" i="1" dirty="0"/>
              <a:t>t  </a:t>
            </a:r>
            <a:r>
              <a:rPr lang="en-US" sz="2400" dirty="0"/>
              <a:t>is # iterations. Normally, </a:t>
            </a:r>
            <a:r>
              <a:rPr lang="en-US" sz="2400" i="1" dirty="0"/>
              <a:t>k</a:t>
            </a:r>
            <a:r>
              <a:rPr lang="en-US" sz="2400" dirty="0"/>
              <a:t>, </a:t>
            </a:r>
            <a:r>
              <a:rPr lang="en-US" sz="2400" i="1" dirty="0"/>
              <a:t>t</a:t>
            </a:r>
            <a:r>
              <a:rPr lang="en-US" sz="2400" dirty="0"/>
              <a:t> &lt;&lt; </a:t>
            </a:r>
            <a:r>
              <a:rPr lang="en-US" sz="2400" i="1" dirty="0"/>
              <a:t>n</a:t>
            </a:r>
            <a:r>
              <a:rPr lang="en-US" sz="2400" dirty="0"/>
              <a:t>.</a:t>
            </a:r>
          </a:p>
          <a:p>
            <a:pPr lvl="1">
              <a:lnSpc>
                <a:spcPct val="90000"/>
              </a:lnSpc>
            </a:pPr>
            <a:r>
              <a:rPr lang="en-US" sz="2400" dirty="0"/>
              <a:t>Often terminates at a </a:t>
            </a:r>
            <a:r>
              <a:rPr lang="en-US" sz="2400" i="1" dirty="0"/>
              <a:t>local optimum</a:t>
            </a:r>
            <a:r>
              <a:rPr lang="en-US" sz="2400" dirty="0"/>
              <a:t>. The </a:t>
            </a:r>
            <a:r>
              <a:rPr lang="en-US" sz="2400" i="1" dirty="0"/>
              <a:t>global optimum</a:t>
            </a:r>
            <a:r>
              <a:rPr lang="en-US" sz="2400" dirty="0"/>
              <a:t> may be found using techniques such as: </a:t>
            </a:r>
            <a:r>
              <a:rPr lang="en-US" sz="2400" i="1" dirty="0"/>
              <a:t>deterministic annealing</a:t>
            </a:r>
            <a:r>
              <a:rPr lang="en-US" sz="2400" dirty="0"/>
              <a:t> and </a:t>
            </a:r>
            <a:r>
              <a:rPr lang="en-US" sz="2400" i="1" dirty="0"/>
              <a:t>genetic </a:t>
            </a:r>
            <a:r>
              <a:rPr lang="en-US" sz="2400" i="1" dirty="0" smtClean="0"/>
              <a:t>algorithms</a:t>
            </a:r>
          </a:p>
          <a:p>
            <a:pPr lvl="1">
              <a:lnSpc>
                <a:spcPct val="90000"/>
              </a:lnSpc>
            </a:pPr>
            <a:endParaRPr lang="en-US" sz="2400" dirty="0"/>
          </a:p>
          <a:p>
            <a:pPr>
              <a:lnSpc>
                <a:spcPct val="90000"/>
              </a:lnSpc>
            </a:pPr>
            <a:r>
              <a:rPr lang="en-US" sz="2800" u="sng" dirty="0"/>
              <a:t>Weakness</a:t>
            </a:r>
            <a:endParaRPr lang="en-US" sz="2800" dirty="0"/>
          </a:p>
          <a:p>
            <a:pPr lvl="1">
              <a:lnSpc>
                <a:spcPct val="90000"/>
              </a:lnSpc>
            </a:pPr>
            <a:r>
              <a:rPr lang="en-US" sz="2400" dirty="0"/>
              <a:t>Applicable only when </a:t>
            </a:r>
            <a:r>
              <a:rPr lang="en-US" sz="2400" i="1" dirty="0"/>
              <a:t>mean</a:t>
            </a:r>
            <a:r>
              <a:rPr lang="en-US" sz="2400" dirty="0"/>
              <a:t> is defined, then what about categorical data?</a:t>
            </a:r>
          </a:p>
          <a:p>
            <a:pPr lvl="1">
              <a:lnSpc>
                <a:spcPct val="90000"/>
              </a:lnSpc>
            </a:pPr>
            <a:r>
              <a:rPr lang="en-US" sz="2400" dirty="0"/>
              <a:t>Need to specify </a:t>
            </a:r>
            <a:r>
              <a:rPr lang="en-US" sz="2400" i="1" dirty="0"/>
              <a:t>k, </a:t>
            </a:r>
            <a:r>
              <a:rPr lang="en-US" sz="2400" dirty="0"/>
              <a:t>the </a:t>
            </a:r>
            <a:r>
              <a:rPr lang="en-US" sz="2400" i="1" dirty="0"/>
              <a:t>number</a:t>
            </a:r>
            <a:r>
              <a:rPr lang="en-US" sz="2400" dirty="0"/>
              <a:t> of clusters, in advance</a:t>
            </a:r>
          </a:p>
          <a:p>
            <a:pPr lvl="1">
              <a:lnSpc>
                <a:spcPct val="90000"/>
              </a:lnSpc>
            </a:pPr>
            <a:r>
              <a:rPr lang="en-US" sz="2400" dirty="0"/>
              <a:t>Unable to handle noisy data and </a:t>
            </a:r>
            <a:r>
              <a:rPr lang="en-US" sz="2400" i="1" dirty="0"/>
              <a:t>outliers</a:t>
            </a:r>
            <a:endParaRPr lang="en-US" sz="2400" dirty="0"/>
          </a:p>
          <a:p>
            <a:pPr lvl="1">
              <a:lnSpc>
                <a:spcPct val="90000"/>
              </a:lnSpc>
            </a:pPr>
            <a:r>
              <a:rPr lang="en-US" sz="2400" dirty="0"/>
              <a:t>Not suitable to discover clusters with </a:t>
            </a:r>
            <a:r>
              <a:rPr lang="en-US" sz="2400" i="1" dirty="0"/>
              <a:t>non-convex shapes</a:t>
            </a:r>
          </a:p>
        </p:txBody>
      </p:sp>
    </p:spTree>
    <p:extLst>
      <p:ext uri="{BB962C8B-B14F-4D97-AF65-F5344CB8AC3E}">
        <p14:creationId xmlns:p14="http://schemas.microsoft.com/office/powerpoint/2010/main" val="2152717968"/>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xfrm>
            <a:off x="533400" y="512763"/>
            <a:ext cx="7700963" cy="831850"/>
          </a:xfrm>
        </p:spPr>
        <p:txBody>
          <a:bodyPr/>
          <a:lstStyle/>
          <a:p>
            <a:r>
              <a:rPr lang="en-US" sz="4000"/>
              <a:t>The</a:t>
            </a:r>
            <a:r>
              <a:rPr lang="en-US" sz="4000" i="1"/>
              <a:t> K</a:t>
            </a:r>
            <a:r>
              <a:rPr lang="en-US" sz="4000"/>
              <a:t>-</a:t>
            </a:r>
            <a:r>
              <a:rPr lang="en-US" sz="4000" i="1"/>
              <a:t>Medoids</a:t>
            </a:r>
            <a:r>
              <a:rPr lang="en-US"/>
              <a:t> </a:t>
            </a:r>
            <a:r>
              <a:rPr lang="en-US" sz="4000"/>
              <a:t>Clustering Method</a:t>
            </a:r>
          </a:p>
        </p:txBody>
      </p:sp>
      <p:sp>
        <p:nvSpPr>
          <p:cNvPr id="248835" name="Rectangle 3"/>
          <p:cNvSpPr>
            <a:spLocks noGrp="1" noChangeArrowheads="1"/>
          </p:cNvSpPr>
          <p:nvPr>
            <p:ph type="body" idx="1"/>
          </p:nvPr>
        </p:nvSpPr>
        <p:spPr>
          <a:xfrm>
            <a:off x="457200" y="1676400"/>
            <a:ext cx="8382000" cy="4724400"/>
          </a:xfrm>
        </p:spPr>
        <p:txBody>
          <a:bodyPr/>
          <a:lstStyle/>
          <a:p>
            <a:pPr>
              <a:lnSpc>
                <a:spcPct val="110000"/>
              </a:lnSpc>
            </a:pPr>
            <a:r>
              <a:rPr lang="en-US" sz="2800" dirty="0"/>
              <a:t>Find </a:t>
            </a:r>
            <a:r>
              <a:rPr lang="en-US" sz="2800" i="1" dirty="0"/>
              <a:t>representative</a:t>
            </a:r>
            <a:r>
              <a:rPr lang="en-US" sz="2800" dirty="0"/>
              <a:t> objects, called </a:t>
            </a:r>
            <a:r>
              <a:rPr lang="en-US" sz="2800" u="sng" dirty="0" err="1"/>
              <a:t>medoids</a:t>
            </a:r>
            <a:r>
              <a:rPr lang="en-US" sz="2800" dirty="0"/>
              <a:t>, in clusters</a:t>
            </a:r>
          </a:p>
          <a:p>
            <a:pPr>
              <a:lnSpc>
                <a:spcPct val="110000"/>
              </a:lnSpc>
            </a:pPr>
            <a:r>
              <a:rPr lang="en-US" sz="2800" i="1" dirty="0"/>
              <a:t>PAM</a:t>
            </a:r>
            <a:r>
              <a:rPr lang="en-US" sz="2800" dirty="0"/>
              <a:t> (Partitioning Around </a:t>
            </a:r>
            <a:r>
              <a:rPr lang="en-US" sz="2800" dirty="0" err="1"/>
              <a:t>Medoids</a:t>
            </a:r>
            <a:r>
              <a:rPr lang="en-US" sz="2800" dirty="0"/>
              <a:t>, 1987)</a:t>
            </a:r>
          </a:p>
          <a:p>
            <a:pPr lvl="1">
              <a:lnSpc>
                <a:spcPct val="110000"/>
              </a:lnSpc>
            </a:pPr>
            <a:r>
              <a:rPr lang="en-US" sz="2400" dirty="0"/>
              <a:t>starts from an initial set of </a:t>
            </a:r>
            <a:r>
              <a:rPr lang="en-US" sz="2400" dirty="0" err="1"/>
              <a:t>medoids</a:t>
            </a:r>
            <a:r>
              <a:rPr lang="en-US" sz="2400" dirty="0"/>
              <a:t> and iteratively replaces one of the </a:t>
            </a:r>
            <a:r>
              <a:rPr lang="en-US" sz="2400" dirty="0" err="1"/>
              <a:t>medoids</a:t>
            </a:r>
            <a:r>
              <a:rPr lang="en-US" sz="2400" dirty="0"/>
              <a:t> by one of the non-</a:t>
            </a:r>
            <a:r>
              <a:rPr lang="en-US" sz="2400" dirty="0" err="1"/>
              <a:t>medoids</a:t>
            </a:r>
            <a:r>
              <a:rPr lang="en-US" sz="2400" dirty="0"/>
              <a:t> if it improves the total distance of the resulting clustering</a:t>
            </a:r>
          </a:p>
          <a:p>
            <a:pPr lvl="1">
              <a:lnSpc>
                <a:spcPct val="110000"/>
              </a:lnSpc>
            </a:pPr>
            <a:r>
              <a:rPr lang="en-US" sz="2400" i="1" dirty="0"/>
              <a:t>PAM</a:t>
            </a:r>
            <a:r>
              <a:rPr lang="en-US" sz="2400" dirty="0"/>
              <a:t> works effectively for small data sets, but does not scale well for large data sets</a:t>
            </a:r>
          </a:p>
          <a:p>
            <a:pPr>
              <a:lnSpc>
                <a:spcPct val="110000"/>
              </a:lnSpc>
            </a:pPr>
            <a:endParaRPr lang="en-US" sz="2800" dirty="0"/>
          </a:p>
        </p:txBody>
      </p:sp>
      <p:sp>
        <p:nvSpPr>
          <p:cNvPr id="2" name="TextBox 1"/>
          <p:cNvSpPr txBox="1"/>
          <p:nvPr/>
        </p:nvSpPr>
        <p:spPr>
          <a:xfrm>
            <a:off x="1799167" y="5577417"/>
            <a:ext cx="5228167" cy="584776"/>
          </a:xfrm>
          <a:prstGeom prst="rect">
            <a:avLst/>
          </a:prstGeom>
          <a:noFill/>
        </p:spPr>
        <p:txBody>
          <a:bodyPr wrap="square" rtlCol="0">
            <a:spAutoFit/>
          </a:bodyPr>
          <a:lstStyle/>
          <a:p>
            <a:pPr algn="ctr"/>
            <a:r>
              <a:rPr lang="en-US" sz="3200" dirty="0" smtClean="0"/>
              <a:t>This is the </a:t>
            </a:r>
            <a:r>
              <a:rPr lang="en-US" sz="3200" b="1" dirty="0" smtClean="0">
                <a:solidFill>
                  <a:srgbClr val="0000FF"/>
                </a:solidFill>
                <a:latin typeface="Courier New"/>
                <a:cs typeface="Courier New"/>
              </a:rPr>
              <a:t>pam</a:t>
            </a:r>
            <a:r>
              <a:rPr lang="en-US" sz="3200" dirty="0" smtClean="0"/>
              <a:t> function in R.</a:t>
            </a:r>
            <a:endParaRPr lang="en-US" sz="3200" dirty="0"/>
          </a:p>
        </p:txBody>
      </p:sp>
    </p:spTree>
    <p:extLst>
      <p:ext uri="{BB962C8B-B14F-4D97-AF65-F5344CB8AC3E}">
        <p14:creationId xmlns:p14="http://schemas.microsoft.com/office/powerpoint/2010/main" val="1117624670"/>
      </p:ext>
    </p:extLst>
  </p:cSld>
  <p:clrMapOvr>
    <a:masterClrMapping/>
  </p:clrMapOvr>
  <p:transition xmlns:p14="http://schemas.microsoft.com/office/powerpoint/2010/main">
    <p:strips dir="rd"/>
  </p:transitio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K-means for image segmentation</a:t>
            </a:r>
            <a:endParaRPr lang="en-US" sz="3200" b="1" i="1" dirty="0">
              <a:solidFill>
                <a:srgbClr val="000000"/>
              </a:solidFill>
              <a:latin typeface="Trebuchet MS" pitchFamily="1" charset="0"/>
              <a:ea typeface="ＭＳ Ｐゴシック" pitchFamily="1" charset="-128"/>
            </a:endParaRPr>
          </a:p>
        </p:txBody>
      </p:sp>
      <p:sp>
        <p:nvSpPr>
          <p:cNvPr id="3" name="Rectangle 2"/>
          <p:cNvSpPr/>
          <p:nvPr/>
        </p:nvSpPr>
        <p:spPr>
          <a:xfrm>
            <a:off x="2156652" y="6162981"/>
            <a:ext cx="5474862" cy="369332"/>
          </a:xfrm>
          <a:prstGeom prst="rect">
            <a:avLst/>
          </a:prstGeom>
        </p:spPr>
        <p:txBody>
          <a:bodyPr wrap="square">
            <a:spAutoFit/>
          </a:bodyPr>
          <a:lstStyle/>
          <a:p>
            <a:r>
              <a:rPr lang="en-US" dirty="0"/>
              <a:t>http://</a:t>
            </a:r>
            <a:r>
              <a:rPr lang="en-US" dirty="0" err="1"/>
              <a:t>jkunst.com</a:t>
            </a:r>
            <a:r>
              <a:rPr lang="en-US" dirty="0"/>
              <a:t>/post/k-means-images-and-r/</a:t>
            </a:r>
          </a:p>
        </p:txBody>
      </p:sp>
      <p:pic>
        <p:nvPicPr>
          <p:cNvPr id="4" name="Picture 3" descr="nyiragongo-volcano-expedi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438" y="2297760"/>
            <a:ext cx="3017520" cy="2261616"/>
          </a:xfrm>
          <a:prstGeom prst="rect">
            <a:avLst/>
          </a:prstGeom>
        </p:spPr>
      </p:pic>
      <p:pic>
        <p:nvPicPr>
          <p:cNvPr id="5" name="Picture 4" descr="colors.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7163" y="1244600"/>
            <a:ext cx="4356100" cy="4356100"/>
          </a:xfrm>
          <a:prstGeom prst="rect">
            <a:avLst/>
          </a:prstGeom>
        </p:spPr>
      </p:pic>
    </p:spTree>
    <p:extLst>
      <p:ext uri="{BB962C8B-B14F-4D97-AF65-F5344CB8AC3E}">
        <p14:creationId xmlns:p14="http://schemas.microsoft.com/office/powerpoint/2010/main" val="2029508929"/>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K-means for image segmentation</a:t>
            </a:r>
            <a:endParaRPr lang="en-US" sz="3200" b="1" i="1" dirty="0">
              <a:solidFill>
                <a:srgbClr val="000000"/>
              </a:solidFill>
              <a:latin typeface="Trebuchet MS" pitchFamily="1" charset="0"/>
              <a:ea typeface="ＭＳ Ｐゴシック" pitchFamily="1" charset="-128"/>
            </a:endParaRPr>
          </a:p>
        </p:txBody>
      </p:sp>
      <p:sp>
        <p:nvSpPr>
          <p:cNvPr id="3" name="Rectangle 2"/>
          <p:cNvSpPr/>
          <p:nvPr/>
        </p:nvSpPr>
        <p:spPr>
          <a:xfrm>
            <a:off x="2156652" y="6162981"/>
            <a:ext cx="5474862" cy="369332"/>
          </a:xfrm>
          <a:prstGeom prst="rect">
            <a:avLst/>
          </a:prstGeom>
        </p:spPr>
        <p:txBody>
          <a:bodyPr wrap="square">
            <a:spAutoFit/>
          </a:bodyPr>
          <a:lstStyle/>
          <a:p>
            <a:r>
              <a:rPr lang="en-US" dirty="0"/>
              <a:t>http://</a:t>
            </a:r>
            <a:r>
              <a:rPr lang="en-US" dirty="0" err="1"/>
              <a:t>jkunst.com</a:t>
            </a:r>
            <a:r>
              <a:rPr lang="en-US" dirty="0"/>
              <a:t>/post/k-means-images-and-r/</a:t>
            </a:r>
          </a:p>
        </p:txBody>
      </p:sp>
      <p:pic>
        <p:nvPicPr>
          <p:cNvPr id="4" name="Picture 3" descr="nyiragongo-volcano-expedi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438" y="2297760"/>
            <a:ext cx="3017520" cy="2261616"/>
          </a:xfrm>
          <a:prstGeom prst="rect">
            <a:avLst/>
          </a:prstGeom>
        </p:spPr>
      </p:pic>
      <p:pic>
        <p:nvPicPr>
          <p:cNvPr id="2" name="Picture 1" descr="colors_kmeans.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1432" y="1373941"/>
            <a:ext cx="4356100" cy="4356100"/>
          </a:xfrm>
          <a:prstGeom prst="rect">
            <a:avLst/>
          </a:prstGeom>
        </p:spPr>
      </p:pic>
    </p:spTree>
    <p:extLst>
      <p:ext uri="{BB962C8B-B14F-4D97-AF65-F5344CB8AC3E}">
        <p14:creationId xmlns:p14="http://schemas.microsoft.com/office/powerpoint/2010/main" val="1673684121"/>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6"/>
          <p:cNvSpPr txBox="1">
            <a:spLocks noChangeArrowheads="1"/>
          </p:cNvSpPr>
          <p:nvPr/>
        </p:nvSpPr>
        <p:spPr bwMode="auto">
          <a:xfrm>
            <a:off x="844550" y="201613"/>
            <a:ext cx="7543800" cy="584776"/>
          </a:xfrm>
          <a:prstGeom prst="rect">
            <a:avLst/>
          </a:prstGeom>
          <a:noFill/>
          <a:ln w="9525">
            <a:noFill/>
            <a:miter lim="800000"/>
            <a:headEnd/>
            <a:tailEnd/>
          </a:ln>
        </p:spPr>
        <p:txBody>
          <a:bodyPr>
            <a:spAutoFit/>
          </a:bodyPr>
          <a:lstStyle/>
          <a:p>
            <a:pPr algn="ctr" defTabSz="914400" fontAlgn="base">
              <a:spcBef>
                <a:spcPct val="0"/>
              </a:spcBef>
              <a:spcAft>
                <a:spcPct val="0"/>
              </a:spcAft>
            </a:pPr>
            <a:r>
              <a:rPr lang="en-US" sz="3200" dirty="0" smtClean="0">
                <a:solidFill>
                  <a:srgbClr val="000000"/>
                </a:solidFill>
                <a:latin typeface="Trebuchet MS" pitchFamily="1" charset="0"/>
                <a:ea typeface="ＭＳ Ｐゴシック" pitchFamily="1" charset="-128"/>
              </a:rPr>
              <a:t>K-means for image segmentation</a:t>
            </a:r>
            <a:endParaRPr lang="en-US" sz="3200" b="1" i="1" dirty="0">
              <a:solidFill>
                <a:srgbClr val="000000"/>
              </a:solidFill>
              <a:latin typeface="Trebuchet MS" pitchFamily="1" charset="0"/>
              <a:ea typeface="ＭＳ Ｐゴシック" pitchFamily="1" charset="-128"/>
            </a:endParaRPr>
          </a:p>
        </p:txBody>
      </p:sp>
      <p:sp>
        <p:nvSpPr>
          <p:cNvPr id="3" name="Rectangle 2"/>
          <p:cNvSpPr/>
          <p:nvPr/>
        </p:nvSpPr>
        <p:spPr>
          <a:xfrm>
            <a:off x="2156652" y="6162981"/>
            <a:ext cx="5474862" cy="369332"/>
          </a:xfrm>
          <a:prstGeom prst="rect">
            <a:avLst/>
          </a:prstGeom>
        </p:spPr>
        <p:txBody>
          <a:bodyPr wrap="square">
            <a:spAutoFit/>
          </a:bodyPr>
          <a:lstStyle/>
          <a:p>
            <a:r>
              <a:rPr lang="en-US" dirty="0"/>
              <a:t>http://</a:t>
            </a:r>
            <a:r>
              <a:rPr lang="en-US" dirty="0" err="1"/>
              <a:t>jkunst.com</a:t>
            </a:r>
            <a:r>
              <a:rPr lang="en-US" dirty="0"/>
              <a:t>/post/k-means-images-and-r/</a:t>
            </a:r>
          </a:p>
        </p:txBody>
      </p:sp>
      <p:pic>
        <p:nvPicPr>
          <p:cNvPr id="4" name="Picture 3" descr="nyiragongo-volcano-expeditio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055" y="2297760"/>
            <a:ext cx="3017520" cy="2261616"/>
          </a:xfrm>
          <a:prstGeom prst="rect">
            <a:avLst/>
          </a:prstGeom>
        </p:spPr>
      </p:pic>
      <p:pic>
        <p:nvPicPr>
          <p:cNvPr id="5" name="Picture 4" descr="nyiragongo-volcano-expedition.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7338" y="1182499"/>
            <a:ext cx="5346700" cy="4775200"/>
          </a:xfrm>
          <a:prstGeom prst="rect">
            <a:avLst/>
          </a:prstGeom>
        </p:spPr>
      </p:pic>
    </p:spTree>
    <p:extLst>
      <p:ext uri="{BB962C8B-B14F-4D97-AF65-F5344CB8AC3E}">
        <p14:creationId xmlns:p14="http://schemas.microsoft.com/office/powerpoint/2010/main" val="3103216858"/>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noFill/>
        <a:ln w="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ea typeface="ＭＳ Ｐゴシック" pitchFamily="-105" charset="-128"/>
            <a:cs typeface="ＭＳ Ｐゴシック" pitchFamily="-105" charset="-128"/>
          </a:defRPr>
        </a:defPPr>
      </a:lstStyle>
    </a:spDef>
    <a:lnDef>
      <a:spPr bwMode="auto">
        <a:xfrm>
          <a:off x="0" y="0"/>
          <a:ext cx="1" cy="1"/>
        </a:xfrm>
        <a:custGeom>
          <a:avLst/>
          <a:gdLst/>
          <a:ahLst/>
          <a:cxnLst/>
          <a:rect l="0" t="0" r="0" b="0"/>
          <a:pathLst/>
        </a:custGeom>
        <a:no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5" charset="0"/>
            <a:ea typeface="ＭＳ Ｐゴシック" pitchFamily="-105" charset="-128"/>
            <a:cs typeface="ＭＳ Ｐゴシック" pitchFamily="-105"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3983</TotalTime>
  <Words>4994</Words>
  <Application>Microsoft Macintosh PowerPoint</Application>
  <PresentationFormat>On-screen Show (4:3)</PresentationFormat>
  <Paragraphs>859</Paragraphs>
  <Slides>135</Slides>
  <Notes>16</Notes>
  <HiddenSlides>0</HiddenSlides>
  <MMClips>0</MMClips>
  <ScaleCrop>false</ScaleCrop>
  <HeadingPairs>
    <vt:vector size="6" baseType="variant">
      <vt:variant>
        <vt:lpstr>Theme</vt:lpstr>
      </vt:variant>
      <vt:variant>
        <vt:i4>9</vt:i4>
      </vt:variant>
      <vt:variant>
        <vt:lpstr>Embedded OLE Servers</vt:lpstr>
      </vt:variant>
      <vt:variant>
        <vt:i4>4</vt:i4>
      </vt:variant>
      <vt:variant>
        <vt:lpstr>Slide Titles</vt:lpstr>
      </vt:variant>
      <vt:variant>
        <vt:i4>135</vt:i4>
      </vt:variant>
    </vt:vector>
  </HeadingPairs>
  <TitlesOfParts>
    <vt:vector size="148" baseType="lpstr">
      <vt:lpstr>Office Theme</vt:lpstr>
      <vt:lpstr>Blank Presentation</vt:lpstr>
      <vt:lpstr>1_Blank Presentation</vt:lpstr>
      <vt:lpstr>Default Design</vt:lpstr>
      <vt:lpstr>2_Default Design</vt:lpstr>
      <vt:lpstr>2_Blank Presentation</vt:lpstr>
      <vt:lpstr>1_Office Theme</vt:lpstr>
      <vt:lpstr>2_Office Theme</vt:lpstr>
      <vt:lpstr>3_Blank Presentation</vt:lpstr>
      <vt:lpstr>Bitmap Image</vt:lpstr>
      <vt:lpstr>Microsoft Excel Chart</vt:lpstr>
      <vt:lpstr>Microsoft Equation 3.0</vt:lpstr>
      <vt:lpstr>Microsoft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Two Types of Clustering</vt:lpstr>
      <vt:lpstr>The dendrogram</vt:lpstr>
      <vt:lpstr>(How-to) Hierarchical Clustering</vt:lpstr>
      <vt:lpstr>(How-to) Hierarchical Clustering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Phylogeny!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Two Types of Clustering</vt:lpstr>
      <vt:lpstr>PowerPoint Presentation</vt:lpstr>
      <vt:lpstr>PowerPoint Presentation</vt:lpstr>
      <vt:lpstr>PowerPoint Presentation</vt:lpstr>
      <vt:lpstr>K-means Clustering: Step 1</vt:lpstr>
      <vt:lpstr>K-means Clustering: Step 2</vt:lpstr>
      <vt:lpstr>K-means Clustering: Step 3</vt:lpstr>
      <vt:lpstr>K-means Clustering: Step 4</vt:lpstr>
      <vt:lpstr>K-means Clustering: Step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Comments on the K-Means Method</vt:lpstr>
      <vt:lpstr>The K-Medoids Clustering Method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Desirable Properties of a Clustering Algorithm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Partitional Clustering Algorithms</vt:lpstr>
      <vt:lpstr>Partitional Clustering Algorithms</vt:lpstr>
      <vt:lpstr>Partitional Clustering Algorithms</vt:lpstr>
      <vt:lpstr>Partitional Clustering Algorithms</vt:lpstr>
      <vt:lpstr>PowerPoint Presentation</vt:lpstr>
      <vt:lpstr>PowerPoint Presentation</vt:lpstr>
      <vt:lpstr>PowerPoint Presentation</vt:lpstr>
      <vt:lpstr>PowerPoint Presentation</vt:lpstr>
      <vt:lpstr>PowerPoint Presentation</vt:lpstr>
      <vt:lpstr>PowerPoint Presentation</vt:lpstr>
    </vt:vector>
  </TitlesOfParts>
  <Company>HMC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Zach Dodds</dc:creator>
  <cp:lastModifiedBy>Zach Dodds</cp:lastModifiedBy>
  <cp:revision>77</cp:revision>
  <cp:lastPrinted>2013-03-26T00:59:15Z</cp:lastPrinted>
  <dcterms:created xsi:type="dcterms:W3CDTF">2013-03-11T16:13:07Z</dcterms:created>
  <dcterms:modified xsi:type="dcterms:W3CDTF">2013-03-26T01:00:31Z</dcterms:modified>
</cp:coreProperties>
</file>