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embeddings/Microsoft_Equation1.bin" ContentType="application/vnd.openxmlformats-officedocument.oleObject"/>
  <Override PartName="/ppt/media/audio1.bin" ContentType="audio/unknown"/>
  <Override PartName="/ppt/media/audio2.bin" ContentType="audio/unknown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Slides/notesSlide13.xml" ContentType="application/vnd.openxmlformats-officedocument.presentationml.notesSlide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710" r:id="rId3"/>
    <p:sldMasterId id="2147483794" r:id="rId4"/>
    <p:sldMasterId id="2147483806" r:id="rId5"/>
  </p:sldMasterIdLst>
  <p:notesMasterIdLst>
    <p:notesMasterId r:id="rId110"/>
  </p:notesMasterIdLst>
  <p:sldIdLst>
    <p:sldId id="340" r:id="rId6"/>
    <p:sldId id="341" r:id="rId7"/>
    <p:sldId id="751" r:id="rId8"/>
    <p:sldId id="752" r:id="rId9"/>
    <p:sldId id="755" r:id="rId10"/>
    <p:sldId id="753" r:id="rId11"/>
    <p:sldId id="756" r:id="rId12"/>
    <p:sldId id="757" r:id="rId13"/>
    <p:sldId id="754" r:id="rId14"/>
    <p:sldId id="594" r:id="rId15"/>
    <p:sldId id="693" r:id="rId16"/>
    <p:sldId id="694" r:id="rId17"/>
    <p:sldId id="629" r:id="rId18"/>
    <p:sldId id="686" r:id="rId19"/>
    <p:sldId id="688" r:id="rId20"/>
    <p:sldId id="692" r:id="rId21"/>
    <p:sldId id="689" r:id="rId22"/>
    <p:sldId id="620" r:id="rId23"/>
    <p:sldId id="630" r:id="rId24"/>
    <p:sldId id="652" r:id="rId25"/>
    <p:sldId id="653" r:id="rId26"/>
    <p:sldId id="654" r:id="rId27"/>
    <p:sldId id="655" r:id="rId28"/>
    <p:sldId id="656" r:id="rId29"/>
    <p:sldId id="657" r:id="rId30"/>
    <p:sldId id="658" r:id="rId31"/>
    <p:sldId id="659" r:id="rId32"/>
    <p:sldId id="660" r:id="rId33"/>
    <p:sldId id="661" r:id="rId34"/>
    <p:sldId id="662" r:id="rId35"/>
    <p:sldId id="663" r:id="rId36"/>
    <p:sldId id="664" r:id="rId37"/>
    <p:sldId id="665" r:id="rId38"/>
    <p:sldId id="685" r:id="rId39"/>
    <p:sldId id="695" r:id="rId40"/>
    <p:sldId id="696" r:id="rId41"/>
    <p:sldId id="697" r:id="rId42"/>
    <p:sldId id="699" r:id="rId43"/>
    <p:sldId id="698" r:id="rId44"/>
    <p:sldId id="700" r:id="rId45"/>
    <p:sldId id="701" r:id="rId46"/>
    <p:sldId id="702" r:id="rId47"/>
    <p:sldId id="705" r:id="rId48"/>
    <p:sldId id="706" r:id="rId49"/>
    <p:sldId id="703" r:id="rId50"/>
    <p:sldId id="707" r:id="rId51"/>
    <p:sldId id="704" r:id="rId52"/>
    <p:sldId id="708" r:id="rId53"/>
    <p:sldId id="709" r:id="rId54"/>
    <p:sldId id="668" r:id="rId55"/>
    <p:sldId id="669" r:id="rId56"/>
    <p:sldId id="670" r:id="rId57"/>
    <p:sldId id="671" r:id="rId58"/>
    <p:sldId id="672" r:id="rId59"/>
    <p:sldId id="673" r:id="rId60"/>
    <p:sldId id="674" r:id="rId61"/>
    <p:sldId id="675" r:id="rId62"/>
    <p:sldId id="676" r:id="rId63"/>
    <p:sldId id="684" r:id="rId64"/>
    <p:sldId id="678" r:id="rId65"/>
    <p:sldId id="679" r:id="rId66"/>
    <p:sldId id="681" r:id="rId67"/>
    <p:sldId id="710" r:id="rId68"/>
    <p:sldId id="690" r:id="rId69"/>
    <p:sldId id="632" r:id="rId70"/>
    <p:sldId id="633" r:id="rId71"/>
    <p:sldId id="634" r:id="rId72"/>
    <p:sldId id="635" r:id="rId73"/>
    <p:sldId id="636" r:id="rId74"/>
    <p:sldId id="637" r:id="rId75"/>
    <p:sldId id="638" r:id="rId76"/>
    <p:sldId id="639" r:id="rId77"/>
    <p:sldId id="717" r:id="rId78"/>
    <p:sldId id="718" r:id="rId79"/>
    <p:sldId id="722" r:id="rId80"/>
    <p:sldId id="720" r:id="rId81"/>
    <p:sldId id="725" r:id="rId82"/>
    <p:sldId id="726" r:id="rId83"/>
    <p:sldId id="727" r:id="rId84"/>
    <p:sldId id="721" r:id="rId85"/>
    <p:sldId id="723" r:id="rId86"/>
    <p:sldId id="724" r:id="rId87"/>
    <p:sldId id="737" r:id="rId88"/>
    <p:sldId id="729" r:id="rId89"/>
    <p:sldId id="730" r:id="rId90"/>
    <p:sldId id="731" r:id="rId91"/>
    <p:sldId id="732" r:id="rId92"/>
    <p:sldId id="738" r:id="rId93"/>
    <p:sldId id="733" r:id="rId94"/>
    <p:sldId id="734" r:id="rId95"/>
    <p:sldId id="735" r:id="rId96"/>
    <p:sldId id="622" r:id="rId97"/>
    <p:sldId id="739" r:id="rId98"/>
    <p:sldId id="728" r:id="rId99"/>
    <p:sldId id="740" r:id="rId100"/>
    <p:sldId id="741" r:id="rId101"/>
    <p:sldId id="745" r:id="rId102"/>
    <p:sldId id="691" r:id="rId103"/>
    <p:sldId id="743" r:id="rId104"/>
    <p:sldId id="748" r:id="rId105"/>
    <p:sldId id="624" r:id="rId106"/>
    <p:sldId id="746" r:id="rId107"/>
    <p:sldId id="749" r:id="rId108"/>
    <p:sldId id="428" r:id="rId10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9FF"/>
    <a:srgbClr val="ADEBAA"/>
    <a:srgbClr val="FFA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6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110" Type="http://schemas.openxmlformats.org/officeDocument/2006/relationships/notesMaster" Target="notesMasters/notesMaster1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11" Type="http://schemas.openxmlformats.org/officeDocument/2006/relationships/printerSettings" Target="printerSettings/printerSettings1.bin"/><Relationship Id="rId112" Type="http://schemas.openxmlformats.org/officeDocument/2006/relationships/presProps" Target="presProps.xml"/><Relationship Id="rId113" Type="http://schemas.openxmlformats.org/officeDocument/2006/relationships/viewProps" Target="viewProps.xml"/><Relationship Id="rId114" Type="http://schemas.openxmlformats.org/officeDocument/2006/relationships/theme" Target="theme/theme1.xml"/><Relationship Id="rId115" Type="http://schemas.openxmlformats.org/officeDocument/2006/relationships/tableStyles" Target="tableStyles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100" Type="http://schemas.openxmlformats.org/officeDocument/2006/relationships/slide" Target="slides/slide95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Relationship Id="rId2" Type="http://schemas.openxmlformats.org/officeDocument/2006/relationships/image" Target="../media/image6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Relationship Id="rId2" Type="http://schemas.openxmlformats.org/officeDocument/2006/relationships/image" Target="../media/image8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58426-B015-5C4C-919A-7E7CE684FC03}" type="datetimeFigureOut">
              <a:rPr lang="en-US" smtClean="0"/>
              <a:t>4/1/13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D6BDC-C3B7-7C45-B986-FFA37E7AC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7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E83F57-392B-4E42-83B3-C5FA9ADA9BF2}" type="slidenum">
              <a:rPr lang="en-US">
                <a:solidFill>
                  <a:prstClr val="black"/>
                </a:solidFill>
              </a:rPr>
              <a:pPr/>
              <a:t>65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5CA52-6862-FE4A-A1C9-5980AFA20E5F}" type="slidenum">
              <a:rPr lang="en-US">
                <a:solidFill>
                  <a:prstClr val="black"/>
                </a:solidFill>
              </a:rPr>
              <a:pPr/>
              <a:t>66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4ED531-195D-7A44-9D29-4DD2B2D1AA9A}" type="slidenum">
              <a:rPr lang="en-US">
                <a:solidFill>
                  <a:prstClr val="black"/>
                </a:solidFill>
              </a:rPr>
              <a:pPr/>
              <a:t>67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9BDA06-3084-664A-AA50-702ECFBAE031}" type="slidenum">
              <a:rPr lang="en-US">
                <a:solidFill>
                  <a:prstClr val="black"/>
                </a:solidFill>
              </a:rPr>
              <a:pPr/>
              <a:t>72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F23D4D-EFE5-554C-A0D3-9171252284FC}" type="slidenum">
              <a:rPr lang="en-GB">
                <a:solidFill>
                  <a:prstClr val="black"/>
                </a:solidFill>
              </a:rPr>
              <a:pPr/>
              <a:t>22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39E118-4FF3-4E45-AEA2-1BDC551CDB91}" type="slidenum">
              <a:rPr lang="en-GB">
                <a:solidFill>
                  <a:prstClr val="black"/>
                </a:solidFill>
              </a:rPr>
              <a:pPr/>
              <a:t>23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Canal with Women Washing, 1888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793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9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27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F6D4-012D-4F5C-955D-42B38691C92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84437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EF5F-C1F2-482F-8E0C-3716FD54B68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68281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37ED4-3F3A-4CFE-8A20-E7D034CE353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28550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6C6D-76E3-41EF-929B-33DD2D27F995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33021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E78E-0DEB-4C29-8687-8CCFAA547BA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61617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A08B-EC8F-4F67-9ED1-6EA5BEE2382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0635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37142-348B-4F68-A71A-FDD9F846E64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72599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D01CF-2630-426F-9DFF-F9A5C7366A1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2174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42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C86D2-1D23-4465-924D-F910D25D7B9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321868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E77FA-575E-4D3A-AA2C-24136ADE7DA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985718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4E68-438E-43D2-BCB7-DF52ACCEF2EA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435453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4887F-5302-C240-A566-2B562BD7F4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7241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16E52-1CE2-9B48-9B0D-AF80DD6B13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036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A3133F-9915-464D-A668-DA5A632429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888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C51D9-F148-9B4F-BBA7-129AF9A0EA0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26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1FFCC-53EC-6B41-B6E1-3F7D7F920CE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109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31C05-FB84-3A4F-88D8-257DF0FCCA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2948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84E52-38F6-EF4C-B4B6-E799696342F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8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6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62E6F-8716-A948-AE52-7E6F7146F7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66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6DA73-56DE-DA4D-91ED-DC3574E873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29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C614B-C3C3-7846-BEC6-1377056B9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139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379AD-96D4-9B4D-9668-55E30DD3DF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48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or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991600" cy="655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14300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1600" i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pPr defTabSz="914400" fontAlgn="base"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/>
            </a:lvl1pPr>
          </a:lstStyle>
          <a:p>
            <a:pPr defTabSz="914400" fontAlgn="base"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pPr defTabSz="914400" fontAlgn="base">
              <a:spcAft>
                <a:spcPct val="0"/>
              </a:spcAft>
            </a:pPr>
            <a:fld id="{06D8146D-BA19-FB4B-A44D-8A27EE618CBF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pPr defTabSz="914400" fontAlgn="base"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762000" y="6499225"/>
            <a:ext cx="2133600" cy="260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100" b="1" smtClean="0">
                <a:solidFill>
                  <a:srgbClr val="000000"/>
                </a:solidFill>
                <a:latin typeface="Tahoma" charset="0"/>
                <a:ea typeface="ＭＳ Ｐゴシック" charset="0"/>
              </a:rPr>
              <a:t>University of Texas at Austin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477000" y="76200"/>
            <a:ext cx="1828800" cy="260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100" b="1" smtClean="0">
                <a:solidFill>
                  <a:srgbClr val="000000"/>
                </a:solidFill>
                <a:latin typeface="Tahoma" charset="0"/>
                <a:ea typeface="ＭＳ Ｐゴシック" charset="0"/>
              </a:rPr>
              <a:t>Machine Learning Group</a:t>
            </a: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838200" y="2286000"/>
            <a:ext cx="7467600" cy="0"/>
          </a:xfrm>
          <a:prstGeom prst="line">
            <a:avLst/>
          </a:prstGeom>
          <a:noFill/>
          <a:ln w="50927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762000" y="22098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160" tIns="46080" rIns="92160" bIns="4608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GB" sz="28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371600" y="2971800"/>
            <a:ext cx="6475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60" tIns="46080" rIns="92160" bIns="46080">
            <a:spAutoFit/>
          </a:bodyPr>
          <a:lstStyle>
            <a:lvl1pPr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ts val="463"/>
              </a:spcBef>
              <a:spcAft>
                <a:spcPct val="0"/>
              </a:spcAft>
              <a:buSzPct val="99000"/>
            </a:pPr>
            <a:endParaRPr lang="en-GB" sz="1400" smtClean="0">
              <a:solidFill>
                <a:srgbClr val="3333CC"/>
              </a:solidFill>
              <a:latin typeface="Times New Roman" charset="0"/>
            </a:endParaRPr>
          </a:p>
        </p:txBody>
      </p:sp>
      <p:pic>
        <p:nvPicPr>
          <p:cNvPr id="5133" name="Picture 13" descr="sea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195888"/>
            <a:ext cx="985838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2819400" y="3962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smtClean="0">
                <a:solidFill>
                  <a:srgbClr val="3333CC"/>
                </a:solidFill>
                <a:latin typeface="Times New Roman" charset="0"/>
                <a:ea typeface="ＭＳ Ｐゴシック" charset="0"/>
              </a:rPr>
              <a:t>Machine Learning Group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2819400" y="42672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smtClean="0">
                <a:solidFill>
                  <a:srgbClr val="3333CC"/>
                </a:solidFill>
                <a:latin typeface="Times New Roman" charset="0"/>
                <a:ea typeface="ＭＳ Ｐゴシック" charset="0"/>
              </a:rPr>
              <a:t>Department of Computer Sciences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2819400" y="45720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smtClean="0">
                <a:solidFill>
                  <a:srgbClr val="3333CC"/>
                </a:solidFill>
                <a:latin typeface="Times New Roman" charset="0"/>
                <a:ea typeface="ＭＳ Ｐゴシック" charset="0"/>
              </a:rPr>
              <a:t>University of Texas at Austin</a:t>
            </a:r>
          </a:p>
        </p:txBody>
      </p:sp>
    </p:spTree>
    <p:extLst>
      <p:ext uri="{BB962C8B-B14F-4D97-AF65-F5344CB8AC3E}">
        <p14:creationId xmlns:p14="http://schemas.microsoft.com/office/powerpoint/2010/main" val="41552580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37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623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827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702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0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572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005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26127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6344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09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319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1CB6D-01DA-6346-8320-6BD6D0B6B23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413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A229A-39ED-AA4C-BF19-78D024F4A80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50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357EF-188B-7F43-B6AA-0F8D37DD38E9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349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E2512-77C5-B540-B413-96490670310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120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E9B2C-2AD5-5142-B5DF-99E625313C8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7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943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11F84-7D68-E84E-BCF3-422C09365E4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7617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18715-8AFD-7548-AA36-C8F4061C0BF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117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188EE-9A4A-464E-ABD7-BB8CE375A0FA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91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7653F-DC1A-234E-9BEC-5ACCD6B4FEAC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5786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B0CF1-D279-9640-A364-311A7C94BB7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058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6050" y="22860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D066A-6EC1-134D-8DB8-6968AA7174E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809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0E4C08-B7F8-7E48-863A-345070D44FD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760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D0C8D8-C18C-5C41-87D9-DD913A5C7C3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040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28600"/>
            <a:ext cx="78486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0B7EA3C-9927-E44D-A2F1-37E496229001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04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542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28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9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8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A85AE-8AD6-4049-874B-83EC687CAC1E}" type="datetimeFigureOut">
              <a:rPr lang="en-US" smtClean="0"/>
              <a:t>4/1/13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13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86161E9-E26F-4D2E-92F7-B481C60F9E8F}" type="slidenum">
              <a:rPr lang="en-US">
                <a:solidFill>
                  <a:srgbClr val="000000"/>
                </a:solidFill>
                <a:latin typeface="Times"/>
                <a:ea typeface="MS PGothic" pitchFamily="34" charset="-128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75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5087919-FBA8-0949-952F-7595ADC729EF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1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11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defTabSz="914400" fontAlgn="base">
              <a:spcAft>
                <a:spcPct val="0"/>
              </a:spcAft>
            </a:pPr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algn="ctr" defTabSz="914400" fontAlgn="base">
              <a:spcAft>
                <a:spcPct val="0"/>
              </a:spcAft>
            </a:pPr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defTabSz="914400" fontAlgn="base">
              <a:spcAft>
                <a:spcPct val="0"/>
              </a:spcAft>
            </a:pPr>
            <a:fld id="{02B6248D-E75D-9B43-BE26-23912B9CC999}" type="slidenum">
              <a:rPr lang="en-GB" smtClean="0">
                <a:solidFill>
                  <a:srgbClr val="000000"/>
                </a:solidFill>
                <a:ea typeface="ＭＳ Ｐゴシック" charset="0"/>
              </a:rPr>
              <a:pPr defTabSz="914400" fontAlgn="base">
                <a:spcAft>
                  <a:spcPct val="0"/>
                </a:spcAft>
              </a:pPr>
              <a:t>‹#›</a:t>
            </a:fld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80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2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2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4" Type="http://schemas.openxmlformats.org/officeDocument/2006/relationships/image" Target="../media/image22.wmf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9.jpeg"/><Relationship Id="rId3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35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9.png"/><Relationship Id="rId3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0.png"/><Relationship Id="rId3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audio" Target="../media/audio2.bin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8.png"/><Relationship Id="rId3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66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67.w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68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69.w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0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1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3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7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80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3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81.w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82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3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6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922" y="4586243"/>
            <a:ext cx="2540000" cy="2108200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Today (week 8) in IST 380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3075" name="Text Box 9"/>
          <p:cNvSpPr txBox="1">
            <a:spLocks noChangeArrowheads="1"/>
          </p:cNvSpPr>
          <p:nvPr/>
        </p:nvSpPr>
        <p:spPr bwMode="auto">
          <a:xfrm>
            <a:off x="513805" y="1461584"/>
            <a:ext cx="815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Algorithms M, N, and N+1</a:t>
            </a:r>
            <a:endParaRPr lang="en-US" sz="4000" b="1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082" name="Rectangle 2"/>
          <p:cNvSpPr>
            <a:spLocks noChangeArrowheads="1"/>
          </p:cNvSpPr>
          <p:nvPr/>
        </p:nvSpPr>
        <p:spPr bwMode="auto">
          <a:xfrm>
            <a:off x="5374990" y="4613716"/>
            <a:ext cx="21579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FF0000"/>
                </a:solidFill>
                <a:latin typeface="Cambria" pitchFamily="18" charset="0"/>
                <a:ea typeface="MS PGothic" pitchFamily="34" charset="-128"/>
              </a:rPr>
              <a:t>Welcome to April!</a:t>
            </a:r>
            <a:endParaRPr lang="en-US" sz="1500" i="1" dirty="0">
              <a:solidFill>
                <a:srgbClr val="FF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75600" y="2340241"/>
            <a:ext cx="1895917" cy="3231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  <a:latin typeface="Cambria" pitchFamily="18" charset="0"/>
                <a:ea typeface="MS PGothic" pitchFamily="34" charset="-128"/>
              </a:rPr>
              <a:t>SVM, NN, and k-NN</a:t>
            </a:r>
            <a:endParaRPr lang="en-US" sz="1500" dirty="0">
              <a:solidFill>
                <a:srgbClr val="FFFFFF"/>
              </a:solidFill>
              <a:latin typeface="Times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6606433" y="6249820"/>
            <a:ext cx="24843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FF0000"/>
                </a:solidFill>
                <a:latin typeface="Cambria" pitchFamily="18" charset="0"/>
                <a:ea typeface="MS PGothic" pitchFamily="34" charset="-128"/>
              </a:rPr>
              <a:t>Our three-eyed alien has been </a:t>
            </a:r>
            <a:r>
              <a:rPr lang="en-US" sz="1500" dirty="0" err="1" smtClean="0">
                <a:solidFill>
                  <a:srgbClr val="FF0000"/>
                </a:solidFill>
                <a:latin typeface="Cambria" pitchFamily="18" charset="0"/>
                <a:ea typeface="MS PGothic" pitchFamily="34" charset="-128"/>
              </a:rPr>
              <a:t>burninated</a:t>
            </a:r>
            <a:r>
              <a:rPr lang="en-US" sz="1500" dirty="0" smtClean="0">
                <a:solidFill>
                  <a:srgbClr val="FF0000"/>
                </a:solidFill>
                <a:latin typeface="Cambria" pitchFamily="18" charset="0"/>
                <a:ea typeface="MS PGothic" pitchFamily="34" charset="-128"/>
              </a:rPr>
              <a:t>…</a:t>
            </a:r>
            <a:endParaRPr lang="en-US" sz="1500" i="1" dirty="0">
              <a:solidFill>
                <a:srgbClr val="FF0000"/>
              </a:solidFill>
              <a:latin typeface="Cambria" pitchFamily="18" charset="0"/>
              <a:ea typeface="MS PGothic" pitchFamily="34" charset="-128"/>
            </a:endParaRPr>
          </a:p>
        </p:txBody>
      </p:sp>
      <p:pic>
        <p:nvPicPr>
          <p:cNvPr id="7" name="Picture 6" descr="Screen Shot 2013-04-01 at 5.29.39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61"/>
          <a:stretch/>
        </p:blipFill>
        <p:spPr>
          <a:xfrm>
            <a:off x="3269430" y="2978982"/>
            <a:ext cx="5568400" cy="13363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3333" b="15557"/>
          <a:stretch/>
        </p:blipFill>
        <p:spPr>
          <a:xfrm>
            <a:off x="285696" y="3389415"/>
            <a:ext cx="2820019" cy="309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81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Hw#7 - reminder</a:t>
            </a:r>
            <a:endParaRPr lang="en-US" sz="5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2940" y="1371456"/>
            <a:ext cx="7409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(1) First, you'll get a chance to connect to some common and up-and-coming  technologies…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8135" y="2609780"/>
            <a:ext cx="80574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latin typeface="Calibri"/>
                <a:cs typeface="Calibri"/>
              </a:rPr>
              <a:t>testFrame</a:t>
            </a:r>
            <a:r>
              <a:rPr lang="en-US" sz="1400" dirty="0">
                <a:latin typeface="Calibri"/>
                <a:cs typeface="Calibri"/>
              </a:rPr>
              <a:t>&lt;-</a:t>
            </a:r>
            <a:r>
              <a:rPr lang="en-US" sz="1400" dirty="0" err="1">
                <a:latin typeface="Calibri"/>
                <a:cs typeface="Calibri"/>
              </a:rPr>
              <a:t>read.xls</a:t>
            </a:r>
            <a:r>
              <a:rPr lang="en-US" sz="1400" dirty="0">
                <a:latin typeface="Calibri"/>
                <a:cs typeface="Calibri"/>
              </a:rPr>
              <a:t>("http://</a:t>
            </a:r>
            <a:r>
              <a:rPr lang="en-US" sz="1400" dirty="0" err="1">
                <a:latin typeface="Calibri"/>
                <a:cs typeface="Calibri"/>
              </a:rPr>
              <a:t>www.census.gov</a:t>
            </a:r>
            <a:r>
              <a:rPr lang="en-US" sz="1400" dirty="0">
                <a:latin typeface="Calibri"/>
                <a:cs typeface="Calibri"/>
              </a:rPr>
              <a:t>/</a:t>
            </a:r>
            <a:r>
              <a:rPr lang="en-US" sz="1400" dirty="0" err="1">
                <a:latin typeface="Calibri"/>
                <a:cs typeface="Calibri"/>
              </a:rPr>
              <a:t>popest</a:t>
            </a:r>
            <a:r>
              <a:rPr lang="en-US" sz="1400" dirty="0">
                <a:latin typeface="Calibri"/>
                <a:cs typeface="Calibri"/>
              </a:rPr>
              <a:t>/data/state/totals/2011/tables/NST-</a:t>
            </a:r>
            <a:r>
              <a:rPr lang="en-US" sz="1400" dirty="0" smtClean="0">
                <a:latin typeface="Calibri"/>
                <a:cs typeface="Calibri"/>
              </a:rPr>
              <a:t>EST2011_01</a:t>
            </a:r>
            <a:r>
              <a:rPr lang="en-US" sz="1400" dirty="0">
                <a:latin typeface="Calibri"/>
                <a:cs typeface="Calibri"/>
              </a:rPr>
              <a:t>.xls")</a:t>
            </a:r>
          </a:p>
        </p:txBody>
      </p:sp>
      <p:sp>
        <p:nvSpPr>
          <p:cNvPr id="3" name="Rectangle 2"/>
          <p:cNvSpPr/>
          <p:nvPr/>
        </p:nvSpPr>
        <p:spPr>
          <a:xfrm>
            <a:off x="219646" y="2382420"/>
            <a:ext cx="1424714" cy="276999"/>
          </a:xfrm>
          <a:prstGeom prst="rect">
            <a:avLst/>
          </a:prstGeom>
          <a:solidFill>
            <a:srgbClr val="FFA4AB"/>
          </a:solidFill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800000"/>
                </a:solidFill>
                <a:latin typeface="Calibri"/>
              </a:rPr>
              <a:t>Warning!  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T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his URL: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219646" y="3000845"/>
            <a:ext cx="1172617" cy="276999"/>
          </a:xfrm>
          <a:prstGeom prst="rect">
            <a:avLst/>
          </a:prstGeom>
          <a:solidFill>
            <a:srgbClr val="FFA4AB"/>
          </a:solidFill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is now this URL: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724795" y="3230675"/>
            <a:ext cx="80574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latin typeface="Calibri"/>
                <a:cs typeface="Calibri"/>
              </a:rPr>
              <a:t>testFrame</a:t>
            </a:r>
            <a:r>
              <a:rPr lang="en-US" sz="1400" dirty="0">
                <a:latin typeface="Calibri"/>
                <a:cs typeface="Calibri"/>
              </a:rPr>
              <a:t>&lt;-</a:t>
            </a:r>
            <a:r>
              <a:rPr lang="en-US" sz="1400" dirty="0" err="1">
                <a:latin typeface="Calibri"/>
                <a:cs typeface="Calibri"/>
              </a:rPr>
              <a:t>read.xls</a:t>
            </a:r>
            <a:r>
              <a:rPr lang="en-US" sz="1400" dirty="0">
                <a:latin typeface="Calibri"/>
                <a:cs typeface="Calibri"/>
              </a:rPr>
              <a:t>("http://</a:t>
            </a:r>
            <a:r>
              <a:rPr lang="en-US" sz="1400" dirty="0" err="1">
                <a:latin typeface="Calibri"/>
                <a:cs typeface="Calibri"/>
              </a:rPr>
              <a:t>www.census.gov</a:t>
            </a:r>
            <a:r>
              <a:rPr lang="en-US" sz="1400" dirty="0">
                <a:latin typeface="Calibri"/>
                <a:cs typeface="Calibri"/>
              </a:rPr>
              <a:t>/</a:t>
            </a:r>
            <a:r>
              <a:rPr lang="en-US" sz="1400" dirty="0" err="1">
                <a:latin typeface="Calibri"/>
                <a:cs typeface="Calibri"/>
              </a:rPr>
              <a:t>popest</a:t>
            </a:r>
            <a:r>
              <a:rPr lang="en-US" sz="1400" dirty="0">
                <a:latin typeface="Calibri"/>
                <a:cs typeface="Calibri"/>
              </a:rPr>
              <a:t>/data/state/totals/2011/tables/NST-EST2011-01.xls")</a:t>
            </a:r>
          </a:p>
        </p:txBody>
      </p:sp>
      <p:grpSp>
        <p:nvGrpSpPr>
          <p:cNvPr id="10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581913" y="4017539"/>
            <a:ext cx="452846" cy="485387"/>
            <a:chOff x="2928" y="1051"/>
            <a:chExt cx="840" cy="957"/>
          </a:xfrm>
        </p:grpSpPr>
        <p:sp>
          <p:nvSpPr>
            <p:cNvPr id="11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0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1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2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3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7984033" y="3485763"/>
            <a:ext cx="10734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Seems like an unfunny April Fool's joke to me…</a:t>
            </a:r>
            <a:endParaRPr lang="en-US" sz="9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22940" y="4145417"/>
            <a:ext cx="6711510" cy="2308324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(2) Second, you'll use hierarchical and partition-based clustering on two </a:t>
            </a:r>
            <a:r>
              <a:rPr lang="en-US" sz="2400" b="1" i="1" dirty="0" smtClean="0">
                <a:solidFill>
                  <a:srgbClr val="008000"/>
                </a:solidFill>
                <a:latin typeface="Calibri"/>
                <a:cs typeface="Calibri"/>
              </a:rPr>
              <a:t>hand-written digit </a:t>
            </a:r>
            <a:r>
              <a:rPr lang="en-US" sz="2400" dirty="0" smtClean="0">
                <a:latin typeface="Calibri"/>
                <a:cs typeface="Calibri"/>
              </a:rPr>
              <a:t>datasets: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>
                <a:latin typeface="Calibri"/>
                <a:cs typeface="Calibri"/>
              </a:rPr>
              <a:t>D</a:t>
            </a:r>
            <a:r>
              <a:rPr lang="en-US" sz="2400" dirty="0" smtClean="0">
                <a:latin typeface="Calibri"/>
                <a:cs typeface="Calibri"/>
              </a:rPr>
              <a:t>etermine the number of different digits…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Examine the "outliers" from the clustering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Compare different </a:t>
            </a:r>
            <a:r>
              <a:rPr lang="en-US" sz="2400" i="1" dirty="0" smtClean="0">
                <a:latin typeface="Calibri"/>
                <a:cs typeface="Calibri"/>
              </a:rPr>
              <a:t>"linkages" </a:t>
            </a:r>
            <a:r>
              <a:rPr lang="en-US" sz="2400" dirty="0" smtClean="0">
                <a:latin typeface="Calibri"/>
                <a:cs typeface="Calibri"/>
              </a:rPr>
              <a:t>within the </a:t>
            </a:r>
            <a:r>
              <a:rPr lang="en-US" sz="2400" dirty="0" err="1" smtClean="0">
                <a:latin typeface="Calibri"/>
                <a:cs typeface="Calibri"/>
              </a:rPr>
              <a:t>hclust</a:t>
            </a:r>
            <a:r>
              <a:rPr lang="en-US" sz="2400" dirty="0" smtClean="0">
                <a:latin typeface="Calibri"/>
                <a:cs typeface="Calibri"/>
              </a:rPr>
              <a:t> algorithm</a:t>
            </a:r>
            <a:endParaRPr lang="en-US" sz="2400" i="1" dirty="0" smtClean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0838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4026" y="1734850"/>
            <a:ext cx="515301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(1) Don't choose -- </a:t>
            </a:r>
            <a:r>
              <a:rPr lang="en-US" sz="3200" i="1" dirty="0" smtClean="0"/>
              <a:t>ensemble</a:t>
            </a:r>
            <a:endParaRPr lang="en-US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054025" y="2886657"/>
            <a:ext cx="713094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(2) Model selection via</a:t>
            </a:r>
            <a:endParaRPr lang="en-US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997596" y="3594823"/>
            <a:ext cx="6728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400" dirty="0" smtClean="0"/>
              <a:t>heuristics / "good enough"   (bias vs. variance)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 smtClean="0"/>
              <a:t>cross-validation</a:t>
            </a:r>
          </a:p>
        </p:txBody>
      </p:sp>
      <p:sp>
        <p:nvSpPr>
          <p:cNvPr id="3" name="Rectangle 2"/>
          <p:cNvSpPr/>
          <p:nvPr/>
        </p:nvSpPr>
        <p:spPr>
          <a:xfrm rot="20273297">
            <a:off x="5961885" y="5134929"/>
            <a:ext cx="2496998" cy="738664"/>
          </a:xfrm>
          <a:prstGeom prst="rect">
            <a:avLst/>
          </a:prstGeom>
          <a:solidFill>
            <a:srgbClr val="FFA4AB"/>
          </a:solidFill>
        </p:spPr>
        <p:txBody>
          <a:bodyPr wrap="none">
            <a:spAutoFit/>
          </a:bodyPr>
          <a:lstStyle/>
          <a:p>
            <a:r>
              <a:rPr lang="en-US" sz="4200" i="1" dirty="0" smtClean="0"/>
              <a:t>Next week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56447201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4-01 at 5.03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946" y="2687634"/>
            <a:ext cx="4479459" cy="3835650"/>
          </a:xfrm>
          <a:prstGeom prst="rect">
            <a:avLst/>
          </a:prstGeom>
        </p:spPr>
      </p:pic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144709" y="1579919"/>
            <a:ext cx="3249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if you trust the data 100% (no model at all!)</a:t>
            </a:r>
            <a:endParaRPr lang="en-US" sz="2400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422" y="1579919"/>
            <a:ext cx="3321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if you trust the fit much more than the data…</a:t>
            </a:r>
            <a:endParaRPr lang="en-US" sz="2400" i="1" dirty="0">
              <a:solidFill>
                <a:srgbClr val="0000FF"/>
              </a:solidFill>
            </a:endParaRPr>
          </a:p>
        </p:txBody>
      </p:sp>
      <p:pic>
        <p:nvPicPr>
          <p:cNvPr id="9" name="Picture 8" descr="Screen Shot 2013-04-01 at 5.03.1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52" y="2783169"/>
            <a:ext cx="4109052" cy="363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8523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431793" y="1722181"/>
            <a:ext cx="456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intermediate positions…</a:t>
            </a:r>
            <a:endParaRPr lang="en-US" sz="2400" i="1" dirty="0">
              <a:solidFill>
                <a:srgbClr val="0000FF"/>
              </a:solidFill>
            </a:endParaRPr>
          </a:p>
        </p:txBody>
      </p:sp>
      <p:pic>
        <p:nvPicPr>
          <p:cNvPr id="3" name="Picture 2" descr="Screen Shot 2013-04-01 at 5.06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27" y="3186882"/>
            <a:ext cx="3808060" cy="3671117"/>
          </a:xfrm>
          <a:prstGeom prst="rect">
            <a:avLst/>
          </a:prstGeom>
        </p:spPr>
      </p:pic>
      <p:pic>
        <p:nvPicPr>
          <p:cNvPr id="5" name="Picture 4" descr="Screen Shot 2013-04-01 at 5.03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58" y="2472167"/>
            <a:ext cx="4586457" cy="4105162"/>
          </a:xfrm>
          <a:prstGeom prst="rect">
            <a:avLst/>
          </a:prstGeom>
        </p:spPr>
      </p:pic>
      <p:pic>
        <p:nvPicPr>
          <p:cNvPr id="10" name="Picture 9" descr="Screen Shot 2013-04-01 at 5.10.5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71" y="2392785"/>
            <a:ext cx="3912174" cy="377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4633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pic>
        <p:nvPicPr>
          <p:cNvPr id="3" name="Picture 2" descr="Screen Shot 2013-04-01 at 5.06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04" y="1536265"/>
            <a:ext cx="5494322" cy="52967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77987" y="1450015"/>
            <a:ext cx="2614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intermediate positions: SVM…</a:t>
            </a:r>
            <a:endParaRPr lang="en-US" sz="2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070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732974" y="28512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Good luck with Hw#7!</a:t>
            </a:r>
            <a:endParaRPr lang="en-US" sz="4200" dirty="0" smtClean="0">
              <a:solidFill>
                <a:srgbClr val="008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31278" y="6113410"/>
            <a:ext cx="43256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and as a reminder: it's due on Sat.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3376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ext Box 2"/>
          <p:cNvSpPr txBox="1">
            <a:spLocks noChangeArrowheads="1"/>
          </p:cNvSpPr>
          <p:nvPr/>
        </p:nvSpPr>
        <p:spPr bwMode="auto">
          <a:xfrm>
            <a:off x="609600" y="311927"/>
            <a:ext cx="7940675" cy="954107"/>
          </a:xfrm>
          <a:prstGeom prst="rect">
            <a:avLst/>
          </a:prstGeom>
          <a:solidFill>
            <a:srgbClr val="B7D9FF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We 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can to 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measure the distance between two objects, but 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how about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the 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distance between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two 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clusters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?</a:t>
            </a:r>
            <a:endParaRPr lang="en-US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364676" y="1565855"/>
            <a:ext cx="8321675" cy="520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kumimoji="1"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ＭＳ Ｐゴシック" charset="0"/>
              </a:rPr>
              <a:t>Single linkage (nearest neighbor):</a:t>
            </a: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In this method the distance between two clusters is determined by the distance of the two closest objects (nearest neighbors) in the different clusters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20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kumimoji="1"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ＭＳ Ｐゴシック" charset="0"/>
              </a:rPr>
              <a:t>Complete linkage (furthest neighbor):</a:t>
            </a:r>
            <a:r>
              <a:rPr lang="en-US" sz="2400" b="1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In this method, the distances between clusters are determined by the greatest distance between any two objects in the different clusters (i.e., by the "furthest neighbors").</a:t>
            </a: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endParaRPr lang="en-US" sz="24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24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kumimoji="1"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ＭＳ Ｐゴシック" charset="0"/>
              </a:rPr>
              <a:t>Group average linkage</a:t>
            </a:r>
            <a:r>
              <a:rPr lang="en-US" sz="2400" b="1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:</a:t>
            </a: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In this method, the distance between two clusters is calculated as the average distance between all pairs of objects in the two different clusters</a:t>
            </a: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24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kumimoji="1"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ea typeface="ＭＳ Ｐゴシック" charset="0"/>
              </a:rPr>
              <a:t>Wards Linkage</a:t>
            </a: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In this method, we try to minimize the variance of the merged clusters</a:t>
            </a:r>
            <a:endParaRPr lang="en-US" sz="24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2000" dirty="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483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162" name="Group 2"/>
          <p:cNvGrpSpPr>
            <a:grpSpLocks/>
          </p:cNvGrpSpPr>
          <p:nvPr/>
        </p:nvGrpSpPr>
        <p:grpSpPr bwMode="auto">
          <a:xfrm>
            <a:off x="4800600" y="152400"/>
            <a:ext cx="4156075" cy="2565400"/>
            <a:chOff x="674" y="1081"/>
            <a:chExt cx="4632" cy="2859"/>
          </a:xfrm>
        </p:grpSpPr>
        <p:sp>
          <p:nvSpPr>
            <p:cNvPr id="220163" name="Rectangle 3"/>
            <p:cNvSpPr>
              <a:spLocks noChangeArrowheads="1"/>
            </p:cNvSpPr>
            <p:nvPr/>
          </p:nvSpPr>
          <p:spPr bwMode="auto">
            <a:xfrm>
              <a:off x="674" y="1081"/>
              <a:ext cx="4632" cy="2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4" name="Rectangle 4"/>
            <p:cNvSpPr>
              <a:spLocks noChangeArrowheads="1"/>
            </p:cNvSpPr>
            <p:nvPr/>
          </p:nvSpPr>
          <p:spPr bwMode="auto">
            <a:xfrm>
              <a:off x="823" y="3800"/>
              <a:ext cx="149" cy="140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5" name="Freeform 5"/>
            <p:cNvSpPr>
              <a:spLocks/>
            </p:cNvSpPr>
            <p:nvPr/>
          </p:nvSpPr>
          <p:spPr bwMode="auto">
            <a:xfrm>
              <a:off x="898" y="3800"/>
              <a:ext cx="224" cy="140"/>
            </a:xfrm>
            <a:custGeom>
              <a:avLst/>
              <a:gdLst>
                <a:gd name="T0" fmla="*/ 0 w 170"/>
                <a:gd name="T1" fmla="*/ 0 h 106"/>
                <a:gd name="T2" fmla="*/ 170 w 170"/>
                <a:gd name="T3" fmla="*/ 0 h 106"/>
                <a:gd name="T4" fmla="*/ 170 w 170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106">
                  <a:moveTo>
                    <a:pt x="0" y="0"/>
                  </a:moveTo>
                  <a:lnTo>
                    <a:pt x="170" y="0"/>
                  </a:lnTo>
                  <a:lnTo>
                    <a:pt x="170" y="106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6" name="Rectangle 6"/>
            <p:cNvSpPr>
              <a:spLocks noChangeArrowheads="1"/>
            </p:cNvSpPr>
            <p:nvPr/>
          </p:nvSpPr>
          <p:spPr bwMode="auto">
            <a:xfrm>
              <a:off x="3214" y="3792"/>
              <a:ext cx="149" cy="148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7" name="Rectangle 7"/>
            <p:cNvSpPr>
              <a:spLocks noChangeArrowheads="1"/>
            </p:cNvSpPr>
            <p:nvPr/>
          </p:nvSpPr>
          <p:spPr bwMode="auto">
            <a:xfrm>
              <a:off x="1719" y="3779"/>
              <a:ext cx="151" cy="161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8" name="Freeform 8"/>
            <p:cNvSpPr>
              <a:spLocks/>
            </p:cNvSpPr>
            <p:nvPr/>
          </p:nvSpPr>
          <p:spPr bwMode="auto">
            <a:xfrm>
              <a:off x="1010" y="3779"/>
              <a:ext cx="261" cy="161"/>
            </a:xfrm>
            <a:custGeom>
              <a:avLst/>
              <a:gdLst>
                <a:gd name="T0" fmla="*/ 0 w 198"/>
                <a:gd name="T1" fmla="*/ 16 h 122"/>
                <a:gd name="T2" fmla="*/ 0 w 198"/>
                <a:gd name="T3" fmla="*/ 0 h 122"/>
                <a:gd name="T4" fmla="*/ 198 w 198"/>
                <a:gd name="T5" fmla="*/ 0 h 122"/>
                <a:gd name="T6" fmla="*/ 198 w 198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22">
                  <a:moveTo>
                    <a:pt x="0" y="16"/>
                  </a:moveTo>
                  <a:lnTo>
                    <a:pt x="0" y="0"/>
                  </a:lnTo>
                  <a:lnTo>
                    <a:pt x="198" y="0"/>
                  </a:lnTo>
                  <a:lnTo>
                    <a:pt x="198" y="12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69" name="Freeform 9"/>
            <p:cNvSpPr>
              <a:spLocks/>
            </p:cNvSpPr>
            <p:nvPr/>
          </p:nvSpPr>
          <p:spPr bwMode="auto">
            <a:xfrm>
              <a:off x="1794" y="3779"/>
              <a:ext cx="225" cy="161"/>
            </a:xfrm>
            <a:custGeom>
              <a:avLst/>
              <a:gdLst>
                <a:gd name="T0" fmla="*/ 0 w 170"/>
                <a:gd name="T1" fmla="*/ 0 h 122"/>
                <a:gd name="T2" fmla="*/ 170 w 170"/>
                <a:gd name="T3" fmla="*/ 0 h 122"/>
                <a:gd name="T4" fmla="*/ 170 w 170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122">
                  <a:moveTo>
                    <a:pt x="0" y="0"/>
                  </a:moveTo>
                  <a:lnTo>
                    <a:pt x="170" y="0"/>
                  </a:lnTo>
                  <a:lnTo>
                    <a:pt x="170" y="12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0" name="Freeform 10"/>
            <p:cNvSpPr>
              <a:spLocks/>
            </p:cNvSpPr>
            <p:nvPr/>
          </p:nvSpPr>
          <p:spPr bwMode="auto">
            <a:xfrm>
              <a:off x="1137" y="3771"/>
              <a:ext cx="283" cy="169"/>
            </a:xfrm>
            <a:custGeom>
              <a:avLst/>
              <a:gdLst>
                <a:gd name="T0" fmla="*/ 0 w 215"/>
                <a:gd name="T1" fmla="*/ 6 h 128"/>
                <a:gd name="T2" fmla="*/ 0 w 215"/>
                <a:gd name="T3" fmla="*/ 0 h 128"/>
                <a:gd name="T4" fmla="*/ 215 w 215"/>
                <a:gd name="T5" fmla="*/ 0 h 128"/>
                <a:gd name="T6" fmla="*/ 215 w 21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28">
                  <a:moveTo>
                    <a:pt x="0" y="6"/>
                  </a:moveTo>
                  <a:lnTo>
                    <a:pt x="0" y="0"/>
                  </a:lnTo>
                  <a:lnTo>
                    <a:pt x="215" y="0"/>
                  </a:lnTo>
                  <a:lnTo>
                    <a:pt x="215" y="128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1" name="Rectangle 11"/>
            <p:cNvSpPr>
              <a:spLocks noChangeArrowheads="1"/>
            </p:cNvSpPr>
            <p:nvPr/>
          </p:nvSpPr>
          <p:spPr bwMode="auto">
            <a:xfrm>
              <a:off x="3662" y="3771"/>
              <a:ext cx="149" cy="169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2" name="Rectangle 12"/>
            <p:cNvSpPr>
              <a:spLocks noChangeArrowheads="1"/>
            </p:cNvSpPr>
            <p:nvPr/>
          </p:nvSpPr>
          <p:spPr bwMode="auto">
            <a:xfrm>
              <a:off x="2467" y="3758"/>
              <a:ext cx="149" cy="182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3" name="Rectangle 13"/>
            <p:cNvSpPr>
              <a:spLocks noChangeArrowheads="1"/>
            </p:cNvSpPr>
            <p:nvPr/>
          </p:nvSpPr>
          <p:spPr bwMode="auto">
            <a:xfrm>
              <a:off x="4110" y="3750"/>
              <a:ext cx="151" cy="190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4" name="Freeform 14"/>
            <p:cNvSpPr>
              <a:spLocks/>
            </p:cNvSpPr>
            <p:nvPr/>
          </p:nvSpPr>
          <p:spPr bwMode="auto">
            <a:xfrm>
              <a:off x="4186" y="3750"/>
              <a:ext cx="224" cy="190"/>
            </a:xfrm>
            <a:custGeom>
              <a:avLst/>
              <a:gdLst>
                <a:gd name="T0" fmla="*/ 0 w 170"/>
                <a:gd name="T1" fmla="*/ 0 h 144"/>
                <a:gd name="T2" fmla="*/ 170 w 170"/>
                <a:gd name="T3" fmla="*/ 0 h 144"/>
                <a:gd name="T4" fmla="*/ 170 w 170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144">
                  <a:moveTo>
                    <a:pt x="0" y="0"/>
                  </a:moveTo>
                  <a:lnTo>
                    <a:pt x="170" y="0"/>
                  </a:lnTo>
                  <a:lnTo>
                    <a:pt x="170" y="144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5" name="Freeform 15"/>
            <p:cNvSpPr>
              <a:spLocks/>
            </p:cNvSpPr>
            <p:nvPr/>
          </p:nvSpPr>
          <p:spPr bwMode="auto">
            <a:xfrm>
              <a:off x="3513" y="3744"/>
              <a:ext cx="224" cy="196"/>
            </a:xfrm>
            <a:custGeom>
              <a:avLst/>
              <a:gdLst>
                <a:gd name="T0" fmla="*/ 0 w 170"/>
                <a:gd name="T1" fmla="*/ 149 h 149"/>
                <a:gd name="T2" fmla="*/ 0 w 170"/>
                <a:gd name="T3" fmla="*/ 0 h 149"/>
                <a:gd name="T4" fmla="*/ 170 w 170"/>
                <a:gd name="T5" fmla="*/ 0 h 149"/>
                <a:gd name="T6" fmla="*/ 170 w 170"/>
                <a:gd name="T7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49">
                  <a:moveTo>
                    <a:pt x="0" y="149"/>
                  </a:moveTo>
                  <a:lnTo>
                    <a:pt x="0" y="0"/>
                  </a:lnTo>
                  <a:lnTo>
                    <a:pt x="170" y="0"/>
                  </a:lnTo>
                  <a:lnTo>
                    <a:pt x="170" y="21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6" name="Freeform 16"/>
            <p:cNvSpPr>
              <a:spLocks/>
            </p:cNvSpPr>
            <p:nvPr/>
          </p:nvSpPr>
          <p:spPr bwMode="auto">
            <a:xfrm>
              <a:off x="1279" y="3744"/>
              <a:ext cx="291" cy="196"/>
            </a:xfrm>
            <a:custGeom>
              <a:avLst/>
              <a:gdLst>
                <a:gd name="T0" fmla="*/ 0 w 221"/>
                <a:gd name="T1" fmla="*/ 21 h 149"/>
                <a:gd name="T2" fmla="*/ 0 w 221"/>
                <a:gd name="T3" fmla="*/ 0 h 149"/>
                <a:gd name="T4" fmla="*/ 221 w 221"/>
                <a:gd name="T5" fmla="*/ 0 h 149"/>
                <a:gd name="T6" fmla="*/ 221 w 221"/>
                <a:gd name="T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49">
                  <a:moveTo>
                    <a:pt x="0" y="21"/>
                  </a:moveTo>
                  <a:lnTo>
                    <a:pt x="0" y="0"/>
                  </a:lnTo>
                  <a:lnTo>
                    <a:pt x="221" y="0"/>
                  </a:lnTo>
                  <a:lnTo>
                    <a:pt x="221" y="149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7" name="Freeform 17"/>
            <p:cNvSpPr>
              <a:spLocks/>
            </p:cNvSpPr>
            <p:nvPr/>
          </p:nvSpPr>
          <p:spPr bwMode="auto">
            <a:xfrm>
              <a:off x="3289" y="3723"/>
              <a:ext cx="336" cy="69"/>
            </a:xfrm>
            <a:custGeom>
              <a:avLst/>
              <a:gdLst>
                <a:gd name="T0" fmla="*/ 0 w 255"/>
                <a:gd name="T1" fmla="*/ 53 h 53"/>
                <a:gd name="T2" fmla="*/ 0 w 255"/>
                <a:gd name="T3" fmla="*/ 0 h 53"/>
                <a:gd name="T4" fmla="*/ 255 w 255"/>
                <a:gd name="T5" fmla="*/ 0 h 53"/>
                <a:gd name="T6" fmla="*/ 255 w 255"/>
                <a:gd name="T7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3">
                  <a:moveTo>
                    <a:pt x="0" y="53"/>
                  </a:moveTo>
                  <a:lnTo>
                    <a:pt x="0" y="0"/>
                  </a:lnTo>
                  <a:lnTo>
                    <a:pt x="255" y="0"/>
                  </a:lnTo>
                  <a:lnTo>
                    <a:pt x="255" y="16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8" name="Freeform 18"/>
            <p:cNvSpPr>
              <a:spLocks/>
            </p:cNvSpPr>
            <p:nvPr/>
          </p:nvSpPr>
          <p:spPr bwMode="auto">
            <a:xfrm>
              <a:off x="1906" y="3716"/>
              <a:ext cx="261" cy="224"/>
            </a:xfrm>
            <a:custGeom>
              <a:avLst/>
              <a:gdLst>
                <a:gd name="T0" fmla="*/ 0 w 198"/>
                <a:gd name="T1" fmla="*/ 48 h 170"/>
                <a:gd name="T2" fmla="*/ 0 w 198"/>
                <a:gd name="T3" fmla="*/ 0 h 170"/>
                <a:gd name="T4" fmla="*/ 198 w 198"/>
                <a:gd name="T5" fmla="*/ 0 h 170"/>
                <a:gd name="T6" fmla="*/ 198 w 198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70">
                  <a:moveTo>
                    <a:pt x="0" y="48"/>
                  </a:moveTo>
                  <a:lnTo>
                    <a:pt x="0" y="0"/>
                  </a:lnTo>
                  <a:lnTo>
                    <a:pt x="198" y="0"/>
                  </a:lnTo>
                  <a:lnTo>
                    <a:pt x="198" y="17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79" name="Freeform 19"/>
            <p:cNvSpPr>
              <a:spLocks/>
            </p:cNvSpPr>
            <p:nvPr/>
          </p:nvSpPr>
          <p:spPr bwMode="auto">
            <a:xfrm>
              <a:off x="4298" y="3709"/>
              <a:ext cx="261" cy="231"/>
            </a:xfrm>
            <a:custGeom>
              <a:avLst/>
              <a:gdLst>
                <a:gd name="T0" fmla="*/ 0 w 198"/>
                <a:gd name="T1" fmla="*/ 31 h 175"/>
                <a:gd name="T2" fmla="*/ 0 w 198"/>
                <a:gd name="T3" fmla="*/ 0 h 175"/>
                <a:gd name="T4" fmla="*/ 198 w 198"/>
                <a:gd name="T5" fmla="*/ 0 h 175"/>
                <a:gd name="T6" fmla="*/ 198 w 198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75">
                  <a:moveTo>
                    <a:pt x="0" y="31"/>
                  </a:moveTo>
                  <a:lnTo>
                    <a:pt x="0" y="0"/>
                  </a:lnTo>
                  <a:lnTo>
                    <a:pt x="198" y="0"/>
                  </a:lnTo>
                  <a:lnTo>
                    <a:pt x="198" y="175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0" name="Freeform 20"/>
            <p:cNvSpPr>
              <a:spLocks/>
            </p:cNvSpPr>
            <p:nvPr/>
          </p:nvSpPr>
          <p:spPr bwMode="auto">
            <a:xfrm>
              <a:off x="3453" y="3701"/>
              <a:ext cx="508" cy="239"/>
            </a:xfrm>
            <a:custGeom>
              <a:avLst/>
              <a:gdLst>
                <a:gd name="T0" fmla="*/ 0 w 386"/>
                <a:gd name="T1" fmla="*/ 16 h 181"/>
                <a:gd name="T2" fmla="*/ 0 w 386"/>
                <a:gd name="T3" fmla="*/ 0 h 181"/>
                <a:gd name="T4" fmla="*/ 386 w 386"/>
                <a:gd name="T5" fmla="*/ 0 h 181"/>
                <a:gd name="T6" fmla="*/ 386 w 386"/>
                <a:gd name="T7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181">
                  <a:moveTo>
                    <a:pt x="0" y="16"/>
                  </a:moveTo>
                  <a:lnTo>
                    <a:pt x="0" y="0"/>
                  </a:lnTo>
                  <a:lnTo>
                    <a:pt x="386" y="0"/>
                  </a:lnTo>
                  <a:lnTo>
                    <a:pt x="386" y="181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1" name="Freeform 21"/>
            <p:cNvSpPr>
              <a:spLocks/>
            </p:cNvSpPr>
            <p:nvPr/>
          </p:nvSpPr>
          <p:spPr bwMode="auto">
            <a:xfrm>
              <a:off x="3707" y="3688"/>
              <a:ext cx="717" cy="21"/>
            </a:xfrm>
            <a:custGeom>
              <a:avLst/>
              <a:gdLst>
                <a:gd name="T0" fmla="*/ 0 w 544"/>
                <a:gd name="T1" fmla="*/ 10 h 16"/>
                <a:gd name="T2" fmla="*/ 0 w 544"/>
                <a:gd name="T3" fmla="*/ 0 h 16"/>
                <a:gd name="T4" fmla="*/ 544 w 544"/>
                <a:gd name="T5" fmla="*/ 0 h 16"/>
                <a:gd name="T6" fmla="*/ 544 w 54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16">
                  <a:moveTo>
                    <a:pt x="0" y="10"/>
                  </a:moveTo>
                  <a:lnTo>
                    <a:pt x="0" y="0"/>
                  </a:lnTo>
                  <a:lnTo>
                    <a:pt x="544" y="0"/>
                  </a:lnTo>
                  <a:lnTo>
                    <a:pt x="544" y="16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2" name="Rectangle 22"/>
            <p:cNvSpPr>
              <a:spLocks noChangeArrowheads="1"/>
            </p:cNvSpPr>
            <p:nvPr/>
          </p:nvSpPr>
          <p:spPr bwMode="auto">
            <a:xfrm>
              <a:off x="4709" y="3688"/>
              <a:ext cx="149" cy="252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3" name="Freeform 23"/>
            <p:cNvSpPr>
              <a:spLocks/>
            </p:cNvSpPr>
            <p:nvPr/>
          </p:nvSpPr>
          <p:spPr bwMode="auto">
            <a:xfrm>
              <a:off x="1420" y="3680"/>
              <a:ext cx="613" cy="64"/>
            </a:xfrm>
            <a:custGeom>
              <a:avLst/>
              <a:gdLst>
                <a:gd name="T0" fmla="*/ 0 w 465"/>
                <a:gd name="T1" fmla="*/ 48 h 48"/>
                <a:gd name="T2" fmla="*/ 0 w 465"/>
                <a:gd name="T3" fmla="*/ 0 h 48"/>
                <a:gd name="T4" fmla="*/ 465 w 465"/>
                <a:gd name="T5" fmla="*/ 0 h 48"/>
                <a:gd name="T6" fmla="*/ 465 w 465"/>
                <a:gd name="T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5" h="48">
                  <a:moveTo>
                    <a:pt x="0" y="48"/>
                  </a:moveTo>
                  <a:lnTo>
                    <a:pt x="0" y="0"/>
                  </a:lnTo>
                  <a:lnTo>
                    <a:pt x="465" y="0"/>
                  </a:lnTo>
                  <a:lnTo>
                    <a:pt x="465" y="2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4" name="Rectangle 24"/>
            <p:cNvSpPr>
              <a:spLocks noChangeArrowheads="1"/>
            </p:cNvSpPr>
            <p:nvPr/>
          </p:nvSpPr>
          <p:spPr bwMode="auto">
            <a:xfrm>
              <a:off x="4066" y="3659"/>
              <a:ext cx="717" cy="29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5" name="Freeform 25"/>
            <p:cNvSpPr>
              <a:spLocks/>
            </p:cNvSpPr>
            <p:nvPr/>
          </p:nvSpPr>
          <p:spPr bwMode="auto">
            <a:xfrm>
              <a:off x="2318" y="3604"/>
              <a:ext cx="224" cy="336"/>
            </a:xfrm>
            <a:custGeom>
              <a:avLst/>
              <a:gdLst>
                <a:gd name="T0" fmla="*/ 0 w 170"/>
                <a:gd name="T1" fmla="*/ 255 h 255"/>
                <a:gd name="T2" fmla="*/ 0 w 170"/>
                <a:gd name="T3" fmla="*/ 0 h 255"/>
                <a:gd name="T4" fmla="*/ 170 w 170"/>
                <a:gd name="T5" fmla="*/ 0 h 255"/>
                <a:gd name="T6" fmla="*/ 170 w 170"/>
                <a:gd name="T7" fmla="*/ 1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55">
                  <a:moveTo>
                    <a:pt x="0" y="255"/>
                  </a:moveTo>
                  <a:lnTo>
                    <a:pt x="0" y="0"/>
                  </a:lnTo>
                  <a:lnTo>
                    <a:pt x="170" y="0"/>
                  </a:lnTo>
                  <a:lnTo>
                    <a:pt x="170" y="11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6" name="Freeform 26"/>
            <p:cNvSpPr>
              <a:spLocks/>
            </p:cNvSpPr>
            <p:nvPr/>
          </p:nvSpPr>
          <p:spPr bwMode="auto">
            <a:xfrm>
              <a:off x="1727" y="3604"/>
              <a:ext cx="703" cy="76"/>
            </a:xfrm>
            <a:custGeom>
              <a:avLst/>
              <a:gdLst>
                <a:gd name="T0" fmla="*/ 0 w 533"/>
                <a:gd name="T1" fmla="*/ 58 h 58"/>
                <a:gd name="T2" fmla="*/ 0 w 533"/>
                <a:gd name="T3" fmla="*/ 0 h 58"/>
                <a:gd name="T4" fmla="*/ 533 w 533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3" h="58">
                  <a:moveTo>
                    <a:pt x="0" y="58"/>
                  </a:moveTo>
                  <a:lnTo>
                    <a:pt x="0" y="0"/>
                  </a:lnTo>
                  <a:lnTo>
                    <a:pt x="533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7" name="Freeform 27"/>
            <p:cNvSpPr>
              <a:spLocks/>
            </p:cNvSpPr>
            <p:nvPr/>
          </p:nvSpPr>
          <p:spPr bwMode="auto">
            <a:xfrm>
              <a:off x="2078" y="3547"/>
              <a:ext cx="688" cy="393"/>
            </a:xfrm>
            <a:custGeom>
              <a:avLst/>
              <a:gdLst>
                <a:gd name="T0" fmla="*/ 0 w 522"/>
                <a:gd name="T1" fmla="*/ 43 h 298"/>
                <a:gd name="T2" fmla="*/ 0 w 522"/>
                <a:gd name="T3" fmla="*/ 0 h 298"/>
                <a:gd name="T4" fmla="*/ 522 w 522"/>
                <a:gd name="T5" fmla="*/ 0 h 298"/>
                <a:gd name="T6" fmla="*/ 522 w 522"/>
                <a:gd name="T7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298">
                  <a:moveTo>
                    <a:pt x="0" y="43"/>
                  </a:moveTo>
                  <a:lnTo>
                    <a:pt x="0" y="0"/>
                  </a:lnTo>
                  <a:lnTo>
                    <a:pt x="522" y="0"/>
                  </a:lnTo>
                  <a:lnTo>
                    <a:pt x="522" y="298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8" name="Freeform 28"/>
            <p:cNvSpPr>
              <a:spLocks/>
            </p:cNvSpPr>
            <p:nvPr/>
          </p:nvSpPr>
          <p:spPr bwMode="auto">
            <a:xfrm>
              <a:off x="4424" y="3450"/>
              <a:ext cx="583" cy="490"/>
            </a:xfrm>
            <a:custGeom>
              <a:avLst/>
              <a:gdLst>
                <a:gd name="T0" fmla="*/ 0 w 442"/>
                <a:gd name="T1" fmla="*/ 159 h 372"/>
                <a:gd name="T2" fmla="*/ 0 w 442"/>
                <a:gd name="T3" fmla="*/ 0 h 372"/>
                <a:gd name="T4" fmla="*/ 442 w 442"/>
                <a:gd name="T5" fmla="*/ 0 h 372"/>
                <a:gd name="T6" fmla="*/ 442 w 442"/>
                <a:gd name="T7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372">
                  <a:moveTo>
                    <a:pt x="0" y="159"/>
                  </a:moveTo>
                  <a:lnTo>
                    <a:pt x="0" y="0"/>
                  </a:lnTo>
                  <a:lnTo>
                    <a:pt x="442" y="0"/>
                  </a:lnTo>
                  <a:lnTo>
                    <a:pt x="442" y="37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89" name="Freeform 29"/>
            <p:cNvSpPr>
              <a:spLocks/>
            </p:cNvSpPr>
            <p:nvPr/>
          </p:nvSpPr>
          <p:spPr bwMode="auto">
            <a:xfrm>
              <a:off x="2422" y="3351"/>
              <a:ext cx="493" cy="589"/>
            </a:xfrm>
            <a:custGeom>
              <a:avLst/>
              <a:gdLst>
                <a:gd name="T0" fmla="*/ 0 w 374"/>
                <a:gd name="T1" fmla="*/ 149 h 447"/>
                <a:gd name="T2" fmla="*/ 0 w 374"/>
                <a:gd name="T3" fmla="*/ 0 h 447"/>
                <a:gd name="T4" fmla="*/ 374 w 374"/>
                <a:gd name="T5" fmla="*/ 0 h 447"/>
                <a:gd name="T6" fmla="*/ 374 w 374"/>
                <a:gd name="T7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447">
                  <a:moveTo>
                    <a:pt x="0" y="149"/>
                  </a:moveTo>
                  <a:lnTo>
                    <a:pt x="0" y="0"/>
                  </a:lnTo>
                  <a:lnTo>
                    <a:pt x="374" y="0"/>
                  </a:lnTo>
                  <a:lnTo>
                    <a:pt x="374" y="44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90" name="Freeform 30"/>
            <p:cNvSpPr>
              <a:spLocks/>
            </p:cNvSpPr>
            <p:nvPr/>
          </p:nvSpPr>
          <p:spPr bwMode="auto">
            <a:xfrm>
              <a:off x="2668" y="3190"/>
              <a:ext cx="397" cy="750"/>
            </a:xfrm>
            <a:custGeom>
              <a:avLst/>
              <a:gdLst>
                <a:gd name="T0" fmla="*/ 0 w 301"/>
                <a:gd name="T1" fmla="*/ 122 h 569"/>
                <a:gd name="T2" fmla="*/ 0 w 301"/>
                <a:gd name="T3" fmla="*/ 0 h 569"/>
                <a:gd name="T4" fmla="*/ 301 w 301"/>
                <a:gd name="T5" fmla="*/ 0 h 569"/>
                <a:gd name="T6" fmla="*/ 301 w 301"/>
                <a:gd name="T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569">
                  <a:moveTo>
                    <a:pt x="0" y="122"/>
                  </a:moveTo>
                  <a:lnTo>
                    <a:pt x="0" y="0"/>
                  </a:lnTo>
                  <a:lnTo>
                    <a:pt x="301" y="0"/>
                  </a:lnTo>
                  <a:lnTo>
                    <a:pt x="301" y="569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91" name="Freeform 31"/>
            <p:cNvSpPr>
              <a:spLocks/>
            </p:cNvSpPr>
            <p:nvPr/>
          </p:nvSpPr>
          <p:spPr bwMode="auto">
            <a:xfrm>
              <a:off x="4715" y="3106"/>
              <a:ext cx="442" cy="834"/>
            </a:xfrm>
            <a:custGeom>
              <a:avLst/>
              <a:gdLst>
                <a:gd name="T0" fmla="*/ 0 w 335"/>
                <a:gd name="T1" fmla="*/ 261 h 633"/>
                <a:gd name="T2" fmla="*/ 0 w 335"/>
                <a:gd name="T3" fmla="*/ 0 h 633"/>
                <a:gd name="T4" fmla="*/ 335 w 335"/>
                <a:gd name="T5" fmla="*/ 0 h 633"/>
                <a:gd name="T6" fmla="*/ 335 w 335"/>
                <a:gd name="T7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633">
                  <a:moveTo>
                    <a:pt x="0" y="261"/>
                  </a:moveTo>
                  <a:lnTo>
                    <a:pt x="0" y="0"/>
                  </a:lnTo>
                  <a:lnTo>
                    <a:pt x="335" y="0"/>
                  </a:lnTo>
                  <a:lnTo>
                    <a:pt x="335" y="633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92" name="Freeform 32"/>
            <p:cNvSpPr>
              <a:spLocks/>
            </p:cNvSpPr>
            <p:nvPr/>
          </p:nvSpPr>
          <p:spPr bwMode="auto">
            <a:xfrm>
              <a:off x="2862" y="1208"/>
              <a:ext cx="2071" cy="1982"/>
            </a:xfrm>
            <a:custGeom>
              <a:avLst/>
              <a:gdLst>
                <a:gd name="T0" fmla="*/ 1571 w 1571"/>
                <a:gd name="T1" fmla="*/ 1440 h 1504"/>
                <a:gd name="T2" fmla="*/ 1571 w 1571"/>
                <a:gd name="T3" fmla="*/ 0 h 1504"/>
                <a:gd name="T4" fmla="*/ 0 w 1571"/>
                <a:gd name="T5" fmla="*/ 0 h 1504"/>
                <a:gd name="T6" fmla="*/ 0 w 1571"/>
                <a:gd name="T7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1" h="1504">
                  <a:moveTo>
                    <a:pt x="1571" y="1440"/>
                  </a:moveTo>
                  <a:lnTo>
                    <a:pt x="1571" y="0"/>
                  </a:lnTo>
                  <a:lnTo>
                    <a:pt x="0" y="0"/>
                  </a:lnTo>
                  <a:lnTo>
                    <a:pt x="0" y="1504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0193" name="Line 33"/>
            <p:cNvSpPr>
              <a:spLocks noChangeShapeType="1"/>
            </p:cNvSpPr>
            <p:nvPr/>
          </p:nvSpPr>
          <p:spPr bwMode="auto">
            <a:xfrm>
              <a:off x="674" y="3933"/>
              <a:ext cx="4632" cy="2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220194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3451225" cy="342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20195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833813"/>
            <a:ext cx="4741863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20196" name="Text Box 36"/>
          <p:cNvSpPr txBox="1">
            <a:spLocks noChangeArrowheads="1"/>
          </p:cNvSpPr>
          <p:nvPr/>
        </p:nvSpPr>
        <p:spPr bwMode="auto">
          <a:xfrm>
            <a:off x="838200" y="6400800"/>
            <a:ext cx="218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Average linkage</a:t>
            </a:r>
          </a:p>
        </p:txBody>
      </p:sp>
      <p:pic>
        <p:nvPicPr>
          <p:cNvPr id="220197" name="Picture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962400"/>
            <a:ext cx="443706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20198" name="Text Box 38"/>
          <p:cNvSpPr txBox="1">
            <a:spLocks noChangeArrowheads="1"/>
          </p:cNvSpPr>
          <p:nvPr/>
        </p:nvSpPr>
        <p:spPr bwMode="auto">
          <a:xfrm>
            <a:off x="5834063" y="6400800"/>
            <a:ext cx="1951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Wards linkage</a:t>
            </a:r>
          </a:p>
        </p:txBody>
      </p:sp>
      <p:sp>
        <p:nvSpPr>
          <p:cNvPr id="220199" name="Text Box 39"/>
          <p:cNvSpPr txBox="1">
            <a:spLocks noChangeArrowheads="1"/>
          </p:cNvSpPr>
          <p:nvPr/>
        </p:nvSpPr>
        <p:spPr bwMode="auto">
          <a:xfrm>
            <a:off x="5867400" y="2743200"/>
            <a:ext cx="1933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Single linkage</a:t>
            </a:r>
          </a:p>
        </p:txBody>
      </p:sp>
      <p:sp>
        <p:nvSpPr>
          <p:cNvPr id="2" name="Rectangle 1"/>
          <p:cNvSpPr/>
          <p:nvPr/>
        </p:nvSpPr>
        <p:spPr>
          <a:xfrm>
            <a:off x="3556068" y="266358"/>
            <a:ext cx="192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Grashopper</a:t>
            </a:r>
            <a:r>
              <a:rPr lang="en-US" dirty="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vs. Cicada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250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Hw#8 – coming up</a:t>
            </a:r>
            <a:endParaRPr lang="en-US" sz="5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2940" y="137145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(1) Finishing the Data Science text!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22940" y="3834154"/>
            <a:ext cx="6711510" cy="2677656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(2) Second, choosing a dataset for a final project: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Explain the dataset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Initial set of questions about it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A desired predictive model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Two initial visualizations (in R) </a:t>
            </a:r>
            <a:r>
              <a:rPr lang="en-US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Non-R systems </a:t>
            </a:r>
            <a:r>
              <a:rPr lang="en-US" sz="2400" dirty="0" smtClean="0">
                <a:latin typeface="Calibri"/>
                <a:cs typeface="Calibri"/>
              </a:rPr>
              <a:t>OK, but only </a:t>
            </a:r>
            <a:r>
              <a:rPr lang="en-US" sz="24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815244" y="1418429"/>
            <a:ext cx="2848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Using R with location data….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64195" y="2121256"/>
            <a:ext cx="6116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/>
                <a:cs typeface="Calibri"/>
              </a:rPr>
              <a:t>library(maps)</a:t>
            </a:r>
          </a:p>
          <a:p>
            <a:r>
              <a:rPr lang="en-US" dirty="0">
                <a:latin typeface="Calibri"/>
                <a:cs typeface="Calibri"/>
              </a:rPr>
              <a:t>map("state", interior = FALSE)</a:t>
            </a:r>
          </a:p>
          <a:p>
            <a:r>
              <a:rPr lang="en-US" dirty="0">
                <a:latin typeface="Calibri"/>
                <a:cs typeface="Calibri"/>
              </a:rPr>
              <a:t>map("state", boundary = FALSE, col="gray", add = TRUE</a:t>
            </a:r>
            <a:r>
              <a:rPr lang="en-US" dirty="0" smtClean="0">
                <a:latin typeface="Calibri"/>
                <a:cs typeface="Calibri"/>
              </a:rPr>
              <a:t>)</a:t>
            </a:r>
          </a:p>
          <a:p>
            <a:r>
              <a:rPr lang="en-US" dirty="0" smtClean="0">
                <a:latin typeface="Calibri"/>
                <a:cs typeface="Calibri"/>
              </a:rPr>
              <a:t>points(-117,34,pch=19,col="red")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3" name="Picture 2" descr="Screen Shot 2013-04-01 at 2.52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699" y="1871138"/>
            <a:ext cx="3009506" cy="17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83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</a:t>
            </a: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schedule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6140" y="130341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Due 4/9: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choosing the dataset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46458" y="818815"/>
            <a:ext cx="4157218" cy="1477328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Explain </a:t>
            </a:r>
            <a:r>
              <a:rPr lang="en-US" sz="1500" dirty="0" smtClean="0">
                <a:latin typeface="Calibri"/>
                <a:cs typeface="Calibri"/>
              </a:rPr>
              <a:t>the dataset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Initial set of questions about </a:t>
            </a:r>
            <a:r>
              <a:rPr lang="en-US" sz="1500" dirty="0" smtClean="0">
                <a:latin typeface="Calibri"/>
                <a:cs typeface="Calibri"/>
              </a:rPr>
              <a:t>it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A </a:t>
            </a:r>
            <a:r>
              <a:rPr lang="en-US" sz="1500" dirty="0" smtClean="0">
                <a:latin typeface="Calibri"/>
                <a:cs typeface="Calibri"/>
              </a:rPr>
              <a:t>desired predictive model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Two initial visualizations (in R) </a:t>
            </a:r>
            <a:r>
              <a:rPr lang="en-US" sz="900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Other </a:t>
            </a:r>
            <a:r>
              <a:rPr lang="en-US" sz="1500" dirty="0" smtClean="0">
                <a:latin typeface="Calibri"/>
                <a:cs typeface="Calibri"/>
              </a:rPr>
              <a:t>systems OK, but only </a:t>
            </a:r>
            <a:r>
              <a:rPr lang="en-US" sz="15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96140" y="253314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Due 4/16: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feature selection and exploration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46458" y="3013446"/>
            <a:ext cx="4157218" cy="969496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Define features/subsets of your data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the unsupervised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hierarchical and k-means clustering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Visualize and summarize the results</a:t>
            </a:r>
            <a:endParaRPr lang="en-US" sz="1500" dirty="0" smtClean="0">
              <a:latin typeface="Calibri"/>
              <a:cs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6140" y="4182462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800000"/>
                </a:solidFill>
                <a:latin typeface="Calibri"/>
              </a:rPr>
              <a:t>Due 4/23: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model selection by cross-validation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46458" y="4662763"/>
            <a:ext cx="4157218" cy="1569660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>
                <a:latin typeface="Calibri"/>
                <a:cs typeface="Calibri"/>
              </a:rPr>
              <a:t>Decide on a cross-validation </a:t>
            </a:r>
            <a:r>
              <a:rPr lang="en-US" sz="1500" dirty="0" smtClean="0">
                <a:latin typeface="Calibri"/>
                <a:cs typeface="Calibri"/>
              </a:rPr>
              <a:t>strategy</a:t>
            </a:r>
          </a:p>
          <a:p>
            <a:pPr marL="457200" lvl="2"/>
            <a:r>
              <a:rPr lang="en-US" sz="1200" dirty="0" smtClean="0">
                <a:latin typeface="Calibri"/>
                <a:cs typeface="Calibri"/>
              </a:rPr>
              <a:t>10-fold, leave-one-out, parameters to test…</a:t>
            </a:r>
            <a:endParaRPr lang="en-US" sz="1500" dirty="0">
              <a:latin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all of the appropriate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linear and/or logistic regression, decision trees, random forests, SVMs, NNs, and k-NNs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them and summarize the results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Ensemble vs. single-algorithm choice</a:t>
            </a:r>
            <a:endParaRPr lang="en-US" sz="1500" dirty="0" smtClean="0">
              <a:latin typeface="Calibri"/>
              <a:cs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1120" y="602455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/>
              </a:rPr>
              <a:t>On</a:t>
            </a:r>
            <a:r>
              <a:rPr lang="en-US" sz="2400" b="1" dirty="0" smtClean="0">
                <a:latin typeface="Calibri"/>
              </a:rPr>
              <a:t> 4/29: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final-project talks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8592" y="1051994"/>
            <a:ext cx="30828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4/8: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model selection and analyzing time series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8592" y="2290166"/>
            <a:ext cx="3583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4/15: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additional topics, e.g., boosting classifiers/SOMs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78592" y="3909881"/>
            <a:ext cx="3147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4/22: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Calibri"/>
              </a:rPr>
              <a:t>example final project talk / short session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129950" y="6481384"/>
            <a:ext cx="3547440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Calibri"/>
              </a:rPr>
              <a:t>Final project report due 5/7/2013 (No class 5/6/2013)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68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data…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952" y="119880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Best option: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41642" y="1118750"/>
            <a:ext cx="432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choose a dataset you're already working on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or have thought about working on…)</a:t>
            </a:r>
            <a:endParaRPr lang="en-US" i="1" dirty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2" y="233049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No data? No problem!</a:t>
            </a:r>
            <a:endParaRPr lang="en-US" sz="2400" i="1" dirty="0" smtClean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7349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data…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952" y="119880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Best option: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41642" y="1118750"/>
            <a:ext cx="432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choose a dataset you're already working on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or have thought about working on…)</a:t>
            </a:r>
            <a:endParaRPr lang="en-US" i="1" dirty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2" y="233049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No data? No problem!</a:t>
            </a:r>
            <a:endParaRPr lang="en-US" sz="2400" i="1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08542" y="5943323"/>
            <a:ext cx="593025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(6) Titanic data – </a:t>
            </a:r>
            <a:r>
              <a:rPr lang="en-US" sz="3200" i="1" dirty="0" smtClean="0">
                <a:solidFill>
                  <a:prstClr val="black"/>
                </a:solidFill>
                <a:latin typeface="Calibri"/>
                <a:cs typeface="Calibri"/>
              </a:rPr>
              <a:t>the full set!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43562" y="5297814"/>
            <a:ext cx="6304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(7)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"Internet Ads"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 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is the image an ad or not? missing data…</a:t>
            </a:r>
            <a:endParaRPr lang="en-US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43562" y="3779988"/>
            <a:ext cx="6304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(9)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"Adult"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 </a:t>
            </a:r>
            <a:r>
              <a:rPr lang="en-US" dirty="0">
                <a:solidFill>
                  <a:prstClr val="black"/>
                </a:solidFill>
                <a:latin typeface="Calibri"/>
                <a:cs typeface="Calibri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 poorly named! – salaries w/many variables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43562" y="4538901"/>
            <a:ext cx="6100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(8</a:t>
            </a:r>
            <a:r>
              <a:rPr lang="en-US" sz="2400" dirty="0">
                <a:solidFill>
                  <a:prstClr val="black"/>
                </a:solidFill>
                <a:latin typeface="Calibri"/>
                <a:cs typeface="Calibri"/>
              </a:rPr>
              <a:t>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"Poker Hand" 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learning vs. a full algorithmic model…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08542" y="2907673"/>
            <a:ext cx="432500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(10)  UCI datasets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236" y="2206085"/>
            <a:ext cx="3907568" cy="12618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39380" y="6062636"/>
            <a:ext cx="944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online…</a:t>
            </a:r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8293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data…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952" y="119880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Best option: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41642" y="1118750"/>
            <a:ext cx="432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choose a dataset you're already working on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or have thought about working on…)</a:t>
            </a:r>
            <a:endParaRPr lang="en-US" i="1" dirty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2" y="233049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No data? No problem!</a:t>
            </a:r>
            <a:endParaRPr lang="en-US" sz="2400" i="1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19882" y="5943323"/>
            <a:ext cx="538595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(1) Yelp's dataset challenge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19882" y="5184412"/>
            <a:ext cx="709823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(2) 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Your take on "soda vs. pop in twitter"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19882" y="3666586"/>
            <a:ext cx="709823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(4)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  <a:cs typeface="Calibri"/>
              </a:rPr>
              <a:t>Kaggle's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 datasets/competitions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519882" y="4425499"/>
            <a:ext cx="432500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(3) Preferences!?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19882" y="2907673"/>
            <a:ext cx="653125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(5) R's </a:t>
            </a:r>
            <a:r>
              <a:rPr lang="en-US" sz="3200" i="1" dirty="0" smtClean="0">
                <a:solidFill>
                  <a:prstClr val="black"/>
                </a:solidFill>
                <a:latin typeface="Calibri"/>
                <a:cs typeface="Calibri"/>
              </a:rPr>
              <a:t>spam 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dataset    </a:t>
            </a:r>
            <a:r>
              <a:rPr lang="en-US" b="1" dirty="0" smtClean="0">
                <a:solidFill>
                  <a:prstClr val="black"/>
                </a:solidFill>
                <a:latin typeface="Courier New"/>
                <a:cs typeface="Courier New"/>
              </a:rPr>
              <a:t>data(spam) ?spam</a:t>
            </a:r>
          </a:p>
        </p:txBody>
      </p:sp>
      <p:sp>
        <p:nvSpPr>
          <p:cNvPr id="2" name="Rectangle 1"/>
          <p:cNvSpPr/>
          <p:nvPr/>
        </p:nvSpPr>
        <p:spPr>
          <a:xfrm>
            <a:off x="7064238" y="5322327"/>
            <a:ext cx="201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blog.echen.me</a:t>
            </a:r>
            <a:r>
              <a:rPr lang="en-US" sz="1200" dirty="0">
                <a:latin typeface="Calibri"/>
                <a:cs typeface="Calibri"/>
              </a:rPr>
              <a:t>/2012/07/06</a:t>
            </a:r>
            <a:r>
              <a:rPr lang="en-US" sz="1200" dirty="0" smtClean="0">
                <a:latin typeface="Calibri"/>
                <a:cs typeface="Calibri"/>
              </a:rPr>
              <a:t>/</a:t>
            </a:r>
          </a:p>
          <a:p>
            <a:r>
              <a:rPr lang="en-US" sz="1200" dirty="0" smtClean="0">
                <a:latin typeface="Calibri"/>
                <a:cs typeface="Calibri"/>
              </a:rPr>
              <a:t>soda</a:t>
            </a:r>
            <a:r>
              <a:rPr lang="en-US" sz="1200" dirty="0">
                <a:latin typeface="Calibri"/>
                <a:cs typeface="Calibri"/>
              </a:rPr>
              <a:t>-</a:t>
            </a:r>
            <a:r>
              <a:rPr lang="en-US" sz="1200" dirty="0" err="1">
                <a:latin typeface="Calibri"/>
                <a:cs typeface="Calibri"/>
              </a:rPr>
              <a:t>vs</a:t>
            </a:r>
            <a:r>
              <a:rPr lang="en-US" sz="1200" dirty="0">
                <a:latin typeface="Calibri"/>
                <a:cs typeface="Calibri"/>
              </a:rPr>
              <a:t>-pop-with-twitter/</a:t>
            </a:r>
          </a:p>
        </p:txBody>
      </p:sp>
      <p:sp>
        <p:nvSpPr>
          <p:cNvPr id="4" name="Rectangle 3"/>
          <p:cNvSpPr/>
          <p:nvPr/>
        </p:nvSpPr>
        <p:spPr>
          <a:xfrm>
            <a:off x="4832119" y="4323439"/>
            <a:ext cx="927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Movies: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954072" y="4612191"/>
            <a:ext cx="805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Music: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496228" y="3788473"/>
            <a:ext cx="1579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  <a:cs typeface="Calibri"/>
              </a:rPr>
              <a:t>ICDAR: predicting gender from writing!?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4902451" y="4900944"/>
            <a:ext cx="857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Dating: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06562" y="6130851"/>
            <a:ext cx="2467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www.yelp.com</a:t>
            </a:r>
            <a:r>
              <a:rPr lang="en-US" sz="1200" dirty="0">
                <a:latin typeface="Calibri"/>
                <a:cs typeface="Calibri"/>
              </a:rPr>
              <a:t>/</a:t>
            </a:r>
            <a:r>
              <a:rPr lang="en-US" sz="1200" dirty="0" err="1">
                <a:latin typeface="Calibri"/>
                <a:cs typeface="Calibri"/>
              </a:rPr>
              <a:t>dataset_challenge</a:t>
            </a:r>
            <a:r>
              <a:rPr lang="en-US" sz="1200" dirty="0">
                <a:latin typeface="Calibri"/>
                <a:cs typeface="Calibri"/>
              </a:rPr>
              <a:t>/</a:t>
            </a:r>
          </a:p>
        </p:txBody>
      </p:sp>
      <p:sp>
        <p:nvSpPr>
          <p:cNvPr id="8" name="Rectangle 7"/>
          <p:cNvSpPr/>
          <p:nvPr/>
        </p:nvSpPr>
        <p:spPr>
          <a:xfrm>
            <a:off x="5760002" y="4947917"/>
            <a:ext cx="2569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www.occamslab.com</a:t>
            </a:r>
            <a:r>
              <a:rPr lang="en-US" sz="1200" dirty="0">
                <a:latin typeface="Calibri"/>
                <a:cs typeface="Calibri"/>
              </a:rPr>
              <a:t>/</a:t>
            </a:r>
            <a:r>
              <a:rPr lang="en-US" sz="1200" dirty="0" err="1">
                <a:latin typeface="Calibri"/>
                <a:cs typeface="Calibri"/>
              </a:rPr>
              <a:t>petricek</a:t>
            </a:r>
            <a:r>
              <a:rPr lang="en-US" sz="1200" dirty="0">
                <a:latin typeface="Calibri"/>
                <a:cs typeface="Calibri"/>
              </a:rPr>
              <a:t>/data/</a:t>
            </a:r>
          </a:p>
        </p:txBody>
      </p:sp>
      <p:sp>
        <p:nvSpPr>
          <p:cNvPr id="9" name="Rectangle 8"/>
          <p:cNvSpPr/>
          <p:nvPr/>
        </p:nvSpPr>
        <p:spPr>
          <a:xfrm>
            <a:off x="5760002" y="4393824"/>
            <a:ext cx="2096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www.grouplens.org</a:t>
            </a:r>
            <a:r>
              <a:rPr lang="en-US" sz="1200" dirty="0">
                <a:latin typeface="Calibri"/>
                <a:cs typeface="Calibri"/>
              </a:rPr>
              <a:t>/node/</a:t>
            </a:r>
            <a:r>
              <a:rPr lang="en-US" sz="1200" dirty="0" smtClean="0">
                <a:latin typeface="Calibri"/>
                <a:cs typeface="Calibri"/>
              </a:rPr>
              <a:t>73 </a:t>
            </a:r>
            <a:endParaRPr lang="en-US" sz="1200" dirty="0">
              <a:latin typeface="Calibri"/>
              <a:cs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60002" y="4691707"/>
            <a:ext cx="35876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 smtClean="0">
                <a:latin typeface="Calibri"/>
                <a:cs typeface="Calibri"/>
              </a:rPr>
              <a:t>www.dtic.upf.edu</a:t>
            </a:r>
            <a:r>
              <a:rPr lang="en-US" sz="900" dirty="0">
                <a:latin typeface="Calibri"/>
                <a:cs typeface="Calibri"/>
              </a:rPr>
              <a:t>/~</a:t>
            </a:r>
            <a:r>
              <a:rPr lang="en-US" sz="900" dirty="0" err="1">
                <a:latin typeface="Calibri"/>
                <a:cs typeface="Calibri"/>
              </a:rPr>
              <a:t>ocelma</a:t>
            </a:r>
            <a:r>
              <a:rPr lang="en-US" sz="900" dirty="0">
                <a:latin typeface="Calibri"/>
                <a:cs typeface="Calibri"/>
              </a:rPr>
              <a:t>/</a:t>
            </a:r>
            <a:r>
              <a:rPr lang="en-US" sz="900" dirty="0" err="1" smtClean="0">
                <a:latin typeface="Calibri"/>
                <a:cs typeface="Calibri"/>
              </a:rPr>
              <a:t>MusicRecommendationDataset</a:t>
            </a:r>
            <a:endParaRPr lang="en-US" sz="9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2482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676275" y="1525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NNs</a:t>
            </a:r>
            <a:endParaRPr lang="en-US" sz="6000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676275" y="2668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SVMs</a:t>
            </a:r>
            <a:endParaRPr lang="en-US" sz="6000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1027"/>
          <p:cNvSpPr>
            <a:spLocks noChangeArrowheads="1"/>
          </p:cNvSpPr>
          <p:nvPr/>
        </p:nvSpPr>
        <p:spPr bwMode="auto">
          <a:xfrm>
            <a:off x="676275" y="3811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k-NNs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Three classifiers: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74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676275" y="1525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NNs</a:t>
            </a:r>
            <a:endParaRPr lang="en-US" sz="6000" dirty="0" smtClean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5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1027"/>
          <p:cNvSpPr>
            <a:spLocks noChangeArrowheads="1"/>
          </p:cNvSpPr>
          <p:nvPr/>
        </p:nvSpPr>
        <p:spPr bwMode="auto">
          <a:xfrm>
            <a:off x="676275" y="2668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SVMs</a:t>
            </a:r>
            <a:endParaRPr lang="en-US" sz="6000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676275" y="3811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k-NNs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Neural Networks…</a:t>
            </a:r>
            <a:endParaRPr lang="en-US" sz="4200" dirty="0">
              <a:solidFill>
                <a:srgbClr val="0000FF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17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Schedule…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838200" y="121920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#6 is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still being graded…  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838200" y="3867854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#8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in next Tuesday (4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/9)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8" name="Text Box 9"/>
          <p:cNvSpPr txBox="1">
            <a:spLocks noChangeArrowheads="1"/>
          </p:cNvSpPr>
          <p:nvPr/>
        </p:nvSpPr>
        <p:spPr bwMode="auto">
          <a:xfrm>
            <a:off x="838200" y="2151607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#7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 smtClean="0">
                <a:solidFill>
                  <a:srgbClr val="FF0000"/>
                </a:solidFill>
                <a:latin typeface="Cambria" pitchFamily="18" charset="0"/>
              </a:rPr>
              <a:t>Saturday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4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/6)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9" name="Text Box 9"/>
          <p:cNvSpPr txBox="1">
            <a:spLocks noChangeArrowheads="1"/>
          </p:cNvSpPr>
          <p:nvPr/>
        </p:nvSpPr>
        <p:spPr bwMode="auto">
          <a:xfrm>
            <a:off x="1447800" y="2641681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Chapter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14 ~ </a:t>
            </a: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Storage</a:t>
            </a:r>
            <a:endParaRPr lang="en-US" sz="2100" b="1" i="1" dirty="0">
              <a:solidFill>
                <a:srgbClr val="800000"/>
              </a:solidFill>
              <a:latin typeface="Cambria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447800" y="4359237"/>
            <a:ext cx="662940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Chapter 15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~ </a:t>
            </a: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Maps</a:t>
            </a:r>
            <a:endParaRPr lang="en-US" sz="2100" b="1" i="1" dirty="0">
              <a:solidFill>
                <a:srgbClr val="800000"/>
              </a:solidFill>
              <a:latin typeface="Cambria" pitchFamily="18" charset="0"/>
            </a:endParaRPr>
          </a:p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47800" y="4757700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Final project dataset and initial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plan…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890046" y="5577888"/>
            <a:ext cx="67280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marL="342900" indent="-342900" defTabSz="9144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 … test-apply SVMs, NNs, and k-NNs to your dataset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447800" y="3053680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K-means and H. Clustering for digit classification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883686" y="5219988"/>
            <a:ext cx="67280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marL="342900" indent="-342900" defTabSz="9144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 … at least two initial visualizations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20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Neural Networks are… ?</a:t>
            </a: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953000"/>
          </a:xfrm>
        </p:spPr>
        <p:txBody>
          <a:bodyPr/>
          <a:lstStyle/>
          <a:p>
            <a:r>
              <a:rPr lang="en-GB" dirty="0"/>
              <a:t>Models of the brain and nervous system</a:t>
            </a:r>
          </a:p>
          <a:p>
            <a:r>
              <a:rPr lang="en-GB" dirty="0"/>
              <a:t>Highly parallel</a:t>
            </a:r>
          </a:p>
          <a:p>
            <a:pPr lvl="1"/>
            <a:r>
              <a:rPr lang="en-GB" dirty="0"/>
              <a:t>Process information much more like the brain than a serial computer</a:t>
            </a:r>
          </a:p>
          <a:p>
            <a:r>
              <a:rPr lang="en-GB" b="1" dirty="0" smtClean="0">
                <a:solidFill>
                  <a:srgbClr val="008000"/>
                </a:solidFill>
              </a:rPr>
              <a:t>Highly-parameterized </a:t>
            </a:r>
            <a:r>
              <a:rPr lang="en-GB" dirty="0" smtClean="0"/>
              <a:t>machine-learning algorithms</a:t>
            </a:r>
            <a:endParaRPr lang="en-GB" dirty="0"/>
          </a:p>
          <a:p>
            <a:endParaRPr lang="en-GB" dirty="0"/>
          </a:p>
          <a:p>
            <a:r>
              <a:rPr lang="en-GB" dirty="0"/>
              <a:t>S</a:t>
            </a:r>
            <a:r>
              <a:rPr lang="en-GB" dirty="0" smtClean="0"/>
              <a:t>imple </a:t>
            </a:r>
            <a:r>
              <a:rPr lang="en-GB" dirty="0"/>
              <a:t>principles</a:t>
            </a:r>
          </a:p>
          <a:p>
            <a:r>
              <a:rPr lang="en-GB" dirty="0"/>
              <a:t>C</a:t>
            </a:r>
            <a:r>
              <a:rPr lang="en-GB" dirty="0" smtClean="0"/>
              <a:t>omplex results (too complex?!)</a:t>
            </a:r>
            <a:endParaRPr lang="en-GB" dirty="0"/>
          </a:p>
          <a:p>
            <a:endParaRPr lang="en-GB" dirty="0"/>
          </a:p>
          <a:p>
            <a:r>
              <a:rPr lang="en-GB" dirty="0"/>
              <a:t>Applications</a:t>
            </a:r>
          </a:p>
          <a:p>
            <a:pPr lvl="1"/>
            <a:r>
              <a:rPr lang="en-GB" dirty="0"/>
              <a:t>As powerful problem solvers</a:t>
            </a:r>
          </a:p>
          <a:p>
            <a:pPr lvl="1"/>
            <a:r>
              <a:rPr lang="en-GB" dirty="0"/>
              <a:t>As biological models</a:t>
            </a:r>
          </a:p>
        </p:txBody>
      </p:sp>
    </p:spTree>
    <p:extLst>
      <p:ext uri="{BB962C8B-B14F-4D97-AF65-F5344CB8AC3E}">
        <p14:creationId xmlns:p14="http://schemas.microsoft.com/office/powerpoint/2010/main" val="1100423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Biological Neural Nets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Pigeons as art experts </a:t>
            </a:r>
            <a:r>
              <a:rPr lang="en-GB" sz="2000"/>
              <a:t>(Watanabe </a:t>
            </a:r>
            <a:r>
              <a:rPr lang="en-GB" sz="2000" i="1"/>
              <a:t>et al.</a:t>
            </a:r>
            <a:r>
              <a:rPr lang="en-GB" sz="2000"/>
              <a:t> 1995)</a:t>
            </a:r>
          </a:p>
          <a:p>
            <a:endParaRPr lang="en-GB" sz="2000"/>
          </a:p>
          <a:p>
            <a:endParaRPr lang="en-GB" sz="2000"/>
          </a:p>
          <a:p>
            <a:pPr lvl="1"/>
            <a:r>
              <a:rPr lang="en-GB"/>
              <a:t>Experiment:</a:t>
            </a:r>
          </a:p>
          <a:p>
            <a:pPr lvl="2"/>
            <a:r>
              <a:rPr lang="en-GB"/>
              <a:t>Pigeon in Skinner box</a:t>
            </a:r>
          </a:p>
          <a:p>
            <a:pPr lvl="2"/>
            <a:r>
              <a:rPr lang="en-GB"/>
              <a:t>Present paintings of two different artists (e.g. Chagall / Van Gogh)</a:t>
            </a:r>
          </a:p>
          <a:p>
            <a:pPr lvl="2"/>
            <a:r>
              <a:rPr lang="en-GB"/>
              <a:t>Reward for pecking when presented a particular artist (e.g. Van Gogh)</a:t>
            </a:r>
          </a:p>
        </p:txBody>
      </p:sp>
    </p:spTree>
    <p:extLst>
      <p:ext uri="{BB962C8B-B14F-4D97-AF65-F5344CB8AC3E}">
        <p14:creationId xmlns:p14="http://schemas.microsoft.com/office/powerpoint/2010/main" val="1849294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pigeon in skinner bo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09600"/>
            <a:ext cx="7239000" cy="562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907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anal with women washing - van gog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533400"/>
            <a:ext cx="48006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088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the russian wedding - chag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371475"/>
            <a:ext cx="8953500" cy="611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806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33400" y="3200400"/>
            <a:ext cx="7848600" cy="1828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6096000"/>
          </a:xfrm>
        </p:spPr>
        <p:txBody>
          <a:bodyPr/>
          <a:lstStyle/>
          <a:p>
            <a:r>
              <a:rPr lang="en-GB"/>
              <a:t>Pigeons were able to discriminate between Van Gogh and Chagall with 95% accuracy (when presented with pictures they had been trained on)</a:t>
            </a:r>
          </a:p>
          <a:p>
            <a:endParaRPr lang="en-GB"/>
          </a:p>
          <a:p>
            <a:r>
              <a:rPr lang="en-GB"/>
              <a:t>Discrimination still 85% successful for previously unseen paintings of the artists</a:t>
            </a:r>
          </a:p>
          <a:p>
            <a:endParaRPr lang="en-GB"/>
          </a:p>
          <a:p>
            <a:r>
              <a:rPr lang="en-GB"/>
              <a:t>Pigeons do not simply memorise the pictures</a:t>
            </a:r>
          </a:p>
          <a:p>
            <a:r>
              <a:rPr lang="en-GB"/>
              <a:t>They can extract and recognise patterns (the </a:t>
            </a:r>
            <a:r>
              <a:rPr lang="ja-JP" altLang="en-GB">
                <a:latin typeface="Arial"/>
              </a:rPr>
              <a:t>‘</a:t>
            </a:r>
            <a:r>
              <a:rPr lang="en-GB"/>
              <a:t>style</a:t>
            </a:r>
            <a:r>
              <a:rPr lang="ja-JP" altLang="en-GB">
                <a:latin typeface="Arial"/>
              </a:rPr>
              <a:t>’</a:t>
            </a:r>
            <a:r>
              <a:rPr lang="en-GB"/>
              <a:t>)</a:t>
            </a:r>
          </a:p>
          <a:p>
            <a:r>
              <a:rPr lang="en-GB"/>
              <a:t>They generalise from the already seen to make predictions</a:t>
            </a:r>
          </a:p>
          <a:p>
            <a:endParaRPr lang="en-GB"/>
          </a:p>
          <a:p>
            <a:r>
              <a:rPr lang="en-GB"/>
              <a:t>This is what neural networks (biological and artificial) are good at </a:t>
            </a:r>
            <a:r>
              <a:rPr lang="en-GB" sz="2000"/>
              <a:t>(unlike conventional computer)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886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ANNs – The basics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1143000"/>
          </a:xfrm>
        </p:spPr>
        <p:txBody>
          <a:bodyPr/>
          <a:lstStyle/>
          <a:p>
            <a:r>
              <a:rPr lang="en-GB"/>
              <a:t>ANNs incorporate the two fundamental components of biological neural nets:</a:t>
            </a:r>
          </a:p>
          <a:p>
            <a:endParaRPr lang="en-GB" sz="3600"/>
          </a:p>
        </p:txBody>
      </p:sp>
      <p:pic>
        <p:nvPicPr>
          <p:cNvPr id="11269" name="Picture 5" descr="AN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5" t="10390" r="11765" b="10947"/>
          <a:stretch>
            <a:fillRect/>
          </a:stretch>
        </p:blipFill>
        <p:spPr bwMode="auto">
          <a:xfrm>
            <a:off x="4876800" y="2438400"/>
            <a:ext cx="4038600" cy="373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85800" y="3352800"/>
            <a:ext cx="39624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GB" sz="2800" smtClean="0">
                <a:solidFill>
                  <a:srgbClr val="000000"/>
                </a:solidFill>
                <a:latin typeface="Arial" charset="0"/>
              </a:rPr>
              <a:t> Neurones (nodes)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GB" sz="2800" smtClean="0">
                <a:solidFill>
                  <a:srgbClr val="000000"/>
                </a:solidFill>
                <a:latin typeface="Arial" charset="0"/>
              </a:rPr>
              <a:t> Synapses (weights)</a:t>
            </a:r>
          </a:p>
        </p:txBody>
      </p:sp>
    </p:spTree>
    <p:extLst>
      <p:ext uri="{BB962C8B-B14F-4D97-AF65-F5344CB8AC3E}">
        <p14:creationId xmlns:p14="http://schemas.microsoft.com/office/powerpoint/2010/main" val="1568566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5715000"/>
          </a:xfrm>
        </p:spPr>
        <p:txBody>
          <a:bodyPr/>
          <a:lstStyle/>
          <a:p>
            <a:r>
              <a:rPr lang="en-GB" dirty="0" smtClean="0"/>
              <a:t>Neuron </a:t>
            </a:r>
            <a:r>
              <a:rPr lang="en-GB" dirty="0"/>
              <a:t>vs. Node</a:t>
            </a:r>
          </a:p>
          <a:p>
            <a:endParaRPr lang="en-GB" dirty="0"/>
          </a:p>
        </p:txBody>
      </p:sp>
      <p:pic>
        <p:nvPicPr>
          <p:cNvPr id="12292" name="Picture 4" descr="bio neur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"/>
          <a:stretch>
            <a:fillRect/>
          </a:stretch>
        </p:blipFill>
        <p:spPr bwMode="auto">
          <a:xfrm>
            <a:off x="2286000" y="1143000"/>
            <a:ext cx="44958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no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4"/>
          <a:stretch>
            <a:fillRect/>
          </a:stretch>
        </p:blipFill>
        <p:spPr bwMode="auto">
          <a:xfrm>
            <a:off x="2057400" y="3733800"/>
            <a:ext cx="4857750" cy="283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030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533400"/>
            <a:ext cx="7772400" cy="762000"/>
          </a:xfrm>
          <a:noFill/>
          <a:ln/>
        </p:spPr>
        <p:txBody>
          <a:bodyPr/>
          <a:lstStyle/>
          <a:p>
            <a:r>
              <a:rPr lang="en-GB"/>
              <a:t>Structure of a node: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85800" y="3886200"/>
            <a:ext cx="777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GB" sz="24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Squashing function limits node output:</a:t>
            </a:r>
          </a:p>
          <a:p>
            <a:pPr marL="914400" lvl="1" indent="-457200" defTabSz="914400" fontAlgn="base">
              <a:spcBef>
                <a:spcPct val="20000"/>
              </a:spcBef>
              <a:spcAft>
                <a:spcPct val="0"/>
              </a:spcAft>
              <a:buFontTx/>
              <a:buChar char="-"/>
            </a:pPr>
            <a:endParaRPr lang="en-GB" sz="240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4341" name="Picture 5" descr="sigmo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95800"/>
            <a:ext cx="3429000" cy="198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2133600" y="1066800"/>
            <a:ext cx="4144963" cy="2422525"/>
            <a:chOff x="1344" y="672"/>
            <a:chExt cx="2611" cy="1526"/>
          </a:xfrm>
        </p:grpSpPr>
        <p:pic>
          <p:nvPicPr>
            <p:cNvPr id="14340" name="Picture 4" descr="no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672"/>
              <a:ext cx="2563" cy="1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2" name="Rectangle 6"/>
            <p:cNvSpPr>
              <a:spLocks noChangeArrowheads="1"/>
            </p:cNvSpPr>
            <p:nvPr/>
          </p:nvSpPr>
          <p:spPr bwMode="auto">
            <a:xfrm>
              <a:off x="1344" y="1728"/>
              <a:ext cx="1008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400" fontAlgn="base">
                <a:spcBef>
                  <a:spcPct val="20000"/>
                </a:spcBef>
                <a:spcAft>
                  <a:spcPct val="0"/>
                </a:spcAft>
                <a:buFontTx/>
                <a:buChar char="•"/>
              </a:pPr>
              <a:endParaRPr lang="en-US" smtClean="0">
                <a:solidFill>
                  <a:srgbClr val="000000"/>
                </a:solidFill>
                <a:latin typeface="Arial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392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5715000"/>
          </a:xfrm>
        </p:spPr>
        <p:txBody>
          <a:bodyPr/>
          <a:lstStyle/>
          <a:p>
            <a:r>
              <a:rPr lang="en-GB"/>
              <a:t>Synapse vs. weight</a:t>
            </a:r>
          </a:p>
        </p:txBody>
      </p:sp>
      <p:pic>
        <p:nvPicPr>
          <p:cNvPr id="15364" name="Picture 4" descr="bio synap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"/>
          <a:stretch>
            <a:fillRect/>
          </a:stretch>
        </p:blipFill>
        <p:spPr bwMode="auto">
          <a:xfrm>
            <a:off x="2286000" y="1219200"/>
            <a:ext cx="4572000" cy="226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weig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495800"/>
            <a:ext cx="425132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329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christ colored wordcloud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5" t="12941" r="20450" b="24757"/>
          <a:stretch/>
        </p:blipFill>
        <p:spPr>
          <a:xfrm>
            <a:off x="5215525" y="2165982"/>
            <a:ext cx="3481976" cy="2948458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3" name="Picture 2" descr="muslim colored wordcloud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7" t="4838" r="24624" b="3836"/>
          <a:stretch/>
        </p:blipFill>
        <p:spPr>
          <a:xfrm>
            <a:off x="669039" y="1610311"/>
            <a:ext cx="3774124" cy="4161861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368545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r>
              <a:rPr lang="en-GB" b="0"/>
              <a:t>Feed-forward nets</a:t>
            </a:r>
          </a:p>
        </p:txBody>
      </p:sp>
      <p:pic>
        <p:nvPicPr>
          <p:cNvPr id="16387" name="Picture 3" descr="AN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1" r="12852"/>
          <a:stretch>
            <a:fillRect/>
          </a:stretch>
        </p:blipFill>
        <p:spPr bwMode="auto">
          <a:xfrm>
            <a:off x="4211638" y="1196975"/>
            <a:ext cx="4321175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68313" y="2349500"/>
            <a:ext cx="4103687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6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Information flow is unidirectional</a:t>
            </a:r>
          </a:p>
          <a:p>
            <a:pPr lvl="1"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4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Data is presented to </a:t>
            </a:r>
            <a:r>
              <a:rPr lang="en-GB" sz="1400" i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Input layer</a:t>
            </a:r>
          </a:p>
          <a:p>
            <a:pPr lvl="1"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4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Passed on to </a:t>
            </a:r>
            <a:r>
              <a:rPr lang="en-GB" sz="1400" i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Hidden Layer</a:t>
            </a:r>
          </a:p>
          <a:p>
            <a:pPr lvl="1"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4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Passed on to </a:t>
            </a:r>
            <a:r>
              <a:rPr lang="en-GB" sz="1400" i="1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Output layer</a:t>
            </a:r>
          </a:p>
          <a:p>
            <a:pPr lvl="1"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GB" sz="140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6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Information is distributed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GB" sz="160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sz="16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Information processing is parallel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GB" sz="160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23850" y="2133600"/>
            <a:ext cx="36004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1143000" indent="-228600"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95288" y="2276475"/>
            <a:ext cx="3455987" cy="2881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95288" y="5734050"/>
            <a:ext cx="38163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43000" indent="-2286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1000" smtClean="0">
                <a:solidFill>
                  <a:srgbClr val="000000"/>
                </a:solidFill>
                <a:latin typeface="Arial" charset="0"/>
              </a:rPr>
              <a:t>Internal representation (interpretation) of data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V="1">
            <a:off x="3851275" y="4868863"/>
            <a:ext cx="2305050" cy="8651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39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609600"/>
            <a:ext cx="7772400" cy="4876800"/>
          </a:xfrm>
        </p:spPr>
        <p:txBody>
          <a:bodyPr/>
          <a:lstStyle/>
          <a:p>
            <a:r>
              <a:rPr lang="en-GB" sz="2800"/>
              <a:t>Feeding data through the net:</a:t>
            </a:r>
          </a:p>
          <a:p>
            <a:endParaRPr lang="en-GB" sz="2800"/>
          </a:p>
          <a:p>
            <a:endParaRPr lang="en-GB" sz="2800"/>
          </a:p>
          <a:p>
            <a:endParaRPr lang="en-GB" sz="2800"/>
          </a:p>
          <a:p>
            <a:endParaRPr lang="en-GB" sz="2800"/>
          </a:p>
          <a:p>
            <a:endParaRPr lang="en-GB" sz="2800"/>
          </a:p>
          <a:p>
            <a:endParaRPr lang="en-GB" sz="2800"/>
          </a:p>
          <a:p>
            <a:pPr>
              <a:buFontTx/>
              <a:buNone/>
            </a:pPr>
            <a:r>
              <a:rPr lang="en-GB">
                <a:cs typeface="Times New Roman" charset="0"/>
              </a:rPr>
              <a:t>(1 </a:t>
            </a:r>
            <a:r>
              <a:rPr lang="en-GB">
                <a:cs typeface="Times New Roman" charset="0"/>
                <a:sym typeface="Symbol" charset="0"/>
              </a:rPr>
              <a:t></a:t>
            </a:r>
            <a:r>
              <a:rPr lang="en-GB">
                <a:cs typeface="Times New Roman" charset="0"/>
              </a:rPr>
              <a:t> 0.25) + (0.5 </a:t>
            </a:r>
            <a:r>
              <a:rPr lang="en-GB">
                <a:cs typeface="Times New Roman" charset="0"/>
                <a:sym typeface="Symbol" charset="0"/>
              </a:rPr>
              <a:t></a:t>
            </a:r>
            <a:r>
              <a:rPr lang="en-GB">
                <a:cs typeface="Times New Roman" charset="0"/>
              </a:rPr>
              <a:t> (-1.5)) = 0.25 + (-0.75)   =  - </a:t>
            </a:r>
            <a:r>
              <a:rPr lang="en-GB" b="1">
                <a:cs typeface="Times New Roman" charset="0"/>
              </a:rPr>
              <a:t>0.5</a:t>
            </a:r>
            <a:r>
              <a:rPr lang="en-GB" sz="2800"/>
              <a:t> </a:t>
            </a:r>
          </a:p>
        </p:txBody>
      </p:sp>
      <p:pic>
        <p:nvPicPr>
          <p:cNvPr id="17411" name="Picture 3" descr="ANNexamp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00" b="24667"/>
          <a:stretch>
            <a:fillRect/>
          </a:stretch>
        </p:blipFill>
        <p:spPr bwMode="auto">
          <a:xfrm>
            <a:off x="2286000" y="1295400"/>
            <a:ext cx="4114800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890963" y="316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890963" y="316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890963" y="316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3505200" y="5562600"/>
          <a:ext cx="22098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702" name="Equation" r:id="rId4" imgW="1016000" imgH="393700" progId="Equation.3">
                  <p:embed/>
                </p:oleObj>
              </mc:Choice>
              <mc:Fallback>
                <p:oleObj name="Equation" r:id="rId4" imgW="1016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562600"/>
                        <a:ext cx="2209800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433513" y="5762625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Squashing:</a:t>
            </a:r>
          </a:p>
        </p:txBody>
      </p:sp>
    </p:spTree>
    <p:extLst>
      <p:ext uri="{BB962C8B-B14F-4D97-AF65-F5344CB8AC3E}">
        <p14:creationId xmlns:p14="http://schemas.microsoft.com/office/powerpoint/2010/main" val="3167357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6172200"/>
          </a:xfrm>
        </p:spPr>
        <p:txBody>
          <a:bodyPr/>
          <a:lstStyle/>
          <a:p>
            <a:r>
              <a:rPr lang="en-GB"/>
              <a:t>Data is presented to the network in the form of activations in the input layer</a:t>
            </a:r>
          </a:p>
          <a:p>
            <a:endParaRPr lang="en-GB"/>
          </a:p>
          <a:p>
            <a:r>
              <a:rPr lang="en-GB"/>
              <a:t>Examples</a:t>
            </a:r>
          </a:p>
          <a:p>
            <a:pPr lvl="1"/>
            <a:r>
              <a:rPr lang="en-GB"/>
              <a:t>Pixel intensity (for pictures)</a:t>
            </a:r>
          </a:p>
          <a:p>
            <a:pPr lvl="1"/>
            <a:r>
              <a:rPr lang="en-GB"/>
              <a:t>Molecule concentrations (for artificial nose)</a:t>
            </a:r>
          </a:p>
          <a:p>
            <a:pPr lvl="1"/>
            <a:r>
              <a:rPr lang="en-GB"/>
              <a:t>Share prices (for stock market prediction)</a:t>
            </a:r>
          </a:p>
          <a:p>
            <a:pPr lvl="1"/>
            <a:endParaRPr lang="en-GB"/>
          </a:p>
          <a:p>
            <a:r>
              <a:rPr lang="en-GB"/>
              <a:t>Data usually requires preprocessing</a:t>
            </a:r>
          </a:p>
          <a:p>
            <a:pPr lvl="1"/>
            <a:r>
              <a:rPr lang="en-GB"/>
              <a:t>Analogous to senses in biology</a:t>
            </a:r>
          </a:p>
          <a:p>
            <a:pPr lvl="1"/>
            <a:endParaRPr lang="en-GB"/>
          </a:p>
          <a:p>
            <a:r>
              <a:rPr lang="en-GB"/>
              <a:t>How to represent more abstract data, e.g. a name?</a:t>
            </a:r>
          </a:p>
          <a:p>
            <a:pPr lvl="1"/>
            <a:r>
              <a:rPr lang="en-GB"/>
              <a:t>Choose a pattern, e.g.</a:t>
            </a:r>
          </a:p>
          <a:p>
            <a:pPr lvl="2"/>
            <a:r>
              <a:rPr lang="en-GB"/>
              <a:t>0-0-1 for </a:t>
            </a:r>
            <a:r>
              <a:rPr lang="ja-JP" altLang="en-GB">
                <a:latin typeface="Arial"/>
              </a:rPr>
              <a:t>“</a:t>
            </a:r>
            <a:r>
              <a:rPr lang="en-GB"/>
              <a:t>Chris</a:t>
            </a:r>
            <a:r>
              <a:rPr lang="ja-JP" altLang="en-GB">
                <a:latin typeface="Arial"/>
              </a:rPr>
              <a:t>”</a:t>
            </a:r>
            <a:endParaRPr lang="en-GB"/>
          </a:p>
          <a:p>
            <a:pPr lvl="2"/>
            <a:r>
              <a:rPr lang="en-GB"/>
              <a:t>0-1-0 for </a:t>
            </a:r>
            <a:r>
              <a:rPr lang="ja-JP" altLang="en-GB">
                <a:latin typeface="Arial"/>
              </a:rPr>
              <a:t>“</a:t>
            </a:r>
            <a:r>
              <a:rPr lang="en-GB"/>
              <a:t>Becky</a:t>
            </a:r>
            <a:r>
              <a:rPr lang="ja-JP" altLang="en-GB">
                <a:latin typeface="Arial"/>
              </a:rPr>
              <a:t>”</a:t>
            </a:r>
            <a:endParaRPr lang="en-GB"/>
          </a:p>
          <a:p>
            <a:pPr lvl="2"/>
            <a:endParaRPr lang="en-GB"/>
          </a:p>
          <a:p>
            <a:pPr lvl="2">
              <a:buFontTx/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531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backprop_surfac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2913112" cy="246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548680"/>
            <a:ext cx="7772400" cy="1728192"/>
          </a:xfrm>
        </p:spPr>
        <p:txBody>
          <a:bodyPr/>
          <a:lstStyle/>
          <a:p>
            <a:r>
              <a:rPr lang="en-GB" dirty="0" smtClean="0"/>
              <a:t>Weights determine </a:t>
            </a:r>
            <a:r>
              <a:rPr lang="en-GB" dirty="0"/>
              <a:t>the behaviour of a network</a:t>
            </a:r>
          </a:p>
          <a:p>
            <a:endParaRPr lang="en-GB" dirty="0"/>
          </a:p>
          <a:p>
            <a:pPr>
              <a:buFontTx/>
              <a:buNone/>
            </a:pPr>
            <a:r>
              <a:rPr lang="en-GB" dirty="0"/>
              <a:t>	</a:t>
            </a:r>
            <a:r>
              <a:rPr lang="en-GB" dirty="0">
                <a:sym typeface="Wingdings" charset="0"/>
              </a:rPr>
              <a:t> How can we find the </a:t>
            </a:r>
            <a:r>
              <a:rPr lang="en-GB" b="1" i="1" dirty="0">
                <a:solidFill>
                  <a:srgbClr val="008000"/>
                </a:solidFill>
                <a:sym typeface="Wingdings" charset="0"/>
              </a:rPr>
              <a:t>right weights</a:t>
            </a:r>
            <a:r>
              <a:rPr lang="en-GB" dirty="0">
                <a:sym typeface="Wingdings" charset="0"/>
              </a:rPr>
              <a:t>?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403648" y="4653136"/>
            <a:ext cx="6552728" cy="2031504"/>
          </a:xfrm>
          <a:prstGeom prst="rect">
            <a:avLst/>
          </a:prstGeom>
          <a:noFill/>
          <a:ln w="28575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/>
            <a:r>
              <a:rPr lang="en-GB" sz="2000" dirty="0" err="1" smtClean="0">
                <a:solidFill>
                  <a:srgbClr val="000000"/>
                </a:solidFill>
                <a:latin typeface="Arial"/>
                <a:ea typeface="ＭＳ Ｐゴシック"/>
              </a:rPr>
              <a:t>Backpropagation</a:t>
            </a:r>
            <a:endParaRPr lang="en-GB" sz="2000" dirty="0" smtClean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 lvl="1" defTabSz="914400"/>
            <a:r>
              <a:rPr lang="en-GB" sz="1800" dirty="0" smtClean="0">
                <a:solidFill>
                  <a:srgbClr val="000000"/>
                </a:solidFill>
                <a:latin typeface="Arial"/>
                <a:ea typeface="ＭＳ Ｐゴシック"/>
              </a:rPr>
              <a:t>Requires training set (input / output pairs)</a:t>
            </a:r>
          </a:p>
          <a:p>
            <a:pPr lvl="1" defTabSz="914400"/>
            <a:r>
              <a:rPr lang="en-GB" sz="1800" dirty="0" smtClean="0">
                <a:solidFill>
                  <a:srgbClr val="000000"/>
                </a:solidFill>
                <a:latin typeface="Arial"/>
                <a:ea typeface="ＭＳ Ｐゴシック"/>
              </a:rPr>
              <a:t>Starts with random weights</a:t>
            </a:r>
          </a:p>
          <a:p>
            <a:pPr lvl="1" defTabSz="914400"/>
            <a:r>
              <a:rPr lang="en-GB" sz="1800" dirty="0" smtClean="0">
                <a:solidFill>
                  <a:srgbClr val="000000"/>
                </a:solidFill>
                <a:latin typeface="Arial"/>
                <a:ea typeface="ＭＳ Ｐゴシック"/>
              </a:rPr>
              <a:t>Error is computed for each training sample</a:t>
            </a:r>
          </a:p>
          <a:p>
            <a:pPr lvl="1" defTabSz="914400"/>
            <a:r>
              <a:rPr lang="en-GB" sz="1800" dirty="0" smtClean="0">
                <a:solidFill>
                  <a:srgbClr val="000000"/>
                </a:solidFill>
                <a:latin typeface="Arial"/>
                <a:ea typeface="ＭＳ Ｐゴシック"/>
              </a:rPr>
              <a:t>The weights are adjusted toward the right answer…</a:t>
            </a:r>
          </a:p>
          <a:p>
            <a:pPr lvl="1" defTabSz="914400">
              <a:buFontTx/>
              <a:buNone/>
            </a:pPr>
            <a:r>
              <a:rPr lang="en-GB" sz="1800" dirty="0" smtClean="0">
                <a:solidFill>
                  <a:srgbClr val="000000"/>
                </a:solidFill>
                <a:latin typeface="Arial"/>
                <a:ea typeface="ＭＳ Ｐゴシック"/>
                <a:sym typeface="Wingdings" charset="0"/>
              </a:rPr>
              <a:t> Gradient descent on error landscape</a:t>
            </a:r>
            <a:endParaRPr lang="en-GB" sz="1800" dirty="0" smtClean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 defTabSz="914400"/>
            <a:endParaRPr lang="en-GB" sz="2000" dirty="0" smtClean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0" y="3573016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GB" dirty="0" smtClean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The "error surface" of a </a:t>
            </a:r>
            <a:r>
              <a:rPr lang="en-GB" dirty="0" err="1" smtClean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NNet</a:t>
            </a:r>
            <a:r>
              <a:rPr lang="en-GB" dirty="0" smtClean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…</a:t>
            </a:r>
            <a:endParaRPr lang="en-US" dirty="0" smtClean="0">
              <a:solidFill>
                <a:srgbClr val="008000"/>
              </a:solidFill>
              <a:latin typeface="Cambria"/>
              <a:ea typeface="ＭＳ Ｐゴシック" charset="0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10517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93" y="299458"/>
            <a:ext cx="65141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b="1" dirty="0" err="1" smtClean="0">
                <a:latin typeface="Cambria"/>
                <a:cs typeface="Cambria"/>
              </a:rPr>
              <a:t>NNets</a:t>
            </a:r>
            <a:r>
              <a:rPr lang="en-GB" sz="4200" b="1" dirty="0" smtClean="0">
                <a:latin typeface="Cambria"/>
                <a:cs typeface="Cambria"/>
              </a:rPr>
              <a:t> in R:  </a:t>
            </a:r>
            <a:r>
              <a:rPr lang="en-GB" sz="4200" dirty="0" smtClean="0">
                <a:latin typeface="Cambria"/>
                <a:cs typeface="Cambria"/>
              </a:rPr>
              <a:t>a first example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6521" y="1290389"/>
            <a:ext cx="69339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700" b="1" dirty="0" smtClean="0">
                <a:solidFill>
                  <a:srgbClr val="0000FF"/>
                </a:solidFill>
                <a:latin typeface="Cambria"/>
                <a:cs typeface="Cambria"/>
              </a:rPr>
              <a:t>Task:  </a:t>
            </a:r>
            <a:r>
              <a:rPr lang="en-GB" sz="2700" dirty="0" smtClean="0">
                <a:latin typeface="Cambria"/>
                <a:cs typeface="Cambria"/>
              </a:rPr>
              <a:t>learn to discriminate above/below y=x</a:t>
            </a:r>
            <a:endParaRPr lang="en-US" sz="2700" dirty="0"/>
          </a:p>
        </p:txBody>
      </p:sp>
      <p:sp>
        <p:nvSpPr>
          <p:cNvPr id="6" name="Rectangle 5"/>
          <p:cNvSpPr/>
          <p:nvPr/>
        </p:nvSpPr>
        <p:spPr>
          <a:xfrm>
            <a:off x="374948" y="2870025"/>
            <a:ext cx="344651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0000FF"/>
                </a:solidFill>
                <a:latin typeface="Cambria"/>
                <a:cs typeface="Cambria"/>
              </a:rPr>
              <a:t># Neural Nets example #1</a:t>
            </a:r>
          </a:p>
          <a:p>
            <a:r>
              <a:rPr lang="en-GB" sz="1200" dirty="0" err="1">
                <a:latin typeface="Cambria"/>
                <a:cs typeface="Cambria"/>
              </a:rPr>
              <a:t>set.seed</a:t>
            </a:r>
            <a:r>
              <a:rPr lang="en-GB" sz="1200" dirty="0">
                <a:latin typeface="Cambria"/>
                <a:cs typeface="Cambria"/>
              </a:rPr>
              <a:t>(4242)</a:t>
            </a:r>
          </a:p>
          <a:p>
            <a:r>
              <a:rPr lang="en-GB" sz="1200" dirty="0">
                <a:latin typeface="Cambria"/>
                <a:cs typeface="Cambria"/>
              </a:rPr>
              <a:t>x &lt;- </a:t>
            </a:r>
            <a:r>
              <a:rPr lang="en-GB" sz="1200" dirty="0" err="1">
                <a:latin typeface="Cambria"/>
                <a:cs typeface="Cambria"/>
              </a:rPr>
              <a:t>runif</a:t>
            </a:r>
            <a:r>
              <a:rPr lang="en-GB" sz="1200" dirty="0">
                <a:latin typeface="Cambria"/>
                <a:cs typeface="Cambria"/>
              </a:rPr>
              <a:t>(84,min=0,max=2)</a:t>
            </a:r>
          </a:p>
          <a:p>
            <a:r>
              <a:rPr lang="en-GB" sz="1200" dirty="0">
                <a:latin typeface="Cambria"/>
                <a:cs typeface="Cambria"/>
              </a:rPr>
              <a:t>y &lt;- </a:t>
            </a:r>
            <a:r>
              <a:rPr lang="en-GB" sz="1200" dirty="0" err="1">
                <a:latin typeface="Cambria"/>
                <a:cs typeface="Cambria"/>
              </a:rPr>
              <a:t>runif</a:t>
            </a:r>
            <a:r>
              <a:rPr lang="en-GB" sz="1200" dirty="0">
                <a:latin typeface="Cambria"/>
                <a:cs typeface="Cambria"/>
              </a:rPr>
              <a:t>(84,min=0,max=2</a:t>
            </a:r>
            <a:r>
              <a:rPr lang="en-GB" sz="1200" dirty="0" smtClean="0">
                <a:latin typeface="Cambria"/>
                <a:cs typeface="Cambria"/>
              </a:rPr>
              <a:t>)</a:t>
            </a:r>
          </a:p>
          <a:p>
            <a:endParaRPr lang="en-GB" sz="1200" dirty="0">
              <a:latin typeface="Cambria"/>
              <a:cs typeface="Cambria"/>
            </a:endParaRPr>
          </a:p>
          <a:p>
            <a:r>
              <a:rPr lang="en-GB" sz="1200" b="1" dirty="0">
                <a:solidFill>
                  <a:srgbClr val="FF0000"/>
                </a:solidFill>
                <a:latin typeface="Cambria"/>
                <a:cs typeface="Cambria"/>
              </a:rPr>
              <a:t>labels &lt;- </a:t>
            </a:r>
            <a:r>
              <a:rPr lang="en-GB" sz="1200" b="1" dirty="0" err="1">
                <a:solidFill>
                  <a:srgbClr val="FF0000"/>
                </a:solidFill>
                <a:latin typeface="Cambria"/>
                <a:cs typeface="Cambria"/>
              </a:rPr>
              <a:t>ifelse</a:t>
            </a:r>
            <a:r>
              <a:rPr lang="en-GB" sz="1200" b="1" dirty="0">
                <a:solidFill>
                  <a:srgbClr val="FF0000"/>
                </a:solidFill>
                <a:latin typeface="Cambria"/>
                <a:cs typeface="Cambria"/>
              </a:rPr>
              <a:t>( x&lt;y, -1, 1 </a:t>
            </a:r>
            <a:r>
              <a:rPr lang="en-GB" sz="1200" b="1" dirty="0" smtClean="0">
                <a:solidFill>
                  <a:srgbClr val="FF0000"/>
                </a:solidFill>
                <a:latin typeface="Cambria"/>
                <a:cs typeface="Cambria"/>
              </a:rPr>
              <a:t>)</a:t>
            </a:r>
          </a:p>
          <a:p>
            <a:endParaRPr lang="en-GB" sz="1200" b="1" dirty="0">
              <a:solidFill>
                <a:srgbClr val="FF0000"/>
              </a:solidFill>
              <a:latin typeface="Cambria"/>
              <a:cs typeface="Cambria"/>
            </a:endParaRPr>
          </a:p>
          <a:p>
            <a:r>
              <a:rPr lang="en-GB" sz="1200" dirty="0" err="1">
                <a:latin typeface="Cambria"/>
                <a:cs typeface="Cambria"/>
              </a:rPr>
              <a:t>data_all</a:t>
            </a:r>
            <a:r>
              <a:rPr lang="en-GB" sz="1200" dirty="0">
                <a:latin typeface="Cambria"/>
                <a:cs typeface="Cambria"/>
              </a:rPr>
              <a:t> &lt;- </a:t>
            </a:r>
            <a:r>
              <a:rPr lang="en-GB" sz="1200" dirty="0" err="1">
                <a:latin typeface="Cambria"/>
                <a:cs typeface="Cambria"/>
              </a:rPr>
              <a:t>data.frame</a:t>
            </a:r>
            <a:r>
              <a:rPr lang="en-GB" sz="1200" dirty="0">
                <a:latin typeface="Cambria"/>
                <a:cs typeface="Cambria"/>
              </a:rPr>
              <a:t>( labels, x, y )</a:t>
            </a:r>
          </a:p>
          <a:p>
            <a:r>
              <a:rPr lang="en-GB" sz="1200" dirty="0" err="1">
                <a:latin typeface="Cambria"/>
                <a:cs typeface="Cambria"/>
              </a:rPr>
              <a:t>data_train</a:t>
            </a:r>
            <a:r>
              <a:rPr lang="en-GB" sz="1200" dirty="0">
                <a:latin typeface="Cambria"/>
                <a:cs typeface="Cambria"/>
              </a:rPr>
              <a:t> &lt;- </a:t>
            </a:r>
            <a:r>
              <a:rPr lang="en-GB" sz="1200" dirty="0" err="1">
                <a:latin typeface="Cambria"/>
                <a:cs typeface="Cambria"/>
              </a:rPr>
              <a:t>data_all</a:t>
            </a:r>
            <a:r>
              <a:rPr lang="en-GB" sz="1200" dirty="0">
                <a:latin typeface="Cambria"/>
                <a:cs typeface="Cambria"/>
              </a:rPr>
              <a:t>[1:42,]</a:t>
            </a:r>
          </a:p>
          <a:p>
            <a:r>
              <a:rPr lang="en-GB" sz="1200" dirty="0" err="1">
                <a:latin typeface="Cambria"/>
                <a:cs typeface="Cambria"/>
              </a:rPr>
              <a:t>data_test</a:t>
            </a:r>
            <a:r>
              <a:rPr lang="en-GB" sz="1200" dirty="0">
                <a:latin typeface="Cambria"/>
                <a:cs typeface="Cambria"/>
              </a:rPr>
              <a:t> &lt;- </a:t>
            </a:r>
            <a:r>
              <a:rPr lang="en-GB" sz="1200" dirty="0" err="1">
                <a:latin typeface="Cambria"/>
                <a:cs typeface="Cambria"/>
              </a:rPr>
              <a:t>data_all</a:t>
            </a:r>
            <a:r>
              <a:rPr lang="en-GB" sz="1200" dirty="0">
                <a:latin typeface="Cambria"/>
                <a:cs typeface="Cambria"/>
              </a:rPr>
              <a:t>[43:84,</a:t>
            </a:r>
            <a:r>
              <a:rPr lang="en-GB" sz="1200" dirty="0" smtClean="0">
                <a:latin typeface="Cambria"/>
                <a:cs typeface="Cambria"/>
              </a:rPr>
              <a:t>]</a:t>
            </a:r>
          </a:p>
          <a:p>
            <a:endParaRPr lang="en-GB" sz="1200" dirty="0">
              <a:latin typeface="Cambria"/>
              <a:cs typeface="Cambria"/>
            </a:endParaRPr>
          </a:p>
          <a:p>
            <a:r>
              <a:rPr lang="en-GB" sz="1200" dirty="0">
                <a:latin typeface="Cambria"/>
                <a:cs typeface="Cambria"/>
              </a:rPr>
              <a:t>plot(</a:t>
            </a:r>
            <a:r>
              <a:rPr lang="en-GB" sz="1200" dirty="0" err="1">
                <a:latin typeface="Cambria"/>
                <a:cs typeface="Cambria"/>
              </a:rPr>
              <a:t>data_train$x,data_train$y</a:t>
            </a:r>
            <a:r>
              <a:rPr lang="en-GB" sz="1200" dirty="0" smtClean="0">
                <a:latin typeface="Cambria"/>
                <a:cs typeface="Cambria"/>
              </a:rPr>
              <a:t>,</a:t>
            </a:r>
          </a:p>
          <a:p>
            <a:r>
              <a:rPr lang="en-GB" sz="1200" dirty="0" smtClean="0">
                <a:latin typeface="Cambria"/>
                <a:cs typeface="Cambria"/>
              </a:rPr>
              <a:t>	col</a:t>
            </a:r>
            <a:r>
              <a:rPr lang="en-GB" sz="1200" dirty="0">
                <a:latin typeface="Cambria"/>
                <a:cs typeface="Cambria"/>
              </a:rPr>
              <a:t>=data_train$labels+2,pch=20,cex=1) </a:t>
            </a:r>
            <a:endParaRPr lang="en-US" sz="1200" dirty="0">
              <a:latin typeface="Cambria"/>
              <a:cs typeface="Cambria"/>
            </a:endParaRPr>
          </a:p>
        </p:txBody>
      </p:sp>
      <p:pic>
        <p:nvPicPr>
          <p:cNvPr id="7" name="Picture 6" descr="Screen Shot 2013-04-01 at 3.07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802" y="2052580"/>
            <a:ext cx="4597501" cy="415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40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93" y="299458"/>
            <a:ext cx="65141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b="1" dirty="0" err="1" smtClean="0">
                <a:latin typeface="Cambria"/>
                <a:cs typeface="Cambria"/>
              </a:rPr>
              <a:t>NNets</a:t>
            </a:r>
            <a:r>
              <a:rPr lang="en-GB" sz="4200" b="1" dirty="0" smtClean="0">
                <a:latin typeface="Cambria"/>
                <a:cs typeface="Cambria"/>
              </a:rPr>
              <a:t> in R:  </a:t>
            </a:r>
            <a:r>
              <a:rPr lang="en-GB" sz="4200" dirty="0" smtClean="0">
                <a:latin typeface="Cambria"/>
                <a:cs typeface="Cambria"/>
              </a:rPr>
              <a:t>a first example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6521" y="1290389"/>
            <a:ext cx="69339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700" b="1" dirty="0" smtClean="0">
                <a:solidFill>
                  <a:srgbClr val="0000FF"/>
                </a:solidFill>
                <a:latin typeface="Cambria"/>
                <a:cs typeface="Cambria"/>
              </a:rPr>
              <a:t>Task:  </a:t>
            </a:r>
            <a:r>
              <a:rPr lang="en-GB" sz="2700" dirty="0" smtClean="0">
                <a:latin typeface="Cambria"/>
                <a:cs typeface="Cambria"/>
              </a:rPr>
              <a:t>learn to discriminate above/below y=x</a:t>
            </a:r>
            <a:endParaRPr lang="en-US" sz="2700" dirty="0"/>
          </a:p>
        </p:txBody>
      </p:sp>
      <p:sp>
        <p:nvSpPr>
          <p:cNvPr id="6" name="Rectangle 5"/>
          <p:cNvSpPr/>
          <p:nvPr/>
        </p:nvSpPr>
        <p:spPr>
          <a:xfrm>
            <a:off x="374948" y="2893654"/>
            <a:ext cx="30949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0000FF"/>
                </a:solidFill>
                <a:latin typeface="Cambria"/>
                <a:cs typeface="Cambria"/>
              </a:rPr>
              <a:t># Creating and training </a:t>
            </a:r>
            <a:r>
              <a:rPr lang="en-GB" sz="1200" dirty="0">
                <a:solidFill>
                  <a:srgbClr val="0000FF"/>
                </a:solidFill>
                <a:latin typeface="Cambria"/>
                <a:cs typeface="Cambria"/>
              </a:rPr>
              <a:t>the neural network</a:t>
            </a:r>
          </a:p>
          <a:p>
            <a:r>
              <a:rPr lang="en-GB" sz="1200" dirty="0">
                <a:solidFill>
                  <a:srgbClr val="0000FF"/>
                </a:solidFill>
                <a:latin typeface="Cambria"/>
                <a:cs typeface="Cambria"/>
              </a:rPr>
              <a:t># threshold is a numeric value specifying how soon to stop...</a:t>
            </a:r>
          </a:p>
          <a:p>
            <a:r>
              <a:rPr lang="en-GB" sz="1200" dirty="0">
                <a:solidFill>
                  <a:srgbClr val="0000FF"/>
                </a:solidFill>
                <a:latin typeface="Cambria"/>
                <a:cs typeface="Cambria"/>
              </a:rPr>
              <a:t># If the error (the gradient) is less steep than threshold, we stop</a:t>
            </a:r>
          </a:p>
          <a:p>
            <a:r>
              <a:rPr lang="en-GB" sz="1200" dirty="0" err="1">
                <a:latin typeface="Cambria"/>
                <a:cs typeface="Cambria"/>
              </a:rPr>
              <a:t>nnet</a:t>
            </a:r>
            <a:r>
              <a:rPr lang="en-GB" sz="1200" dirty="0">
                <a:latin typeface="Cambria"/>
                <a:cs typeface="Cambria"/>
              </a:rPr>
              <a:t> &lt;- </a:t>
            </a:r>
            <a:r>
              <a:rPr lang="en-GB" sz="1200" dirty="0" err="1">
                <a:latin typeface="Cambria"/>
                <a:cs typeface="Cambria"/>
              </a:rPr>
              <a:t>neuralnet</a:t>
            </a:r>
            <a:r>
              <a:rPr lang="en-GB" sz="1200" dirty="0">
                <a:latin typeface="Cambria"/>
                <a:cs typeface="Cambria"/>
              </a:rPr>
              <a:t>(</a:t>
            </a:r>
            <a:r>
              <a:rPr lang="en-GB" sz="1200" dirty="0" err="1">
                <a:latin typeface="Cambria"/>
                <a:cs typeface="Cambria"/>
              </a:rPr>
              <a:t>labels~x+y</a:t>
            </a:r>
            <a:r>
              <a:rPr lang="en-GB" sz="1200" dirty="0">
                <a:latin typeface="Cambria"/>
                <a:cs typeface="Cambria"/>
              </a:rPr>
              <a:t>, </a:t>
            </a:r>
            <a:endParaRPr lang="en-GB" sz="1200" dirty="0" smtClean="0">
              <a:latin typeface="Cambria"/>
              <a:cs typeface="Cambria"/>
            </a:endParaRPr>
          </a:p>
          <a:p>
            <a:r>
              <a:rPr lang="en-GB" sz="1200" dirty="0">
                <a:latin typeface="Cambria"/>
                <a:cs typeface="Cambria"/>
              </a:rPr>
              <a:t>	</a:t>
            </a:r>
            <a:r>
              <a:rPr lang="en-GB" sz="1200" dirty="0" smtClean="0">
                <a:latin typeface="Cambria"/>
                <a:cs typeface="Cambria"/>
              </a:rPr>
              <a:t>	data</a:t>
            </a:r>
            <a:r>
              <a:rPr lang="en-GB" sz="1200" dirty="0">
                <a:latin typeface="Cambria"/>
                <a:cs typeface="Cambria"/>
              </a:rPr>
              <a:t>=</a:t>
            </a:r>
            <a:r>
              <a:rPr lang="en-GB" sz="1200" dirty="0" err="1">
                <a:latin typeface="Cambria"/>
                <a:cs typeface="Cambria"/>
              </a:rPr>
              <a:t>data_train</a:t>
            </a:r>
            <a:r>
              <a:rPr lang="en-GB" sz="1200" dirty="0">
                <a:latin typeface="Cambria"/>
                <a:cs typeface="Cambria"/>
              </a:rPr>
              <a:t>, hidden=NULL, </a:t>
            </a:r>
            <a:r>
              <a:rPr lang="en-GB" sz="1200" dirty="0" smtClean="0">
                <a:latin typeface="Cambria"/>
                <a:cs typeface="Cambria"/>
              </a:rPr>
              <a:t>	  	threshold</a:t>
            </a:r>
            <a:r>
              <a:rPr lang="en-GB" sz="1200" dirty="0">
                <a:latin typeface="Cambria"/>
                <a:cs typeface="Cambria"/>
              </a:rPr>
              <a:t>=0.01)</a:t>
            </a:r>
          </a:p>
          <a:p>
            <a:r>
              <a:rPr lang="en-GB" sz="1200" dirty="0">
                <a:latin typeface="Cambria"/>
                <a:cs typeface="Cambria"/>
              </a:rPr>
              <a:t>print(</a:t>
            </a:r>
            <a:r>
              <a:rPr lang="en-GB" sz="1200" dirty="0" err="1">
                <a:latin typeface="Cambria"/>
                <a:cs typeface="Cambria"/>
              </a:rPr>
              <a:t>nnet</a:t>
            </a:r>
            <a:r>
              <a:rPr lang="en-GB" sz="1200" dirty="0">
                <a:latin typeface="Cambria"/>
                <a:cs typeface="Cambria"/>
              </a:rPr>
              <a:t>)</a:t>
            </a:r>
          </a:p>
          <a:p>
            <a:r>
              <a:rPr lang="en-GB" sz="1200" dirty="0">
                <a:latin typeface="Cambria"/>
                <a:cs typeface="Cambria"/>
              </a:rPr>
              <a:t>plot(</a:t>
            </a:r>
            <a:r>
              <a:rPr lang="en-GB" sz="1200" dirty="0" err="1">
                <a:latin typeface="Cambria"/>
                <a:cs typeface="Cambria"/>
              </a:rPr>
              <a:t>nnet</a:t>
            </a:r>
            <a:r>
              <a:rPr lang="en-GB" sz="1200" dirty="0">
                <a:latin typeface="Cambria"/>
                <a:cs typeface="Cambria"/>
              </a:rPr>
              <a:t>) </a:t>
            </a:r>
            <a:endParaRPr lang="en-US" sz="1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3.10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660" y="1927838"/>
            <a:ext cx="4153067" cy="47857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651" y="6068258"/>
            <a:ext cx="3566750" cy="646331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latin typeface="Cambria"/>
                <a:cs typeface="Cambria"/>
              </a:rPr>
              <a:t>Training </a:t>
            </a:r>
            <a:r>
              <a:rPr lang="en-GB" dirty="0">
                <a:latin typeface="Cambria"/>
                <a:cs typeface="Cambria"/>
              </a:rPr>
              <a:t>~</a:t>
            </a:r>
            <a:r>
              <a:rPr lang="en-GB" dirty="0" smtClean="0">
                <a:latin typeface="Cambria"/>
                <a:cs typeface="Cambria"/>
              </a:rPr>
              <a:t> testing </a:t>
            </a:r>
            <a:r>
              <a:rPr lang="en-GB" b="1" dirty="0" smtClean="0">
                <a:latin typeface="Cambria"/>
                <a:cs typeface="Cambria"/>
              </a:rPr>
              <a:t>plus </a:t>
            </a:r>
            <a:r>
              <a:rPr lang="en-GB" dirty="0" smtClean="0">
                <a:latin typeface="Cambria"/>
                <a:cs typeface="Cambria"/>
              </a:rPr>
              <a:t>a weight-correction step when needed…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601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93" y="299458"/>
            <a:ext cx="65141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b="1" dirty="0" err="1" smtClean="0">
                <a:latin typeface="Cambria"/>
                <a:cs typeface="Cambria"/>
              </a:rPr>
              <a:t>NNets</a:t>
            </a:r>
            <a:r>
              <a:rPr lang="en-GB" sz="4200" b="1" dirty="0" smtClean="0">
                <a:latin typeface="Cambria"/>
                <a:cs typeface="Cambria"/>
              </a:rPr>
              <a:t> in R:  </a:t>
            </a:r>
            <a:r>
              <a:rPr lang="en-GB" sz="4200" dirty="0" smtClean="0">
                <a:latin typeface="Cambria"/>
                <a:cs typeface="Cambria"/>
              </a:rPr>
              <a:t>a first example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6521" y="1290389"/>
            <a:ext cx="69339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700" b="1" dirty="0" smtClean="0">
                <a:solidFill>
                  <a:srgbClr val="0000FF"/>
                </a:solidFill>
                <a:latin typeface="Cambria"/>
                <a:cs typeface="Cambria"/>
              </a:rPr>
              <a:t>Task:  </a:t>
            </a:r>
            <a:r>
              <a:rPr lang="en-GB" sz="2700" dirty="0" smtClean="0">
                <a:latin typeface="Cambria"/>
                <a:cs typeface="Cambria"/>
              </a:rPr>
              <a:t>learn to discriminate above/below y=x</a:t>
            </a:r>
            <a:endParaRPr lang="en-US" sz="2700" dirty="0"/>
          </a:p>
        </p:txBody>
      </p:sp>
      <p:pic>
        <p:nvPicPr>
          <p:cNvPr id="5" name="Picture 4" descr="Screen Shot 2013-04-01 at 3.13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454" y="3089796"/>
            <a:ext cx="4203700" cy="2298700"/>
          </a:xfrm>
          <a:prstGeom prst="rect">
            <a:avLst/>
          </a:prstGeom>
        </p:spPr>
      </p:pic>
      <p:pic>
        <p:nvPicPr>
          <p:cNvPr id="7" name="Picture 6" descr="Screen Shot 2013-04-01 at 3.12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3" y="3157376"/>
            <a:ext cx="4156586" cy="224715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01951" y="5943308"/>
            <a:ext cx="3995655" cy="369332"/>
          </a:xfrm>
          <a:prstGeom prst="rect">
            <a:avLst/>
          </a:prstGeom>
          <a:solidFill>
            <a:srgbClr val="B7D9FF"/>
          </a:solidFill>
        </p:spPr>
        <p:txBody>
          <a:bodyPr wrap="none">
            <a:spAutoFit/>
          </a:bodyPr>
          <a:lstStyle/>
          <a:p>
            <a:r>
              <a:rPr lang="en-GB" dirty="0" err="1" smtClean="0">
                <a:latin typeface="Cambria"/>
                <a:cs typeface="Cambria"/>
              </a:rPr>
              <a:t>NNets</a:t>
            </a:r>
            <a:r>
              <a:rPr lang="en-GB" dirty="0" smtClean="0">
                <a:latin typeface="Cambria"/>
                <a:cs typeface="Cambria"/>
              </a:rPr>
              <a:t> use </a:t>
            </a:r>
            <a:r>
              <a:rPr lang="en-GB" b="1" dirty="0" smtClean="0">
                <a:latin typeface="Cambria"/>
                <a:cs typeface="Cambria"/>
              </a:rPr>
              <a:t>compute</a:t>
            </a:r>
            <a:r>
              <a:rPr lang="en-GB" dirty="0" smtClean="0">
                <a:latin typeface="Cambria"/>
                <a:cs typeface="Cambria"/>
              </a:rPr>
              <a:t> instead of </a:t>
            </a:r>
            <a:r>
              <a:rPr lang="en-GB" b="1" dirty="0" smtClean="0">
                <a:latin typeface="Cambria"/>
                <a:cs typeface="Cambria"/>
              </a:rPr>
              <a:t>predict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77967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93" y="299458"/>
            <a:ext cx="65141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b="1" dirty="0" err="1" smtClean="0">
                <a:latin typeface="Cambria"/>
                <a:cs typeface="Cambria"/>
              </a:rPr>
              <a:t>NNets</a:t>
            </a:r>
            <a:r>
              <a:rPr lang="en-GB" sz="4200" b="1" dirty="0" smtClean="0">
                <a:latin typeface="Cambria"/>
                <a:cs typeface="Cambria"/>
              </a:rPr>
              <a:t> in R:  </a:t>
            </a:r>
            <a:r>
              <a:rPr lang="en-GB" sz="4200" dirty="0" smtClean="0">
                <a:latin typeface="Cambria"/>
                <a:cs typeface="Cambria"/>
              </a:rPr>
              <a:t>a first example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6521" y="1290389"/>
            <a:ext cx="69339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700" b="1" dirty="0" smtClean="0">
                <a:solidFill>
                  <a:srgbClr val="0000FF"/>
                </a:solidFill>
                <a:latin typeface="Cambria"/>
                <a:cs typeface="Cambria"/>
              </a:rPr>
              <a:t>Task:  </a:t>
            </a:r>
            <a:r>
              <a:rPr lang="en-GB" sz="2700" dirty="0" smtClean="0">
                <a:latin typeface="Cambria"/>
                <a:cs typeface="Cambria"/>
              </a:rPr>
              <a:t>learn to discriminate above/below y=x</a:t>
            </a:r>
            <a:endParaRPr lang="en-US" sz="2700" dirty="0"/>
          </a:p>
        </p:txBody>
      </p:sp>
      <p:sp>
        <p:nvSpPr>
          <p:cNvPr id="9" name="Rectangle 8"/>
          <p:cNvSpPr/>
          <p:nvPr/>
        </p:nvSpPr>
        <p:spPr>
          <a:xfrm>
            <a:off x="590401" y="2417365"/>
            <a:ext cx="8073082" cy="286232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en-GB" sz="1500" b="1" dirty="0">
                <a:solidFill>
                  <a:srgbClr val="008000"/>
                </a:solidFill>
                <a:latin typeface="Cambria"/>
                <a:cs typeface="Cambria"/>
              </a:rPr>
              <a:t># to compute new data (prediction) with a neural net, use compute:</a:t>
            </a: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nnet.result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compute(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nnet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,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data_test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[-1] ) # -1 gets rid of the labels</a:t>
            </a: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predicted_labels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nnet.result$net.result</a:t>
            </a:r>
            <a:endParaRPr lang="en-GB" sz="1500" dirty="0">
              <a:solidFill>
                <a:srgbClr val="000000"/>
              </a:solidFill>
              <a:latin typeface="Cambria"/>
              <a:cs typeface="Cambria"/>
            </a:endParaRPr>
          </a:p>
          <a:p>
            <a:r>
              <a:rPr lang="en-GB" sz="1500" b="1" dirty="0">
                <a:solidFill>
                  <a:srgbClr val="008000"/>
                </a:solidFill>
                <a:latin typeface="Cambria"/>
                <a:cs typeface="Cambria"/>
              </a:rPr>
              <a:t># these will be real numbers, with 0 the </a:t>
            </a:r>
            <a:r>
              <a:rPr lang="en-GB" sz="1500" b="1" dirty="0" err="1">
                <a:solidFill>
                  <a:srgbClr val="008000"/>
                </a:solidFill>
                <a:latin typeface="Cambria"/>
                <a:cs typeface="Cambria"/>
              </a:rPr>
              <a:t>cutoff</a:t>
            </a:r>
            <a:r>
              <a:rPr lang="en-GB" sz="1500" b="1" dirty="0">
                <a:solidFill>
                  <a:srgbClr val="008000"/>
                </a:solidFill>
                <a:latin typeface="Cambria"/>
                <a:cs typeface="Cambria"/>
              </a:rPr>
              <a:t>; we take the closer one</a:t>
            </a: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predicted_labels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ifelse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(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predicted_labels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&lt;0, -1, 1 )</a:t>
            </a:r>
          </a:p>
          <a:p>
            <a:endParaRPr lang="en-GB" sz="1500" dirty="0">
              <a:solidFill>
                <a:srgbClr val="000000"/>
              </a:solidFill>
              <a:latin typeface="Cambria"/>
              <a:cs typeface="Cambria"/>
            </a:endParaRPr>
          </a:p>
          <a:p>
            <a:r>
              <a:rPr lang="en-GB" sz="1500" b="1" dirty="0">
                <a:solidFill>
                  <a:srgbClr val="008000"/>
                </a:solidFill>
                <a:latin typeface="Cambria"/>
                <a:cs typeface="Cambria"/>
              </a:rPr>
              <a:t># compute how many were correct...</a:t>
            </a: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actual_labels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data_test$labels</a:t>
            </a:r>
            <a:endParaRPr lang="en-GB" sz="1500" dirty="0">
              <a:solidFill>
                <a:srgbClr val="000000"/>
              </a:solidFill>
              <a:latin typeface="Cambria"/>
              <a:cs typeface="Cambria"/>
            </a:endParaRP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correct_labels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predicted_labels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== 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actual_labels</a:t>
            </a:r>
            <a:endParaRPr lang="en-GB" sz="1500" dirty="0">
              <a:solidFill>
                <a:srgbClr val="000000"/>
              </a:solidFill>
              <a:latin typeface="Cambria"/>
              <a:cs typeface="Cambria"/>
            </a:endParaRP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num_correct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sum(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correct_labels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total_num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 &lt;- length(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actual_labels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cat("The network got ",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num_correct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," out of ",total_</a:t>
            </a:r>
            <a:r>
              <a:rPr lang="en-GB" sz="1500" dirty="0" err="1">
                <a:solidFill>
                  <a:srgbClr val="000000"/>
                </a:solidFill>
                <a:latin typeface="Cambria"/>
                <a:cs typeface="Cambria"/>
              </a:rPr>
              <a:t>num</a:t>
            </a:r>
            <a:r>
              <a:rPr lang="en-GB" sz="1500" dirty="0">
                <a:solidFill>
                  <a:srgbClr val="000000"/>
                </a:solidFill>
                <a:latin typeface="Cambria"/>
                <a:cs typeface="Cambria"/>
              </a:rPr>
              <a:t>,"predictions correct.\n")</a:t>
            </a:r>
            <a:endParaRPr lang="en-US" sz="1500" dirty="0">
              <a:solidFill>
                <a:srgbClr val="000000"/>
              </a:solidFill>
              <a:latin typeface="Cambria"/>
              <a:cs typeface="Cambria"/>
            </a:endParaRPr>
          </a:p>
        </p:txBody>
      </p:sp>
      <p:pic>
        <p:nvPicPr>
          <p:cNvPr id="3" name="Picture 2" descr="Screen Shot 2013-04-01 at 3.17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43" y="5636726"/>
            <a:ext cx="7721148" cy="452974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2525392" y="6313732"/>
            <a:ext cx="45845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Cambria"/>
                <a:cs typeface="Cambria"/>
              </a:rPr>
              <a:t>Where did it go wrong?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6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193" y="5769981"/>
            <a:ext cx="83165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8000"/>
                </a:solidFill>
                <a:latin typeface="Cambria"/>
                <a:cs typeface="Cambria"/>
              </a:rPr>
              <a:t># plot the incorrect ones with a different color</a:t>
            </a:r>
          </a:p>
          <a:p>
            <a:r>
              <a:rPr lang="en-US" sz="1500" dirty="0" err="1">
                <a:latin typeface="Cambria"/>
                <a:cs typeface="Cambria"/>
              </a:rPr>
              <a:t>correct_color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ifelse</a:t>
            </a:r>
            <a:r>
              <a:rPr lang="en-US" sz="1500" dirty="0">
                <a:latin typeface="Cambria"/>
                <a:cs typeface="Cambria"/>
              </a:rPr>
              <a:t>(correct_labels,0,1)</a:t>
            </a:r>
          </a:p>
          <a:p>
            <a:r>
              <a:rPr lang="en-US" sz="1500" dirty="0">
                <a:latin typeface="Cambria"/>
                <a:cs typeface="Cambria"/>
              </a:rPr>
              <a:t>plot(</a:t>
            </a:r>
            <a:r>
              <a:rPr lang="en-US" sz="1500" dirty="0" err="1">
                <a:latin typeface="Cambria"/>
                <a:cs typeface="Cambria"/>
              </a:rPr>
              <a:t>data_test$x,data_test$y</a:t>
            </a:r>
            <a:r>
              <a:rPr lang="en-US" sz="1500" dirty="0" smtClean="0">
                <a:latin typeface="Cambria"/>
                <a:cs typeface="Cambria"/>
              </a:rPr>
              <a:t>, col</a:t>
            </a:r>
            <a:r>
              <a:rPr lang="en-US" sz="1500" dirty="0">
                <a:latin typeface="Cambria"/>
                <a:cs typeface="Cambria"/>
              </a:rPr>
              <a:t>=data_test$labels+correct_color+2,pch=20,cex=1) </a:t>
            </a:r>
          </a:p>
          <a:p>
            <a:r>
              <a:rPr lang="en-US" sz="1500" dirty="0" err="1">
                <a:latin typeface="Cambria"/>
                <a:cs typeface="Cambria"/>
              </a:rPr>
              <a:t>abline</a:t>
            </a:r>
            <a:r>
              <a:rPr lang="en-US" sz="1500" dirty="0">
                <a:latin typeface="Cambria"/>
                <a:cs typeface="Cambria"/>
              </a:rPr>
              <a:t>(0,1)</a:t>
            </a:r>
          </a:p>
        </p:txBody>
      </p:sp>
      <p:sp>
        <p:nvSpPr>
          <p:cNvPr id="7" name="Rectangle 6"/>
          <p:cNvSpPr/>
          <p:nvPr/>
        </p:nvSpPr>
        <p:spPr>
          <a:xfrm>
            <a:off x="6879812" y="262948"/>
            <a:ext cx="1679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Cambria"/>
                <a:cs typeface="Cambria"/>
              </a:rPr>
              <a:t>Where did it go wrong?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3-04-01 at 3.18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84" y="262948"/>
            <a:ext cx="5744135" cy="524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96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2482" y="6118708"/>
            <a:ext cx="831656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solidFill>
                  <a:srgbClr val="FF0000"/>
                </a:solidFill>
                <a:latin typeface="Cambria"/>
                <a:cs typeface="Cambria"/>
              </a:rPr>
              <a:t>Find a </a:t>
            </a:r>
            <a:r>
              <a:rPr lang="en-US" sz="1500" b="1" u="sng" dirty="0" smtClean="0">
                <a:solidFill>
                  <a:srgbClr val="FF0000"/>
                </a:solidFill>
                <a:latin typeface="Cambria"/>
                <a:cs typeface="Cambria"/>
              </a:rPr>
              <a:t>linear</a:t>
            </a:r>
            <a:r>
              <a:rPr lang="en-US" sz="1500" b="1" dirty="0" smtClean="0">
                <a:solidFill>
                  <a:srgbClr val="FF0000"/>
                </a:solidFill>
                <a:latin typeface="Cambria"/>
                <a:cs typeface="Cambria"/>
              </a:rPr>
              <a:t> boundary between the two classes…</a:t>
            </a:r>
            <a:endParaRPr lang="en-US" sz="1500" b="1" dirty="0">
              <a:solidFill>
                <a:srgbClr val="FF0000"/>
              </a:solidFill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555339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b="1" dirty="0" smtClean="0">
                <a:latin typeface="Cambria"/>
                <a:cs typeface="Cambria"/>
              </a:rPr>
              <a:t>One-layer neural nets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11" name="Picture 10" descr="Screen Shot 2013-04-01 at 3.10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3" y="1202063"/>
            <a:ext cx="4153067" cy="4785721"/>
          </a:xfrm>
          <a:prstGeom prst="rect">
            <a:avLst/>
          </a:prstGeom>
        </p:spPr>
      </p:pic>
      <p:pic>
        <p:nvPicPr>
          <p:cNvPr id="8" name="Picture 7" descr="Screen Shot 2013-04-01 at 3.22.5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763" y="1417527"/>
            <a:ext cx="4342890" cy="3902307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 bwMode="auto">
          <a:xfrm>
            <a:off x="3693202" y="4286604"/>
            <a:ext cx="703058" cy="532991"/>
          </a:xfrm>
          <a:prstGeom prst="rightArrow">
            <a:avLst/>
          </a:prstGeom>
          <a:solidFill>
            <a:srgbClr val="B7D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43000" marR="0" indent="-2286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705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ordcloud_ArcGIS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8" t="11905" r="25717" b="11501"/>
          <a:stretch/>
        </p:blipFill>
        <p:spPr>
          <a:xfrm>
            <a:off x="4275042" y="686471"/>
            <a:ext cx="4309063" cy="4377328"/>
          </a:xfrm>
          <a:prstGeom prst="rect">
            <a:avLst/>
          </a:prstGeom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EsriDevSummit_WordClou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5982"/>
            <a:ext cx="4690868" cy="4453873"/>
          </a:xfrm>
          <a:prstGeom prst="rect">
            <a:avLst/>
          </a:prstGeom>
        </p:spPr>
      </p:pic>
      <p:pic>
        <p:nvPicPr>
          <p:cNvPr id="4" name="Picture 3" descr="wordcloud_gis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1" t="21431" r="30677" b="23010"/>
          <a:stretch/>
        </p:blipFill>
        <p:spPr>
          <a:xfrm>
            <a:off x="6504415" y="4547430"/>
            <a:ext cx="2357511" cy="22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5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66315" y="6289439"/>
            <a:ext cx="663996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ambria"/>
                <a:cs typeface="Cambria"/>
              </a:rPr>
              <a:t>This data set is inherently </a:t>
            </a:r>
            <a:r>
              <a:rPr lang="en-US" sz="1500" b="1" i="1" dirty="0" smtClean="0">
                <a:latin typeface="Cambria"/>
                <a:cs typeface="Cambria"/>
              </a:rPr>
              <a:t>not </a:t>
            </a:r>
            <a:r>
              <a:rPr lang="en-US" sz="1500" b="1" dirty="0" smtClean="0">
                <a:latin typeface="Cambria"/>
                <a:cs typeface="Cambria"/>
              </a:rPr>
              <a:t>linearly separable</a:t>
            </a:r>
            <a:endParaRPr lang="en-US" sz="1500" b="1" dirty="0"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434310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Tougher dataset…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2" name="Picture 1" descr="Screen Shot 2013-04-01 at 3.26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68" y="1049463"/>
            <a:ext cx="5472662" cy="499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13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45693" y="6319075"/>
            <a:ext cx="663996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ambria"/>
                <a:cs typeface="Cambria"/>
              </a:rPr>
              <a:t>The </a:t>
            </a:r>
            <a:r>
              <a:rPr lang="en-US" sz="1500" b="1" dirty="0" err="1" smtClean="0">
                <a:latin typeface="Cambria"/>
                <a:cs typeface="Cambria"/>
              </a:rPr>
              <a:t>NNet</a:t>
            </a:r>
            <a:r>
              <a:rPr lang="en-US" sz="1500" b="1" dirty="0" smtClean="0">
                <a:latin typeface="Cambria"/>
                <a:cs typeface="Cambria"/>
              </a:rPr>
              <a:t> tries to draw the best </a:t>
            </a:r>
            <a:r>
              <a:rPr lang="en-US" sz="1500" b="1" i="1" dirty="0" smtClean="0">
                <a:latin typeface="Cambria"/>
                <a:cs typeface="Cambria"/>
              </a:rPr>
              <a:t>single</a:t>
            </a:r>
            <a:r>
              <a:rPr lang="en-US" sz="1500" b="1" dirty="0" smtClean="0">
                <a:latin typeface="Cambria"/>
                <a:cs typeface="Cambria"/>
              </a:rPr>
              <a:t> line it can…</a:t>
            </a:r>
            <a:endParaRPr lang="en-US" sz="1500" b="1" dirty="0"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526331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Single-layer nets fail…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3.27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26" y="1440208"/>
            <a:ext cx="4541271" cy="4139092"/>
          </a:xfrm>
          <a:prstGeom prst="rect">
            <a:avLst/>
          </a:prstGeom>
        </p:spPr>
      </p:pic>
      <p:pic>
        <p:nvPicPr>
          <p:cNvPr id="4" name="Picture 3" descr="Screen Shot 2013-04-01 at 3.27.34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6" t="2799" r="12646" b="-2799"/>
          <a:stretch/>
        </p:blipFill>
        <p:spPr>
          <a:xfrm>
            <a:off x="5222409" y="1247422"/>
            <a:ext cx="3656527" cy="4456619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94230" y="5557558"/>
            <a:ext cx="2249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  <a:latin typeface="Cambria"/>
                <a:cs typeface="Cambria"/>
              </a:rPr>
              <a:t>blue</a:t>
            </a:r>
            <a:r>
              <a:rPr lang="en-US" sz="1200" dirty="0" smtClean="0">
                <a:latin typeface="Cambria"/>
                <a:cs typeface="Cambria"/>
              </a:rPr>
              <a:t> ~ mislabeled green points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1594230" y="5834557"/>
            <a:ext cx="21339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Cambria"/>
                <a:cs typeface="Cambria"/>
              </a:rPr>
              <a:t>red</a:t>
            </a:r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~ mislabeled black points</a:t>
            </a:r>
            <a:endParaRPr lang="en-US" sz="1200" dirty="0"/>
          </a:p>
        </p:txBody>
      </p:sp>
      <p:cxnSp>
        <p:nvCxnSpPr>
          <p:cNvPr id="9" name="Straight Connector 8"/>
          <p:cNvCxnSpPr/>
          <p:nvPr/>
        </p:nvCxnSpPr>
        <p:spPr bwMode="auto">
          <a:xfrm flipH="1">
            <a:off x="816454" y="2200003"/>
            <a:ext cx="4002892" cy="26536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Rectangle 11"/>
          <p:cNvSpPr/>
          <p:nvPr/>
        </p:nvSpPr>
        <p:spPr>
          <a:xfrm>
            <a:off x="4793237" y="2060921"/>
            <a:ext cx="1414720" cy="276999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FF6600"/>
                </a:solidFill>
                <a:latin typeface="Calibri"/>
                <a:cs typeface="Calibri"/>
              </a:rPr>
              <a:t>0.22x -0.35y = -0.10</a:t>
            </a:r>
            <a:endParaRPr lang="en-US" sz="1200" dirty="0">
              <a:solidFill>
                <a:srgbClr val="FF66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4596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41190" y="6319075"/>
            <a:ext cx="757487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ambria"/>
                <a:cs typeface="Cambria"/>
              </a:rPr>
              <a:t>The </a:t>
            </a:r>
            <a:r>
              <a:rPr lang="en-US" sz="1500" b="1" dirty="0" err="1" smtClean="0">
                <a:latin typeface="Cambria"/>
                <a:cs typeface="Cambria"/>
              </a:rPr>
              <a:t>NNet</a:t>
            </a:r>
            <a:r>
              <a:rPr lang="en-US" sz="1500" b="1" dirty="0" smtClean="0">
                <a:latin typeface="Cambria"/>
                <a:cs typeface="Cambria"/>
              </a:rPr>
              <a:t> first </a:t>
            </a:r>
            <a:r>
              <a:rPr lang="en-US" sz="1500" b="1" dirty="0" smtClean="0">
                <a:solidFill>
                  <a:srgbClr val="0000FF"/>
                </a:solidFill>
                <a:latin typeface="Cambria"/>
                <a:cs typeface="Cambria"/>
              </a:rPr>
              <a:t>preprocesses</a:t>
            </a:r>
            <a:r>
              <a:rPr lang="en-US" sz="1500" b="1" dirty="0" smtClean="0">
                <a:latin typeface="Cambria"/>
                <a:cs typeface="Cambria"/>
              </a:rPr>
              <a:t> the data, then draws the best </a:t>
            </a:r>
            <a:r>
              <a:rPr lang="en-US" sz="1500" b="1" i="1" dirty="0" smtClean="0">
                <a:latin typeface="Cambria"/>
                <a:cs typeface="Cambria"/>
              </a:rPr>
              <a:t>single</a:t>
            </a:r>
            <a:r>
              <a:rPr lang="en-US" sz="1500" b="1" dirty="0" smtClean="0">
                <a:latin typeface="Cambria"/>
                <a:cs typeface="Cambria"/>
              </a:rPr>
              <a:t> line it can!</a:t>
            </a:r>
            <a:endParaRPr lang="en-US" sz="1500" b="1" dirty="0"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68770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But multi-layer nets succeed!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2" name="Picture 1" descr="Screen Shot 2013-04-01 at 3.34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23" y="1992018"/>
            <a:ext cx="4189488" cy="393144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98227" y="1194458"/>
            <a:ext cx="7917840" cy="369332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Calibri"/>
                <a:cs typeface="Calibri"/>
              </a:rPr>
              <a:t>nnet</a:t>
            </a:r>
            <a:r>
              <a:rPr lang="en-US" dirty="0">
                <a:latin typeface="Calibri"/>
                <a:cs typeface="Calibri"/>
              </a:rPr>
              <a:t> &lt;- </a:t>
            </a:r>
            <a:r>
              <a:rPr lang="en-US" dirty="0" err="1">
                <a:latin typeface="Calibri"/>
                <a:cs typeface="Calibri"/>
              </a:rPr>
              <a:t>neuralnet</a:t>
            </a: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err="1">
                <a:latin typeface="Calibri"/>
                <a:cs typeface="Calibri"/>
              </a:rPr>
              <a:t>labels~x+y</a:t>
            </a:r>
            <a:r>
              <a:rPr lang="en-US" dirty="0">
                <a:latin typeface="Calibri"/>
                <a:cs typeface="Calibri"/>
              </a:rPr>
              <a:t>, data=</a:t>
            </a:r>
            <a:r>
              <a:rPr lang="en-US" dirty="0" err="1">
                <a:latin typeface="Calibri"/>
                <a:cs typeface="Calibri"/>
              </a:rPr>
              <a:t>data_train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>
                <a:solidFill>
                  <a:srgbClr val="FF0000"/>
                </a:solidFill>
                <a:latin typeface="Calibri"/>
                <a:cs typeface="Calibri"/>
              </a:rPr>
              <a:t>hidden=c(3,3)</a:t>
            </a:r>
            <a:r>
              <a:rPr lang="en-US" dirty="0">
                <a:latin typeface="Calibri"/>
                <a:cs typeface="Calibri"/>
              </a:rPr>
              <a:t>, threshold=0.01)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2880268" y="5545369"/>
            <a:ext cx="340189" cy="7737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 flipH="1" flipV="1">
            <a:off x="2109174" y="5545369"/>
            <a:ext cx="1111283" cy="7737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25703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41190" y="6319075"/>
            <a:ext cx="757487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ambria"/>
                <a:cs typeface="Cambria"/>
              </a:rPr>
              <a:t>The </a:t>
            </a:r>
            <a:r>
              <a:rPr lang="en-US" sz="1500" b="1" dirty="0" err="1" smtClean="0">
                <a:latin typeface="Cambria"/>
                <a:cs typeface="Cambria"/>
              </a:rPr>
              <a:t>NNet</a:t>
            </a:r>
            <a:r>
              <a:rPr lang="en-US" sz="1500" b="1" dirty="0" smtClean="0">
                <a:latin typeface="Cambria"/>
                <a:cs typeface="Cambria"/>
              </a:rPr>
              <a:t> first </a:t>
            </a:r>
            <a:r>
              <a:rPr lang="en-US" sz="1500" b="1" dirty="0" smtClean="0">
                <a:solidFill>
                  <a:srgbClr val="0000FF"/>
                </a:solidFill>
                <a:latin typeface="Cambria"/>
                <a:cs typeface="Cambria"/>
              </a:rPr>
              <a:t>preprocesses</a:t>
            </a:r>
            <a:r>
              <a:rPr lang="en-US" sz="1500" b="1" dirty="0" smtClean="0">
                <a:latin typeface="Cambria"/>
                <a:cs typeface="Cambria"/>
              </a:rPr>
              <a:t> the data, then draws the best </a:t>
            </a:r>
            <a:r>
              <a:rPr lang="en-US" sz="1500" b="1" i="1" dirty="0" smtClean="0">
                <a:latin typeface="Cambria"/>
                <a:cs typeface="Cambria"/>
              </a:rPr>
              <a:t>single</a:t>
            </a:r>
            <a:r>
              <a:rPr lang="en-US" sz="1500" b="1" dirty="0" smtClean="0">
                <a:latin typeface="Cambria"/>
                <a:cs typeface="Cambria"/>
              </a:rPr>
              <a:t> line it can!</a:t>
            </a:r>
            <a:endParaRPr lang="en-US" sz="1500" b="1" dirty="0"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68770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But multi-layer nets succeed!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2" name="Picture 1" descr="Screen Shot 2013-04-01 at 3.34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23" y="1992018"/>
            <a:ext cx="4189488" cy="393144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98227" y="1194458"/>
            <a:ext cx="7917840" cy="369332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Calibri"/>
                <a:cs typeface="Calibri"/>
              </a:rPr>
              <a:t>nnet</a:t>
            </a:r>
            <a:r>
              <a:rPr lang="en-US" dirty="0">
                <a:latin typeface="Calibri"/>
                <a:cs typeface="Calibri"/>
              </a:rPr>
              <a:t> &lt;- </a:t>
            </a:r>
            <a:r>
              <a:rPr lang="en-US" dirty="0" err="1">
                <a:latin typeface="Calibri"/>
                <a:cs typeface="Calibri"/>
              </a:rPr>
              <a:t>neuralnet</a:t>
            </a: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err="1">
                <a:latin typeface="Calibri"/>
                <a:cs typeface="Calibri"/>
              </a:rPr>
              <a:t>labels~x+y</a:t>
            </a:r>
            <a:r>
              <a:rPr lang="en-US" dirty="0">
                <a:latin typeface="Calibri"/>
                <a:cs typeface="Calibri"/>
              </a:rPr>
              <a:t>, data=</a:t>
            </a:r>
            <a:r>
              <a:rPr lang="en-US" dirty="0" err="1">
                <a:latin typeface="Calibri"/>
                <a:cs typeface="Calibri"/>
              </a:rPr>
              <a:t>data_train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>
                <a:solidFill>
                  <a:srgbClr val="FF0000"/>
                </a:solidFill>
                <a:latin typeface="Calibri"/>
                <a:cs typeface="Calibri"/>
              </a:rPr>
              <a:t>hidden=c(3,3)</a:t>
            </a:r>
            <a:r>
              <a:rPr lang="en-US" dirty="0">
                <a:latin typeface="Calibri"/>
                <a:cs typeface="Calibri"/>
              </a:rPr>
              <a:t>, threshold=0.01)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2880268" y="5545369"/>
            <a:ext cx="340189" cy="7737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 flipH="1" flipV="1">
            <a:off x="2109174" y="5545369"/>
            <a:ext cx="1111283" cy="7737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Picture 3" descr="Screen Shot 2013-04-01 at 3.33.5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931" y="1876263"/>
            <a:ext cx="4474932" cy="409373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857933" y="5776417"/>
            <a:ext cx="2249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  <a:latin typeface="Cambria"/>
                <a:cs typeface="Cambria"/>
              </a:rPr>
              <a:t>blue</a:t>
            </a:r>
            <a:r>
              <a:rPr lang="en-US" sz="1200" dirty="0" smtClean="0">
                <a:latin typeface="Cambria"/>
                <a:cs typeface="Cambria"/>
              </a:rPr>
              <a:t> ~ mislabeled green points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5857933" y="6053416"/>
            <a:ext cx="21339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Cambria"/>
                <a:cs typeface="Cambria"/>
              </a:rPr>
              <a:t>red</a:t>
            </a:r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~ mislabeled black points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27249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41190" y="6319075"/>
            <a:ext cx="757487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ambria"/>
                <a:cs typeface="Cambria"/>
              </a:rPr>
              <a:t>The </a:t>
            </a:r>
            <a:r>
              <a:rPr lang="en-US" sz="1500" b="1" dirty="0" err="1" smtClean="0">
                <a:latin typeface="Cambria"/>
                <a:cs typeface="Cambria"/>
              </a:rPr>
              <a:t>NNet</a:t>
            </a:r>
            <a:r>
              <a:rPr lang="en-US" sz="1500" b="1" dirty="0" smtClean="0">
                <a:latin typeface="Cambria"/>
                <a:cs typeface="Cambria"/>
              </a:rPr>
              <a:t> first </a:t>
            </a:r>
            <a:r>
              <a:rPr lang="en-US" sz="1500" b="1" dirty="0" smtClean="0">
                <a:solidFill>
                  <a:srgbClr val="0000FF"/>
                </a:solidFill>
                <a:latin typeface="Cambria"/>
                <a:cs typeface="Cambria"/>
              </a:rPr>
              <a:t>preprocesses</a:t>
            </a:r>
            <a:r>
              <a:rPr lang="en-US" sz="1500" b="1" dirty="0" smtClean="0">
                <a:latin typeface="Cambria"/>
                <a:cs typeface="Cambria"/>
              </a:rPr>
              <a:t> the data, then draws the best </a:t>
            </a:r>
            <a:r>
              <a:rPr lang="en-US" sz="1500" b="1" i="1" dirty="0" smtClean="0">
                <a:latin typeface="Cambria"/>
                <a:cs typeface="Cambria"/>
              </a:rPr>
              <a:t>single</a:t>
            </a:r>
            <a:r>
              <a:rPr lang="en-US" sz="1500" b="1" dirty="0" smtClean="0">
                <a:latin typeface="Cambria"/>
                <a:cs typeface="Cambria"/>
              </a:rPr>
              <a:t> line it can!</a:t>
            </a:r>
            <a:endParaRPr lang="en-US" sz="1500" b="1" dirty="0"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193" y="208737"/>
            <a:ext cx="68770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But multi-layer nets succeed!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8227" y="1194458"/>
            <a:ext cx="7917840" cy="369332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Calibri"/>
                <a:cs typeface="Calibri"/>
              </a:rPr>
              <a:t>nnet</a:t>
            </a:r>
            <a:r>
              <a:rPr lang="en-US" dirty="0">
                <a:latin typeface="Calibri"/>
                <a:cs typeface="Calibri"/>
              </a:rPr>
              <a:t> &lt;- </a:t>
            </a:r>
            <a:r>
              <a:rPr lang="en-US" dirty="0" err="1">
                <a:latin typeface="Calibri"/>
                <a:cs typeface="Calibri"/>
              </a:rPr>
              <a:t>neuralnet</a:t>
            </a: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err="1">
                <a:latin typeface="Calibri"/>
                <a:cs typeface="Calibri"/>
              </a:rPr>
              <a:t>labels~x+y</a:t>
            </a:r>
            <a:r>
              <a:rPr lang="en-US" dirty="0">
                <a:latin typeface="Calibri"/>
                <a:cs typeface="Calibri"/>
              </a:rPr>
              <a:t>, data=</a:t>
            </a:r>
            <a:r>
              <a:rPr lang="en-US" dirty="0" err="1">
                <a:latin typeface="Calibri"/>
                <a:cs typeface="Calibri"/>
              </a:rPr>
              <a:t>data_train</a:t>
            </a:r>
            <a:r>
              <a:rPr lang="en-US" dirty="0">
                <a:latin typeface="Calibri"/>
                <a:cs typeface="Calibri"/>
              </a:rPr>
              <a:t>, </a:t>
            </a:r>
            <a:r>
              <a:rPr lang="en-US" dirty="0">
                <a:solidFill>
                  <a:srgbClr val="FF0000"/>
                </a:solidFill>
                <a:latin typeface="Calibri"/>
                <a:cs typeface="Calibri"/>
              </a:rPr>
              <a:t>hidden=c(3,3)</a:t>
            </a:r>
            <a:r>
              <a:rPr lang="en-US" dirty="0">
                <a:latin typeface="Calibri"/>
                <a:cs typeface="Calibri"/>
              </a:rPr>
              <a:t>, threshold=0.01)</a:t>
            </a:r>
          </a:p>
        </p:txBody>
      </p:sp>
      <p:pic>
        <p:nvPicPr>
          <p:cNvPr id="3" name="Picture 2" descr="Screen Shot 2013-04-01 at 3.33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7" y="1853583"/>
            <a:ext cx="4547754" cy="4155562"/>
          </a:xfrm>
          <a:prstGeom prst="rect">
            <a:avLst/>
          </a:prstGeom>
        </p:spPr>
      </p:pic>
      <p:pic>
        <p:nvPicPr>
          <p:cNvPr id="4" name="Picture 3" descr="Screen Shot 2013-04-01 at 3.33.5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931" y="1876263"/>
            <a:ext cx="4474932" cy="409373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12795" y="5870645"/>
            <a:ext cx="1965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Cambria"/>
                <a:cs typeface="Cambria"/>
              </a:rPr>
              <a:t>with training data (hollow)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5857933" y="5776417"/>
            <a:ext cx="2249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0FF"/>
                </a:solidFill>
                <a:latin typeface="Cambria"/>
                <a:cs typeface="Cambria"/>
              </a:rPr>
              <a:t>blue</a:t>
            </a:r>
            <a:r>
              <a:rPr lang="en-US" sz="1200" dirty="0" smtClean="0">
                <a:latin typeface="Cambria"/>
                <a:cs typeface="Cambria"/>
              </a:rPr>
              <a:t> ~ mislabeled green points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5857933" y="6053416"/>
            <a:ext cx="21339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Cambria"/>
                <a:cs typeface="Cambria"/>
              </a:rPr>
              <a:t>red</a:t>
            </a:r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 </a:t>
            </a:r>
            <a:r>
              <a:rPr lang="en-US" sz="1200" dirty="0" smtClean="0">
                <a:latin typeface="Cambria"/>
                <a:cs typeface="Cambria"/>
              </a:rPr>
              <a:t>~ mislabeled black points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25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3-04-01 at 3.39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778" y="1632988"/>
            <a:ext cx="3685637" cy="438583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43193" y="208737"/>
            <a:ext cx="79445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err="1" smtClean="0">
                <a:latin typeface="Cambria"/>
                <a:cs typeface="Cambria"/>
              </a:rPr>
              <a:t>NNets</a:t>
            </a:r>
            <a:r>
              <a:rPr lang="en-GB" sz="4200" dirty="0" smtClean="0">
                <a:latin typeface="Cambria"/>
                <a:cs typeface="Cambria"/>
              </a:rPr>
              <a:t> can compute </a:t>
            </a:r>
            <a:r>
              <a:rPr lang="en-GB" sz="4200" i="1" dirty="0" smtClean="0">
                <a:latin typeface="Cambria"/>
                <a:cs typeface="Cambria"/>
              </a:rPr>
              <a:t>arbitrary </a:t>
            </a:r>
            <a:r>
              <a:rPr lang="en-GB" sz="4200" dirty="0" err="1" smtClean="0">
                <a:latin typeface="Cambria"/>
                <a:cs typeface="Cambria"/>
              </a:rPr>
              <a:t>f'ns</a:t>
            </a:r>
            <a:r>
              <a:rPr lang="en-GB" sz="4200" dirty="0" smtClean="0">
                <a:latin typeface="Cambria"/>
                <a:cs typeface="Cambria"/>
              </a:rPr>
              <a:t>!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193" y="1571944"/>
            <a:ext cx="51754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>
                <a:solidFill>
                  <a:srgbClr val="008000"/>
                </a:solidFill>
                <a:latin typeface="Cambria"/>
                <a:cs typeface="Cambria"/>
              </a:rPr>
              <a:t># example of learning a square-root function...</a:t>
            </a:r>
          </a:p>
          <a:p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#Generate 50 random numbers uniformly distributed between 0 and 100</a:t>
            </a: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#And store them as a </a:t>
            </a:r>
            <a:r>
              <a:rPr lang="en-US" sz="1500" dirty="0" err="1">
                <a:solidFill>
                  <a:srgbClr val="008000"/>
                </a:solidFill>
                <a:latin typeface="Cambria"/>
                <a:cs typeface="Cambria"/>
              </a:rPr>
              <a:t>dataframe</a:t>
            </a:r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 err="1">
                <a:latin typeface="Cambria"/>
                <a:cs typeface="Cambria"/>
              </a:rPr>
              <a:t>traininginput</a:t>
            </a:r>
            <a:r>
              <a:rPr lang="en-US" sz="1500" dirty="0">
                <a:latin typeface="Cambria"/>
                <a:cs typeface="Cambria"/>
              </a:rPr>
              <a:t> &lt;-  </a:t>
            </a:r>
            <a:r>
              <a:rPr lang="en-US" sz="1500" dirty="0" err="1">
                <a:latin typeface="Cambria"/>
                <a:cs typeface="Cambria"/>
              </a:rPr>
              <a:t>as.data.frame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runif</a:t>
            </a:r>
            <a:r>
              <a:rPr lang="en-US" sz="1500" dirty="0">
                <a:latin typeface="Cambria"/>
                <a:cs typeface="Cambria"/>
              </a:rPr>
              <a:t>(50, min=0, max=100))</a:t>
            </a:r>
          </a:p>
          <a:p>
            <a:r>
              <a:rPr lang="en-US" sz="1500" dirty="0" err="1">
                <a:latin typeface="Cambria"/>
                <a:cs typeface="Cambria"/>
              </a:rPr>
              <a:t>trainingoutput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sqrt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traininginput</a:t>
            </a:r>
            <a:r>
              <a:rPr lang="en-US" sz="1500" dirty="0">
                <a:latin typeface="Cambria"/>
                <a:cs typeface="Cambria"/>
              </a:rPr>
              <a:t>)  # the output is the </a:t>
            </a:r>
            <a:r>
              <a:rPr lang="en-US" sz="1500" dirty="0" err="1">
                <a:latin typeface="Cambria"/>
                <a:cs typeface="Cambria"/>
              </a:rPr>
              <a:t>sqrt</a:t>
            </a:r>
            <a:r>
              <a:rPr lang="en-US" sz="1500" dirty="0">
                <a:latin typeface="Cambria"/>
                <a:cs typeface="Cambria"/>
              </a:rPr>
              <a:t> of the input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#Column bind the data into one variable</a:t>
            </a:r>
          </a:p>
          <a:p>
            <a:r>
              <a:rPr lang="en-US" sz="1500" dirty="0" err="1">
                <a:latin typeface="Cambria"/>
                <a:cs typeface="Cambria"/>
              </a:rPr>
              <a:t>trainingdata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cbind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traininginput,trainingoutput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r>
              <a:rPr lang="en-US" sz="1500" dirty="0" err="1">
                <a:latin typeface="Cambria"/>
                <a:cs typeface="Cambria"/>
              </a:rPr>
              <a:t>colnames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trainingdata</a:t>
            </a:r>
            <a:r>
              <a:rPr lang="en-US" sz="1500" dirty="0">
                <a:latin typeface="Cambria"/>
                <a:cs typeface="Cambria"/>
              </a:rPr>
              <a:t>) &lt;- c("</a:t>
            </a:r>
            <a:r>
              <a:rPr lang="en-US" sz="1500" dirty="0" err="1">
                <a:latin typeface="Cambria"/>
                <a:cs typeface="Cambria"/>
              </a:rPr>
              <a:t>Input","Output</a:t>
            </a:r>
            <a:r>
              <a:rPr lang="en-US" sz="1500" dirty="0">
                <a:latin typeface="Cambria"/>
                <a:cs typeface="Cambria"/>
              </a:rPr>
              <a:t>")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#Train the neural </a:t>
            </a:r>
            <a:r>
              <a:rPr lang="en-US" sz="1500" dirty="0" smtClean="0">
                <a:solidFill>
                  <a:srgbClr val="008000"/>
                </a:solidFill>
                <a:latin typeface="Cambria"/>
                <a:cs typeface="Cambria"/>
              </a:rPr>
              <a:t>network w/10 inner nodes</a:t>
            </a:r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 err="1">
                <a:latin typeface="Cambria"/>
                <a:cs typeface="Cambria"/>
              </a:rPr>
              <a:t>net.sqrt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neuralnet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Output~Input,trainingdata</a:t>
            </a:r>
            <a:r>
              <a:rPr lang="en-US" sz="1500" dirty="0">
                <a:latin typeface="Cambria"/>
                <a:cs typeface="Cambria"/>
              </a:rPr>
              <a:t>, </a:t>
            </a:r>
            <a:endParaRPr lang="en-US" sz="1500" dirty="0" smtClean="0">
              <a:latin typeface="Cambria"/>
              <a:cs typeface="Cambria"/>
            </a:endParaRPr>
          </a:p>
          <a:p>
            <a:r>
              <a:rPr lang="en-US" sz="1500" dirty="0">
                <a:latin typeface="Cambria"/>
                <a:cs typeface="Cambria"/>
              </a:rPr>
              <a:t>	</a:t>
            </a:r>
            <a:r>
              <a:rPr lang="en-US" sz="1500" dirty="0" smtClean="0">
                <a:latin typeface="Cambria"/>
                <a:cs typeface="Cambria"/>
              </a:rPr>
              <a:t>		hidden</a:t>
            </a:r>
            <a:r>
              <a:rPr lang="en-US" sz="1500" dirty="0">
                <a:latin typeface="Cambria"/>
                <a:cs typeface="Cambria"/>
              </a:rPr>
              <a:t>=c(10), threshold=0.01)</a:t>
            </a:r>
          </a:p>
          <a:p>
            <a:r>
              <a:rPr lang="en-US" sz="1500" dirty="0">
                <a:latin typeface="Cambria"/>
                <a:cs typeface="Cambria"/>
              </a:rPr>
              <a:t>print(</a:t>
            </a:r>
            <a:r>
              <a:rPr lang="en-US" sz="1500" dirty="0" err="1">
                <a:latin typeface="Cambria"/>
                <a:cs typeface="Cambria"/>
              </a:rPr>
              <a:t>net.sqrt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r>
              <a:rPr lang="en-US" sz="1500" dirty="0">
                <a:latin typeface="Cambria"/>
                <a:cs typeface="Cambria"/>
              </a:rPr>
              <a:t>plot(</a:t>
            </a:r>
            <a:r>
              <a:rPr lang="en-US" sz="1500" dirty="0" err="1">
                <a:latin typeface="Cambria"/>
                <a:cs typeface="Cambria"/>
              </a:rPr>
              <a:t>net.sqrt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27371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43193" y="208737"/>
            <a:ext cx="79445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err="1" smtClean="0">
                <a:latin typeface="Cambria"/>
                <a:cs typeface="Cambria"/>
              </a:rPr>
              <a:t>NNets</a:t>
            </a:r>
            <a:r>
              <a:rPr lang="en-GB" sz="4200" dirty="0" smtClean="0">
                <a:latin typeface="Cambria"/>
                <a:cs typeface="Cambria"/>
              </a:rPr>
              <a:t> can compute </a:t>
            </a:r>
            <a:r>
              <a:rPr lang="en-GB" sz="4200" i="1" dirty="0" smtClean="0">
                <a:latin typeface="Cambria"/>
                <a:cs typeface="Cambria"/>
              </a:rPr>
              <a:t>arbitrary </a:t>
            </a:r>
            <a:r>
              <a:rPr lang="en-GB" sz="4200" dirty="0" err="1" smtClean="0">
                <a:latin typeface="Cambria"/>
                <a:cs typeface="Cambria"/>
              </a:rPr>
              <a:t>f'ns</a:t>
            </a:r>
            <a:r>
              <a:rPr lang="en-GB" sz="4200" dirty="0" smtClean="0">
                <a:latin typeface="Cambria"/>
                <a:cs typeface="Cambria"/>
              </a:rPr>
              <a:t>!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193" y="1571944"/>
            <a:ext cx="51754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#Test the neural network on some training data</a:t>
            </a:r>
          </a:p>
          <a:p>
            <a:r>
              <a:rPr lang="en-US" sz="1500" dirty="0" err="1">
                <a:latin typeface="Cambria"/>
                <a:cs typeface="Cambria"/>
              </a:rPr>
              <a:t>testdata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as.data.frame</a:t>
            </a:r>
            <a:r>
              <a:rPr lang="en-US" sz="1500" dirty="0">
                <a:latin typeface="Cambria"/>
                <a:cs typeface="Cambria"/>
              </a:rPr>
              <a:t>((1:10)^2) #Generate some squared numbers</a:t>
            </a:r>
          </a:p>
          <a:p>
            <a:r>
              <a:rPr lang="en-US" sz="1500" dirty="0" err="1">
                <a:latin typeface="Cambria"/>
                <a:cs typeface="Cambria"/>
              </a:rPr>
              <a:t>net.results</a:t>
            </a:r>
            <a:r>
              <a:rPr lang="en-US" sz="1500" dirty="0">
                <a:latin typeface="Cambria"/>
                <a:cs typeface="Cambria"/>
              </a:rPr>
              <a:t> &lt;- compute(</a:t>
            </a:r>
            <a:r>
              <a:rPr lang="en-US" sz="1500" dirty="0" err="1">
                <a:latin typeface="Cambria"/>
                <a:cs typeface="Cambria"/>
              </a:rPr>
              <a:t>net.sqrt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testdata</a:t>
            </a:r>
            <a:r>
              <a:rPr lang="en-US" sz="1500" dirty="0">
                <a:latin typeface="Cambria"/>
                <a:cs typeface="Cambria"/>
              </a:rPr>
              <a:t>) #Run them through the neural network</a:t>
            </a:r>
          </a:p>
          <a:p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#Lets see what properties </a:t>
            </a:r>
            <a:r>
              <a:rPr lang="en-US" sz="1500" dirty="0" err="1">
                <a:solidFill>
                  <a:srgbClr val="008000"/>
                </a:solidFill>
                <a:latin typeface="Cambria"/>
                <a:cs typeface="Cambria"/>
              </a:rPr>
              <a:t>net.sqrt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 has</a:t>
            </a:r>
          </a:p>
          <a:p>
            <a:r>
              <a:rPr lang="en-US" sz="1500" dirty="0" err="1">
                <a:latin typeface="Cambria"/>
                <a:cs typeface="Cambria"/>
              </a:rPr>
              <a:t>ls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net.results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#Lets see the results</a:t>
            </a:r>
          </a:p>
          <a:p>
            <a:r>
              <a:rPr lang="en-US" sz="1500" dirty="0">
                <a:latin typeface="Cambria"/>
                <a:cs typeface="Cambria"/>
              </a:rPr>
              <a:t>print(</a:t>
            </a:r>
            <a:r>
              <a:rPr lang="en-US" sz="1500" dirty="0" err="1">
                <a:latin typeface="Cambria"/>
                <a:cs typeface="Cambria"/>
              </a:rPr>
              <a:t>net.results$net.result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#Lets display a </a:t>
            </a:r>
            <a:r>
              <a:rPr lang="en-US" sz="1500" dirty="0" smtClean="0">
                <a:solidFill>
                  <a:srgbClr val="008000"/>
                </a:solidFill>
                <a:latin typeface="Cambria"/>
                <a:cs typeface="Cambria"/>
              </a:rPr>
              <a:t>nicer version 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of the results</a:t>
            </a:r>
          </a:p>
          <a:p>
            <a:r>
              <a:rPr lang="en-US" sz="1500" dirty="0" err="1">
                <a:latin typeface="Cambria"/>
                <a:cs typeface="Cambria"/>
              </a:rPr>
              <a:t>cleanoutput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cbind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testdata,sqrt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testdata</a:t>
            </a:r>
            <a:r>
              <a:rPr lang="en-US" sz="1500" dirty="0">
                <a:latin typeface="Cambria"/>
                <a:cs typeface="Cambria"/>
              </a:rPr>
              <a:t>),</a:t>
            </a:r>
          </a:p>
          <a:p>
            <a:r>
              <a:rPr lang="en-US" sz="1500" dirty="0">
                <a:latin typeface="Cambria"/>
                <a:cs typeface="Cambria"/>
              </a:rPr>
              <a:t>                     </a:t>
            </a:r>
            <a:r>
              <a:rPr lang="en-US" sz="1500" dirty="0" err="1">
                <a:latin typeface="Cambria"/>
                <a:cs typeface="Cambria"/>
              </a:rPr>
              <a:t>as.data.frame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net.results$net.result</a:t>
            </a:r>
            <a:r>
              <a:rPr lang="en-US" sz="1500" dirty="0">
                <a:latin typeface="Cambria"/>
                <a:cs typeface="Cambria"/>
              </a:rPr>
              <a:t>))</a:t>
            </a:r>
          </a:p>
          <a:p>
            <a:r>
              <a:rPr lang="en-US" sz="1500" dirty="0" err="1">
                <a:latin typeface="Cambria"/>
                <a:cs typeface="Cambria"/>
              </a:rPr>
              <a:t>colnames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cleanoutput</a:t>
            </a:r>
            <a:r>
              <a:rPr lang="en-US" sz="1500" dirty="0">
                <a:latin typeface="Cambria"/>
                <a:cs typeface="Cambria"/>
              </a:rPr>
              <a:t>) &lt;- c("</a:t>
            </a:r>
            <a:r>
              <a:rPr lang="en-US" sz="1500" dirty="0" err="1">
                <a:latin typeface="Cambria"/>
                <a:cs typeface="Cambria"/>
              </a:rPr>
              <a:t>Input","Expected</a:t>
            </a:r>
            <a:r>
              <a:rPr lang="en-US" sz="1500" dirty="0">
                <a:latin typeface="Cambria"/>
                <a:cs typeface="Cambria"/>
              </a:rPr>
              <a:t> </a:t>
            </a:r>
            <a:r>
              <a:rPr lang="en-US" sz="1500" dirty="0" smtClean="0">
                <a:latin typeface="Cambria"/>
                <a:cs typeface="Cambria"/>
              </a:rPr>
              <a:t>					</a:t>
            </a:r>
            <a:r>
              <a:rPr lang="en-US" sz="1500" dirty="0" err="1" smtClean="0">
                <a:latin typeface="Cambria"/>
                <a:cs typeface="Cambria"/>
              </a:rPr>
              <a:t>Output</a:t>
            </a:r>
            <a:r>
              <a:rPr lang="en-US" sz="1500" dirty="0" err="1">
                <a:latin typeface="Cambria"/>
                <a:cs typeface="Cambria"/>
              </a:rPr>
              <a:t>","Neural</a:t>
            </a:r>
            <a:r>
              <a:rPr lang="en-US" sz="1500" dirty="0">
                <a:latin typeface="Cambria"/>
                <a:cs typeface="Cambria"/>
              </a:rPr>
              <a:t> Net Output")</a:t>
            </a:r>
          </a:p>
          <a:p>
            <a:r>
              <a:rPr lang="en-US" sz="1500" dirty="0">
                <a:latin typeface="Cambria"/>
                <a:cs typeface="Cambria"/>
              </a:rPr>
              <a:t>print(</a:t>
            </a:r>
            <a:r>
              <a:rPr lang="en-US" sz="1500" dirty="0" err="1">
                <a:latin typeface="Cambria"/>
                <a:cs typeface="Cambria"/>
              </a:rPr>
              <a:t>cleanoutput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</p:txBody>
      </p:sp>
      <p:pic>
        <p:nvPicPr>
          <p:cNvPr id="3" name="Picture 2" descr="Screen Shot 2013-04-01 at 3.41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46" y="3525728"/>
            <a:ext cx="4000500" cy="262890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2563171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54148" y="118015"/>
            <a:ext cx="37987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Iris data…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4148" y="942026"/>
            <a:ext cx="634346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example of using a neural net on the </a:t>
            </a:r>
            <a:r>
              <a:rPr lang="en-US" sz="1500" b="1" dirty="0">
                <a:solidFill>
                  <a:srgbClr val="008000"/>
                </a:solidFill>
                <a:latin typeface="Cambria"/>
                <a:cs typeface="Cambria"/>
              </a:rPr>
              <a:t>iris data...</a:t>
            </a:r>
          </a:p>
          <a:p>
            <a:r>
              <a:rPr lang="en-US" sz="1500" dirty="0" smtClean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library(</a:t>
            </a:r>
            <a:r>
              <a:rPr lang="en-US" sz="1500" dirty="0" err="1">
                <a:solidFill>
                  <a:srgbClr val="008000"/>
                </a:solidFill>
                <a:latin typeface="Cambria"/>
                <a:cs typeface="Cambria"/>
              </a:rPr>
              <a:t>neuralnet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500" dirty="0">
                <a:latin typeface="Cambria"/>
                <a:cs typeface="Cambria"/>
              </a:rPr>
              <a:t>data(iris)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set up training and testing data</a:t>
            </a:r>
          </a:p>
          <a:p>
            <a:r>
              <a:rPr lang="en-US" sz="1500" dirty="0" err="1">
                <a:latin typeface="Cambria"/>
                <a:cs typeface="Cambria"/>
              </a:rPr>
              <a:t>testidx</a:t>
            </a:r>
            <a:r>
              <a:rPr lang="en-US" sz="1500" dirty="0">
                <a:latin typeface="Cambria"/>
                <a:cs typeface="Cambria"/>
              </a:rPr>
              <a:t> &lt;- which(1:length(iris[,1])%%5 == 0) </a:t>
            </a:r>
            <a:endParaRPr lang="en-US" sz="1500" dirty="0" smtClean="0">
              <a:latin typeface="Cambria"/>
              <a:cs typeface="Cambria"/>
            </a:endParaRPr>
          </a:p>
          <a:p>
            <a:r>
              <a:rPr lang="en-US" sz="1500" dirty="0" err="1" smtClean="0">
                <a:latin typeface="Cambria"/>
                <a:cs typeface="Cambria"/>
              </a:rPr>
              <a:t>iristrain</a:t>
            </a:r>
            <a:r>
              <a:rPr lang="en-US" sz="1500" dirty="0" smtClean="0">
                <a:latin typeface="Cambria"/>
                <a:cs typeface="Cambria"/>
              </a:rPr>
              <a:t> </a:t>
            </a:r>
            <a:r>
              <a:rPr lang="en-US" sz="1500" dirty="0">
                <a:latin typeface="Cambria"/>
                <a:cs typeface="Cambria"/>
              </a:rPr>
              <a:t>&lt;- iris[-</a:t>
            </a:r>
            <a:r>
              <a:rPr lang="en-US" sz="1500" dirty="0" err="1">
                <a:latin typeface="Cambria"/>
                <a:cs typeface="Cambria"/>
              </a:rPr>
              <a:t>testidx</a:t>
            </a:r>
            <a:r>
              <a:rPr lang="en-US" sz="1500" dirty="0">
                <a:latin typeface="Cambria"/>
                <a:cs typeface="Cambria"/>
              </a:rPr>
              <a:t>,]  # train on 4</a:t>
            </a:r>
            <a:r>
              <a:rPr lang="en-US" sz="1500" dirty="0" smtClean="0">
                <a:latin typeface="Cambria"/>
                <a:cs typeface="Cambria"/>
              </a:rPr>
              <a:t>/5</a:t>
            </a:r>
            <a:endParaRPr lang="en-US" sz="1500" dirty="0">
              <a:latin typeface="Cambria"/>
              <a:cs typeface="Cambria"/>
            </a:endParaRPr>
          </a:p>
          <a:p>
            <a:r>
              <a:rPr lang="en-US" sz="1500" dirty="0" err="1">
                <a:latin typeface="Cambria"/>
                <a:cs typeface="Cambria"/>
              </a:rPr>
              <a:t>iristest</a:t>
            </a:r>
            <a:r>
              <a:rPr lang="en-US" sz="1500" dirty="0">
                <a:latin typeface="Cambria"/>
                <a:cs typeface="Cambria"/>
              </a:rPr>
              <a:t> &lt;- iris[</a:t>
            </a:r>
            <a:r>
              <a:rPr lang="en-US" sz="1500" dirty="0" err="1">
                <a:latin typeface="Cambria"/>
                <a:cs typeface="Cambria"/>
              </a:rPr>
              <a:t>testidx</a:t>
            </a:r>
            <a:r>
              <a:rPr lang="en-US" sz="1500" dirty="0">
                <a:latin typeface="Cambria"/>
                <a:cs typeface="Cambria"/>
              </a:rPr>
              <a:t>,]  # test on 1/</a:t>
            </a:r>
            <a:r>
              <a:rPr lang="en-US" sz="1500" dirty="0" smtClean="0">
                <a:latin typeface="Cambria"/>
                <a:cs typeface="Cambria"/>
              </a:rPr>
              <a:t>5</a:t>
            </a:r>
            <a:endParaRPr lang="en-US" sz="1500" dirty="0">
              <a:latin typeface="Cambria"/>
              <a:cs typeface="Cambria"/>
            </a:endParaRPr>
          </a:p>
          <a:p>
            <a:r>
              <a:rPr lang="en-US" sz="1500" dirty="0" err="1" smtClean="0">
                <a:latin typeface="Cambria"/>
                <a:cs typeface="Cambria"/>
              </a:rPr>
              <a:t>nnet_iristrain</a:t>
            </a:r>
            <a:r>
              <a:rPr lang="en-US" sz="1500" dirty="0" smtClean="0">
                <a:latin typeface="Cambria"/>
                <a:cs typeface="Cambria"/>
              </a:rPr>
              <a:t> </a:t>
            </a:r>
            <a:r>
              <a:rPr lang="en-US" sz="1500" dirty="0">
                <a:latin typeface="Cambria"/>
                <a:cs typeface="Cambria"/>
              </a:rPr>
              <a:t>&lt;- </a:t>
            </a:r>
            <a:r>
              <a:rPr lang="en-US" sz="1500" dirty="0" err="1">
                <a:latin typeface="Cambria"/>
                <a:cs typeface="Cambria"/>
              </a:rPr>
              <a:t>iristrain</a:t>
            </a:r>
            <a:endParaRPr lang="en-US" sz="1500" dirty="0">
              <a:latin typeface="Cambria"/>
              <a:cs typeface="Cambria"/>
            </a:endParaRPr>
          </a:p>
          <a:p>
            <a:endParaRPr lang="en-US" sz="1500" dirty="0">
              <a:latin typeface="Cambria"/>
              <a:cs typeface="Cambria"/>
            </a:endParaRPr>
          </a:p>
          <a:p>
            <a:endParaRPr lang="en-US" sz="1500" dirty="0" smtClean="0">
              <a:solidFill>
                <a:srgbClr val="008000"/>
              </a:solidFill>
              <a:latin typeface="Cambria"/>
              <a:cs typeface="Cambria"/>
            </a:endParaRPr>
          </a:p>
          <a:p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 smtClean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We need to numerically represent the </a:t>
            </a:r>
            <a:r>
              <a:rPr lang="en-US" sz="1500" dirty="0" smtClean="0">
                <a:solidFill>
                  <a:srgbClr val="008000"/>
                </a:solidFill>
                <a:latin typeface="Cambria"/>
                <a:cs typeface="Cambria"/>
              </a:rPr>
              <a:t>factor levels</a:t>
            </a:r>
            <a:endParaRPr lang="en-US" sz="15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 err="1" smtClean="0">
                <a:latin typeface="Cambria"/>
                <a:cs typeface="Cambria"/>
              </a:rPr>
              <a:t>nnet_iristrain</a:t>
            </a:r>
            <a:r>
              <a:rPr lang="en-US" sz="1500" dirty="0" smtClean="0">
                <a:latin typeface="Cambria"/>
                <a:cs typeface="Cambria"/>
              </a:rPr>
              <a:t> </a:t>
            </a:r>
            <a:r>
              <a:rPr lang="en-US" sz="1500" dirty="0">
                <a:latin typeface="Cambria"/>
                <a:cs typeface="Cambria"/>
              </a:rPr>
              <a:t>&lt;- </a:t>
            </a:r>
            <a:r>
              <a:rPr lang="en-US" sz="1500" dirty="0" err="1">
                <a:latin typeface="Cambria"/>
                <a:cs typeface="Cambria"/>
              </a:rPr>
              <a:t>cbind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iristrain$Species</a:t>
            </a:r>
            <a:r>
              <a:rPr lang="en-US" sz="1500" dirty="0">
                <a:latin typeface="Cambria"/>
                <a:cs typeface="Cambria"/>
              </a:rPr>
              <a:t> == '</a:t>
            </a:r>
            <a:r>
              <a:rPr lang="en-US" sz="1500" dirty="0" err="1">
                <a:latin typeface="Cambria"/>
                <a:cs typeface="Cambria"/>
              </a:rPr>
              <a:t>setosa</a:t>
            </a:r>
            <a:r>
              <a:rPr lang="en-US" sz="1500" dirty="0">
                <a:latin typeface="Cambria"/>
                <a:cs typeface="Cambria"/>
              </a:rPr>
              <a:t>')</a:t>
            </a:r>
          </a:p>
          <a:p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cbind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iristrain$Species</a:t>
            </a:r>
            <a:r>
              <a:rPr lang="en-US" sz="1500" dirty="0">
                <a:latin typeface="Cambria"/>
                <a:cs typeface="Cambria"/>
              </a:rPr>
              <a:t> == '</a:t>
            </a:r>
            <a:r>
              <a:rPr lang="en-US" sz="1500" dirty="0" err="1">
                <a:latin typeface="Cambria"/>
                <a:cs typeface="Cambria"/>
              </a:rPr>
              <a:t>versicolor</a:t>
            </a:r>
            <a:r>
              <a:rPr lang="en-US" sz="1500" dirty="0">
                <a:latin typeface="Cambria"/>
                <a:cs typeface="Cambria"/>
              </a:rPr>
              <a:t>')</a:t>
            </a:r>
          </a:p>
          <a:p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cbind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iristrain$Species</a:t>
            </a:r>
            <a:r>
              <a:rPr lang="en-US" sz="1500" dirty="0">
                <a:latin typeface="Cambria"/>
                <a:cs typeface="Cambria"/>
              </a:rPr>
              <a:t> == '</a:t>
            </a:r>
            <a:r>
              <a:rPr lang="en-US" sz="1500" dirty="0" err="1">
                <a:latin typeface="Cambria"/>
                <a:cs typeface="Cambria"/>
              </a:rPr>
              <a:t>virginica</a:t>
            </a:r>
            <a:r>
              <a:rPr lang="en-US" sz="1500" dirty="0">
                <a:latin typeface="Cambria"/>
                <a:cs typeface="Cambria"/>
              </a:rPr>
              <a:t>'</a:t>
            </a:r>
            <a:r>
              <a:rPr lang="en-US" sz="1500" dirty="0" smtClean="0">
                <a:latin typeface="Cambria"/>
                <a:cs typeface="Cambria"/>
              </a:rPr>
              <a:t>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we name those three columns appropriately</a:t>
            </a:r>
          </a:p>
          <a:p>
            <a:r>
              <a:rPr lang="en-US" sz="1500" dirty="0">
                <a:latin typeface="Cambria"/>
                <a:cs typeface="Cambria"/>
              </a:rPr>
              <a:t>names(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)[6] &lt;- '</a:t>
            </a:r>
            <a:r>
              <a:rPr lang="en-US" sz="1500" dirty="0" err="1">
                <a:latin typeface="Cambria"/>
                <a:cs typeface="Cambria"/>
              </a:rPr>
              <a:t>setosa</a:t>
            </a:r>
            <a:r>
              <a:rPr lang="en-US" sz="1500" dirty="0">
                <a:latin typeface="Cambria"/>
                <a:cs typeface="Cambria"/>
              </a:rPr>
              <a:t>'</a:t>
            </a:r>
          </a:p>
          <a:p>
            <a:r>
              <a:rPr lang="en-US" sz="1500" dirty="0">
                <a:latin typeface="Cambria"/>
                <a:cs typeface="Cambria"/>
              </a:rPr>
              <a:t>names(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)[7] &lt;- '</a:t>
            </a:r>
            <a:r>
              <a:rPr lang="en-US" sz="1500" dirty="0" err="1">
                <a:latin typeface="Cambria"/>
                <a:cs typeface="Cambria"/>
              </a:rPr>
              <a:t>versicolor</a:t>
            </a:r>
            <a:r>
              <a:rPr lang="en-US" sz="1500" dirty="0">
                <a:latin typeface="Cambria"/>
                <a:cs typeface="Cambria"/>
              </a:rPr>
              <a:t>'</a:t>
            </a:r>
          </a:p>
          <a:p>
            <a:r>
              <a:rPr lang="en-US" sz="1500" dirty="0">
                <a:latin typeface="Cambria"/>
                <a:cs typeface="Cambria"/>
              </a:rPr>
              <a:t>names(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)[8] &lt;- '</a:t>
            </a:r>
            <a:r>
              <a:rPr lang="en-US" sz="1500" dirty="0" err="1">
                <a:latin typeface="Cambria"/>
                <a:cs typeface="Cambria"/>
              </a:rPr>
              <a:t>virginica</a:t>
            </a:r>
            <a:r>
              <a:rPr lang="en-US" sz="1500" dirty="0">
                <a:latin typeface="Cambria"/>
                <a:cs typeface="Cambria"/>
              </a:rPr>
              <a:t>'</a:t>
            </a:r>
          </a:p>
          <a:p>
            <a:r>
              <a:rPr lang="en-US" sz="1500" dirty="0" err="1">
                <a:latin typeface="Cambria"/>
                <a:cs typeface="Cambria"/>
              </a:rPr>
              <a:t>nn</a:t>
            </a:r>
            <a:r>
              <a:rPr lang="en-US" sz="1500" dirty="0">
                <a:latin typeface="Cambria"/>
                <a:cs typeface="Cambria"/>
              </a:rPr>
              <a:t> &lt;- </a:t>
            </a:r>
            <a:r>
              <a:rPr lang="en-US" sz="1500" dirty="0" err="1">
                <a:latin typeface="Cambria"/>
                <a:cs typeface="Cambria"/>
              </a:rPr>
              <a:t>neuralnet</a:t>
            </a:r>
            <a:r>
              <a:rPr lang="en-US" sz="1500" dirty="0">
                <a:latin typeface="Cambria"/>
                <a:cs typeface="Cambria"/>
              </a:rPr>
              <a:t>(</a:t>
            </a:r>
            <a:r>
              <a:rPr lang="en-US" sz="1500" dirty="0" err="1">
                <a:latin typeface="Cambria"/>
                <a:cs typeface="Cambria"/>
              </a:rPr>
              <a:t>setosa+versicolor+virginica</a:t>
            </a:r>
            <a:r>
              <a:rPr lang="en-US" sz="1500" dirty="0">
                <a:latin typeface="Cambria"/>
                <a:cs typeface="Cambria"/>
              </a:rPr>
              <a:t> ~ </a:t>
            </a:r>
          </a:p>
          <a:p>
            <a:r>
              <a:rPr lang="en-US" sz="1500" dirty="0">
                <a:latin typeface="Cambria"/>
                <a:cs typeface="Cambria"/>
              </a:rPr>
              <a:t>                </a:t>
            </a:r>
            <a:r>
              <a:rPr lang="en-US" sz="1500" dirty="0" err="1">
                <a:latin typeface="Cambria"/>
                <a:cs typeface="Cambria"/>
              </a:rPr>
              <a:t>Sepal.Length+Sepal.Width+Petal.Length+Petal.Width</a:t>
            </a:r>
            <a:r>
              <a:rPr lang="en-US" sz="1500" dirty="0">
                <a:latin typeface="Cambria"/>
                <a:cs typeface="Cambria"/>
              </a:rPr>
              <a:t>,</a:t>
            </a:r>
          </a:p>
          <a:p>
            <a:r>
              <a:rPr lang="en-US" sz="1500" dirty="0">
                <a:latin typeface="Cambria"/>
                <a:cs typeface="Cambria"/>
              </a:rPr>
              <a:t>                data=</a:t>
            </a:r>
            <a:r>
              <a:rPr lang="en-US" sz="1500" dirty="0" err="1">
                <a:latin typeface="Cambria"/>
                <a:cs typeface="Cambria"/>
              </a:rPr>
              <a:t>nnet_iristrain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smtClean="0">
                <a:latin typeface="Cambria"/>
                <a:cs typeface="Cambria"/>
              </a:rPr>
              <a:t> hidden</a:t>
            </a:r>
            <a:r>
              <a:rPr lang="en-US" sz="1500" dirty="0">
                <a:latin typeface="Cambria"/>
                <a:cs typeface="Cambria"/>
              </a:rPr>
              <a:t>=c(3))  </a:t>
            </a:r>
            <a:r>
              <a:rPr lang="en-US" sz="1500" b="1" dirty="0">
                <a:solidFill>
                  <a:srgbClr val="008000"/>
                </a:solidFill>
                <a:latin typeface="Cambria"/>
                <a:cs typeface="Cambria"/>
              </a:rPr>
              <a:t># 3 </a:t>
            </a:r>
            <a:r>
              <a:rPr lang="en-US" sz="1500" b="1" dirty="0" smtClean="0">
                <a:solidFill>
                  <a:srgbClr val="008000"/>
                </a:solidFill>
                <a:latin typeface="Cambria"/>
                <a:cs typeface="Cambria"/>
              </a:rPr>
              <a:t> hidden neurons</a:t>
            </a:r>
            <a:endParaRPr lang="en-US" sz="1500" b="1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500" dirty="0">
                <a:latin typeface="Cambria"/>
                <a:cs typeface="Cambria"/>
              </a:rPr>
              <a:t>plot(</a:t>
            </a:r>
            <a:r>
              <a:rPr lang="en-US" sz="1500" dirty="0" err="1">
                <a:latin typeface="Cambria"/>
                <a:cs typeface="Cambria"/>
              </a:rPr>
              <a:t>nn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</p:txBody>
      </p:sp>
      <p:pic>
        <p:nvPicPr>
          <p:cNvPr id="7" name="Picture 6" descr="Screen Shot 2013-04-01 at 4.12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510" y="11340"/>
            <a:ext cx="3946931" cy="401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71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54148" y="118015"/>
            <a:ext cx="37987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Iris data…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0506" y="942813"/>
            <a:ext cx="73073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prediction for the the iris data...</a:t>
            </a:r>
          </a:p>
          <a:p>
            <a:r>
              <a:rPr lang="en-US" sz="1500" dirty="0" err="1">
                <a:latin typeface="Cambria"/>
                <a:cs typeface="Cambria"/>
              </a:rPr>
              <a:t>mypredict</a:t>
            </a:r>
            <a:r>
              <a:rPr lang="en-US" sz="1500" dirty="0">
                <a:latin typeface="Cambria"/>
                <a:cs typeface="Cambria"/>
              </a:rPr>
              <a:t> &lt;- compute(</a:t>
            </a:r>
            <a:r>
              <a:rPr lang="en-US" sz="1500" dirty="0" err="1">
                <a:latin typeface="Cambria"/>
                <a:cs typeface="Cambria"/>
              </a:rPr>
              <a:t>nn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iristest</a:t>
            </a:r>
            <a:r>
              <a:rPr lang="en-US" sz="1500" dirty="0">
                <a:latin typeface="Cambria"/>
                <a:cs typeface="Cambria"/>
              </a:rPr>
              <a:t>[-5])$</a:t>
            </a:r>
            <a:r>
              <a:rPr lang="en-US" sz="1500" dirty="0" err="1">
                <a:latin typeface="Cambria"/>
                <a:cs typeface="Cambria"/>
              </a:rPr>
              <a:t>net.result</a:t>
            </a:r>
            <a:endParaRPr lang="en-US" sz="1500" dirty="0">
              <a:latin typeface="Cambria"/>
              <a:cs typeface="Cambria"/>
            </a:endParaRP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A </a:t>
            </a:r>
            <a:r>
              <a:rPr lang="en-US" sz="1500" dirty="0" err="1">
                <a:solidFill>
                  <a:srgbClr val="008000"/>
                </a:solidFill>
                <a:latin typeface="Cambria"/>
                <a:cs typeface="Cambria"/>
              </a:rPr>
              <a:t>f'n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 to put multiple binary output to categorical output</a:t>
            </a:r>
          </a:p>
          <a:p>
            <a:r>
              <a:rPr lang="en-US" sz="1500" dirty="0" err="1">
                <a:latin typeface="Cambria"/>
                <a:cs typeface="Cambria"/>
              </a:rPr>
              <a:t>maxidx</a:t>
            </a:r>
            <a:r>
              <a:rPr lang="en-US" sz="1500" dirty="0">
                <a:latin typeface="Cambria"/>
                <a:cs typeface="Cambria"/>
              </a:rPr>
              <a:t> &lt;- function(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) { return(which(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 == max(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))) }</a:t>
            </a:r>
          </a:p>
          <a:p>
            <a:r>
              <a:rPr lang="en-US" sz="1500" dirty="0" err="1">
                <a:latin typeface="Cambria"/>
                <a:cs typeface="Cambria"/>
              </a:rPr>
              <a:t>idx</a:t>
            </a:r>
            <a:r>
              <a:rPr lang="en-US" sz="1500" dirty="0">
                <a:latin typeface="Cambria"/>
                <a:cs typeface="Cambria"/>
              </a:rPr>
              <a:t> &lt;- apply(</a:t>
            </a:r>
            <a:r>
              <a:rPr lang="en-US" sz="1500" dirty="0" err="1">
                <a:latin typeface="Cambria"/>
                <a:cs typeface="Cambria"/>
              </a:rPr>
              <a:t>mypredict</a:t>
            </a:r>
            <a:r>
              <a:rPr lang="en-US" sz="1500" dirty="0">
                <a:latin typeface="Cambria"/>
                <a:cs typeface="Cambria"/>
              </a:rPr>
              <a:t>, c(1), </a:t>
            </a:r>
            <a:r>
              <a:rPr lang="en-US" sz="1500" dirty="0" err="1">
                <a:latin typeface="Cambria"/>
                <a:cs typeface="Cambria"/>
              </a:rPr>
              <a:t>maxidx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latin typeface="Cambria"/>
                <a:cs typeface="Cambria"/>
              </a:rPr>
              <a:t>prediction &lt;- c('</a:t>
            </a:r>
            <a:r>
              <a:rPr lang="en-US" sz="1500" dirty="0" err="1">
                <a:latin typeface="Cambria"/>
                <a:cs typeface="Cambria"/>
              </a:rPr>
              <a:t>setosa</a:t>
            </a:r>
            <a:r>
              <a:rPr lang="en-US" sz="1500" dirty="0">
                <a:latin typeface="Cambria"/>
                <a:cs typeface="Cambria"/>
              </a:rPr>
              <a:t>', '</a:t>
            </a:r>
            <a:r>
              <a:rPr lang="en-US" sz="1500" dirty="0" err="1">
                <a:latin typeface="Cambria"/>
                <a:cs typeface="Cambria"/>
              </a:rPr>
              <a:t>versicolor</a:t>
            </a:r>
            <a:r>
              <a:rPr lang="en-US" sz="1500" dirty="0">
                <a:latin typeface="Cambria"/>
                <a:cs typeface="Cambria"/>
              </a:rPr>
              <a:t>', '</a:t>
            </a:r>
            <a:r>
              <a:rPr lang="en-US" sz="1500" dirty="0" err="1">
                <a:latin typeface="Cambria"/>
                <a:cs typeface="Cambria"/>
              </a:rPr>
              <a:t>virginica</a:t>
            </a:r>
            <a:r>
              <a:rPr lang="en-US" sz="1500" dirty="0">
                <a:latin typeface="Cambria"/>
                <a:cs typeface="Cambria"/>
              </a:rPr>
              <a:t>')[</a:t>
            </a:r>
            <a:r>
              <a:rPr lang="en-US" sz="1500" dirty="0" err="1">
                <a:latin typeface="Cambria"/>
                <a:cs typeface="Cambria"/>
              </a:rPr>
              <a:t>idx</a:t>
            </a:r>
            <a:r>
              <a:rPr lang="en-US" sz="1500" dirty="0">
                <a:latin typeface="Cambria"/>
                <a:cs typeface="Cambria"/>
              </a:rPr>
              <a:t>]</a:t>
            </a:r>
          </a:p>
          <a:p>
            <a:r>
              <a:rPr lang="en-US" sz="1500" dirty="0">
                <a:latin typeface="Cambria"/>
                <a:cs typeface="Cambria"/>
              </a:rPr>
              <a:t>table(prediction, </a:t>
            </a:r>
            <a:r>
              <a:rPr lang="en-US" sz="1500" dirty="0" err="1">
                <a:latin typeface="Cambria"/>
                <a:cs typeface="Cambria"/>
              </a:rPr>
              <a:t>iristest$Species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</p:txBody>
      </p:sp>
      <p:pic>
        <p:nvPicPr>
          <p:cNvPr id="3" name="Picture 2" descr="Screen Shot 2013-04-01 at 4.15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68" y="3601201"/>
            <a:ext cx="6389914" cy="230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58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54148" y="118015"/>
            <a:ext cx="37987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200" dirty="0" smtClean="0">
                <a:latin typeface="Cambria"/>
                <a:cs typeface="Cambria"/>
              </a:rPr>
              <a:t>Iris data…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0506" y="942813"/>
            <a:ext cx="73073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prediction for the the iris data...</a:t>
            </a:r>
          </a:p>
          <a:p>
            <a:r>
              <a:rPr lang="en-US" sz="1500" dirty="0" err="1">
                <a:latin typeface="Cambria"/>
                <a:cs typeface="Cambria"/>
              </a:rPr>
              <a:t>mypredict</a:t>
            </a:r>
            <a:r>
              <a:rPr lang="en-US" sz="1500" dirty="0">
                <a:latin typeface="Cambria"/>
                <a:cs typeface="Cambria"/>
              </a:rPr>
              <a:t> &lt;- compute(</a:t>
            </a:r>
            <a:r>
              <a:rPr lang="en-US" sz="1500" dirty="0" err="1">
                <a:latin typeface="Cambria"/>
                <a:cs typeface="Cambria"/>
              </a:rPr>
              <a:t>nn</a:t>
            </a:r>
            <a:r>
              <a:rPr lang="en-US" sz="1500" dirty="0">
                <a:latin typeface="Cambria"/>
                <a:cs typeface="Cambria"/>
              </a:rPr>
              <a:t>, </a:t>
            </a:r>
            <a:r>
              <a:rPr lang="en-US" sz="1500" dirty="0" err="1">
                <a:latin typeface="Cambria"/>
                <a:cs typeface="Cambria"/>
              </a:rPr>
              <a:t>iristest</a:t>
            </a:r>
            <a:r>
              <a:rPr lang="en-US" sz="1500" dirty="0">
                <a:latin typeface="Cambria"/>
                <a:cs typeface="Cambria"/>
              </a:rPr>
              <a:t>[-5])$</a:t>
            </a:r>
            <a:r>
              <a:rPr lang="en-US" sz="1500" dirty="0" err="1">
                <a:latin typeface="Cambria"/>
                <a:cs typeface="Cambria"/>
              </a:rPr>
              <a:t>net.result</a:t>
            </a:r>
            <a:endParaRPr lang="en-US" sz="1500" dirty="0">
              <a:latin typeface="Cambria"/>
              <a:cs typeface="Cambria"/>
            </a:endParaRP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# A </a:t>
            </a:r>
            <a:r>
              <a:rPr lang="en-US" sz="1500" dirty="0" err="1">
                <a:solidFill>
                  <a:srgbClr val="008000"/>
                </a:solidFill>
                <a:latin typeface="Cambria"/>
                <a:cs typeface="Cambria"/>
              </a:rPr>
              <a:t>f'n</a:t>
            </a:r>
            <a:r>
              <a:rPr lang="en-US" sz="1500" dirty="0">
                <a:solidFill>
                  <a:srgbClr val="008000"/>
                </a:solidFill>
                <a:latin typeface="Cambria"/>
                <a:cs typeface="Cambria"/>
              </a:rPr>
              <a:t> to put multiple binary output to categorical output</a:t>
            </a:r>
          </a:p>
          <a:p>
            <a:r>
              <a:rPr lang="en-US" sz="1500" dirty="0" err="1">
                <a:latin typeface="Cambria"/>
                <a:cs typeface="Cambria"/>
              </a:rPr>
              <a:t>maxidx</a:t>
            </a:r>
            <a:r>
              <a:rPr lang="en-US" sz="1500" dirty="0">
                <a:latin typeface="Cambria"/>
                <a:cs typeface="Cambria"/>
              </a:rPr>
              <a:t> &lt;- function(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) { return(which(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 == max(</a:t>
            </a:r>
            <a:r>
              <a:rPr lang="en-US" sz="1500" dirty="0" err="1">
                <a:latin typeface="Cambria"/>
                <a:cs typeface="Cambria"/>
              </a:rPr>
              <a:t>arr</a:t>
            </a:r>
            <a:r>
              <a:rPr lang="en-US" sz="1500" dirty="0">
                <a:latin typeface="Cambria"/>
                <a:cs typeface="Cambria"/>
              </a:rPr>
              <a:t>))) }</a:t>
            </a:r>
          </a:p>
          <a:p>
            <a:r>
              <a:rPr lang="en-US" sz="1500" dirty="0" err="1">
                <a:latin typeface="Cambria"/>
                <a:cs typeface="Cambria"/>
              </a:rPr>
              <a:t>idx</a:t>
            </a:r>
            <a:r>
              <a:rPr lang="en-US" sz="1500" dirty="0">
                <a:latin typeface="Cambria"/>
                <a:cs typeface="Cambria"/>
              </a:rPr>
              <a:t> &lt;- apply(</a:t>
            </a:r>
            <a:r>
              <a:rPr lang="en-US" sz="1500" dirty="0" err="1">
                <a:latin typeface="Cambria"/>
                <a:cs typeface="Cambria"/>
              </a:rPr>
              <a:t>mypredict</a:t>
            </a:r>
            <a:r>
              <a:rPr lang="en-US" sz="1500" dirty="0">
                <a:latin typeface="Cambria"/>
                <a:cs typeface="Cambria"/>
              </a:rPr>
              <a:t>, c(1), </a:t>
            </a:r>
            <a:r>
              <a:rPr lang="en-US" sz="1500" dirty="0" err="1">
                <a:latin typeface="Cambria"/>
                <a:cs typeface="Cambria"/>
              </a:rPr>
              <a:t>maxidx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  <a:p>
            <a:endParaRPr lang="en-US" sz="1500" dirty="0">
              <a:latin typeface="Cambria"/>
              <a:cs typeface="Cambria"/>
            </a:endParaRPr>
          </a:p>
          <a:p>
            <a:r>
              <a:rPr lang="en-US" sz="1500" dirty="0">
                <a:latin typeface="Cambria"/>
                <a:cs typeface="Cambria"/>
              </a:rPr>
              <a:t>prediction &lt;- c('</a:t>
            </a:r>
            <a:r>
              <a:rPr lang="en-US" sz="1500" dirty="0" err="1">
                <a:latin typeface="Cambria"/>
                <a:cs typeface="Cambria"/>
              </a:rPr>
              <a:t>setosa</a:t>
            </a:r>
            <a:r>
              <a:rPr lang="en-US" sz="1500" dirty="0">
                <a:latin typeface="Cambria"/>
                <a:cs typeface="Cambria"/>
              </a:rPr>
              <a:t>', '</a:t>
            </a:r>
            <a:r>
              <a:rPr lang="en-US" sz="1500" dirty="0" err="1">
                <a:latin typeface="Cambria"/>
                <a:cs typeface="Cambria"/>
              </a:rPr>
              <a:t>versicolor</a:t>
            </a:r>
            <a:r>
              <a:rPr lang="en-US" sz="1500" dirty="0">
                <a:latin typeface="Cambria"/>
                <a:cs typeface="Cambria"/>
              </a:rPr>
              <a:t>', '</a:t>
            </a:r>
            <a:r>
              <a:rPr lang="en-US" sz="1500" dirty="0" err="1">
                <a:latin typeface="Cambria"/>
                <a:cs typeface="Cambria"/>
              </a:rPr>
              <a:t>virginica</a:t>
            </a:r>
            <a:r>
              <a:rPr lang="en-US" sz="1500" dirty="0">
                <a:latin typeface="Cambria"/>
                <a:cs typeface="Cambria"/>
              </a:rPr>
              <a:t>')[</a:t>
            </a:r>
            <a:r>
              <a:rPr lang="en-US" sz="1500" dirty="0" err="1">
                <a:latin typeface="Cambria"/>
                <a:cs typeface="Cambria"/>
              </a:rPr>
              <a:t>idx</a:t>
            </a:r>
            <a:r>
              <a:rPr lang="en-US" sz="1500" dirty="0">
                <a:latin typeface="Cambria"/>
                <a:cs typeface="Cambria"/>
              </a:rPr>
              <a:t>]</a:t>
            </a:r>
          </a:p>
          <a:p>
            <a:r>
              <a:rPr lang="en-US" sz="1500" dirty="0">
                <a:latin typeface="Cambria"/>
                <a:cs typeface="Cambria"/>
              </a:rPr>
              <a:t>table(prediction, </a:t>
            </a:r>
            <a:r>
              <a:rPr lang="en-US" sz="1500" dirty="0" err="1">
                <a:latin typeface="Cambria"/>
                <a:cs typeface="Cambria"/>
              </a:rPr>
              <a:t>iristest$Species</a:t>
            </a:r>
            <a:r>
              <a:rPr lang="en-US" sz="1500" dirty="0">
                <a:latin typeface="Cambria"/>
                <a:cs typeface="Cambria"/>
              </a:rPr>
              <a:t>)</a:t>
            </a:r>
          </a:p>
        </p:txBody>
      </p:sp>
      <p:pic>
        <p:nvPicPr>
          <p:cNvPr id="4" name="Picture 3" descr="Screen Shot 2013-04-01 at 4.17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66" y="3581451"/>
            <a:ext cx="6698245" cy="1669071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2960280" y="5382223"/>
            <a:ext cx="295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Substitution of training data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44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kangaro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43" y="1485853"/>
            <a:ext cx="3594665" cy="4795357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3" name="Picture 2" descr="yaho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388" y="2220709"/>
            <a:ext cx="4791137" cy="3224569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245902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Bigger example</a:t>
            </a:r>
            <a:r>
              <a:rPr lang="en-GB" sz="3200" dirty="0"/>
              <a:t>: Voice Recognition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Task: Learn to discriminate between two different voices saying </a:t>
            </a:r>
            <a:r>
              <a:rPr lang="ja-JP" altLang="en-GB" dirty="0">
                <a:latin typeface="Arial"/>
              </a:rPr>
              <a:t>“</a:t>
            </a:r>
            <a:r>
              <a:rPr lang="en-GB" dirty="0"/>
              <a:t>Hello</a:t>
            </a:r>
            <a:r>
              <a:rPr lang="ja-JP" altLang="en-GB" dirty="0">
                <a:latin typeface="Arial"/>
              </a:rPr>
              <a:t>”</a:t>
            </a:r>
            <a:endParaRPr lang="en-GB" dirty="0"/>
          </a:p>
          <a:p>
            <a:endParaRPr lang="en-GB" dirty="0"/>
          </a:p>
          <a:p>
            <a:r>
              <a:rPr lang="en-GB" dirty="0"/>
              <a:t>Data </a:t>
            </a:r>
          </a:p>
          <a:p>
            <a:pPr lvl="1"/>
            <a:r>
              <a:rPr lang="en-GB" dirty="0"/>
              <a:t>Sources</a:t>
            </a:r>
          </a:p>
          <a:p>
            <a:pPr lvl="2"/>
            <a:r>
              <a:rPr lang="en-GB" dirty="0" smtClean="0"/>
              <a:t>hello1 "Steve"</a:t>
            </a:r>
            <a:endParaRPr lang="en-GB" dirty="0"/>
          </a:p>
          <a:p>
            <a:pPr lvl="2"/>
            <a:r>
              <a:rPr lang="en-GB" dirty="0" smtClean="0"/>
              <a:t>hello2 "David"</a:t>
            </a:r>
          </a:p>
          <a:p>
            <a:pPr lvl="1"/>
            <a:r>
              <a:rPr lang="en-GB" dirty="0" smtClean="0"/>
              <a:t>Format</a:t>
            </a:r>
            <a:endParaRPr lang="en-GB" dirty="0"/>
          </a:p>
          <a:p>
            <a:pPr lvl="2"/>
            <a:r>
              <a:rPr lang="en-GB" dirty="0"/>
              <a:t>Frequency distribution (60 bins)</a:t>
            </a:r>
          </a:p>
          <a:p>
            <a:pPr lvl="2"/>
            <a:r>
              <a:rPr lang="en-GB" dirty="0"/>
              <a:t>Analogy: cochlea</a:t>
            </a:r>
          </a:p>
        </p:txBody>
      </p:sp>
      <p:pic>
        <p:nvPicPr>
          <p:cNvPr id="26628" name="Picture 4" descr="shello acts horizon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800600"/>
            <a:ext cx="3124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Sound">
            <a:hlinkClick r:id="" action="ppaction://noaction">
              <a:snd r:embed="rId3" name="steve hellos.wav"/>
            </a:hlinkClick>
          </p:cNvPr>
          <p:cNvSpPr>
            <a:spLocks noEditPoints="1" noChangeArrowheads="1"/>
          </p:cNvSpPr>
          <p:nvPr/>
        </p:nvSpPr>
        <p:spPr bwMode="auto">
          <a:xfrm>
            <a:off x="4284663" y="3617913"/>
            <a:ext cx="287337" cy="315912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6632" name="Sound">
            <a:hlinkClick r:id="" action="ppaction://noaction">
              <a:snd r:embed="rId4" name="david hellos.wav"/>
            </a:hlinkClick>
          </p:cNvPr>
          <p:cNvSpPr>
            <a:spLocks noEditPoints="1" noChangeArrowheads="1"/>
          </p:cNvSpPr>
          <p:nvPr/>
        </p:nvSpPr>
        <p:spPr bwMode="auto">
          <a:xfrm>
            <a:off x="4284663" y="3976688"/>
            <a:ext cx="287337" cy="315912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758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r>
              <a:rPr lang="en-GB" dirty="0"/>
              <a:t>Network architecture</a:t>
            </a:r>
          </a:p>
          <a:p>
            <a:pPr lvl="1"/>
            <a:r>
              <a:rPr lang="en-GB" dirty="0"/>
              <a:t>Feed forward network</a:t>
            </a:r>
          </a:p>
          <a:p>
            <a:pPr lvl="2"/>
            <a:r>
              <a:rPr lang="en-GB" dirty="0"/>
              <a:t>60 input (one for each frequency bin)</a:t>
            </a:r>
          </a:p>
          <a:p>
            <a:pPr lvl="2"/>
            <a:r>
              <a:rPr lang="en-GB" dirty="0"/>
              <a:t>6 hidden</a:t>
            </a:r>
          </a:p>
          <a:p>
            <a:pPr lvl="2"/>
            <a:r>
              <a:rPr lang="en-GB" dirty="0"/>
              <a:t>2 output (0-1 for </a:t>
            </a:r>
            <a:r>
              <a:rPr lang="en-GB" altLang="ja-JP" dirty="0" smtClean="0"/>
              <a:t>#1 "Steve"</a:t>
            </a:r>
            <a:r>
              <a:rPr lang="en-GB" dirty="0" smtClean="0"/>
              <a:t>, </a:t>
            </a:r>
            <a:r>
              <a:rPr lang="en-GB" dirty="0"/>
              <a:t>1-0 for </a:t>
            </a:r>
            <a:r>
              <a:rPr lang="en-US" dirty="0" smtClean="0">
                <a:latin typeface="Arial"/>
              </a:rPr>
              <a:t>#2 "David"</a:t>
            </a:r>
            <a:r>
              <a:rPr lang="en-GB" dirty="0" smtClean="0"/>
              <a:t>)</a:t>
            </a:r>
            <a:endParaRPr lang="en-GB" dirty="0"/>
          </a:p>
          <a:p>
            <a:pPr lvl="2"/>
            <a:endParaRPr lang="en-GB" dirty="0"/>
          </a:p>
        </p:txBody>
      </p:sp>
      <p:pic>
        <p:nvPicPr>
          <p:cNvPr id="27652" name="Picture 4" descr="simrau 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819400"/>
            <a:ext cx="4214813" cy="361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654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5638800"/>
          </a:xfrm>
        </p:spPr>
        <p:txBody>
          <a:bodyPr/>
          <a:lstStyle/>
          <a:p>
            <a:r>
              <a:rPr lang="en-GB"/>
              <a:t>Presenting the data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600200" y="1090613"/>
            <a:ext cx="4038600" cy="2338387"/>
            <a:chOff x="1008" y="687"/>
            <a:chExt cx="2544" cy="1473"/>
          </a:xfrm>
        </p:grpSpPr>
        <p:pic>
          <p:nvPicPr>
            <p:cNvPr id="30724" name="Picture 4" descr="shello ac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720"/>
              <a:ext cx="778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5" name="Picture 5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87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1600200" y="3962400"/>
            <a:ext cx="4019550" cy="2338388"/>
            <a:chOff x="1008" y="2496"/>
            <a:chExt cx="2532" cy="1473"/>
          </a:xfrm>
        </p:grpSpPr>
        <p:pic>
          <p:nvPicPr>
            <p:cNvPr id="30727" name="Picture 7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2496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8" name="Picture 8" descr="dhello ac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2529"/>
              <a:ext cx="83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85800" y="91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Steve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09600" y="38242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David</a:t>
            </a:r>
          </a:p>
        </p:txBody>
      </p:sp>
    </p:spTree>
    <p:extLst>
      <p:ext uri="{BB962C8B-B14F-4D97-AF65-F5344CB8AC3E}">
        <p14:creationId xmlns:p14="http://schemas.microsoft.com/office/powerpoint/2010/main" val="676077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5638800"/>
          </a:xfrm>
        </p:spPr>
        <p:txBody>
          <a:bodyPr/>
          <a:lstStyle/>
          <a:p>
            <a:r>
              <a:rPr lang="en-GB"/>
              <a:t>Presenting the data (untrained network)</a:t>
            </a:r>
          </a:p>
        </p:txBody>
      </p:sp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1600200" y="1090613"/>
            <a:ext cx="4038600" cy="2338387"/>
            <a:chOff x="1008" y="687"/>
            <a:chExt cx="2544" cy="1473"/>
          </a:xfrm>
        </p:grpSpPr>
        <p:pic>
          <p:nvPicPr>
            <p:cNvPr id="32772" name="Picture 4" descr="shello ac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720"/>
              <a:ext cx="778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3" name="Picture 5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87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774" name="Group 6"/>
          <p:cNvGrpSpPr>
            <a:grpSpLocks/>
          </p:cNvGrpSpPr>
          <p:nvPr/>
        </p:nvGrpSpPr>
        <p:grpSpPr bwMode="auto">
          <a:xfrm>
            <a:off x="1600200" y="3962400"/>
            <a:ext cx="4019550" cy="2338388"/>
            <a:chOff x="1008" y="2496"/>
            <a:chExt cx="2532" cy="1473"/>
          </a:xfrm>
        </p:grpSpPr>
        <p:pic>
          <p:nvPicPr>
            <p:cNvPr id="32775" name="Picture 7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2496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6" name="Picture 8" descr="dhello ac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2529"/>
              <a:ext cx="83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85800" y="91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Steve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09600" y="38242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David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638800" y="158115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0.43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638800" y="234315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0.26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638800" y="4495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0.73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5638800" y="5257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0.55</a:t>
            </a:r>
          </a:p>
        </p:txBody>
      </p:sp>
    </p:spTree>
    <p:extLst>
      <p:ext uri="{BB962C8B-B14F-4D97-AF65-F5344CB8AC3E}">
        <p14:creationId xmlns:p14="http://schemas.microsoft.com/office/powerpoint/2010/main" val="852112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5638800"/>
          </a:xfrm>
        </p:spPr>
        <p:txBody>
          <a:bodyPr/>
          <a:lstStyle/>
          <a:p>
            <a:r>
              <a:rPr lang="en-GB"/>
              <a:t>Calculate error</a:t>
            </a: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1600200" y="1090613"/>
            <a:ext cx="4038600" cy="2338387"/>
            <a:chOff x="1008" y="687"/>
            <a:chExt cx="2544" cy="1473"/>
          </a:xfrm>
        </p:grpSpPr>
        <p:pic>
          <p:nvPicPr>
            <p:cNvPr id="33796" name="Picture 4" descr="shello ac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720"/>
              <a:ext cx="778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797" name="Picture 5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87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798" name="Group 6"/>
          <p:cNvGrpSpPr>
            <a:grpSpLocks/>
          </p:cNvGrpSpPr>
          <p:nvPr/>
        </p:nvGrpSpPr>
        <p:grpSpPr bwMode="auto">
          <a:xfrm>
            <a:off x="1600200" y="3962400"/>
            <a:ext cx="4019550" cy="2338388"/>
            <a:chOff x="1008" y="2496"/>
            <a:chExt cx="2532" cy="1473"/>
          </a:xfrm>
        </p:grpSpPr>
        <p:pic>
          <p:nvPicPr>
            <p:cNvPr id="33799" name="Picture 7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2496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800" name="Picture 8" descr="dhello ac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2529"/>
              <a:ext cx="83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685800" y="91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Steve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09600" y="38242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David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638800" y="158115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0.43 – 0 	= 0.43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5638800" y="234315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0.26 –1	= 0.74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5638800" y="44958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0.73 – 1	= 0.27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5638800" y="52578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0.55 – 0	= 0.55</a:t>
            </a:r>
          </a:p>
        </p:txBody>
      </p:sp>
    </p:spTree>
    <p:extLst>
      <p:ext uri="{BB962C8B-B14F-4D97-AF65-F5344CB8AC3E}">
        <p14:creationId xmlns:p14="http://schemas.microsoft.com/office/powerpoint/2010/main" val="259590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5638800"/>
          </a:xfrm>
        </p:spPr>
        <p:txBody>
          <a:bodyPr/>
          <a:lstStyle/>
          <a:p>
            <a:r>
              <a:rPr lang="en-GB"/>
              <a:t>Backprop error and adjust weights</a:t>
            </a:r>
          </a:p>
          <a:p>
            <a:endParaRPr lang="en-GB"/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1600200" y="1090613"/>
            <a:ext cx="4038600" cy="2338387"/>
            <a:chOff x="1008" y="687"/>
            <a:chExt cx="2544" cy="1473"/>
          </a:xfrm>
        </p:grpSpPr>
        <p:pic>
          <p:nvPicPr>
            <p:cNvPr id="34820" name="Picture 4" descr="shello ac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720"/>
              <a:ext cx="778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1" name="Picture 5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87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822" name="Group 6"/>
          <p:cNvGrpSpPr>
            <a:grpSpLocks/>
          </p:cNvGrpSpPr>
          <p:nvPr/>
        </p:nvGrpSpPr>
        <p:grpSpPr bwMode="auto">
          <a:xfrm>
            <a:off x="1600200" y="3962400"/>
            <a:ext cx="4019550" cy="2338388"/>
            <a:chOff x="1008" y="2496"/>
            <a:chExt cx="2532" cy="1473"/>
          </a:xfrm>
        </p:grpSpPr>
        <p:pic>
          <p:nvPicPr>
            <p:cNvPr id="34823" name="Picture 7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2496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4" name="Picture 8" descr="dhello ac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2529"/>
              <a:ext cx="83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85800" y="91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Steve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09600" y="38242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David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5638800" y="158115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0.43 – 0 	= 0.43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638800" y="234315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0.26 – 1	= 0.74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5638800" y="44958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0.73 – 1	= 0.27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5638800" y="52578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0.55 – 0	= 0.55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6324600" y="31242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FF3300"/>
                </a:solidFill>
                <a:latin typeface="Times New Roman" charset="0"/>
                <a:ea typeface="ＭＳ Ｐゴシック" charset="0"/>
              </a:rPr>
              <a:t>1.17</a:t>
            </a:r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7543800" y="3048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 flipH="1" flipV="1">
            <a:off x="4800600" y="3048000"/>
            <a:ext cx="2743200" cy="304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6324600" y="60198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FF3300"/>
                </a:solidFill>
                <a:latin typeface="Times New Roman" charset="0"/>
                <a:ea typeface="ＭＳ Ｐゴシック" charset="0"/>
              </a:rPr>
              <a:t>0.82</a:t>
            </a:r>
          </a:p>
        </p:txBody>
      </p:sp>
      <p:sp>
        <p:nvSpPr>
          <p:cNvPr id="34836" name="Line 20"/>
          <p:cNvSpPr>
            <a:spLocks noChangeShapeType="1"/>
          </p:cNvSpPr>
          <p:nvPr/>
        </p:nvSpPr>
        <p:spPr bwMode="auto">
          <a:xfrm>
            <a:off x="7543800" y="59436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37" name="Line 21"/>
          <p:cNvSpPr>
            <a:spLocks noChangeShapeType="1"/>
          </p:cNvSpPr>
          <p:nvPr/>
        </p:nvSpPr>
        <p:spPr bwMode="auto">
          <a:xfrm flipH="1" flipV="1">
            <a:off x="4800600" y="5943600"/>
            <a:ext cx="2743200" cy="304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3" name="Line 27"/>
          <p:cNvSpPr>
            <a:spLocks noChangeShapeType="1"/>
          </p:cNvSpPr>
          <p:nvPr/>
        </p:nvSpPr>
        <p:spPr bwMode="auto">
          <a:xfrm>
            <a:off x="5651500" y="17002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4" name="Line 28"/>
          <p:cNvSpPr>
            <a:spLocks noChangeShapeType="1"/>
          </p:cNvSpPr>
          <p:nvPr/>
        </p:nvSpPr>
        <p:spPr bwMode="auto">
          <a:xfrm>
            <a:off x="6804025" y="17002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5" name="Line 29"/>
          <p:cNvSpPr>
            <a:spLocks noChangeShapeType="1"/>
          </p:cNvSpPr>
          <p:nvPr/>
        </p:nvSpPr>
        <p:spPr bwMode="auto">
          <a:xfrm>
            <a:off x="5651500" y="243205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6" name="Line 30"/>
          <p:cNvSpPr>
            <a:spLocks noChangeShapeType="1"/>
          </p:cNvSpPr>
          <p:nvPr/>
        </p:nvSpPr>
        <p:spPr bwMode="auto">
          <a:xfrm>
            <a:off x="6781800" y="243205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7" name="Line 31"/>
          <p:cNvSpPr>
            <a:spLocks noChangeShapeType="1"/>
          </p:cNvSpPr>
          <p:nvPr/>
        </p:nvSpPr>
        <p:spPr bwMode="auto">
          <a:xfrm>
            <a:off x="5662613" y="45974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8" name="Line 32"/>
          <p:cNvSpPr>
            <a:spLocks noChangeShapeType="1"/>
          </p:cNvSpPr>
          <p:nvPr/>
        </p:nvSpPr>
        <p:spPr bwMode="auto">
          <a:xfrm>
            <a:off x="6792913" y="45926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49" name="Line 33"/>
          <p:cNvSpPr>
            <a:spLocks noChangeShapeType="1"/>
          </p:cNvSpPr>
          <p:nvPr/>
        </p:nvSpPr>
        <p:spPr bwMode="auto">
          <a:xfrm>
            <a:off x="6804025" y="537368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850" name="Line 34"/>
          <p:cNvSpPr>
            <a:spLocks noChangeShapeType="1"/>
          </p:cNvSpPr>
          <p:nvPr/>
        </p:nvSpPr>
        <p:spPr bwMode="auto">
          <a:xfrm>
            <a:off x="5651500" y="537368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009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81000"/>
            <a:ext cx="7772400" cy="5715000"/>
          </a:xfrm>
        </p:spPr>
        <p:txBody>
          <a:bodyPr/>
          <a:lstStyle/>
          <a:p>
            <a:r>
              <a:rPr lang="en-GB"/>
              <a:t>Repeat process (sweep) for all training pairs</a:t>
            </a:r>
          </a:p>
          <a:p>
            <a:pPr lvl="1"/>
            <a:r>
              <a:rPr lang="en-GB"/>
              <a:t>Present data</a:t>
            </a:r>
          </a:p>
          <a:p>
            <a:pPr lvl="1"/>
            <a:r>
              <a:rPr lang="en-GB"/>
              <a:t>Calculate error</a:t>
            </a:r>
          </a:p>
          <a:p>
            <a:pPr lvl="1"/>
            <a:r>
              <a:rPr lang="en-GB"/>
              <a:t>Backpropagate error</a:t>
            </a:r>
          </a:p>
          <a:p>
            <a:pPr lvl="1"/>
            <a:r>
              <a:rPr lang="en-GB"/>
              <a:t>Adjust weights</a:t>
            </a:r>
          </a:p>
          <a:p>
            <a:pPr lvl="1"/>
            <a:endParaRPr lang="en-GB"/>
          </a:p>
          <a:p>
            <a:r>
              <a:rPr lang="en-GB"/>
              <a:t>Repeat process multiple times</a:t>
            </a:r>
          </a:p>
        </p:txBody>
      </p:sp>
      <p:pic>
        <p:nvPicPr>
          <p:cNvPr id="35844" name="Picture 4" descr="simrau error grap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76600"/>
            <a:ext cx="5334000" cy="308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393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5638800"/>
          </a:xfrm>
        </p:spPr>
        <p:txBody>
          <a:bodyPr/>
          <a:lstStyle/>
          <a:p>
            <a:r>
              <a:rPr lang="en-GB"/>
              <a:t>Presenting the data (trained network)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1600200" y="1090613"/>
            <a:ext cx="4038600" cy="2338387"/>
            <a:chOff x="1008" y="687"/>
            <a:chExt cx="2544" cy="1473"/>
          </a:xfrm>
        </p:grpSpPr>
        <p:pic>
          <p:nvPicPr>
            <p:cNvPr id="36868" name="Picture 4" descr="shello ac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720"/>
              <a:ext cx="778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69" name="Picture 5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687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1600200" y="3962400"/>
            <a:ext cx="4019550" cy="2338388"/>
            <a:chOff x="1008" y="2496"/>
            <a:chExt cx="2532" cy="1473"/>
          </a:xfrm>
        </p:grpSpPr>
        <p:pic>
          <p:nvPicPr>
            <p:cNvPr id="36871" name="Picture 7" descr="simrau n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2496"/>
              <a:ext cx="1680" cy="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72" name="Picture 8" descr="dhello ac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2529"/>
              <a:ext cx="83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685800" y="91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Steve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609600" y="38242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David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638800" y="158115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0.01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638800" y="234315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0.99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638800" y="4495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0.99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5638800" y="52578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0.01</a:t>
            </a:r>
          </a:p>
        </p:txBody>
      </p:sp>
    </p:spTree>
    <p:extLst>
      <p:ext uri="{BB962C8B-B14F-4D97-AF65-F5344CB8AC3E}">
        <p14:creationId xmlns:p14="http://schemas.microsoft.com/office/powerpoint/2010/main" val="2865261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57201"/>
            <a:ext cx="7924422" cy="2906378"/>
          </a:xfrm>
        </p:spPr>
        <p:txBody>
          <a:bodyPr/>
          <a:lstStyle/>
          <a:p>
            <a:r>
              <a:rPr lang="en-GB" dirty="0"/>
              <a:t>Results – Voice Recognition</a:t>
            </a:r>
          </a:p>
          <a:p>
            <a:endParaRPr lang="en-GB" dirty="0"/>
          </a:p>
          <a:p>
            <a:pPr lvl="1"/>
            <a:r>
              <a:rPr lang="en-GB" dirty="0"/>
              <a:t>Performance of trained </a:t>
            </a:r>
            <a:r>
              <a:rPr lang="en-GB" dirty="0" smtClean="0"/>
              <a:t>network</a:t>
            </a:r>
            <a:endParaRPr lang="en-GB" dirty="0"/>
          </a:p>
          <a:p>
            <a:pPr lvl="2"/>
            <a:r>
              <a:rPr lang="en-GB" dirty="0"/>
              <a:t>Discrimination accuracy between known </a:t>
            </a:r>
            <a:r>
              <a:rPr lang="ja-JP" altLang="en-GB" dirty="0">
                <a:latin typeface="Arial"/>
              </a:rPr>
              <a:t>“</a:t>
            </a:r>
            <a:r>
              <a:rPr lang="en-GB" dirty="0"/>
              <a:t>Hello</a:t>
            </a:r>
            <a:r>
              <a:rPr lang="ja-JP" altLang="en-GB" dirty="0">
                <a:latin typeface="Arial"/>
              </a:rPr>
              <a:t>”</a:t>
            </a:r>
            <a:r>
              <a:rPr lang="en-GB" dirty="0"/>
              <a:t>s</a:t>
            </a:r>
          </a:p>
          <a:p>
            <a:pPr lvl="3"/>
            <a:r>
              <a:rPr lang="en-GB" u="sng" dirty="0"/>
              <a:t>100</a:t>
            </a:r>
            <a:r>
              <a:rPr lang="en-GB" u="sng" dirty="0" smtClean="0"/>
              <a:t>%</a:t>
            </a:r>
            <a:endParaRPr lang="en-GB" u="sng" dirty="0"/>
          </a:p>
          <a:p>
            <a:pPr lvl="2"/>
            <a:r>
              <a:rPr lang="en-GB" dirty="0"/>
              <a:t>Discrimination accuracy between new </a:t>
            </a:r>
            <a:r>
              <a:rPr lang="ja-JP" altLang="en-GB" dirty="0">
                <a:latin typeface="Arial"/>
              </a:rPr>
              <a:t>“</a:t>
            </a:r>
            <a:r>
              <a:rPr lang="en-GB" dirty="0"/>
              <a:t>Hello</a:t>
            </a:r>
            <a:r>
              <a:rPr lang="ja-JP" altLang="en-GB" dirty="0" smtClean="0">
                <a:latin typeface="Arial"/>
              </a:rPr>
              <a:t>”</a:t>
            </a:r>
            <a:r>
              <a:rPr lang="en-GB" dirty="0" smtClean="0"/>
              <a:t>s</a:t>
            </a:r>
            <a:endParaRPr lang="en-GB" dirty="0"/>
          </a:p>
          <a:p>
            <a:pPr lvl="3"/>
            <a:r>
              <a:rPr lang="en-GB" u="sng" dirty="0"/>
              <a:t>100</a:t>
            </a:r>
            <a:r>
              <a:rPr lang="en-GB" u="sng" dirty="0" smtClean="0"/>
              <a:t>%</a:t>
            </a:r>
            <a:r>
              <a:rPr lang="en-GB" dirty="0" smtClean="0"/>
              <a:t>  (for the test set by </a:t>
            </a:r>
            <a:r>
              <a:rPr lang="en-GB" dirty="0" err="1" smtClean="0"/>
              <a:t>Marek</a:t>
            </a:r>
            <a:r>
              <a:rPr lang="en-GB" dirty="0" smtClean="0"/>
              <a:t> </a:t>
            </a:r>
            <a:r>
              <a:rPr lang="en-GB" dirty="0" err="1" smtClean="0"/>
              <a:t>Perkowski</a:t>
            </a:r>
            <a:r>
              <a:rPr lang="en-GB" dirty="0" smtClean="0"/>
              <a:t>, Portland State U.)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85800" y="4141839"/>
            <a:ext cx="7372329" cy="1200328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Cambria"/>
                <a:cs typeface="Cambria"/>
              </a:rPr>
              <a:t>Network has learnt to </a:t>
            </a:r>
            <a:r>
              <a:rPr lang="en-GB" sz="2400" dirty="0" smtClean="0">
                <a:latin typeface="Cambria"/>
                <a:cs typeface="Cambria"/>
              </a:rPr>
              <a:t>generalize </a:t>
            </a:r>
            <a:r>
              <a:rPr lang="en-GB" sz="2400" dirty="0">
                <a:latin typeface="Cambria"/>
                <a:cs typeface="Cambria"/>
              </a:rPr>
              <a:t>from original data</a:t>
            </a:r>
          </a:p>
          <a:p>
            <a:endParaRPr lang="en-GB" sz="2400" dirty="0">
              <a:latin typeface="Cambria"/>
              <a:cs typeface="Cambria"/>
            </a:endParaRPr>
          </a:p>
          <a:p>
            <a:r>
              <a:rPr lang="en-GB" sz="2400" dirty="0" smtClean="0">
                <a:latin typeface="Cambria"/>
                <a:cs typeface="Cambria"/>
              </a:rPr>
              <a:t>It learned to </a:t>
            </a:r>
            <a:r>
              <a:rPr lang="en-US" sz="2400" dirty="0" smtClean="0">
                <a:latin typeface="Cambria"/>
                <a:cs typeface="Cambria"/>
              </a:rPr>
              <a:t>"</a:t>
            </a:r>
            <a:r>
              <a:rPr lang="en-GB" sz="2400" dirty="0" smtClean="0">
                <a:latin typeface="Cambria"/>
                <a:cs typeface="Cambria"/>
              </a:rPr>
              <a:t>concentrate</a:t>
            </a:r>
            <a:r>
              <a:rPr lang="en-US" sz="2400" dirty="0" smtClean="0">
                <a:latin typeface="Cambria"/>
                <a:cs typeface="Cambria"/>
              </a:rPr>
              <a:t>"</a:t>
            </a:r>
            <a:r>
              <a:rPr lang="en-GB" sz="2400" dirty="0" smtClean="0">
                <a:latin typeface="Cambria"/>
                <a:cs typeface="Cambria"/>
              </a:rPr>
              <a:t> </a:t>
            </a:r>
            <a:r>
              <a:rPr lang="en-GB" sz="2400" dirty="0">
                <a:latin typeface="Cambria"/>
                <a:cs typeface="Cambria"/>
              </a:rPr>
              <a:t>on lower frequencies</a:t>
            </a:r>
            <a:endParaRPr lang="en-GB" sz="24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834426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700" y="497946"/>
            <a:ext cx="7848600" cy="6019800"/>
          </a:xfrm>
        </p:spPr>
        <p:txBody>
          <a:bodyPr/>
          <a:lstStyle/>
          <a:p>
            <a:r>
              <a:rPr lang="en-GB" sz="2000" b="1" dirty="0"/>
              <a:t>Advantages</a:t>
            </a:r>
          </a:p>
          <a:p>
            <a:pPr lvl="1"/>
            <a:r>
              <a:rPr lang="en-GB" sz="1800" dirty="0"/>
              <a:t>It </a:t>
            </a:r>
            <a:r>
              <a:rPr lang="en-GB" sz="1800" dirty="0" smtClean="0"/>
              <a:t>can learn anything (in theory)</a:t>
            </a:r>
          </a:p>
          <a:p>
            <a:pPr lvl="1"/>
            <a:r>
              <a:rPr lang="en-GB" sz="1800" dirty="0" smtClean="0"/>
              <a:t>Simple to apply</a:t>
            </a:r>
          </a:p>
          <a:p>
            <a:pPr lvl="1"/>
            <a:r>
              <a:rPr lang="en-GB" sz="1800" dirty="0" smtClean="0"/>
              <a:t>Only a few </a:t>
            </a:r>
            <a:r>
              <a:rPr lang="en-GB" sz="1800" dirty="0" err="1" smtClean="0"/>
              <a:t>tunable</a:t>
            </a:r>
            <a:r>
              <a:rPr lang="en-GB" sz="1800" dirty="0" smtClean="0"/>
              <a:t> parameters</a:t>
            </a:r>
          </a:p>
          <a:p>
            <a:pPr lvl="1"/>
            <a:endParaRPr lang="en-GB" sz="1800" dirty="0"/>
          </a:p>
          <a:p>
            <a:r>
              <a:rPr lang="en-GB" sz="2000" b="1" dirty="0"/>
              <a:t>Downsides</a:t>
            </a:r>
          </a:p>
          <a:p>
            <a:pPr lvl="1"/>
            <a:r>
              <a:rPr lang="en-GB" sz="1800" dirty="0" smtClean="0"/>
              <a:t>May not converge to the global (correct) answer</a:t>
            </a:r>
            <a:endParaRPr lang="en-GB" sz="1800" dirty="0"/>
          </a:p>
          <a:p>
            <a:pPr lvl="1"/>
            <a:r>
              <a:rPr lang="en-GB" sz="1800" dirty="0"/>
              <a:t>Can </a:t>
            </a:r>
            <a:r>
              <a:rPr lang="en-GB" sz="1800" dirty="0" smtClean="0"/>
              <a:t>be (very) slow</a:t>
            </a:r>
          </a:p>
          <a:p>
            <a:pPr lvl="1"/>
            <a:r>
              <a:rPr lang="en-GB" sz="1800" dirty="0" smtClean="0"/>
              <a:t>Not easy to interpret (is our brain?)</a:t>
            </a:r>
          </a:p>
          <a:p>
            <a:pPr lvl="1"/>
            <a:r>
              <a:rPr lang="en-GB" sz="1800" dirty="0" smtClean="0"/>
              <a:t>Its power is in its many, many parameters!</a:t>
            </a:r>
            <a:endParaRPr lang="en-GB" sz="1800" dirty="0"/>
          </a:p>
          <a:p>
            <a:pPr lvl="1"/>
            <a:r>
              <a:rPr lang="en-GB" sz="1800" dirty="0" smtClean="0"/>
              <a:t>Certainly not </a:t>
            </a:r>
            <a:r>
              <a:rPr lang="en-GB" sz="1800" dirty="0"/>
              <a:t>biologically realistic</a:t>
            </a:r>
          </a:p>
          <a:p>
            <a:pPr lvl="1"/>
            <a:endParaRPr lang="en-GB" sz="1800" dirty="0"/>
          </a:p>
          <a:p>
            <a:r>
              <a:rPr lang="en-GB" sz="2000" b="1" dirty="0"/>
              <a:t>Alternatives to </a:t>
            </a:r>
            <a:r>
              <a:rPr lang="en-GB" sz="2000" b="1" dirty="0" err="1"/>
              <a:t>Backpropagation</a:t>
            </a:r>
            <a:endParaRPr lang="en-GB" sz="2000" b="1" dirty="0"/>
          </a:p>
          <a:p>
            <a:pPr lvl="1"/>
            <a:r>
              <a:rPr lang="en-GB" sz="1600" dirty="0" err="1" smtClean="0"/>
              <a:t>NNets</a:t>
            </a:r>
            <a:r>
              <a:rPr lang="en-GB" sz="1600" dirty="0" smtClean="0"/>
              <a:t> are the </a:t>
            </a:r>
            <a:r>
              <a:rPr lang="en-GB" sz="1600" b="1" i="1" dirty="0" smtClean="0"/>
              <a:t>second-best </a:t>
            </a:r>
            <a:r>
              <a:rPr lang="en-GB" sz="1600" dirty="0" smtClean="0"/>
              <a:t>algorithm for any problem!</a:t>
            </a:r>
          </a:p>
          <a:p>
            <a:pPr lvl="2"/>
            <a:r>
              <a:rPr lang="en-GB" sz="1400" dirty="0" smtClean="0"/>
              <a:t>ML quip</a:t>
            </a:r>
            <a:endParaRPr lang="en-GB" sz="1400" dirty="0"/>
          </a:p>
          <a:p>
            <a:pPr lvl="1"/>
            <a:r>
              <a:rPr lang="en-GB" sz="1800" dirty="0"/>
              <a:t>Artificial evolution</a:t>
            </a:r>
          </a:p>
          <a:p>
            <a:pPr lvl="2"/>
            <a:r>
              <a:rPr lang="en-GB" sz="1600" dirty="0"/>
              <a:t>More general, but can be even slower than </a:t>
            </a:r>
            <a:r>
              <a:rPr lang="en-GB" sz="1600" dirty="0" err="1" smtClean="0"/>
              <a:t>backprop</a:t>
            </a:r>
            <a:endParaRPr lang="en-GB" sz="1600" dirty="0" smtClean="0"/>
          </a:p>
          <a:p>
            <a:pPr lvl="2"/>
            <a:r>
              <a:rPr lang="en-GB" sz="1600" dirty="0" smtClean="0"/>
              <a:t>Guesses as to the </a:t>
            </a:r>
            <a:r>
              <a:rPr lang="en-GB" sz="1600" b="1" i="1" dirty="0" smtClean="0"/>
              <a:t>third-best </a:t>
            </a:r>
            <a:r>
              <a:rPr lang="en-GB" sz="1600" dirty="0" smtClean="0"/>
              <a:t>?</a:t>
            </a:r>
          </a:p>
          <a:p>
            <a:pPr lvl="2"/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4790598" y="157305"/>
            <a:ext cx="4046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GB" sz="2400" b="1" dirty="0" smtClean="0">
                <a:solidFill>
                  <a:srgbClr val="0000FF"/>
                </a:solidFill>
                <a:latin typeface="Cambria"/>
                <a:cs typeface="Cambria"/>
              </a:rPr>
              <a:t>Neural Networks ~ verdicts</a:t>
            </a:r>
            <a:endParaRPr lang="en-GB" sz="2400" b="1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293581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pr1_computer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/>
          <a:stretch/>
        </p:blipFill>
        <p:spPr>
          <a:xfrm>
            <a:off x="0" y="924616"/>
            <a:ext cx="6741814" cy="5816600"/>
          </a:xfrm>
          <a:prstGeom prst="rect">
            <a:avLst/>
          </a:prstGeom>
        </p:spPr>
      </p:pic>
      <p:pic>
        <p:nvPicPr>
          <p:cNvPr id="3" name="Picture 2" descr="pr1_msl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3" t="20114" r="27243" b="20422"/>
          <a:stretch/>
        </p:blipFill>
        <p:spPr>
          <a:xfrm>
            <a:off x="4677601" y="2211344"/>
            <a:ext cx="3934855" cy="34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5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01 at 10.36.56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3"/>
          <a:stretch/>
        </p:blipFill>
        <p:spPr>
          <a:xfrm>
            <a:off x="408988" y="3349622"/>
            <a:ext cx="4020590" cy="3033848"/>
          </a:xfrm>
          <a:prstGeom prst="rect">
            <a:avLst/>
          </a:prstGeom>
        </p:spPr>
      </p:pic>
      <p:pic>
        <p:nvPicPr>
          <p:cNvPr id="3" name="Picture 2" descr="Screen Shot 2013-04-01 at 10.36.22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84" r="18580"/>
          <a:stretch/>
        </p:blipFill>
        <p:spPr>
          <a:xfrm>
            <a:off x="4718893" y="2233081"/>
            <a:ext cx="4359375" cy="4392017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3196" y="230712"/>
            <a:ext cx="7772400" cy="5791200"/>
          </a:xfrm>
        </p:spPr>
        <p:txBody>
          <a:bodyPr/>
          <a:lstStyle/>
          <a:p>
            <a:pPr>
              <a:buFontTx/>
              <a:buNone/>
            </a:pPr>
            <a:r>
              <a:rPr lang="en-GB" sz="2800" b="1" dirty="0"/>
              <a:t>Applications of Feed-forward nets</a:t>
            </a:r>
          </a:p>
          <a:p>
            <a:pPr lvl="1"/>
            <a:r>
              <a:rPr lang="en-GB" dirty="0"/>
              <a:t>Pattern</a:t>
            </a:r>
            <a:r>
              <a:rPr lang="en-GB" sz="2400" dirty="0"/>
              <a:t> </a:t>
            </a:r>
            <a:r>
              <a:rPr lang="en-GB" dirty="0" smtClean="0"/>
              <a:t>recognition / Face recognition</a:t>
            </a:r>
            <a:endParaRPr lang="en-GB" dirty="0"/>
          </a:p>
          <a:p>
            <a:pPr lvl="2"/>
            <a:r>
              <a:rPr lang="en-GB" dirty="0" smtClean="0"/>
              <a:t>First successful digit recognition ~ post office</a:t>
            </a:r>
            <a:endParaRPr lang="en-GB" dirty="0"/>
          </a:p>
          <a:p>
            <a:pPr lvl="1"/>
            <a:r>
              <a:rPr lang="en-GB" dirty="0"/>
              <a:t>Sonar mine/rock recognition </a:t>
            </a:r>
            <a:r>
              <a:rPr lang="en-GB" sz="1200" dirty="0"/>
              <a:t>(Gorman &amp; </a:t>
            </a:r>
            <a:r>
              <a:rPr lang="en-GB" sz="1200" dirty="0" err="1"/>
              <a:t>Sejnowksi</a:t>
            </a:r>
            <a:r>
              <a:rPr lang="en-GB" sz="1200" dirty="0"/>
              <a:t>, 1988</a:t>
            </a:r>
            <a:r>
              <a:rPr lang="en-GB" sz="1200" dirty="0" smtClean="0"/>
              <a:t>)</a:t>
            </a:r>
            <a:endParaRPr lang="en-GB" dirty="0"/>
          </a:p>
          <a:p>
            <a:pPr lvl="1"/>
            <a:r>
              <a:rPr lang="en-GB" dirty="0" smtClean="0"/>
              <a:t>Stock</a:t>
            </a:r>
            <a:r>
              <a:rPr lang="en-GB" dirty="0"/>
              <a:t>-market </a:t>
            </a:r>
            <a:r>
              <a:rPr lang="en-GB" dirty="0" smtClean="0"/>
              <a:t>prediction</a:t>
            </a:r>
            <a:endParaRPr lang="en-GB" dirty="0"/>
          </a:p>
          <a:p>
            <a:pPr lvl="1"/>
            <a:r>
              <a:rPr lang="en-GB" dirty="0" smtClean="0"/>
              <a:t>Pronunciation/voice recognition</a:t>
            </a:r>
          </a:p>
          <a:p>
            <a:pPr lvl="1"/>
            <a:r>
              <a:rPr lang="en-GB" dirty="0" smtClean="0"/>
              <a:t>Navigation of a car: </a:t>
            </a:r>
            <a:r>
              <a:rPr lang="en-GB" dirty="0" err="1" smtClean="0"/>
              <a:t>Alvinn</a:t>
            </a:r>
            <a:r>
              <a:rPr lang="en-GB" dirty="0" smtClean="0"/>
              <a:t> '80s-90s</a:t>
            </a:r>
          </a:p>
          <a:p>
            <a:pPr lvl="1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332970" y="6383470"/>
            <a:ext cx="2173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did not scale well…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76558" y="6383470"/>
            <a:ext cx="154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nor did this…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453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las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417512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nettalk clas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3375"/>
            <a:ext cx="4322763" cy="564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0" y="476250"/>
            <a:ext cx="5834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43000" indent="-2286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charset="0"/>
              </a:rPr>
              <a:t>Cluster analysis of hidden layer</a:t>
            </a:r>
          </a:p>
        </p:txBody>
      </p:sp>
    </p:spTree>
    <p:extLst>
      <p:ext uri="{BB962C8B-B14F-4D97-AF65-F5344CB8AC3E}">
        <p14:creationId xmlns:p14="http://schemas.microsoft.com/office/powerpoint/2010/main" val="297371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Recurrent Networks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876800"/>
          </a:xfrm>
        </p:spPr>
        <p:txBody>
          <a:bodyPr/>
          <a:lstStyle/>
          <a:p>
            <a:r>
              <a:rPr lang="en-GB"/>
              <a:t>Feed forward networks:</a:t>
            </a:r>
          </a:p>
          <a:p>
            <a:pPr lvl="1"/>
            <a:r>
              <a:rPr lang="en-GB"/>
              <a:t>Information only flows one way</a:t>
            </a:r>
          </a:p>
          <a:p>
            <a:pPr lvl="1"/>
            <a:r>
              <a:rPr lang="en-GB"/>
              <a:t>One input pattern produces one output</a:t>
            </a:r>
          </a:p>
          <a:p>
            <a:pPr lvl="1"/>
            <a:r>
              <a:rPr lang="en-GB"/>
              <a:t>No sense of time (or memory of previous state)</a:t>
            </a:r>
          </a:p>
          <a:p>
            <a:pPr lvl="1"/>
            <a:endParaRPr lang="en-GB"/>
          </a:p>
          <a:p>
            <a:r>
              <a:rPr lang="en-GB"/>
              <a:t>Recurrency</a:t>
            </a:r>
          </a:p>
          <a:p>
            <a:pPr lvl="1"/>
            <a:r>
              <a:rPr lang="en-GB"/>
              <a:t>Nodes connect back to other nodes or themselves</a:t>
            </a:r>
          </a:p>
          <a:p>
            <a:pPr lvl="1"/>
            <a:r>
              <a:rPr lang="en-GB"/>
              <a:t>Information flow is multidirectional</a:t>
            </a:r>
          </a:p>
          <a:p>
            <a:pPr lvl="1"/>
            <a:r>
              <a:rPr lang="en-GB"/>
              <a:t>Sense of time and memory of previous state(s)</a:t>
            </a:r>
          </a:p>
          <a:p>
            <a:pPr lvl="1"/>
            <a:endParaRPr lang="en-GB"/>
          </a:p>
          <a:p>
            <a:r>
              <a:rPr lang="en-GB"/>
              <a:t>Biological nervous systems show high levels of recurrency (but feed-forward structures exists too)</a:t>
            </a:r>
          </a:p>
        </p:txBody>
      </p:sp>
      <p:pic>
        <p:nvPicPr>
          <p:cNvPr id="41988" name="Picture 4" descr="AN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76400"/>
            <a:ext cx="20574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293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Recurrent Networks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876800"/>
          </a:xfrm>
        </p:spPr>
        <p:txBody>
          <a:bodyPr/>
          <a:lstStyle/>
          <a:p>
            <a:r>
              <a:rPr lang="en-GB"/>
              <a:t>Feed forward networks:</a:t>
            </a:r>
          </a:p>
          <a:p>
            <a:pPr lvl="1"/>
            <a:r>
              <a:rPr lang="en-GB"/>
              <a:t>Information only flows one way</a:t>
            </a:r>
          </a:p>
          <a:p>
            <a:pPr lvl="1"/>
            <a:r>
              <a:rPr lang="en-GB"/>
              <a:t>One input pattern produces one output</a:t>
            </a:r>
          </a:p>
          <a:p>
            <a:pPr lvl="1"/>
            <a:r>
              <a:rPr lang="en-GB"/>
              <a:t>No sense of time (or memory of previous state)</a:t>
            </a:r>
          </a:p>
          <a:p>
            <a:pPr lvl="1"/>
            <a:endParaRPr lang="en-GB"/>
          </a:p>
          <a:p>
            <a:r>
              <a:rPr lang="en-GB"/>
              <a:t>Recurrency</a:t>
            </a:r>
          </a:p>
          <a:p>
            <a:pPr lvl="1"/>
            <a:r>
              <a:rPr lang="en-GB"/>
              <a:t>Nodes connect back to other nodes or themselves</a:t>
            </a:r>
          </a:p>
          <a:p>
            <a:pPr lvl="1"/>
            <a:r>
              <a:rPr lang="en-GB"/>
              <a:t>Information flow is multidirectional</a:t>
            </a:r>
          </a:p>
          <a:p>
            <a:pPr lvl="1"/>
            <a:r>
              <a:rPr lang="en-GB"/>
              <a:t>Sense of time and memory of previous state(s)</a:t>
            </a:r>
          </a:p>
          <a:p>
            <a:pPr lvl="1"/>
            <a:endParaRPr lang="en-GB"/>
          </a:p>
          <a:p>
            <a:r>
              <a:rPr lang="en-GB"/>
              <a:t>Biological nervous systems show high levels of recurrency (but feed-forward structures exists too)</a:t>
            </a:r>
          </a:p>
        </p:txBody>
      </p:sp>
      <p:pic>
        <p:nvPicPr>
          <p:cNvPr id="41988" name="Picture 4" descr="AN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76400"/>
            <a:ext cx="20574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Screen Shot 2013-04-01 at 12.21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7212">
            <a:off x="1047374" y="2752130"/>
            <a:ext cx="7747000" cy="127000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571391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676275" y="1525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NNs</a:t>
            </a:r>
            <a:endParaRPr lang="en-US" sz="6000" dirty="0" smtClean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5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1027"/>
          <p:cNvSpPr>
            <a:spLocks noChangeArrowheads="1"/>
          </p:cNvSpPr>
          <p:nvPr/>
        </p:nvSpPr>
        <p:spPr bwMode="auto">
          <a:xfrm>
            <a:off x="676275" y="2668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SVMs</a:t>
            </a:r>
            <a:endParaRPr lang="en-US" sz="6000" dirty="0" smtClean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676275" y="381157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k-NNs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Support Vector Machines…</a:t>
            </a:r>
            <a:endParaRPr lang="en-US" sz="4200" dirty="0">
              <a:solidFill>
                <a:srgbClr val="0000FF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4548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99556"/>
            <a:ext cx="7772400" cy="1143000"/>
          </a:xfrm>
        </p:spPr>
        <p:txBody>
          <a:bodyPr/>
          <a:lstStyle/>
          <a:p>
            <a:r>
              <a:rPr lang="en-US" dirty="0" smtClean="0"/>
              <a:t>The p</a:t>
            </a:r>
            <a:r>
              <a:rPr lang="en-US" dirty="0" smtClean="0"/>
              <a:t>erceptron </a:t>
            </a:r>
            <a:r>
              <a:rPr lang="en-US" dirty="0"/>
              <a:t>r</a:t>
            </a:r>
            <a:r>
              <a:rPr lang="en-US" dirty="0" smtClean="0"/>
              <a:t>evisited</a:t>
            </a:r>
            <a:r>
              <a:rPr lang="en-US" dirty="0"/>
              <a:t>:  </a:t>
            </a:r>
            <a:r>
              <a:rPr lang="en-US" i="1" dirty="0"/>
              <a:t>Linear Separators 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Binary classification can be viewed as the task of separating classes in feature space:</a:t>
            </a:r>
          </a:p>
        </p:txBody>
      </p:sp>
      <p:sp>
        <p:nvSpPr>
          <p:cNvPr id="165892" name="Line 4"/>
          <p:cNvSpPr>
            <a:spLocks noChangeShapeType="1"/>
          </p:cNvSpPr>
          <p:nvPr/>
        </p:nvSpPr>
        <p:spPr bwMode="auto">
          <a:xfrm flipV="1">
            <a:off x="896938" y="30543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3" name="Line 5"/>
          <p:cNvSpPr>
            <a:spLocks noChangeShapeType="1"/>
          </p:cNvSpPr>
          <p:nvPr/>
        </p:nvSpPr>
        <p:spPr bwMode="auto">
          <a:xfrm flipV="1">
            <a:off x="762000" y="5980113"/>
            <a:ext cx="40814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4" name="AutoShape 6"/>
          <p:cNvSpPr>
            <a:spLocks noChangeArrowheads="1"/>
          </p:cNvSpPr>
          <p:nvPr/>
        </p:nvSpPr>
        <p:spPr bwMode="auto">
          <a:xfrm>
            <a:off x="1936750" y="38100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5" name="AutoShape 7"/>
          <p:cNvSpPr>
            <a:spLocks noChangeArrowheads="1"/>
          </p:cNvSpPr>
          <p:nvPr/>
        </p:nvSpPr>
        <p:spPr bwMode="auto">
          <a:xfrm>
            <a:off x="1362075" y="41671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6" name="AutoShape 8"/>
          <p:cNvSpPr>
            <a:spLocks noChangeArrowheads="1"/>
          </p:cNvSpPr>
          <p:nvPr/>
        </p:nvSpPr>
        <p:spPr bwMode="auto">
          <a:xfrm>
            <a:off x="1514475" y="47132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7" name="AutoShape 9"/>
          <p:cNvSpPr>
            <a:spLocks noChangeArrowheads="1"/>
          </p:cNvSpPr>
          <p:nvPr/>
        </p:nvSpPr>
        <p:spPr bwMode="auto">
          <a:xfrm>
            <a:off x="1133475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8" name="AutoShape 10"/>
          <p:cNvSpPr>
            <a:spLocks noChangeArrowheads="1"/>
          </p:cNvSpPr>
          <p:nvPr/>
        </p:nvSpPr>
        <p:spPr bwMode="auto">
          <a:xfrm>
            <a:off x="1666875" y="35702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899" name="AutoShape 11"/>
          <p:cNvSpPr>
            <a:spLocks noChangeArrowheads="1"/>
          </p:cNvSpPr>
          <p:nvPr/>
        </p:nvSpPr>
        <p:spPr bwMode="auto">
          <a:xfrm>
            <a:off x="1133475" y="44846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0" name="AutoShape 12"/>
          <p:cNvSpPr>
            <a:spLocks noChangeArrowheads="1"/>
          </p:cNvSpPr>
          <p:nvPr/>
        </p:nvSpPr>
        <p:spPr bwMode="auto">
          <a:xfrm>
            <a:off x="1285875" y="4637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1" name="AutoShape 13"/>
          <p:cNvSpPr>
            <a:spLocks noChangeArrowheads="1"/>
          </p:cNvSpPr>
          <p:nvPr/>
        </p:nvSpPr>
        <p:spPr bwMode="auto">
          <a:xfrm>
            <a:off x="2047875" y="4256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2" name="AutoShape 14"/>
          <p:cNvSpPr>
            <a:spLocks noChangeArrowheads="1"/>
          </p:cNvSpPr>
          <p:nvPr/>
        </p:nvSpPr>
        <p:spPr bwMode="auto">
          <a:xfrm>
            <a:off x="2949575" y="4243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3" name="AutoShape 15"/>
          <p:cNvSpPr>
            <a:spLocks noChangeArrowheads="1"/>
          </p:cNvSpPr>
          <p:nvPr/>
        </p:nvSpPr>
        <p:spPr bwMode="auto">
          <a:xfrm>
            <a:off x="2581275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4" name="AutoShape 16"/>
          <p:cNvSpPr>
            <a:spLocks noChangeArrowheads="1"/>
          </p:cNvSpPr>
          <p:nvPr/>
        </p:nvSpPr>
        <p:spPr bwMode="auto">
          <a:xfrm>
            <a:off x="3571875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5" name="AutoShape 17"/>
          <p:cNvSpPr>
            <a:spLocks noChangeArrowheads="1"/>
          </p:cNvSpPr>
          <p:nvPr/>
        </p:nvSpPr>
        <p:spPr bwMode="auto">
          <a:xfrm>
            <a:off x="2263775" y="56911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6" name="AutoShape 18"/>
          <p:cNvSpPr>
            <a:spLocks noChangeArrowheads="1"/>
          </p:cNvSpPr>
          <p:nvPr/>
        </p:nvSpPr>
        <p:spPr bwMode="auto">
          <a:xfrm>
            <a:off x="2886075" y="4560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7" name="AutoShape 19"/>
          <p:cNvSpPr>
            <a:spLocks noChangeArrowheads="1"/>
          </p:cNvSpPr>
          <p:nvPr/>
        </p:nvSpPr>
        <p:spPr bwMode="auto">
          <a:xfrm>
            <a:off x="2263775" y="5005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8" name="AutoShape 20"/>
          <p:cNvSpPr>
            <a:spLocks noChangeArrowheads="1"/>
          </p:cNvSpPr>
          <p:nvPr/>
        </p:nvSpPr>
        <p:spPr bwMode="auto">
          <a:xfrm>
            <a:off x="2962275" y="53990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09" name="AutoShape 21"/>
          <p:cNvSpPr>
            <a:spLocks noChangeArrowheads="1"/>
          </p:cNvSpPr>
          <p:nvPr/>
        </p:nvSpPr>
        <p:spPr bwMode="auto">
          <a:xfrm>
            <a:off x="3648075" y="44846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10" name="Line 22"/>
          <p:cNvSpPr>
            <a:spLocks noChangeShapeType="1"/>
          </p:cNvSpPr>
          <p:nvPr/>
        </p:nvSpPr>
        <p:spPr bwMode="auto">
          <a:xfrm flipV="1">
            <a:off x="1209675" y="3036888"/>
            <a:ext cx="2438400" cy="26670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11" name="AutoShape 23"/>
          <p:cNvSpPr>
            <a:spLocks noChangeArrowheads="1"/>
          </p:cNvSpPr>
          <p:nvPr/>
        </p:nvSpPr>
        <p:spPr bwMode="auto">
          <a:xfrm>
            <a:off x="2133600" y="29718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12" name="AutoShape 24"/>
          <p:cNvSpPr>
            <a:spLocks noChangeArrowheads="1"/>
          </p:cNvSpPr>
          <p:nvPr/>
        </p:nvSpPr>
        <p:spPr bwMode="auto">
          <a:xfrm>
            <a:off x="2743200" y="30480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13" name="AutoShape 25"/>
          <p:cNvSpPr>
            <a:spLocks noChangeArrowheads="1"/>
          </p:cNvSpPr>
          <p:nvPr/>
        </p:nvSpPr>
        <p:spPr bwMode="auto">
          <a:xfrm>
            <a:off x="3810000" y="38100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65914" name="Text Box 26"/>
          <p:cNvSpPr txBox="1">
            <a:spLocks noChangeArrowheads="1"/>
          </p:cNvSpPr>
          <p:nvPr/>
        </p:nvSpPr>
        <p:spPr bwMode="auto">
          <a:xfrm>
            <a:off x="3619500" y="2695575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= 0</a:t>
            </a:r>
          </a:p>
        </p:txBody>
      </p:sp>
      <p:sp>
        <p:nvSpPr>
          <p:cNvPr id="165915" name="Text Box 27"/>
          <p:cNvSpPr txBox="1">
            <a:spLocks noChangeArrowheads="1"/>
          </p:cNvSpPr>
          <p:nvPr/>
        </p:nvSpPr>
        <p:spPr bwMode="auto">
          <a:xfrm>
            <a:off x="3619500" y="325755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&lt; 0</a:t>
            </a:r>
          </a:p>
        </p:txBody>
      </p:sp>
      <p:sp>
        <p:nvSpPr>
          <p:cNvPr id="165916" name="Text Box 28"/>
          <p:cNvSpPr txBox="1">
            <a:spLocks noChangeArrowheads="1"/>
          </p:cNvSpPr>
          <p:nvPr/>
        </p:nvSpPr>
        <p:spPr bwMode="auto">
          <a:xfrm>
            <a:off x="1190625" y="3038475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&gt; 0</a:t>
            </a:r>
          </a:p>
        </p:txBody>
      </p:sp>
      <p:sp>
        <p:nvSpPr>
          <p:cNvPr id="165917" name="Text Box 29"/>
          <p:cNvSpPr txBox="1">
            <a:spLocks noChangeArrowheads="1"/>
          </p:cNvSpPr>
          <p:nvPr/>
        </p:nvSpPr>
        <p:spPr bwMode="auto">
          <a:xfrm>
            <a:off x="5286375" y="4381500"/>
            <a:ext cx="293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=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sign(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endParaRPr lang="en-US" sz="2400" b="1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727278"/>
      </p:ext>
    </p:extLst>
  </p:cSld>
  <p:clrMapOvr>
    <a:masterClrMapping/>
  </p:clrMapOvr>
  <p:transition xmlns:p14="http://schemas.microsoft.com/office/powerpoint/2010/main" advTm="3492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10" grpId="0" animBg="1"/>
      <p:bldP spid="165914" grpId="0"/>
      <p:bldP spid="165915" grpId="0"/>
      <p:bldP spid="165916" grpId="0"/>
      <p:bldP spid="16591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Linear Separators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04950"/>
            <a:ext cx="8229600" cy="5029200"/>
          </a:xfrm>
        </p:spPr>
        <p:txBody>
          <a:bodyPr/>
          <a:lstStyle/>
          <a:p>
            <a:r>
              <a:rPr lang="en-US" sz="2800"/>
              <a:t>Which of the linear separators is optimal? </a:t>
            </a:r>
          </a:p>
        </p:txBody>
      </p:sp>
      <p:sp>
        <p:nvSpPr>
          <p:cNvPr id="205828" name="Line 4"/>
          <p:cNvSpPr>
            <a:spLocks noChangeShapeType="1"/>
          </p:cNvSpPr>
          <p:nvPr/>
        </p:nvSpPr>
        <p:spPr bwMode="auto">
          <a:xfrm flipV="1">
            <a:off x="2606675" y="28257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29" name="Line 5"/>
          <p:cNvSpPr>
            <a:spLocks noChangeShapeType="1"/>
          </p:cNvSpPr>
          <p:nvPr/>
        </p:nvSpPr>
        <p:spPr bwMode="auto">
          <a:xfrm flipV="1">
            <a:off x="2471738" y="5751513"/>
            <a:ext cx="40814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0" name="AutoShape 6"/>
          <p:cNvSpPr>
            <a:spLocks noChangeArrowheads="1"/>
          </p:cNvSpPr>
          <p:nvPr/>
        </p:nvSpPr>
        <p:spPr bwMode="auto">
          <a:xfrm>
            <a:off x="3646488" y="35814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1" name="AutoShape 7"/>
          <p:cNvSpPr>
            <a:spLocks noChangeArrowheads="1"/>
          </p:cNvSpPr>
          <p:nvPr/>
        </p:nvSpPr>
        <p:spPr bwMode="auto">
          <a:xfrm>
            <a:off x="3071813" y="39385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2" name="AutoShape 8"/>
          <p:cNvSpPr>
            <a:spLocks noChangeArrowheads="1"/>
          </p:cNvSpPr>
          <p:nvPr/>
        </p:nvSpPr>
        <p:spPr bwMode="auto">
          <a:xfrm>
            <a:off x="3224213" y="44846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3" name="AutoShape 9"/>
          <p:cNvSpPr>
            <a:spLocks noChangeArrowheads="1"/>
          </p:cNvSpPr>
          <p:nvPr/>
        </p:nvSpPr>
        <p:spPr bwMode="auto">
          <a:xfrm>
            <a:off x="2843213" y="4941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4" name="AutoShape 10"/>
          <p:cNvSpPr>
            <a:spLocks noChangeArrowheads="1"/>
          </p:cNvSpPr>
          <p:nvPr/>
        </p:nvSpPr>
        <p:spPr bwMode="auto">
          <a:xfrm>
            <a:off x="3376613" y="33416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5" name="AutoShape 11"/>
          <p:cNvSpPr>
            <a:spLocks noChangeArrowheads="1"/>
          </p:cNvSpPr>
          <p:nvPr/>
        </p:nvSpPr>
        <p:spPr bwMode="auto">
          <a:xfrm>
            <a:off x="2843213" y="4256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6" name="AutoShape 12"/>
          <p:cNvSpPr>
            <a:spLocks noChangeArrowheads="1"/>
          </p:cNvSpPr>
          <p:nvPr/>
        </p:nvSpPr>
        <p:spPr bwMode="auto">
          <a:xfrm>
            <a:off x="2995613" y="4408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7" name="AutoShape 13"/>
          <p:cNvSpPr>
            <a:spLocks noChangeArrowheads="1"/>
          </p:cNvSpPr>
          <p:nvPr/>
        </p:nvSpPr>
        <p:spPr bwMode="auto">
          <a:xfrm>
            <a:off x="3757613" y="4027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8" name="AutoShape 14"/>
          <p:cNvSpPr>
            <a:spLocks noChangeArrowheads="1"/>
          </p:cNvSpPr>
          <p:nvPr/>
        </p:nvSpPr>
        <p:spPr bwMode="auto">
          <a:xfrm>
            <a:off x="4659313" y="40147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39" name="AutoShape 15"/>
          <p:cNvSpPr>
            <a:spLocks noChangeArrowheads="1"/>
          </p:cNvSpPr>
          <p:nvPr/>
        </p:nvSpPr>
        <p:spPr bwMode="auto">
          <a:xfrm>
            <a:off x="4291013" y="4941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0" name="AutoShape 16"/>
          <p:cNvSpPr>
            <a:spLocks noChangeArrowheads="1"/>
          </p:cNvSpPr>
          <p:nvPr/>
        </p:nvSpPr>
        <p:spPr bwMode="auto">
          <a:xfrm>
            <a:off x="5281613" y="4941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1" name="AutoShape 17"/>
          <p:cNvSpPr>
            <a:spLocks noChangeArrowheads="1"/>
          </p:cNvSpPr>
          <p:nvPr/>
        </p:nvSpPr>
        <p:spPr bwMode="auto">
          <a:xfrm>
            <a:off x="3973513" y="54625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2" name="AutoShape 18"/>
          <p:cNvSpPr>
            <a:spLocks noChangeArrowheads="1"/>
          </p:cNvSpPr>
          <p:nvPr/>
        </p:nvSpPr>
        <p:spPr bwMode="auto">
          <a:xfrm>
            <a:off x="4595813" y="4332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3" name="AutoShape 19"/>
          <p:cNvSpPr>
            <a:spLocks noChangeArrowheads="1"/>
          </p:cNvSpPr>
          <p:nvPr/>
        </p:nvSpPr>
        <p:spPr bwMode="auto">
          <a:xfrm>
            <a:off x="3973513" y="47767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4" name="AutoShape 20"/>
          <p:cNvSpPr>
            <a:spLocks noChangeArrowheads="1"/>
          </p:cNvSpPr>
          <p:nvPr/>
        </p:nvSpPr>
        <p:spPr bwMode="auto">
          <a:xfrm>
            <a:off x="4672013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5" name="AutoShape 21"/>
          <p:cNvSpPr>
            <a:spLocks noChangeArrowheads="1"/>
          </p:cNvSpPr>
          <p:nvPr/>
        </p:nvSpPr>
        <p:spPr bwMode="auto">
          <a:xfrm>
            <a:off x="5357813" y="42560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6" name="Line 22"/>
          <p:cNvSpPr>
            <a:spLocks noChangeShapeType="1"/>
          </p:cNvSpPr>
          <p:nvPr/>
        </p:nvSpPr>
        <p:spPr bwMode="auto">
          <a:xfrm flipV="1">
            <a:off x="2919413" y="3048000"/>
            <a:ext cx="2676525" cy="24272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7" name="AutoShape 23"/>
          <p:cNvSpPr>
            <a:spLocks noChangeArrowheads="1"/>
          </p:cNvSpPr>
          <p:nvPr/>
        </p:nvSpPr>
        <p:spPr bwMode="auto">
          <a:xfrm>
            <a:off x="3843338" y="27432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8" name="AutoShape 24"/>
          <p:cNvSpPr>
            <a:spLocks noChangeArrowheads="1"/>
          </p:cNvSpPr>
          <p:nvPr/>
        </p:nvSpPr>
        <p:spPr bwMode="auto">
          <a:xfrm>
            <a:off x="4452938" y="28194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49" name="AutoShape 25"/>
          <p:cNvSpPr>
            <a:spLocks noChangeArrowheads="1"/>
          </p:cNvSpPr>
          <p:nvPr/>
        </p:nvSpPr>
        <p:spPr bwMode="auto">
          <a:xfrm>
            <a:off x="5519738" y="35814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51" name="Line 27"/>
          <p:cNvSpPr>
            <a:spLocks noChangeShapeType="1"/>
          </p:cNvSpPr>
          <p:nvPr/>
        </p:nvSpPr>
        <p:spPr bwMode="auto">
          <a:xfrm flipV="1">
            <a:off x="3071813" y="2743200"/>
            <a:ext cx="2143125" cy="28844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52" name="Line 28"/>
          <p:cNvSpPr>
            <a:spLocks noChangeShapeType="1"/>
          </p:cNvSpPr>
          <p:nvPr/>
        </p:nvSpPr>
        <p:spPr bwMode="auto">
          <a:xfrm flipV="1">
            <a:off x="2700338" y="3048000"/>
            <a:ext cx="2971800" cy="22860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53" name="Line 29"/>
          <p:cNvSpPr>
            <a:spLocks noChangeShapeType="1"/>
          </p:cNvSpPr>
          <p:nvPr/>
        </p:nvSpPr>
        <p:spPr bwMode="auto">
          <a:xfrm flipV="1">
            <a:off x="3233738" y="2819400"/>
            <a:ext cx="1828800" cy="28956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54" name="Line 30"/>
          <p:cNvSpPr>
            <a:spLocks noChangeShapeType="1"/>
          </p:cNvSpPr>
          <p:nvPr/>
        </p:nvSpPr>
        <p:spPr bwMode="auto">
          <a:xfrm flipV="1">
            <a:off x="3005138" y="2743200"/>
            <a:ext cx="1828800" cy="28956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5855" name="Line 31"/>
          <p:cNvSpPr>
            <a:spLocks noChangeShapeType="1"/>
          </p:cNvSpPr>
          <p:nvPr/>
        </p:nvSpPr>
        <p:spPr bwMode="auto">
          <a:xfrm flipV="1">
            <a:off x="2852738" y="2895600"/>
            <a:ext cx="2667000" cy="25908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82243" y="6483217"/>
            <a:ext cx="2974980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>
                    <a:lumMod val="65000"/>
                  </a:srgbClr>
                </a:solidFill>
                <a:latin typeface="Tahoma" charset="0"/>
                <a:ea typeface="ＭＳ Ｐゴシック" charset="0"/>
              </a:rPr>
              <a:t>Acknowledgments: UT Austin</a:t>
            </a:r>
          </a:p>
        </p:txBody>
      </p:sp>
    </p:spTree>
    <p:extLst>
      <p:ext uri="{BB962C8B-B14F-4D97-AF65-F5344CB8AC3E}">
        <p14:creationId xmlns:p14="http://schemas.microsoft.com/office/powerpoint/2010/main" val="2804926513"/>
      </p:ext>
    </p:extLst>
  </p:cSld>
  <p:clrMapOvr>
    <a:masterClrMapping/>
  </p:clrMapOvr>
  <p:transition xmlns:p14="http://schemas.microsoft.com/office/powerpoint/2010/main" advTm="3492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46" grpId="0" animBg="1"/>
      <p:bldP spid="205851" grpId="0" animBg="1"/>
      <p:bldP spid="205852" grpId="0" animBg="1"/>
      <p:bldP spid="205853" grpId="0" animBg="1"/>
      <p:bldP spid="205854" grpId="0" animBg="1"/>
      <p:bldP spid="20585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Classification Margin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85900"/>
            <a:ext cx="8648700" cy="5029200"/>
          </a:xfrm>
        </p:spPr>
        <p:txBody>
          <a:bodyPr/>
          <a:lstStyle/>
          <a:p>
            <a:r>
              <a:rPr lang="en-US" sz="2400"/>
              <a:t>Distance from example </a:t>
            </a:r>
            <a:r>
              <a:rPr lang="en-US" sz="2400" b="1"/>
              <a:t>x</a:t>
            </a:r>
            <a:r>
              <a:rPr lang="en-US" sz="2400" i="1" baseline="-25000"/>
              <a:t>i</a:t>
            </a:r>
            <a:r>
              <a:rPr lang="en-US" sz="2400"/>
              <a:t> to the separator is </a:t>
            </a:r>
          </a:p>
          <a:p>
            <a:r>
              <a:rPr lang="en-US" sz="2400"/>
              <a:t>Examples closest to the hyperplane are </a:t>
            </a:r>
            <a:r>
              <a:rPr lang="en-US" sz="2400" b="1" i="1"/>
              <a:t>support vectors</a:t>
            </a:r>
            <a:r>
              <a:rPr lang="en-US" sz="2400"/>
              <a:t>. </a:t>
            </a:r>
          </a:p>
          <a:p>
            <a:r>
              <a:rPr lang="en-US" sz="2400" b="1" i="1"/>
              <a:t>Margin</a:t>
            </a:r>
            <a:r>
              <a:rPr lang="en-US" sz="2400"/>
              <a:t> </a:t>
            </a:r>
            <a:r>
              <a:rPr lang="el-GR" sz="2400" i="1">
                <a:cs typeface="Times New Roman" charset="0"/>
              </a:rPr>
              <a:t>ρ</a:t>
            </a:r>
            <a:r>
              <a:rPr lang="en-US" sz="2400">
                <a:cs typeface="Times New Roman" charset="0"/>
              </a:rPr>
              <a:t> </a:t>
            </a:r>
            <a:r>
              <a:rPr lang="en-US" sz="2400"/>
              <a:t>of the separator is the distance between support vectors.</a:t>
            </a:r>
          </a:p>
          <a:p>
            <a:endParaRPr lang="en-US" sz="2800"/>
          </a:p>
        </p:txBody>
      </p:sp>
      <p:sp>
        <p:nvSpPr>
          <p:cNvPr id="207876" name="Line 4"/>
          <p:cNvSpPr>
            <a:spLocks noChangeShapeType="1"/>
          </p:cNvSpPr>
          <p:nvPr/>
        </p:nvSpPr>
        <p:spPr bwMode="auto">
          <a:xfrm flipV="1">
            <a:off x="2663825" y="334010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77" name="Line 5"/>
          <p:cNvSpPr>
            <a:spLocks noChangeShapeType="1"/>
          </p:cNvSpPr>
          <p:nvPr/>
        </p:nvSpPr>
        <p:spPr bwMode="auto">
          <a:xfrm flipV="1">
            <a:off x="2528888" y="6265863"/>
            <a:ext cx="40814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78" name="AutoShape 6"/>
          <p:cNvSpPr>
            <a:spLocks noChangeArrowheads="1"/>
          </p:cNvSpPr>
          <p:nvPr/>
        </p:nvSpPr>
        <p:spPr bwMode="auto">
          <a:xfrm>
            <a:off x="3703638" y="40957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79" name="AutoShape 7"/>
          <p:cNvSpPr>
            <a:spLocks noChangeArrowheads="1"/>
          </p:cNvSpPr>
          <p:nvPr/>
        </p:nvSpPr>
        <p:spPr bwMode="auto">
          <a:xfrm>
            <a:off x="3128963" y="44529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0" name="AutoShape 8"/>
          <p:cNvSpPr>
            <a:spLocks noChangeArrowheads="1"/>
          </p:cNvSpPr>
          <p:nvPr/>
        </p:nvSpPr>
        <p:spPr bwMode="auto">
          <a:xfrm>
            <a:off x="3281363" y="49990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1" name="AutoShape 9"/>
          <p:cNvSpPr>
            <a:spLocks noChangeArrowheads="1"/>
          </p:cNvSpPr>
          <p:nvPr/>
        </p:nvSpPr>
        <p:spPr bwMode="auto">
          <a:xfrm>
            <a:off x="29003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2" name="AutoShape 10"/>
          <p:cNvSpPr>
            <a:spLocks noChangeArrowheads="1"/>
          </p:cNvSpPr>
          <p:nvPr/>
        </p:nvSpPr>
        <p:spPr bwMode="auto">
          <a:xfrm>
            <a:off x="3433763" y="38560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3" name="AutoShape 11"/>
          <p:cNvSpPr>
            <a:spLocks noChangeArrowheads="1"/>
          </p:cNvSpPr>
          <p:nvPr/>
        </p:nvSpPr>
        <p:spPr bwMode="auto">
          <a:xfrm>
            <a:off x="2900363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4" name="AutoShape 12"/>
          <p:cNvSpPr>
            <a:spLocks noChangeArrowheads="1"/>
          </p:cNvSpPr>
          <p:nvPr/>
        </p:nvSpPr>
        <p:spPr bwMode="auto">
          <a:xfrm>
            <a:off x="3052763" y="49228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5" name="AutoShape 13"/>
          <p:cNvSpPr>
            <a:spLocks noChangeArrowheads="1"/>
          </p:cNvSpPr>
          <p:nvPr/>
        </p:nvSpPr>
        <p:spPr bwMode="auto">
          <a:xfrm>
            <a:off x="3814763" y="45418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6" name="AutoShape 14"/>
          <p:cNvSpPr>
            <a:spLocks noChangeArrowheads="1"/>
          </p:cNvSpPr>
          <p:nvPr/>
        </p:nvSpPr>
        <p:spPr bwMode="auto">
          <a:xfrm>
            <a:off x="4716463" y="45291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7" name="AutoShape 15"/>
          <p:cNvSpPr>
            <a:spLocks noChangeArrowheads="1"/>
          </p:cNvSpPr>
          <p:nvPr/>
        </p:nvSpPr>
        <p:spPr bwMode="auto">
          <a:xfrm>
            <a:off x="43481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8" name="AutoShape 16"/>
          <p:cNvSpPr>
            <a:spLocks noChangeArrowheads="1"/>
          </p:cNvSpPr>
          <p:nvPr/>
        </p:nvSpPr>
        <p:spPr bwMode="auto">
          <a:xfrm>
            <a:off x="53387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89" name="AutoShape 17"/>
          <p:cNvSpPr>
            <a:spLocks noChangeArrowheads="1"/>
          </p:cNvSpPr>
          <p:nvPr/>
        </p:nvSpPr>
        <p:spPr bwMode="auto">
          <a:xfrm>
            <a:off x="4030663" y="5976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0" name="AutoShape 18"/>
          <p:cNvSpPr>
            <a:spLocks noChangeArrowheads="1"/>
          </p:cNvSpPr>
          <p:nvPr/>
        </p:nvSpPr>
        <p:spPr bwMode="auto">
          <a:xfrm>
            <a:off x="4652963" y="4846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1" name="AutoShape 19"/>
          <p:cNvSpPr>
            <a:spLocks noChangeArrowheads="1"/>
          </p:cNvSpPr>
          <p:nvPr/>
        </p:nvSpPr>
        <p:spPr bwMode="auto">
          <a:xfrm>
            <a:off x="4084638" y="53403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2" name="AutoShape 20"/>
          <p:cNvSpPr>
            <a:spLocks noChangeArrowheads="1"/>
          </p:cNvSpPr>
          <p:nvPr/>
        </p:nvSpPr>
        <p:spPr bwMode="auto">
          <a:xfrm>
            <a:off x="4729163" y="56848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3" name="AutoShape 21"/>
          <p:cNvSpPr>
            <a:spLocks noChangeArrowheads="1"/>
          </p:cNvSpPr>
          <p:nvPr/>
        </p:nvSpPr>
        <p:spPr bwMode="auto">
          <a:xfrm>
            <a:off x="5414963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5" name="AutoShape 23"/>
          <p:cNvSpPr>
            <a:spLocks noChangeArrowheads="1"/>
          </p:cNvSpPr>
          <p:nvPr/>
        </p:nvSpPr>
        <p:spPr bwMode="auto">
          <a:xfrm>
            <a:off x="3900488" y="32575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6" name="AutoShape 24"/>
          <p:cNvSpPr>
            <a:spLocks noChangeArrowheads="1"/>
          </p:cNvSpPr>
          <p:nvPr/>
        </p:nvSpPr>
        <p:spPr bwMode="auto">
          <a:xfrm>
            <a:off x="4510088" y="33337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7" name="AutoShape 25"/>
          <p:cNvSpPr>
            <a:spLocks noChangeArrowheads="1"/>
          </p:cNvSpPr>
          <p:nvPr/>
        </p:nvSpPr>
        <p:spPr bwMode="auto">
          <a:xfrm>
            <a:off x="5576888" y="40957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898" name="Line 26"/>
          <p:cNvSpPr>
            <a:spLocks noChangeShapeType="1"/>
          </p:cNvSpPr>
          <p:nvPr/>
        </p:nvSpPr>
        <p:spPr bwMode="auto">
          <a:xfrm flipV="1">
            <a:off x="3128963" y="3257550"/>
            <a:ext cx="2143125" cy="28844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05" name="Line 33"/>
          <p:cNvSpPr>
            <a:spLocks noChangeShapeType="1"/>
          </p:cNvSpPr>
          <p:nvPr/>
        </p:nvSpPr>
        <p:spPr bwMode="auto">
          <a:xfrm>
            <a:off x="3981450" y="3340100"/>
            <a:ext cx="762000" cy="615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06" name="Line 34"/>
          <p:cNvSpPr>
            <a:spLocks noChangeShapeType="1"/>
          </p:cNvSpPr>
          <p:nvPr/>
        </p:nvSpPr>
        <p:spPr bwMode="auto">
          <a:xfrm flipH="1" flipV="1">
            <a:off x="4464050" y="4362450"/>
            <a:ext cx="254000" cy="1841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graphicFrame>
        <p:nvGraphicFramePr>
          <p:cNvPr id="207908" name="Object 36"/>
          <p:cNvGraphicFramePr>
            <a:graphicFrameLocks noChangeAspect="1"/>
          </p:cNvGraphicFramePr>
          <p:nvPr/>
        </p:nvGraphicFramePr>
        <p:xfrm>
          <a:off x="6242050" y="1365250"/>
          <a:ext cx="12604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94" name="Equation" r:id="rId4" imgW="812520" imgH="469800" progId="Equation.3">
                  <p:embed/>
                </p:oleObj>
              </mc:Choice>
              <mc:Fallback>
                <p:oleObj name="Equation" r:id="rId4" imgW="8125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050" y="1365250"/>
                        <a:ext cx="1260475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909" name="Text Box 37"/>
          <p:cNvSpPr txBox="1">
            <a:spLocks noChangeArrowheads="1"/>
          </p:cNvSpPr>
          <p:nvPr/>
        </p:nvSpPr>
        <p:spPr bwMode="auto">
          <a:xfrm>
            <a:off x="4086225" y="3476625"/>
            <a:ext cx="495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r</a:t>
            </a:r>
          </a:p>
        </p:txBody>
      </p:sp>
      <p:sp>
        <p:nvSpPr>
          <p:cNvPr id="207910" name="Oval 38"/>
          <p:cNvSpPr>
            <a:spLocks noChangeArrowheads="1"/>
          </p:cNvSpPr>
          <p:nvPr/>
        </p:nvSpPr>
        <p:spPr bwMode="auto">
          <a:xfrm>
            <a:off x="3740150" y="4476750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1" name="Oval 39"/>
          <p:cNvSpPr>
            <a:spLocks noChangeArrowheads="1"/>
          </p:cNvSpPr>
          <p:nvPr/>
        </p:nvSpPr>
        <p:spPr bwMode="auto">
          <a:xfrm>
            <a:off x="4013200" y="5272088"/>
            <a:ext cx="228600" cy="219075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2" name="Oval 40"/>
          <p:cNvSpPr>
            <a:spLocks noChangeArrowheads="1"/>
          </p:cNvSpPr>
          <p:nvPr/>
        </p:nvSpPr>
        <p:spPr bwMode="auto">
          <a:xfrm>
            <a:off x="4646613" y="44592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3" name="Line 41"/>
          <p:cNvSpPr>
            <a:spLocks noChangeShapeType="1"/>
          </p:cNvSpPr>
          <p:nvPr/>
        </p:nvSpPr>
        <p:spPr bwMode="auto">
          <a:xfrm flipH="1" flipV="1">
            <a:off x="3840163" y="5176838"/>
            <a:ext cx="244475" cy="174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4" name="Line 42"/>
          <p:cNvSpPr>
            <a:spLocks noChangeShapeType="1"/>
          </p:cNvSpPr>
          <p:nvPr/>
        </p:nvSpPr>
        <p:spPr bwMode="auto">
          <a:xfrm flipH="1" flipV="1">
            <a:off x="3892550" y="4614863"/>
            <a:ext cx="234950" cy="179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5" name="Line 43"/>
          <p:cNvSpPr>
            <a:spLocks noChangeShapeType="1"/>
          </p:cNvSpPr>
          <p:nvPr/>
        </p:nvSpPr>
        <p:spPr bwMode="auto">
          <a:xfrm flipV="1">
            <a:off x="3567113" y="3438525"/>
            <a:ext cx="2009775" cy="26939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6" name="Line 44"/>
          <p:cNvSpPr>
            <a:spLocks noChangeShapeType="1"/>
          </p:cNvSpPr>
          <p:nvPr/>
        </p:nvSpPr>
        <p:spPr bwMode="auto">
          <a:xfrm flipV="1">
            <a:off x="2919413" y="3076575"/>
            <a:ext cx="2066925" cy="27701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7" name="Line 45"/>
          <p:cNvSpPr>
            <a:spLocks noChangeShapeType="1"/>
          </p:cNvSpPr>
          <p:nvPr/>
        </p:nvSpPr>
        <p:spPr bwMode="auto">
          <a:xfrm>
            <a:off x="4933950" y="3143250"/>
            <a:ext cx="552450" cy="4191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7918" name="Text Box 46"/>
          <p:cNvSpPr txBox="1">
            <a:spLocks noChangeArrowheads="1"/>
          </p:cNvSpPr>
          <p:nvPr/>
        </p:nvSpPr>
        <p:spPr bwMode="auto">
          <a:xfrm>
            <a:off x="5010150" y="28194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l-GR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ρ</a:t>
            </a:r>
            <a:endParaRPr lang="en-US" sz="2400" i="1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004647"/>
      </p:ext>
    </p:extLst>
  </p:cSld>
  <p:clrMapOvr>
    <a:masterClrMapping/>
  </p:clrMapOvr>
  <p:transition xmlns:p14="http://schemas.microsoft.com/office/powerpoint/2010/main" advTm="3492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910" grpId="0" animBg="1"/>
      <p:bldP spid="207911" grpId="0" animBg="1"/>
      <p:bldP spid="207912" grpId="0" animBg="1"/>
      <p:bldP spid="207915" grpId="0" animBg="1"/>
      <p:bldP spid="207916" grpId="0" animBg="1"/>
      <p:bldP spid="20791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Margin Classification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9225"/>
            <a:ext cx="8229600" cy="5029200"/>
          </a:xfrm>
        </p:spPr>
        <p:txBody>
          <a:bodyPr/>
          <a:lstStyle/>
          <a:p>
            <a:r>
              <a:rPr lang="en-US" sz="2400" dirty="0"/>
              <a:t>Maximizing the margin is good </a:t>
            </a:r>
            <a:r>
              <a:rPr lang="en-US" sz="2400" dirty="0" smtClean="0"/>
              <a:t>both according </a:t>
            </a:r>
            <a:r>
              <a:rPr lang="en-US" sz="2400" dirty="0"/>
              <a:t>to intuition and </a:t>
            </a:r>
            <a:r>
              <a:rPr lang="en-US" sz="2400" dirty="0" smtClean="0"/>
              <a:t>ML</a:t>
            </a:r>
            <a:r>
              <a:rPr lang="en-US" sz="2400" dirty="0" smtClean="0"/>
              <a:t> theory…  (PAC theory)</a:t>
            </a:r>
            <a:endParaRPr lang="en-US" sz="2400" dirty="0"/>
          </a:p>
          <a:p>
            <a:r>
              <a:rPr lang="en-US" sz="2400" dirty="0" smtClean="0"/>
              <a:t>But this i</a:t>
            </a:r>
            <a:r>
              <a:rPr lang="en-US" sz="2400" dirty="0" smtClean="0"/>
              <a:t>mplies </a:t>
            </a:r>
            <a:r>
              <a:rPr lang="en-US" sz="2400" dirty="0"/>
              <a:t>that only support vectors matter; </a:t>
            </a:r>
            <a:r>
              <a:rPr lang="en-US" sz="2400" b="1" i="1" dirty="0">
                <a:solidFill>
                  <a:srgbClr val="008000"/>
                </a:solidFill>
              </a:rPr>
              <a:t>other training examples are </a:t>
            </a:r>
            <a:r>
              <a:rPr lang="en-US" sz="2400" b="1" i="1" dirty="0" smtClean="0">
                <a:solidFill>
                  <a:srgbClr val="008000"/>
                </a:solidFill>
              </a:rPr>
              <a:t>ignorable! </a:t>
            </a:r>
            <a:r>
              <a:rPr lang="en-US" sz="2400" dirty="0" smtClean="0"/>
              <a:t>This makes SVMs &gt; NNs… </a:t>
            </a:r>
            <a:r>
              <a:rPr lang="en-US" sz="2400" dirty="0" smtClean="0"/>
              <a:t> </a:t>
            </a:r>
            <a:endParaRPr lang="en-US" sz="2400" b="1" i="1" dirty="0">
              <a:solidFill>
                <a:srgbClr val="008000"/>
              </a:solidFill>
            </a:endParaRPr>
          </a:p>
        </p:txBody>
      </p:sp>
      <p:sp>
        <p:nvSpPr>
          <p:cNvPr id="209950" name="Line 30"/>
          <p:cNvSpPr>
            <a:spLocks noChangeShapeType="1"/>
          </p:cNvSpPr>
          <p:nvPr/>
        </p:nvSpPr>
        <p:spPr bwMode="auto">
          <a:xfrm flipV="1">
            <a:off x="2663825" y="334010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1" name="Line 31"/>
          <p:cNvSpPr>
            <a:spLocks noChangeShapeType="1"/>
          </p:cNvSpPr>
          <p:nvPr/>
        </p:nvSpPr>
        <p:spPr bwMode="auto">
          <a:xfrm flipV="1">
            <a:off x="2528888" y="6265863"/>
            <a:ext cx="40814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2" name="AutoShape 32"/>
          <p:cNvSpPr>
            <a:spLocks noChangeArrowheads="1"/>
          </p:cNvSpPr>
          <p:nvPr/>
        </p:nvSpPr>
        <p:spPr bwMode="auto">
          <a:xfrm>
            <a:off x="3703638" y="40957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3" name="AutoShape 33"/>
          <p:cNvSpPr>
            <a:spLocks noChangeArrowheads="1"/>
          </p:cNvSpPr>
          <p:nvPr/>
        </p:nvSpPr>
        <p:spPr bwMode="auto">
          <a:xfrm>
            <a:off x="3128963" y="44529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4" name="AutoShape 34"/>
          <p:cNvSpPr>
            <a:spLocks noChangeArrowheads="1"/>
          </p:cNvSpPr>
          <p:nvPr/>
        </p:nvSpPr>
        <p:spPr bwMode="auto">
          <a:xfrm>
            <a:off x="3281363" y="49990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5" name="AutoShape 35"/>
          <p:cNvSpPr>
            <a:spLocks noChangeArrowheads="1"/>
          </p:cNvSpPr>
          <p:nvPr/>
        </p:nvSpPr>
        <p:spPr bwMode="auto">
          <a:xfrm>
            <a:off x="29003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6" name="AutoShape 36"/>
          <p:cNvSpPr>
            <a:spLocks noChangeArrowheads="1"/>
          </p:cNvSpPr>
          <p:nvPr/>
        </p:nvSpPr>
        <p:spPr bwMode="auto">
          <a:xfrm>
            <a:off x="3433763" y="38560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7" name="AutoShape 37"/>
          <p:cNvSpPr>
            <a:spLocks noChangeArrowheads="1"/>
          </p:cNvSpPr>
          <p:nvPr/>
        </p:nvSpPr>
        <p:spPr bwMode="auto">
          <a:xfrm>
            <a:off x="2900363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8" name="AutoShape 38"/>
          <p:cNvSpPr>
            <a:spLocks noChangeArrowheads="1"/>
          </p:cNvSpPr>
          <p:nvPr/>
        </p:nvSpPr>
        <p:spPr bwMode="auto">
          <a:xfrm>
            <a:off x="3052763" y="49228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59" name="AutoShape 39"/>
          <p:cNvSpPr>
            <a:spLocks noChangeArrowheads="1"/>
          </p:cNvSpPr>
          <p:nvPr/>
        </p:nvSpPr>
        <p:spPr bwMode="auto">
          <a:xfrm>
            <a:off x="3814763" y="45418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0" name="AutoShape 40"/>
          <p:cNvSpPr>
            <a:spLocks noChangeArrowheads="1"/>
          </p:cNvSpPr>
          <p:nvPr/>
        </p:nvSpPr>
        <p:spPr bwMode="auto">
          <a:xfrm>
            <a:off x="4716463" y="45291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1" name="AutoShape 41"/>
          <p:cNvSpPr>
            <a:spLocks noChangeArrowheads="1"/>
          </p:cNvSpPr>
          <p:nvPr/>
        </p:nvSpPr>
        <p:spPr bwMode="auto">
          <a:xfrm>
            <a:off x="43481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2" name="AutoShape 42"/>
          <p:cNvSpPr>
            <a:spLocks noChangeArrowheads="1"/>
          </p:cNvSpPr>
          <p:nvPr/>
        </p:nvSpPr>
        <p:spPr bwMode="auto">
          <a:xfrm>
            <a:off x="5338763" y="54562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3" name="AutoShape 43"/>
          <p:cNvSpPr>
            <a:spLocks noChangeArrowheads="1"/>
          </p:cNvSpPr>
          <p:nvPr/>
        </p:nvSpPr>
        <p:spPr bwMode="auto">
          <a:xfrm>
            <a:off x="4030663" y="5976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4" name="AutoShape 44"/>
          <p:cNvSpPr>
            <a:spLocks noChangeArrowheads="1"/>
          </p:cNvSpPr>
          <p:nvPr/>
        </p:nvSpPr>
        <p:spPr bwMode="auto">
          <a:xfrm>
            <a:off x="4652963" y="4846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5" name="AutoShape 45"/>
          <p:cNvSpPr>
            <a:spLocks noChangeArrowheads="1"/>
          </p:cNvSpPr>
          <p:nvPr/>
        </p:nvSpPr>
        <p:spPr bwMode="auto">
          <a:xfrm>
            <a:off x="4084638" y="53403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6" name="AutoShape 46"/>
          <p:cNvSpPr>
            <a:spLocks noChangeArrowheads="1"/>
          </p:cNvSpPr>
          <p:nvPr/>
        </p:nvSpPr>
        <p:spPr bwMode="auto">
          <a:xfrm>
            <a:off x="4729163" y="56848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7" name="AutoShape 47"/>
          <p:cNvSpPr>
            <a:spLocks noChangeArrowheads="1"/>
          </p:cNvSpPr>
          <p:nvPr/>
        </p:nvSpPr>
        <p:spPr bwMode="auto">
          <a:xfrm>
            <a:off x="5414963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8" name="AutoShape 48"/>
          <p:cNvSpPr>
            <a:spLocks noChangeArrowheads="1"/>
          </p:cNvSpPr>
          <p:nvPr/>
        </p:nvSpPr>
        <p:spPr bwMode="auto">
          <a:xfrm>
            <a:off x="3900488" y="32575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69" name="AutoShape 49"/>
          <p:cNvSpPr>
            <a:spLocks noChangeArrowheads="1"/>
          </p:cNvSpPr>
          <p:nvPr/>
        </p:nvSpPr>
        <p:spPr bwMode="auto">
          <a:xfrm>
            <a:off x="4510088" y="33337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0" name="AutoShape 50"/>
          <p:cNvSpPr>
            <a:spLocks noChangeArrowheads="1"/>
          </p:cNvSpPr>
          <p:nvPr/>
        </p:nvSpPr>
        <p:spPr bwMode="auto">
          <a:xfrm>
            <a:off x="5576888" y="40957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1" name="Line 51"/>
          <p:cNvSpPr>
            <a:spLocks noChangeShapeType="1"/>
          </p:cNvSpPr>
          <p:nvPr/>
        </p:nvSpPr>
        <p:spPr bwMode="auto">
          <a:xfrm flipV="1">
            <a:off x="3128963" y="3257550"/>
            <a:ext cx="2143125" cy="28844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3" name="Line 53"/>
          <p:cNvSpPr>
            <a:spLocks noChangeShapeType="1"/>
          </p:cNvSpPr>
          <p:nvPr/>
        </p:nvSpPr>
        <p:spPr bwMode="auto">
          <a:xfrm flipH="1" flipV="1">
            <a:off x="4464050" y="4362450"/>
            <a:ext cx="254000" cy="1841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5" name="Oval 55"/>
          <p:cNvSpPr>
            <a:spLocks noChangeArrowheads="1"/>
          </p:cNvSpPr>
          <p:nvPr/>
        </p:nvSpPr>
        <p:spPr bwMode="auto">
          <a:xfrm>
            <a:off x="3740150" y="4476750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6" name="Oval 56"/>
          <p:cNvSpPr>
            <a:spLocks noChangeArrowheads="1"/>
          </p:cNvSpPr>
          <p:nvPr/>
        </p:nvSpPr>
        <p:spPr bwMode="auto">
          <a:xfrm>
            <a:off x="4013200" y="5272088"/>
            <a:ext cx="228600" cy="219075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7" name="Oval 57"/>
          <p:cNvSpPr>
            <a:spLocks noChangeArrowheads="1"/>
          </p:cNvSpPr>
          <p:nvPr/>
        </p:nvSpPr>
        <p:spPr bwMode="auto">
          <a:xfrm>
            <a:off x="4646613" y="44592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8" name="Line 58"/>
          <p:cNvSpPr>
            <a:spLocks noChangeShapeType="1"/>
          </p:cNvSpPr>
          <p:nvPr/>
        </p:nvSpPr>
        <p:spPr bwMode="auto">
          <a:xfrm flipH="1" flipV="1">
            <a:off x="3840163" y="5176838"/>
            <a:ext cx="244475" cy="174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79" name="Line 59"/>
          <p:cNvSpPr>
            <a:spLocks noChangeShapeType="1"/>
          </p:cNvSpPr>
          <p:nvPr/>
        </p:nvSpPr>
        <p:spPr bwMode="auto">
          <a:xfrm flipH="1" flipV="1">
            <a:off x="3892550" y="4614863"/>
            <a:ext cx="234950" cy="179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80" name="Line 60"/>
          <p:cNvSpPr>
            <a:spLocks noChangeShapeType="1"/>
          </p:cNvSpPr>
          <p:nvPr/>
        </p:nvSpPr>
        <p:spPr bwMode="auto">
          <a:xfrm flipV="1">
            <a:off x="3567113" y="3438525"/>
            <a:ext cx="2009775" cy="26939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09981" name="Line 61"/>
          <p:cNvSpPr>
            <a:spLocks noChangeShapeType="1"/>
          </p:cNvSpPr>
          <p:nvPr/>
        </p:nvSpPr>
        <p:spPr bwMode="auto">
          <a:xfrm flipV="1">
            <a:off x="2919413" y="3076575"/>
            <a:ext cx="2066925" cy="27701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116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75" grpId="0" animBg="1"/>
      <p:bldP spid="209976" grpId="0" animBg="1"/>
      <p:bldP spid="209977" grpId="0" animBg="1"/>
      <p:bldP spid="209980" grpId="0" animBg="1"/>
      <p:bldP spid="20998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SVM Mathematically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" y="1435100"/>
            <a:ext cx="8836025" cy="5029200"/>
          </a:xfrm>
        </p:spPr>
        <p:txBody>
          <a:bodyPr/>
          <a:lstStyle/>
          <a:p>
            <a:r>
              <a:rPr lang="en-US" sz="2400" dirty="0"/>
              <a:t>Let training set {(</a:t>
            </a:r>
            <a:r>
              <a:rPr lang="en-US" sz="2400" b="1" dirty="0"/>
              <a:t>x</a:t>
            </a:r>
            <a:r>
              <a:rPr lang="en-US" sz="2400" i="1" baseline="-25000" dirty="0"/>
              <a:t>i</a:t>
            </a:r>
            <a:r>
              <a:rPr lang="en-US" sz="2400" dirty="0"/>
              <a:t>, </a:t>
            </a:r>
            <a:r>
              <a:rPr lang="en-US" sz="2400" i="1" dirty="0" err="1"/>
              <a:t>y</a:t>
            </a:r>
            <a:r>
              <a:rPr lang="en-US" sz="2400" i="1" baseline="-25000" dirty="0" err="1"/>
              <a:t>i</a:t>
            </a:r>
            <a:r>
              <a:rPr lang="en-US" sz="2400" dirty="0"/>
              <a:t>)}</a:t>
            </a:r>
            <a:r>
              <a:rPr lang="en-US" i="1" baseline="-25000" dirty="0" err="1"/>
              <a:t>i</a:t>
            </a:r>
            <a:r>
              <a:rPr lang="en-US" baseline="-25000" dirty="0"/>
              <a:t>=1..</a:t>
            </a:r>
            <a:r>
              <a:rPr lang="en-US" i="1" baseline="-25000" dirty="0"/>
              <a:t>n</a:t>
            </a:r>
            <a:r>
              <a:rPr lang="en-US" sz="2400" dirty="0"/>
              <a:t>, </a:t>
            </a:r>
            <a:r>
              <a:rPr lang="en-US" sz="2400" b="1" dirty="0" err="1"/>
              <a:t>x</a:t>
            </a:r>
            <a:r>
              <a:rPr lang="en-US" sz="2400" i="1" baseline="-25000" dirty="0" err="1"/>
              <a:t>i</a:t>
            </a:r>
            <a:r>
              <a:rPr lang="en-US" sz="2400" b="1" dirty="0" err="1">
                <a:sym typeface="Symbol" charset="0"/>
              </a:rPr>
              <a:t>R</a:t>
            </a:r>
            <a:r>
              <a:rPr lang="en-US" sz="2400" i="1" baseline="30000" dirty="0" err="1">
                <a:sym typeface="Symbol" charset="0"/>
              </a:rPr>
              <a:t>d</a:t>
            </a:r>
            <a:r>
              <a:rPr lang="en-US" sz="2400" b="1" dirty="0">
                <a:sym typeface="Symbol" charset="0"/>
              </a:rPr>
              <a:t>, </a:t>
            </a:r>
            <a:r>
              <a:rPr lang="en-US" sz="2400" i="1" dirty="0" err="1">
                <a:sym typeface="Symbol" charset="0"/>
              </a:rPr>
              <a:t>y</a:t>
            </a:r>
            <a:r>
              <a:rPr lang="en-US" sz="2400" i="1" baseline="-25000" dirty="0" err="1">
                <a:sym typeface="Symbol" charset="0"/>
              </a:rPr>
              <a:t>i</a:t>
            </a:r>
            <a:r>
              <a:rPr lang="en-US" sz="2400" b="1" baseline="-25000" dirty="0">
                <a:sym typeface="Symbol" charset="0"/>
              </a:rPr>
              <a:t> </a:t>
            </a:r>
            <a:r>
              <a:rPr lang="en-US" sz="2400" b="1" dirty="0">
                <a:sym typeface="Symbol" charset="0"/>
              </a:rPr>
              <a:t></a:t>
            </a:r>
            <a:r>
              <a:rPr lang="en-US" sz="2400" b="1" baseline="-25000" dirty="0">
                <a:sym typeface="Symbol" charset="0"/>
              </a:rPr>
              <a:t> </a:t>
            </a:r>
            <a:r>
              <a:rPr lang="en-US" sz="2400" dirty="0">
                <a:sym typeface="Symbol" charset="0"/>
              </a:rPr>
              <a:t>{-1, 1}</a:t>
            </a:r>
            <a:r>
              <a:rPr lang="en-US" sz="2400" b="1" dirty="0">
                <a:sym typeface="Symbol" charset="0"/>
              </a:rPr>
              <a:t> </a:t>
            </a:r>
            <a:r>
              <a:rPr lang="en-US" sz="2400" dirty="0"/>
              <a:t>be separated by a </a:t>
            </a:r>
            <a:r>
              <a:rPr lang="en-US" sz="2400" dirty="0" err="1"/>
              <a:t>hyperplane</a:t>
            </a:r>
            <a:r>
              <a:rPr lang="en-US" sz="2400" dirty="0"/>
              <a:t> with</a:t>
            </a:r>
            <a:r>
              <a:rPr lang="en-US" sz="2400" b="1" dirty="0"/>
              <a:t> </a:t>
            </a:r>
            <a:r>
              <a:rPr lang="en-US" sz="2400" dirty="0"/>
              <a:t>margin </a:t>
            </a:r>
            <a:r>
              <a:rPr lang="el-GR" sz="2400" i="1" dirty="0">
                <a:cs typeface="Times New Roman" charset="0"/>
              </a:rPr>
              <a:t>ρ</a:t>
            </a:r>
            <a:r>
              <a:rPr lang="en-US" sz="2400" dirty="0">
                <a:cs typeface="Times New Roman" charset="0"/>
              </a:rPr>
              <a:t>. Then for each training example</a:t>
            </a:r>
            <a:r>
              <a:rPr lang="en-US" sz="2400" dirty="0"/>
              <a:t> (</a:t>
            </a:r>
            <a:r>
              <a:rPr lang="en-US" sz="2400" b="1" dirty="0"/>
              <a:t>x</a:t>
            </a:r>
            <a:r>
              <a:rPr lang="en-US" sz="2400" i="1" baseline="-25000" dirty="0"/>
              <a:t>i</a:t>
            </a:r>
            <a:r>
              <a:rPr lang="en-US" sz="2400" dirty="0"/>
              <a:t>, </a:t>
            </a:r>
            <a:r>
              <a:rPr lang="en-US" sz="2400" i="1" dirty="0" err="1"/>
              <a:t>y</a:t>
            </a:r>
            <a:r>
              <a:rPr lang="en-US" sz="2400" i="1" baseline="-25000" dirty="0" err="1"/>
              <a:t>i</a:t>
            </a:r>
            <a:r>
              <a:rPr lang="en-US" sz="2400" dirty="0"/>
              <a:t>):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/>
          </a:p>
          <a:p>
            <a:r>
              <a:rPr lang="en-US" sz="2400" dirty="0"/>
              <a:t>For every support vector </a:t>
            </a:r>
            <a:r>
              <a:rPr lang="en-US" sz="2400" b="1" dirty="0" err="1"/>
              <a:t>x</a:t>
            </a:r>
            <a:r>
              <a:rPr lang="en-US" sz="2400" i="1" baseline="-25000" dirty="0" err="1"/>
              <a:t>s</a:t>
            </a:r>
            <a:r>
              <a:rPr lang="en-US" sz="2400" dirty="0"/>
              <a:t> the above inequality is an equality.    After rescaling </a:t>
            </a:r>
            <a:r>
              <a:rPr lang="en-US" sz="2400" b="1" dirty="0"/>
              <a:t>w</a:t>
            </a:r>
            <a:r>
              <a:rPr lang="en-US" sz="2400" dirty="0"/>
              <a:t> and </a:t>
            </a:r>
            <a:r>
              <a:rPr lang="en-US" sz="2400" i="1" dirty="0"/>
              <a:t>b</a:t>
            </a:r>
            <a:r>
              <a:rPr lang="en-US" sz="2400" dirty="0"/>
              <a:t> by </a:t>
            </a:r>
            <a:r>
              <a:rPr lang="el-GR" sz="2400" i="1" dirty="0">
                <a:cs typeface="Times New Roman" charset="0"/>
              </a:rPr>
              <a:t>ρ</a:t>
            </a:r>
            <a:r>
              <a:rPr lang="en-US" sz="2400" i="1" dirty="0">
                <a:cs typeface="Times New Roman" charset="0"/>
              </a:rPr>
              <a:t>/</a:t>
            </a:r>
            <a:r>
              <a:rPr lang="en-US" sz="2400" dirty="0">
                <a:cs typeface="Times New Roman" charset="0"/>
              </a:rPr>
              <a:t>2</a:t>
            </a:r>
            <a:r>
              <a:rPr lang="en-US" sz="2400" i="1" dirty="0">
                <a:cs typeface="Times New Roman" charset="0"/>
              </a:rPr>
              <a:t> </a:t>
            </a:r>
            <a:r>
              <a:rPr lang="en-US" sz="2400" dirty="0">
                <a:cs typeface="Times New Roman" charset="0"/>
              </a:rPr>
              <a:t>in the equality</a:t>
            </a:r>
            <a:r>
              <a:rPr lang="en-US" sz="2400" dirty="0"/>
              <a:t>, we obtain that distance between each </a:t>
            </a:r>
            <a:r>
              <a:rPr lang="en-US" sz="2400" b="1" dirty="0" err="1"/>
              <a:t>x</a:t>
            </a:r>
            <a:r>
              <a:rPr lang="en-US" sz="2400" i="1" baseline="-25000" dirty="0" err="1"/>
              <a:t>s</a:t>
            </a:r>
            <a:r>
              <a:rPr lang="en-US" sz="2400" i="1" baseline="-25000" dirty="0"/>
              <a:t> </a:t>
            </a:r>
            <a:r>
              <a:rPr lang="en-US" sz="2400" dirty="0"/>
              <a:t>and the </a:t>
            </a:r>
            <a:r>
              <a:rPr lang="en-US" sz="2400" dirty="0" err="1"/>
              <a:t>hyperplane</a:t>
            </a:r>
            <a:r>
              <a:rPr lang="en-US" sz="2400" dirty="0"/>
              <a:t> is </a:t>
            </a:r>
          </a:p>
          <a:p>
            <a:endParaRPr lang="en-US" sz="2400" dirty="0"/>
          </a:p>
          <a:p>
            <a:r>
              <a:rPr lang="en-US" sz="2400" dirty="0"/>
              <a:t>Then the margin can be expressed through (rescaled) </a:t>
            </a:r>
            <a:r>
              <a:rPr lang="en-US" sz="2400" b="1" dirty="0"/>
              <a:t>w</a:t>
            </a:r>
            <a:r>
              <a:rPr lang="en-US" sz="2400" dirty="0"/>
              <a:t> and b as:</a:t>
            </a:r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717550" y="2425700"/>
            <a:ext cx="3810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≤ - </a:t>
            </a:r>
            <a:r>
              <a:rPr lang="el-GR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ρ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/2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 if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4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 -1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l-GR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ρ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/2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  if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4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 1</a:t>
            </a:r>
          </a:p>
        </p:txBody>
      </p:sp>
      <p:graphicFrame>
        <p:nvGraphicFramePr>
          <p:cNvPr id="210949" name="Object 5"/>
          <p:cNvGraphicFramePr>
            <a:graphicFrameLocks noChangeAspect="1"/>
          </p:cNvGraphicFramePr>
          <p:nvPr/>
        </p:nvGraphicFramePr>
        <p:xfrm>
          <a:off x="3608388" y="5457825"/>
          <a:ext cx="1281112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83" name="Equation" r:id="rId3" imgW="825480" imgH="444240" progId="Equation.3">
                  <p:embed/>
                </p:oleObj>
              </mc:Choice>
              <mc:Fallback>
                <p:oleObj name="Equation" r:id="rId3" imgW="8254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8388" y="5457825"/>
                        <a:ext cx="1281112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50" name="Object 6"/>
          <p:cNvGraphicFramePr>
            <a:graphicFrameLocks noChangeAspect="1"/>
          </p:cNvGraphicFramePr>
          <p:nvPr/>
        </p:nvGraphicFramePr>
        <p:xfrm>
          <a:off x="6477000" y="4070350"/>
          <a:ext cx="226695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84" name="Equation" r:id="rId5" imgW="1460160" imgH="469800" progId="Equation.3">
                  <p:embed/>
                </p:oleObj>
              </mc:Choice>
              <mc:Fallback>
                <p:oleObj name="Equation" r:id="rId5" imgW="14601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070350"/>
                        <a:ext cx="2266950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1" name="Text Box 7"/>
          <p:cNvSpPr txBox="1">
            <a:spLocks noChangeArrowheads="1"/>
          </p:cNvSpPr>
          <p:nvPr/>
        </p:nvSpPr>
        <p:spPr bwMode="auto">
          <a:xfrm>
            <a:off x="4905375" y="2622550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≥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</a:t>
            </a:r>
            <a:r>
              <a:rPr lang="el-GR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ρ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/2</a:t>
            </a:r>
          </a:p>
        </p:txBody>
      </p:sp>
      <p:sp>
        <p:nvSpPr>
          <p:cNvPr id="210952" name="Text Box 8"/>
          <p:cNvSpPr txBox="1">
            <a:spLocks noChangeArrowheads="1"/>
          </p:cNvSpPr>
          <p:nvPr/>
        </p:nvSpPr>
        <p:spPr bwMode="auto">
          <a:xfrm>
            <a:off x="4184650" y="2630488"/>
            <a:ext cx="7524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sym typeface="Symbol" charset="0"/>
              </a:rPr>
              <a:t></a:t>
            </a:r>
          </a:p>
        </p:txBody>
      </p:sp>
      <p:sp>
        <p:nvSpPr>
          <p:cNvPr id="2" name="Rectangle 1"/>
          <p:cNvSpPr/>
          <p:nvPr/>
        </p:nvSpPr>
        <p:spPr>
          <a:xfrm rot="1286383">
            <a:off x="5925745" y="556713"/>
            <a:ext cx="31684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Not crucial to using SVMs … this is their implementation!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9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3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20174" r="27884" b="15998"/>
          <a:stretch/>
        </p:blipFill>
        <p:spPr>
          <a:xfrm>
            <a:off x="447916" y="1553609"/>
            <a:ext cx="4002892" cy="4377327"/>
          </a:xfrm>
          <a:prstGeom prst="rect">
            <a:avLst/>
          </a:prstGeom>
        </p:spPr>
      </p:pic>
      <p:pic>
        <p:nvPicPr>
          <p:cNvPr id="4" name="Picture 3" descr="5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6" t="36048" r="39718" b="36668"/>
          <a:stretch/>
        </p:blipFill>
        <p:spPr>
          <a:xfrm>
            <a:off x="5250251" y="2494849"/>
            <a:ext cx="2617051" cy="254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4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Linear SVMs Mathematically (cont.)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Then we can formulate the </a:t>
            </a:r>
            <a:r>
              <a:rPr lang="en-US" i="1"/>
              <a:t>quadratic optimization problem: </a:t>
            </a:r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pPr>
              <a:buFontTx/>
              <a:buNone/>
            </a:pPr>
            <a:r>
              <a:rPr lang="en-US"/>
              <a:t>Which can be reformulated as: </a:t>
            </a: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1022350" y="2019300"/>
            <a:ext cx="5886450" cy="15779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and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such that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              is maximized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and for all 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),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=1..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n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:    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b)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</a:p>
        </p:txBody>
      </p:sp>
      <p:graphicFrame>
        <p:nvGraphicFramePr>
          <p:cNvPr id="211973" name="Object 5"/>
          <p:cNvGraphicFramePr>
            <a:graphicFrameLocks noChangeAspect="1"/>
          </p:cNvGraphicFramePr>
          <p:nvPr/>
        </p:nvGraphicFramePr>
        <p:xfrm>
          <a:off x="1397000" y="2457450"/>
          <a:ext cx="808038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91" name="Equation" r:id="rId3" imgW="520560" imgH="444240" progId="Equation.3">
                  <p:embed/>
                </p:oleObj>
              </mc:Choice>
              <mc:Fallback>
                <p:oleObj name="Equation" r:id="rId3" imgW="520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0" y="2457450"/>
                        <a:ext cx="808038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4" name="Text Box 6"/>
          <p:cNvSpPr txBox="1">
            <a:spLocks noChangeArrowheads="1"/>
          </p:cNvSpPr>
          <p:nvPr/>
        </p:nvSpPr>
        <p:spPr bwMode="auto">
          <a:xfrm>
            <a:off x="1047750" y="4295775"/>
            <a:ext cx="6438900" cy="15779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and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such that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l-GR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 ||w||</a:t>
            </a:r>
            <a:r>
              <a:rPr lang="en-US" sz="2400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2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is minimized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and for all 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),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=1..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n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:   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(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4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4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4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 rot="1286383">
            <a:off x="5925745" y="556713"/>
            <a:ext cx="31684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Not crucial to using SVMs … this is their implementation!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39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Solving the Optimization Problem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20800"/>
            <a:ext cx="8229600" cy="5029200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Need to optimize a </a:t>
            </a:r>
            <a:r>
              <a:rPr lang="en-US" i="1"/>
              <a:t>quadratic </a:t>
            </a:r>
            <a:r>
              <a:rPr lang="en-US"/>
              <a:t>function subject to </a:t>
            </a:r>
            <a:r>
              <a:rPr lang="en-US" i="1"/>
              <a:t>linear </a:t>
            </a:r>
            <a:r>
              <a:rPr lang="en-US"/>
              <a:t>constraints.</a:t>
            </a:r>
          </a:p>
          <a:p>
            <a:r>
              <a:rPr lang="en-US"/>
              <a:t>Quadratic optimization problems are a well-known class of mathematical programming problems for which several (non-trivial) algorithms exist.</a:t>
            </a:r>
          </a:p>
          <a:p>
            <a:r>
              <a:rPr lang="en-US"/>
              <a:t>The solution involves constructing a </a:t>
            </a:r>
            <a:r>
              <a:rPr lang="en-US" i="1"/>
              <a:t>dual problem </a:t>
            </a:r>
            <a:r>
              <a:rPr lang="en-US"/>
              <a:t>where a </a:t>
            </a:r>
            <a:r>
              <a:rPr lang="en-US" i="1"/>
              <a:t>Lagrange multiplier</a:t>
            </a:r>
            <a:r>
              <a:rPr lang="en-US"/>
              <a:t> </a:t>
            </a:r>
            <a:r>
              <a:rPr lang="el-GR" i="1">
                <a:cs typeface="Times New Roman" charset="0"/>
              </a:rPr>
              <a:t>α</a:t>
            </a:r>
            <a:r>
              <a:rPr lang="en-US" i="1" baseline="-25000">
                <a:cs typeface="Times New Roman" charset="0"/>
              </a:rPr>
              <a:t>i </a:t>
            </a:r>
            <a:r>
              <a:rPr lang="en-US">
                <a:cs typeface="Times New Roman" charset="0"/>
              </a:rPr>
              <a:t>is associated with every inequality constraint in the primal (original) problem</a:t>
            </a:r>
            <a:r>
              <a:rPr lang="en-US"/>
              <a:t>:</a:t>
            </a:r>
          </a:p>
          <a:p>
            <a:endParaRPr lang="en-US"/>
          </a:p>
        </p:txBody>
      </p:sp>
      <p:sp>
        <p:nvSpPr>
          <p:cNvPr id="212998" name="Text Box 6"/>
          <p:cNvSpPr txBox="1">
            <a:spLocks noChangeArrowheads="1"/>
          </p:cNvSpPr>
          <p:nvPr/>
        </p:nvSpPr>
        <p:spPr bwMode="auto">
          <a:xfrm>
            <a:off x="1085850" y="1533525"/>
            <a:ext cx="6438900" cy="10318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and b 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l-GR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is minimized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and for all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ru-RU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=1..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n</a:t>
            </a:r>
            <a:r>
              <a:rPr lang="ru-RU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:      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1276350" y="4816475"/>
            <a:ext cx="6438900" cy="145732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…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Q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l-GR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α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-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½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ΣΣ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j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is maximized and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(1)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 0</a:t>
            </a:r>
            <a:endParaRPr lang="en-US" sz="2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(2)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0 for all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endParaRPr lang="en-US" sz="2000" i="1" smtClean="0">
              <a:solidFill>
                <a:srgbClr val="000000"/>
              </a:solidFill>
              <a:latin typeface="Times New Roman" charset="0"/>
              <a:ea typeface="ＭＳ Ｐゴシック" charset="0"/>
              <a:cs typeface="Times New Roman" charset="0"/>
            </a:endParaRPr>
          </a:p>
        </p:txBody>
      </p:sp>
      <p:sp>
        <p:nvSpPr>
          <p:cNvPr id="6" name="Rectangle 5"/>
          <p:cNvSpPr/>
          <p:nvPr/>
        </p:nvSpPr>
        <p:spPr>
          <a:xfrm rot="1286383">
            <a:off x="5925745" y="556713"/>
            <a:ext cx="31684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Not crucial to using SVMs … this is their implementation!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96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Optimization Problem Solution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solution </a:t>
            </a:r>
            <a:r>
              <a:rPr lang="el-GR" i="1" dirty="0">
                <a:cs typeface="Times New Roman" charset="0"/>
              </a:rPr>
              <a:t>α</a:t>
            </a:r>
            <a:r>
              <a:rPr lang="en-US" i="1" baseline="-25000" dirty="0">
                <a:cs typeface="Times New Roman" charset="0"/>
              </a:rPr>
              <a:t>1</a:t>
            </a:r>
            <a:r>
              <a:rPr lang="en-US" i="1" dirty="0">
                <a:cs typeface="Times New Roman" charset="0"/>
              </a:rPr>
              <a:t>…</a:t>
            </a:r>
            <a:r>
              <a:rPr lang="el-GR" i="1" dirty="0">
                <a:cs typeface="Times New Roman" charset="0"/>
              </a:rPr>
              <a:t>α</a:t>
            </a:r>
            <a:r>
              <a:rPr lang="en-US" i="1" baseline="-25000" dirty="0">
                <a:cs typeface="Times New Roman" charset="0"/>
              </a:rPr>
              <a:t>n</a:t>
            </a:r>
            <a:r>
              <a:rPr lang="en-US" baseline="-25000" dirty="0">
                <a:cs typeface="Times New Roman" charset="0"/>
              </a:rPr>
              <a:t>  </a:t>
            </a:r>
            <a:r>
              <a:rPr lang="en-US" dirty="0">
                <a:cs typeface="Times New Roman" charset="0"/>
              </a:rPr>
              <a:t>to the dual problem, solution to the primal is</a:t>
            </a:r>
            <a:r>
              <a:rPr lang="en-US" dirty="0"/>
              <a:t>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Each non-zero </a:t>
            </a:r>
            <a:r>
              <a:rPr lang="el-GR" i="1" dirty="0">
                <a:cs typeface="Times New Roman" charset="0"/>
              </a:rPr>
              <a:t>α</a:t>
            </a:r>
            <a:r>
              <a:rPr lang="en-US" i="1" baseline="-25000" dirty="0" err="1">
                <a:cs typeface="Times New Roman" charset="0"/>
              </a:rPr>
              <a:t>i</a:t>
            </a:r>
            <a:r>
              <a:rPr lang="en-US" dirty="0">
                <a:cs typeface="Times New Roman" charset="0"/>
              </a:rPr>
              <a:t> indicates that corresponding </a:t>
            </a:r>
            <a:r>
              <a:rPr lang="en-US" b="1" dirty="0"/>
              <a:t>x</a:t>
            </a:r>
            <a:r>
              <a:rPr lang="en-US" b="1" i="1" baseline="-25000" dirty="0"/>
              <a:t>i</a:t>
            </a:r>
            <a:r>
              <a:rPr lang="en-US" dirty="0"/>
              <a:t> is a support vector.</a:t>
            </a:r>
          </a:p>
          <a:p>
            <a:r>
              <a:rPr lang="en-US" dirty="0"/>
              <a:t>Then the classifying function is (note that we don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t need </a:t>
            </a:r>
            <a:r>
              <a:rPr lang="en-US" b="1" dirty="0"/>
              <a:t>w </a:t>
            </a:r>
            <a:r>
              <a:rPr lang="en-US" dirty="0"/>
              <a:t>explicitly):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Notice that it relies on an </a:t>
            </a:r>
            <a:r>
              <a:rPr lang="en-US" b="1" i="1" dirty="0">
                <a:solidFill>
                  <a:srgbClr val="FF0000"/>
                </a:solidFill>
              </a:rPr>
              <a:t>inner product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between the test point </a:t>
            </a:r>
            <a:r>
              <a:rPr lang="en-US" b="1" dirty="0"/>
              <a:t>x</a:t>
            </a:r>
            <a:r>
              <a:rPr lang="en-US" b="1" i="1" dirty="0"/>
              <a:t> </a:t>
            </a:r>
            <a:r>
              <a:rPr lang="en-US" dirty="0"/>
              <a:t>and the support vectors </a:t>
            </a:r>
            <a:r>
              <a:rPr lang="en-US" b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 – we will return to this later.</a:t>
            </a:r>
          </a:p>
          <a:p>
            <a:r>
              <a:rPr lang="en-US" dirty="0"/>
              <a:t>Also keep in mind that </a:t>
            </a:r>
            <a:r>
              <a:rPr lang="en-US" b="1" i="1" dirty="0">
                <a:solidFill>
                  <a:srgbClr val="800000"/>
                </a:solidFill>
              </a:rPr>
              <a:t>solving the optimization problem involved computing the </a:t>
            </a:r>
            <a:r>
              <a:rPr lang="en-US" b="1" i="1" dirty="0">
                <a:solidFill>
                  <a:srgbClr val="FF0000"/>
                </a:solidFill>
              </a:rPr>
              <a:t>inner products 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b="1" baseline="-25000" dirty="0"/>
              <a:t> </a:t>
            </a:r>
            <a:r>
              <a:rPr lang="en-US" dirty="0"/>
              <a:t>between all training points.</a:t>
            </a:r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auto">
          <a:xfrm>
            <a:off x="1276350" y="2184400"/>
            <a:ext cx="6438900" cy="4826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         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-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</a:t>
            </a:r>
            <a:r>
              <a:rPr lang="ru-RU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for any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k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&gt;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0</a:t>
            </a:r>
            <a:endParaRPr lang="en-US" sz="2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3276600" y="4076700"/>
            <a:ext cx="2343150" cy="4826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 =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</a:p>
        </p:txBody>
      </p:sp>
      <p:sp>
        <p:nvSpPr>
          <p:cNvPr id="6" name="Rectangle 5"/>
          <p:cNvSpPr/>
          <p:nvPr/>
        </p:nvSpPr>
        <p:spPr>
          <a:xfrm rot="1286383">
            <a:off x="5925745" y="556713"/>
            <a:ext cx="31684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Not crucial to using SVMs … this is their implementation!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23091" y="6368534"/>
            <a:ext cx="4011435" cy="369332"/>
          </a:xfrm>
          <a:prstGeom prst="rect">
            <a:avLst/>
          </a:prstGeom>
          <a:solidFill>
            <a:srgbClr val="800000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Think of an inner product as a distance…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654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0254" y="1472472"/>
            <a:ext cx="5311558" cy="507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# Support vector machines !</a:t>
            </a:r>
          </a:p>
          <a:p>
            <a:endParaRPr lang="en-US" sz="1200" b="1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# SVM examples in R</a:t>
            </a:r>
          </a:p>
          <a:p>
            <a:endParaRPr lang="en-US" sz="1200" dirty="0"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these first ones are adapted from the following tutorial:</a:t>
            </a: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cbio.ensmp.fr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/~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jvert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/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svn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/tutorials/practical</a:t>
            </a:r>
            <a:r>
              <a:rPr lang="en-US" sz="1200" dirty="0" smtClean="0">
                <a:solidFill>
                  <a:srgbClr val="008000"/>
                </a:solidFill>
                <a:latin typeface="Cambria"/>
                <a:cs typeface="Cambria"/>
              </a:rPr>
              <a:t>/</a:t>
            </a:r>
          </a:p>
          <a:p>
            <a:r>
              <a:rPr lang="en-US" sz="1200" dirty="0" smtClean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200" dirty="0" err="1" smtClean="0">
                <a:solidFill>
                  <a:srgbClr val="008000"/>
                </a:solidFill>
                <a:latin typeface="Cambria"/>
                <a:cs typeface="Cambria"/>
              </a:rPr>
              <a:t>svmbasic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/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svmbasic_notes.pdf</a:t>
            </a:r>
            <a:endParaRPr lang="en-US" sz="1200" dirty="0">
              <a:solidFill>
                <a:srgbClr val="008000"/>
              </a:solidFill>
              <a:latin typeface="Cambria"/>
              <a:cs typeface="Cambria"/>
            </a:endParaRPr>
          </a:p>
          <a:p>
            <a:endParaRPr lang="en-US" sz="1200" dirty="0">
              <a:latin typeface="Cambria"/>
              <a:cs typeface="Cambria"/>
            </a:endParaRPr>
          </a:p>
          <a:p>
            <a:r>
              <a:rPr lang="en-US" sz="1200" dirty="0" err="1">
                <a:latin typeface="Cambria"/>
                <a:cs typeface="Cambria"/>
              </a:rPr>
              <a:t>set.seed</a:t>
            </a:r>
            <a:r>
              <a:rPr lang="en-US" sz="1200" dirty="0">
                <a:latin typeface="Cambria"/>
                <a:cs typeface="Cambria"/>
              </a:rPr>
              <a:t>(1234)</a:t>
            </a:r>
          </a:p>
          <a:p>
            <a:r>
              <a:rPr lang="en-US" sz="1200" dirty="0">
                <a:latin typeface="Cambria"/>
                <a:cs typeface="Cambria"/>
              </a:rPr>
              <a:t>n &lt;- 150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number of data points</a:t>
            </a:r>
          </a:p>
          <a:p>
            <a:r>
              <a:rPr lang="en-US" sz="1200" dirty="0">
                <a:latin typeface="Cambria"/>
                <a:cs typeface="Cambria"/>
              </a:rPr>
              <a:t>p &lt;- 2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dimension</a:t>
            </a:r>
          </a:p>
          <a:p>
            <a:r>
              <a:rPr lang="en-US" sz="1200" dirty="0">
                <a:latin typeface="Cambria"/>
                <a:cs typeface="Cambria"/>
              </a:rPr>
              <a:t>sigma &lt;- 1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variance of the distribution</a:t>
            </a:r>
          </a:p>
          <a:p>
            <a:r>
              <a:rPr lang="en-US" sz="1200" dirty="0" err="1">
                <a:latin typeface="Cambria"/>
                <a:cs typeface="Cambria"/>
              </a:rPr>
              <a:t>meanpos</a:t>
            </a:r>
            <a:r>
              <a:rPr lang="en-US" sz="1200" dirty="0">
                <a:latin typeface="Cambria"/>
                <a:cs typeface="Cambria"/>
              </a:rPr>
              <a:t> &lt;- 0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centre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 of the distribution of positive examples</a:t>
            </a:r>
          </a:p>
          <a:p>
            <a:r>
              <a:rPr lang="en-US" sz="1200" dirty="0" err="1">
                <a:latin typeface="Cambria"/>
                <a:cs typeface="Cambria"/>
              </a:rPr>
              <a:t>meanneg</a:t>
            </a:r>
            <a:r>
              <a:rPr lang="en-US" sz="1200" dirty="0">
                <a:latin typeface="Cambria"/>
                <a:cs typeface="Cambria"/>
              </a:rPr>
              <a:t> &lt;- 4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</a:t>
            </a:r>
            <a:r>
              <a:rPr lang="en-US" sz="1200" dirty="0" err="1">
                <a:solidFill>
                  <a:srgbClr val="008000"/>
                </a:solidFill>
                <a:latin typeface="Cambria"/>
                <a:cs typeface="Cambria"/>
              </a:rPr>
              <a:t>centre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 of the distribution of negative examples</a:t>
            </a:r>
          </a:p>
          <a:p>
            <a:r>
              <a:rPr lang="en-US" sz="1200" dirty="0" err="1">
                <a:latin typeface="Cambria"/>
                <a:cs typeface="Cambria"/>
              </a:rPr>
              <a:t>npos</a:t>
            </a:r>
            <a:r>
              <a:rPr lang="en-US" sz="1200" dirty="0">
                <a:latin typeface="Cambria"/>
                <a:cs typeface="Cambria"/>
              </a:rPr>
              <a:t> &lt;- round(n/2)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number of positive examples</a:t>
            </a:r>
          </a:p>
          <a:p>
            <a:r>
              <a:rPr lang="en-US" sz="1200" dirty="0" err="1">
                <a:latin typeface="Cambria"/>
                <a:cs typeface="Cambria"/>
              </a:rPr>
              <a:t>nneg</a:t>
            </a:r>
            <a:r>
              <a:rPr lang="en-US" sz="1200" dirty="0">
                <a:latin typeface="Cambria"/>
                <a:cs typeface="Cambria"/>
              </a:rPr>
              <a:t> &lt;- n-</a:t>
            </a:r>
            <a:r>
              <a:rPr lang="en-US" sz="1200" dirty="0" err="1">
                <a:latin typeface="Cambria"/>
                <a:cs typeface="Cambria"/>
              </a:rPr>
              <a:t>npos</a:t>
            </a:r>
            <a:r>
              <a:rPr lang="en-US" sz="1200" dirty="0">
                <a:latin typeface="Cambria"/>
                <a:cs typeface="Cambria"/>
              </a:rPr>
              <a:t> </a:t>
            </a:r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number of negative examples</a:t>
            </a:r>
          </a:p>
          <a:p>
            <a:endParaRPr lang="en-US" sz="1200" dirty="0"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Generate the positive and negative examples</a:t>
            </a:r>
          </a:p>
          <a:p>
            <a:r>
              <a:rPr lang="en-US" sz="1200" dirty="0" err="1">
                <a:latin typeface="Cambria"/>
                <a:cs typeface="Cambria"/>
              </a:rPr>
              <a:t>xpos</a:t>
            </a:r>
            <a:r>
              <a:rPr lang="en-US" sz="1200" dirty="0">
                <a:latin typeface="Cambria"/>
                <a:cs typeface="Cambria"/>
              </a:rPr>
              <a:t> &lt;- matrix(</a:t>
            </a:r>
            <a:r>
              <a:rPr lang="en-US" sz="1200" dirty="0" err="1">
                <a:latin typeface="Cambria"/>
                <a:cs typeface="Cambria"/>
              </a:rPr>
              <a:t>rnorm</a:t>
            </a:r>
            <a:r>
              <a:rPr lang="en-US" sz="1200" dirty="0">
                <a:latin typeface="Cambria"/>
                <a:cs typeface="Cambria"/>
              </a:rPr>
              <a:t>(</a:t>
            </a:r>
            <a:r>
              <a:rPr lang="en-US" sz="1200" dirty="0" err="1">
                <a:latin typeface="Cambria"/>
                <a:cs typeface="Cambria"/>
              </a:rPr>
              <a:t>npos</a:t>
            </a:r>
            <a:r>
              <a:rPr lang="en-US" sz="1200" dirty="0">
                <a:latin typeface="Cambria"/>
                <a:cs typeface="Cambria"/>
              </a:rPr>
              <a:t>*</a:t>
            </a:r>
            <a:r>
              <a:rPr lang="en-US" sz="1200" dirty="0" err="1">
                <a:latin typeface="Cambria"/>
                <a:cs typeface="Cambria"/>
              </a:rPr>
              <a:t>p,mean</a:t>
            </a:r>
            <a:r>
              <a:rPr lang="en-US" sz="1200" dirty="0">
                <a:latin typeface="Cambria"/>
                <a:cs typeface="Cambria"/>
              </a:rPr>
              <a:t>=</a:t>
            </a:r>
            <a:r>
              <a:rPr lang="en-US" sz="1200" dirty="0" err="1">
                <a:latin typeface="Cambria"/>
                <a:cs typeface="Cambria"/>
              </a:rPr>
              <a:t>meanpos,sd</a:t>
            </a:r>
            <a:r>
              <a:rPr lang="en-US" sz="1200" dirty="0">
                <a:latin typeface="Cambria"/>
                <a:cs typeface="Cambria"/>
              </a:rPr>
              <a:t>=sigma),</a:t>
            </a:r>
            <a:r>
              <a:rPr lang="en-US" sz="1200" dirty="0" err="1">
                <a:latin typeface="Cambria"/>
                <a:cs typeface="Cambria"/>
              </a:rPr>
              <a:t>npos,p</a:t>
            </a:r>
            <a:r>
              <a:rPr lang="en-US" sz="1200" dirty="0">
                <a:latin typeface="Cambria"/>
                <a:cs typeface="Cambria"/>
              </a:rPr>
              <a:t>)</a:t>
            </a:r>
          </a:p>
          <a:p>
            <a:r>
              <a:rPr lang="en-US" sz="1200" dirty="0" err="1">
                <a:latin typeface="Cambria"/>
                <a:cs typeface="Cambria"/>
              </a:rPr>
              <a:t>xneg</a:t>
            </a:r>
            <a:r>
              <a:rPr lang="en-US" sz="1200" dirty="0">
                <a:latin typeface="Cambria"/>
                <a:cs typeface="Cambria"/>
              </a:rPr>
              <a:t> &lt;- matrix(</a:t>
            </a:r>
            <a:r>
              <a:rPr lang="en-US" sz="1200" dirty="0" err="1">
                <a:latin typeface="Cambria"/>
                <a:cs typeface="Cambria"/>
              </a:rPr>
              <a:t>rnorm</a:t>
            </a:r>
            <a:r>
              <a:rPr lang="en-US" sz="1200" dirty="0">
                <a:latin typeface="Cambria"/>
                <a:cs typeface="Cambria"/>
              </a:rPr>
              <a:t>(</a:t>
            </a:r>
            <a:r>
              <a:rPr lang="en-US" sz="1200" dirty="0" err="1">
                <a:latin typeface="Cambria"/>
                <a:cs typeface="Cambria"/>
              </a:rPr>
              <a:t>nneg</a:t>
            </a:r>
            <a:r>
              <a:rPr lang="en-US" sz="1200" dirty="0">
                <a:latin typeface="Cambria"/>
                <a:cs typeface="Cambria"/>
              </a:rPr>
              <a:t>*</a:t>
            </a:r>
            <a:r>
              <a:rPr lang="en-US" sz="1200" dirty="0" err="1">
                <a:latin typeface="Cambria"/>
                <a:cs typeface="Cambria"/>
              </a:rPr>
              <a:t>p,mean</a:t>
            </a:r>
            <a:r>
              <a:rPr lang="en-US" sz="1200" dirty="0">
                <a:latin typeface="Cambria"/>
                <a:cs typeface="Cambria"/>
              </a:rPr>
              <a:t>=</a:t>
            </a:r>
            <a:r>
              <a:rPr lang="en-US" sz="1200" dirty="0" err="1">
                <a:latin typeface="Cambria"/>
                <a:cs typeface="Cambria"/>
              </a:rPr>
              <a:t>meanneg,sd</a:t>
            </a:r>
            <a:r>
              <a:rPr lang="en-US" sz="1200" dirty="0">
                <a:latin typeface="Cambria"/>
                <a:cs typeface="Cambria"/>
              </a:rPr>
              <a:t>=sigma),</a:t>
            </a:r>
            <a:r>
              <a:rPr lang="en-US" sz="1200" dirty="0" err="1">
                <a:latin typeface="Cambria"/>
                <a:cs typeface="Cambria"/>
              </a:rPr>
              <a:t>npos,p</a:t>
            </a:r>
            <a:r>
              <a:rPr lang="en-US" sz="1200" dirty="0"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latin typeface="Cambria"/>
                <a:cs typeface="Cambria"/>
              </a:rPr>
              <a:t>x &lt;- </a:t>
            </a:r>
            <a:r>
              <a:rPr lang="en-US" sz="1200" dirty="0" err="1">
                <a:latin typeface="Cambria"/>
                <a:cs typeface="Cambria"/>
              </a:rPr>
              <a:t>rbind</a:t>
            </a:r>
            <a:r>
              <a:rPr lang="en-US" sz="1200" dirty="0">
                <a:latin typeface="Cambria"/>
                <a:cs typeface="Cambria"/>
              </a:rPr>
              <a:t>(</a:t>
            </a:r>
            <a:r>
              <a:rPr lang="en-US" sz="1200" dirty="0" err="1">
                <a:latin typeface="Cambria"/>
                <a:cs typeface="Cambria"/>
              </a:rPr>
              <a:t>xpos,xneg</a:t>
            </a:r>
            <a:r>
              <a:rPr lang="en-US" sz="1200" dirty="0"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Generate the labels</a:t>
            </a:r>
          </a:p>
          <a:p>
            <a:r>
              <a:rPr lang="en-US" sz="1200" dirty="0">
                <a:latin typeface="Cambria"/>
                <a:cs typeface="Cambria"/>
              </a:rPr>
              <a:t>y &lt;- matrix(c(rep(1,npos),rep(-1,nneg)))</a:t>
            </a: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Visualize the data</a:t>
            </a:r>
          </a:p>
          <a:p>
            <a:r>
              <a:rPr lang="en-US" sz="1200" dirty="0">
                <a:latin typeface="Cambria"/>
                <a:cs typeface="Cambria"/>
              </a:rPr>
              <a:t>plot(</a:t>
            </a:r>
            <a:r>
              <a:rPr lang="en-US" sz="1200" dirty="0" err="1">
                <a:latin typeface="Cambria"/>
                <a:cs typeface="Cambria"/>
              </a:rPr>
              <a:t>x,col</a:t>
            </a:r>
            <a:r>
              <a:rPr lang="en-US" sz="1200" dirty="0">
                <a:latin typeface="Cambria"/>
                <a:cs typeface="Cambria"/>
              </a:rPr>
              <a:t>=</a:t>
            </a:r>
            <a:r>
              <a:rPr lang="en-US" sz="1200" dirty="0" err="1">
                <a:latin typeface="Cambria"/>
                <a:cs typeface="Cambria"/>
              </a:rPr>
              <a:t>ifelse</a:t>
            </a:r>
            <a:r>
              <a:rPr lang="en-US" sz="1200" dirty="0">
                <a:latin typeface="Cambria"/>
                <a:cs typeface="Cambria"/>
              </a:rPr>
              <a:t>(y&gt;0,1,2),</a:t>
            </a:r>
            <a:r>
              <a:rPr lang="en-US" sz="1200" dirty="0" err="1">
                <a:latin typeface="Cambria"/>
                <a:cs typeface="Cambria"/>
              </a:rPr>
              <a:t>pch</a:t>
            </a:r>
            <a:r>
              <a:rPr lang="en-US" sz="1200" dirty="0">
                <a:latin typeface="Cambria"/>
                <a:cs typeface="Cambria"/>
              </a:rPr>
              <a:t>=19)</a:t>
            </a:r>
          </a:p>
          <a:p>
            <a:r>
              <a:rPr lang="en-US" sz="1200" dirty="0">
                <a:latin typeface="Cambria"/>
                <a:cs typeface="Cambria"/>
              </a:rPr>
              <a:t>legend("</a:t>
            </a:r>
            <a:r>
              <a:rPr lang="en-US" sz="1200" dirty="0" err="1">
                <a:latin typeface="Cambria"/>
                <a:cs typeface="Cambria"/>
              </a:rPr>
              <a:t>topleft</a:t>
            </a:r>
            <a:r>
              <a:rPr lang="en-US" sz="1200" dirty="0">
                <a:latin typeface="Cambria"/>
                <a:cs typeface="Cambria"/>
              </a:rPr>
              <a:t>",c('</a:t>
            </a:r>
            <a:r>
              <a:rPr lang="en-US" sz="1200" dirty="0" err="1">
                <a:latin typeface="Cambria"/>
                <a:cs typeface="Cambria"/>
              </a:rPr>
              <a:t>Positive','Negative</a:t>
            </a:r>
            <a:r>
              <a:rPr lang="en-US" sz="1200" dirty="0">
                <a:latin typeface="Cambria"/>
                <a:cs typeface="Cambria"/>
              </a:rPr>
              <a:t>'),col=</a:t>
            </a:r>
            <a:r>
              <a:rPr lang="en-US" sz="1200" dirty="0" err="1">
                <a:latin typeface="Cambria"/>
                <a:cs typeface="Cambria"/>
              </a:rPr>
              <a:t>seq</a:t>
            </a:r>
            <a:r>
              <a:rPr lang="en-US" sz="1200" dirty="0">
                <a:latin typeface="Cambria"/>
                <a:cs typeface="Cambria"/>
              </a:rPr>
              <a:t>(2)</a:t>
            </a:r>
            <a:r>
              <a:rPr lang="en-US" sz="1200" dirty="0" smtClean="0">
                <a:latin typeface="Cambria"/>
                <a:cs typeface="Cambria"/>
              </a:rPr>
              <a:t>,</a:t>
            </a:r>
          </a:p>
          <a:p>
            <a:r>
              <a:rPr lang="en-US" sz="1200" dirty="0">
                <a:latin typeface="Cambria"/>
                <a:cs typeface="Cambria"/>
              </a:rPr>
              <a:t>	</a:t>
            </a:r>
            <a:r>
              <a:rPr lang="en-US" sz="1200" dirty="0" err="1" smtClean="0">
                <a:latin typeface="Cambria"/>
                <a:cs typeface="Cambria"/>
              </a:rPr>
              <a:t>pch</a:t>
            </a:r>
            <a:r>
              <a:rPr lang="en-US" sz="1200" dirty="0">
                <a:latin typeface="Cambria"/>
                <a:cs typeface="Cambria"/>
              </a:rPr>
              <a:t>=19,text.col=</a:t>
            </a:r>
            <a:r>
              <a:rPr lang="en-US" sz="1200" dirty="0" err="1">
                <a:latin typeface="Cambria"/>
                <a:cs typeface="Cambria"/>
              </a:rPr>
              <a:t>seq</a:t>
            </a:r>
            <a:r>
              <a:rPr lang="en-US" sz="1200" dirty="0">
                <a:latin typeface="Cambria"/>
                <a:cs typeface="Cambria"/>
              </a:rPr>
              <a:t>(2))</a:t>
            </a:r>
          </a:p>
        </p:txBody>
      </p:sp>
      <p:pic>
        <p:nvPicPr>
          <p:cNvPr id="5" name="Picture 4" descr="Screen Shot 2013-04-01 at 4.31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694" y="158763"/>
            <a:ext cx="4419677" cy="435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234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857" y="1980090"/>
            <a:ext cx="40034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## Prepare a training and a test set ##</a:t>
            </a:r>
          </a:p>
          <a:p>
            <a:r>
              <a:rPr lang="en-US" sz="1200" dirty="0" err="1">
                <a:latin typeface="Cambria"/>
                <a:cs typeface="Cambria"/>
              </a:rPr>
              <a:t>ntrain</a:t>
            </a:r>
            <a:r>
              <a:rPr lang="en-US" sz="1200" dirty="0">
                <a:latin typeface="Cambria"/>
                <a:cs typeface="Cambria"/>
              </a:rPr>
              <a:t> &lt;- round(n*0.8) # number of training examples</a:t>
            </a:r>
          </a:p>
          <a:p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 &lt;- sample(</a:t>
            </a:r>
            <a:r>
              <a:rPr lang="en-US" sz="1200" dirty="0" err="1">
                <a:latin typeface="Cambria"/>
                <a:cs typeface="Cambria"/>
              </a:rPr>
              <a:t>n,ntrain</a:t>
            </a:r>
            <a:r>
              <a:rPr lang="en-US" sz="1200" dirty="0">
                <a:latin typeface="Cambria"/>
                <a:cs typeface="Cambria"/>
              </a:rPr>
              <a:t>) # indices of training samples</a:t>
            </a:r>
          </a:p>
          <a:p>
            <a:r>
              <a:rPr lang="en-US" sz="1200" dirty="0" err="1">
                <a:latin typeface="Cambria"/>
                <a:cs typeface="Cambria"/>
              </a:rPr>
              <a:t>xtrain</a:t>
            </a:r>
            <a:r>
              <a:rPr lang="en-US" sz="1200" dirty="0">
                <a:latin typeface="Cambria"/>
                <a:cs typeface="Cambria"/>
              </a:rPr>
              <a:t> &lt;- x[</a:t>
            </a:r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,]</a:t>
            </a:r>
          </a:p>
          <a:p>
            <a:r>
              <a:rPr lang="en-US" sz="1200" dirty="0" err="1">
                <a:latin typeface="Cambria"/>
                <a:cs typeface="Cambria"/>
              </a:rPr>
              <a:t>xtest</a:t>
            </a:r>
            <a:r>
              <a:rPr lang="en-US" sz="1200" dirty="0">
                <a:latin typeface="Cambria"/>
                <a:cs typeface="Cambria"/>
              </a:rPr>
              <a:t> &lt;- x[-</a:t>
            </a:r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,]</a:t>
            </a:r>
          </a:p>
          <a:p>
            <a:r>
              <a:rPr lang="en-US" sz="1200" dirty="0" err="1">
                <a:latin typeface="Cambria"/>
                <a:cs typeface="Cambria"/>
              </a:rPr>
              <a:t>ytrain</a:t>
            </a:r>
            <a:r>
              <a:rPr lang="en-US" sz="1200" dirty="0">
                <a:latin typeface="Cambria"/>
                <a:cs typeface="Cambria"/>
              </a:rPr>
              <a:t> &lt;- y[</a:t>
            </a:r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]</a:t>
            </a:r>
          </a:p>
          <a:p>
            <a:r>
              <a:rPr lang="en-US" sz="1200" dirty="0" err="1">
                <a:latin typeface="Cambria"/>
                <a:cs typeface="Cambria"/>
              </a:rPr>
              <a:t>ytest</a:t>
            </a:r>
            <a:r>
              <a:rPr lang="en-US" sz="1200" dirty="0">
                <a:latin typeface="Cambria"/>
                <a:cs typeface="Cambria"/>
              </a:rPr>
              <a:t> &lt;- y[-</a:t>
            </a:r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]</a:t>
            </a:r>
          </a:p>
          <a:p>
            <a:r>
              <a:rPr lang="en-US" sz="1200" dirty="0" err="1">
                <a:latin typeface="Cambria"/>
                <a:cs typeface="Cambria"/>
              </a:rPr>
              <a:t>istrain</a:t>
            </a:r>
            <a:r>
              <a:rPr lang="en-US" sz="1200" dirty="0">
                <a:latin typeface="Cambria"/>
                <a:cs typeface="Cambria"/>
              </a:rPr>
              <a:t>=rep(0,n)</a:t>
            </a:r>
          </a:p>
          <a:p>
            <a:r>
              <a:rPr lang="en-US" sz="1200" dirty="0" err="1">
                <a:latin typeface="Cambria"/>
                <a:cs typeface="Cambria"/>
              </a:rPr>
              <a:t>istrain</a:t>
            </a:r>
            <a:r>
              <a:rPr lang="en-US" sz="1200" dirty="0">
                <a:latin typeface="Cambria"/>
                <a:cs typeface="Cambria"/>
              </a:rPr>
              <a:t>[</a:t>
            </a:r>
            <a:r>
              <a:rPr lang="en-US" sz="1200" dirty="0" err="1">
                <a:latin typeface="Cambria"/>
                <a:cs typeface="Cambria"/>
              </a:rPr>
              <a:t>tindex</a:t>
            </a:r>
            <a:r>
              <a:rPr lang="en-US" sz="1200" dirty="0">
                <a:latin typeface="Cambria"/>
                <a:cs typeface="Cambria"/>
              </a:rPr>
              <a:t>]=1</a:t>
            </a:r>
          </a:p>
          <a:p>
            <a:endParaRPr lang="en-US" sz="12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Visualize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plot(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x,col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ifelse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(y&gt;0,1,2),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pch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ifelse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istrain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==1,1,19))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legend("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topleft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",c('Positive 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Train','Positive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 Test'</a:t>
            </a:r>
            <a:r>
              <a:rPr lang="en-US" sz="1200" dirty="0" smtClean="0">
                <a:solidFill>
                  <a:srgbClr val="000000"/>
                </a:solidFill>
                <a:latin typeface="Cambria"/>
                <a:cs typeface="Cambria"/>
              </a:rPr>
              <a:t>,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	</a:t>
            </a:r>
            <a:r>
              <a:rPr lang="en-US" sz="1200" dirty="0" smtClean="0">
                <a:solidFill>
                  <a:srgbClr val="000000"/>
                </a:solidFill>
                <a:latin typeface="Cambria"/>
                <a:cs typeface="Cambria"/>
              </a:rPr>
              <a:t>'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Negative 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Train','Negative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 Test'),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       col=c(1,1,2,2),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pch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=c(1,19,1,19),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text.col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=c(1,1,2,2))</a:t>
            </a:r>
          </a:p>
        </p:txBody>
      </p:sp>
      <p:pic>
        <p:nvPicPr>
          <p:cNvPr id="3" name="Picture 2" descr="Screen Shot 2013-04-01 at 4.32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306" y="988518"/>
            <a:ext cx="4993693" cy="50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535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4-01 at 4.34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344" y="578351"/>
            <a:ext cx="5374987" cy="5355441"/>
          </a:xfrm>
          <a:prstGeom prst="rect">
            <a:avLst/>
          </a:prstGeom>
        </p:spPr>
      </p:pic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3714" y="1472472"/>
            <a:ext cx="3867374" cy="3046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# load the </a:t>
            </a:r>
            <a:r>
              <a:rPr lang="en-US" sz="1200" b="1" dirty="0" err="1">
                <a:solidFill>
                  <a:srgbClr val="008000"/>
                </a:solidFill>
                <a:latin typeface="Cambria"/>
                <a:cs typeface="Cambria"/>
              </a:rPr>
              <a:t>kernlab</a:t>
            </a:r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 package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library(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kernlab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# train the SVM</a:t>
            </a:r>
          </a:p>
          <a:p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 &lt;- 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ksvm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xtrain,ytrain,type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="C-svc"</a:t>
            </a:r>
            <a:r>
              <a:rPr lang="en-US" sz="1200" dirty="0" smtClean="0">
                <a:solidFill>
                  <a:srgbClr val="000000"/>
                </a:solidFill>
                <a:latin typeface="Cambria"/>
                <a:cs typeface="Cambria"/>
              </a:rPr>
              <a:t>,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	 </a:t>
            </a:r>
            <a:r>
              <a:rPr lang="en-US" sz="1200" dirty="0" smtClean="0">
                <a:solidFill>
                  <a:srgbClr val="000000"/>
                </a:solidFill>
                <a:latin typeface="Cambria"/>
                <a:cs typeface="Cambria"/>
              </a:rPr>
              <a:t>     kernel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='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vanilladot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',C=100,scaled=c())</a:t>
            </a:r>
          </a:p>
          <a:p>
            <a:endParaRPr lang="en-US" sz="1200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General summary</a:t>
            </a:r>
          </a:p>
          <a:p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endParaRPr lang="en-US" sz="1200" dirty="0">
              <a:solidFill>
                <a:srgbClr val="000000"/>
              </a:solidFill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Attributes that you can access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attributes(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For example, the support vectors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alpha(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alphaindex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b(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Use the built-in function to pretty-plot the classifier</a:t>
            </a:r>
          </a:p>
          <a:p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plot(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svp,data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=</a:t>
            </a:r>
            <a:r>
              <a:rPr lang="en-US" sz="1200" dirty="0" err="1">
                <a:solidFill>
                  <a:srgbClr val="000000"/>
                </a:solidFill>
                <a:latin typeface="Cambria"/>
                <a:cs typeface="Cambria"/>
              </a:rPr>
              <a:t>xtrain</a:t>
            </a:r>
            <a:r>
              <a:rPr lang="en-US" sz="1200" dirty="0">
                <a:solidFill>
                  <a:srgbClr val="000000"/>
                </a:solidFill>
                <a:latin typeface="Cambria"/>
                <a:cs typeface="Cambri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041033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894" y="1251008"/>
            <a:ext cx="35271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8000"/>
                </a:solidFill>
                <a:latin typeface="Cambria"/>
                <a:cs typeface="Cambria"/>
              </a:rPr>
              <a:t># Predict labels on test</a:t>
            </a:r>
          </a:p>
          <a:p>
            <a:r>
              <a:rPr lang="en-US" sz="1200" dirty="0" err="1">
                <a:latin typeface="Cambria"/>
                <a:cs typeface="Cambria"/>
              </a:rPr>
              <a:t>ypred</a:t>
            </a:r>
            <a:r>
              <a:rPr lang="en-US" sz="1200" dirty="0">
                <a:latin typeface="Cambria"/>
                <a:cs typeface="Cambria"/>
              </a:rPr>
              <a:t> = predict(</a:t>
            </a:r>
            <a:r>
              <a:rPr lang="en-US" sz="1200" dirty="0" err="1">
                <a:latin typeface="Cambria"/>
                <a:cs typeface="Cambria"/>
              </a:rPr>
              <a:t>svp,xtest</a:t>
            </a:r>
            <a:r>
              <a:rPr lang="en-US" sz="1200" dirty="0"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latin typeface="Cambria"/>
                <a:cs typeface="Cambria"/>
              </a:rPr>
              <a:t>table(</a:t>
            </a:r>
            <a:r>
              <a:rPr lang="en-US" sz="1200" dirty="0" err="1">
                <a:latin typeface="Cambria"/>
                <a:cs typeface="Cambria"/>
              </a:rPr>
              <a:t>ytest,ypred</a:t>
            </a:r>
            <a:r>
              <a:rPr lang="en-US" sz="1200" dirty="0" smtClean="0">
                <a:latin typeface="Cambria"/>
                <a:cs typeface="Cambria"/>
              </a:rPr>
              <a:t>)</a:t>
            </a:r>
          </a:p>
          <a:p>
            <a:endParaRPr lang="en-US" sz="1200" dirty="0"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Compute accuracy</a:t>
            </a:r>
          </a:p>
          <a:p>
            <a:r>
              <a:rPr lang="en-US" sz="1200" dirty="0" err="1">
                <a:latin typeface="Cambria"/>
                <a:cs typeface="Cambria"/>
              </a:rPr>
              <a:t>acc</a:t>
            </a:r>
            <a:r>
              <a:rPr lang="en-US" sz="1200" dirty="0">
                <a:latin typeface="Cambria"/>
                <a:cs typeface="Cambria"/>
              </a:rPr>
              <a:t> &lt;- sum(</a:t>
            </a:r>
            <a:r>
              <a:rPr lang="en-US" sz="1200" dirty="0" err="1">
                <a:latin typeface="Cambria"/>
                <a:cs typeface="Cambria"/>
              </a:rPr>
              <a:t>ypred</a:t>
            </a:r>
            <a:r>
              <a:rPr lang="en-US" sz="1200" dirty="0">
                <a:latin typeface="Cambria"/>
                <a:cs typeface="Cambria"/>
              </a:rPr>
              <a:t>==</a:t>
            </a:r>
            <a:r>
              <a:rPr lang="en-US" sz="1200" dirty="0" err="1">
                <a:latin typeface="Cambria"/>
                <a:cs typeface="Cambria"/>
              </a:rPr>
              <a:t>ytest</a:t>
            </a:r>
            <a:r>
              <a:rPr lang="en-US" sz="1200" dirty="0">
                <a:latin typeface="Cambria"/>
                <a:cs typeface="Cambria"/>
              </a:rPr>
              <a:t>)/length(</a:t>
            </a:r>
            <a:r>
              <a:rPr lang="en-US" sz="1200" dirty="0" err="1">
                <a:latin typeface="Cambria"/>
                <a:cs typeface="Cambria"/>
              </a:rPr>
              <a:t>ytest</a:t>
            </a:r>
            <a:r>
              <a:rPr lang="en-US" sz="1200" dirty="0">
                <a:latin typeface="Cambria"/>
                <a:cs typeface="Cambria"/>
              </a:rPr>
              <a:t>)</a:t>
            </a:r>
          </a:p>
          <a:p>
            <a:r>
              <a:rPr lang="en-US" sz="1200" dirty="0">
                <a:latin typeface="Cambria"/>
                <a:cs typeface="Cambria"/>
              </a:rPr>
              <a:t>cat("Accuracy: ", </a:t>
            </a:r>
            <a:r>
              <a:rPr lang="en-US" sz="1200" dirty="0" err="1">
                <a:latin typeface="Cambria"/>
                <a:cs typeface="Cambria"/>
              </a:rPr>
              <a:t>acc</a:t>
            </a:r>
            <a:r>
              <a:rPr lang="en-US" sz="1200" dirty="0" smtClean="0">
                <a:latin typeface="Cambria"/>
                <a:cs typeface="Cambria"/>
              </a:rPr>
              <a:t>)</a:t>
            </a:r>
          </a:p>
          <a:p>
            <a:endParaRPr lang="en-US" sz="1200" dirty="0">
              <a:latin typeface="Cambria"/>
              <a:cs typeface="Cambria"/>
            </a:endParaRPr>
          </a:p>
          <a:p>
            <a:r>
              <a:rPr lang="en-US" sz="1200" dirty="0">
                <a:solidFill>
                  <a:srgbClr val="008000"/>
                </a:solidFill>
                <a:latin typeface="Cambria"/>
                <a:cs typeface="Cambria"/>
              </a:rPr>
              <a:t># Compute at the prediction scores</a:t>
            </a:r>
          </a:p>
          <a:p>
            <a:r>
              <a:rPr lang="en-US" sz="1200" dirty="0" err="1">
                <a:latin typeface="Cambria"/>
                <a:cs typeface="Cambria"/>
              </a:rPr>
              <a:t>ypredscore</a:t>
            </a:r>
            <a:r>
              <a:rPr lang="en-US" sz="1200" dirty="0">
                <a:latin typeface="Cambria"/>
                <a:cs typeface="Cambria"/>
              </a:rPr>
              <a:t> = predict(</a:t>
            </a:r>
            <a:r>
              <a:rPr lang="en-US" sz="1200" dirty="0" err="1">
                <a:latin typeface="Cambria"/>
                <a:cs typeface="Cambria"/>
              </a:rPr>
              <a:t>svp,xtest,type</a:t>
            </a:r>
            <a:r>
              <a:rPr lang="en-US" sz="1200" dirty="0">
                <a:latin typeface="Cambria"/>
                <a:cs typeface="Cambria"/>
              </a:rPr>
              <a:t>="decision")</a:t>
            </a:r>
          </a:p>
        </p:txBody>
      </p:sp>
      <p:pic>
        <p:nvPicPr>
          <p:cNvPr id="3" name="Picture 2" descr="Screen Shot 2013-04-01 at 4.36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051" y="540885"/>
            <a:ext cx="2144688" cy="464314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7" name="Picture 6" descr="Screen Shot 2013-04-01 at 4.34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463" y="2030534"/>
            <a:ext cx="4728453" cy="4711258"/>
          </a:xfrm>
          <a:prstGeom prst="rect">
            <a:avLst/>
          </a:prstGeom>
        </p:spPr>
      </p:pic>
      <p:pic>
        <p:nvPicPr>
          <p:cNvPr id="8" name="Picture 7" descr="Screen Shot 2013-04-01 at 4.32.3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4" y="3279325"/>
            <a:ext cx="3448334" cy="346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535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 Margin Classification 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 if the training set is not linearly separable?</a:t>
            </a:r>
            <a:endParaRPr lang="en-US" i="1"/>
          </a:p>
          <a:p>
            <a:r>
              <a:rPr lang="en-US" i="1"/>
              <a:t>Slack variables</a:t>
            </a:r>
            <a:r>
              <a:rPr lang="en-US"/>
              <a:t> </a:t>
            </a:r>
            <a:r>
              <a:rPr lang="el-GR" i="1">
                <a:cs typeface="Times New Roman" charset="0"/>
              </a:rPr>
              <a:t>ξ</a:t>
            </a:r>
            <a:r>
              <a:rPr lang="en-US" i="1" baseline="-25000">
                <a:cs typeface="Times New Roman" charset="0"/>
              </a:rPr>
              <a:t>i</a:t>
            </a:r>
            <a:r>
              <a:rPr lang="en-US">
                <a:cs typeface="Times New Roman" charset="0"/>
              </a:rPr>
              <a:t> </a:t>
            </a:r>
            <a:r>
              <a:rPr lang="en-US"/>
              <a:t>can be added to allow misclassification of difficult or noisy examples, resulting margin called </a:t>
            </a:r>
            <a:r>
              <a:rPr lang="en-US" i="1"/>
              <a:t>soft</a:t>
            </a:r>
            <a:r>
              <a:rPr lang="en-US"/>
              <a:t>.</a:t>
            </a:r>
          </a:p>
        </p:txBody>
      </p:sp>
      <p:sp>
        <p:nvSpPr>
          <p:cNvPr id="218116" name="Line 4"/>
          <p:cNvSpPr>
            <a:spLocks noChangeShapeType="1"/>
          </p:cNvSpPr>
          <p:nvPr/>
        </p:nvSpPr>
        <p:spPr bwMode="auto">
          <a:xfrm flipV="1">
            <a:off x="2530475" y="27876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17" name="Line 5"/>
          <p:cNvSpPr>
            <a:spLocks noChangeShapeType="1"/>
          </p:cNvSpPr>
          <p:nvPr/>
        </p:nvSpPr>
        <p:spPr bwMode="auto">
          <a:xfrm flipV="1">
            <a:off x="2395538" y="5713413"/>
            <a:ext cx="40814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18" name="AutoShape 6"/>
          <p:cNvSpPr>
            <a:spLocks noChangeArrowheads="1"/>
          </p:cNvSpPr>
          <p:nvPr/>
        </p:nvSpPr>
        <p:spPr bwMode="auto">
          <a:xfrm>
            <a:off x="3570288" y="35433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19" name="AutoShape 7"/>
          <p:cNvSpPr>
            <a:spLocks noChangeArrowheads="1"/>
          </p:cNvSpPr>
          <p:nvPr/>
        </p:nvSpPr>
        <p:spPr bwMode="auto">
          <a:xfrm>
            <a:off x="2995613" y="390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0" name="AutoShape 8"/>
          <p:cNvSpPr>
            <a:spLocks noChangeArrowheads="1"/>
          </p:cNvSpPr>
          <p:nvPr/>
        </p:nvSpPr>
        <p:spPr bwMode="auto">
          <a:xfrm>
            <a:off x="3148013" y="44465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1" name="AutoShape 9"/>
          <p:cNvSpPr>
            <a:spLocks noChangeArrowheads="1"/>
          </p:cNvSpPr>
          <p:nvPr/>
        </p:nvSpPr>
        <p:spPr bwMode="auto">
          <a:xfrm>
            <a:off x="2767013" y="49037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2" name="AutoShape 10"/>
          <p:cNvSpPr>
            <a:spLocks noChangeArrowheads="1"/>
          </p:cNvSpPr>
          <p:nvPr/>
        </p:nvSpPr>
        <p:spPr bwMode="auto">
          <a:xfrm>
            <a:off x="3300413" y="33035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3" name="AutoShape 11"/>
          <p:cNvSpPr>
            <a:spLocks noChangeArrowheads="1"/>
          </p:cNvSpPr>
          <p:nvPr/>
        </p:nvSpPr>
        <p:spPr bwMode="auto">
          <a:xfrm>
            <a:off x="2767013" y="4217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4" name="AutoShape 12"/>
          <p:cNvSpPr>
            <a:spLocks noChangeArrowheads="1"/>
          </p:cNvSpPr>
          <p:nvPr/>
        </p:nvSpPr>
        <p:spPr bwMode="auto">
          <a:xfrm>
            <a:off x="2919413" y="43703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5" name="AutoShape 13"/>
          <p:cNvSpPr>
            <a:spLocks noChangeArrowheads="1"/>
          </p:cNvSpPr>
          <p:nvPr/>
        </p:nvSpPr>
        <p:spPr bwMode="auto">
          <a:xfrm>
            <a:off x="3681413" y="39893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6" name="AutoShape 14"/>
          <p:cNvSpPr>
            <a:spLocks noChangeArrowheads="1"/>
          </p:cNvSpPr>
          <p:nvPr/>
        </p:nvSpPr>
        <p:spPr bwMode="auto">
          <a:xfrm>
            <a:off x="4583113" y="39766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7" name="AutoShape 15"/>
          <p:cNvSpPr>
            <a:spLocks noChangeArrowheads="1"/>
          </p:cNvSpPr>
          <p:nvPr/>
        </p:nvSpPr>
        <p:spPr bwMode="auto">
          <a:xfrm>
            <a:off x="4214813" y="49037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8" name="AutoShape 16"/>
          <p:cNvSpPr>
            <a:spLocks noChangeArrowheads="1"/>
          </p:cNvSpPr>
          <p:nvPr/>
        </p:nvSpPr>
        <p:spPr bwMode="auto">
          <a:xfrm>
            <a:off x="5205413" y="49037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29" name="AutoShape 17"/>
          <p:cNvSpPr>
            <a:spLocks noChangeArrowheads="1"/>
          </p:cNvSpPr>
          <p:nvPr/>
        </p:nvSpPr>
        <p:spPr bwMode="auto">
          <a:xfrm>
            <a:off x="3897313" y="54244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0" name="AutoShape 18"/>
          <p:cNvSpPr>
            <a:spLocks noChangeArrowheads="1"/>
          </p:cNvSpPr>
          <p:nvPr/>
        </p:nvSpPr>
        <p:spPr bwMode="auto">
          <a:xfrm>
            <a:off x="4519613" y="42941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1" name="AutoShape 19"/>
          <p:cNvSpPr>
            <a:spLocks noChangeArrowheads="1"/>
          </p:cNvSpPr>
          <p:nvPr/>
        </p:nvSpPr>
        <p:spPr bwMode="auto">
          <a:xfrm>
            <a:off x="3951288" y="47879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2" name="AutoShape 20"/>
          <p:cNvSpPr>
            <a:spLocks noChangeArrowheads="1"/>
          </p:cNvSpPr>
          <p:nvPr/>
        </p:nvSpPr>
        <p:spPr bwMode="auto">
          <a:xfrm>
            <a:off x="4595813" y="5132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3" name="AutoShape 21"/>
          <p:cNvSpPr>
            <a:spLocks noChangeArrowheads="1"/>
          </p:cNvSpPr>
          <p:nvPr/>
        </p:nvSpPr>
        <p:spPr bwMode="auto">
          <a:xfrm>
            <a:off x="5281613" y="42179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4" name="AutoShape 22"/>
          <p:cNvSpPr>
            <a:spLocks noChangeArrowheads="1"/>
          </p:cNvSpPr>
          <p:nvPr/>
        </p:nvSpPr>
        <p:spPr bwMode="auto">
          <a:xfrm>
            <a:off x="3767138" y="27051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5" name="AutoShape 23"/>
          <p:cNvSpPr>
            <a:spLocks noChangeArrowheads="1"/>
          </p:cNvSpPr>
          <p:nvPr/>
        </p:nvSpPr>
        <p:spPr bwMode="auto">
          <a:xfrm>
            <a:off x="4376738" y="27813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6" name="AutoShape 24"/>
          <p:cNvSpPr>
            <a:spLocks noChangeArrowheads="1"/>
          </p:cNvSpPr>
          <p:nvPr/>
        </p:nvSpPr>
        <p:spPr bwMode="auto">
          <a:xfrm>
            <a:off x="5443538" y="35433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7" name="AutoShape 25"/>
          <p:cNvSpPr>
            <a:spLocks noChangeArrowheads="1"/>
          </p:cNvSpPr>
          <p:nvPr/>
        </p:nvSpPr>
        <p:spPr bwMode="auto">
          <a:xfrm>
            <a:off x="3255963" y="39878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8" name="AutoShape 26"/>
          <p:cNvSpPr>
            <a:spLocks noChangeArrowheads="1"/>
          </p:cNvSpPr>
          <p:nvPr/>
        </p:nvSpPr>
        <p:spPr bwMode="auto">
          <a:xfrm>
            <a:off x="2976563" y="46942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39" name="AutoShape 27"/>
          <p:cNvSpPr>
            <a:spLocks noChangeArrowheads="1"/>
          </p:cNvSpPr>
          <p:nvPr/>
        </p:nvSpPr>
        <p:spPr bwMode="auto">
          <a:xfrm>
            <a:off x="5165725" y="3773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0" name="Line 28"/>
          <p:cNvSpPr>
            <a:spLocks noChangeShapeType="1"/>
          </p:cNvSpPr>
          <p:nvPr/>
        </p:nvSpPr>
        <p:spPr bwMode="auto">
          <a:xfrm flipV="1">
            <a:off x="2995613" y="2705100"/>
            <a:ext cx="2143125" cy="288448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1" name="Line 29"/>
          <p:cNvSpPr>
            <a:spLocks noChangeShapeType="1"/>
          </p:cNvSpPr>
          <p:nvPr/>
        </p:nvSpPr>
        <p:spPr bwMode="auto">
          <a:xfrm flipH="1" flipV="1">
            <a:off x="4330700" y="3810000"/>
            <a:ext cx="254000" cy="1841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2" name="Oval 30"/>
          <p:cNvSpPr>
            <a:spLocks noChangeArrowheads="1"/>
          </p:cNvSpPr>
          <p:nvPr/>
        </p:nvSpPr>
        <p:spPr bwMode="auto">
          <a:xfrm>
            <a:off x="3606800" y="3924300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3" name="Oval 31"/>
          <p:cNvSpPr>
            <a:spLocks noChangeArrowheads="1"/>
          </p:cNvSpPr>
          <p:nvPr/>
        </p:nvSpPr>
        <p:spPr bwMode="auto">
          <a:xfrm>
            <a:off x="3879850" y="4719638"/>
            <a:ext cx="228600" cy="219075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4" name="Oval 32"/>
          <p:cNvSpPr>
            <a:spLocks noChangeArrowheads="1"/>
          </p:cNvSpPr>
          <p:nvPr/>
        </p:nvSpPr>
        <p:spPr bwMode="auto">
          <a:xfrm>
            <a:off x="4513263" y="390683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5" name="Line 33"/>
          <p:cNvSpPr>
            <a:spLocks noChangeShapeType="1"/>
          </p:cNvSpPr>
          <p:nvPr/>
        </p:nvSpPr>
        <p:spPr bwMode="auto">
          <a:xfrm flipH="1" flipV="1">
            <a:off x="3706813" y="4624388"/>
            <a:ext cx="244475" cy="174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6" name="Line 34"/>
          <p:cNvSpPr>
            <a:spLocks noChangeShapeType="1"/>
          </p:cNvSpPr>
          <p:nvPr/>
        </p:nvSpPr>
        <p:spPr bwMode="auto">
          <a:xfrm flipH="1" flipV="1">
            <a:off x="3759200" y="4062413"/>
            <a:ext cx="234950" cy="179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7" name="Line 35"/>
          <p:cNvSpPr>
            <a:spLocks noChangeShapeType="1"/>
          </p:cNvSpPr>
          <p:nvPr/>
        </p:nvSpPr>
        <p:spPr bwMode="auto">
          <a:xfrm flipV="1">
            <a:off x="3433763" y="2886075"/>
            <a:ext cx="2009775" cy="26939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8" name="Line 36"/>
          <p:cNvSpPr>
            <a:spLocks noChangeShapeType="1"/>
          </p:cNvSpPr>
          <p:nvPr/>
        </p:nvSpPr>
        <p:spPr bwMode="auto">
          <a:xfrm flipV="1">
            <a:off x="2786063" y="2524125"/>
            <a:ext cx="2066925" cy="27701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49" name="Line 37"/>
          <p:cNvSpPr>
            <a:spLocks noChangeShapeType="1"/>
          </p:cNvSpPr>
          <p:nvPr/>
        </p:nvSpPr>
        <p:spPr bwMode="auto">
          <a:xfrm flipH="1" flipV="1">
            <a:off x="4325938" y="3208338"/>
            <a:ext cx="841375" cy="5826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50" name="Line 38"/>
          <p:cNvSpPr>
            <a:spLocks noChangeShapeType="1"/>
          </p:cNvSpPr>
          <p:nvPr/>
        </p:nvSpPr>
        <p:spPr bwMode="auto">
          <a:xfrm>
            <a:off x="3336925" y="4064000"/>
            <a:ext cx="809625" cy="57785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51" name="Text Box 39"/>
          <p:cNvSpPr txBox="1">
            <a:spLocks noChangeArrowheads="1"/>
          </p:cNvSpPr>
          <p:nvPr/>
        </p:nvSpPr>
        <p:spPr bwMode="auto">
          <a:xfrm>
            <a:off x="4789488" y="3603625"/>
            <a:ext cx="7048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</a:p>
        </p:txBody>
      </p:sp>
      <p:sp>
        <p:nvSpPr>
          <p:cNvPr id="218152" name="Text Box 40"/>
          <p:cNvSpPr txBox="1">
            <a:spLocks noChangeArrowheads="1"/>
          </p:cNvSpPr>
          <p:nvPr/>
        </p:nvSpPr>
        <p:spPr bwMode="auto">
          <a:xfrm>
            <a:off x="3257550" y="4067175"/>
            <a:ext cx="7048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</a:p>
        </p:txBody>
      </p:sp>
      <p:sp>
        <p:nvSpPr>
          <p:cNvPr id="218153" name="Oval 41"/>
          <p:cNvSpPr>
            <a:spLocks noChangeArrowheads="1"/>
          </p:cNvSpPr>
          <p:nvPr/>
        </p:nvSpPr>
        <p:spPr bwMode="auto">
          <a:xfrm>
            <a:off x="5092700" y="3708400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18154" name="Oval 42"/>
          <p:cNvSpPr>
            <a:spLocks noChangeArrowheads="1"/>
          </p:cNvSpPr>
          <p:nvPr/>
        </p:nvSpPr>
        <p:spPr bwMode="auto">
          <a:xfrm>
            <a:off x="3184525" y="3916363"/>
            <a:ext cx="228600" cy="219075"/>
          </a:xfrm>
          <a:prstGeom prst="ellips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04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40" grpId="0" animBg="1"/>
      <p:bldP spid="218141" grpId="0" animBg="1"/>
      <p:bldP spid="218142" grpId="0" animBg="1"/>
      <p:bldP spid="218143" grpId="0" animBg="1"/>
      <p:bldP spid="218144" grpId="0" animBg="1"/>
      <p:bldP spid="218145" grpId="0" animBg="1"/>
      <p:bldP spid="218146" grpId="0" animBg="1"/>
      <p:bldP spid="218147" grpId="0" animBg="1"/>
      <p:bldP spid="218148" grpId="0" animBg="1"/>
      <p:bldP spid="218149" grpId="0" animBg="1"/>
      <p:bldP spid="218150" grpId="0" animBg="1"/>
      <p:bldP spid="218151" grpId="0"/>
      <p:bldP spid="218152" grpId="0"/>
      <p:bldP spid="218153" grpId="0" animBg="1"/>
      <p:bldP spid="21815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 Margin Classification Mathematically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old formulation: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Modified formulation incorporates slack variables: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Parameter </a:t>
            </a:r>
            <a:r>
              <a:rPr lang="en-US" i="1"/>
              <a:t>C</a:t>
            </a:r>
            <a:r>
              <a:rPr lang="en-US"/>
              <a:t> can be viewed as a way to control overfitting:  it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trades off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the relative importance of maximizing the margin and fitting the training data.</a:t>
            </a:r>
          </a:p>
        </p:txBody>
      </p:sp>
      <p:sp>
        <p:nvSpPr>
          <p:cNvPr id="219142" name="Text Box 6"/>
          <p:cNvSpPr txBox="1">
            <a:spLocks noChangeArrowheads="1"/>
          </p:cNvSpPr>
          <p:nvPr/>
        </p:nvSpPr>
        <p:spPr bwMode="auto">
          <a:xfrm>
            <a:off x="1085850" y="1927225"/>
            <a:ext cx="6438900" cy="103187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and b 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l-GR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is minimized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and for all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ru-RU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=1..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n</a:t>
            </a:r>
            <a:r>
              <a:rPr lang="ru-RU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:      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</a:p>
        </p:txBody>
      </p:sp>
      <p:sp>
        <p:nvSpPr>
          <p:cNvPr id="219143" name="Text Box 7"/>
          <p:cNvSpPr txBox="1">
            <a:spLocks noChangeArrowheads="1"/>
          </p:cNvSpPr>
          <p:nvPr/>
        </p:nvSpPr>
        <p:spPr bwMode="auto">
          <a:xfrm>
            <a:off x="1085850" y="3890963"/>
            <a:ext cx="6438900" cy="115252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and b 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l-GR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C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  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is minimized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and for all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ru-RU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,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=1..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n</a:t>
            </a:r>
            <a:r>
              <a:rPr lang="ru-RU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:      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 –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i,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,   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≥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0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6008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 Margin Classification – Solution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Dual problem is identical to separable case (would </a:t>
            </a:r>
            <a:r>
              <a:rPr lang="en-US" i="1"/>
              <a:t>not </a:t>
            </a:r>
            <a:r>
              <a:rPr lang="en-US"/>
              <a:t>be identical if the 2-norm penalty for slack variables </a:t>
            </a:r>
            <a:r>
              <a:rPr lang="en-US" i="1"/>
              <a:t>C</a:t>
            </a:r>
            <a:r>
              <a:rPr lang="el-GR"/>
              <a:t>Σ</a:t>
            </a:r>
            <a:r>
              <a:rPr lang="el-GR" i="1"/>
              <a:t>ξ</a:t>
            </a:r>
            <a:r>
              <a:rPr lang="en-US" i="1" baseline="-25000"/>
              <a:t>i</a:t>
            </a:r>
            <a:r>
              <a:rPr lang="en-US" i="1" baseline="30000"/>
              <a:t>2</a:t>
            </a:r>
            <a:r>
              <a:rPr lang="en-US"/>
              <a:t> was used in primal objective, we would need additional Lagrange multipliers for slack variables):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>
                <a:cs typeface="Times New Roman" charset="0"/>
              </a:rPr>
              <a:t>Again, </a:t>
            </a:r>
            <a:r>
              <a:rPr lang="en-US" b="1"/>
              <a:t>x</a:t>
            </a:r>
            <a:r>
              <a:rPr lang="en-US" i="1" baseline="-25000"/>
              <a:t>i</a:t>
            </a:r>
            <a:r>
              <a:rPr lang="en-US" b="1" baseline="-25000"/>
              <a:t> </a:t>
            </a:r>
            <a:r>
              <a:rPr lang="en-US"/>
              <a:t>with non-zero </a:t>
            </a:r>
            <a:r>
              <a:rPr lang="el-GR" i="1">
                <a:cs typeface="Times New Roman" charset="0"/>
              </a:rPr>
              <a:t>α</a:t>
            </a:r>
            <a:r>
              <a:rPr lang="en-US" i="1" baseline="-25000">
                <a:cs typeface="Times New Roman" charset="0"/>
              </a:rPr>
              <a:t>i</a:t>
            </a:r>
            <a:r>
              <a:rPr lang="en-US" i="1">
                <a:cs typeface="Times New Roman" charset="0"/>
              </a:rPr>
              <a:t> </a:t>
            </a:r>
            <a:r>
              <a:rPr lang="en-US">
                <a:cs typeface="Times New Roman" charset="0"/>
              </a:rPr>
              <a:t>will be support vectors.</a:t>
            </a:r>
          </a:p>
          <a:p>
            <a:r>
              <a:rPr lang="en-US">
                <a:cs typeface="Times New Roman" charset="0"/>
              </a:rPr>
              <a:t>Solution to the dual problem is:</a:t>
            </a:r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1123950" y="2622550"/>
            <a:ext cx="6438900" cy="145732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…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Q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l-GR" sz="24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α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-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½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ΣΣ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j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is maximized and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(1)</a:t>
            </a: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 0</a:t>
            </a:r>
            <a:endParaRPr lang="en-US" sz="2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(2)  0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≤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≤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C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for all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</a:p>
        </p:txBody>
      </p:sp>
      <p:sp>
        <p:nvSpPr>
          <p:cNvPr id="220165" name="Text Box 5"/>
          <p:cNvSpPr txBox="1">
            <a:spLocks noChangeArrowheads="1"/>
          </p:cNvSpPr>
          <p:nvPr/>
        </p:nvSpPr>
        <p:spPr bwMode="auto">
          <a:xfrm>
            <a:off x="444500" y="5235575"/>
            <a:ext cx="4816475" cy="982663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      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b= 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(1-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ξ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k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 -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</a:t>
            </a:r>
            <a:r>
              <a:rPr lang="ru-RU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for any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s.t. 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k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&gt;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0</a:t>
            </a:r>
          </a:p>
        </p:txBody>
      </p:sp>
      <p:sp>
        <p:nvSpPr>
          <p:cNvPr id="220168" name="Text Box 8"/>
          <p:cNvSpPr txBox="1">
            <a:spLocks noChangeArrowheads="1"/>
          </p:cNvSpPr>
          <p:nvPr/>
        </p:nvSpPr>
        <p:spPr bwMode="auto">
          <a:xfrm>
            <a:off x="5715000" y="5810250"/>
            <a:ext cx="2343150" cy="4826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 =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</a:p>
        </p:txBody>
      </p:sp>
      <p:sp>
        <p:nvSpPr>
          <p:cNvPr id="220169" name="Text Box 9"/>
          <p:cNvSpPr txBox="1">
            <a:spLocks noChangeArrowheads="1"/>
          </p:cNvSpPr>
          <p:nvPr/>
        </p:nvSpPr>
        <p:spPr bwMode="auto">
          <a:xfrm>
            <a:off x="5591175" y="4772025"/>
            <a:ext cx="33242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Again, we don</a:t>
            </a:r>
            <a:r>
              <a:rPr lang="ja-JP" altLang="en-US" sz="2000" smtClean="0">
                <a:solidFill>
                  <a:srgbClr val="000000"/>
                </a:solidFill>
                <a:latin typeface="Arial"/>
                <a:ea typeface="ＭＳ Ｐゴシック" charset="0"/>
              </a:rPr>
              <a:t>’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 need to compute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w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explicitly for classification:</a:t>
            </a:r>
          </a:p>
        </p:txBody>
      </p:sp>
    </p:spTree>
    <p:extLst>
      <p:ext uri="{BB962C8B-B14F-4D97-AF65-F5344CB8AC3E}">
        <p14:creationId xmlns:p14="http://schemas.microsoft.com/office/powerpoint/2010/main" val="2209283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43" r="24790"/>
          <a:stretch/>
        </p:blipFill>
        <p:spPr>
          <a:xfrm>
            <a:off x="3252744" y="1306962"/>
            <a:ext cx="5365381" cy="5202327"/>
          </a:xfrm>
          <a:prstGeom prst="rect">
            <a:avLst/>
          </a:prstGeom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0" y="1281446"/>
            <a:ext cx="4008242" cy="522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34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4.38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156" y="965837"/>
            <a:ext cx="6254078" cy="578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5356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367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SVMs in R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4.39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233" y="566285"/>
            <a:ext cx="3765453" cy="522375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6" name="Picture 5" descr="Screen Shot 2013-04-01 at 4.39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91" y="1496909"/>
            <a:ext cx="5292924" cy="5009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43090" y="2575261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2/30 missed</a:t>
            </a:r>
            <a:endParaRPr lang="en-US" dirty="0"/>
          </a:p>
        </p:txBody>
      </p:sp>
      <p:pic>
        <p:nvPicPr>
          <p:cNvPr id="9" name="Picture 8" descr="Screen Shot 2013-04-01 at 4.38.4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812" y="3175261"/>
            <a:ext cx="2673652" cy="24747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77554" y="5719289"/>
            <a:ext cx="1094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Which 2?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45849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pic>
        <p:nvPicPr>
          <p:cNvPr id="7" name="Picture 6" descr="Screen Shot 2013-04-01 at 4.42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342900"/>
            <a:ext cx="7861300" cy="6172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196" y="136452"/>
            <a:ext cx="4638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"/>
                <a:cs typeface="Cambria"/>
              </a:rPr>
              <a:t>W</a:t>
            </a:r>
            <a:r>
              <a:rPr lang="en-US" sz="2400" dirty="0" smtClean="0">
                <a:latin typeface="Cambria"/>
                <a:cs typeface="Cambria"/>
              </a:rPr>
              <a:t>hat about this dataset?</a:t>
            </a:r>
            <a:endParaRPr lang="en-US" sz="24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6694584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8196" y="136452"/>
            <a:ext cx="4638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mbria"/>
                <a:cs typeface="Cambria"/>
              </a:rPr>
              <a:t>Ouch!</a:t>
            </a:r>
            <a:endParaRPr lang="en-US" sz="2400" dirty="0">
              <a:solidFill>
                <a:srgbClr val="008000"/>
              </a:solidFill>
              <a:latin typeface="Cambria"/>
              <a:cs typeface="Cambria"/>
            </a:endParaRPr>
          </a:p>
        </p:txBody>
      </p:sp>
      <p:pic>
        <p:nvPicPr>
          <p:cNvPr id="3" name="Picture 2" descr="Screen Shot 2013-04-01 at 4.47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00" y="805156"/>
            <a:ext cx="6610880" cy="5989344"/>
          </a:xfrm>
          <a:prstGeom prst="rect">
            <a:avLst/>
          </a:prstGeom>
        </p:spPr>
      </p:pic>
      <p:pic>
        <p:nvPicPr>
          <p:cNvPr id="4" name="Picture 3" descr="Screen Shot 2013-04-01 at 4.47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665" y="145143"/>
            <a:ext cx="3731643" cy="452974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81254525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Theoretical Justification for Maximum Margins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524000"/>
            <a:ext cx="8229600" cy="5029200"/>
          </a:xfrm>
        </p:spPr>
        <p:txBody>
          <a:bodyPr/>
          <a:lstStyle/>
          <a:p>
            <a:r>
              <a:rPr lang="en-US" dirty="0" err="1" smtClean="0"/>
              <a:t>Vapnik</a:t>
            </a:r>
            <a:r>
              <a:rPr lang="en-US" dirty="0" smtClean="0"/>
              <a:t>, SVM's inventor, </a:t>
            </a:r>
            <a:r>
              <a:rPr lang="en-US" dirty="0" smtClean="0"/>
              <a:t>proved </a:t>
            </a:r>
            <a:r>
              <a:rPr lang="en-US" dirty="0"/>
              <a:t>the following:</a:t>
            </a:r>
          </a:p>
          <a:p>
            <a:pPr>
              <a:buFontTx/>
              <a:buNone/>
            </a:pPr>
            <a:r>
              <a:rPr lang="en-US" i="1" dirty="0"/>
              <a:t>	The class of optimal linear separators </a:t>
            </a:r>
            <a:r>
              <a:rPr lang="en-US" i="1" dirty="0" smtClean="0"/>
              <a:t>has </a:t>
            </a:r>
            <a:r>
              <a:rPr lang="en-US" i="1" dirty="0"/>
              <a:t>dimension h bounded from above as </a:t>
            </a:r>
          </a:p>
          <a:p>
            <a:pPr>
              <a:buFontTx/>
              <a:buNone/>
            </a:pPr>
            <a:endParaRPr lang="en-US" i="1" dirty="0"/>
          </a:p>
          <a:p>
            <a:pPr>
              <a:buFontTx/>
              <a:buNone/>
            </a:pPr>
            <a:r>
              <a:rPr lang="en-US" i="1" dirty="0"/>
              <a:t>	where </a:t>
            </a:r>
            <a:r>
              <a:rPr lang="el-GR" i="1" dirty="0">
                <a:cs typeface="Times New Roman" charset="0"/>
              </a:rPr>
              <a:t>ρ</a:t>
            </a:r>
            <a:r>
              <a:rPr lang="en-US" i="1" dirty="0">
                <a:cs typeface="Times New Roman" charset="0"/>
              </a:rPr>
              <a:t> is the margin, D is the diameter of the smallest sphere that can enclose all of the training examples, and m</a:t>
            </a:r>
            <a:r>
              <a:rPr lang="en-US" i="1" baseline="-25000" dirty="0">
                <a:cs typeface="Times New Roman" charset="0"/>
              </a:rPr>
              <a:t>0</a:t>
            </a:r>
            <a:r>
              <a:rPr lang="en-US" baseline="-25000" dirty="0">
                <a:cs typeface="Times New Roman" charset="0"/>
              </a:rPr>
              <a:t> </a:t>
            </a:r>
            <a:r>
              <a:rPr lang="en-US" i="1" dirty="0">
                <a:cs typeface="Times New Roman" charset="0"/>
              </a:rPr>
              <a:t>is the dimensionality.</a:t>
            </a:r>
          </a:p>
          <a:p>
            <a:endParaRPr lang="en-US" dirty="0">
              <a:cs typeface="Times New Roman" charset="0"/>
            </a:endParaRPr>
          </a:p>
          <a:p>
            <a:r>
              <a:rPr lang="en-US" dirty="0">
                <a:cs typeface="Times New Roman" charset="0"/>
              </a:rPr>
              <a:t>Intuitively, this implies that regardless of dimensionality </a:t>
            </a:r>
            <a:r>
              <a:rPr lang="en-US" i="1" dirty="0">
                <a:cs typeface="Times New Roman" charset="0"/>
              </a:rPr>
              <a:t>m</a:t>
            </a:r>
            <a:r>
              <a:rPr lang="en-US" i="1" baseline="-25000" dirty="0">
                <a:cs typeface="Times New Roman" charset="0"/>
              </a:rPr>
              <a:t>0 </a:t>
            </a:r>
            <a:r>
              <a:rPr lang="en-US" dirty="0">
                <a:cs typeface="Times New Roman" charset="0"/>
              </a:rPr>
              <a:t>we can minimize </a:t>
            </a:r>
            <a:r>
              <a:rPr lang="en-US" dirty="0" smtClean="0">
                <a:cs typeface="Times New Roman" charset="0"/>
              </a:rPr>
              <a:t>the </a:t>
            </a:r>
            <a:r>
              <a:rPr lang="en-US" dirty="0">
                <a:cs typeface="Times New Roman" charset="0"/>
              </a:rPr>
              <a:t>dimension by maximizing the margin </a:t>
            </a:r>
            <a:r>
              <a:rPr lang="el-GR" i="1" dirty="0">
                <a:cs typeface="Times New Roman" charset="0"/>
              </a:rPr>
              <a:t>ρ</a:t>
            </a:r>
            <a:r>
              <a:rPr lang="en-US" i="1" dirty="0">
                <a:cs typeface="Times New Roman" charset="0"/>
              </a:rPr>
              <a:t>.</a:t>
            </a:r>
          </a:p>
          <a:p>
            <a:endParaRPr lang="en-US" i="1" dirty="0">
              <a:cs typeface="Times New Roman" charset="0"/>
            </a:endParaRPr>
          </a:p>
          <a:p>
            <a:r>
              <a:rPr lang="en-US" dirty="0">
                <a:cs typeface="Times New Roman" charset="0"/>
              </a:rPr>
              <a:t>Thus, complexity of the classifier is kept small regardless of dimensionality.</a:t>
            </a:r>
          </a:p>
          <a:p>
            <a:endParaRPr lang="en-US" i="1" dirty="0">
              <a:cs typeface="Times New Roman" charset="0"/>
            </a:endParaRPr>
          </a:p>
          <a:p>
            <a:endParaRPr lang="el-GR" i="1" dirty="0">
              <a:cs typeface="Times New Roman" charset="0"/>
            </a:endParaRPr>
          </a:p>
        </p:txBody>
      </p:sp>
      <p:graphicFrame>
        <p:nvGraphicFramePr>
          <p:cNvPr id="230404" name="Object 4"/>
          <p:cNvGraphicFramePr>
            <a:graphicFrameLocks noChangeAspect="1"/>
          </p:cNvGraphicFramePr>
          <p:nvPr/>
        </p:nvGraphicFramePr>
        <p:xfrm>
          <a:off x="3146425" y="2251075"/>
          <a:ext cx="224948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1" name="Equation" r:id="rId3" imgW="1422360" imgH="507960" progId="Equation.3">
                  <p:embed/>
                </p:oleObj>
              </mc:Choice>
              <mc:Fallback>
                <p:oleObj name="Equation" r:id="rId3" imgW="142236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425" y="2251075"/>
                        <a:ext cx="2249488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3140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Linear SVMs:  Overview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1524000"/>
            <a:ext cx="8229600" cy="5029200"/>
          </a:xfrm>
        </p:spPr>
        <p:txBody>
          <a:bodyPr/>
          <a:lstStyle/>
          <a:p>
            <a:r>
              <a:rPr lang="en-US"/>
              <a:t>The classifier is a </a:t>
            </a:r>
            <a:r>
              <a:rPr lang="en-US" i="1"/>
              <a:t>separating hyperplane.</a:t>
            </a:r>
          </a:p>
          <a:p>
            <a:endParaRPr lang="en-US"/>
          </a:p>
          <a:p>
            <a:r>
              <a:rPr lang="en-US"/>
              <a:t>Most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important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training points are support vectors; they define the hyperplane.</a:t>
            </a:r>
          </a:p>
          <a:p>
            <a:endParaRPr lang="en-US"/>
          </a:p>
          <a:p>
            <a:r>
              <a:rPr lang="en-US"/>
              <a:t>Quadratic optimization algorithms can identify which training points </a:t>
            </a:r>
            <a:r>
              <a:rPr lang="en-US" b="1"/>
              <a:t>x</a:t>
            </a:r>
            <a:r>
              <a:rPr lang="en-US" i="1" baseline="-25000"/>
              <a:t>i</a:t>
            </a:r>
            <a:r>
              <a:rPr lang="en-US" b="1" baseline="-25000"/>
              <a:t> </a:t>
            </a:r>
            <a:r>
              <a:rPr lang="en-US"/>
              <a:t>are support vectors with non-zero Lagrangian multipliers </a:t>
            </a:r>
            <a:r>
              <a:rPr lang="el-GR" i="1">
                <a:cs typeface="Times New Roman" charset="0"/>
              </a:rPr>
              <a:t>α</a:t>
            </a:r>
            <a:r>
              <a:rPr lang="en-US" i="1" baseline="-25000">
                <a:cs typeface="Times New Roman" charset="0"/>
              </a:rPr>
              <a:t>i</a:t>
            </a:r>
            <a:r>
              <a:rPr lang="en-US" b="1" i="1">
                <a:cs typeface="Times New Roman" charset="0"/>
              </a:rPr>
              <a:t>.</a:t>
            </a:r>
            <a:r>
              <a:rPr lang="en-US" i="1">
                <a:cs typeface="Times New Roman" charset="0"/>
              </a:rPr>
              <a:t> </a:t>
            </a:r>
          </a:p>
          <a:p>
            <a:endParaRPr lang="en-US">
              <a:cs typeface="Times New Roman" charset="0"/>
            </a:endParaRPr>
          </a:p>
          <a:p>
            <a:r>
              <a:rPr lang="en-US">
                <a:cs typeface="Times New Roman" charset="0"/>
              </a:rPr>
              <a:t>Both in the dual formulation of the problem and in the solution training points appear only inside inner products: </a:t>
            </a:r>
          </a:p>
          <a:p>
            <a:endParaRPr lang="en-US" b="1" baseline="-25000"/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800100" y="5143500"/>
            <a:ext cx="4152900" cy="11557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Find 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1</a:t>
            </a:r>
            <a:r>
              <a:rPr lang="en-US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…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N</a:t>
            </a:r>
            <a:r>
              <a:rPr lang="en-US" sz="16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such that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Q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l-GR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α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=</a:t>
            </a:r>
            <a:r>
              <a:rPr lang="el-GR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16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 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- 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½</a:t>
            </a:r>
            <a:r>
              <a:rPr lang="el-GR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ΣΣ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j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16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j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is maximized and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(1)</a:t>
            </a:r>
            <a:r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 </a:t>
            </a:r>
            <a:r>
              <a:rPr lang="el-GR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Σ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16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= 0</a:t>
            </a:r>
            <a:endParaRPr lang="en-US" sz="16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(2)  0 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≤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 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1600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16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≤ </a:t>
            </a:r>
            <a:r>
              <a:rPr lang="en-US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C</a:t>
            </a:r>
            <a:r>
              <a:rPr lang="en-US" sz="16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for all </a:t>
            </a:r>
            <a:r>
              <a:rPr lang="el-GR" sz="16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16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</a:p>
        </p:txBody>
      </p:sp>
      <p:sp>
        <p:nvSpPr>
          <p:cNvPr id="221189" name="AutoShape 5"/>
          <p:cNvSpPr>
            <a:spLocks noChangeArrowheads="1"/>
          </p:cNvSpPr>
          <p:nvPr/>
        </p:nvSpPr>
        <p:spPr bwMode="auto">
          <a:xfrm>
            <a:off x="2905125" y="5457825"/>
            <a:ext cx="419100" cy="3238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1191" name="Text Box 7"/>
          <p:cNvSpPr txBox="1">
            <a:spLocks noChangeArrowheads="1"/>
          </p:cNvSpPr>
          <p:nvPr/>
        </p:nvSpPr>
        <p:spPr bwMode="auto">
          <a:xfrm>
            <a:off x="5372100" y="5105400"/>
            <a:ext cx="2343150" cy="48260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f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) = </a:t>
            </a:r>
            <a:r>
              <a:rPr lang="el-GR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Σ</a:t>
            </a:r>
            <a:r>
              <a:rPr lang="el-GR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α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y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i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sz="2000" i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i</a:t>
            </a:r>
            <a:r>
              <a:rPr lang="en-US" sz="2000" b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T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 + </a:t>
            </a:r>
            <a:r>
              <a:rPr lang="en-US" sz="2000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b</a:t>
            </a:r>
          </a:p>
        </p:txBody>
      </p:sp>
      <p:sp>
        <p:nvSpPr>
          <p:cNvPr id="221192" name="AutoShape 8"/>
          <p:cNvSpPr>
            <a:spLocks noChangeArrowheads="1"/>
          </p:cNvSpPr>
          <p:nvPr/>
        </p:nvSpPr>
        <p:spPr bwMode="auto">
          <a:xfrm>
            <a:off x="6638925" y="5219700"/>
            <a:ext cx="438150" cy="3238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208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Non-linear SVMs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Datasets that are linearly separable with some noise work out great: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But what are we going to do if the dataset is just too hard? 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How about… mapping data to a higher-dimensional space:</a:t>
            </a:r>
          </a:p>
        </p:txBody>
      </p:sp>
      <p:sp>
        <p:nvSpPr>
          <p:cNvPr id="222212" name="Line 4"/>
          <p:cNvSpPr>
            <a:spLocks noChangeShapeType="1"/>
          </p:cNvSpPr>
          <p:nvPr/>
        </p:nvSpPr>
        <p:spPr bwMode="auto">
          <a:xfrm>
            <a:off x="1676400" y="2314575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3" name="AutoShape 5"/>
          <p:cNvSpPr>
            <a:spLocks noChangeArrowheads="1"/>
          </p:cNvSpPr>
          <p:nvPr/>
        </p:nvSpPr>
        <p:spPr bwMode="auto">
          <a:xfrm>
            <a:off x="21193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4" name="Line 6"/>
          <p:cNvSpPr>
            <a:spLocks noChangeShapeType="1"/>
          </p:cNvSpPr>
          <p:nvPr/>
        </p:nvSpPr>
        <p:spPr bwMode="auto">
          <a:xfrm>
            <a:off x="3486150" y="2257425"/>
            <a:ext cx="0" cy="1143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3343275" y="2314575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</a:t>
            </a:r>
          </a:p>
        </p:txBody>
      </p:sp>
      <p:sp>
        <p:nvSpPr>
          <p:cNvPr id="222216" name="AutoShape 8"/>
          <p:cNvSpPr>
            <a:spLocks noChangeArrowheads="1"/>
          </p:cNvSpPr>
          <p:nvPr/>
        </p:nvSpPr>
        <p:spPr bwMode="auto">
          <a:xfrm>
            <a:off x="2481263" y="22653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7" name="AutoShape 9"/>
          <p:cNvSpPr>
            <a:spLocks noChangeArrowheads="1"/>
          </p:cNvSpPr>
          <p:nvPr/>
        </p:nvSpPr>
        <p:spPr bwMode="auto">
          <a:xfrm>
            <a:off x="29575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8" name="AutoShape 10"/>
          <p:cNvSpPr>
            <a:spLocks noChangeArrowheads="1"/>
          </p:cNvSpPr>
          <p:nvPr/>
        </p:nvSpPr>
        <p:spPr bwMode="auto">
          <a:xfrm>
            <a:off x="316706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19" name="AutoShape 11"/>
          <p:cNvSpPr>
            <a:spLocks noChangeArrowheads="1"/>
          </p:cNvSpPr>
          <p:nvPr/>
        </p:nvSpPr>
        <p:spPr bwMode="auto">
          <a:xfrm>
            <a:off x="40243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0" name="AutoShape 12"/>
          <p:cNvSpPr>
            <a:spLocks noChangeArrowheads="1"/>
          </p:cNvSpPr>
          <p:nvPr/>
        </p:nvSpPr>
        <p:spPr bwMode="auto">
          <a:xfrm>
            <a:off x="425291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1" name="AutoShape 13"/>
          <p:cNvSpPr>
            <a:spLocks noChangeArrowheads="1"/>
          </p:cNvSpPr>
          <p:nvPr/>
        </p:nvSpPr>
        <p:spPr bwMode="auto">
          <a:xfrm>
            <a:off x="3890963" y="2274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2" name="Line 14"/>
          <p:cNvSpPr>
            <a:spLocks noChangeShapeType="1"/>
          </p:cNvSpPr>
          <p:nvPr/>
        </p:nvSpPr>
        <p:spPr bwMode="auto">
          <a:xfrm>
            <a:off x="3600450" y="2066925"/>
            <a:ext cx="0" cy="5524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3" name="Oval 15"/>
          <p:cNvSpPr>
            <a:spLocks noChangeArrowheads="1"/>
          </p:cNvSpPr>
          <p:nvPr/>
        </p:nvSpPr>
        <p:spPr bwMode="auto">
          <a:xfrm>
            <a:off x="3817938" y="22113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4" name="Oval 16"/>
          <p:cNvSpPr>
            <a:spLocks noChangeArrowheads="1"/>
          </p:cNvSpPr>
          <p:nvPr/>
        </p:nvSpPr>
        <p:spPr bwMode="auto">
          <a:xfrm>
            <a:off x="3103563" y="220186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6" name="Line 18"/>
          <p:cNvSpPr>
            <a:spLocks noChangeShapeType="1"/>
          </p:cNvSpPr>
          <p:nvPr/>
        </p:nvSpPr>
        <p:spPr bwMode="auto">
          <a:xfrm flipH="1" flipV="1">
            <a:off x="3929063" y="2038350"/>
            <a:ext cx="9525" cy="5984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7" name="Line 19"/>
          <p:cNvSpPr>
            <a:spLocks noChangeShapeType="1"/>
          </p:cNvSpPr>
          <p:nvPr/>
        </p:nvSpPr>
        <p:spPr bwMode="auto">
          <a:xfrm flipH="1" flipV="1">
            <a:off x="3214688" y="2038350"/>
            <a:ext cx="9525" cy="5984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8" name="Line 20"/>
          <p:cNvSpPr>
            <a:spLocks noChangeShapeType="1"/>
          </p:cNvSpPr>
          <p:nvPr/>
        </p:nvSpPr>
        <p:spPr bwMode="auto">
          <a:xfrm>
            <a:off x="1676400" y="3743325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29" name="AutoShape 21"/>
          <p:cNvSpPr>
            <a:spLocks noChangeArrowheads="1"/>
          </p:cNvSpPr>
          <p:nvPr/>
        </p:nvSpPr>
        <p:spPr bwMode="auto">
          <a:xfrm>
            <a:off x="21193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0" name="Line 22"/>
          <p:cNvSpPr>
            <a:spLocks noChangeShapeType="1"/>
          </p:cNvSpPr>
          <p:nvPr/>
        </p:nvSpPr>
        <p:spPr bwMode="auto">
          <a:xfrm>
            <a:off x="3486150" y="3686175"/>
            <a:ext cx="0" cy="1143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3343275" y="3743325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</a:t>
            </a:r>
          </a:p>
        </p:txBody>
      </p:sp>
      <p:sp>
        <p:nvSpPr>
          <p:cNvPr id="222232" name="AutoShape 24"/>
          <p:cNvSpPr>
            <a:spLocks noChangeArrowheads="1"/>
          </p:cNvSpPr>
          <p:nvPr/>
        </p:nvSpPr>
        <p:spPr bwMode="auto">
          <a:xfrm>
            <a:off x="2481263" y="36941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3" name="AutoShape 25"/>
          <p:cNvSpPr>
            <a:spLocks noChangeArrowheads="1"/>
          </p:cNvSpPr>
          <p:nvPr/>
        </p:nvSpPr>
        <p:spPr bwMode="auto">
          <a:xfrm>
            <a:off x="29575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4" name="AutoShape 26"/>
          <p:cNvSpPr>
            <a:spLocks noChangeArrowheads="1"/>
          </p:cNvSpPr>
          <p:nvPr/>
        </p:nvSpPr>
        <p:spPr bwMode="auto">
          <a:xfrm>
            <a:off x="316706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5" name="AutoShape 27"/>
          <p:cNvSpPr>
            <a:spLocks noChangeArrowheads="1"/>
          </p:cNvSpPr>
          <p:nvPr/>
        </p:nvSpPr>
        <p:spPr bwMode="auto">
          <a:xfrm>
            <a:off x="40243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6" name="AutoShape 28"/>
          <p:cNvSpPr>
            <a:spLocks noChangeArrowheads="1"/>
          </p:cNvSpPr>
          <p:nvPr/>
        </p:nvSpPr>
        <p:spPr bwMode="auto">
          <a:xfrm>
            <a:off x="42529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37" name="AutoShape 29"/>
          <p:cNvSpPr>
            <a:spLocks noChangeArrowheads="1"/>
          </p:cNvSpPr>
          <p:nvPr/>
        </p:nvSpPr>
        <p:spPr bwMode="auto">
          <a:xfrm>
            <a:off x="389096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3" name="AutoShape 35"/>
          <p:cNvSpPr>
            <a:spLocks noChangeArrowheads="1"/>
          </p:cNvSpPr>
          <p:nvPr/>
        </p:nvSpPr>
        <p:spPr bwMode="auto">
          <a:xfrm>
            <a:off x="46339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4" name="AutoShape 36"/>
          <p:cNvSpPr>
            <a:spLocks noChangeArrowheads="1"/>
          </p:cNvSpPr>
          <p:nvPr/>
        </p:nvSpPr>
        <p:spPr bwMode="auto">
          <a:xfrm>
            <a:off x="4862513" y="3703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5" name="AutoShape 37"/>
          <p:cNvSpPr>
            <a:spLocks noChangeArrowheads="1"/>
          </p:cNvSpPr>
          <p:nvPr/>
        </p:nvSpPr>
        <p:spPr bwMode="auto">
          <a:xfrm>
            <a:off x="5357813" y="36941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6" name="Line 38"/>
          <p:cNvSpPr>
            <a:spLocks noChangeShapeType="1"/>
          </p:cNvSpPr>
          <p:nvPr/>
        </p:nvSpPr>
        <p:spPr bwMode="auto">
          <a:xfrm>
            <a:off x="1781175" y="6191250"/>
            <a:ext cx="3962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7" name="AutoShape 39"/>
          <p:cNvSpPr>
            <a:spLocks noChangeArrowheads="1"/>
          </p:cNvSpPr>
          <p:nvPr/>
        </p:nvSpPr>
        <p:spPr bwMode="auto">
          <a:xfrm>
            <a:off x="2281238" y="51704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8" name="Line 40"/>
          <p:cNvSpPr>
            <a:spLocks noChangeShapeType="1"/>
          </p:cNvSpPr>
          <p:nvPr/>
        </p:nvSpPr>
        <p:spPr bwMode="auto">
          <a:xfrm>
            <a:off x="3590925" y="6134100"/>
            <a:ext cx="0" cy="1143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49" name="Text Box 41"/>
          <p:cNvSpPr txBox="1">
            <a:spLocks noChangeArrowheads="1"/>
          </p:cNvSpPr>
          <p:nvPr/>
        </p:nvSpPr>
        <p:spPr bwMode="auto">
          <a:xfrm>
            <a:off x="3448050" y="6162675"/>
            <a:ext cx="342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0</a:t>
            </a:r>
          </a:p>
        </p:txBody>
      </p:sp>
      <p:sp>
        <p:nvSpPr>
          <p:cNvPr id="222250" name="AutoShape 42"/>
          <p:cNvSpPr>
            <a:spLocks noChangeArrowheads="1"/>
          </p:cNvSpPr>
          <p:nvPr/>
        </p:nvSpPr>
        <p:spPr bwMode="auto">
          <a:xfrm>
            <a:off x="2605088" y="56467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1" name="AutoShape 43"/>
          <p:cNvSpPr>
            <a:spLocks noChangeArrowheads="1"/>
          </p:cNvSpPr>
          <p:nvPr/>
        </p:nvSpPr>
        <p:spPr bwMode="auto">
          <a:xfrm>
            <a:off x="3062288" y="59610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2" name="AutoShape 44"/>
          <p:cNvSpPr>
            <a:spLocks noChangeArrowheads="1"/>
          </p:cNvSpPr>
          <p:nvPr/>
        </p:nvSpPr>
        <p:spPr bwMode="auto">
          <a:xfrm>
            <a:off x="3290888" y="60563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3" name="AutoShape 45"/>
          <p:cNvSpPr>
            <a:spLocks noChangeArrowheads="1"/>
          </p:cNvSpPr>
          <p:nvPr/>
        </p:nvSpPr>
        <p:spPr bwMode="auto">
          <a:xfrm>
            <a:off x="4129088" y="59705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4" name="AutoShape 46"/>
          <p:cNvSpPr>
            <a:spLocks noChangeArrowheads="1"/>
          </p:cNvSpPr>
          <p:nvPr/>
        </p:nvSpPr>
        <p:spPr bwMode="auto">
          <a:xfrm>
            <a:off x="4357688" y="5789613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5" name="AutoShape 47"/>
          <p:cNvSpPr>
            <a:spLocks noChangeArrowheads="1"/>
          </p:cNvSpPr>
          <p:nvPr/>
        </p:nvSpPr>
        <p:spPr bwMode="auto">
          <a:xfrm>
            <a:off x="3938588" y="6037263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6" name="AutoShape 48"/>
          <p:cNvSpPr>
            <a:spLocks noChangeArrowheads="1"/>
          </p:cNvSpPr>
          <p:nvPr/>
        </p:nvSpPr>
        <p:spPr bwMode="auto">
          <a:xfrm>
            <a:off x="4738688" y="54657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7" name="AutoShape 49"/>
          <p:cNvSpPr>
            <a:spLocks noChangeArrowheads="1"/>
          </p:cNvSpPr>
          <p:nvPr/>
        </p:nvSpPr>
        <p:spPr bwMode="auto">
          <a:xfrm>
            <a:off x="5024438" y="51609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8" name="AutoShape 50"/>
          <p:cNvSpPr>
            <a:spLocks noChangeArrowheads="1"/>
          </p:cNvSpPr>
          <p:nvPr/>
        </p:nvSpPr>
        <p:spPr bwMode="auto">
          <a:xfrm>
            <a:off x="5443538" y="4637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59" name="Line 51"/>
          <p:cNvSpPr>
            <a:spLocks noChangeShapeType="1"/>
          </p:cNvSpPr>
          <p:nvPr/>
        </p:nvSpPr>
        <p:spPr bwMode="auto">
          <a:xfrm flipV="1">
            <a:off x="3590925" y="4743450"/>
            <a:ext cx="0" cy="14859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0" name="Text Box 52"/>
          <p:cNvSpPr txBox="1">
            <a:spLocks noChangeArrowheads="1"/>
          </p:cNvSpPr>
          <p:nvPr/>
        </p:nvSpPr>
        <p:spPr bwMode="auto">
          <a:xfrm>
            <a:off x="3590925" y="4562475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r>
              <a:rPr lang="en-US" i="1" baseline="300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2</a:t>
            </a:r>
          </a:p>
        </p:txBody>
      </p:sp>
      <p:sp>
        <p:nvSpPr>
          <p:cNvPr id="222261" name="Text Box 53"/>
          <p:cNvSpPr txBox="1">
            <a:spLocks noChangeArrowheads="1"/>
          </p:cNvSpPr>
          <p:nvPr/>
        </p:nvSpPr>
        <p:spPr bwMode="auto">
          <a:xfrm>
            <a:off x="5676900" y="60960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endParaRPr lang="en-US" i="1" baseline="30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2" name="Text Box 54"/>
          <p:cNvSpPr txBox="1">
            <a:spLocks noChangeArrowheads="1"/>
          </p:cNvSpPr>
          <p:nvPr/>
        </p:nvSpPr>
        <p:spPr bwMode="auto">
          <a:xfrm>
            <a:off x="5505450" y="3686175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endParaRPr lang="en-US" i="1" baseline="30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3" name="Text Box 55"/>
          <p:cNvSpPr txBox="1">
            <a:spLocks noChangeArrowheads="1"/>
          </p:cNvSpPr>
          <p:nvPr/>
        </p:nvSpPr>
        <p:spPr bwMode="auto">
          <a:xfrm>
            <a:off x="5543550" y="2238375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i="1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x</a:t>
            </a:r>
            <a:endParaRPr lang="en-US" i="1" baseline="300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4" name="Line 56"/>
          <p:cNvSpPr>
            <a:spLocks noChangeShapeType="1"/>
          </p:cNvSpPr>
          <p:nvPr/>
        </p:nvSpPr>
        <p:spPr bwMode="auto">
          <a:xfrm flipV="1">
            <a:off x="2952750" y="5048250"/>
            <a:ext cx="3181350" cy="129540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5" name="Line 57"/>
          <p:cNvSpPr>
            <a:spLocks noChangeShapeType="1"/>
          </p:cNvSpPr>
          <p:nvPr/>
        </p:nvSpPr>
        <p:spPr bwMode="auto">
          <a:xfrm flipV="1">
            <a:off x="2947988" y="4972050"/>
            <a:ext cx="3114675" cy="12842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6" name="Line 58"/>
          <p:cNvSpPr>
            <a:spLocks noChangeShapeType="1"/>
          </p:cNvSpPr>
          <p:nvPr/>
        </p:nvSpPr>
        <p:spPr bwMode="auto">
          <a:xfrm flipV="1">
            <a:off x="3062288" y="5143500"/>
            <a:ext cx="3057525" cy="1246188"/>
          </a:xfrm>
          <a:prstGeom prst="line">
            <a:avLst/>
          </a:prstGeom>
          <a:noFill/>
          <a:ln w="9525" cap="rnd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7" name="Oval 59"/>
          <p:cNvSpPr>
            <a:spLocks noChangeArrowheads="1"/>
          </p:cNvSpPr>
          <p:nvPr/>
        </p:nvSpPr>
        <p:spPr bwMode="auto">
          <a:xfrm>
            <a:off x="4675188" y="540226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8" name="Oval 60"/>
          <p:cNvSpPr>
            <a:spLocks noChangeArrowheads="1"/>
          </p:cNvSpPr>
          <p:nvPr/>
        </p:nvSpPr>
        <p:spPr bwMode="auto">
          <a:xfrm>
            <a:off x="4284663" y="5716588"/>
            <a:ext cx="228600" cy="2190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2269" name="Oval 61"/>
          <p:cNvSpPr>
            <a:spLocks noChangeArrowheads="1"/>
          </p:cNvSpPr>
          <p:nvPr/>
        </p:nvSpPr>
        <p:spPr bwMode="auto">
          <a:xfrm>
            <a:off x="3217863" y="5992813"/>
            <a:ext cx="228600" cy="2190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319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22" grpId="0" animBg="1"/>
      <p:bldP spid="222223" grpId="0" animBg="1"/>
      <p:bldP spid="222224" grpId="0" animBg="1"/>
      <p:bldP spid="222226" grpId="0" animBg="1"/>
      <p:bldP spid="222227" grpId="0" animBg="1"/>
      <p:bldP spid="222228" grpId="0" animBg="1"/>
      <p:bldP spid="222229" grpId="0" animBg="1"/>
      <p:bldP spid="222230" grpId="0" animBg="1"/>
      <p:bldP spid="222231" grpId="0"/>
      <p:bldP spid="222232" grpId="0" animBg="1"/>
      <p:bldP spid="222233" grpId="0" animBg="1"/>
      <p:bldP spid="222234" grpId="0" animBg="1"/>
      <p:bldP spid="222235" grpId="0" animBg="1"/>
      <p:bldP spid="222236" grpId="0" animBg="1"/>
      <p:bldP spid="222237" grpId="0" animBg="1"/>
      <p:bldP spid="222243" grpId="0" animBg="1"/>
      <p:bldP spid="222244" grpId="0" animBg="1"/>
      <p:bldP spid="222245" grpId="0" animBg="1"/>
      <p:bldP spid="222246" grpId="0" animBg="1"/>
      <p:bldP spid="222247" grpId="0" animBg="1"/>
      <p:bldP spid="222248" grpId="0" animBg="1"/>
      <p:bldP spid="222249" grpId="0"/>
      <p:bldP spid="222250" grpId="0" animBg="1"/>
      <p:bldP spid="222251" grpId="0" animBg="1"/>
      <p:bldP spid="222252" grpId="0" animBg="1"/>
      <p:bldP spid="222253" grpId="0" animBg="1"/>
      <p:bldP spid="222254" grpId="0" animBg="1"/>
      <p:bldP spid="222255" grpId="0" animBg="1"/>
      <p:bldP spid="222256" grpId="0" animBg="1"/>
      <p:bldP spid="222257" grpId="0" animBg="1"/>
      <p:bldP spid="222258" grpId="0" animBg="1"/>
      <p:bldP spid="222259" grpId="0" animBg="1"/>
      <p:bldP spid="222260" grpId="0"/>
      <p:bldP spid="222261" grpId="0"/>
      <p:bldP spid="222262" grpId="0"/>
      <p:bldP spid="222264" grpId="0" animBg="1"/>
      <p:bldP spid="222265" grpId="0" animBg="1"/>
      <p:bldP spid="222266" grpId="0" animBg="1"/>
      <p:bldP spid="222267" grpId="0" animBg="1"/>
      <p:bldP spid="222268" grpId="0" animBg="1"/>
      <p:bldP spid="222269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Non-linear SVMs:  Feature spaces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General idea:   the original feature space can always be mapped to some higher-dimensional feature space where the training set is separable:</a:t>
            </a:r>
          </a:p>
        </p:txBody>
      </p:sp>
      <p:sp>
        <p:nvSpPr>
          <p:cNvPr id="223274" name="Line 42"/>
          <p:cNvSpPr>
            <a:spLocks noChangeShapeType="1"/>
          </p:cNvSpPr>
          <p:nvPr/>
        </p:nvSpPr>
        <p:spPr bwMode="auto">
          <a:xfrm flipV="1">
            <a:off x="2068513" y="25590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5" name="Line 43"/>
          <p:cNvSpPr>
            <a:spLocks noChangeShapeType="1"/>
          </p:cNvSpPr>
          <p:nvPr/>
        </p:nvSpPr>
        <p:spPr bwMode="auto">
          <a:xfrm flipV="1">
            <a:off x="447675" y="4170363"/>
            <a:ext cx="33194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6" name="AutoShape 44"/>
          <p:cNvSpPr>
            <a:spLocks noChangeArrowheads="1"/>
          </p:cNvSpPr>
          <p:nvPr/>
        </p:nvSpPr>
        <p:spPr bwMode="auto">
          <a:xfrm>
            <a:off x="2098675" y="33909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7" name="AutoShape 45"/>
          <p:cNvSpPr>
            <a:spLocks noChangeArrowheads="1"/>
          </p:cNvSpPr>
          <p:nvPr/>
        </p:nvSpPr>
        <p:spPr bwMode="auto">
          <a:xfrm>
            <a:off x="1524000" y="3748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8" name="AutoShape 46"/>
          <p:cNvSpPr>
            <a:spLocks noChangeArrowheads="1"/>
          </p:cNvSpPr>
          <p:nvPr/>
        </p:nvSpPr>
        <p:spPr bwMode="auto">
          <a:xfrm>
            <a:off x="1676400" y="42941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9" name="AutoShape 47"/>
          <p:cNvSpPr>
            <a:spLocks noChangeArrowheads="1"/>
          </p:cNvSpPr>
          <p:nvPr/>
        </p:nvSpPr>
        <p:spPr bwMode="auto">
          <a:xfrm>
            <a:off x="2209800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0" name="AutoShape 48"/>
          <p:cNvSpPr>
            <a:spLocks noChangeArrowheads="1"/>
          </p:cNvSpPr>
          <p:nvPr/>
        </p:nvSpPr>
        <p:spPr bwMode="auto">
          <a:xfrm>
            <a:off x="1790700" y="34369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1" name="AutoShape 49"/>
          <p:cNvSpPr>
            <a:spLocks noChangeArrowheads="1"/>
          </p:cNvSpPr>
          <p:nvPr/>
        </p:nvSpPr>
        <p:spPr bwMode="auto">
          <a:xfrm>
            <a:off x="1295400" y="40655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2" name="AutoShape 50"/>
          <p:cNvSpPr>
            <a:spLocks noChangeArrowheads="1"/>
          </p:cNvSpPr>
          <p:nvPr/>
        </p:nvSpPr>
        <p:spPr bwMode="auto">
          <a:xfrm>
            <a:off x="1714500" y="48085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3" name="AutoShape 51"/>
          <p:cNvSpPr>
            <a:spLocks noChangeArrowheads="1"/>
          </p:cNvSpPr>
          <p:nvPr/>
        </p:nvSpPr>
        <p:spPr bwMode="auto">
          <a:xfrm>
            <a:off x="2209800" y="3836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4" name="AutoShape 52"/>
          <p:cNvSpPr>
            <a:spLocks noChangeArrowheads="1"/>
          </p:cNvSpPr>
          <p:nvPr/>
        </p:nvSpPr>
        <p:spPr bwMode="auto">
          <a:xfrm>
            <a:off x="3111500" y="3824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5" name="AutoShape 53"/>
          <p:cNvSpPr>
            <a:spLocks noChangeArrowheads="1"/>
          </p:cNvSpPr>
          <p:nvPr/>
        </p:nvSpPr>
        <p:spPr bwMode="auto">
          <a:xfrm>
            <a:off x="2971800" y="50371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6" name="AutoShape 54"/>
          <p:cNvSpPr>
            <a:spLocks noChangeArrowheads="1"/>
          </p:cNvSpPr>
          <p:nvPr/>
        </p:nvSpPr>
        <p:spPr bwMode="auto">
          <a:xfrm>
            <a:off x="723900" y="3951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7" name="AutoShape 55"/>
          <p:cNvSpPr>
            <a:spLocks noChangeArrowheads="1"/>
          </p:cNvSpPr>
          <p:nvPr/>
        </p:nvSpPr>
        <p:spPr bwMode="auto">
          <a:xfrm>
            <a:off x="2235200" y="5405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8" name="AutoShape 56"/>
          <p:cNvSpPr>
            <a:spLocks noChangeArrowheads="1"/>
          </p:cNvSpPr>
          <p:nvPr/>
        </p:nvSpPr>
        <p:spPr bwMode="auto">
          <a:xfrm>
            <a:off x="3200400" y="4560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9" name="AutoShape 57"/>
          <p:cNvSpPr>
            <a:spLocks noChangeArrowheads="1"/>
          </p:cNvSpPr>
          <p:nvPr/>
        </p:nvSpPr>
        <p:spPr bwMode="auto">
          <a:xfrm>
            <a:off x="1263650" y="5100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0" name="AutoShape 58"/>
          <p:cNvSpPr>
            <a:spLocks noChangeArrowheads="1"/>
          </p:cNvSpPr>
          <p:nvPr/>
        </p:nvSpPr>
        <p:spPr bwMode="auto">
          <a:xfrm>
            <a:off x="952500" y="46180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1" name="AutoShape 59"/>
          <p:cNvSpPr>
            <a:spLocks noChangeArrowheads="1"/>
          </p:cNvSpPr>
          <p:nvPr/>
        </p:nvSpPr>
        <p:spPr bwMode="auto">
          <a:xfrm>
            <a:off x="1009650" y="30940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3" name="AutoShape 61"/>
          <p:cNvSpPr>
            <a:spLocks noChangeArrowheads="1"/>
          </p:cNvSpPr>
          <p:nvPr/>
        </p:nvSpPr>
        <p:spPr bwMode="auto">
          <a:xfrm>
            <a:off x="2505075" y="42291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4" name="AutoShape 62"/>
          <p:cNvSpPr>
            <a:spLocks noChangeArrowheads="1"/>
          </p:cNvSpPr>
          <p:nvPr/>
        </p:nvSpPr>
        <p:spPr bwMode="auto">
          <a:xfrm>
            <a:off x="2124075" y="43624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5" name="AutoShape 63"/>
          <p:cNvSpPr>
            <a:spLocks noChangeArrowheads="1"/>
          </p:cNvSpPr>
          <p:nvPr/>
        </p:nvSpPr>
        <p:spPr bwMode="auto">
          <a:xfrm>
            <a:off x="2409825" y="31242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8" name="Oval 66"/>
          <p:cNvSpPr>
            <a:spLocks noChangeArrowheads="1"/>
          </p:cNvSpPr>
          <p:nvPr/>
        </p:nvSpPr>
        <p:spPr bwMode="auto">
          <a:xfrm>
            <a:off x="1114425" y="3209925"/>
            <a:ext cx="1885950" cy="1905000"/>
          </a:xfrm>
          <a:prstGeom prst="ellips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9" name="AutoShape 67"/>
          <p:cNvSpPr>
            <a:spLocks noChangeArrowheads="1"/>
          </p:cNvSpPr>
          <p:nvPr/>
        </p:nvSpPr>
        <p:spPr bwMode="auto">
          <a:xfrm>
            <a:off x="1162050" y="3246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0" name="AutoShape 68"/>
          <p:cNvSpPr>
            <a:spLocks noChangeArrowheads="1"/>
          </p:cNvSpPr>
          <p:nvPr/>
        </p:nvSpPr>
        <p:spPr bwMode="auto">
          <a:xfrm>
            <a:off x="3086100" y="3227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68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Non-linear SVMs:  Feature spaces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General idea:   the original feature space can always be mapped to some higher-dimensional feature space where the training set is separable:</a:t>
            </a:r>
          </a:p>
        </p:txBody>
      </p:sp>
      <p:sp>
        <p:nvSpPr>
          <p:cNvPr id="223274" name="Line 42"/>
          <p:cNvSpPr>
            <a:spLocks noChangeShapeType="1"/>
          </p:cNvSpPr>
          <p:nvPr/>
        </p:nvSpPr>
        <p:spPr bwMode="auto">
          <a:xfrm flipV="1">
            <a:off x="2068513" y="2559050"/>
            <a:ext cx="0" cy="3041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5" name="Line 43"/>
          <p:cNvSpPr>
            <a:spLocks noChangeShapeType="1"/>
          </p:cNvSpPr>
          <p:nvPr/>
        </p:nvSpPr>
        <p:spPr bwMode="auto">
          <a:xfrm flipV="1">
            <a:off x="447675" y="4170363"/>
            <a:ext cx="33194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6" name="AutoShape 44"/>
          <p:cNvSpPr>
            <a:spLocks noChangeArrowheads="1"/>
          </p:cNvSpPr>
          <p:nvPr/>
        </p:nvSpPr>
        <p:spPr bwMode="auto">
          <a:xfrm>
            <a:off x="2098675" y="33909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7" name="AutoShape 45"/>
          <p:cNvSpPr>
            <a:spLocks noChangeArrowheads="1"/>
          </p:cNvSpPr>
          <p:nvPr/>
        </p:nvSpPr>
        <p:spPr bwMode="auto">
          <a:xfrm>
            <a:off x="1524000" y="37480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8" name="AutoShape 46"/>
          <p:cNvSpPr>
            <a:spLocks noChangeArrowheads="1"/>
          </p:cNvSpPr>
          <p:nvPr/>
        </p:nvSpPr>
        <p:spPr bwMode="auto">
          <a:xfrm>
            <a:off x="1676400" y="42941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79" name="AutoShape 47"/>
          <p:cNvSpPr>
            <a:spLocks noChangeArrowheads="1"/>
          </p:cNvSpPr>
          <p:nvPr/>
        </p:nvSpPr>
        <p:spPr bwMode="auto">
          <a:xfrm>
            <a:off x="2209800" y="47704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0" name="AutoShape 48"/>
          <p:cNvSpPr>
            <a:spLocks noChangeArrowheads="1"/>
          </p:cNvSpPr>
          <p:nvPr/>
        </p:nvSpPr>
        <p:spPr bwMode="auto">
          <a:xfrm>
            <a:off x="1790700" y="34369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1" name="AutoShape 49"/>
          <p:cNvSpPr>
            <a:spLocks noChangeArrowheads="1"/>
          </p:cNvSpPr>
          <p:nvPr/>
        </p:nvSpPr>
        <p:spPr bwMode="auto">
          <a:xfrm>
            <a:off x="1295400" y="40655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2" name="AutoShape 50"/>
          <p:cNvSpPr>
            <a:spLocks noChangeArrowheads="1"/>
          </p:cNvSpPr>
          <p:nvPr/>
        </p:nvSpPr>
        <p:spPr bwMode="auto">
          <a:xfrm>
            <a:off x="1714500" y="48085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3" name="AutoShape 51"/>
          <p:cNvSpPr>
            <a:spLocks noChangeArrowheads="1"/>
          </p:cNvSpPr>
          <p:nvPr/>
        </p:nvSpPr>
        <p:spPr bwMode="auto">
          <a:xfrm>
            <a:off x="2209800" y="38369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4" name="AutoShape 52"/>
          <p:cNvSpPr>
            <a:spLocks noChangeArrowheads="1"/>
          </p:cNvSpPr>
          <p:nvPr/>
        </p:nvSpPr>
        <p:spPr bwMode="auto">
          <a:xfrm>
            <a:off x="3111500" y="3824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5" name="AutoShape 53"/>
          <p:cNvSpPr>
            <a:spLocks noChangeArrowheads="1"/>
          </p:cNvSpPr>
          <p:nvPr/>
        </p:nvSpPr>
        <p:spPr bwMode="auto">
          <a:xfrm>
            <a:off x="2971800" y="50371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6" name="AutoShape 54"/>
          <p:cNvSpPr>
            <a:spLocks noChangeArrowheads="1"/>
          </p:cNvSpPr>
          <p:nvPr/>
        </p:nvSpPr>
        <p:spPr bwMode="auto">
          <a:xfrm>
            <a:off x="723900" y="3951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7" name="AutoShape 55"/>
          <p:cNvSpPr>
            <a:spLocks noChangeArrowheads="1"/>
          </p:cNvSpPr>
          <p:nvPr/>
        </p:nvSpPr>
        <p:spPr bwMode="auto">
          <a:xfrm>
            <a:off x="2235200" y="5405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8" name="AutoShape 56"/>
          <p:cNvSpPr>
            <a:spLocks noChangeArrowheads="1"/>
          </p:cNvSpPr>
          <p:nvPr/>
        </p:nvSpPr>
        <p:spPr bwMode="auto">
          <a:xfrm>
            <a:off x="3200400" y="45608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89" name="AutoShape 57"/>
          <p:cNvSpPr>
            <a:spLocks noChangeArrowheads="1"/>
          </p:cNvSpPr>
          <p:nvPr/>
        </p:nvSpPr>
        <p:spPr bwMode="auto">
          <a:xfrm>
            <a:off x="1263650" y="51006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0" name="AutoShape 58"/>
          <p:cNvSpPr>
            <a:spLocks noChangeArrowheads="1"/>
          </p:cNvSpPr>
          <p:nvPr/>
        </p:nvSpPr>
        <p:spPr bwMode="auto">
          <a:xfrm>
            <a:off x="952500" y="46180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1" name="AutoShape 59"/>
          <p:cNvSpPr>
            <a:spLocks noChangeArrowheads="1"/>
          </p:cNvSpPr>
          <p:nvPr/>
        </p:nvSpPr>
        <p:spPr bwMode="auto">
          <a:xfrm>
            <a:off x="1009650" y="30940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3" name="AutoShape 61"/>
          <p:cNvSpPr>
            <a:spLocks noChangeArrowheads="1"/>
          </p:cNvSpPr>
          <p:nvPr/>
        </p:nvSpPr>
        <p:spPr bwMode="auto">
          <a:xfrm>
            <a:off x="2505075" y="422910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4" name="AutoShape 62"/>
          <p:cNvSpPr>
            <a:spLocks noChangeArrowheads="1"/>
          </p:cNvSpPr>
          <p:nvPr/>
        </p:nvSpPr>
        <p:spPr bwMode="auto">
          <a:xfrm>
            <a:off x="2124075" y="4362450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5" name="AutoShape 63"/>
          <p:cNvSpPr>
            <a:spLocks noChangeArrowheads="1"/>
          </p:cNvSpPr>
          <p:nvPr/>
        </p:nvSpPr>
        <p:spPr bwMode="auto">
          <a:xfrm>
            <a:off x="2409825" y="312420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8" name="Oval 66"/>
          <p:cNvSpPr>
            <a:spLocks noChangeArrowheads="1"/>
          </p:cNvSpPr>
          <p:nvPr/>
        </p:nvSpPr>
        <p:spPr bwMode="auto">
          <a:xfrm>
            <a:off x="1114425" y="3209925"/>
            <a:ext cx="1885950" cy="1905000"/>
          </a:xfrm>
          <a:prstGeom prst="ellips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299" name="AutoShape 67"/>
          <p:cNvSpPr>
            <a:spLocks noChangeArrowheads="1"/>
          </p:cNvSpPr>
          <p:nvPr/>
        </p:nvSpPr>
        <p:spPr bwMode="auto">
          <a:xfrm>
            <a:off x="1162050" y="3246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0" name="AutoShape 68"/>
          <p:cNvSpPr>
            <a:spLocks noChangeArrowheads="1"/>
          </p:cNvSpPr>
          <p:nvPr/>
        </p:nvSpPr>
        <p:spPr bwMode="auto">
          <a:xfrm>
            <a:off x="3086100" y="3227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1" name="Line 69"/>
          <p:cNvSpPr>
            <a:spLocks noChangeShapeType="1"/>
          </p:cNvSpPr>
          <p:nvPr/>
        </p:nvSpPr>
        <p:spPr bwMode="auto">
          <a:xfrm flipH="1" flipV="1">
            <a:off x="6107113" y="2311400"/>
            <a:ext cx="0" cy="2070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2" name="Line 70"/>
          <p:cNvSpPr>
            <a:spLocks noChangeShapeType="1"/>
          </p:cNvSpPr>
          <p:nvPr/>
        </p:nvSpPr>
        <p:spPr bwMode="auto">
          <a:xfrm>
            <a:off x="6076950" y="4398963"/>
            <a:ext cx="23479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3" name="AutoShape 71"/>
          <p:cNvSpPr>
            <a:spLocks noChangeArrowheads="1"/>
          </p:cNvSpPr>
          <p:nvPr/>
        </p:nvSpPr>
        <p:spPr bwMode="auto">
          <a:xfrm>
            <a:off x="6375400" y="376237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4" name="AutoShape 72"/>
          <p:cNvSpPr>
            <a:spLocks noChangeArrowheads="1"/>
          </p:cNvSpPr>
          <p:nvPr/>
        </p:nvSpPr>
        <p:spPr bwMode="auto">
          <a:xfrm>
            <a:off x="5800725" y="41195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5" name="AutoShape 73"/>
          <p:cNvSpPr>
            <a:spLocks noChangeArrowheads="1"/>
          </p:cNvSpPr>
          <p:nvPr/>
        </p:nvSpPr>
        <p:spPr bwMode="auto">
          <a:xfrm>
            <a:off x="6181725" y="46751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6" name="AutoShape 74"/>
          <p:cNvSpPr>
            <a:spLocks noChangeArrowheads="1"/>
          </p:cNvSpPr>
          <p:nvPr/>
        </p:nvSpPr>
        <p:spPr bwMode="auto">
          <a:xfrm>
            <a:off x="7000875" y="46751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7" name="AutoShape 75"/>
          <p:cNvSpPr>
            <a:spLocks noChangeArrowheads="1"/>
          </p:cNvSpPr>
          <p:nvPr/>
        </p:nvSpPr>
        <p:spPr bwMode="auto">
          <a:xfrm>
            <a:off x="6067425" y="380841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8" name="AutoShape 76"/>
          <p:cNvSpPr>
            <a:spLocks noChangeArrowheads="1"/>
          </p:cNvSpPr>
          <p:nvPr/>
        </p:nvSpPr>
        <p:spPr bwMode="auto">
          <a:xfrm>
            <a:off x="6276975" y="408463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09" name="AutoShape 77"/>
          <p:cNvSpPr>
            <a:spLocks noChangeArrowheads="1"/>
          </p:cNvSpPr>
          <p:nvPr/>
        </p:nvSpPr>
        <p:spPr bwMode="auto">
          <a:xfrm>
            <a:off x="6505575" y="4713288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0" name="AutoShape 78"/>
          <p:cNvSpPr>
            <a:spLocks noChangeArrowheads="1"/>
          </p:cNvSpPr>
          <p:nvPr/>
        </p:nvSpPr>
        <p:spPr bwMode="auto">
          <a:xfrm>
            <a:off x="6486525" y="4208463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1" name="AutoShape 79"/>
          <p:cNvSpPr>
            <a:spLocks noChangeArrowheads="1"/>
          </p:cNvSpPr>
          <p:nvPr/>
        </p:nvSpPr>
        <p:spPr bwMode="auto">
          <a:xfrm>
            <a:off x="8093075" y="38433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2" name="AutoShape 80"/>
          <p:cNvSpPr>
            <a:spLocks noChangeArrowheads="1"/>
          </p:cNvSpPr>
          <p:nvPr/>
        </p:nvSpPr>
        <p:spPr bwMode="auto">
          <a:xfrm>
            <a:off x="7953375" y="50561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3" name="AutoShape 81"/>
          <p:cNvSpPr>
            <a:spLocks noChangeArrowheads="1"/>
          </p:cNvSpPr>
          <p:nvPr/>
        </p:nvSpPr>
        <p:spPr bwMode="auto">
          <a:xfrm>
            <a:off x="7477125" y="28082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4" name="AutoShape 82"/>
          <p:cNvSpPr>
            <a:spLocks noChangeArrowheads="1"/>
          </p:cNvSpPr>
          <p:nvPr/>
        </p:nvSpPr>
        <p:spPr bwMode="auto">
          <a:xfrm>
            <a:off x="7483475" y="4071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5" name="AutoShape 83"/>
          <p:cNvSpPr>
            <a:spLocks noChangeArrowheads="1"/>
          </p:cNvSpPr>
          <p:nvPr/>
        </p:nvSpPr>
        <p:spPr bwMode="auto">
          <a:xfrm>
            <a:off x="8181975" y="4579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6" name="AutoShape 84"/>
          <p:cNvSpPr>
            <a:spLocks noChangeArrowheads="1"/>
          </p:cNvSpPr>
          <p:nvPr/>
        </p:nvSpPr>
        <p:spPr bwMode="auto">
          <a:xfrm>
            <a:off x="7007225" y="35194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7" name="AutoShape 85"/>
          <p:cNvSpPr>
            <a:spLocks noChangeArrowheads="1"/>
          </p:cNvSpPr>
          <p:nvPr/>
        </p:nvSpPr>
        <p:spPr bwMode="auto">
          <a:xfrm>
            <a:off x="7610475" y="475138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8" name="AutoShape 86"/>
          <p:cNvSpPr>
            <a:spLocks noChangeArrowheads="1"/>
          </p:cNvSpPr>
          <p:nvPr/>
        </p:nvSpPr>
        <p:spPr bwMode="auto">
          <a:xfrm>
            <a:off x="7400925" y="30178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19" name="AutoShape 87"/>
          <p:cNvSpPr>
            <a:spLocks noChangeArrowheads="1"/>
          </p:cNvSpPr>
          <p:nvPr/>
        </p:nvSpPr>
        <p:spPr bwMode="auto">
          <a:xfrm>
            <a:off x="6010275" y="452437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0" name="AutoShape 88"/>
          <p:cNvSpPr>
            <a:spLocks noChangeArrowheads="1"/>
          </p:cNvSpPr>
          <p:nvPr/>
        </p:nvSpPr>
        <p:spPr bwMode="auto">
          <a:xfrm>
            <a:off x="5629275" y="4657725"/>
            <a:ext cx="88900" cy="88900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1" name="AutoShape 89"/>
          <p:cNvSpPr>
            <a:spLocks noChangeArrowheads="1"/>
          </p:cNvSpPr>
          <p:nvPr/>
        </p:nvSpPr>
        <p:spPr bwMode="auto">
          <a:xfrm>
            <a:off x="7391400" y="3143250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3" name="AutoShape 91"/>
          <p:cNvSpPr>
            <a:spLocks noChangeArrowheads="1"/>
          </p:cNvSpPr>
          <p:nvPr/>
        </p:nvSpPr>
        <p:spPr bwMode="auto">
          <a:xfrm>
            <a:off x="6943725" y="26749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4" name="AutoShape 92"/>
          <p:cNvSpPr>
            <a:spLocks noChangeArrowheads="1"/>
          </p:cNvSpPr>
          <p:nvPr/>
        </p:nvSpPr>
        <p:spPr bwMode="auto">
          <a:xfrm>
            <a:off x="8067675" y="3246438"/>
            <a:ext cx="88900" cy="88900"/>
          </a:xfrm>
          <a:prstGeom prst="octagon">
            <a:avLst>
              <a:gd name="adj" fmla="val 2928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5" name="Line 93"/>
          <p:cNvSpPr>
            <a:spLocks noChangeShapeType="1"/>
          </p:cNvSpPr>
          <p:nvPr/>
        </p:nvSpPr>
        <p:spPr bwMode="auto">
          <a:xfrm flipH="1">
            <a:off x="4859338" y="4400550"/>
            <a:ext cx="1238250" cy="996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6" name="Line 94"/>
          <p:cNvSpPr>
            <a:spLocks noChangeShapeType="1"/>
          </p:cNvSpPr>
          <p:nvPr/>
        </p:nvSpPr>
        <p:spPr bwMode="auto">
          <a:xfrm>
            <a:off x="6096000" y="3048000"/>
            <a:ext cx="1447800" cy="13335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7" name="Line 95"/>
          <p:cNvSpPr>
            <a:spLocks noChangeShapeType="1"/>
          </p:cNvSpPr>
          <p:nvPr/>
        </p:nvSpPr>
        <p:spPr bwMode="auto">
          <a:xfrm flipV="1">
            <a:off x="6324600" y="4419600"/>
            <a:ext cx="1219200" cy="12192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8" name="Line 96"/>
          <p:cNvSpPr>
            <a:spLocks noChangeShapeType="1"/>
          </p:cNvSpPr>
          <p:nvPr/>
        </p:nvSpPr>
        <p:spPr bwMode="auto">
          <a:xfrm flipV="1">
            <a:off x="4629150" y="3086100"/>
            <a:ext cx="1466850" cy="83820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29" name="Line 97"/>
          <p:cNvSpPr>
            <a:spLocks noChangeShapeType="1"/>
          </p:cNvSpPr>
          <p:nvPr/>
        </p:nvSpPr>
        <p:spPr bwMode="auto">
          <a:xfrm>
            <a:off x="4610100" y="3924300"/>
            <a:ext cx="1714500" cy="1695450"/>
          </a:xfrm>
          <a:prstGeom prst="line">
            <a:avLst/>
          </a:prstGeom>
          <a:noFill/>
          <a:ln w="15875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30" name="AutoShape 98"/>
          <p:cNvSpPr>
            <a:spLocks noChangeArrowheads="1"/>
          </p:cNvSpPr>
          <p:nvPr/>
        </p:nvSpPr>
        <p:spPr bwMode="auto">
          <a:xfrm>
            <a:off x="3590925" y="2486025"/>
            <a:ext cx="1638300" cy="457200"/>
          </a:xfrm>
          <a:prstGeom prst="curvedDownArrow">
            <a:avLst>
              <a:gd name="adj1" fmla="val 71667"/>
              <a:gd name="adj2" fmla="val 143333"/>
              <a:gd name="adj3" fmla="val 33333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23331" name="Text Box 99"/>
          <p:cNvSpPr txBox="1">
            <a:spLocks noChangeArrowheads="1"/>
          </p:cNvSpPr>
          <p:nvPr/>
        </p:nvSpPr>
        <p:spPr bwMode="auto">
          <a:xfrm>
            <a:off x="3590925" y="2886075"/>
            <a:ext cx="1679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l-GR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: 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x</a:t>
            </a:r>
            <a:r>
              <a:rPr lang="en-US" sz="2000" b="1" baseline="-25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→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 </a:t>
            </a:r>
            <a:r>
              <a:rPr lang="el-GR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φ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(</a:t>
            </a:r>
            <a:r>
              <a:rPr lang="en-US" sz="2000" b="1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x</a:t>
            </a:r>
            <a:r>
              <a:rPr lang="en-US" sz="2000" smtClean="0">
                <a:solidFill>
                  <a:srgbClr val="0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0134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0897"/>
            <a:ext cx="7772400" cy="11430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ja-JP" altLang="en-US" dirty="0">
                <a:latin typeface="Arial"/>
              </a:rPr>
              <a:t>“</a:t>
            </a:r>
            <a:r>
              <a:rPr lang="en-US" dirty="0"/>
              <a:t>Kernel Trick</a:t>
            </a:r>
            <a:r>
              <a:rPr lang="ja-JP" altLang="en-US" dirty="0">
                <a:latin typeface="Arial"/>
              </a:rPr>
              <a:t>”</a:t>
            </a:r>
            <a:endParaRPr lang="en-US" dirty="0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53897"/>
            <a:ext cx="8229600" cy="5029200"/>
          </a:xfrm>
        </p:spPr>
        <p:txBody>
          <a:bodyPr/>
          <a:lstStyle/>
          <a:p>
            <a:r>
              <a:rPr lang="en-US" dirty="0"/>
              <a:t>The linear classifier relies on inner product between vectors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endParaRPr lang="en-US" i="1" baseline="-25000" dirty="0"/>
          </a:p>
          <a:p>
            <a:r>
              <a:rPr lang="en-US" dirty="0"/>
              <a:t>If every </a:t>
            </a:r>
            <a:r>
              <a:rPr lang="en-US" dirty="0" err="1"/>
              <a:t>datapoint</a:t>
            </a:r>
            <a:r>
              <a:rPr lang="en-US" dirty="0"/>
              <a:t> is mapped into high-dimensional space via some transformation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:  </a:t>
            </a:r>
            <a:r>
              <a:rPr lang="en-US" b="1" dirty="0">
                <a:cs typeface="Times New Roman" charset="0"/>
              </a:rPr>
              <a:t>x</a:t>
            </a:r>
            <a:r>
              <a:rPr lang="en-US" b="1" baseline="-25000" dirty="0">
                <a:cs typeface="Times New Roman" charset="0"/>
              </a:rPr>
              <a:t> </a:t>
            </a:r>
            <a:r>
              <a:rPr lang="en-US" b="1" dirty="0">
                <a:cs typeface="Times New Roman" charset="0"/>
              </a:rPr>
              <a:t>→</a:t>
            </a:r>
            <a:r>
              <a:rPr lang="en-US" dirty="0">
                <a:cs typeface="Times New Roman" charset="0"/>
              </a:rPr>
              <a:t>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), the inner product becomes:</a:t>
            </a:r>
          </a:p>
          <a:p>
            <a:pPr algn="ctr">
              <a:buFontTx/>
              <a:buNone/>
            </a:pP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)</a:t>
            </a:r>
            <a:r>
              <a:rPr lang="en-US" b="1" baseline="-25000" dirty="0"/>
              <a:t> </a:t>
            </a:r>
            <a:r>
              <a:rPr lang="en-US" b="1" baseline="30000" dirty="0"/>
              <a:t>T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</a:p>
          <a:p>
            <a:r>
              <a:rPr lang="en-US" dirty="0"/>
              <a:t>A </a:t>
            </a:r>
            <a:r>
              <a:rPr lang="en-US" i="1" dirty="0"/>
              <a:t>kernel function</a:t>
            </a:r>
            <a:r>
              <a:rPr lang="en-US" dirty="0"/>
              <a:t> is a function that is </a:t>
            </a:r>
            <a:r>
              <a:rPr lang="en-US" dirty="0" err="1"/>
              <a:t>eqiuvalent</a:t>
            </a:r>
            <a:r>
              <a:rPr lang="en-US" dirty="0"/>
              <a:t> to an inner product in some feature space.</a:t>
            </a:r>
          </a:p>
          <a:p>
            <a:r>
              <a:rPr lang="en-US" b="1" dirty="0"/>
              <a:t>Example: </a:t>
            </a:r>
          </a:p>
          <a:p>
            <a:pPr>
              <a:buFontTx/>
              <a:buNone/>
            </a:pPr>
            <a:r>
              <a:rPr lang="en-US" dirty="0"/>
              <a:t>	2-dimensional vectors </a:t>
            </a:r>
            <a:r>
              <a:rPr lang="en-US" b="1" dirty="0"/>
              <a:t>x</a:t>
            </a:r>
            <a:r>
              <a:rPr lang="en-US" dirty="0"/>
              <a:t>=[</a:t>
            </a:r>
            <a:r>
              <a:rPr lang="en-US" i="1" dirty="0"/>
              <a:t>x</a:t>
            </a:r>
            <a:r>
              <a:rPr lang="en-US" i="1" baseline="-25000" dirty="0"/>
              <a:t>1   </a:t>
            </a:r>
            <a:r>
              <a:rPr lang="en-US" i="1" dirty="0"/>
              <a:t>x</a:t>
            </a:r>
            <a:r>
              <a:rPr lang="en-US" i="1" baseline="-25000" dirty="0"/>
              <a:t>2</a:t>
            </a:r>
            <a:r>
              <a:rPr lang="en-US" dirty="0"/>
              <a:t>];  let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)=(1 + 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  <a:r>
              <a:rPr lang="en-US" baseline="30000" dirty="0"/>
              <a:t>2</a:t>
            </a:r>
            <a:r>
              <a:rPr lang="en-US" baseline="-25000" dirty="0"/>
              <a:t>,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	Need to show that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b="1" baseline="-25000" dirty="0" err="1"/>
              <a:t>j</a:t>
            </a:r>
            <a:r>
              <a:rPr lang="en-US" dirty="0"/>
              <a:t>)=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)</a:t>
            </a:r>
            <a:r>
              <a:rPr lang="en-US" b="1" baseline="-25000" dirty="0"/>
              <a:t> </a:t>
            </a:r>
            <a:r>
              <a:rPr lang="en-US" b="1" baseline="30000" dirty="0"/>
              <a:t>T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):</a:t>
            </a:r>
          </a:p>
          <a:p>
            <a:pPr>
              <a:buFontTx/>
              <a:buNone/>
            </a:pPr>
            <a:r>
              <a:rPr lang="en-US" dirty="0"/>
              <a:t>	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)=(1 + 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  <a:r>
              <a:rPr lang="en-US" baseline="30000" dirty="0"/>
              <a:t>2</a:t>
            </a:r>
            <a:r>
              <a:rPr lang="en-US" baseline="-25000" dirty="0"/>
              <a:t>,</a:t>
            </a:r>
            <a:r>
              <a:rPr lang="en-US" dirty="0"/>
              <a:t>= 1+ </a:t>
            </a:r>
            <a:r>
              <a:rPr lang="en-US" i="1" dirty="0"/>
              <a:t>x</a:t>
            </a:r>
            <a:r>
              <a:rPr lang="en-US" i="1" baseline="-25000" dirty="0"/>
              <a:t>i1</a:t>
            </a:r>
            <a:r>
              <a:rPr lang="en-US" i="1" baseline="30000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j1</a:t>
            </a:r>
            <a:r>
              <a:rPr lang="en-US" i="1" baseline="30000" dirty="0"/>
              <a:t>2 </a:t>
            </a:r>
            <a:r>
              <a:rPr lang="en-US" i="1" dirty="0"/>
              <a:t>+ </a:t>
            </a:r>
            <a:r>
              <a:rPr lang="en-US" dirty="0"/>
              <a:t>2 </a:t>
            </a:r>
            <a:r>
              <a:rPr lang="en-US" i="1" dirty="0"/>
              <a:t>x</a:t>
            </a:r>
            <a:r>
              <a:rPr lang="en-US" i="1" baseline="-25000" dirty="0"/>
              <a:t>i1</a:t>
            </a:r>
            <a:r>
              <a:rPr lang="en-US" i="1" dirty="0"/>
              <a:t>x</a:t>
            </a:r>
            <a:r>
              <a:rPr lang="en-US" i="1" baseline="-25000" dirty="0"/>
              <a:t>j1</a:t>
            </a:r>
            <a:r>
              <a:rPr lang="en-US" i="1" baseline="30000" dirty="0"/>
              <a:t> </a:t>
            </a:r>
            <a:r>
              <a:rPr lang="en-US" i="1" dirty="0"/>
              <a:t>x</a:t>
            </a:r>
            <a:r>
              <a:rPr lang="en-US" i="1" baseline="-25000" dirty="0"/>
              <a:t>i2</a:t>
            </a:r>
            <a:r>
              <a:rPr lang="en-US" i="1" dirty="0"/>
              <a:t>x</a:t>
            </a:r>
            <a:r>
              <a:rPr lang="en-US" i="1" baseline="-25000" dirty="0"/>
              <a:t>j2</a:t>
            </a:r>
            <a:r>
              <a:rPr lang="en-US" i="1" dirty="0"/>
              <a:t>+ x</a:t>
            </a:r>
            <a:r>
              <a:rPr lang="en-US" i="1" baseline="-25000" dirty="0"/>
              <a:t>i2</a:t>
            </a:r>
            <a:r>
              <a:rPr lang="en-US" i="1" baseline="30000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j2</a:t>
            </a:r>
            <a:r>
              <a:rPr lang="en-US" i="1" baseline="30000" dirty="0"/>
              <a:t>2 </a:t>
            </a:r>
            <a:r>
              <a:rPr lang="en-US" dirty="0"/>
              <a:t>+ 2</a:t>
            </a:r>
            <a:r>
              <a:rPr lang="en-US" i="1" dirty="0"/>
              <a:t>x</a:t>
            </a:r>
            <a:r>
              <a:rPr lang="en-US" i="1" baseline="-25000" dirty="0"/>
              <a:t>i1</a:t>
            </a:r>
            <a:r>
              <a:rPr lang="en-US" i="1" dirty="0"/>
              <a:t>x</a:t>
            </a:r>
            <a:r>
              <a:rPr lang="en-US" i="1" baseline="-25000" dirty="0"/>
              <a:t>j1 </a:t>
            </a:r>
            <a:r>
              <a:rPr lang="en-US" i="1" dirty="0"/>
              <a:t>+ 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i2</a:t>
            </a:r>
            <a:r>
              <a:rPr lang="en-US" i="1" dirty="0"/>
              <a:t>x</a:t>
            </a:r>
            <a:r>
              <a:rPr lang="en-US" i="1" baseline="-25000" dirty="0"/>
              <a:t>j2</a:t>
            </a:r>
            <a:r>
              <a:rPr lang="en-US" i="1" dirty="0"/>
              <a:t>=</a:t>
            </a:r>
          </a:p>
          <a:p>
            <a:pPr>
              <a:buFontTx/>
              <a:buNone/>
            </a:pPr>
            <a:r>
              <a:rPr lang="en-US" i="1" dirty="0"/>
              <a:t>	      = </a:t>
            </a:r>
            <a:r>
              <a:rPr lang="en-US" dirty="0"/>
              <a:t>[1  </a:t>
            </a:r>
            <a:r>
              <a:rPr lang="en-US" i="1" dirty="0"/>
              <a:t>x</a:t>
            </a:r>
            <a:r>
              <a:rPr lang="en-US" i="1" baseline="-25000" dirty="0"/>
              <a:t>i1</a:t>
            </a:r>
            <a:r>
              <a:rPr lang="en-US" i="1" baseline="30000" dirty="0"/>
              <a:t>2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 </a:t>
            </a:r>
            <a:r>
              <a:rPr lang="en-US" i="1" dirty="0"/>
              <a:t>x</a:t>
            </a:r>
            <a:r>
              <a:rPr lang="en-US" i="1" baseline="-25000" dirty="0"/>
              <a:t>i1</a:t>
            </a:r>
            <a:r>
              <a:rPr lang="en-US" i="1" dirty="0"/>
              <a:t>x</a:t>
            </a:r>
            <a:r>
              <a:rPr lang="en-US" i="1" baseline="-25000" dirty="0"/>
              <a:t>i2  </a:t>
            </a:r>
            <a:r>
              <a:rPr lang="en-US" i="1" dirty="0"/>
              <a:t> x</a:t>
            </a:r>
            <a:r>
              <a:rPr lang="en-US" i="1" baseline="-25000" dirty="0"/>
              <a:t>i2</a:t>
            </a:r>
            <a:r>
              <a:rPr lang="en-US" i="1" baseline="30000" dirty="0"/>
              <a:t>2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i1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i2</a:t>
            </a:r>
            <a:r>
              <a:rPr lang="en-US" dirty="0"/>
              <a:t>]</a:t>
            </a:r>
            <a:r>
              <a:rPr lang="en-US" b="1" baseline="30000" dirty="0"/>
              <a:t>T </a:t>
            </a:r>
            <a:r>
              <a:rPr lang="en-US" dirty="0"/>
              <a:t>[1  </a:t>
            </a:r>
            <a:r>
              <a:rPr lang="en-US" i="1" dirty="0"/>
              <a:t>x</a:t>
            </a:r>
            <a:r>
              <a:rPr lang="en-US" i="1" baseline="-25000" dirty="0"/>
              <a:t>j1</a:t>
            </a:r>
            <a:r>
              <a:rPr lang="en-US" i="1" baseline="30000" dirty="0"/>
              <a:t>2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 </a:t>
            </a:r>
            <a:r>
              <a:rPr lang="en-US" i="1" dirty="0"/>
              <a:t>x</a:t>
            </a:r>
            <a:r>
              <a:rPr lang="en-US" i="1" baseline="-25000" dirty="0"/>
              <a:t>j1</a:t>
            </a:r>
            <a:r>
              <a:rPr lang="en-US" i="1" dirty="0"/>
              <a:t>x</a:t>
            </a:r>
            <a:r>
              <a:rPr lang="en-US" i="1" baseline="-25000" dirty="0"/>
              <a:t>j2  </a:t>
            </a:r>
            <a:r>
              <a:rPr lang="en-US" i="1" dirty="0"/>
              <a:t> x</a:t>
            </a:r>
            <a:r>
              <a:rPr lang="en-US" i="1" baseline="-25000" dirty="0"/>
              <a:t>j2</a:t>
            </a:r>
            <a:r>
              <a:rPr lang="en-US" i="1" baseline="30000" dirty="0"/>
              <a:t>2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j1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j2</a:t>
            </a:r>
            <a:r>
              <a:rPr lang="en-US" dirty="0"/>
              <a:t>] =</a:t>
            </a:r>
          </a:p>
          <a:p>
            <a:pPr>
              <a:buFontTx/>
              <a:buNone/>
            </a:pPr>
            <a:r>
              <a:rPr lang="en-US" dirty="0"/>
              <a:t>	      =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)</a:t>
            </a:r>
            <a:r>
              <a:rPr lang="en-US" b="1" baseline="-25000" dirty="0"/>
              <a:t> </a:t>
            </a:r>
            <a:r>
              <a:rPr lang="en-US" b="1" baseline="30000" dirty="0"/>
              <a:t>T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),    where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dirty="0"/>
              <a:t>) = </a:t>
            </a:r>
            <a:r>
              <a:rPr lang="en-US" b="1" baseline="-25000" dirty="0"/>
              <a:t> </a:t>
            </a:r>
            <a:r>
              <a:rPr lang="en-US" dirty="0"/>
              <a:t>[1  </a:t>
            </a:r>
            <a:r>
              <a:rPr lang="en-US" i="1" dirty="0"/>
              <a:t>x</a:t>
            </a:r>
            <a:r>
              <a:rPr lang="en-US" i="1" baseline="-25000" dirty="0"/>
              <a:t>1</a:t>
            </a:r>
            <a:r>
              <a:rPr lang="en-US" i="1" baseline="30000" dirty="0"/>
              <a:t>2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 </a:t>
            </a:r>
            <a:r>
              <a:rPr lang="en-US" i="1" dirty="0"/>
              <a:t>x</a:t>
            </a:r>
            <a:r>
              <a:rPr lang="en-US" i="1" baseline="-25000" dirty="0"/>
              <a:t>1</a:t>
            </a:r>
            <a:r>
              <a:rPr lang="en-US" i="1" dirty="0"/>
              <a:t>x</a:t>
            </a:r>
            <a:r>
              <a:rPr lang="en-US" i="1" baseline="-25000" dirty="0"/>
              <a:t>2  </a:t>
            </a:r>
            <a:r>
              <a:rPr lang="en-US" i="1" dirty="0"/>
              <a:t> x</a:t>
            </a:r>
            <a:r>
              <a:rPr lang="en-US" i="1" baseline="-25000" dirty="0"/>
              <a:t>2</a:t>
            </a:r>
            <a:r>
              <a:rPr lang="en-US" i="1" baseline="30000" dirty="0"/>
              <a:t>2 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1  </a:t>
            </a:r>
            <a:r>
              <a:rPr lang="en-US" i="1" dirty="0">
                <a:cs typeface="Times New Roman" charset="0"/>
              </a:rPr>
              <a:t>√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i="1" baseline="-25000" dirty="0"/>
              <a:t>2</a:t>
            </a:r>
            <a:r>
              <a:rPr lang="en-US" dirty="0"/>
              <a:t>]</a:t>
            </a:r>
          </a:p>
          <a:p>
            <a:r>
              <a:rPr lang="en-US" dirty="0"/>
              <a:t>Thus, a kernel function</a:t>
            </a:r>
            <a:r>
              <a:rPr lang="en-US" i="1" dirty="0"/>
              <a:t> implicitly </a:t>
            </a:r>
            <a:r>
              <a:rPr lang="en-US" dirty="0"/>
              <a:t>maps data to a high-dimensional space (</a:t>
            </a:r>
            <a:r>
              <a:rPr lang="en-US" b="1" i="1" dirty="0">
                <a:solidFill>
                  <a:srgbClr val="800000"/>
                </a:solidFill>
              </a:rPr>
              <a:t>without the need to compute each </a:t>
            </a:r>
            <a:r>
              <a:rPr lang="el-GR" b="1" i="1" dirty="0">
                <a:solidFill>
                  <a:srgbClr val="800000"/>
                </a:solidFill>
                <a:cs typeface="Times New Roman" charset="0"/>
              </a:rPr>
              <a:t>φ</a:t>
            </a:r>
            <a:r>
              <a:rPr lang="en-US" b="1" i="1" dirty="0">
                <a:solidFill>
                  <a:srgbClr val="800000"/>
                </a:solidFill>
              </a:rPr>
              <a:t>(x) explicitly</a:t>
            </a:r>
            <a:r>
              <a:rPr lang="en-US" dirty="0"/>
              <a:t>).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47884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forests + clouds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2" name="Picture 1" descr="3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20174" r="27884" b="15998"/>
          <a:stretch/>
        </p:blipFill>
        <p:spPr>
          <a:xfrm>
            <a:off x="447916" y="1553609"/>
            <a:ext cx="4002892" cy="4377327"/>
          </a:xfrm>
          <a:prstGeom prst="rect">
            <a:avLst/>
          </a:prstGeom>
        </p:spPr>
      </p:pic>
      <p:pic>
        <p:nvPicPr>
          <p:cNvPr id="4" name="Picture 3" descr="5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6" t="36048" r="39718" b="36668"/>
          <a:stretch/>
        </p:blipFill>
        <p:spPr>
          <a:xfrm>
            <a:off x="5760535" y="1338146"/>
            <a:ext cx="1927739" cy="1871137"/>
          </a:xfrm>
          <a:prstGeom prst="rect">
            <a:avLst/>
          </a:prstGeom>
        </p:spPr>
      </p:pic>
      <p:pic>
        <p:nvPicPr>
          <p:cNvPr id="5" name="Picture 4" descr="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47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77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44918"/>
            <a:ext cx="7772400" cy="1143000"/>
          </a:xfrm>
        </p:spPr>
        <p:txBody>
          <a:bodyPr/>
          <a:lstStyle/>
          <a:p>
            <a:r>
              <a:rPr lang="en-US" dirty="0"/>
              <a:t>What Functions are Kernels?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some functions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 checking that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)</a:t>
            </a:r>
            <a:r>
              <a:rPr lang="en-US" b="1" baseline="-25000" dirty="0"/>
              <a:t> </a:t>
            </a:r>
            <a:r>
              <a:rPr lang="en-US" b="1" baseline="30000" dirty="0"/>
              <a:t>T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 can be cumbersome. </a:t>
            </a:r>
          </a:p>
          <a:p>
            <a:r>
              <a:rPr lang="en-US" dirty="0"/>
              <a:t>Mercer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/>
              <a:t>s theorem:  </a:t>
            </a:r>
          </a:p>
          <a:p>
            <a:pPr algn="ctr">
              <a:buFontTx/>
              <a:buNone/>
            </a:pPr>
            <a:r>
              <a:rPr lang="en-US" b="1" i="1" dirty="0">
                <a:solidFill>
                  <a:srgbClr val="008000"/>
                </a:solidFill>
              </a:rPr>
              <a:t>Every semi-positive definite symmetric function is a kernel</a:t>
            </a:r>
          </a:p>
          <a:p>
            <a:r>
              <a:rPr lang="en-US" dirty="0"/>
              <a:t>Semi-positive definite symmetric functions correspond to a semi-positive definite symmetric Gram matrix:</a:t>
            </a:r>
          </a:p>
          <a:p>
            <a:pPr algn="ctr">
              <a:buFontTx/>
              <a:buNone/>
            </a:pPr>
            <a:endParaRPr lang="en-US" b="1" i="1" dirty="0"/>
          </a:p>
        </p:txBody>
      </p:sp>
      <p:graphicFrame>
        <p:nvGraphicFramePr>
          <p:cNvPr id="226363" name="Group 59"/>
          <p:cNvGraphicFramePr>
            <a:graphicFrameLocks noGrp="1"/>
          </p:cNvGraphicFramePr>
          <p:nvPr/>
        </p:nvGraphicFramePr>
        <p:xfrm>
          <a:off x="2266950" y="3987800"/>
          <a:ext cx="5353050" cy="2254250"/>
        </p:xfrm>
        <a:graphic>
          <a:graphicData uri="http://schemas.openxmlformats.org/drawingml/2006/table">
            <a:tbl>
              <a:tblPr/>
              <a:tblGrid>
                <a:gridCol w="1069975"/>
                <a:gridCol w="1071563"/>
                <a:gridCol w="1069975"/>
                <a:gridCol w="1071562"/>
                <a:gridCol w="1069975"/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,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x</a:t>
                      </a:r>
                      <a:r>
                        <a:rPr kumimoji="0" lang="en-US" sz="18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359" name="Text Box 55"/>
          <p:cNvSpPr txBox="1">
            <a:spLocks noChangeArrowheads="1"/>
          </p:cNvSpPr>
          <p:nvPr/>
        </p:nvSpPr>
        <p:spPr bwMode="auto">
          <a:xfrm>
            <a:off x="1647825" y="4905375"/>
            <a:ext cx="97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t>K=</a:t>
            </a:r>
          </a:p>
        </p:txBody>
      </p:sp>
    </p:spTree>
    <p:extLst>
      <p:ext uri="{BB962C8B-B14F-4D97-AF65-F5344CB8AC3E}">
        <p14:creationId xmlns:p14="http://schemas.microsoft.com/office/powerpoint/2010/main" val="3947244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Kernel Functions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8000"/>
                </a:solidFill>
              </a:rPr>
              <a:t>Linear</a:t>
            </a:r>
            <a:r>
              <a:rPr lang="en-US" dirty="0"/>
              <a:t>: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 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b="1" baseline="-25000" dirty="0"/>
              <a:t> 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Mapping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:    </a:t>
            </a:r>
            <a:r>
              <a:rPr lang="en-US" b="1" dirty="0">
                <a:cs typeface="Times New Roman" charset="0"/>
              </a:rPr>
              <a:t>x</a:t>
            </a:r>
            <a:r>
              <a:rPr lang="en-US" b="1" baseline="-25000" dirty="0">
                <a:cs typeface="Times New Roman" charset="0"/>
              </a:rPr>
              <a:t>  </a:t>
            </a:r>
            <a:r>
              <a:rPr lang="en-US" b="1" dirty="0">
                <a:cs typeface="Times New Roman" charset="0"/>
              </a:rPr>
              <a:t>→ </a:t>
            </a:r>
            <a:r>
              <a:rPr lang="en-US" dirty="0">
                <a:cs typeface="Times New Roman" charset="0"/>
              </a:rPr>
              <a:t>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), where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 is 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 itself</a:t>
            </a:r>
            <a:endParaRPr lang="en-US" b="1" baseline="-25000" dirty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8000"/>
                </a:solidFill>
              </a:rPr>
              <a:t>Polynomial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/>
              <a:t>of power </a:t>
            </a:r>
            <a:r>
              <a:rPr lang="en-US" i="1" dirty="0"/>
              <a:t>p</a:t>
            </a:r>
            <a:r>
              <a:rPr lang="en-US" dirty="0"/>
              <a:t>: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)= (1+</a:t>
            </a:r>
            <a:r>
              <a:rPr lang="en-US" dirty="0">
                <a:cs typeface="Times New Roman" charset="0"/>
              </a:rPr>
              <a:t> 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b="1" baseline="30000" dirty="0" err="1"/>
              <a:t>T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  <a:r>
              <a:rPr lang="en-US" i="1" baseline="30000" dirty="0"/>
              <a:t>p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Mapping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:    </a:t>
            </a:r>
            <a:r>
              <a:rPr lang="en-US" b="1" dirty="0">
                <a:cs typeface="Times New Roman" charset="0"/>
              </a:rPr>
              <a:t>x</a:t>
            </a:r>
            <a:r>
              <a:rPr lang="en-US" b="1" baseline="-25000" dirty="0">
                <a:cs typeface="Times New Roman" charset="0"/>
              </a:rPr>
              <a:t>  </a:t>
            </a:r>
            <a:r>
              <a:rPr lang="en-US" b="1" dirty="0">
                <a:cs typeface="Times New Roman" charset="0"/>
              </a:rPr>
              <a:t>→ </a:t>
            </a:r>
            <a:r>
              <a:rPr lang="en-US" dirty="0">
                <a:cs typeface="Times New Roman" charset="0"/>
              </a:rPr>
              <a:t>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), where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 has           dimensions 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8000"/>
                </a:solidFill>
              </a:rPr>
              <a:t>Gaussian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/>
              <a:t>(radial-basis function):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b="1" dirty="0" err="1"/>
              <a:t>x</a:t>
            </a:r>
            <a:r>
              <a:rPr lang="en-US" i="1" baseline="-25000" dirty="0" err="1"/>
              <a:t>i</a:t>
            </a:r>
            <a:r>
              <a:rPr lang="en-US" dirty="0" err="1"/>
              <a:t>,</a:t>
            </a:r>
            <a:r>
              <a:rPr lang="en-US" b="1" dirty="0" err="1"/>
              <a:t>x</a:t>
            </a:r>
            <a:r>
              <a:rPr lang="en-US" i="1" baseline="-25000" dirty="0" err="1"/>
              <a:t>j</a:t>
            </a:r>
            <a:r>
              <a:rPr lang="en-US" dirty="0"/>
              <a:t>) =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Mapping </a:t>
            </a:r>
            <a:r>
              <a:rPr lang="el-GR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:  </a:t>
            </a:r>
            <a:r>
              <a:rPr lang="en-US" b="1" dirty="0">
                <a:cs typeface="Times New Roman" charset="0"/>
              </a:rPr>
              <a:t>x</a:t>
            </a:r>
            <a:r>
              <a:rPr lang="en-US" b="1" baseline="-25000" dirty="0">
                <a:cs typeface="Times New Roman" charset="0"/>
              </a:rPr>
              <a:t> </a:t>
            </a:r>
            <a:r>
              <a:rPr lang="en-US" b="1" dirty="0">
                <a:cs typeface="Times New Roman" charset="0"/>
              </a:rPr>
              <a:t>→ 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), where </a:t>
            </a:r>
            <a:r>
              <a:rPr lang="el-GR" b="1" dirty="0">
                <a:cs typeface="Times New Roman" charset="0"/>
              </a:rPr>
              <a:t>φ</a:t>
            </a:r>
            <a:r>
              <a:rPr lang="en-US" dirty="0">
                <a:cs typeface="Times New Roman" charset="0"/>
              </a:rPr>
              <a:t>(</a:t>
            </a:r>
            <a:r>
              <a:rPr lang="en-US" b="1" dirty="0">
                <a:cs typeface="Times New Roman" charset="0"/>
              </a:rPr>
              <a:t>x</a:t>
            </a:r>
            <a:r>
              <a:rPr lang="en-US" dirty="0">
                <a:cs typeface="Times New Roman" charset="0"/>
              </a:rPr>
              <a:t>) is </a:t>
            </a:r>
            <a:r>
              <a:rPr lang="en-US" i="1" dirty="0">
                <a:cs typeface="Times New Roman" charset="0"/>
              </a:rPr>
              <a:t>infinite-dimensional</a:t>
            </a:r>
            <a:r>
              <a:rPr lang="en-US" dirty="0">
                <a:cs typeface="Times New Roman" charset="0"/>
              </a:rPr>
              <a:t>: every point is mapped to </a:t>
            </a:r>
            <a:r>
              <a:rPr lang="en-US" i="1" dirty="0">
                <a:cs typeface="Times New Roman" charset="0"/>
              </a:rPr>
              <a:t>a function </a:t>
            </a:r>
            <a:r>
              <a:rPr lang="en-US" dirty="0">
                <a:cs typeface="Times New Roman" charset="0"/>
              </a:rPr>
              <a:t>(a Gaussian); combination of functions for support vectors is the separator.</a:t>
            </a: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>
                <a:cs typeface="Times New Roman" charset="0"/>
              </a:rPr>
              <a:t>Higher-dimensional space still has </a:t>
            </a:r>
            <a:r>
              <a:rPr lang="en-US" i="1" dirty="0">
                <a:cs typeface="Times New Roman" charset="0"/>
              </a:rPr>
              <a:t>intrinsic </a:t>
            </a:r>
            <a:r>
              <a:rPr lang="en-US" dirty="0">
                <a:cs typeface="Times New Roman" charset="0"/>
              </a:rPr>
              <a:t>dimensionality </a:t>
            </a:r>
            <a:r>
              <a:rPr lang="en-US" i="1" dirty="0" smtClean="0">
                <a:cs typeface="Times New Roman" charset="0"/>
              </a:rPr>
              <a:t>d</a:t>
            </a:r>
            <a:r>
              <a:rPr lang="en-US" dirty="0" smtClean="0">
                <a:cs typeface="Times New Roman" charset="0"/>
              </a:rPr>
              <a:t>, </a:t>
            </a:r>
            <a:r>
              <a:rPr lang="en-US" dirty="0">
                <a:cs typeface="Times New Roman" charset="0"/>
              </a:rPr>
              <a:t>but </a:t>
            </a:r>
            <a:r>
              <a:rPr lang="en-US" dirty="0" smtClean="0">
                <a:cs typeface="Times New Roman" charset="0"/>
              </a:rPr>
              <a:t>its linear separators correspond </a:t>
            </a:r>
            <a:r>
              <a:rPr lang="en-US" dirty="0">
                <a:cs typeface="Times New Roman" charset="0"/>
              </a:rPr>
              <a:t>to </a:t>
            </a:r>
            <a:r>
              <a:rPr lang="en-US" i="1" dirty="0">
                <a:cs typeface="Times New Roman" charset="0"/>
              </a:rPr>
              <a:t>non-linear </a:t>
            </a:r>
            <a:r>
              <a:rPr lang="en-US" dirty="0">
                <a:cs typeface="Times New Roman" charset="0"/>
              </a:rPr>
              <a:t>separators in </a:t>
            </a:r>
            <a:r>
              <a:rPr lang="en-US" dirty="0" smtClean="0">
                <a:cs typeface="Times New Roman" charset="0"/>
              </a:rPr>
              <a:t>the original space!</a:t>
            </a:r>
            <a:endParaRPr lang="en-US" dirty="0">
              <a:cs typeface="Times New Roman" charset="0"/>
            </a:endParaRPr>
          </a:p>
        </p:txBody>
      </p:sp>
      <p:graphicFrame>
        <p:nvGraphicFramePr>
          <p:cNvPr id="227332" name="Object 4"/>
          <p:cNvGraphicFramePr>
            <a:graphicFrameLocks noChangeAspect="1"/>
          </p:cNvGraphicFramePr>
          <p:nvPr/>
        </p:nvGraphicFramePr>
        <p:xfrm>
          <a:off x="5324475" y="3652838"/>
          <a:ext cx="9509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9" name="Equation" r:id="rId3" imgW="520560" imgH="380880" progId="Equation.3">
                  <p:embed/>
                </p:oleObj>
              </mc:Choice>
              <mc:Fallback>
                <p:oleObj name="Equation" r:id="rId3" imgW="520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5" y="3652838"/>
                        <a:ext cx="950913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3" name="Object 5"/>
          <p:cNvGraphicFramePr>
            <a:graphicFrameLocks noChangeAspect="1"/>
          </p:cNvGraphicFramePr>
          <p:nvPr/>
        </p:nvGraphicFramePr>
        <p:xfrm>
          <a:off x="5138738" y="3078163"/>
          <a:ext cx="56673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30" name="Equation" r:id="rId5" imgW="520560" imgH="457200" progId="Equation.3">
                  <p:embed/>
                </p:oleObj>
              </mc:Choice>
              <mc:Fallback>
                <p:oleObj name="Equation" r:id="rId5" imgW="5205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738" y="3078163"/>
                        <a:ext cx="566737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993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5046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 kernels </a:t>
            </a:r>
            <a:r>
              <a:rPr lang="en-US" sz="4200" dirty="0" smtClean="0">
                <a:latin typeface="Cambria"/>
                <a:cs typeface="Cambria"/>
              </a:rPr>
              <a:t>in R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1.30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97000"/>
            <a:ext cx="6692900" cy="4051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07521" y="5988668"/>
            <a:ext cx="5506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many others, but these are the most commonly used…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73428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pic>
        <p:nvPicPr>
          <p:cNvPr id="7" name="Picture 6" descr="Screen Shot 2013-04-01 at 4.42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342900"/>
            <a:ext cx="7861300" cy="6172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196" y="136452"/>
            <a:ext cx="4638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"/>
                <a:cs typeface="Cambria"/>
              </a:rPr>
              <a:t>W</a:t>
            </a:r>
            <a:r>
              <a:rPr lang="en-US" sz="2400" dirty="0" smtClean="0">
                <a:latin typeface="Cambria"/>
                <a:cs typeface="Cambria"/>
              </a:rPr>
              <a:t>hat about this dataset?</a:t>
            </a:r>
            <a:endParaRPr lang="en-US" sz="2400" dirty="0">
              <a:latin typeface="Cambria"/>
              <a:cs typeface="Cambri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5581" y="5970769"/>
            <a:ext cx="7658863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OLD:  </a:t>
            </a:r>
            <a:r>
              <a:rPr lang="en-US" dirty="0" err="1" smtClean="0"/>
              <a:t>svp</a:t>
            </a:r>
            <a:r>
              <a:rPr lang="en-US" dirty="0" smtClean="0"/>
              <a:t> </a:t>
            </a:r>
            <a:r>
              <a:rPr lang="en-US" dirty="0"/>
              <a:t>&lt;- </a:t>
            </a:r>
            <a:r>
              <a:rPr lang="en-US" dirty="0" err="1"/>
              <a:t>ksvm</a:t>
            </a:r>
            <a:r>
              <a:rPr lang="en-US" dirty="0"/>
              <a:t>(</a:t>
            </a:r>
            <a:r>
              <a:rPr lang="en-US" dirty="0" err="1"/>
              <a:t>xtrain,ytrain,type</a:t>
            </a:r>
            <a:r>
              <a:rPr lang="en-US" dirty="0"/>
              <a:t>="C-</a:t>
            </a:r>
            <a:r>
              <a:rPr lang="en-US" dirty="0" err="1"/>
              <a:t>svc",</a:t>
            </a:r>
            <a:r>
              <a:rPr lang="en-US" b="1" dirty="0" err="1">
                <a:solidFill>
                  <a:srgbClr val="FF6600"/>
                </a:solidFill>
              </a:rPr>
              <a:t>kernel</a:t>
            </a:r>
            <a:r>
              <a:rPr lang="en-US" b="1" dirty="0">
                <a:solidFill>
                  <a:srgbClr val="FF6600"/>
                </a:solidFill>
              </a:rPr>
              <a:t>='</a:t>
            </a:r>
            <a:r>
              <a:rPr lang="en-US" b="1" dirty="0" err="1">
                <a:solidFill>
                  <a:srgbClr val="FF6600"/>
                </a:solidFill>
              </a:rPr>
              <a:t>vanilladot</a:t>
            </a:r>
            <a:r>
              <a:rPr lang="en-US" b="1" dirty="0">
                <a:solidFill>
                  <a:srgbClr val="FF6600"/>
                </a:solidFill>
              </a:rPr>
              <a:t>'</a:t>
            </a:r>
            <a:r>
              <a:rPr lang="en-US" dirty="0" smtClean="0"/>
              <a:t>, C</a:t>
            </a:r>
            <a:r>
              <a:rPr lang="en-US" dirty="0"/>
              <a:t>=1)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581" y="6373570"/>
            <a:ext cx="8418619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NEW:  </a:t>
            </a:r>
            <a:r>
              <a:rPr lang="en-US" dirty="0" err="1" smtClean="0"/>
              <a:t>svp</a:t>
            </a:r>
            <a:r>
              <a:rPr lang="en-US" dirty="0" smtClean="0"/>
              <a:t> </a:t>
            </a:r>
            <a:r>
              <a:rPr lang="en-US" dirty="0"/>
              <a:t>&lt;- </a:t>
            </a:r>
            <a:r>
              <a:rPr lang="en-US" dirty="0" err="1"/>
              <a:t>ksvm</a:t>
            </a:r>
            <a:r>
              <a:rPr lang="en-US" dirty="0"/>
              <a:t>(</a:t>
            </a:r>
            <a:r>
              <a:rPr lang="en-US" dirty="0" err="1"/>
              <a:t>xtrain,ytrain,type</a:t>
            </a:r>
            <a:r>
              <a:rPr lang="en-US" dirty="0"/>
              <a:t>="C-</a:t>
            </a:r>
            <a:r>
              <a:rPr lang="en-US" dirty="0" err="1"/>
              <a:t>svc",</a:t>
            </a:r>
            <a:r>
              <a:rPr lang="en-US" b="1" dirty="0" err="1">
                <a:solidFill>
                  <a:srgbClr val="FF6600"/>
                </a:solidFill>
              </a:rPr>
              <a:t>kernel</a:t>
            </a:r>
            <a:r>
              <a:rPr lang="en-US" b="1" dirty="0">
                <a:solidFill>
                  <a:srgbClr val="FF6600"/>
                </a:solidFill>
              </a:rPr>
              <a:t>=</a:t>
            </a:r>
            <a:r>
              <a:rPr lang="en-US" b="1" dirty="0" smtClean="0">
                <a:solidFill>
                  <a:srgbClr val="FF6600"/>
                </a:solidFill>
              </a:rPr>
              <a:t>'</a:t>
            </a:r>
            <a:r>
              <a:rPr lang="en-US" b="1" dirty="0" err="1" smtClean="0">
                <a:solidFill>
                  <a:srgbClr val="FF6600"/>
                </a:solidFill>
              </a:rPr>
              <a:t>rbf</a:t>
            </a:r>
            <a:r>
              <a:rPr lang="en-US" b="1" dirty="0" smtClean="0">
                <a:solidFill>
                  <a:srgbClr val="FF6600"/>
                </a:solidFill>
              </a:rPr>
              <a:t>'</a:t>
            </a:r>
            <a:r>
              <a:rPr lang="en-US" dirty="0"/>
              <a:t>, </a:t>
            </a:r>
            <a:r>
              <a:rPr lang="en-US" dirty="0" err="1">
                <a:solidFill>
                  <a:srgbClr val="FF6600"/>
                </a:solidFill>
              </a:rPr>
              <a:t>kpar</a:t>
            </a:r>
            <a:r>
              <a:rPr lang="en-US" dirty="0">
                <a:solidFill>
                  <a:srgbClr val="FF6600"/>
                </a:solidFill>
              </a:rPr>
              <a:t>=list(sigma=1</a:t>
            </a:r>
            <a:r>
              <a:rPr lang="en-US" dirty="0" smtClean="0">
                <a:solidFill>
                  <a:srgbClr val="FF6600"/>
                </a:solidFill>
              </a:rPr>
              <a:t>)</a:t>
            </a:r>
            <a:r>
              <a:rPr lang="en-US" dirty="0" smtClean="0"/>
              <a:t>, C</a:t>
            </a:r>
            <a:r>
              <a:rPr lang="en-US" dirty="0"/>
              <a:t>=1)</a:t>
            </a:r>
          </a:p>
        </p:txBody>
      </p:sp>
    </p:spTree>
    <p:extLst>
      <p:ext uri="{BB962C8B-B14F-4D97-AF65-F5344CB8AC3E}">
        <p14:creationId xmlns:p14="http://schemas.microsoft.com/office/powerpoint/2010/main" val="423577403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0442" y="5986458"/>
            <a:ext cx="22911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 smtClean="0">
                <a:latin typeface="Cambria"/>
                <a:cs typeface="Cambria"/>
              </a:rPr>
              <a:t>Results</a:t>
            </a:r>
            <a:endParaRPr lang="en-US" sz="4200" dirty="0">
              <a:latin typeface="Cambria"/>
              <a:cs typeface="Cambria"/>
            </a:endParaRPr>
          </a:p>
        </p:txBody>
      </p:sp>
      <p:pic>
        <p:nvPicPr>
          <p:cNvPr id="3" name="Picture 2" descr="Screen Shot 2013-04-01 at 4.42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06" y="6135696"/>
            <a:ext cx="4746770" cy="566376"/>
          </a:xfrm>
          <a:prstGeom prst="rect">
            <a:avLst/>
          </a:prstGeom>
          <a:solidFill>
            <a:srgbClr val="800000"/>
          </a:solidFill>
          <a:ln>
            <a:solidFill>
              <a:srgbClr val="008000"/>
            </a:solidFill>
          </a:ln>
        </p:spPr>
      </p:pic>
      <p:pic>
        <p:nvPicPr>
          <p:cNvPr id="5" name="Picture 4" descr="Screen Shot 2013-04-01 at 4.42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118742"/>
            <a:ext cx="6880474" cy="587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013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5046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 parameters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5709" y="1329293"/>
            <a:ext cx="5772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RBF support vector machines have only two parameters: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36194" y="1971931"/>
            <a:ext cx="4224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the cost of allowing support vectors to cross the decision threshold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25737" y="2003342"/>
            <a:ext cx="41549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Cambria"/>
                <a:cs typeface="Cambria"/>
              </a:rPr>
              <a:t>C </a:t>
            </a:r>
            <a:r>
              <a:rPr lang="en-US" sz="3200" dirty="0" smtClean="0">
                <a:latin typeface="Cambria"/>
                <a:cs typeface="Cambria"/>
              </a:rPr>
              <a:t> 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2563174" y="3823622"/>
            <a:ext cx="505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(gamma) the radius of the Gaussian (the "influence") that each data point in the training data has in the high-dimensional space that the SVM uses to separate the two classes…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725737" y="3957095"/>
            <a:ext cx="35338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Symbol" charset="2"/>
                <a:cs typeface="Symbol" charset="2"/>
              </a:rPr>
              <a:t>g</a:t>
            </a:r>
            <a:r>
              <a:rPr lang="en-US" sz="3200" dirty="0" smtClean="0">
                <a:latin typeface="Cambria"/>
                <a:cs typeface="Cambria"/>
              </a:rPr>
              <a:t>  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3268206" y="5148778"/>
            <a:ext cx="4634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typically on the order of 0.001 through 1.0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68206" y="5559168"/>
            <a:ext cx="4762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omit it – and </a:t>
            </a:r>
            <a:r>
              <a:rPr lang="en-US" b="1" dirty="0" err="1" smtClean="0">
                <a:latin typeface="Courier New"/>
                <a:cs typeface="Courier New"/>
              </a:rPr>
              <a:t>ksvm</a:t>
            </a:r>
            <a:r>
              <a:rPr lang="en-US" dirty="0" smtClean="0">
                <a:latin typeface="Cambria"/>
                <a:cs typeface="Cambria"/>
              </a:rPr>
              <a:t> will find the best for you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341226" y="2728691"/>
            <a:ext cx="4480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rule of thumb: try 0.1, 1, 10, 100, 1000, …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352008" y="3173183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use cross-validation accuracy to choose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456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254" y="249854"/>
            <a:ext cx="5046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SVM parameters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5709" y="1329293"/>
            <a:ext cx="5772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RBF support vector machines have only two parameters: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36194" y="1971931"/>
            <a:ext cx="4224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the cost of allowing support vectors to cross the decision threshold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25737" y="2003342"/>
            <a:ext cx="41549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Cambria"/>
                <a:cs typeface="Cambria"/>
              </a:rPr>
              <a:t>C </a:t>
            </a:r>
            <a:r>
              <a:rPr lang="en-US" sz="3200" dirty="0" smtClean="0">
                <a:latin typeface="Cambria"/>
                <a:cs typeface="Cambria"/>
              </a:rPr>
              <a:t> 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2563174" y="3823622"/>
            <a:ext cx="505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/>
                <a:cs typeface="Cambria"/>
              </a:rPr>
              <a:t>(gamma) the radius of the Gaussian (the "influence") that each data point in the training data has in the high-dimensional space that the SVM uses to separate the two classes…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725737" y="3957095"/>
            <a:ext cx="35338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Symbol" charset="2"/>
                <a:cs typeface="Symbol" charset="2"/>
              </a:rPr>
              <a:t>g</a:t>
            </a:r>
            <a:r>
              <a:rPr lang="en-US" sz="3200" dirty="0" smtClean="0">
                <a:latin typeface="Cambria"/>
                <a:cs typeface="Cambria"/>
              </a:rPr>
              <a:t>  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3268206" y="5148778"/>
            <a:ext cx="4634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typically on the order of 0.001 through 1.0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68206" y="5559168"/>
            <a:ext cx="4762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omit it – and </a:t>
            </a:r>
            <a:r>
              <a:rPr lang="en-US" b="1" dirty="0" err="1" smtClean="0">
                <a:latin typeface="Courier New"/>
                <a:cs typeface="Courier New"/>
              </a:rPr>
              <a:t>ksvm</a:t>
            </a:r>
            <a:r>
              <a:rPr lang="en-US" dirty="0" smtClean="0">
                <a:latin typeface="Cambria"/>
                <a:cs typeface="Cambria"/>
              </a:rPr>
              <a:t> will find the best for you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341226" y="2728691"/>
            <a:ext cx="4480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rule of thumb: try 0.1, 1, 10, 100, 1000, …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352008" y="3173183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Cambria"/>
                <a:cs typeface="Cambria"/>
              </a:rPr>
              <a:t>use cross-validation accuracy to choose</a:t>
            </a:r>
            <a:endParaRPr lang="en-US" dirty="0"/>
          </a:p>
        </p:txBody>
      </p:sp>
      <p:pic>
        <p:nvPicPr>
          <p:cNvPr id="10" name="Picture 9" descr="Screen Shot 2013-04-01 at 4.59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02" y="5209891"/>
            <a:ext cx="8031048" cy="1437218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3" name="Rectangle 2"/>
          <p:cNvSpPr/>
          <p:nvPr/>
        </p:nvSpPr>
        <p:spPr>
          <a:xfrm rot="1300574">
            <a:off x="5866675" y="665352"/>
            <a:ext cx="3098898" cy="646331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mbria"/>
                <a:cs typeface="Cambria"/>
              </a:rPr>
              <a:t>H</a:t>
            </a:r>
            <a:r>
              <a:rPr lang="en-US" dirty="0" smtClean="0">
                <a:latin typeface="Cambria"/>
                <a:cs typeface="Cambria"/>
              </a:rPr>
              <a:t>ow about tasks with more than 2 classes? Iris data?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18684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254" y="249854"/>
            <a:ext cx="5046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Multi-class SVM</a:t>
            </a:r>
            <a:endParaRPr lang="en-US" sz="4200" dirty="0">
              <a:latin typeface="Cambria"/>
              <a:cs typeface="Cambria"/>
            </a:endParaRPr>
          </a:p>
        </p:txBody>
      </p:sp>
      <p:sp>
        <p:nvSpPr>
          <p:cNvPr id="3" name="Rectangle 2"/>
          <p:cNvSpPr/>
          <p:nvPr/>
        </p:nvSpPr>
        <p:spPr>
          <a:xfrm rot="1300574">
            <a:off x="5866675" y="665352"/>
            <a:ext cx="3098898" cy="646331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ambria"/>
                <a:cs typeface="Cambria"/>
              </a:rPr>
              <a:t>H</a:t>
            </a:r>
            <a:r>
              <a:rPr lang="en-US" dirty="0" smtClean="0">
                <a:latin typeface="Cambria"/>
                <a:cs typeface="Cambria"/>
              </a:rPr>
              <a:t>ow about tasks with more than 2 classes? </a:t>
            </a:r>
            <a:r>
              <a:rPr lang="en-US" b="1" dirty="0" smtClean="0">
                <a:solidFill>
                  <a:srgbClr val="800000"/>
                </a:solidFill>
                <a:latin typeface="Cambria"/>
                <a:cs typeface="Cambria"/>
              </a:rPr>
              <a:t>Spam</a:t>
            </a:r>
            <a:r>
              <a:rPr lang="en-US" dirty="0" smtClean="0">
                <a:latin typeface="Cambria"/>
                <a:cs typeface="Cambria"/>
              </a:rPr>
              <a:t> data?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60254" y="1830750"/>
            <a:ext cx="70538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000"/>
                </a:solidFill>
                <a:latin typeface="Cambria"/>
                <a:cs typeface="Cambria"/>
              </a:rPr>
              <a:t># spam </a:t>
            </a:r>
            <a:r>
              <a:rPr lang="en-US" b="1" dirty="0" smtClean="0">
                <a:solidFill>
                  <a:srgbClr val="008000"/>
                </a:solidFill>
                <a:latin typeface="Cambria"/>
                <a:cs typeface="Cambria"/>
              </a:rPr>
              <a:t>example…</a:t>
            </a:r>
            <a:endParaRPr lang="en-US" b="1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dirty="0">
                <a:latin typeface="Cambria"/>
                <a:cs typeface="Cambria"/>
              </a:rPr>
              <a:t>data(spam)</a:t>
            </a:r>
          </a:p>
          <a:p>
            <a:r>
              <a:rPr lang="en-US" dirty="0">
                <a:latin typeface="Cambria"/>
                <a:cs typeface="Cambria"/>
              </a:rPr>
              <a:t>n &lt;- </a:t>
            </a:r>
            <a:r>
              <a:rPr lang="en-US" dirty="0" err="1">
                <a:latin typeface="Cambria"/>
                <a:cs typeface="Cambria"/>
              </a:rPr>
              <a:t>nrow</a:t>
            </a:r>
            <a:r>
              <a:rPr lang="en-US" dirty="0">
                <a:latin typeface="Cambria"/>
                <a:cs typeface="Cambria"/>
              </a:rPr>
              <a:t>(spam)</a:t>
            </a:r>
          </a:p>
          <a:p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 &lt;- sample(1:n, floor(n/3))</a:t>
            </a:r>
          </a:p>
          <a:p>
            <a:r>
              <a:rPr lang="en-US" dirty="0" err="1">
                <a:latin typeface="Cambria"/>
                <a:cs typeface="Cambria"/>
              </a:rPr>
              <a:t>spamtrain</a:t>
            </a:r>
            <a:r>
              <a:rPr lang="en-US" dirty="0">
                <a:latin typeface="Cambria"/>
                <a:cs typeface="Cambria"/>
              </a:rPr>
              <a:t> &lt;- spam[-</a:t>
            </a:r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, ]</a:t>
            </a:r>
          </a:p>
          <a:p>
            <a:r>
              <a:rPr lang="en-US" dirty="0" err="1">
                <a:latin typeface="Cambria"/>
                <a:cs typeface="Cambria"/>
              </a:rPr>
              <a:t>spamtest</a:t>
            </a:r>
            <a:r>
              <a:rPr lang="en-US" dirty="0">
                <a:latin typeface="Cambria"/>
                <a:cs typeface="Cambria"/>
              </a:rPr>
              <a:t> &lt;- spam[</a:t>
            </a:r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, ]</a:t>
            </a:r>
          </a:p>
          <a:p>
            <a:endParaRPr lang="en-US" dirty="0" smtClean="0">
              <a:latin typeface="Cambria"/>
              <a:cs typeface="Cambria"/>
            </a:endParaRPr>
          </a:p>
          <a:p>
            <a:endParaRPr lang="en-US" dirty="0">
              <a:latin typeface="Cambria"/>
              <a:cs typeface="Cambria"/>
            </a:endParaRPr>
          </a:p>
          <a:p>
            <a:r>
              <a:rPr lang="en-US" b="1" dirty="0">
                <a:solidFill>
                  <a:srgbClr val="008000"/>
                </a:solidFill>
                <a:latin typeface="Cambria"/>
                <a:cs typeface="Cambria"/>
              </a:rPr>
              <a:t># auto-detect the best gamma...</a:t>
            </a:r>
          </a:p>
          <a:p>
            <a:r>
              <a:rPr lang="en-US" dirty="0" err="1">
                <a:latin typeface="Cambria"/>
                <a:cs typeface="Cambria"/>
              </a:rPr>
              <a:t>svmmod</a:t>
            </a:r>
            <a:r>
              <a:rPr lang="en-US" dirty="0">
                <a:latin typeface="Cambria"/>
                <a:cs typeface="Cambria"/>
              </a:rPr>
              <a:t> &lt;- </a:t>
            </a:r>
            <a:r>
              <a:rPr lang="en-US" dirty="0" err="1">
                <a:latin typeface="Cambria"/>
                <a:cs typeface="Cambria"/>
              </a:rPr>
              <a:t>ksvm</a:t>
            </a:r>
            <a:r>
              <a:rPr lang="en-US" dirty="0">
                <a:latin typeface="Cambria"/>
                <a:cs typeface="Cambria"/>
              </a:rPr>
              <a:t>(type ~ ., data = </a:t>
            </a:r>
            <a:r>
              <a:rPr lang="en-US" dirty="0" err="1">
                <a:latin typeface="Cambria"/>
                <a:cs typeface="Cambria"/>
              </a:rPr>
              <a:t>spamtrain</a:t>
            </a:r>
            <a:r>
              <a:rPr lang="en-US" dirty="0">
                <a:latin typeface="Cambria"/>
                <a:cs typeface="Cambria"/>
              </a:rPr>
              <a:t>, kernel = "</a:t>
            </a:r>
            <a:r>
              <a:rPr lang="en-US" dirty="0" err="1">
                <a:latin typeface="Cambria"/>
                <a:cs typeface="Cambria"/>
              </a:rPr>
              <a:t>rbfdot</a:t>
            </a:r>
            <a:r>
              <a:rPr lang="en-US" dirty="0">
                <a:latin typeface="Cambria"/>
                <a:cs typeface="Cambria"/>
              </a:rPr>
              <a:t>", C = 5)</a:t>
            </a:r>
          </a:p>
          <a:p>
            <a:r>
              <a:rPr lang="en-US" dirty="0" err="1">
                <a:latin typeface="Cambria"/>
                <a:cs typeface="Cambria"/>
              </a:rPr>
              <a:t>type.pred</a:t>
            </a:r>
            <a:r>
              <a:rPr lang="en-US" dirty="0">
                <a:latin typeface="Cambria"/>
                <a:cs typeface="Cambria"/>
              </a:rPr>
              <a:t> &lt;- predict(</a:t>
            </a:r>
            <a:r>
              <a:rPr lang="en-US" dirty="0" err="1">
                <a:latin typeface="Cambria"/>
                <a:cs typeface="Cambria"/>
              </a:rPr>
              <a:t>svmmod</a:t>
            </a:r>
            <a:r>
              <a:rPr lang="en-US" dirty="0">
                <a:latin typeface="Cambria"/>
                <a:cs typeface="Cambria"/>
              </a:rPr>
              <a:t>, </a:t>
            </a:r>
            <a:r>
              <a:rPr lang="en-US" dirty="0" err="1">
                <a:latin typeface="Cambria"/>
                <a:cs typeface="Cambria"/>
              </a:rPr>
              <a:t>spamtest</a:t>
            </a:r>
            <a:r>
              <a:rPr lang="en-US" dirty="0">
                <a:latin typeface="Cambria"/>
                <a:cs typeface="Cambria"/>
              </a:rPr>
              <a:t>[, -58])</a:t>
            </a:r>
          </a:p>
          <a:p>
            <a:r>
              <a:rPr lang="en-US" dirty="0">
                <a:latin typeface="Cambria"/>
                <a:cs typeface="Cambria"/>
              </a:rPr>
              <a:t>table(predicted = </a:t>
            </a:r>
            <a:r>
              <a:rPr lang="en-US" dirty="0" err="1">
                <a:latin typeface="Cambria"/>
                <a:cs typeface="Cambria"/>
              </a:rPr>
              <a:t>type.pred</a:t>
            </a:r>
            <a:r>
              <a:rPr lang="en-US" dirty="0">
                <a:latin typeface="Cambria"/>
                <a:cs typeface="Cambria"/>
              </a:rPr>
              <a:t>, true = </a:t>
            </a:r>
            <a:r>
              <a:rPr lang="en-US" dirty="0" err="1">
                <a:latin typeface="Cambria"/>
                <a:cs typeface="Cambria"/>
              </a:rPr>
              <a:t>spamtest</a:t>
            </a:r>
            <a:r>
              <a:rPr lang="en-US" dirty="0">
                <a:latin typeface="Cambria"/>
                <a:cs typeface="Cambria"/>
              </a:rPr>
              <a:t>[, 58])</a:t>
            </a:r>
          </a:p>
        </p:txBody>
      </p:sp>
      <p:pic>
        <p:nvPicPr>
          <p:cNvPr id="15" name="Picture 14" descr="Screen Shot 2013-04-01 at 5.13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817" y="2209285"/>
            <a:ext cx="3497553" cy="1510307"/>
          </a:xfrm>
          <a:prstGeom prst="rect">
            <a:avLst/>
          </a:prstGeom>
          <a:ln>
            <a:solidFill>
              <a:srgbClr val="800000"/>
            </a:solidFill>
          </a:ln>
        </p:spPr>
      </p:pic>
      <p:pic>
        <p:nvPicPr>
          <p:cNvPr id="16" name="Picture 15" descr="Screen Shot 2013-04-01 at 5.14.4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35" y="5379985"/>
            <a:ext cx="6491989" cy="1217862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321216227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676275" y="191113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NNs</a:t>
            </a:r>
            <a:endParaRPr lang="en-US" sz="6000" dirty="0" smtClean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1027"/>
          <p:cNvSpPr>
            <a:spLocks noChangeArrowheads="1"/>
          </p:cNvSpPr>
          <p:nvPr/>
        </p:nvSpPr>
        <p:spPr bwMode="auto">
          <a:xfrm>
            <a:off x="676275" y="305413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SVMs</a:t>
            </a:r>
            <a:endParaRPr lang="en-US" sz="6000" dirty="0" smtClean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ea typeface="ＭＳ Ｐゴシック" charset="0"/>
            </a:endParaRPr>
          </a:p>
        </p:txBody>
      </p:sp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676275" y="419713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k-NNs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k-Nearest Neighbors…</a:t>
            </a:r>
            <a:endParaRPr lang="en-US" sz="4200" dirty="0">
              <a:solidFill>
                <a:srgbClr val="0000FF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3896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err="1" smtClean="0">
                <a:latin typeface="Cambria" charset="0"/>
                <a:cs typeface="Cambria" charset="0"/>
              </a:rPr>
              <a:t>knn</a:t>
            </a:r>
            <a:r>
              <a:rPr lang="en-US" sz="4200" dirty="0" smtClean="0">
                <a:latin typeface="Cambria" charset="0"/>
                <a:cs typeface="Cambria" charset="0"/>
              </a:rPr>
              <a:t> in R</a:t>
            </a:r>
            <a:endParaRPr lang="en-US" sz="4200" dirty="0"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2373" y="1833042"/>
            <a:ext cx="61733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000"/>
                </a:solidFill>
                <a:latin typeface="Cambria"/>
                <a:cs typeface="Cambria"/>
              </a:rPr>
              <a:t># k-NN methods...</a:t>
            </a:r>
          </a:p>
          <a:p>
            <a:r>
              <a:rPr lang="en-US" dirty="0">
                <a:latin typeface="Cambria"/>
                <a:cs typeface="Cambria"/>
              </a:rPr>
              <a:t>library(class)</a:t>
            </a:r>
          </a:p>
          <a:p>
            <a:r>
              <a:rPr lang="en-US" dirty="0">
                <a:latin typeface="Cambria"/>
                <a:cs typeface="Cambria"/>
              </a:rPr>
              <a:t>data(iris)</a:t>
            </a:r>
          </a:p>
          <a:p>
            <a:r>
              <a:rPr lang="en-US" dirty="0">
                <a:latin typeface="Cambria"/>
                <a:cs typeface="Cambria"/>
              </a:rPr>
              <a:t>n &lt;- </a:t>
            </a:r>
            <a:r>
              <a:rPr lang="en-US" dirty="0" err="1">
                <a:latin typeface="Cambria"/>
                <a:cs typeface="Cambria"/>
              </a:rPr>
              <a:t>nrow</a:t>
            </a:r>
            <a:r>
              <a:rPr lang="en-US" dirty="0">
                <a:latin typeface="Cambria"/>
                <a:cs typeface="Cambria"/>
              </a:rPr>
              <a:t>(iris)</a:t>
            </a:r>
          </a:p>
          <a:p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 &lt;- sample(1:n, floor(n/3))</a:t>
            </a:r>
          </a:p>
          <a:p>
            <a:r>
              <a:rPr lang="en-US" dirty="0" err="1">
                <a:latin typeface="Cambria"/>
                <a:cs typeface="Cambria"/>
              </a:rPr>
              <a:t>iristrain</a:t>
            </a:r>
            <a:r>
              <a:rPr lang="en-US" dirty="0">
                <a:latin typeface="Cambria"/>
                <a:cs typeface="Cambria"/>
              </a:rPr>
              <a:t> &lt;- iris[-</a:t>
            </a:r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, ]</a:t>
            </a:r>
          </a:p>
          <a:p>
            <a:r>
              <a:rPr lang="en-US" dirty="0" err="1">
                <a:latin typeface="Cambria"/>
                <a:cs typeface="Cambria"/>
              </a:rPr>
              <a:t>iristest</a:t>
            </a:r>
            <a:r>
              <a:rPr lang="en-US" dirty="0">
                <a:latin typeface="Cambria"/>
                <a:cs typeface="Cambria"/>
              </a:rPr>
              <a:t> &lt;- iris[</a:t>
            </a:r>
            <a:r>
              <a:rPr lang="en-US" dirty="0" err="1">
                <a:latin typeface="Cambria"/>
                <a:cs typeface="Cambria"/>
              </a:rPr>
              <a:t>testIndex</a:t>
            </a:r>
            <a:r>
              <a:rPr lang="en-US" dirty="0">
                <a:latin typeface="Cambria"/>
                <a:cs typeface="Cambria"/>
              </a:rPr>
              <a:t>, ]</a:t>
            </a:r>
          </a:p>
          <a:p>
            <a:r>
              <a:rPr lang="en-US" dirty="0" err="1">
                <a:latin typeface="Cambria"/>
                <a:cs typeface="Cambria"/>
              </a:rPr>
              <a:t>train_input</a:t>
            </a:r>
            <a:r>
              <a:rPr lang="en-US" dirty="0">
                <a:latin typeface="Cambria"/>
                <a:cs typeface="Cambria"/>
              </a:rPr>
              <a:t> &lt;- </a:t>
            </a:r>
            <a:r>
              <a:rPr lang="en-US" dirty="0" err="1">
                <a:latin typeface="Cambria"/>
                <a:cs typeface="Cambria"/>
              </a:rPr>
              <a:t>as.matrix</a:t>
            </a:r>
            <a:r>
              <a:rPr lang="en-US" dirty="0">
                <a:latin typeface="Cambria"/>
                <a:cs typeface="Cambria"/>
              </a:rPr>
              <a:t>(</a:t>
            </a:r>
            <a:r>
              <a:rPr lang="en-US" dirty="0" err="1">
                <a:latin typeface="Cambria"/>
                <a:cs typeface="Cambria"/>
              </a:rPr>
              <a:t>iristrain</a:t>
            </a:r>
            <a:r>
              <a:rPr lang="en-US" dirty="0">
                <a:latin typeface="Cambria"/>
                <a:cs typeface="Cambria"/>
              </a:rPr>
              <a:t>[,-5])</a:t>
            </a:r>
          </a:p>
          <a:p>
            <a:r>
              <a:rPr lang="en-US" dirty="0" err="1">
                <a:latin typeface="Cambria"/>
                <a:cs typeface="Cambria"/>
              </a:rPr>
              <a:t>train_output</a:t>
            </a:r>
            <a:r>
              <a:rPr lang="en-US" dirty="0">
                <a:latin typeface="Cambria"/>
                <a:cs typeface="Cambria"/>
              </a:rPr>
              <a:t> &lt;- </a:t>
            </a:r>
            <a:r>
              <a:rPr lang="en-US" dirty="0" err="1">
                <a:latin typeface="Cambria"/>
                <a:cs typeface="Cambria"/>
              </a:rPr>
              <a:t>as.vector</a:t>
            </a:r>
            <a:r>
              <a:rPr lang="en-US" dirty="0">
                <a:latin typeface="Cambria"/>
                <a:cs typeface="Cambria"/>
              </a:rPr>
              <a:t>(</a:t>
            </a:r>
            <a:r>
              <a:rPr lang="en-US" dirty="0" err="1">
                <a:latin typeface="Cambria"/>
                <a:cs typeface="Cambria"/>
              </a:rPr>
              <a:t>iristrain</a:t>
            </a:r>
            <a:r>
              <a:rPr lang="en-US" dirty="0">
                <a:latin typeface="Cambria"/>
                <a:cs typeface="Cambria"/>
              </a:rPr>
              <a:t>[,5])</a:t>
            </a:r>
          </a:p>
          <a:p>
            <a:r>
              <a:rPr lang="en-US" dirty="0" err="1">
                <a:latin typeface="Cambria"/>
                <a:cs typeface="Cambria"/>
              </a:rPr>
              <a:t>test_input</a:t>
            </a:r>
            <a:r>
              <a:rPr lang="en-US" dirty="0">
                <a:latin typeface="Cambria"/>
                <a:cs typeface="Cambria"/>
              </a:rPr>
              <a:t> &lt;- </a:t>
            </a:r>
            <a:r>
              <a:rPr lang="en-US" dirty="0" err="1">
                <a:latin typeface="Cambria"/>
                <a:cs typeface="Cambria"/>
              </a:rPr>
              <a:t>as.matrix</a:t>
            </a:r>
            <a:r>
              <a:rPr lang="en-US" dirty="0">
                <a:latin typeface="Cambria"/>
                <a:cs typeface="Cambria"/>
              </a:rPr>
              <a:t>(</a:t>
            </a:r>
            <a:r>
              <a:rPr lang="en-US" dirty="0" err="1">
                <a:latin typeface="Cambria"/>
                <a:cs typeface="Cambria"/>
              </a:rPr>
              <a:t>iristest</a:t>
            </a:r>
            <a:r>
              <a:rPr lang="en-US" dirty="0">
                <a:latin typeface="Cambria"/>
                <a:cs typeface="Cambria"/>
              </a:rPr>
              <a:t>[,-5])</a:t>
            </a:r>
          </a:p>
          <a:p>
            <a:endParaRPr lang="en-US" dirty="0" smtClean="0">
              <a:latin typeface="Cambria"/>
              <a:cs typeface="Cambria"/>
            </a:endParaRPr>
          </a:p>
          <a:p>
            <a:r>
              <a:rPr lang="en-US" b="1" dirty="0" smtClean="0">
                <a:solidFill>
                  <a:srgbClr val="008000"/>
                </a:solidFill>
                <a:latin typeface="Cambria"/>
                <a:cs typeface="Cambria"/>
              </a:rPr>
              <a:t># predict!</a:t>
            </a:r>
            <a:endParaRPr lang="en-US" b="1" dirty="0">
              <a:solidFill>
                <a:srgbClr val="008000"/>
              </a:solidFill>
              <a:latin typeface="Cambria"/>
              <a:cs typeface="Cambria"/>
            </a:endParaRPr>
          </a:p>
          <a:p>
            <a:r>
              <a:rPr lang="en-US" dirty="0">
                <a:latin typeface="Cambria"/>
                <a:cs typeface="Cambria"/>
              </a:rPr>
              <a:t>prediction &lt;- </a:t>
            </a:r>
            <a:r>
              <a:rPr lang="en-US" dirty="0" err="1">
                <a:latin typeface="Cambria"/>
                <a:cs typeface="Cambria"/>
              </a:rPr>
              <a:t>knn</a:t>
            </a:r>
            <a:r>
              <a:rPr lang="en-US" dirty="0">
                <a:latin typeface="Cambria"/>
                <a:cs typeface="Cambria"/>
              </a:rPr>
              <a:t>(</a:t>
            </a:r>
            <a:r>
              <a:rPr lang="en-US" dirty="0" err="1">
                <a:latin typeface="Cambria"/>
                <a:cs typeface="Cambria"/>
              </a:rPr>
              <a:t>train_input</a:t>
            </a:r>
            <a:r>
              <a:rPr lang="en-US" dirty="0">
                <a:latin typeface="Cambria"/>
                <a:cs typeface="Cambria"/>
              </a:rPr>
              <a:t>, </a:t>
            </a:r>
            <a:r>
              <a:rPr lang="en-US" dirty="0" err="1">
                <a:latin typeface="Cambria"/>
                <a:cs typeface="Cambria"/>
              </a:rPr>
              <a:t>test_input</a:t>
            </a:r>
            <a:r>
              <a:rPr lang="en-US" dirty="0">
                <a:latin typeface="Cambria"/>
                <a:cs typeface="Cambria"/>
              </a:rPr>
              <a:t>, </a:t>
            </a:r>
            <a:r>
              <a:rPr lang="en-US" dirty="0" err="1">
                <a:latin typeface="Cambria"/>
                <a:cs typeface="Cambria"/>
              </a:rPr>
              <a:t>train_output</a:t>
            </a:r>
            <a:r>
              <a:rPr lang="en-US" dirty="0">
                <a:latin typeface="Cambria"/>
                <a:cs typeface="Cambria"/>
              </a:rPr>
              <a:t>, k=5)</a:t>
            </a:r>
          </a:p>
          <a:p>
            <a:r>
              <a:rPr lang="en-US" dirty="0">
                <a:latin typeface="Cambria"/>
                <a:cs typeface="Cambria"/>
              </a:rPr>
              <a:t>table(prediction, </a:t>
            </a:r>
            <a:r>
              <a:rPr lang="en-US" dirty="0" err="1">
                <a:latin typeface="Cambria"/>
                <a:cs typeface="Cambria"/>
              </a:rPr>
              <a:t>iristest$Species</a:t>
            </a:r>
            <a:r>
              <a:rPr lang="en-US" dirty="0">
                <a:latin typeface="Cambria"/>
                <a:cs typeface="Cambria"/>
              </a:rPr>
              <a:t>)</a:t>
            </a:r>
          </a:p>
        </p:txBody>
      </p:sp>
      <p:pic>
        <p:nvPicPr>
          <p:cNvPr id="3" name="Picture 2" descr="Screen Shot 2013-04-01 at 5.17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056" y="362099"/>
            <a:ext cx="5149599" cy="1837904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254385" y="6035060"/>
            <a:ext cx="3692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  <a:latin typeface="Calibri"/>
                <a:cs typeface="Calibri"/>
              </a:rPr>
              <a:t>notice that both the training and testing data are input all at once!</a:t>
            </a:r>
            <a:endParaRPr lang="en-US" dirty="0">
              <a:solidFill>
                <a:srgbClr val="008000"/>
              </a:solidFill>
              <a:latin typeface="Calibri"/>
              <a:cs typeface="Calibri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4354421" y="5477328"/>
            <a:ext cx="1224681" cy="55773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3684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l">
  <a:themeElements>
    <a:clrScheme name="ml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l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m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43000" marR="0" indent="-228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43000" marR="0" indent="-228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4502</TotalTime>
  <Words>6335</Words>
  <Application>Microsoft Macintosh PowerPoint</Application>
  <PresentationFormat>On-screen Show (4:3)</PresentationFormat>
  <Paragraphs>881</Paragraphs>
  <Slides>104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104</vt:i4>
      </vt:variant>
    </vt:vector>
  </HeadingPairs>
  <TitlesOfParts>
    <vt:vector size="111" baseType="lpstr">
      <vt:lpstr>Office Theme</vt:lpstr>
      <vt:lpstr>Blank Presentation</vt:lpstr>
      <vt:lpstr>Default Design</vt:lpstr>
      <vt:lpstr>ml</vt:lpstr>
      <vt:lpstr>1_Default Design</vt:lpstr>
      <vt:lpstr>Equation</vt:lpstr>
      <vt:lpstr>Microsoft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Neural Networks are… ?</vt:lpstr>
      <vt:lpstr>Biological Neural Nets</vt:lpstr>
      <vt:lpstr>PowerPoint Presentation</vt:lpstr>
      <vt:lpstr>PowerPoint Presentation</vt:lpstr>
      <vt:lpstr>PowerPoint Presentation</vt:lpstr>
      <vt:lpstr>PowerPoint Presentation</vt:lpstr>
      <vt:lpstr>ANNs – The basics</vt:lpstr>
      <vt:lpstr>PowerPoint Presentation</vt:lpstr>
      <vt:lpstr>PowerPoint Presentation</vt:lpstr>
      <vt:lpstr>PowerPoint Presentation</vt:lpstr>
      <vt:lpstr>Feed-forward nets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Bigger example: Voice Recognition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Recurrent Networks</vt:lpstr>
      <vt:lpstr>Recurrent Networks</vt:lpstr>
      <vt:lpstr>PowerPoint Presentation</vt:lpstr>
      <vt:lpstr>The perceptron revisited:  Linear Separators </vt:lpstr>
      <vt:lpstr>Linear Separators</vt:lpstr>
      <vt:lpstr>Classification Margin</vt:lpstr>
      <vt:lpstr>Maximum Margin Classification</vt:lpstr>
      <vt:lpstr>Linear SVM Mathematically</vt:lpstr>
      <vt:lpstr>Linear SVMs Mathematically (cont.)</vt:lpstr>
      <vt:lpstr>Solving the Optimization Problem</vt:lpstr>
      <vt:lpstr>The Optimization Problem Solution</vt:lpstr>
      <vt:lpstr>PowerPoint Presentation</vt:lpstr>
      <vt:lpstr>PowerPoint Presentation</vt:lpstr>
      <vt:lpstr>PowerPoint Presentation</vt:lpstr>
      <vt:lpstr>PowerPoint Presentation</vt:lpstr>
      <vt:lpstr>Soft Margin Classification  </vt:lpstr>
      <vt:lpstr>Soft Margin Classification Mathematically</vt:lpstr>
      <vt:lpstr>Soft Margin Classification – Solution</vt:lpstr>
      <vt:lpstr>PowerPoint Presentation</vt:lpstr>
      <vt:lpstr>PowerPoint Presentation</vt:lpstr>
      <vt:lpstr>PowerPoint Presentation</vt:lpstr>
      <vt:lpstr>PowerPoint Presentation</vt:lpstr>
      <vt:lpstr>Theoretical Justification for Maximum Margins</vt:lpstr>
      <vt:lpstr>Linear SVMs:  Overview</vt:lpstr>
      <vt:lpstr>Non-linear SVMs</vt:lpstr>
      <vt:lpstr>Non-linear SVMs:  Feature spaces</vt:lpstr>
      <vt:lpstr>Non-linear SVMs:  Feature spaces</vt:lpstr>
      <vt:lpstr>The “Kernel Trick”</vt:lpstr>
      <vt:lpstr>What Functions are Kernels?</vt:lpstr>
      <vt:lpstr>Examples of Kernel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 Dodds</dc:creator>
  <cp:lastModifiedBy>Zach Dodds</cp:lastModifiedBy>
  <cp:revision>112</cp:revision>
  <cp:lastPrinted>2013-03-26T00:59:15Z</cp:lastPrinted>
  <dcterms:created xsi:type="dcterms:W3CDTF">2013-03-11T16:13:07Z</dcterms:created>
  <dcterms:modified xsi:type="dcterms:W3CDTF">2013-04-02T00:41:05Z</dcterms:modified>
</cp:coreProperties>
</file>