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  <p:sldMasterId id="2147483710" r:id="rId3"/>
    <p:sldMasterId id="2147483806" r:id="rId4"/>
    <p:sldMasterId id="2147483821" r:id="rId5"/>
  </p:sldMasterIdLst>
  <p:notesMasterIdLst>
    <p:notesMasterId r:id="rId103"/>
  </p:notesMasterIdLst>
  <p:sldIdLst>
    <p:sldId id="340" r:id="rId6"/>
    <p:sldId id="341" r:id="rId7"/>
    <p:sldId id="755" r:id="rId8"/>
    <p:sldId id="758" r:id="rId9"/>
    <p:sldId id="759" r:id="rId10"/>
    <p:sldId id="752" r:id="rId11"/>
    <p:sldId id="753" r:id="rId12"/>
    <p:sldId id="756" r:id="rId13"/>
    <p:sldId id="760" r:id="rId14"/>
    <p:sldId id="761" r:id="rId15"/>
    <p:sldId id="629" r:id="rId16"/>
    <p:sldId id="686" r:id="rId17"/>
    <p:sldId id="692" r:id="rId18"/>
    <p:sldId id="689" r:id="rId19"/>
    <p:sldId id="765" r:id="rId20"/>
    <p:sldId id="630" r:id="rId21"/>
    <p:sldId id="767" r:id="rId22"/>
    <p:sldId id="768" r:id="rId23"/>
    <p:sldId id="769" r:id="rId24"/>
    <p:sldId id="771" r:id="rId25"/>
    <p:sldId id="770" r:id="rId26"/>
    <p:sldId id="772" r:id="rId27"/>
    <p:sldId id="774" r:id="rId28"/>
    <p:sldId id="773" r:id="rId29"/>
    <p:sldId id="775" r:id="rId30"/>
    <p:sldId id="776" r:id="rId31"/>
    <p:sldId id="777" r:id="rId32"/>
    <p:sldId id="778" r:id="rId33"/>
    <p:sldId id="779" r:id="rId34"/>
    <p:sldId id="780" r:id="rId35"/>
    <p:sldId id="781" r:id="rId36"/>
    <p:sldId id="788" r:id="rId37"/>
    <p:sldId id="782" r:id="rId38"/>
    <p:sldId id="783" r:id="rId39"/>
    <p:sldId id="784" r:id="rId40"/>
    <p:sldId id="785" r:id="rId41"/>
    <p:sldId id="786" r:id="rId42"/>
    <p:sldId id="787" r:id="rId43"/>
    <p:sldId id="798" r:id="rId44"/>
    <p:sldId id="789" r:id="rId45"/>
    <p:sldId id="799" r:id="rId46"/>
    <p:sldId id="800" r:id="rId47"/>
    <p:sldId id="790" r:id="rId48"/>
    <p:sldId id="791" r:id="rId49"/>
    <p:sldId id="792" r:id="rId50"/>
    <p:sldId id="793" r:id="rId51"/>
    <p:sldId id="794" r:id="rId52"/>
    <p:sldId id="801" r:id="rId53"/>
    <p:sldId id="795" r:id="rId54"/>
    <p:sldId id="802" r:id="rId55"/>
    <p:sldId id="796" r:id="rId56"/>
    <p:sldId id="803" r:id="rId57"/>
    <p:sldId id="797" r:id="rId58"/>
    <p:sldId id="804" r:id="rId59"/>
    <p:sldId id="808" r:id="rId60"/>
    <p:sldId id="810" r:id="rId61"/>
    <p:sldId id="805" r:id="rId62"/>
    <p:sldId id="811" r:id="rId63"/>
    <p:sldId id="809" r:id="rId64"/>
    <p:sldId id="807" r:id="rId65"/>
    <p:sldId id="806" r:id="rId66"/>
    <p:sldId id="812" r:id="rId67"/>
    <p:sldId id="817" r:id="rId68"/>
    <p:sldId id="818" r:id="rId69"/>
    <p:sldId id="820" r:id="rId70"/>
    <p:sldId id="819" r:id="rId71"/>
    <p:sldId id="821" r:id="rId72"/>
    <p:sldId id="825" r:id="rId73"/>
    <p:sldId id="822" r:id="rId74"/>
    <p:sldId id="823" r:id="rId75"/>
    <p:sldId id="824" r:id="rId76"/>
    <p:sldId id="826" r:id="rId77"/>
    <p:sldId id="827" r:id="rId78"/>
    <p:sldId id="831" r:id="rId79"/>
    <p:sldId id="830" r:id="rId80"/>
    <p:sldId id="828" r:id="rId81"/>
    <p:sldId id="829" r:id="rId82"/>
    <p:sldId id="833" r:id="rId83"/>
    <p:sldId id="834" r:id="rId84"/>
    <p:sldId id="835" r:id="rId85"/>
    <p:sldId id="832" r:id="rId86"/>
    <p:sldId id="813" r:id="rId87"/>
    <p:sldId id="836" r:id="rId88"/>
    <p:sldId id="814" r:id="rId89"/>
    <p:sldId id="815" r:id="rId90"/>
    <p:sldId id="816" r:id="rId91"/>
    <p:sldId id="685" r:id="rId92"/>
    <p:sldId id="840" r:id="rId93"/>
    <p:sldId id="841" r:id="rId94"/>
    <p:sldId id="842" r:id="rId95"/>
    <p:sldId id="837" r:id="rId96"/>
    <p:sldId id="838" r:id="rId97"/>
    <p:sldId id="839" r:id="rId98"/>
    <p:sldId id="624" r:id="rId99"/>
    <p:sldId id="746" r:id="rId100"/>
    <p:sldId id="749" r:id="rId101"/>
    <p:sldId id="428" r:id="rId10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401"/>
    <a:srgbClr val="B7D9FF"/>
    <a:srgbClr val="ADEBAA"/>
    <a:srgbClr val="FFA4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 snapToObjects="1">
      <p:cViewPr varScale="1">
        <p:scale>
          <a:sx n="112" d="100"/>
          <a:sy n="112" d="100"/>
        </p:scale>
        <p:origin x="-1608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01" Type="http://schemas.openxmlformats.org/officeDocument/2006/relationships/slide" Target="slides/slide96.xml"/><Relationship Id="rId102" Type="http://schemas.openxmlformats.org/officeDocument/2006/relationships/slide" Target="slides/slide97.xml"/><Relationship Id="rId103" Type="http://schemas.openxmlformats.org/officeDocument/2006/relationships/notesMaster" Target="notesMasters/notesMaster1.xml"/><Relationship Id="rId104" Type="http://schemas.openxmlformats.org/officeDocument/2006/relationships/printerSettings" Target="printerSettings/printerSettings1.bin"/><Relationship Id="rId105" Type="http://schemas.openxmlformats.org/officeDocument/2006/relationships/presProps" Target="presProps.xml"/><Relationship Id="rId106" Type="http://schemas.openxmlformats.org/officeDocument/2006/relationships/viewProps" Target="viewProps.xml"/><Relationship Id="rId107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Master" Target="slideMasters/slideMaster5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8" Type="http://schemas.openxmlformats.org/officeDocument/2006/relationships/tableStyles" Target="tableStyles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30" Type="http://schemas.openxmlformats.org/officeDocument/2006/relationships/slide" Target="slides/slide25.xml"/><Relationship Id="rId31" Type="http://schemas.openxmlformats.org/officeDocument/2006/relationships/slide" Target="slides/slide26.xml"/><Relationship Id="rId32" Type="http://schemas.openxmlformats.org/officeDocument/2006/relationships/slide" Target="slides/slide27.xml"/><Relationship Id="rId33" Type="http://schemas.openxmlformats.org/officeDocument/2006/relationships/slide" Target="slides/slide28.xml"/><Relationship Id="rId34" Type="http://schemas.openxmlformats.org/officeDocument/2006/relationships/slide" Target="slides/slide29.xml"/><Relationship Id="rId35" Type="http://schemas.openxmlformats.org/officeDocument/2006/relationships/slide" Target="slides/slide30.xml"/><Relationship Id="rId36" Type="http://schemas.openxmlformats.org/officeDocument/2006/relationships/slide" Target="slides/slide31.xml"/><Relationship Id="rId37" Type="http://schemas.openxmlformats.org/officeDocument/2006/relationships/slide" Target="slides/slide32.xml"/><Relationship Id="rId38" Type="http://schemas.openxmlformats.org/officeDocument/2006/relationships/slide" Target="slides/slide33.xml"/><Relationship Id="rId39" Type="http://schemas.openxmlformats.org/officeDocument/2006/relationships/slide" Target="slides/slide34.xml"/><Relationship Id="rId50" Type="http://schemas.openxmlformats.org/officeDocument/2006/relationships/slide" Target="slides/slide45.xml"/><Relationship Id="rId51" Type="http://schemas.openxmlformats.org/officeDocument/2006/relationships/slide" Target="slides/slide46.xml"/><Relationship Id="rId52" Type="http://schemas.openxmlformats.org/officeDocument/2006/relationships/slide" Target="slides/slide47.xml"/><Relationship Id="rId53" Type="http://schemas.openxmlformats.org/officeDocument/2006/relationships/slide" Target="slides/slide48.xml"/><Relationship Id="rId54" Type="http://schemas.openxmlformats.org/officeDocument/2006/relationships/slide" Target="slides/slide49.xml"/><Relationship Id="rId55" Type="http://schemas.openxmlformats.org/officeDocument/2006/relationships/slide" Target="slides/slide50.xml"/><Relationship Id="rId56" Type="http://schemas.openxmlformats.org/officeDocument/2006/relationships/slide" Target="slides/slide51.xml"/><Relationship Id="rId57" Type="http://schemas.openxmlformats.org/officeDocument/2006/relationships/slide" Target="slides/slide52.xml"/><Relationship Id="rId58" Type="http://schemas.openxmlformats.org/officeDocument/2006/relationships/slide" Target="slides/slide53.xml"/><Relationship Id="rId59" Type="http://schemas.openxmlformats.org/officeDocument/2006/relationships/slide" Target="slides/slide54.xml"/><Relationship Id="rId70" Type="http://schemas.openxmlformats.org/officeDocument/2006/relationships/slide" Target="slides/slide65.xml"/><Relationship Id="rId71" Type="http://schemas.openxmlformats.org/officeDocument/2006/relationships/slide" Target="slides/slide66.xml"/><Relationship Id="rId72" Type="http://schemas.openxmlformats.org/officeDocument/2006/relationships/slide" Target="slides/slide67.xml"/><Relationship Id="rId73" Type="http://schemas.openxmlformats.org/officeDocument/2006/relationships/slide" Target="slides/slide68.xml"/><Relationship Id="rId74" Type="http://schemas.openxmlformats.org/officeDocument/2006/relationships/slide" Target="slides/slide69.xml"/><Relationship Id="rId75" Type="http://schemas.openxmlformats.org/officeDocument/2006/relationships/slide" Target="slides/slide70.xml"/><Relationship Id="rId76" Type="http://schemas.openxmlformats.org/officeDocument/2006/relationships/slide" Target="slides/slide71.xml"/><Relationship Id="rId77" Type="http://schemas.openxmlformats.org/officeDocument/2006/relationships/slide" Target="slides/slide72.xml"/><Relationship Id="rId78" Type="http://schemas.openxmlformats.org/officeDocument/2006/relationships/slide" Target="slides/slide73.xml"/><Relationship Id="rId79" Type="http://schemas.openxmlformats.org/officeDocument/2006/relationships/slide" Target="slides/slide74.xml"/><Relationship Id="rId90" Type="http://schemas.openxmlformats.org/officeDocument/2006/relationships/slide" Target="slides/slide85.xml"/><Relationship Id="rId91" Type="http://schemas.openxmlformats.org/officeDocument/2006/relationships/slide" Target="slides/slide86.xml"/><Relationship Id="rId92" Type="http://schemas.openxmlformats.org/officeDocument/2006/relationships/slide" Target="slides/slide87.xml"/><Relationship Id="rId93" Type="http://schemas.openxmlformats.org/officeDocument/2006/relationships/slide" Target="slides/slide88.xml"/><Relationship Id="rId94" Type="http://schemas.openxmlformats.org/officeDocument/2006/relationships/slide" Target="slides/slide89.xml"/><Relationship Id="rId95" Type="http://schemas.openxmlformats.org/officeDocument/2006/relationships/slide" Target="slides/slide90.xml"/><Relationship Id="rId96" Type="http://schemas.openxmlformats.org/officeDocument/2006/relationships/slide" Target="slides/slide91.xml"/><Relationship Id="rId97" Type="http://schemas.openxmlformats.org/officeDocument/2006/relationships/slide" Target="slides/slide92.xml"/><Relationship Id="rId98" Type="http://schemas.openxmlformats.org/officeDocument/2006/relationships/slide" Target="slides/slide93.xml"/><Relationship Id="rId99" Type="http://schemas.openxmlformats.org/officeDocument/2006/relationships/slide" Target="slides/slide9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Relationship Id="rId24" Type="http://schemas.openxmlformats.org/officeDocument/2006/relationships/slide" Target="slides/slide19.xml"/><Relationship Id="rId25" Type="http://schemas.openxmlformats.org/officeDocument/2006/relationships/slide" Target="slides/slide20.xml"/><Relationship Id="rId26" Type="http://schemas.openxmlformats.org/officeDocument/2006/relationships/slide" Target="slides/slide21.xml"/><Relationship Id="rId27" Type="http://schemas.openxmlformats.org/officeDocument/2006/relationships/slide" Target="slides/slide22.xml"/><Relationship Id="rId28" Type="http://schemas.openxmlformats.org/officeDocument/2006/relationships/slide" Target="slides/slide23.xml"/><Relationship Id="rId29" Type="http://schemas.openxmlformats.org/officeDocument/2006/relationships/slide" Target="slides/slide24.xml"/><Relationship Id="rId40" Type="http://schemas.openxmlformats.org/officeDocument/2006/relationships/slide" Target="slides/slide35.xml"/><Relationship Id="rId41" Type="http://schemas.openxmlformats.org/officeDocument/2006/relationships/slide" Target="slides/slide36.xml"/><Relationship Id="rId42" Type="http://schemas.openxmlformats.org/officeDocument/2006/relationships/slide" Target="slides/slide37.xml"/><Relationship Id="rId43" Type="http://schemas.openxmlformats.org/officeDocument/2006/relationships/slide" Target="slides/slide38.xml"/><Relationship Id="rId44" Type="http://schemas.openxmlformats.org/officeDocument/2006/relationships/slide" Target="slides/slide39.xml"/><Relationship Id="rId45" Type="http://schemas.openxmlformats.org/officeDocument/2006/relationships/slide" Target="slides/slide40.xml"/><Relationship Id="rId46" Type="http://schemas.openxmlformats.org/officeDocument/2006/relationships/slide" Target="slides/slide41.xml"/><Relationship Id="rId47" Type="http://schemas.openxmlformats.org/officeDocument/2006/relationships/slide" Target="slides/slide42.xml"/><Relationship Id="rId48" Type="http://schemas.openxmlformats.org/officeDocument/2006/relationships/slide" Target="slides/slide43.xml"/><Relationship Id="rId49" Type="http://schemas.openxmlformats.org/officeDocument/2006/relationships/slide" Target="slides/slide44.xml"/><Relationship Id="rId60" Type="http://schemas.openxmlformats.org/officeDocument/2006/relationships/slide" Target="slides/slide55.xml"/><Relationship Id="rId61" Type="http://schemas.openxmlformats.org/officeDocument/2006/relationships/slide" Target="slides/slide56.xml"/><Relationship Id="rId62" Type="http://schemas.openxmlformats.org/officeDocument/2006/relationships/slide" Target="slides/slide57.xml"/><Relationship Id="rId63" Type="http://schemas.openxmlformats.org/officeDocument/2006/relationships/slide" Target="slides/slide58.xml"/><Relationship Id="rId64" Type="http://schemas.openxmlformats.org/officeDocument/2006/relationships/slide" Target="slides/slide59.xml"/><Relationship Id="rId65" Type="http://schemas.openxmlformats.org/officeDocument/2006/relationships/slide" Target="slides/slide60.xml"/><Relationship Id="rId66" Type="http://schemas.openxmlformats.org/officeDocument/2006/relationships/slide" Target="slides/slide61.xml"/><Relationship Id="rId67" Type="http://schemas.openxmlformats.org/officeDocument/2006/relationships/slide" Target="slides/slide62.xml"/><Relationship Id="rId68" Type="http://schemas.openxmlformats.org/officeDocument/2006/relationships/slide" Target="slides/slide63.xml"/><Relationship Id="rId69" Type="http://schemas.openxmlformats.org/officeDocument/2006/relationships/slide" Target="slides/slide64.xml"/><Relationship Id="rId100" Type="http://schemas.openxmlformats.org/officeDocument/2006/relationships/slide" Target="slides/slide95.xml"/><Relationship Id="rId80" Type="http://schemas.openxmlformats.org/officeDocument/2006/relationships/slide" Target="slides/slide75.xml"/><Relationship Id="rId81" Type="http://schemas.openxmlformats.org/officeDocument/2006/relationships/slide" Target="slides/slide76.xml"/><Relationship Id="rId82" Type="http://schemas.openxmlformats.org/officeDocument/2006/relationships/slide" Target="slides/slide77.xml"/><Relationship Id="rId83" Type="http://schemas.openxmlformats.org/officeDocument/2006/relationships/slide" Target="slides/slide78.xml"/><Relationship Id="rId84" Type="http://schemas.openxmlformats.org/officeDocument/2006/relationships/slide" Target="slides/slide79.xml"/><Relationship Id="rId85" Type="http://schemas.openxmlformats.org/officeDocument/2006/relationships/slide" Target="slides/slide80.xml"/><Relationship Id="rId86" Type="http://schemas.openxmlformats.org/officeDocument/2006/relationships/slide" Target="slides/slide81.xml"/><Relationship Id="rId87" Type="http://schemas.openxmlformats.org/officeDocument/2006/relationships/slide" Target="slides/slide82.xml"/><Relationship Id="rId88" Type="http://schemas.openxmlformats.org/officeDocument/2006/relationships/slide" Target="slides/slide83.xml"/><Relationship Id="rId89" Type="http://schemas.openxmlformats.org/officeDocument/2006/relationships/slide" Target="slides/slide8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558426-B015-5C4C-919A-7E7CE684FC03}" type="datetimeFigureOut">
              <a:rPr lang="en-US" smtClean="0"/>
              <a:t>4/8/13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7D6BDC-C3B7-7C45-B986-FFA37E7ACC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85751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fld id="{C95C08C9-0F03-4216-8097-4BF356EDD45D}" type="slidenum">
              <a:rPr lang="en-US" sz="1200">
                <a:solidFill>
                  <a:prstClr val="black"/>
                </a:solidFill>
              </a:rPr>
              <a:pPr/>
              <a:t>3</a:t>
            </a:fld>
            <a:endParaRPr lang="en-US" sz="1200">
              <a:solidFill>
                <a:prstClr val="black"/>
              </a:solidFill>
            </a:endParaRPr>
          </a:p>
        </p:txBody>
      </p:sp>
      <p:sp>
        <p:nvSpPr>
          <p:cNvPr id="89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Useful skill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Important tool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Window into corners of everyday life</a:t>
            </a:r>
          </a:p>
          <a:p>
            <a:endParaRPr lang="en-US" smtClean="0">
              <a:latin typeface="Times" pitchFamily="-8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fld id="{C95C08C9-0F03-4216-8097-4BF356EDD45D}" type="slidenum">
              <a:rPr lang="en-US" sz="1200">
                <a:solidFill>
                  <a:prstClr val="black"/>
                </a:solidFill>
              </a:rPr>
              <a:pPr/>
              <a:t>4</a:t>
            </a:fld>
            <a:endParaRPr lang="en-US" sz="1200">
              <a:solidFill>
                <a:prstClr val="black"/>
              </a:solidFill>
            </a:endParaRPr>
          </a:p>
        </p:txBody>
      </p:sp>
      <p:sp>
        <p:nvSpPr>
          <p:cNvPr id="89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Useful skill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Important tool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Window into corners of everyday life</a:t>
            </a:r>
          </a:p>
          <a:p>
            <a:endParaRPr lang="en-US" smtClean="0">
              <a:latin typeface="Times" pitchFamily="-8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fld id="{C95C08C9-0F03-4216-8097-4BF356EDD45D}" type="slidenum">
              <a:rPr lang="en-US" sz="1200">
                <a:solidFill>
                  <a:prstClr val="black"/>
                </a:solidFill>
              </a:rPr>
              <a:pPr/>
              <a:t>5</a:t>
            </a:fld>
            <a:endParaRPr lang="en-US" sz="1200">
              <a:solidFill>
                <a:prstClr val="black"/>
              </a:solidFill>
            </a:endParaRPr>
          </a:p>
        </p:txBody>
      </p:sp>
      <p:sp>
        <p:nvSpPr>
          <p:cNvPr id="89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Useful skill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Important tool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Window into corners of everyday life</a:t>
            </a:r>
          </a:p>
          <a:p>
            <a:endParaRPr lang="en-US" smtClean="0">
              <a:latin typeface="Times" pitchFamily="-8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fld id="{C95C08C9-0F03-4216-8097-4BF356EDD45D}" type="slidenum">
              <a:rPr lang="en-US" sz="1200">
                <a:solidFill>
                  <a:prstClr val="black"/>
                </a:solidFill>
              </a:rPr>
              <a:pPr/>
              <a:t>6</a:t>
            </a:fld>
            <a:endParaRPr lang="en-US" sz="1200">
              <a:solidFill>
                <a:prstClr val="black"/>
              </a:solidFill>
            </a:endParaRPr>
          </a:p>
        </p:txBody>
      </p:sp>
      <p:sp>
        <p:nvSpPr>
          <p:cNvPr id="89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Useful skill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Important tool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Window into corners of everyday life</a:t>
            </a:r>
          </a:p>
          <a:p>
            <a:endParaRPr lang="en-US" smtClean="0">
              <a:latin typeface="Times" pitchFamily="-8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fld id="{C95C08C9-0F03-4216-8097-4BF356EDD45D}" type="slidenum">
              <a:rPr lang="en-US" sz="1200">
                <a:solidFill>
                  <a:prstClr val="black"/>
                </a:solidFill>
              </a:rPr>
              <a:pPr/>
              <a:t>7</a:t>
            </a:fld>
            <a:endParaRPr lang="en-US" sz="1200">
              <a:solidFill>
                <a:prstClr val="black"/>
              </a:solidFill>
            </a:endParaRPr>
          </a:p>
        </p:txBody>
      </p:sp>
      <p:sp>
        <p:nvSpPr>
          <p:cNvPr id="89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Useful skill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Important tool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Window into corners of everyday life</a:t>
            </a:r>
          </a:p>
          <a:p>
            <a:endParaRPr lang="en-US" smtClean="0">
              <a:latin typeface="Times" pitchFamily="-8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fld id="{C95C08C9-0F03-4216-8097-4BF356EDD45D}" type="slidenum">
              <a:rPr lang="en-US" sz="1200">
                <a:solidFill>
                  <a:prstClr val="black"/>
                </a:solidFill>
              </a:rPr>
              <a:pPr/>
              <a:t>8</a:t>
            </a:fld>
            <a:endParaRPr lang="en-US" sz="1200">
              <a:solidFill>
                <a:prstClr val="black"/>
              </a:solidFill>
            </a:endParaRPr>
          </a:p>
        </p:txBody>
      </p:sp>
      <p:sp>
        <p:nvSpPr>
          <p:cNvPr id="89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Useful skill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Important tool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Window into corners of everyday life</a:t>
            </a:r>
          </a:p>
          <a:p>
            <a:endParaRPr lang="en-US" smtClean="0">
              <a:latin typeface="Times" pitchFamily="-8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fld id="{C95C08C9-0F03-4216-8097-4BF356EDD45D}" type="slidenum">
              <a:rPr lang="en-US" sz="1200">
                <a:solidFill>
                  <a:prstClr val="black"/>
                </a:solidFill>
              </a:rPr>
              <a:pPr/>
              <a:t>9</a:t>
            </a:fld>
            <a:endParaRPr lang="en-US" sz="1200">
              <a:solidFill>
                <a:prstClr val="black"/>
              </a:solidFill>
            </a:endParaRPr>
          </a:p>
        </p:txBody>
      </p:sp>
      <p:sp>
        <p:nvSpPr>
          <p:cNvPr id="89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Useful skill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Important tool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Window into corners of everyday life</a:t>
            </a:r>
          </a:p>
          <a:p>
            <a:endParaRPr lang="en-US" smtClean="0">
              <a:latin typeface="Times" pitchFamily="-8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fld id="{C95C08C9-0F03-4216-8097-4BF356EDD45D}" type="slidenum">
              <a:rPr lang="en-US" sz="1200">
                <a:solidFill>
                  <a:prstClr val="black"/>
                </a:solidFill>
              </a:rPr>
              <a:pPr/>
              <a:t>10</a:t>
            </a:fld>
            <a:endParaRPr lang="en-US" sz="1200">
              <a:solidFill>
                <a:prstClr val="black"/>
              </a:solidFill>
            </a:endParaRPr>
          </a:p>
        </p:txBody>
      </p:sp>
      <p:sp>
        <p:nvSpPr>
          <p:cNvPr id="89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Useful skill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Important tool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Window into corners of everyday life</a:t>
            </a:r>
          </a:p>
          <a:p>
            <a:endParaRPr lang="en-US" smtClean="0">
              <a:latin typeface="Times" pitchFamily="-8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fld id="{C95C08C9-0F03-4216-8097-4BF356EDD45D}" type="slidenum">
              <a:rPr lang="en-US" sz="1200">
                <a:solidFill>
                  <a:prstClr val="black"/>
                </a:solidFill>
              </a:rPr>
              <a:pPr/>
              <a:t>15</a:t>
            </a:fld>
            <a:endParaRPr lang="en-US" sz="1200">
              <a:solidFill>
                <a:prstClr val="black"/>
              </a:solidFill>
            </a:endParaRPr>
          </a:p>
        </p:txBody>
      </p:sp>
      <p:sp>
        <p:nvSpPr>
          <p:cNvPr id="89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Useful skill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Important tool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Window into corners of everyday life</a:t>
            </a:r>
          </a:p>
          <a:p>
            <a:endParaRPr lang="en-US" smtClean="0">
              <a:latin typeface="Times" pitchFamily="-8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A85AE-8AD6-4049-874B-83EC687CAC1E}" type="datetimeFigureOut">
              <a:rPr lang="en-US" smtClean="0"/>
              <a:t>4/8/13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C0E72-11AE-FB4D-8D3A-D69DFC8D0B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77936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A85AE-8AD6-4049-874B-83EC687CAC1E}" type="datetimeFigureOut">
              <a:rPr lang="en-US" smtClean="0"/>
              <a:t>4/8/13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C0E72-11AE-FB4D-8D3A-D69DFC8D0B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4199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A85AE-8AD6-4049-874B-83EC687CAC1E}" type="datetimeFigureOut">
              <a:rPr lang="en-US" smtClean="0"/>
              <a:t>4/8/13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C0E72-11AE-FB4D-8D3A-D69DFC8D0B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2272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F0F6D4-012D-4F5C-955D-42B38691C927}" type="slidenum">
              <a:rPr lang="en-US">
                <a:solidFill>
                  <a:srgbClr val="000000"/>
                </a:solidFill>
                <a:latin typeface="Times"/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  <a:latin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25844375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1CEF5F-C1F2-482F-8E0C-3716FD54B689}" type="slidenum">
              <a:rPr lang="en-US">
                <a:solidFill>
                  <a:srgbClr val="000000"/>
                </a:solidFill>
                <a:latin typeface="Times"/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  <a:latin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4682819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137ED4-3F3A-4CFE-8A20-E7D034CE3531}" type="slidenum">
              <a:rPr lang="en-US">
                <a:solidFill>
                  <a:srgbClr val="000000"/>
                </a:solidFill>
                <a:latin typeface="Times"/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  <a:latin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6285504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BC6C6D-76E3-41EF-929B-33DD2D27F995}" type="slidenum">
              <a:rPr lang="en-US">
                <a:solidFill>
                  <a:srgbClr val="000000"/>
                </a:solidFill>
                <a:latin typeface="Times"/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  <a:latin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27330216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6BE78E-0DEB-4C29-8687-8CCFAA547BAD}" type="slidenum">
              <a:rPr lang="en-US">
                <a:solidFill>
                  <a:srgbClr val="000000"/>
                </a:solidFill>
                <a:latin typeface="Times"/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  <a:latin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10616175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DCA08B-EC8F-4F67-9ED1-6EA5BEE23823}" type="slidenum">
              <a:rPr lang="en-US">
                <a:solidFill>
                  <a:srgbClr val="000000"/>
                </a:solidFill>
                <a:latin typeface="Times"/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  <a:latin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300063576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D37142-348B-4F68-A71A-FDD9F846E649}" type="slidenum">
              <a:rPr lang="en-US">
                <a:solidFill>
                  <a:srgbClr val="000000"/>
                </a:solidFill>
                <a:latin typeface="Times"/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  <a:latin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427259904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AD01CF-2630-426F-9DFF-F9A5C7366A11}" type="slidenum">
              <a:rPr lang="en-US">
                <a:solidFill>
                  <a:srgbClr val="000000"/>
                </a:solidFill>
                <a:latin typeface="Times"/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  <a:latin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38217474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A85AE-8AD6-4049-874B-83EC687CAC1E}" type="datetimeFigureOut">
              <a:rPr lang="en-US" smtClean="0"/>
              <a:t>4/8/13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C0E72-11AE-FB4D-8D3A-D69DFC8D0B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64234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3C86D2-1D23-4465-924D-F910D25D7B9D}" type="slidenum">
              <a:rPr lang="en-US">
                <a:solidFill>
                  <a:srgbClr val="000000"/>
                </a:solidFill>
                <a:latin typeface="Times"/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  <a:latin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332186873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8E77FA-575E-4D3A-AA2C-24136ADE7DA3}" type="slidenum">
              <a:rPr lang="en-US">
                <a:solidFill>
                  <a:srgbClr val="000000"/>
                </a:solidFill>
                <a:latin typeface="Times"/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  <a:latin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398571837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684E68-438E-43D2-BCB7-DF52ACCEF2EA}" type="slidenum">
              <a:rPr lang="en-US">
                <a:solidFill>
                  <a:srgbClr val="000000"/>
                </a:solidFill>
                <a:latin typeface="Times"/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  <a:latin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143545348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54887F-5302-C240-A566-2B562BD7F402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472417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16E52-1CE2-9B48-9B0D-AF80DD6B13EE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230360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A3133F-9915-464D-A668-DA5A632429CD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688863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8C51D9-F148-9B4F-BBA7-129AF9A0EA0E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626123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31FFCC-53EC-6B41-B6E1-3F7D7F920CED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201091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131C05-FB84-3A4F-88D8-257DF0FCCA19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229486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E84E52-38F6-EF4C-B4B6-E799696342FC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93883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A85AE-8AD6-4049-874B-83EC687CAC1E}" type="datetimeFigureOut">
              <a:rPr lang="en-US" smtClean="0"/>
              <a:t>4/8/13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C0E72-11AE-FB4D-8D3A-D69DFC8D0B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90698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B62E6F-8716-A948-AE52-7E6F7146F746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166687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56DA73-56DE-DA4D-91ED-DC3574E873E2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92932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5C614B-C3C3-7846-BEC6-1377056B9B2B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661390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B379AD-96D4-9B4D-9668-55E30DD3DF8D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124816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61CB6D-01DA-6346-8320-6BD6D0B6B235}" type="slidenum">
              <a:rPr lang="en-GB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74137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BA229A-39ED-AA4C-BF19-78D024F4A800}" type="slidenum">
              <a:rPr lang="en-GB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06506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2357EF-188B-7F43-B6AA-0F8D37DD38E9}" type="slidenum">
              <a:rPr lang="en-GB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233494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600200"/>
            <a:ext cx="38100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8100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DE2512-77C5-B540-B413-96490670310D}" type="slidenum">
              <a:rPr lang="en-GB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351205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DE9B2C-2AD5-5142-B5DF-99E625313C8D}" type="slidenum">
              <a:rPr lang="en-GB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507781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611F84-7D68-E84E-BCF3-422C09365E4E}" type="slidenum">
              <a:rPr lang="en-GB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17617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A85AE-8AD6-4049-874B-83EC687CAC1E}" type="datetimeFigureOut">
              <a:rPr lang="en-US" smtClean="0"/>
              <a:t>4/8/13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C0E72-11AE-FB4D-8D3A-D69DFC8D0B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057262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318715-8AFD-7548-AA36-C8F4061C0BF2}" type="slidenum">
              <a:rPr lang="en-GB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581178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B188EE-9A4A-464E-ABD7-BB8CE375A0FA}" type="slidenum">
              <a:rPr lang="en-GB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099111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07653F-DC1A-234E-9BEC-5ACCD6B4FEAC}" type="slidenum">
              <a:rPr lang="en-GB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857865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DB0CF1-D279-9640-A364-311A7C94BB7E}" type="slidenum">
              <a:rPr lang="en-GB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060587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96050" y="228600"/>
            <a:ext cx="196215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28600"/>
            <a:ext cx="573405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BD066A-6EC1-134D-8DB8-6968AA7174E0}" type="slidenum">
              <a:rPr lang="en-GB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408090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600200"/>
            <a:ext cx="3810000" cy="4495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810000" cy="4495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F60E4C08-B7F8-7E48-863A-345070D44FD2}" type="slidenum">
              <a:rPr lang="en-GB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317606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600200"/>
            <a:ext cx="3810000" cy="4495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3810000" cy="21717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24300"/>
            <a:ext cx="3810000" cy="21717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29D0C8D8-C18C-5C41-87D9-DD913A5C7C3E}" type="slidenum">
              <a:rPr lang="en-GB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600402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28600"/>
            <a:ext cx="7848600" cy="5867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E0B7EA3C-9927-E44D-A2F1-37E496229001}" type="slidenum">
              <a:rPr lang="en-GB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730438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A85AE-8AD6-4049-874B-83EC687CAC1E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4/8/13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C0E72-11AE-FB4D-8D3A-D69DFC8D0B72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8270862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A85AE-8AD6-4049-874B-83EC687CAC1E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4/8/13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C0E72-11AE-FB4D-8D3A-D69DFC8D0B72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321783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A85AE-8AD6-4049-874B-83EC687CAC1E}" type="datetimeFigureOut">
              <a:rPr lang="en-US" smtClean="0"/>
              <a:t>4/8/13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C0E72-11AE-FB4D-8D3A-D69DFC8D0B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59434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A85AE-8AD6-4049-874B-83EC687CAC1E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4/8/13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C0E72-11AE-FB4D-8D3A-D69DFC8D0B72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3179248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A85AE-8AD6-4049-874B-83EC687CAC1E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4/8/13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C0E72-11AE-FB4D-8D3A-D69DFC8D0B72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8923202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A85AE-8AD6-4049-874B-83EC687CAC1E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4/8/13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C0E72-11AE-FB4D-8D3A-D69DFC8D0B72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9347498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A85AE-8AD6-4049-874B-83EC687CAC1E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4/8/13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C0E72-11AE-FB4D-8D3A-D69DFC8D0B72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54479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A85AE-8AD6-4049-874B-83EC687CAC1E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4/8/13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C0E72-11AE-FB4D-8D3A-D69DFC8D0B72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8185803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A85AE-8AD6-4049-874B-83EC687CAC1E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4/8/13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C0E72-11AE-FB4D-8D3A-D69DFC8D0B72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5273270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A85AE-8AD6-4049-874B-83EC687CAC1E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4/8/13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C0E72-11AE-FB4D-8D3A-D69DFC8D0B72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2518808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A85AE-8AD6-4049-874B-83EC687CAC1E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4/8/13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C0E72-11AE-FB4D-8D3A-D69DFC8D0B72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0304487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A85AE-8AD6-4049-874B-83EC687CAC1E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4/8/13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C0E72-11AE-FB4D-8D3A-D69DFC8D0B72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052320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A85AE-8AD6-4049-874B-83EC687CAC1E}" type="datetimeFigureOut">
              <a:rPr lang="en-US" smtClean="0"/>
              <a:t>4/8/13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C0E72-11AE-FB4D-8D3A-D69DFC8D0B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15423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A85AE-8AD6-4049-874B-83EC687CAC1E}" type="datetimeFigureOut">
              <a:rPr lang="en-US" smtClean="0"/>
              <a:t>4/8/13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C0E72-11AE-FB4D-8D3A-D69DFC8D0B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82284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A85AE-8AD6-4049-874B-83EC687CAC1E}" type="datetimeFigureOut">
              <a:rPr lang="en-US" smtClean="0"/>
              <a:t>4/8/13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C0E72-11AE-FB4D-8D3A-D69DFC8D0B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298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A85AE-8AD6-4049-874B-83EC687CAC1E}" type="datetimeFigureOut">
              <a:rPr lang="en-US" smtClean="0"/>
              <a:t>4/8/13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C0E72-11AE-FB4D-8D3A-D69DFC8D0B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1824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3.xml"/><Relationship Id="rId12" Type="http://schemas.openxmlformats.org/officeDocument/2006/relationships/theme" Target="../theme/theme3.xml"/><Relationship Id="rId1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46.xml"/><Relationship Id="rId14" Type="http://schemas.openxmlformats.org/officeDocument/2006/relationships/slideLayout" Target="../slideLayouts/slideLayout47.xml"/><Relationship Id="rId15" Type="http://schemas.openxmlformats.org/officeDocument/2006/relationships/theme" Target="../theme/theme4.xml"/><Relationship Id="rId1" Type="http://schemas.openxmlformats.org/officeDocument/2006/relationships/slideLayout" Target="../slideLayouts/slideLayout34.xml"/><Relationship Id="rId2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8.xml"/><Relationship Id="rId6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0.xml"/><Relationship Id="rId8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58.xml"/><Relationship Id="rId12" Type="http://schemas.openxmlformats.org/officeDocument/2006/relationships/theme" Target="../theme/theme5.xml"/><Relationship Id="rId1" Type="http://schemas.openxmlformats.org/officeDocument/2006/relationships/slideLayout" Target="../slideLayouts/slideLayout48.xml"/><Relationship Id="rId2" Type="http://schemas.openxmlformats.org/officeDocument/2006/relationships/slideLayout" Target="../slideLayouts/slideLayout49.xml"/><Relationship Id="rId3" Type="http://schemas.openxmlformats.org/officeDocument/2006/relationships/slideLayout" Target="../slideLayouts/slideLayout50.xml"/><Relationship Id="rId4" Type="http://schemas.openxmlformats.org/officeDocument/2006/relationships/slideLayout" Target="../slideLayouts/slideLayout51.xml"/><Relationship Id="rId5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4.xml"/><Relationship Id="rId8" Type="http://schemas.openxmlformats.org/officeDocument/2006/relationships/slideLayout" Target="../slideLayouts/slideLayout55.xml"/><Relationship Id="rId9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5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2A85AE-8AD6-4049-874B-83EC687CAC1E}" type="datetimeFigureOut">
              <a:rPr lang="en-US" smtClean="0"/>
              <a:t>4/8/13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3C0E72-11AE-FB4D-8D3A-D69DFC8D0B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137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Times" pitchFamily="-105" charset="0"/>
                <a:ea typeface="+mn-ea"/>
                <a:cs typeface="+mn-cs"/>
              </a:defRPr>
            </a:lvl1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Times" pitchFamily="-105" charset="0"/>
                <a:ea typeface="+mn-ea"/>
                <a:cs typeface="+mn-cs"/>
              </a:defRPr>
            </a:lvl1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786161E9-E26F-4D2E-92F7-B481C60F9E8F}" type="slidenum">
              <a:rPr lang="en-US">
                <a:solidFill>
                  <a:srgbClr val="000000"/>
                </a:solidFill>
                <a:latin typeface="Times"/>
                <a:ea typeface="MS PGothic" pitchFamily="34" charset="-128"/>
              </a:rPr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  <a:latin typeface="Times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85751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MS PGothic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05" charset="0"/>
          <a:ea typeface="MS PGothic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05" charset="0"/>
          <a:ea typeface="MS PGothic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05" charset="0"/>
          <a:ea typeface="MS PGothic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05" charset="0"/>
          <a:ea typeface="MS PGothic" pitchFamily="34" charset="-128"/>
          <a:cs typeface="ＭＳ Ｐゴシック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05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05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05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05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MS PGothic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MS PGothic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MS PGothic" pitchFamily="34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5" charset="-128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5" charset="-128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5" charset="-128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5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F5087919-FBA8-0949-952F-7595ADC729EF}" type="slidenum">
              <a:rPr lang="en-US" smtClean="0">
                <a:solidFill>
                  <a:srgbClr val="000000"/>
                </a:solidFill>
                <a:latin typeface="Times New Roman" charset="0"/>
                <a:ea typeface="ＭＳ Ｐゴシック" charset="0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6811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28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600200"/>
            <a:ext cx="7772400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buFontTx/>
              <a:buNone/>
              <a:defRPr sz="1400">
                <a:latin typeface="Times New Roman" charset="0"/>
              </a:defRPr>
            </a:lvl1pPr>
          </a:lstStyle>
          <a:p>
            <a:pPr defTabSz="914400" fontAlgn="base">
              <a:spcAft>
                <a:spcPct val="0"/>
              </a:spcAft>
            </a:pPr>
            <a:endParaRPr lang="en-GB" smtClean="0">
              <a:solidFill>
                <a:srgbClr val="000000"/>
              </a:solidFill>
              <a:ea typeface="ＭＳ Ｐゴシック" charset="0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FontTx/>
              <a:buNone/>
              <a:defRPr sz="1400">
                <a:latin typeface="Times New Roman" charset="0"/>
              </a:defRPr>
            </a:lvl1pPr>
          </a:lstStyle>
          <a:p>
            <a:pPr algn="ctr" defTabSz="914400" fontAlgn="base">
              <a:spcAft>
                <a:spcPct val="0"/>
              </a:spcAft>
            </a:pPr>
            <a:endParaRPr lang="en-GB" smtClean="0">
              <a:solidFill>
                <a:srgbClr val="000000"/>
              </a:solidFill>
              <a:ea typeface="ＭＳ Ｐゴシック" charset="0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sz="1400">
                <a:latin typeface="Times New Roman" charset="0"/>
              </a:defRPr>
            </a:lvl1pPr>
          </a:lstStyle>
          <a:p>
            <a:pPr defTabSz="914400" fontAlgn="base">
              <a:spcAft>
                <a:spcPct val="0"/>
              </a:spcAft>
            </a:pPr>
            <a:fld id="{02B6248D-E75D-9B43-BE26-23912B9CC999}" type="slidenum">
              <a:rPr lang="en-GB" smtClean="0">
                <a:solidFill>
                  <a:srgbClr val="000000"/>
                </a:solidFill>
                <a:ea typeface="ＭＳ Ｐゴシック" charset="0"/>
              </a:rPr>
              <a:pPr defTabSz="914400" fontAlgn="base">
                <a:spcAft>
                  <a:spcPct val="0"/>
                </a:spcAft>
              </a:pPr>
              <a:t>‹#›</a:t>
            </a:fld>
            <a:endParaRPr lang="en-GB" smtClean="0">
              <a:solidFill>
                <a:srgbClr val="000000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8803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  <p:sldLayoutId id="2147483812" r:id="rId6"/>
    <p:sldLayoutId id="2147483813" r:id="rId7"/>
    <p:sldLayoutId id="2147483814" r:id="rId8"/>
    <p:sldLayoutId id="2147483815" r:id="rId9"/>
    <p:sldLayoutId id="2147483816" r:id="rId10"/>
    <p:sldLayoutId id="2147483817" r:id="rId11"/>
    <p:sldLayoutId id="2147483818" r:id="rId12"/>
    <p:sldLayoutId id="2147483819" r:id="rId13"/>
    <p:sldLayoutId id="2147483820" r:id="rId14"/>
  </p:sldLayoutIdLst>
  <p:txStyles>
    <p:titleStyle>
      <a:lvl1pPr algn="l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ea typeface="ＭＳ Ｐゴシック" charset="0"/>
        </a:defRPr>
      </a:lvl2pPr>
      <a:lvl3pPr algn="l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ea typeface="ＭＳ Ｐゴシック" charset="0"/>
        </a:defRPr>
      </a:lvl3pPr>
      <a:lvl4pPr algn="l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ea typeface="ＭＳ Ｐゴシック" charset="0"/>
        </a:defRPr>
      </a:lvl4pPr>
      <a:lvl5pPr algn="l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ea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ea typeface="ＭＳ Ｐゴシック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ea typeface="ＭＳ Ｐゴシック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ea typeface="ＭＳ Ｐゴシック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ea typeface="ＭＳ Ｐゴシック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2A85AE-8AD6-4049-874B-83EC687CAC1E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4/8/13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3C0E72-11AE-FB4D-8D3A-D69DFC8D0B72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60232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2" r:id="rId1"/>
    <p:sldLayoutId id="2147483823" r:id="rId2"/>
    <p:sldLayoutId id="2147483824" r:id="rId3"/>
    <p:sldLayoutId id="2147483825" r:id="rId4"/>
    <p:sldLayoutId id="2147483826" r:id="rId5"/>
    <p:sldLayoutId id="2147483827" r:id="rId6"/>
    <p:sldLayoutId id="2147483828" r:id="rId7"/>
    <p:sldLayoutId id="2147483829" r:id="rId8"/>
    <p:sldLayoutId id="2147483830" r:id="rId9"/>
    <p:sldLayoutId id="2147483831" r:id="rId10"/>
    <p:sldLayoutId id="2147483832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1" Type="http://schemas.openxmlformats.org/officeDocument/2006/relationships/tags" Target="../tags/tag11.xml"/><Relationship Id="rId12" Type="http://schemas.openxmlformats.org/officeDocument/2006/relationships/tags" Target="../tags/tag12.xml"/><Relationship Id="rId13" Type="http://schemas.openxmlformats.org/officeDocument/2006/relationships/tags" Target="../tags/tag13.xml"/><Relationship Id="rId14" Type="http://schemas.openxmlformats.org/officeDocument/2006/relationships/tags" Target="../tags/tag14.xml"/><Relationship Id="rId15" Type="http://schemas.openxmlformats.org/officeDocument/2006/relationships/slideLayout" Target="../slideLayouts/slideLayout18.xml"/><Relationship Id="rId16" Type="http://schemas.openxmlformats.org/officeDocument/2006/relationships/image" Target="../media/image1.png"/><Relationship Id="rId1" Type="http://schemas.openxmlformats.org/officeDocument/2006/relationships/tags" Target="../tags/tag1.xml"/><Relationship Id="rId2" Type="http://schemas.openxmlformats.org/officeDocument/2006/relationships/tags" Target="../tags/tag2.xml"/><Relationship Id="rId3" Type="http://schemas.openxmlformats.org/officeDocument/2006/relationships/tags" Target="../tags/tag3.xml"/><Relationship Id="rId4" Type="http://schemas.openxmlformats.org/officeDocument/2006/relationships/tags" Target="../tags/tag4.xml"/><Relationship Id="rId5" Type="http://schemas.openxmlformats.org/officeDocument/2006/relationships/tags" Target="../tags/tag5.xml"/><Relationship Id="rId6" Type="http://schemas.openxmlformats.org/officeDocument/2006/relationships/tags" Target="../tags/tag6.xml"/><Relationship Id="rId7" Type="http://schemas.openxmlformats.org/officeDocument/2006/relationships/tags" Target="../tags/tag7.xml"/><Relationship Id="rId8" Type="http://schemas.openxmlformats.org/officeDocument/2006/relationships/tags" Target="../tags/tag8.xml"/><Relationship Id="rId9" Type="http://schemas.openxmlformats.org/officeDocument/2006/relationships/tags" Target="../tags/tag9.xml"/><Relationship Id="rId10" Type="http://schemas.openxmlformats.org/officeDocument/2006/relationships/tags" Target="../tags/tag1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5" Type="http://schemas.openxmlformats.org/officeDocument/2006/relationships/image" Target="../media/image14.png"/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11" Type="http://schemas.openxmlformats.org/officeDocument/2006/relationships/tags" Target="../tags/tag25.xml"/><Relationship Id="rId12" Type="http://schemas.openxmlformats.org/officeDocument/2006/relationships/tags" Target="../tags/tag26.xml"/><Relationship Id="rId13" Type="http://schemas.openxmlformats.org/officeDocument/2006/relationships/tags" Target="../tags/tag27.xml"/><Relationship Id="rId14" Type="http://schemas.openxmlformats.org/officeDocument/2006/relationships/tags" Target="../tags/tag28.xml"/><Relationship Id="rId15" Type="http://schemas.openxmlformats.org/officeDocument/2006/relationships/slideLayout" Target="../slideLayouts/slideLayout18.xml"/><Relationship Id="rId1" Type="http://schemas.openxmlformats.org/officeDocument/2006/relationships/tags" Target="../tags/tag15.xml"/><Relationship Id="rId2" Type="http://schemas.openxmlformats.org/officeDocument/2006/relationships/tags" Target="../tags/tag16.xml"/><Relationship Id="rId3" Type="http://schemas.openxmlformats.org/officeDocument/2006/relationships/tags" Target="../tags/tag17.xml"/><Relationship Id="rId4" Type="http://schemas.openxmlformats.org/officeDocument/2006/relationships/tags" Target="../tags/tag18.xml"/><Relationship Id="rId5" Type="http://schemas.openxmlformats.org/officeDocument/2006/relationships/tags" Target="../tags/tag19.xml"/><Relationship Id="rId6" Type="http://schemas.openxmlformats.org/officeDocument/2006/relationships/tags" Target="../tags/tag20.xml"/><Relationship Id="rId7" Type="http://schemas.openxmlformats.org/officeDocument/2006/relationships/tags" Target="../tags/tag21.xml"/><Relationship Id="rId8" Type="http://schemas.openxmlformats.org/officeDocument/2006/relationships/tags" Target="../tags/tag22.xml"/><Relationship Id="rId9" Type="http://schemas.openxmlformats.org/officeDocument/2006/relationships/tags" Target="../tags/tag23.xml"/><Relationship Id="rId10" Type="http://schemas.openxmlformats.org/officeDocument/2006/relationships/tags" Target="../tags/tag2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7.png"/><Relationship Id="rId3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7.png"/><Relationship Id="rId3" Type="http://schemas.openxmlformats.org/officeDocument/2006/relationships/image" Target="../media/image28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6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7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8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9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0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1.png"/><Relationship Id="rId3" Type="http://schemas.openxmlformats.org/officeDocument/2006/relationships/image" Target="../media/image42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1.png"/><Relationship Id="rId3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4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4.png"/><Relationship Id="rId3" Type="http://schemas.openxmlformats.org/officeDocument/2006/relationships/image" Target="../media/image45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4.png"/><Relationship Id="rId3" Type="http://schemas.openxmlformats.org/officeDocument/2006/relationships/image" Target="../media/image46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7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8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9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8.png"/><Relationship Id="rId3" Type="http://schemas.openxmlformats.org/officeDocument/2006/relationships/image" Target="../media/image45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0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1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4" Type="http://schemas.openxmlformats.org/officeDocument/2006/relationships/image" Target="../media/image55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3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6.png"/><Relationship Id="rId3" Type="http://schemas.openxmlformats.org/officeDocument/2006/relationships/image" Target="../media/image45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7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8.png"/><Relationship Id="rId3" Type="http://schemas.openxmlformats.org/officeDocument/2006/relationships/image" Target="../media/image59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0.png"/><Relationship Id="rId3" Type="http://schemas.openxmlformats.org/officeDocument/2006/relationships/image" Target="../media/image61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2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4" Type="http://schemas.openxmlformats.org/officeDocument/2006/relationships/image" Target="../media/image63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0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4.pn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5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7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6.png"/><Relationship Id="rId3" Type="http://schemas.openxmlformats.org/officeDocument/2006/relationships/image" Target="../media/image67.pn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8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9.pn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0.png"/><Relationship Id="rId3" Type="http://schemas.openxmlformats.org/officeDocument/2006/relationships/image" Target="../media/image71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4" Type="http://schemas.openxmlformats.org/officeDocument/2006/relationships/image" Target="../media/image74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2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4" Type="http://schemas.openxmlformats.org/officeDocument/2006/relationships/image" Target="../media/image75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3.pn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6.png"/><Relationship Id="rId3" Type="http://schemas.openxmlformats.org/officeDocument/2006/relationships/image" Target="../media/image77.pn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8.png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9.png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0.png"/><Relationship Id="rId3" Type="http://schemas.openxmlformats.org/officeDocument/2006/relationships/image" Target="../media/image8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8.pn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2.png"/><Relationship Id="rId3" Type="http://schemas.openxmlformats.org/officeDocument/2006/relationships/image" Target="../media/image83.png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4.png"/><Relationship Id="rId3" Type="http://schemas.openxmlformats.org/officeDocument/2006/relationships/image" Target="../media/image85.png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4.png"/><Relationship Id="rId3" Type="http://schemas.openxmlformats.org/officeDocument/2006/relationships/image" Target="../media/image86.jpeg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7.png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8.png"/><Relationship Id="rId3" Type="http://schemas.openxmlformats.org/officeDocument/2006/relationships/image" Target="../media/image89.png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0.png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1.png"/><Relationship Id="rId3" Type="http://schemas.openxmlformats.org/officeDocument/2006/relationships/image" Target="../media/image92.png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3.png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4.png"/><Relationship Id="rId3" Type="http://schemas.openxmlformats.org/officeDocument/2006/relationships/image" Target="../media/image95.png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9.png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7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4" Type="http://schemas.openxmlformats.org/officeDocument/2006/relationships/image" Target="../media/image100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8.png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1.png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2.png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3.jpg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4.jpg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png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7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4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4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4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5.png"/><Relationship Id="rId3" Type="http://schemas.openxmlformats.org/officeDocument/2006/relationships/image" Target="../media/image106.pn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4" Type="http://schemas.openxmlformats.org/officeDocument/2006/relationships/image" Target="../media/image109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7.png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7.png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9"/>
          <p:cNvSpPr txBox="1">
            <a:spLocks noChangeArrowheads="1"/>
          </p:cNvSpPr>
          <p:nvPr/>
        </p:nvSpPr>
        <p:spPr bwMode="auto">
          <a:xfrm>
            <a:off x="1219200" y="228600"/>
            <a:ext cx="66294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algn="ctr"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008000"/>
                </a:solidFill>
                <a:latin typeface="Calibri" pitchFamily="34" charset="0"/>
              </a:rPr>
              <a:t>Today (week 9) in IST 380</a:t>
            </a:r>
            <a:endParaRPr lang="en-US" sz="4000" dirty="0">
              <a:solidFill>
                <a:srgbClr val="008000"/>
              </a:solidFill>
              <a:latin typeface="Calibri" pitchFamily="34" charset="0"/>
            </a:endParaRPr>
          </a:p>
        </p:txBody>
      </p:sp>
      <p:sp>
        <p:nvSpPr>
          <p:cNvPr id="3075" name="Text Box 9"/>
          <p:cNvSpPr txBox="1">
            <a:spLocks noChangeArrowheads="1"/>
          </p:cNvSpPr>
          <p:nvPr/>
        </p:nvSpPr>
        <p:spPr bwMode="auto">
          <a:xfrm>
            <a:off x="5826682" y="1688388"/>
            <a:ext cx="2906669" cy="1323439"/>
          </a:xfrm>
          <a:prstGeom prst="rect">
            <a:avLst/>
          </a:prstGeom>
          <a:solidFill>
            <a:srgbClr val="ADEBAA"/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algn="ctr"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4000" i="1" dirty="0" smtClean="0">
                <a:solidFill>
                  <a:srgbClr val="000000"/>
                </a:solidFill>
                <a:latin typeface="Cambria" pitchFamily="18" charset="0"/>
              </a:rPr>
              <a:t>Time </a:t>
            </a:r>
            <a:r>
              <a:rPr lang="en-US" sz="4000" i="1" dirty="0" smtClean="0">
                <a:solidFill>
                  <a:srgbClr val="000000"/>
                </a:solidFill>
                <a:latin typeface="Cambria" pitchFamily="18" charset="0"/>
              </a:rPr>
              <a:t>series…</a:t>
            </a:r>
            <a:endParaRPr lang="en-US" sz="4000" b="1" i="1" dirty="0">
              <a:solidFill>
                <a:srgbClr val="000000"/>
              </a:solidFill>
              <a:latin typeface="Cambria" pitchFamily="18" charset="0"/>
            </a:endParaRPr>
          </a:p>
        </p:txBody>
      </p:sp>
      <p:sp>
        <p:nvSpPr>
          <p:cNvPr id="3082" name="Rectangle 2"/>
          <p:cNvSpPr>
            <a:spLocks noChangeArrowheads="1"/>
          </p:cNvSpPr>
          <p:nvPr/>
        </p:nvSpPr>
        <p:spPr bwMode="auto">
          <a:xfrm>
            <a:off x="6570512" y="3409395"/>
            <a:ext cx="2157986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500" dirty="0" smtClean="0">
                <a:solidFill>
                  <a:srgbClr val="008000"/>
                </a:solidFill>
                <a:latin typeface="Cambria" pitchFamily="18" charset="0"/>
                <a:ea typeface="MS PGothic" pitchFamily="34" charset="-128"/>
              </a:rPr>
              <a:t>It's about time!</a:t>
            </a:r>
            <a:endParaRPr lang="en-US" sz="1500" i="1" dirty="0">
              <a:solidFill>
                <a:srgbClr val="008000"/>
              </a:solidFill>
              <a:latin typeface="Cambria" pitchFamily="18" charset="0"/>
              <a:ea typeface="MS PGothic" pitchFamily="34" charset="-128"/>
            </a:endParaRPr>
          </a:p>
        </p:txBody>
      </p:sp>
      <p:grpSp>
        <p:nvGrpSpPr>
          <p:cNvPr id="10" name="Group 1034"/>
          <p:cNvGrpSpPr>
            <a:grpSpLocks/>
          </p:cNvGrpSpPr>
          <p:nvPr>
            <p:custDataLst>
              <p:tags r:id="rId1"/>
            </p:custDataLst>
          </p:nvPr>
        </p:nvGrpSpPr>
        <p:grpSpPr bwMode="auto">
          <a:xfrm>
            <a:off x="8400151" y="3739443"/>
            <a:ext cx="452846" cy="485387"/>
            <a:chOff x="2928" y="1051"/>
            <a:chExt cx="840" cy="957"/>
          </a:xfrm>
        </p:grpSpPr>
        <p:sp>
          <p:nvSpPr>
            <p:cNvPr id="11" name="Freeform 1035"/>
            <p:cNvSpPr>
              <a:spLocks/>
            </p:cNvSpPr>
            <p:nvPr>
              <p:custDataLst>
                <p:tags r:id="rId2"/>
              </p:custDataLst>
            </p:nvPr>
          </p:nvSpPr>
          <p:spPr bwMode="auto">
            <a:xfrm>
              <a:off x="2928" y="1759"/>
              <a:ext cx="810" cy="249"/>
            </a:xfrm>
            <a:custGeom>
              <a:avLst/>
              <a:gdLst>
                <a:gd name="T0" fmla="*/ 113 w 1048"/>
                <a:gd name="T1" fmla="*/ 21 h 250"/>
                <a:gd name="T2" fmla="*/ 194 w 1048"/>
                <a:gd name="T3" fmla="*/ 83 h 250"/>
                <a:gd name="T4" fmla="*/ 203 w 1048"/>
                <a:gd name="T5" fmla="*/ 111 h 250"/>
                <a:gd name="T6" fmla="*/ 212 w 1048"/>
                <a:gd name="T7" fmla="*/ 132 h 250"/>
                <a:gd name="T8" fmla="*/ 223 w 1048"/>
                <a:gd name="T9" fmla="*/ 173 h 250"/>
                <a:gd name="T10" fmla="*/ 159 w 1048"/>
                <a:gd name="T11" fmla="*/ 242 h 250"/>
                <a:gd name="T12" fmla="*/ 17 w 1048"/>
                <a:gd name="T13" fmla="*/ 222 h 250"/>
                <a:gd name="T14" fmla="*/ 0 w 1048"/>
                <a:gd name="T15" fmla="*/ 201 h 250"/>
                <a:gd name="T16" fmla="*/ 2 w 1048"/>
                <a:gd name="T17" fmla="*/ 167 h 250"/>
                <a:gd name="T18" fmla="*/ 20 w 1048"/>
                <a:gd name="T19" fmla="*/ 125 h 250"/>
                <a:gd name="T20" fmla="*/ 44 w 1048"/>
                <a:gd name="T21" fmla="*/ 76 h 250"/>
                <a:gd name="T22" fmla="*/ 60 w 1048"/>
                <a:gd name="T23" fmla="*/ 55 h 250"/>
                <a:gd name="T24" fmla="*/ 69 w 1048"/>
                <a:gd name="T25" fmla="*/ 28 h 250"/>
                <a:gd name="T26" fmla="*/ 80 w 1048"/>
                <a:gd name="T27" fmla="*/ 14 h 250"/>
                <a:gd name="T28" fmla="*/ 107 w 1048"/>
                <a:gd name="T29" fmla="*/ 28 h 250"/>
                <a:gd name="T30" fmla="*/ 113 w 1048"/>
                <a:gd name="T31" fmla="*/ 21 h 25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048"/>
                <a:gd name="T49" fmla="*/ 0 h 250"/>
                <a:gd name="T50" fmla="*/ 1048 w 1048"/>
                <a:gd name="T51" fmla="*/ 250 h 25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048" h="250">
                  <a:moveTo>
                    <a:pt x="531" y="21"/>
                  </a:moveTo>
                  <a:cubicBezTo>
                    <a:pt x="673" y="0"/>
                    <a:pt x="778" y="50"/>
                    <a:pt x="910" y="83"/>
                  </a:cubicBezTo>
                  <a:cubicBezTo>
                    <a:pt x="923" y="92"/>
                    <a:pt x="937" y="102"/>
                    <a:pt x="951" y="111"/>
                  </a:cubicBezTo>
                  <a:cubicBezTo>
                    <a:pt x="965" y="120"/>
                    <a:pt x="993" y="138"/>
                    <a:pt x="993" y="138"/>
                  </a:cubicBezTo>
                  <a:cubicBezTo>
                    <a:pt x="1009" y="162"/>
                    <a:pt x="1023" y="163"/>
                    <a:pt x="1048" y="179"/>
                  </a:cubicBezTo>
                  <a:cubicBezTo>
                    <a:pt x="943" y="250"/>
                    <a:pt x="887" y="238"/>
                    <a:pt x="751" y="248"/>
                  </a:cubicBezTo>
                  <a:cubicBezTo>
                    <a:pt x="201" y="233"/>
                    <a:pt x="424" y="241"/>
                    <a:pt x="82" y="228"/>
                  </a:cubicBezTo>
                  <a:cubicBezTo>
                    <a:pt x="54" y="218"/>
                    <a:pt x="27" y="216"/>
                    <a:pt x="0" y="207"/>
                  </a:cubicBezTo>
                  <a:cubicBezTo>
                    <a:pt x="2" y="195"/>
                    <a:pt x="1" y="183"/>
                    <a:pt x="7" y="173"/>
                  </a:cubicBezTo>
                  <a:cubicBezTo>
                    <a:pt x="19" y="151"/>
                    <a:pt x="75" y="138"/>
                    <a:pt x="96" y="131"/>
                  </a:cubicBezTo>
                  <a:cubicBezTo>
                    <a:pt x="134" y="116"/>
                    <a:pt x="169" y="92"/>
                    <a:pt x="207" y="76"/>
                  </a:cubicBezTo>
                  <a:cubicBezTo>
                    <a:pt x="239" y="61"/>
                    <a:pt x="238" y="77"/>
                    <a:pt x="275" y="55"/>
                  </a:cubicBezTo>
                  <a:cubicBezTo>
                    <a:pt x="288" y="46"/>
                    <a:pt x="309" y="33"/>
                    <a:pt x="324" y="28"/>
                  </a:cubicBezTo>
                  <a:cubicBezTo>
                    <a:pt x="341" y="21"/>
                    <a:pt x="379" y="14"/>
                    <a:pt x="379" y="14"/>
                  </a:cubicBezTo>
                  <a:cubicBezTo>
                    <a:pt x="420" y="18"/>
                    <a:pt x="461" y="22"/>
                    <a:pt x="503" y="28"/>
                  </a:cubicBezTo>
                  <a:cubicBezTo>
                    <a:pt x="531" y="32"/>
                    <a:pt x="519" y="44"/>
                    <a:pt x="531" y="21"/>
                  </a:cubicBezTo>
                  <a:close/>
                </a:path>
              </a:pathLst>
            </a:custGeom>
            <a:solidFill>
              <a:srgbClr val="FD9D0F"/>
            </a:solidFill>
            <a:ln w="9525">
              <a:solidFill>
                <a:srgbClr val="FD9D0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12" name="Oval 1036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965" y="1240"/>
              <a:ext cx="779" cy="672"/>
            </a:xfrm>
            <a:prstGeom prst="ellipse">
              <a:avLst/>
            </a:prstGeom>
            <a:solidFill>
              <a:srgbClr val="9ECC46"/>
            </a:solidFill>
            <a:ln w="9525">
              <a:solidFill>
                <a:srgbClr val="FFCC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13" name="Oval 1037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 rot="-1967255">
              <a:off x="3039" y="1383"/>
              <a:ext cx="186" cy="1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14" name="Oval 1038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3262" y="1383"/>
              <a:ext cx="222" cy="23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15" name="Oval 1039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 rot="-2071034">
              <a:off x="3521" y="1431"/>
              <a:ext cx="149" cy="23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16" name="Oval 1040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3118" y="1479"/>
              <a:ext cx="56" cy="6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17" name="Oval 1041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3341" y="1495"/>
              <a:ext cx="55" cy="6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18" name="Oval 1042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3543" y="1549"/>
              <a:ext cx="54" cy="6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19" name="AutoShape 1043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 rot="-5400000">
              <a:off x="3291" y="1540"/>
              <a:ext cx="77" cy="445"/>
            </a:xfrm>
            <a:prstGeom prst="moon">
              <a:avLst>
                <a:gd name="adj" fmla="val 50000"/>
              </a:avLst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20" name="Freeform 1044"/>
            <p:cNvSpPr>
              <a:spLocks/>
            </p:cNvSpPr>
            <p:nvPr>
              <p:custDataLst>
                <p:tags r:id="rId11"/>
              </p:custDataLst>
            </p:nvPr>
          </p:nvSpPr>
          <p:spPr bwMode="auto">
            <a:xfrm>
              <a:off x="3120" y="1128"/>
              <a:ext cx="648" cy="256"/>
            </a:xfrm>
            <a:custGeom>
              <a:avLst/>
              <a:gdLst>
                <a:gd name="T0" fmla="*/ 208 w 648"/>
                <a:gd name="T1" fmla="*/ 0 h 256"/>
                <a:gd name="T2" fmla="*/ 47 w 648"/>
                <a:gd name="T3" fmla="*/ 7 h 256"/>
                <a:gd name="T4" fmla="*/ 0 w 648"/>
                <a:gd name="T5" fmla="*/ 92 h 256"/>
                <a:gd name="T6" fmla="*/ 162 w 648"/>
                <a:gd name="T7" fmla="*/ 192 h 256"/>
                <a:gd name="T8" fmla="*/ 300 w 648"/>
                <a:gd name="T9" fmla="*/ 238 h 256"/>
                <a:gd name="T10" fmla="*/ 484 w 648"/>
                <a:gd name="T11" fmla="*/ 246 h 256"/>
                <a:gd name="T12" fmla="*/ 646 w 648"/>
                <a:gd name="T13" fmla="*/ 184 h 256"/>
                <a:gd name="T14" fmla="*/ 615 w 648"/>
                <a:gd name="T15" fmla="*/ 153 h 256"/>
                <a:gd name="T16" fmla="*/ 546 w 648"/>
                <a:gd name="T17" fmla="*/ 84 h 2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48"/>
                <a:gd name="T28" fmla="*/ 0 h 256"/>
                <a:gd name="T29" fmla="*/ 648 w 648"/>
                <a:gd name="T30" fmla="*/ 256 h 25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8" h="256">
                  <a:moveTo>
                    <a:pt x="208" y="0"/>
                  </a:moveTo>
                  <a:cubicBezTo>
                    <a:pt x="154" y="2"/>
                    <a:pt x="100" y="0"/>
                    <a:pt x="47" y="7"/>
                  </a:cubicBezTo>
                  <a:cubicBezTo>
                    <a:pt x="15" y="11"/>
                    <a:pt x="0" y="92"/>
                    <a:pt x="0" y="92"/>
                  </a:cubicBezTo>
                  <a:cubicBezTo>
                    <a:pt x="19" y="199"/>
                    <a:pt x="72" y="170"/>
                    <a:pt x="162" y="192"/>
                  </a:cubicBezTo>
                  <a:cubicBezTo>
                    <a:pt x="208" y="203"/>
                    <a:pt x="252" y="234"/>
                    <a:pt x="300" y="238"/>
                  </a:cubicBezTo>
                  <a:cubicBezTo>
                    <a:pt x="361" y="243"/>
                    <a:pt x="423" y="243"/>
                    <a:pt x="484" y="246"/>
                  </a:cubicBezTo>
                  <a:cubicBezTo>
                    <a:pt x="648" y="235"/>
                    <a:pt x="569" y="256"/>
                    <a:pt x="646" y="184"/>
                  </a:cubicBezTo>
                  <a:cubicBezTo>
                    <a:pt x="642" y="180"/>
                    <a:pt x="617" y="158"/>
                    <a:pt x="615" y="153"/>
                  </a:cubicBezTo>
                  <a:cubicBezTo>
                    <a:pt x="596" y="116"/>
                    <a:pt x="599" y="84"/>
                    <a:pt x="546" y="84"/>
                  </a:cubicBezTo>
                </a:path>
              </a:pathLst>
            </a:custGeom>
            <a:solidFill>
              <a:srgbClr val="CC0099"/>
            </a:solidFill>
            <a:ln w="9525">
              <a:solidFill>
                <a:srgbClr val="FF99CC"/>
              </a:solidFill>
              <a:round/>
              <a:headEnd/>
              <a:tailEnd/>
            </a:ln>
          </p:spPr>
          <p:txBody>
            <a:bodyPr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21" name="Freeform 1045"/>
            <p:cNvSpPr>
              <a:spLocks/>
            </p:cNvSpPr>
            <p:nvPr>
              <p:custDataLst>
                <p:tags r:id="rId12"/>
              </p:custDataLst>
            </p:nvPr>
          </p:nvSpPr>
          <p:spPr bwMode="auto">
            <a:xfrm>
              <a:off x="3254" y="1051"/>
              <a:ext cx="442" cy="192"/>
            </a:xfrm>
            <a:custGeom>
              <a:avLst/>
              <a:gdLst>
                <a:gd name="T0" fmla="*/ 88 w 442"/>
                <a:gd name="T1" fmla="*/ 138 h 192"/>
                <a:gd name="T2" fmla="*/ 34 w 442"/>
                <a:gd name="T3" fmla="*/ 92 h 192"/>
                <a:gd name="T4" fmla="*/ 57 w 442"/>
                <a:gd name="T5" fmla="*/ 0 h 192"/>
                <a:gd name="T6" fmla="*/ 234 w 442"/>
                <a:gd name="T7" fmla="*/ 15 h 192"/>
                <a:gd name="T8" fmla="*/ 372 w 442"/>
                <a:gd name="T9" fmla="*/ 61 h 192"/>
                <a:gd name="T10" fmla="*/ 441 w 442"/>
                <a:gd name="T11" fmla="*/ 92 h 192"/>
                <a:gd name="T12" fmla="*/ 434 w 442"/>
                <a:gd name="T13" fmla="*/ 122 h 192"/>
                <a:gd name="T14" fmla="*/ 280 w 442"/>
                <a:gd name="T15" fmla="*/ 161 h 192"/>
                <a:gd name="T16" fmla="*/ 257 w 442"/>
                <a:gd name="T17" fmla="*/ 169 h 192"/>
                <a:gd name="T18" fmla="*/ 226 w 442"/>
                <a:gd name="T19" fmla="*/ 184 h 192"/>
                <a:gd name="T20" fmla="*/ 196 w 442"/>
                <a:gd name="T21" fmla="*/ 192 h 19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42"/>
                <a:gd name="T34" fmla="*/ 0 h 192"/>
                <a:gd name="T35" fmla="*/ 442 w 442"/>
                <a:gd name="T36" fmla="*/ 192 h 19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42" h="192">
                  <a:moveTo>
                    <a:pt x="88" y="138"/>
                  </a:moveTo>
                  <a:cubicBezTo>
                    <a:pt x="71" y="119"/>
                    <a:pt x="55" y="106"/>
                    <a:pt x="34" y="92"/>
                  </a:cubicBezTo>
                  <a:cubicBezTo>
                    <a:pt x="22" y="52"/>
                    <a:pt x="0" y="17"/>
                    <a:pt x="57" y="0"/>
                  </a:cubicBezTo>
                  <a:cubicBezTo>
                    <a:pt x="75" y="1"/>
                    <a:pt x="202" y="8"/>
                    <a:pt x="234" y="15"/>
                  </a:cubicBezTo>
                  <a:cubicBezTo>
                    <a:pt x="275" y="24"/>
                    <a:pt x="331" y="47"/>
                    <a:pt x="372" y="61"/>
                  </a:cubicBezTo>
                  <a:cubicBezTo>
                    <a:pt x="394" y="81"/>
                    <a:pt x="412" y="84"/>
                    <a:pt x="441" y="92"/>
                  </a:cubicBezTo>
                  <a:cubicBezTo>
                    <a:pt x="439" y="102"/>
                    <a:pt x="442" y="115"/>
                    <a:pt x="434" y="122"/>
                  </a:cubicBezTo>
                  <a:cubicBezTo>
                    <a:pt x="411" y="142"/>
                    <a:pt x="306" y="158"/>
                    <a:pt x="280" y="161"/>
                  </a:cubicBezTo>
                  <a:cubicBezTo>
                    <a:pt x="272" y="164"/>
                    <a:pt x="264" y="166"/>
                    <a:pt x="257" y="169"/>
                  </a:cubicBezTo>
                  <a:cubicBezTo>
                    <a:pt x="246" y="173"/>
                    <a:pt x="237" y="180"/>
                    <a:pt x="226" y="184"/>
                  </a:cubicBezTo>
                  <a:cubicBezTo>
                    <a:pt x="216" y="188"/>
                    <a:pt x="196" y="192"/>
                    <a:pt x="196" y="192"/>
                  </a:cubicBezTo>
                </a:path>
              </a:pathLst>
            </a:custGeom>
            <a:solidFill>
              <a:srgbClr val="CC0099"/>
            </a:solidFill>
            <a:ln w="9525">
              <a:solidFill>
                <a:srgbClr val="FF99CC"/>
              </a:solidFill>
              <a:round/>
              <a:headEnd/>
              <a:tailEnd/>
            </a:ln>
          </p:spPr>
          <p:txBody>
            <a:bodyPr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23" name="Freeform 1046"/>
            <p:cNvSpPr>
              <a:spLocks/>
            </p:cNvSpPr>
            <p:nvPr>
              <p:custDataLst>
                <p:tags r:id="rId13"/>
              </p:custDataLst>
            </p:nvPr>
          </p:nvSpPr>
          <p:spPr bwMode="auto">
            <a:xfrm>
              <a:off x="3025" y="1802"/>
              <a:ext cx="215" cy="139"/>
            </a:xfrm>
            <a:custGeom>
              <a:avLst/>
              <a:gdLst>
                <a:gd name="T0" fmla="*/ 8 w 215"/>
                <a:gd name="T1" fmla="*/ 78 h 139"/>
                <a:gd name="T2" fmla="*/ 84 w 215"/>
                <a:gd name="T3" fmla="*/ 17 h 139"/>
                <a:gd name="T4" fmla="*/ 154 w 215"/>
                <a:gd name="T5" fmla="*/ 40 h 139"/>
                <a:gd name="T6" fmla="*/ 215 w 215"/>
                <a:gd name="T7" fmla="*/ 139 h 13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5"/>
                <a:gd name="T13" fmla="*/ 0 h 139"/>
                <a:gd name="T14" fmla="*/ 215 w 215"/>
                <a:gd name="T15" fmla="*/ 139 h 13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5" h="139">
                  <a:moveTo>
                    <a:pt x="8" y="78"/>
                  </a:moveTo>
                  <a:cubicBezTo>
                    <a:pt x="20" y="0"/>
                    <a:pt x="0" y="6"/>
                    <a:pt x="84" y="17"/>
                  </a:cubicBezTo>
                  <a:cubicBezTo>
                    <a:pt x="108" y="24"/>
                    <a:pt x="154" y="40"/>
                    <a:pt x="154" y="40"/>
                  </a:cubicBezTo>
                  <a:cubicBezTo>
                    <a:pt x="162" y="81"/>
                    <a:pt x="162" y="139"/>
                    <a:pt x="215" y="139"/>
                  </a:cubicBezTo>
                </a:path>
              </a:pathLst>
            </a:custGeom>
            <a:solidFill>
              <a:srgbClr val="FD9D0F"/>
            </a:solidFill>
            <a:ln w="9525">
              <a:solidFill>
                <a:srgbClr val="FFCC99"/>
              </a:solidFill>
              <a:round/>
              <a:headEnd/>
              <a:tailEnd/>
            </a:ln>
          </p:spPr>
          <p:txBody>
            <a:bodyPr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24" name="Freeform 1047"/>
            <p:cNvSpPr>
              <a:spLocks/>
            </p:cNvSpPr>
            <p:nvPr>
              <p:custDataLst>
                <p:tags r:id="rId14"/>
              </p:custDataLst>
            </p:nvPr>
          </p:nvSpPr>
          <p:spPr bwMode="auto">
            <a:xfrm flipH="1">
              <a:off x="3456" y="1813"/>
              <a:ext cx="215" cy="139"/>
            </a:xfrm>
            <a:custGeom>
              <a:avLst/>
              <a:gdLst>
                <a:gd name="T0" fmla="*/ 8 w 215"/>
                <a:gd name="T1" fmla="*/ 78 h 139"/>
                <a:gd name="T2" fmla="*/ 84 w 215"/>
                <a:gd name="T3" fmla="*/ 17 h 139"/>
                <a:gd name="T4" fmla="*/ 154 w 215"/>
                <a:gd name="T5" fmla="*/ 40 h 139"/>
                <a:gd name="T6" fmla="*/ 215 w 215"/>
                <a:gd name="T7" fmla="*/ 139 h 13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5"/>
                <a:gd name="T13" fmla="*/ 0 h 139"/>
                <a:gd name="T14" fmla="*/ 215 w 215"/>
                <a:gd name="T15" fmla="*/ 139 h 13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5" h="139">
                  <a:moveTo>
                    <a:pt x="8" y="78"/>
                  </a:moveTo>
                  <a:cubicBezTo>
                    <a:pt x="20" y="0"/>
                    <a:pt x="0" y="6"/>
                    <a:pt x="84" y="17"/>
                  </a:cubicBezTo>
                  <a:cubicBezTo>
                    <a:pt x="108" y="24"/>
                    <a:pt x="154" y="40"/>
                    <a:pt x="154" y="40"/>
                  </a:cubicBezTo>
                  <a:cubicBezTo>
                    <a:pt x="162" y="81"/>
                    <a:pt x="162" y="139"/>
                    <a:pt x="215" y="139"/>
                  </a:cubicBezTo>
                </a:path>
              </a:pathLst>
            </a:custGeom>
            <a:solidFill>
              <a:srgbClr val="FD9D0F"/>
            </a:solidFill>
            <a:ln w="9525">
              <a:solidFill>
                <a:srgbClr val="FFCC99"/>
              </a:solidFill>
              <a:round/>
              <a:headEnd/>
              <a:tailEnd/>
            </a:ln>
          </p:spPr>
          <p:txBody>
            <a:bodyPr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</p:grpSp>
      <p:pic>
        <p:nvPicPr>
          <p:cNvPr id="2" name="Picture 1" descr="kebab_day.png"/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23"/>
          <a:stretch/>
        </p:blipFill>
        <p:spPr>
          <a:xfrm>
            <a:off x="593182" y="1620436"/>
            <a:ext cx="4693032" cy="4672173"/>
          </a:xfrm>
          <a:prstGeom prst="rect">
            <a:avLst/>
          </a:prstGeom>
          <a:ln>
            <a:solidFill>
              <a:srgbClr val="006401"/>
            </a:solidFill>
          </a:ln>
        </p:spPr>
      </p:pic>
    </p:spTree>
    <p:extLst>
      <p:ext uri="{BB962C8B-B14F-4D97-AF65-F5344CB8AC3E}">
        <p14:creationId xmlns:p14="http://schemas.microsoft.com/office/powerpoint/2010/main" val="7186819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5"/>
          <p:cNvSpPr txBox="1">
            <a:spLocks noChangeArrowheads="1"/>
          </p:cNvSpPr>
          <p:nvPr/>
        </p:nvSpPr>
        <p:spPr bwMode="auto">
          <a:xfrm>
            <a:off x="213651" y="216730"/>
            <a:ext cx="776328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4000" dirty="0">
                <a:solidFill>
                  <a:srgbClr val="000000"/>
                </a:solidFill>
                <a:latin typeface="Cambria" pitchFamily="18" charset="0"/>
              </a:rPr>
              <a:t>Last assignment: </a:t>
            </a:r>
            <a:r>
              <a:rPr lang="en-US" sz="4000" i="1" dirty="0">
                <a:solidFill>
                  <a:srgbClr val="000000"/>
                </a:solidFill>
                <a:latin typeface="Cambria" pitchFamily="18" charset="0"/>
              </a:rPr>
              <a:t>clustering digits…</a:t>
            </a:r>
          </a:p>
        </p:txBody>
      </p:sp>
      <p:pic>
        <p:nvPicPr>
          <p:cNvPr id="2" name="Picture 1" descr="Screen Shot 2013-04-08 at 9.59.34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651" y="1017818"/>
            <a:ext cx="8173357" cy="2088002"/>
          </a:xfrm>
          <a:prstGeom prst="rect">
            <a:avLst/>
          </a:prstGeom>
        </p:spPr>
      </p:pic>
      <p:pic>
        <p:nvPicPr>
          <p:cNvPr id="3" name="Picture 2" descr="Screen Shot 2013-04-08 at 9.59.26 A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69" y="4775934"/>
            <a:ext cx="8651690" cy="1991352"/>
          </a:xfrm>
          <a:prstGeom prst="rect">
            <a:avLst/>
          </a:prstGeom>
        </p:spPr>
      </p:pic>
      <p:pic>
        <p:nvPicPr>
          <p:cNvPr id="6" name="Picture 5" descr="Screen Shot 2013-04-08 at 9.59.21 AM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" y="2873831"/>
            <a:ext cx="5956300" cy="1902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07676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364195" y="259411"/>
            <a:ext cx="7010400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5200" dirty="0" smtClean="0">
                <a:solidFill>
                  <a:prstClr val="black"/>
                </a:solidFill>
                <a:latin typeface="Cambria" charset="0"/>
                <a:cs typeface="Cambria" charset="0"/>
              </a:rPr>
              <a:t>Hw#8 – coming up</a:t>
            </a:r>
            <a:endParaRPr lang="en-US" sz="5200" dirty="0">
              <a:solidFill>
                <a:prstClr val="black"/>
              </a:solidFill>
              <a:latin typeface="Cambria" charset="0"/>
              <a:cs typeface="Cambria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22940" y="1371456"/>
            <a:ext cx="74094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prstClr val="black"/>
                </a:solidFill>
                <a:latin typeface="Calibri"/>
              </a:rPr>
              <a:t>(1) Finishing the Data Science text!</a:t>
            </a:r>
            <a:endParaRPr lang="en-US" sz="2400" i="1" dirty="0" smtClean="0">
              <a:solidFill>
                <a:srgbClr val="071EFF"/>
              </a:solidFill>
              <a:latin typeface="Calibri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922940" y="3834154"/>
            <a:ext cx="6711510" cy="2677656"/>
          </a:xfrm>
          <a:prstGeom prst="rect">
            <a:avLst/>
          </a:prstGeom>
          <a:solidFill>
            <a:srgbClr val="BFFFBC"/>
          </a:solidFill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Calibri"/>
                <a:cs typeface="Calibri"/>
              </a:rPr>
              <a:t>(2) Second, choosing a dataset for a final project:</a:t>
            </a:r>
          </a:p>
          <a:p>
            <a:pPr marL="800100" lvl="1" indent="-342900">
              <a:buFont typeface="Arial"/>
              <a:buChar char="•"/>
            </a:pPr>
            <a:r>
              <a:rPr lang="en-US" sz="2400" dirty="0" smtClean="0">
                <a:latin typeface="Calibri"/>
                <a:cs typeface="Calibri"/>
              </a:rPr>
              <a:t>Explain the dataset</a:t>
            </a:r>
          </a:p>
          <a:p>
            <a:pPr marL="800100" lvl="1" indent="-342900">
              <a:buFont typeface="Arial"/>
              <a:buChar char="•"/>
            </a:pPr>
            <a:r>
              <a:rPr lang="en-US" sz="2400" dirty="0" smtClean="0">
                <a:latin typeface="Calibri"/>
                <a:cs typeface="Calibri"/>
              </a:rPr>
              <a:t>Initial set of questions about it</a:t>
            </a:r>
          </a:p>
          <a:p>
            <a:pPr marL="800100" lvl="1" indent="-342900">
              <a:buFont typeface="Arial"/>
              <a:buChar char="•"/>
            </a:pPr>
            <a:r>
              <a:rPr lang="en-US" sz="2400" dirty="0" smtClean="0">
                <a:latin typeface="Calibri"/>
                <a:cs typeface="Calibri"/>
              </a:rPr>
              <a:t>A desired predictive model</a:t>
            </a:r>
          </a:p>
          <a:p>
            <a:pPr marL="800100" lvl="1" indent="-342900">
              <a:buFont typeface="Arial"/>
              <a:buChar char="•"/>
            </a:pPr>
            <a:r>
              <a:rPr lang="en-US" sz="2400" dirty="0" smtClean="0">
                <a:latin typeface="Calibri"/>
                <a:cs typeface="Calibri"/>
              </a:rPr>
              <a:t>Two initial visualizations (in R) </a:t>
            </a:r>
            <a:r>
              <a:rPr lang="en-US" dirty="0" smtClean="0">
                <a:solidFill>
                  <a:srgbClr val="FF0000"/>
                </a:solidFill>
                <a:latin typeface="Cambria"/>
                <a:cs typeface="Cambria"/>
              </a:rPr>
              <a:t>(read the data!)</a:t>
            </a:r>
          </a:p>
          <a:p>
            <a:pPr marL="800100" lvl="1" indent="-342900">
              <a:buFont typeface="Arial"/>
              <a:buChar char="•"/>
            </a:pPr>
            <a:r>
              <a:rPr lang="en-US" sz="2400" dirty="0" smtClean="0">
                <a:latin typeface="Calibri"/>
                <a:cs typeface="Calibri"/>
              </a:rPr>
              <a:t>Run an initial SVM, NN, and k-NN classifier</a:t>
            </a:r>
          </a:p>
          <a:p>
            <a:pPr marL="800100" lvl="1" indent="-342900">
              <a:buFont typeface="Arial"/>
              <a:buChar char="•"/>
            </a:pPr>
            <a:r>
              <a:rPr lang="en-US" sz="2400" dirty="0" smtClean="0">
                <a:latin typeface="Calibri"/>
                <a:cs typeface="Calibri"/>
              </a:rPr>
              <a:t>Non-R systems OK, but only </a:t>
            </a:r>
            <a:r>
              <a:rPr lang="en-US" sz="2400" i="1" dirty="0" smtClean="0">
                <a:latin typeface="Calibri"/>
                <a:cs typeface="Calibri"/>
              </a:rPr>
              <a:t>in addition</a:t>
            </a:r>
          </a:p>
        </p:txBody>
      </p:sp>
      <p:sp>
        <p:nvSpPr>
          <p:cNvPr id="4" name="Rectangle 3"/>
          <p:cNvSpPr/>
          <p:nvPr/>
        </p:nvSpPr>
        <p:spPr>
          <a:xfrm>
            <a:off x="5815244" y="1418429"/>
            <a:ext cx="28484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Calibri"/>
                <a:cs typeface="Calibri"/>
              </a:rPr>
              <a:t>Using R with location data….</a:t>
            </a:r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364195" y="2121256"/>
            <a:ext cx="611667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Calibri"/>
                <a:cs typeface="Calibri"/>
              </a:rPr>
              <a:t>library(maps)</a:t>
            </a:r>
          </a:p>
          <a:p>
            <a:r>
              <a:rPr lang="en-US" dirty="0">
                <a:latin typeface="Calibri"/>
                <a:cs typeface="Calibri"/>
              </a:rPr>
              <a:t>map("state", interior = FALSE)</a:t>
            </a:r>
          </a:p>
          <a:p>
            <a:r>
              <a:rPr lang="en-US" dirty="0">
                <a:latin typeface="Calibri"/>
                <a:cs typeface="Calibri"/>
              </a:rPr>
              <a:t>map("state", boundary = FALSE, col="gray", add = TRUE</a:t>
            </a:r>
            <a:r>
              <a:rPr lang="en-US" dirty="0" smtClean="0">
                <a:latin typeface="Calibri"/>
                <a:cs typeface="Calibri"/>
              </a:rPr>
              <a:t>)</a:t>
            </a:r>
          </a:p>
          <a:p>
            <a:r>
              <a:rPr lang="en-US" dirty="0" smtClean="0">
                <a:latin typeface="Calibri"/>
                <a:cs typeface="Calibri"/>
              </a:rPr>
              <a:t>points(-117,34,pch=19,col="red")</a:t>
            </a:r>
            <a:endParaRPr lang="en-US" dirty="0">
              <a:latin typeface="Calibri"/>
              <a:cs typeface="Calibri"/>
            </a:endParaRPr>
          </a:p>
        </p:txBody>
      </p:sp>
      <p:pic>
        <p:nvPicPr>
          <p:cNvPr id="3" name="Picture 2" descr="Screen Shot 2013-04-01 at 2.52.22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3699" y="1871138"/>
            <a:ext cx="3009506" cy="1785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99834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262135" y="146011"/>
            <a:ext cx="70104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200" dirty="0" smtClean="0">
                <a:solidFill>
                  <a:prstClr val="black"/>
                </a:solidFill>
                <a:latin typeface="Cambria" charset="0"/>
                <a:cs typeface="Cambria" charset="0"/>
              </a:rPr>
              <a:t>Project schedule</a:t>
            </a:r>
            <a:endParaRPr lang="en-US" sz="4200" dirty="0">
              <a:solidFill>
                <a:prstClr val="black"/>
              </a:solidFill>
              <a:latin typeface="Cambria" charset="0"/>
              <a:cs typeface="Cambria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96140" y="1303416"/>
            <a:ext cx="74094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008000"/>
                </a:solidFill>
                <a:latin typeface="Calibri"/>
              </a:rPr>
              <a:t>Due 4/13:  </a:t>
            </a:r>
            <a:r>
              <a:rPr lang="en-US" sz="2400" dirty="0" smtClean="0">
                <a:solidFill>
                  <a:prstClr val="black"/>
                </a:solidFill>
                <a:latin typeface="Calibri"/>
              </a:rPr>
              <a:t>choosing the dataset</a:t>
            </a:r>
            <a:endParaRPr lang="en-US" sz="2400" i="1" dirty="0" smtClean="0">
              <a:solidFill>
                <a:srgbClr val="071EFF"/>
              </a:solidFill>
              <a:latin typeface="Calibri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846458" y="818815"/>
            <a:ext cx="4157218" cy="1477328"/>
          </a:xfrm>
          <a:prstGeom prst="rect">
            <a:avLst/>
          </a:prstGeom>
          <a:solidFill>
            <a:srgbClr val="BFFFBC"/>
          </a:solidFill>
        </p:spPr>
        <p:txBody>
          <a:bodyPr wrap="square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1500" dirty="0" smtClean="0">
                <a:latin typeface="Calibri"/>
                <a:cs typeface="Calibri"/>
              </a:rPr>
              <a:t>Explain the dataset</a:t>
            </a:r>
          </a:p>
          <a:p>
            <a:pPr marL="342900" indent="-342900">
              <a:buFont typeface="Arial"/>
              <a:buChar char="•"/>
            </a:pPr>
            <a:r>
              <a:rPr lang="en-US" sz="1500" dirty="0" smtClean="0">
                <a:latin typeface="Calibri"/>
                <a:cs typeface="Calibri"/>
              </a:rPr>
              <a:t>Initial set of questions about it</a:t>
            </a:r>
          </a:p>
          <a:p>
            <a:pPr marL="342900" indent="-342900">
              <a:buFont typeface="Arial"/>
              <a:buChar char="•"/>
            </a:pPr>
            <a:r>
              <a:rPr lang="en-US" sz="1500" dirty="0" smtClean="0">
                <a:latin typeface="Calibri"/>
                <a:cs typeface="Calibri"/>
              </a:rPr>
              <a:t>A desired predictive model</a:t>
            </a:r>
          </a:p>
          <a:p>
            <a:pPr marL="342900" indent="-342900">
              <a:buFont typeface="Arial"/>
              <a:buChar char="•"/>
            </a:pPr>
            <a:r>
              <a:rPr lang="en-US" sz="1500" dirty="0" smtClean="0">
                <a:latin typeface="Calibri"/>
                <a:cs typeface="Calibri"/>
              </a:rPr>
              <a:t>Two initial visualizations (in R) </a:t>
            </a:r>
            <a:r>
              <a:rPr lang="en-US" sz="900" dirty="0" smtClean="0">
                <a:solidFill>
                  <a:srgbClr val="FF0000"/>
                </a:solidFill>
                <a:latin typeface="Cambria"/>
                <a:cs typeface="Cambria"/>
              </a:rPr>
              <a:t>(read the data!)</a:t>
            </a:r>
          </a:p>
          <a:p>
            <a:pPr marL="342900" indent="-342900">
              <a:buFont typeface="Arial"/>
              <a:buChar char="•"/>
            </a:pPr>
            <a:r>
              <a:rPr lang="en-US" sz="1500" dirty="0" smtClean="0">
                <a:latin typeface="Calibri"/>
                <a:cs typeface="Calibri"/>
              </a:rPr>
              <a:t>Run an initial SVM, NN, and k-NN classifier</a:t>
            </a:r>
          </a:p>
          <a:p>
            <a:pPr marL="342900" indent="-342900">
              <a:buFont typeface="Arial"/>
              <a:buChar char="•"/>
            </a:pPr>
            <a:r>
              <a:rPr lang="en-US" sz="1500" dirty="0" smtClean="0">
                <a:latin typeface="Calibri"/>
                <a:cs typeface="Calibri"/>
              </a:rPr>
              <a:t>Other systems OK, but only </a:t>
            </a:r>
            <a:r>
              <a:rPr lang="en-US" sz="1500" i="1" dirty="0" smtClean="0">
                <a:latin typeface="Calibri"/>
                <a:cs typeface="Calibri"/>
              </a:rPr>
              <a:t>in addition</a:t>
            </a:r>
          </a:p>
        </p:txBody>
      </p:sp>
      <p:sp>
        <p:nvSpPr>
          <p:cNvPr id="7" name="Rectangle 6"/>
          <p:cNvSpPr/>
          <p:nvPr/>
        </p:nvSpPr>
        <p:spPr>
          <a:xfrm>
            <a:off x="696140" y="2533145"/>
            <a:ext cx="74094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0000FF"/>
                </a:solidFill>
                <a:latin typeface="Calibri"/>
              </a:rPr>
              <a:t>Due 4/20:  </a:t>
            </a:r>
            <a:r>
              <a:rPr lang="en-US" sz="2400" dirty="0" smtClean="0">
                <a:solidFill>
                  <a:prstClr val="black"/>
                </a:solidFill>
                <a:latin typeface="Calibri"/>
              </a:rPr>
              <a:t>feature selection and exploration</a:t>
            </a:r>
            <a:endParaRPr lang="en-US" sz="2400" i="1" dirty="0" smtClean="0">
              <a:solidFill>
                <a:srgbClr val="071EFF"/>
              </a:solidFill>
              <a:latin typeface="Calibri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846458" y="3013446"/>
            <a:ext cx="4157218" cy="969496"/>
          </a:xfrm>
          <a:prstGeom prst="rect">
            <a:avLst/>
          </a:prstGeom>
          <a:solidFill>
            <a:srgbClr val="B7D9FF"/>
          </a:solidFill>
        </p:spPr>
        <p:txBody>
          <a:bodyPr wrap="square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1500" dirty="0" smtClean="0">
                <a:latin typeface="Calibri"/>
                <a:cs typeface="Calibri"/>
              </a:rPr>
              <a:t>Define features/subsets of your data</a:t>
            </a:r>
          </a:p>
          <a:p>
            <a:pPr marL="342900" indent="-342900">
              <a:buFont typeface="Arial"/>
              <a:buChar char="•"/>
            </a:pPr>
            <a:r>
              <a:rPr lang="en-US" sz="1500" dirty="0" smtClean="0">
                <a:latin typeface="Calibri"/>
                <a:cs typeface="Calibri"/>
              </a:rPr>
              <a:t>Try the unsupervised algorithms</a:t>
            </a:r>
          </a:p>
          <a:p>
            <a:pPr lvl="1"/>
            <a:r>
              <a:rPr lang="en-US" sz="1200" dirty="0" smtClean="0">
                <a:latin typeface="Calibri"/>
                <a:cs typeface="Calibri"/>
              </a:rPr>
              <a:t>hierarchical and k-means clustering</a:t>
            </a:r>
          </a:p>
          <a:p>
            <a:pPr marL="342900" indent="-342900">
              <a:buFont typeface="Arial"/>
              <a:buChar char="•"/>
            </a:pPr>
            <a:r>
              <a:rPr lang="en-US" sz="1500" dirty="0" smtClean="0">
                <a:latin typeface="Calibri"/>
                <a:cs typeface="Calibri"/>
              </a:rPr>
              <a:t>Visualize and summarize the results</a:t>
            </a:r>
          </a:p>
        </p:txBody>
      </p:sp>
      <p:sp>
        <p:nvSpPr>
          <p:cNvPr id="10" name="Rectangle 9"/>
          <p:cNvSpPr/>
          <p:nvPr/>
        </p:nvSpPr>
        <p:spPr>
          <a:xfrm>
            <a:off x="696140" y="4182462"/>
            <a:ext cx="74094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800000"/>
                </a:solidFill>
                <a:latin typeface="Calibri"/>
              </a:rPr>
              <a:t>Due 4/27:  </a:t>
            </a:r>
            <a:r>
              <a:rPr lang="en-US" sz="2400" dirty="0" smtClean="0">
                <a:solidFill>
                  <a:prstClr val="black"/>
                </a:solidFill>
                <a:latin typeface="Calibri"/>
              </a:rPr>
              <a:t>model selection </a:t>
            </a:r>
            <a:r>
              <a:rPr lang="en-US" sz="2400" dirty="0" smtClean="0">
                <a:solidFill>
                  <a:prstClr val="black"/>
                </a:solidFill>
                <a:latin typeface="Calibri"/>
              </a:rPr>
              <a:t>/ predictive modeling</a:t>
            </a:r>
            <a:endParaRPr lang="en-US" sz="2400" i="1" dirty="0" smtClean="0">
              <a:solidFill>
                <a:srgbClr val="071EFF"/>
              </a:solidFill>
              <a:latin typeface="Calibri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846458" y="4662763"/>
            <a:ext cx="4157218" cy="1569660"/>
          </a:xfrm>
          <a:prstGeom prst="rect">
            <a:avLst/>
          </a:prstGeom>
          <a:solidFill>
            <a:srgbClr val="FFA4AB"/>
          </a:solidFill>
        </p:spPr>
        <p:txBody>
          <a:bodyPr wrap="square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1500" dirty="0">
                <a:latin typeface="Calibri"/>
                <a:cs typeface="Calibri"/>
              </a:rPr>
              <a:t>Decide on a cross-validation </a:t>
            </a:r>
            <a:r>
              <a:rPr lang="en-US" sz="1500" dirty="0" smtClean="0">
                <a:latin typeface="Calibri"/>
                <a:cs typeface="Calibri"/>
              </a:rPr>
              <a:t>strategy</a:t>
            </a:r>
          </a:p>
          <a:p>
            <a:pPr marL="457200" lvl="2"/>
            <a:r>
              <a:rPr lang="en-US" sz="1200" dirty="0" smtClean="0">
                <a:latin typeface="Calibri"/>
                <a:cs typeface="Calibri"/>
              </a:rPr>
              <a:t>10-fold, leave-one-out, parameters to test…</a:t>
            </a:r>
            <a:endParaRPr lang="en-US" sz="1500" dirty="0">
              <a:latin typeface="Calibri"/>
              <a:cs typeface="Calibri"/>
            </a:endParaRPr>
          </a:p>
          <a:p>
            <a:pPr marL="342900" indent="-342900">
              <a:buFont typeface="Arial"/>
              <a:buChar char="•"/>
            </a:pPr>
            <a:r>
              <a:rPr lang="en-US" sz="1500" dirty="0" smtClean="0">
                <a:latin typeface="Calibri"/>
                <a:cs typeface="Calibri"/>
              </a:rPr>
              <a:t>Try all of the appropriate algorithms</a:t>
            </a:r>
          </a:p>
          <a:p>
            <a:pPr lvl="1"/>
            <a:r>
              <a:rPr lang="en-US" sz="1200" dirty="0" smtClean="0">
                <a:latin typeface="Calibri"/>
                <a:cs typeface="Calibri"/>
              </a:rPr>
              <a:t>linear and/or logistic regression, decision trees, random forests, SVMs, NNs, and k-NNs</a:t>
            </a:r>
          </a:p>
          <a:p>
            <a:pPr marL="342900" indent="-342900">
              <a:buFont typeface="Arial"/>
              <a:buChar char="•"/>
            </a:pPr>
            <a:r>
              <a:rPr lang="en-US" sz="1500" dirty="0" smtClean="0">
                <a:latin typeface="Calibri"/>
                <a:cs typeface="Calibri"/>
              </a:rPr>
              <a:t>Run them and summarize the results</a:t>
            </a:r>
          </a:p>
          <a:p>
            <a:pPr marL="342900" indent="-342900">
              <a:buFont typeface="Arial"/>
              <a:buChar char="•"/>
            </a:pPr>
            <a:r>
              <a:rPr lang="en-US" sz="1500" dirty="0" smtClean="0">
                <a:latin typeface="Calibri"/>
                <a:cs typeface="Calibri"/>
              </a:rPr>
              <a:t>Ensemble vs. single-algorithm choice</a:t>
            </a:r>
          </a:p>
        </p:txBody>
      </p:sp>
      <p:sp>
        <p:nvSpPr>
          <p:cNvPr id="12" name="Rectangle 11"/>
          <p:cNvSpPr/>
          <p:nvPr/>
        </p:nvSpPr>
        <p:spPr>
          <a:xfrm>
            <a:off x="701120" y="6024558"/>
            <a:ext cx="74094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 smtClean="0">
                <a:latin typeface="Calibri"/>
              </a:rPr>
              <a:t>On 4/29:  </a:t>
            </a:r>
            <a:r>
              <a:rPr lang="en-US" sz="2400" dirty="0" smtClean="0">
                <a:solidFill>
                  <a:prstClr val="black"/>
                </a:solidFill>
                <a:latin typeface="Calibri"/>
              </a:rPr>
              <a:t>final-project talks</a:t>
            </a:r>
            <a:endParaRPr lang="en-US" sz="2400" i="1" dirty="0" smtClean="0">
              <a:solidFill>
                <a:srgbClr val="071EFF"/>
              </a:solidFill>
              <a:latin typeface="Calibri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078592" y="1051994"/>
            <a:ext cx="178766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 smtClean="0">
                <a:solidFill>
                  <a:schemeClr val="bg1">
                    <a:lumMod val="50000"/>
                  </a:schemeClr>
                </a:solidFill>
                <a:latin typeface="Calibri"/>
              </a:rPr>
              <a:t>4/8: </a:t>
            </a:r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  <a:latin typeface="Calibri"/>
              </a:rPr>
              <a:t>analyzing </a:t>
            </a:r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  <a:latin typeface="Calibri"/>
              </a:rPr>
              <a:t>time series</a:t>
            </a:r>
            <a:endParaRPr 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78592" y="2290166"/>
            <a:ext cx="35830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 smtClean="0">
                <a:solidFill>
                  <a:schemeClr val="bg1">
                    <a:lumMod val="50000"/>
                  </a:schemeClr>
                </a:solidFill>
                <a:latin typeface="Calibri"/>
              </a:rPr>
              <a:t>4/15: </a:t>
            </a:r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  <a:latin typeface="Calibri"/>
              </a:rPr>
              <a:t>model selection and gradient-boosted classifiers</a:t>
            </a:r>
            <a:endParaRPr 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078592" y="3909881"/>
            <a:ext cx="314701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 smtClean="0">
                <a:solidFill>
                  <a:schemeClr val="bg1">
                    <a:lumMod val="50000"/>
                  </a:schemeClr>
                </a:solidFill>
                <a:latin typeface="Calibri"/>
              </a:rPr>
              <a:t>4/22: </a:t>
            </a:r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  <a:latin typeface="Calibri"/>
              </a:rPr>
              <a:t>example final project talk / short session</a:t>
            </a:r>
            <a:endParaRPr 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046530" y="6481384"/>
            <a:ext cx="3698448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1200" b="1" dirty="0" smtClean="0">
                <a:solidFill>
                  <a:srgbClr val="7F7F7F"/>
                </a:solidFill>
                <a:latin typeface="Calibri"/>
              </a:rPr>
              <a:t>Final project report due 5/11/2013 (No class 5/6/2013)</a:t>
            </a:r>
            <a:endParaRPr lang="en-US" sz="1200" b="1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87688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262135" y="146011"/>
            <a:ext cx="70104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200" dirty="0" smtClean="0">
                <a:solidFill>
                  <a:prstClr val="black"/>
                </a:solidFill>
                <a:latin typeface="Cambria" charset="0"/>
                <a:cs typeface="Cambria" charset="0"/>
              </a:rPr>
              <a:t>Project data…</a:t>
            </a:r>
            <a:endParaRPr lang="en-US" sz="4200" dirty="0">
              <a:solidFill>
                <a:prstClr val="black"/>
              </a:solidFill>
              <a:latin typeface="Cambria" charset="0"/>
              <a:cs typeface="Cambria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956952" y="1198808"/>
            <a:ext cx="74094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008000"/>
                </a:solidFill>
                <a:latin typeface="Calibri"/>
              </a:rPr>
              <a:t>Best option:</a:t>
            </a:r>
            <a:endParaRPr lang="en-US" sz="2400" i="1" dirty="0" smtClean="0">
              <a:solidFill>
                <a:srgbClr val="071EFF"/>
              </a:solidFill>
              <a:latin typeface="Calibri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841642" y="1118750"/>
            <a:ext cx="43250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prstClr val="black"/>
                </a:solidFill>
                <a:latin typeface="Calibri"/>
              </a:rPr>
              <a:t>choose a dataset you're already working on </a:t>
            </a:r>
            <a:r>
              <a:rPr lang="en-US" dirty="0" smtClean="0">
                <a:solidFill>
                  <a:prstClr val="black"/>
                </a:solidFill>
                <a:latin typeface="Calibri"/>
              </a:rPr>
              <a:t> (</a:t>
            </a:r>
            <a:r>
              <a:rPr lang="en-US" dirty="0">
                <a:solidFill>
                  <a:prstClr val="black"/>
                </a:solidFill>
                <a:latin typeface="Calibri"/>
              </a:rPr>
              <a:t>or have thought about working on…)</a:t>
            </a:r>
            <a:endParaRPr lang="en-US" i="1" dirty="0">
              <a:solidFill>
                <a:srgbClr val="071EFF"/>
              </a:solidFill>
              <a:latin typeface="Calibri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956952" y="2330495"/>
            <a:ext cx="74094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0000FF"/>
                </a:solidFill>
                <a:latin typeface="Calibri"/>
              </a:rPr>
              <a:t>No data? No problem!</a:t>
            </a:r>
            <a:endParaRPr lang="en-US" sz="2400" i="1" dirty="0" smtClean="0">
              <a:solidFill>
                <a:srgbClr val="0000FF"/>
              </a:solidFill>
              <a:latin typeface="Calibri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508542" y="5943323"/>
            <a:ext cx="5930252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prstClr val="black"/>
                </a:solidFill>
                <a:latin typeface="Calibri"/>
                <a:cs typeface="Calibri"/>
              </a:rPr>
              <a:t>(6) Titanic data – </a:t>
            </a:r>
            <a:r>
              <a:rPr lang="en-US" sz="3200" i="1" dirty="0" smtClean="0">
                <a:solidFill>
                  <a:prstClr val="black"/>
                </a:solidFill>
                <a:latin typeface="Calibri"/>
                <a:cs typeface="Calibri"/>
              </a:rPr>
              <a:t>the full set!</a:t>
            </a:r>
          </a:p>
        </p:txBody>
      </p:sp>
      <p:sp>
        <p:nvSpPr>
          <p:cNvPr id="19" name="Rectangle 18"/>
          <p:cNvSpPr/>
          <p:nvPr/>
        </p:nvSpPr>
        <p:spPr>
          <a:xfrm>
            <a:off x="2143562" y="5297814"/>
            <a:ext cx="63044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prstClr val="black"/>
                </a:solidFill>
                <a:latin typeface="Calibri"/>
                <a:cs typeface="Calibri"/>
              </a:rPr>
              <a:t>(7) </a:t>
            </a:r>
            <a:r>
              <a:rPr lang="en-US" sz="2400" i="1" dirty="0" smtClean="0">
                <a:solidFill>
                  <a:prstClr val="black"/>
                </a:solidFill>
                <a:latin typeface="Calibri"/>
                <a:cs typeface="Calibri"/>
              </a:rPr>
              <a:t>"Internet Ads"</a:t>
            </a:r>
            <a:r>
              <a:rPr lang="en-US" sz="2400" dirty="0" smtClean="0">
                <a:solidFill>
                  <a:prstClr val="black"/>
                </a:solidFill>
                <a:latin typeface="Calibri"/>
                <a:cs typeface="Calibri"/>
              </a:rPr>
              <a:t>  </a:t>
            </a:r>
            <a:r>
              <a:rPr lang="en-US" dirty="0" smtClean="0">
                <a:solidFill>
                  <a:prstClr val="black"/>
                </a:solidFill>
                <a:latin typeface="Calibri"/>
                <a:cs typeface="Calibri"/>
              </a:rPr>
              <a:t>is the image an ad or not? missing data…</a:t>
            </a:r>
            <a:endParaRPr lang="en-US" dirty="0">
              <a:solidFill>
                <a:prstClr val="black"/>
              </a:solidFill>
              <a:latin typeface="Calibri"/>
              <a:cs typeface="Calibri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143562" y="3779988"/>
            <a:ext cx="63044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prstClr val="black"/>
                </a:solidFill>
                <a:latin typeface="Calibri"/>
                <a:cs typeface="Calibri"/>
              </a:rPr>
              <a:t>(9) </a:t>
            </a:r>
            <a:r>
              <a:rPr lang="en-US" sz="2400" i="1" dirty="0" smtClean="0">
                <a:solidFill>
                  <a:prstClr val="black"/>
                </a:solidFill>
                <a:latin typeface="Calibri"/>
                <a:cs typeface="Calibri"/>
              </a:rPr>
              <a:t>"Adult"</a:t>
            </a:r>
            <a:r>
              <a:rPr lang="en-US" sz="2400" dirty="0" smtClean="0">
                <a:solidFill>
                  <a:prstClr val="black"/>
                </a:solidFill>
                <a:latin typeface="Calibri"/>
                <a:cs typeface="Calibri"/>
              </a:rPr>
              <a:t> </a:t>
            </a:r>
            <a:r>
              <a:rPr lang="en-US" dirty="0">
                <a:solidFill>
                  <a:prstClr val="black"/>
                </a:solidFill>
                <a:latin typeface="Calibri"/>
                <a:cs typeface="Calibri"/>
              </a:rPr>
              <a:t> </a:t>
            </a:r>
            <a:r>
              <a:rPr lang="en-US" dirty="0" smtClean="0">
                <a:solidFill>
                  <a:prstClr val="black"/>
                </a:solidFill>
                <a:latin typeface="Calibri"/>
                <a:cs typeface="Calibri"/>
              </a:rPr>
              <a:t> poorly named! – salaries w/many variables</a:t>
            </a:r>
          </a:p>
        </p:txBody>
      </p:sp>
      <p:sp>
        <p:nvSpPr>
          <p:cNvPr id="21" name="Rectangle 20"/>
          <p:cNvSpPr/>
          <p:nvPr/>
        </p:nvSpPr>
        <p:spPr>
          <a:xfrm>
            <a:off x="2143562" y="4538901"/>
            <a:ext cx="61003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prstClr val="black"/>
                </a:solidFill>
                <a:latin typeface="Calibri"/>
                <a:cs typeface="Calibri"/>
              </a:rPr>
              <a:t>(8</a:t>
            </a:r>
            <a:r>
              <a:rPr lang="en-US" sz="2400" dirty="0">
                <a:solidFill>
                  <a:prstClr val="black"/>
                </a:solidFill>
                <a:latin typeface="Calibri"/>
                <a:cs typeface="Calibri"/>
              </a:rPr>
              <a:t>) </a:t>
            </a:r>
            <a:r>
              <a:rPr lang="en-US" sz="2400" i="1" dirty="0" smtClean="0">
                <a:solidFill>
                  <a:prstClr val="black"/>
                </a:solidFill>
                <a:latin typeface="Calibri"/>
                <a:cs typeface="Calibri"/>
              </a:rPr>
              <a:t>"Poker Hand"  </a:t>
            </a:r>
            <a:r>
              <a:rPr lang="en-US" dirty="0" smtClean="0">
                <a:solidFill>
                  <a:prstClr val="black"/>
                </a:solidFill>
                <a:latin typeface="Calibri"/>
                <a:cs typeface="Calibri"/>
              </a:rPr>
              <a:t>learning vs. a full algorithmic model…</a:t>
            </a:r>
          </a:p>
        </p:txBody>
      </p:sp>
      <p:sp>
        <p:nvSpPr>
          <p:cNvPr id="22" name="Rectangle 21"/>
          <p:cNvSpPr/>
          <p:nvPr/>
        </p:nvSpPr>
        <p:spPr>
          <a:xfrm>
            <a:off x="1508542" y="2907673"/>
            <a:ext cx="4325009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prstClr val="black"/>
                </a:solidFill>
                <a:latin typeface="Calibri"/>
                <a:cs typeface="Calibri"/>
              </a:rPr>
              <a:t>(10)  UCI datasets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3236" y="2206085"/>
            <a:ext cx="3907568" cy="1261819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7039380" y="6062636"/>
            <a:ext cx="9445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Calibri"/>
                <a:cs typeface="Calibri"/>
              </a:rPr>
              <a:t>online…</a:t>
            </a:r>
            <a:endParaRPr lang="en-US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382934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262135" y="146011"/>
            <a:ext cx="70104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200" dirty="0" smtClean="0">
                <a:solidFill>
                  <a:prstClr val="black"/>
                </a:solidFill>
                <a:latin typeface="Cambria" charset="0"/>
                <a:cs typeface="Cambria" charset="0"/>
              </a:rPr>
              <a:t>Project data…</a:t>
            </a:r>
            <a:endParaRPr lang="en-US" sz="4200" dirty="0">
              <a:solidFill>
                <a:prstClr val="black"/>
              </a:solidFill>
              <a:latin typeface="Cambria" charset="0"/>
              <a:cs typeface="Cambria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956952" y="1198808"/>
            <a:ext cx="74094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008000"/>
                </a:solidFill>
                <a:latin typeface="Calibri"/>
              </a:rPr>
              <a:t>Best option:</a:t>
            </a:r>
            <a:endParaRPr lang="en-US" sz="2400" i="1" dirty="0" smtClean="0">
              <a:solidFill>
                <a:srgbClr val="071EFF"/>
              </a:solidFill>
              <a:latin typeface="Calibri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841642" y="1118750"/>
            <a:ext cx="43250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prstClr val="black"/>
                </a:solidFill>
                <a:latin typeface="Calibri"/>
              </a:rPr>
              <a:t>choose a dataset you're already working on </a:t>
            </a:r>
            <a:r>
              <a:rPr lang="en-US" dirty="0" smtClean="0">
                <a:solidFill>
                  <a:prstClr val="black"/>
                </a:solidFill>
                <a:latin typeface="Calibri"/>
              </a:rPr>
              <a:t> (</a:t>
            </a:r>
            <a:r>
              <a:rPr lang="en-US" dirty="0">
                <a:solidFill>
                  <a:prstClr val="black"/>
                </a:solidFill>
                <a:latin typeface="Calibri"/>
              </a:rPr>
              <a:t>or have thought about working on…)</a:t>
            </a:r>
            <a:endParaRPr lang="en-US" i="1" dirty="0">
              <a:solidFill>
                <a:srgbClr val="071EFF"/>
              </a:solidFill>
              <a:latin typeface="Calibri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956952" y="2330495"/>
            <a:ext cx="74094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0000FF"/>
                </a:solidFill>
                <a:latin typeface="Calibri"/>
              </a:rPr>
              <a:t>No data? No problem!</a:t>
            </a:r>
            <a:endParaRPr lang="en-US" sz="2400" i="1" dirty="0" smtClean="0">
              <a:solidFill>
                <a:srgbClr val="0000FF"/>
              </a:solidFill>
              <a:latin typeface="Calibri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519882" y="5943323"/>
            <a:ext cx="5385957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prstClr val="black"/>
                </a:solidFill>
                <a:latin typeface="Calibri"/>
                <a:cs typeface="Calibri"/>
              </a:rPr>
              <a:t>(1) Yelp's dataset challenge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519882" y="5184412"/>
            <a:ext cx="7098235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prstClr val="black"/>
                </a:solidFill>
                <a:latin typeface="Calibri"/>
                <a:cs typeface="Calibri"/>
              </a:rPr>
              <a:t>(2) </a:t>
            </a:r>
            <a:r>
              <a:rPr lang="en-US" sz="2400" dirty="0" smtClean="0">
                <a:solidFill>
                  <a:prstClr val="black"/>
                </a:solidFill>
                <a:latin typeface="Calibri"/>
                <a:cs typeface="Calibri"/>
              </a:rPr>
              <a:t>Your take on "soda vs. pop in twitter"</a:t>
            </a:r>
          </a:p>
        </p:txBody>
      </p:sp>
      <p:sp>
        <p:nvSpPr>
          <p:cNvPr id="20" name="Rectangle 19"/>
          <p:cNvSpPr/>
          <p:nvPr/>
        </p:nvSpPr>
        <p:spPr>
          <a:xfrm>
            <a:off x="1519882" y="3666586"/>
            <a:ext cx="7098235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prstClr val="black"/>
                </a:solidFill>
                <a:latin typeface="Calibri"/>
                <a:cs typeface="Calibri"/>
              </a:rPr>
              <a:t>(4) </a:t>
            </a:r>
            <a:r>
              <a:rPr lang="en-US" sz="3200" dirty="0" err="1" smtClean="0">
                <a:solidFill>
                  <a:prstClr val="black"/>
                </a:solidFill>
                <a:latin typeface="Calibri"/>
                <a:cs typeface="Calibri"/>
              </a:rPr>
              <a:t>Kaggle's</a:t>
            </a:r>
            <a:r>
              <a:rPr lang="en-US" sz="3200" dirty="0" smtClean="0">
                <a:solidFill>
                  <a:prstClr val="black"/>
                </a:solidFill>
                <a:latin typeface="Calibri"/>
                <a:cs typeface="Calibri"/>
              </a:rPr>
              <a:t> datasets/competitions 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519882" y="4425499"/>
            <a:ext cx="4325009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prstClr val="black"/>
                </a:solidFill>
                <a:latin typeface="Calibri"/>
                <a:cs typeface="Calibri"/>
              </a:rPr>
              <a:t>(3) Preferences!?</a:t>
            </a:r>
          </a:p>
        </p:txBody>
      </p:sp>
      <p:sp>
        <p:nvSpPr>
          <p:cNvPr id="22" name="Rectangle 21"/>
          <p:cNvSpPr/>
          <p:nvPr/>
        </p:nvSpPr>
        <p:spPr>
          <a:xfrm>
            <a:off x="1519882" y="2907673"/>
            <a:ext cx="6531253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prstClr val="black"/>
                </a:solidFill>
                <a:latin typeface="Calibri"/>
                <a:cs typeface="Calibri"/>
              </a:rPr>
              <a:t>(5) R's </a:t>
            </a:r>
            <a:r>
              <a:rPr lang="en-US" sz="3200" i="1" dirty="0" smtClean="0">
                <a:solidFill>
                  <a:prstClr val="black"/>
                </a:solidFill>
                <a:latin typeface="Calibri"/>
                <a:cs typeface="Calibri"/>
              </a:rPr>
              <a:t>spam </a:t>
            </a:r>
            <a:r>
              <a:rPr lang="en-US" sz="3200" dirty="0" smtClean="0">
                <a:solidFill>
                  <a:prstClr val="black"/>
                </a:solidFill>
                <a:latin typeface="Calibri"/>
                <a:cs typeface="Calibri"/>
              </a:rPr>
              <a:t>dataset    </a:t>
            </a:r>
            <a:r>
              <a:rPr lang="en-US" b="1" dirty="0" smtClean="0">
                <a:solidFill>
                  <a:prstClr val="black"/>
                </a:solidFill>
                <a:latin typeface="Courier New"/>
                <a:cs typeface="Courier New"/>
              </a:rPr>
              <a:t>data(spam) ?spam</a:t>
            </a:r>
          </a:p>
        </p:txBody>
      </p:sp>
      <p:sp>
        <p:nvSpPr>
          <p:cNvPr id="2" name="Rectangle 1"/>
          <p:cNvSpPr/>
          <p:nvPr/>
        </p:nvSpPr>
        <p:spPr>
          <a:xfrm>
            <a:off x="7064238" y="5322327"/>
            <a:ext cx="20117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err="1" smtClean="0">
                <a:latin typeface="Calibri"/>
                <a:cs typeface="Calibri"/>
              </a:rPr>
              <a:t>blog.echen.me</a:t>
            </a:r>
            <a:r>
              <a:rPr lang="en-US" sz="1200" dirty="0">
                <a:latin typeface="Calibri"/>
                <a:cs typeface="Calibri"/>
              </a:rPr>
              <a:t>/2012/07/06</a:t>
            </a:r>
            <a:r>
              <a:rPr lang="en-US" sz="1200" dirty="0" smtClean="0">
                <a:latin typeface="Calibri"/>
                <a:cs typeface="Calibri"/>
              </a:rPr>
              <a:t>/</a:t>
            </a:r>
          </a:p>
          <a:p>
            <a:r>
              <a:rPr lang="en-US" sz="1200" dirty="0" smtClean="0">
                <a:latin typeface="Calibri"/>
                <a:cs typeface="Calibri"/>
              </a:rPr>
              <a:t>soda</a:t>
            </a:r>
            <a:r>
              <a:rPr lang="en-US" sz="1200" dirty="0">
                <a:latin typeface="Calibri"/>
                <a:cs typeface="Calibri"/>
              </a:rPr>
              <a:t>-</a:t>
            </a:r>
            <a:r>
              <a:rPr lang="en-US" sz="1200" dirty="0" err="1">
                <a:latin typeface="Calibri"/>
                <a:cs typeface="Calibri"/>
              </a:rPr>
              <a:t>vs</a:t>
            </a:r>
            <a:r>
              <a:rPr lang="en-US" sz="1200" dirty="0">
                <a:latin typeface="Calibri"/>
                <a:cs typeface="Calibri"/>
              </a:rPr>
              <a:t>-pop-with-twitter/</a:t>
            </a:r>
          </a:p>
        </p:txBody>
      </p:sp>
      <p:sp>
        <p:nvSpPr>
          <p:cNvPr id="4" name="Rectangle 3"/>
          <p:cNvSpPr/>
          <p:nvPr/>
        </p:nvSpPr>
        <p:spPr>
          <a:xfrm>
            <a:off x="4832119" y="4323439"/>
            <a:ext cx="9278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Calibri"/>
                <a:cs typeface="Calibri"/>
              </a:rPr>
              <a:t>Movies: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4954072" y="4612191"/>
            <a:ext cx="8059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Calibri"/>
                <a:cs typeface="Calibri"/>
              </a:rPr>
              <a:t>Music: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7496228" y="3788473"/>
            <a:ext cx="15797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solidFill>
                  <a:prstClr val="black"/>
                </a:solidFill>
                <a:latin typeface="Calibri"/>
                <a:cs typeface="Calibri"/>
              </a:rPr>
              <a:t>ICDAR: predicting gender from writing!?</a:t>
            </a:r>
            <a:endParaRPr lang="en-US" sz="1200" dirty="0"/>
          </a:p>
        </p:txBody>
      </p:sp>
      <p:sp>
        <p:nvSpPr>
          <p:cNvPr id="15" name="Rectangle 14"/>
          <p:cNvSpPr/>
          <p:nvPr/>
        </p:nvSpPr>
        <p:spPr>
          <a:xfrm>
            <a:off x="4902451" y="4900944"/>
            <a:ext cx="8575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Calibri"/>
                <a:cs typeface="Calibri"/>
              </a:rPr>
              <a:t>Dating: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6506562" y="6130851"/>
            <a:ext cx="246734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err="1" smtClean="0">
                <a:latin typeface="Calibri"/>
                <a:cs typeface="Calibri"/>
              </a:rPr>
              <a:t>www.yelp.com</a:t>
            </a:r>
            <a:r>
              <a:rPr lang="en-US" sz="1200" dirty="0">
                <a:latin typeface="Calibri"/>
                <a:cs typeface="Calibri"/>
              </a:rPr>
              <a:t>/</a:t>
            </a:r>
            <a:r>
              <a:rPr lang="en-US" sz="1200" dirty="0" err="1">
                <a:latin typeface="Calibri"/>
                <a:cs typeface="Calibri"/>
              </a:rPr>
              <a:t>dataset_challenge</a:t>
            </a:r>
            <a:r>
              <a:rPr lang="en-US" sz="1200" dirty="0">
                <a:latin typeface="Calibri"/>
                <a:cs typeface="Calibri"/>
              </a:rPr>
              <a:t>/</a:t>
            </a:r>
          </a:p>
        </p:txBody>
      </p:sp>
      <p:sp>
        <p:nvSpPr>
          <p:cNvPr id="8" name="Rectangle 7"/>
          <p:cNvSpPr/>
          <p:nvPr/>
        </p:nvSpPr>
        <p:spPr>
          <a:xfrm>
            <a:off x="5760002" y="4947917"/>
            <a:ext cx="256993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err="1" smtClean="0">
                <a:latin typeface="Calibri"/>
                <a:cs typeface="Calibri"/>
              </a:rPr>
              <a:t>www.occamslab.com</a:t>
            </a:r>
            <a:r>
              <a:rPr lang="en-US" sz="1200" dirty="0">
                <a:latin typeface="Calibri"/>
                <a:cs typeface="Calibri"/>
              </a:rPr>
              <a:t>/</a:t>
            </a:r>
            <a:r>
              <a:rPr lang="en-US" sz="1200" dirty="0" err="1">
                <a:latin typeface="Calibri"/>
                <a:cs typeface="Calibri"/>
              </a:rPr>
              <a:t>petricek</a:t>
            </a:r>
            <a:r>
              <a:rPr lang="en-US" sz="1200" dirty="0">
                <a:latin typeface="Calibri"/>
                <a:cs typeface="Calibri"/>
              </a:rPr>
              <a:t>/data/</a:t>
            </a:r>
          </a:p>
        </p:txBody>
      </p:sp>
      <p:sp>
        <p:nvSpPr>
          <p:cNvPr id="9" name="Rectangle 8"/>
          <p:cNvSpPr/>
          <p:nvPr/>
        </p:nvSpPr>
        <p:spPr>
          <a:xfrm>
            <a:off x="5760002" y="4393824"/>
            <a:ext cx="209662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err="1" smtClean="0">
                <a:latin typeface="Calibri"/>
                <a:cs typeface="Calibri"/>
              </a:rPr>
              <a:t>www.grouplens.org</a:t>
            </a:r>
            <a:r>
              <a:rPr lang="en-US" sz="1200" dirty="0">
                <a:latin typeface="Calibri"/>
                <a:cs typeface="Calibri"/>
              </a:rPr>
              <a:t>/node/</a:t>
            </a:r>
            <a:r>
              <a:rPr lang="en-US" sz="1200" dirty="0" smtClean="0">
                <a:latin typeface="Calibri"/>
                <a:cs typeface="Calibri"/>
              </a:rPr>
              <a:t>73 </a:t>
            </a:r>
            <a:endParaRPr lang="en-US" sz="1200" dirty="0">
              <a:latin typeface="Calibri"/>
              <a:cs typeface="Calibri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760002" y="4691707"/>
            <a:ext cx="3587672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 err="1" smtClean="0">
                <a:latin typeface="Calibri"/>
                <a:cs typeface="Calibri"/>
              </a:rPr>
              <a:t>www.dtic.upf.edu</a:t>
            </a:r>
            <a:r>
              <a:rPr lang="en-US" sz="900" dirty="0">
                <a:latin typeface="Calibri"/>
                <a:cs typeface="Calibri"/>
              </a:rPr>
              <a:t>/~</a:t>
            </a:r>
            <a:r>
              <a:rPr lang="en-US" sz="900" dirty="0" err="1">
                <a:latin typeface="Calibri"/>
                <a:cs typeface="Calibri"/>
              </a:rPr>
              <a:t>ocelma</a:t>
            </a:r>
            <a:r>
              <a:rPr lang="en-US" sz="900" dirty="0">
                <a:latin typeface="Calibri"/>
                <a:cs typeface="Calibri"/>
              </a:rPr>
              <a:t>/</a:t>
            </a:r>
            <a:r>
              <a:rPr lang="en-US" sz="900" dirty="0" err="1" smtClean="0">
                <a:latin typeface="Calibri"/>
                <a:cs typeface="Calibri"/>
              </a:rPr>
              <a:t>MusicRecommendationDataset</a:t>
            </a:r>
            <a:endParaRPr lang="en-US" sz="900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224829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5"/>
          <p:cNvSpPr txBox="1">
            <a:spLocks noChangeArrowheads="1"/>
          </p:cNvSpPr>
          <p:nvPr/>
        </p:nvSpPr>
        <p:spPr bwMode="auto">
          <a:xfrm>
            <a:off x="213651" y="153233"/>
            <a:ext cx="776328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000000"/>
                </a:solidFill>
                <a:latin typeface="Cambria" pitchFamily="18" charset="0"/>
              </a:rPr>
              <a:t>Since last time…</a:t>
            </a:r>
            <a:endParaRPr lang="en-US" sz="4000" i="1" dirty="0">
              <a:solidFill>
                <a:srgbClr val="000000"/>
              </a:solidFill>
              <a:latin typeface="Cambria" pitchFamily="18" charset="0"/>
            </a:endParaRPr>
          </a:p>
        </p:txBody>
      </p:sp>
      <p:pic>
        <p:nvPicPr>
          <p:cNvPr id="4" name="Picture 3" descr="Screen Shot 2013-04-08 at 10.06.53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7673" y="924616"/>
            <a:ext cx="4995801" cy="5805714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5" name="Rectangle 4"/>
          <p:cNvSpPr/>
          <p:nvPr/>
        </p:nvSpPr>
        <p:spPr>
          <a:xfrm>
            <a:off x="685041" y="5748048"/>
            <a:ext cx="24808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rgbClr val="000000"/>
                </a:solidFill>
                <a:latin typeface="Cambria" pitchFamily="18" charset="0"/>
              </a:rPr>
              <a:t>Kareem found the original Netflix dataset!</a:t>
            </a:r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5961575" y="861119"/>
            <a:ext cx="2889207" cy="276999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none">
            <a:spAutoFit/>
          </a:bodyPr>
          <a:lstStyle/>
          <a:p>
            <a:r>
              <a:rPr lang="en-US" sz="1200" dirty="0">
                <a:latin typeface="Cambria"/>
                <a:cs typeface="Cambria"/>
              </a:rPr>
              <a:t>http://</a:t>
            </a:r>
            <a:r>
              <a:rPr lang="en-US" sz="1200" dirty="0" err="1">
                <a:latin typeface="Cambria"/>
                <a:cs typeface="Cambria"/>
              </a:rPr>
              <a:t>www.lifecrunch.biz</a:t>
            </a:r>
            <a:r>
              <a:rPr lang="en-US" sz="1200" dirty="0">
                <a:latin typeface="Cambria"/>
                <a:cs typeface="Cambria"/>
              </a:rPr>
              <a:t>/archives/207</a:t>
            </a:r>
          </a:p>
        </p:txBody>
      </p:sp>
    </p:spTree>
    <p:extLst>
      <p:ext uri="{BB962C8B-B14F-4D97-AF65-F5344CB8AC3E}">
        <p14:creationId xmlns:p14="http://schemas.microsoft.com/office/powerpoint/2010/main" val="1463074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62135" y="146011"/>
            <a:ext cx="70104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200" dirty="0" smtClean="0">
                <a:solidFill>
                  <a:srgbClr val="000000"/>
                </a:solidFill>
                <a:latin typeface="Cambria" charset="0"/>
                <a:cs typeface="Cambria" charset="0"/>
              </a:rPr>
              <a:t>Time series…</a:t>
            </a:r>
            <a:endParaRPr lang="en-US" sz="4200" dirty="0">
              <a:solidFill>
                <a:srgbClr val="000000"/>
              </a:solidFill>
              <a:latin typeface="Cambria" charset="0"/>
              <a:cs typeface="Cambria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456117" y="1644332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1" name="Picture 10" descr="Screen Shot 2013-04-08 at 1.00.05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4280" y="1088705"/>
            <a:ext cx="6415111" cy="5213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46175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62135" y="146011"/>
            <a:ext cx="70104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200" dirty="0" smtClean="0">
                <a:solidFill>
                  <a:srgbClr val="000000"/>
                </a:solidFill>
                <a:latin typeface="Cambria" charset="0"/>
                <a:cs typeface="Cambria" charset="0"/>
              </a:rPr>
              <a:t>Time series…</a:t>
            </a:r>
            <a:endParaRPr lang="en-US" sz="4200" dirty="0">
              <a:solidFill>
                <a:srgbClr val="000000"/>
              </a:solidFill>
              <a:latin typeface="Cambria" charset="0"/>
              <a:cs typeface="Cambria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456117" y="1644332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2060197" y="6313713"/>
            <a:ext cx="44114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 smtClean="0">
                <a:latin typeface="Cambria" charset="0"/>
                <a:cs typeface="Cambria" charset="0"/>
              </a:rPr>
              <a:t>With acknowledgments and thanks to Cal's</a:t>
            </a:r>
            <a:endParaRPr lang="en-US" i="1" dirty="0"/>
          </a:p>
        </p:txBody>
      </p:sp>
      <p:pic>
        <p:nvPicPr>
          <p:cNvPr id="9" name="Picture 8" descr="Screen Shot 2013-04-08 at 12.58.47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3604" y="6302373"/>
            <a:ext cx="2483743" cy="419036"/>
          </a:xfrm>
          <a:prstGeom prst="rect">
            <a:avLst/>
          </a:prstGeom>
        </p:spPr>
      </p:pic>
      <p:pic>
        <p:nvPicPr>
          <p:cNvPr id="10" name="Picture 9" descr="Screen Shot 2013-04-08 at 12.58.22 PM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486"/>
          <a:stretch/>
        </p:blipFill>
        <p:spPr>
          <a:xfrm>
            <a:off x="1025900" y="986599"/>
            <a:ext cx="6730417" cy="2464050"/>
          </a:xfrm>
          <a:prstGeom prst="rect">
            <a:avLst/>
          </a:prstGeom>
        </p:spPr>
      </p:pic>
      <p:pic>
        <p:nvPicPr>
          <p:cNvPr id="4" name="Picture 3" descr="Screen Shot 2013-04-08 at 1.05.28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7913" y="3674234"/>
            <a:ext cx="6467846" cy="2279080"/>
          </a:xfrm>
          <a:prstGeom prst="rect">
            <a:avLst/>
          </a:prstGeom>
          <a:ln>
            <a:solidFill>
              <a:srgbClr val="0000FF"/>
            </a:solidFill>
          </a:ln>
        </p:spPr>
      </p:pic>
    </p:spTree>
    <p:extLst>
      <p:ext uri="{BB962C8B-B14F-4D97-AF65-F5344CB8AC3E}">
        <p14:creationId xmlns:p14="http://schemas.microsoft.com/office/powerpoint/2010/main" val="21848404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62135" y="146011"/>
            <a:ext cx="70104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200" dirty="0" smtClean="0">
                <a:solidFill>
                  <a:srgbClr val="000000"/>
                </a:solidFill>
                <a:latin typeface="Cambria" charset="0"/>
                <a:cs typeface="Cambria" charset="0"/>
              </a:rPr>
              <a:t>Time series: </a:t>
            </a:r>
            <a:r>
              <a:rPr lang="en-US" sz="4200" i="1" dirty="0" smtClean="0">
                <a:solidFill>
                  <a:srgbClr val="000000"/>
                </a:solidFill>
                <a:latin typeface="Cambria" charset="0"/>
                <a:cs typeface="Cambria" charset="0"/>
              </a:rPr>
              <a:t>time domain…</a:t>
            </a:r>
            <a:endParaRPr lang="en-US" sz="4200" dirty="0">
              <a:solidFill>
                <a:srgbClr val="000000"/>
              </a:solidFill>
              <a:latin typeface="Cambria" charset="0"/>
              <a:cs typeface="Cambria" charset="0"/>
            </a:endParaRPr>
          </a:p>
        </p:txBody>
      </p:sp>
      <p:pic>
        <p:nvPicPr>
          <p:cNvPr id="5" name="Picture 4" descr="Screen Shot 2013-04-08 at 1.07.07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434" y="1242311"/>
            <a:ext cx="7681187" cy="4677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745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62135" y="146011"/>
            <a:ext cx="70104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200" dirty="0" smtClean="0">
                <a:solidFill>
                  <a:srgbClr val="000000"/>
                </a:solidFill>
                <a:latin typeface="Cambria" charset="0"/>
                <a:cs typeface="Cambria" charset="0"/>
              </a:rPr>
              <a:t>Time series: </a:t>
            </a:r>
            <a:r>
              <a:rPr lang="en-US" sz="4200" i="1" dirty="0" smtClean="0">
                <a:solidFill>
                  <a:srgbClr val="000000"/>
                </a:solidFill>
                <a:latin typeface="Cambria" charset="0"/>
                <a:cs typeface="Cambria" charset="0"/>
              </a:rPr>
              <a:t>time domain…</a:t>
            </a:r>
            <a:endParaRPr lang="en-US" sz="4200" dirty="0">
              <a:solidFill>
                <a:srgbClr val="000000"/>
              </a:solidFill>
              <a:latin typeface="Cambria" charset="0"/>
              <a:cs typeface="Cambria" charset="0"/>
            </a:endParaRPr>
          </a:p>
        </p:txBody>
      </p:sp>
      <p:pic>
        <p:nvPicPr>
          <p:cNvPr id="5" name="Picture 4" descr="Screen Shot 2013-04-08 at 1.07.07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434" y="1242311"/>
            <a:ext cx="7681187" cy="4677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90371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9"/>
          <p:cNvSpPr txBox="1">
            <a:spLocks noChangeArrowheads="1"/>
          </p:cNvSpPr>
          <p:nvPr/>
        </p:nvSpPr>
        <p:spPr bwMode="auto">
          <a:xfrm>
            <a:off x="1219200" y="152400"/>
            <a:ext cx="66294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algn="ctr"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000000"/>
                </a:solidFill>
                <a:latin typeface="Cambria" pitchFamily="18" charset="0"/>
              </a:rPr>
              <a:t>Schedule…</a:t>
            </a:r>
            <a:endParaRPr lang="en-US" sz="4000" dirty="0">
              <a:solidFill>
                <a:srgbClr val="000000"/>
              </a:solidFill>
              <a:latin typeface="Cambria" pitchFamily="18" charset="0"/>
            </a:endParaRPr>
          </a:p>
        </p:txBody>
      </p:sp>
      <p:sp>
        <p:nvSpPr>
          <p:cNvPr id="4099" name="Text Box 9"/>
          <p:cNvSpPr txBox="1">
            <a:spLocks noChangeArrowheads="1"/>
          </p:cNvSpPr>
          <p:nvPr/>
        </p:nvSpPr>
        <p:spPr bwMode="auto">
          <a:xfrm>
            <a:off x="838200" y="1219200"/>
            <a:ext cx="6629400" cy="415925"/>
          </a:xfrm>
          <a:prstGeom prst="rect">
            <a:avLst/>
          </a:prstGeom>
          <a:solidFill>
            <a:srgbClr val="AEED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2100" dirty="0">
                <a:solidFill>
                  <a:srgbClr val="000000"/>
                </a:solidFill>
                <a:latin typeface="Cambria" pitchFamily="18" charset="0"/>
              </a:rPr>
              <a:t>Homework </a:t>
            </a: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</a:rPr>
              <a:t>#6 and 7 are graded…    </a:t>
            </a:r>
            <a:endParaRPr lang="en-US" sz="2100" dirty="0">
              <a:solidFill>
                <a:srgbClr val="000000"/>
              </a:solidFill>
              <a:latin typeface="Cambria" pitchFamily="18" charset="0"/>
            </a:endParaRPr>
          </a:p>
        </p:txBody>
      </p:sp>
      <p:sp>
        <p:nvSpPr>
          <p:cNvPr id="4104" name="Text Box 9"/>
          <p:cNvSpPr txBox="1">
            <a:spLocks noChangeArrowheads="1"/>
          </p:cNvSpPr>
          <p:nvPr/>
        </p:nvSpPr>
        <p:spPr bwMode="auto">
          <a:xfrm>
            <a:off x="838200" y="3997072"/>
            <a:ext cx="6629400" cy="415925"/>
          </a:xfrm>
          <a:prstGeom prst="rect">
            <a:avLst/>
          </a:prstGeom>
          <a:solidFill>
            <a:srgbClr val="AEED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2100" dirty="0">
                <a:solidFill>
                  <a:srgbClr val="000000"/>
                </a:solidFill>
                <a:latin typeface="Cambria" pitchFamily="18" charset="0"/>
              </a:rPr>
              <a:t>Homework </a:t>
            </a: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</a:rPr>
              <a:t>#9 </a:t>
            </a:r>
            <a:r>
              <a:rPr lang="en-US" sz="2100" dirty="0">
                <a:solidFill>
                  <a:srgbClr val="000000"/>
                </a:solidFill>
                <a:latin typeface="Cambria" pitchFamily="18" charset="0"/>
              </a:rPr>
              <a:t>is due </a:t>
            </a:r>
            <a:r>
              <a:rPr lang="en-US" sz="2100" i="1" dirty="0" smtClean="0">
                <a:solidFill>
                  <a:srgbClr val="000000"/>
                </a:solidFill>
                <a:latin typeface="Cambria" pitchFamily="18" charset="0"/>
              </a:rPr>
              <a:t>next</a:t>
            </a: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</a:rPr>
              <a:t> Sat.  (4/20)</a:t>
            </a:r>
            <a:endParaRPr lang="en-US" sz="2100" dirty="0">
              <a:solidFill>
                <a:srgbClr val="000000"/>
              </a:solidFill>
              <a:latin typeface="Cambria" pitchFamily="18" charset="0"/>
            </a:endParaRPr>
          </a:p>
        </p:txBody>
      </p:sp>
      <p:sp>
        <p:nvSpPr>
          <p:cNvPr id="4108" name="Text Box 9"/>
          <p:cNvSpPr txBox="1">
            <a:spLocks noChangeArrowheads="1"/>
          </p:cNvSpPr>
          <p:nvPr/>
        </p:nvSpPr>
        <p:spPr bwMode="auto">
          <a:xfrm>
            <a:off x="838200" y="2151607"/>
            <a:ext cx="6629400" cy="415925"/>
          </a:xfrm>
          <a:prstGeom prst="rect">
            <a:avLst/>
          </a:prstGeom>
          <a:solidFill>
            <a:srgbClr val="AEED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2100" dirty="0">
                <a:solidFill>
                  <a:srgbClr val="000000"/>
                </a:solidFill>
                <a:latin typeface="Cambria" pitchFamily="18" charset="0"/>
              </a:rPr>
              <a:t>Homework </a:t>
            </a: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</a:rPr>
              <a:t>#8 </a:t>
            </a:r>
            <a:r>
              <a:rPr lang="en-US" sz="2100" dirty="0">
                <a:solidFill>
                  <a:srgbClr val="000000"/>
                </a:solidFill>
                <a:latin typeface="Cambria" pitchFamily="18" charset="0"/>
              </a:rPr>
              <a:t>is due </a:t>
            </a:r>
            <a:r>
              <a:rPr lang="en-US" sz="2100" dirty="0" smtClean="0">
                <a:solidFill>
                  <a:srgbClr val="FF0000"/>
                </a:solidFill>
                <a:latin typeface="Cambria" pitchFamily="18" charset="0"/>
              </a:rPr>
              <a:t>Saturday</a:t>
            </a:r>
            <a:r>
              <a:rPr lang="en-US" sz="2100" dirty="0" smtClean="0">
                <a:latin typeface="Cambria" pitchFamily="18" charset="0"/>
              </a:rPr>
              <a:t> </a:t>
            </a: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</a:rPr>
              <a:t>(</a:t>
            </a:r>
            <a:r>
              <a:rPr lang="en-US" sz="2100" dirty="0">
                <a:solidFill>
                  <a:srgbClr val="000000"/>
                </a:solidFill>
                <a:latin typeface="Cambria" pitchFamily="18" charset="0"/>
              </a:rPr>
              <a:t>4</a:t>
            </a: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</a:rPr>
              <a:t>/13)</a:t>
            </a:r>
            <a:endParaRPr lang="en-US" sz="2100" dirty="0">
              <a:solidFill>
                <a:srgbClr val="000000"/>
              </a:solidFill>
              <a:latin typeface="Cambria" pitchFamily="18" charset="0"/>
            </a:endParaRPr>
          </a:p>
        </p:txBody>
      </p:sp>
      <p:sp>
        <p:nvSpPr>
          <p:cNvPr id="4109" name="Text Box 9"/>
          <p:cNvSpPr txBox="1">
            <a:spLocks noChangeArrowheads="1"/>
          </p:cNvSpPr>
          <p:nvPr/>
        </p:nvSpPr>
        <p:spPr bwMode="auto">
          <a:xfrm>
            <a:off x="1447800" y="2641681"/>
            <a:ext cx="662940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2100" dirty="0" err="1">
                <a:solidFill>
                  <a:srgbClr val="000000"/>
                </a:solidFill>
                <a:latin typeface="Cambria" pitchFamily="18" charset="0"/>
              </a:rPr>
              <a:t>Pr</a:t>
            </a:r>
            <a:r>
              <a:rPr lang="en-US" sz="2100" dirty="0">
                <a:solidFill>
                  <a:srgbClr val="000000"/>
                </a:solidFill>
                <a:latin typeface="Cambria" pitchFamily="18" charset="0"/>
              </a:rPr>
              <a:t> #1:  text, Chapter </a:t>
            </a: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</a:rPr>
              <a:t>15 ~ </a:t>
            </a:r>
            <a:r>
              <a:rPr lang="en-US" sz="2100" b="1" i="1" dirty="0" smtClean="0">
                <a:solidFill>
                  <a:srgbClr val="800000"/>
                </a:solidFill>
                <a:latin typeface="Cambria" pitchFamily="18" charset="0"/>
              </a:rPr>
              <a:t>Maps</a:t>
            </a:r>
            <a:endParaRPr lang="en-US" sz="2100" b="1" i="1" dirty="0">
              <a:solidFill>
                <a:srgbClr val="800000"/>
              </a:solidFill>
              <a:latin typeface="Cambria" pitchFamily="18" charset="0"/>
            </a:endParaRPr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1447800" y="4560362"/>
            <a:ext cx="670560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</a:rPr>
              <a:t>Final project:  </a:t>
            </a:r>
            <a:r>
              <a:rPr lang="en-US" sz="2100" i="1" dirty="0" smtClean="0">
                <a:solidFill>
                  <a:srgbClr val="000000"/>
                </a:solidFill>
                <a:latin typeface="Cambria" pitchFamily="18" charset="0"/>
              </a:rPr>
              <a:t>features and clustering analysis</a:t>
            </a:r>
            <a:endParaRPr lang="en-US" sz="2100" i="1" dirty="0">
              <a:solidFill>
                <a:srgbClr val="000000"/>
              </a:solidFill>
              <a:latin typeface="Cambria" pitchFamily="18" charset="0"/>
            </a:endParaRPr>
          </a:p>
        </p:txBody>
      </p:sp>
      <p:sp>
        <p:nvSpPr>
          <p:cNvPr id="14" name="Text Box 9"/>
          <p:cNvSpPr txBox="1">
            <a:spLocks noChangeArrowheads="1"/>
          </p:cNvSpPr>
          <p:nvPr/>
        </p:nvSpPr>
        <p:spPr bwMode="auto">
          <a:xfrm>
            <a:off x="1890046" y="5298911"/>
            <a:ext cx="672807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marL="342900" indent="-342900" defTabSz="914400" eaLnBrk="0" fontAlgn="base" hangingPunct="0">
              <a:spcBef>
                <a:spcPct val="50000"/>
              </a:spcBef>
              <a:spcAft>
                <a:spcPct val="0"/>
              </a:spcAft>
              <a:buFont typeface="Arial"/>
              <a:buChar char="•"/>
            </a:pPr>
            <a:r>
              <a:rPr lang="en-US" sz="2100" i="1" dirty="0" smtClean="0">
                <a:solidFill>
                  <a:srgbClr val="000000"/>
                </a:solidFill>
                <a:latin typeface="Cambria" pitchFamily="18" charset="0"/>
              </a:rPr>
              <a:t> … test-apply SVMs, NNs, and k-NNs to your dataset</a:t>
            </a:r>
            <a:endParaRPr lang="en-US" sz="2100" i="1" dirty="0">
              <a:solidFill>
                <a:srgbClr val="000000"/>
              </a:solidFill>
              <a:latin typeface="Cambria" pitchFamily="18" charset="0"/>
            </a:endParaRPr>
          </a:p>
        </p:txBody>
      </p:sp>
      <p:sp>
        <p:nvSpPr>
          <p:cNvPr id="15" name="Text Box 9"/>
          <p:cNvSpPr txBox="1">
            <a:spLocks noChangeArrowheads="1"/>
          </p:cNvSpPr>
          <p:nvPr/>
        </p:nvSpPr>
        <p:spPr bwMode="auto">
          <a:xfrm>
            <a:off x="1447800" y="3053680"/>
            <a:ext cx="670560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2100" dirty="0" err="1">
                <a:solidFill>
                  <a:srgbClr val="000000"/>
                </a:solidFill>
                <a:latin typeface="Cambria" pitchFamily="18" charset="0"/>
              </a:rPr>
              <a:t>Pr</a:t>
            </a:r>
            <a:r>
              <a:rPr lang="en-US" sz="2100" dirty="0">
                <a:solidFill>
                  <a:srgbClr val="000000"/>
                </a:solidFill>
                <a:latin typeface="Cambria" pitchFamily="18" charset="0"/>
              </a:rPr>
              <a:t> #2:  </a:t>
            </a: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</a:rPr>
              <a:t>K-means and H. Clustering for digit classification</a:t>
            </a:r>
            <a:endParaRPr lang="en-US" sz="2100" i="1" dirty="0">
              <a:solidFill>
                <a:srgbClr val="000000"/>
              </a:solidFill>
              <a:latin typeface="Cambria" pitchFamily="18" charset="0"/>
            </a:endParaRP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1883686" y="4941011"/>
            <a:ext cx="672807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marL="342900" indent="-342900" defTabSz="914400" eaLnBrk="0" fontAlgn="base" hangingPunct="0">
              <a:spcBef>
                <a:spcPct val="50000"/>
              </a:spcBef>
              <a:spcAft>
                <a:spcPct val="0"/>
              </a:spcAft>
              <a:buFont typeface="Arial"/>
              <a:buChar char="•"/>
            </a:pPr>
            <a:r>
              <a:rPr lang="en-US" sz="2100" i="1" dirty="0" smtClean="0">
                <a:solidFill>
                  <a:srgbClr val="000000"/>
                </a:solidFill>
                <a:latin typeface="Cambria" pitchFamily="18" charset="0"/>
              </a:rPr>
              <a:t> … at least two initial visualizations</a:t>
            </a:r>
            <a:endParaRPr lang="en-US" sz="2100" i="1" dirty="0">
              <a:solidFill>
                <a:srgbClr val="000000"/>
              </a:solidFill>
              <a:latin typeface="Cambria" pitchFamily="18" charset="0"/>
            </a:endParaRPr>
          </a:p>
        </p:txBody>
      </p:sp>
      <p:sp>
        <p:nvSpPr>
          <p:cNvPr id="16" name="Rectangle 2"/>
          <p:cNvSpPr>
            <a:spLocks noChangeArrowheads="1"/>
          </p:cNvSpPr>
          <p:nvPr/>
        </p:nvSpPr>
        <p:spPr bwMode="auto">
          <a:xfrm rot="1451277">
            <a:off x="7704255" y="1977629"/>
            <a:ext cx="138539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00" dirty="0" smtClean="0">
                <a:solidFill>
                  <a:srgbClr val="008000"/>
                </a:solidFill>
                <a:latin typeface="Cambria" pitchFamily="18" charset="0"/>
                <a:ea typeface="MS PGothic" pitchFamily="34" charset="-128"/>
              </a:rPr>
              <a:t>We might as well stick with Saturdays…</a:t>
            </a:r>
            <a:endParaRPr lang="en-US" sz="900" i="1" dirty="0">
              <a:solidFill>
                <a:srgbClr val="008000"/>
              </a:solidFill>
              <a:latin typeface="Cambria" pitchFamily="18" charset="0"/>
              <a:ea typeface="MS PGothic" pitchFamily="34" charset="-128"/>
            </a:endParaRPr>
          </a:p>
        </p:txBody>
      </p:sp>
      <p:grpSp>
        <p:nvGrpSpPr>
          <p:cNvPr id="17" name="Group 1034"/>
          <p:cNvGrpSpPr>
            <a:grpSpLocks/>
          </p:cNvGrpSpPr>
          <p:nvPr>
            <p:custDataLst>
              <p:tags r:id="rId1"/>
            </p:custDataLst>
          </p:nvPr>
        </p:nvGrpSpPr>
        <p:grpSpPr bwMode="auto">
          <a:xfrm>
            <a:off x="7964051" y="2371874"/>
            <a:ext cx="452846" cy="485387"/>
            <a:chOff x="2928" y="1051"/>
            <a:chExt cx="840" cy="957"/>
          </a:xfrm>
        </p:grpSpPr>
        <p:sp>
          <p:nvSpPr>
            <p:cNvPr id="18" name="Freeform 1035"/>
            <p:cNvSpPr>
              <a:spLocks/>
            </p:cNvSpPr>
            <p:nvPr>
              <p:custDataLst>
                <p:tags r:id="rId2"/>
              </p:custDataLst>
            </p:nvPr>
          </p:nvSpPr>
          <p:spPr bwMode="auto">
            <a:xfrm>
              <a:off x="2928" y="1759"/>
              <a:ext cx="810" cy="249"/>
            </a:xfrm>
            <a:custGeom>
              <a:avLst/>
              <a:gdLst>
                <a:gd name="T0" fmla="*/ 113 w 1048"/>
                <a:gd name="T1" fmla="*/ 21 h 250"/>
                <a:gd name="T2" fmla="*/ 194 w 1048"/>
                <a:gd name="T3" fmla="*/ 83 h 250"/>
                <a:gd name="T4" fmla="*/ 203 w 1048"/>
                <a:gd name="T5" fmla="*/ 111 h 250"/>
                <a:gd name="T6" fmla="*/ 212 w 1048"/>
                <a:gd name="T7" fmla="*/ 132 h 250"/>
                <a:gd name="T8" fmla="*/ 223 w 1048"/>
                <a:gd name="T9" fmla="*/ 173 h 250"/>
                <a:gd name="T10" fmla="*/ 159 w 1048"/>
                <a:gd name="T11" fmla="*/ 242 h 250"/>
                <a:gd name="T12" fmla="*/ 17 w 1048"/>
                <a:gd name="T13" fmla="*/ 222 h 250"/>
                <a:gd name="T14" fmla="*/ 0 w 1048"/>
                <a:gd name="T15" fmla="*/ 201 h 250"/>
                <a:gd name="T16" fmla="*/ 2 w 1048"/>
                <a:gd name="T17" fmla="*/ 167 h 250"/>
                <a:gd name="T18" fmla="*/ 20 w 1048"/>
                <a:gd name="T19" fmla="*/ 125 h 250"/>
                <a:gd name="T20" fmla="*/ 44 w 1048"/>
                <a:gd name="T21" fmla="*/ 76 h 250"/>
                <a:gd name="T22" fmla="*/ 60 w 1048"/>
                <a:gd name="T23" fmla="*/ 55 h 250"/>
                <a:gd name="T24" fmla="*/ 69 w 1048"/>
                <a:gd name="T25" fmla="*/ 28 h 250"/>
                <a:gd name="T26" fmla="*/ 80 w 1048"/>
                <a:gd name="T27" fmla="*/ 14 h 250"/>
                <a:gd name="T28" fmla="*/ 107 w 1048"/>
                <a:gd name="T29" fmla="*/ 28 h 250"/>
                <a:gd name="T30" fmla="*/ 113 w 1048"/>
                <a:gd name="T31" fmla="*/ 21 h 25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048"/>
                <a:gd name="T49" fmla="*/ 0 h 250"/>
                <a:gd name="T50" fmla="*/ 1048 w 1048"/>
                <a:gd name="T51" fmla="*/ 250 h 25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048" h="250">
                  <a:moveTo>
                    <a:pt x="531" y="21"/>
                  </a:moveTo>
                  <a:cubicBezTo>
                    <a:pt x="673" y="0"/>
                    <a:pt x="778" y="50"/>
                    <a:pt x="910" y="83"/>
                  </a:cubicBezTo>
                  <a:cubicBezTo>
                    <a:pt x="923" y="92"/>
                    <a:pt x="937" y="102"/>
                    <a:pt x="951" y="111"/>
                  </a:cubicBezTo>
                  <a:cubicBezTo>
                    <a:pt x="965" y="120"/>
                    <a:pt x="993" y="138"/>
                    <a:pt x="993" y="138"/>
                  </a:cubicBezTo>
                  <a:cubicBezTo>
                    <a:pt x="1009" y="162"/>
                    <a:pt x="1023" y="163"/>
                    <a:pt x="1048" y="179"/>
                  </a:cubicBezTo>
                  <a:cubicBezTo>
                    <a:pt x="943" y="250"/>
                    <a:pt x="887" y="238"/>
                    <a:pt x="751" y="248"/>
                  </a:cubicBezTo>
                  <a:cubicBezTo>
                    <a:pt x="201" y="233"/>
                    <a:pt x="424" y="241"/>
                    <a:pt x="82" y="228"/>
                  </a:cubicBezTo>
                  <a:cubicBezTo>
                    <a:pt x="54" y="218"/>
                    <a:pt x="27" y="216"/>
                    <a:pt x="0" y="207"/>
                  </a:cubicBezTo>
                  <a:cubicBezTo>
                    <a:pt x="2" y="195"/>
                    <a:pt x="1" y="183"/>
                    <a:pt x="7" y="173"/>
                  </a:cubicBezTo>
                  <a:cubicBezTo>
                    <a:pt x="19" y="151"/>
                    <a:pt x="75" y="138"/>
                    <a:pt x="96" y="131"/>
                  </a:cubicBezTo>
                  <a:cubicBezTo>
                    <a:pt x="134" y="116"/>
                    <a:pt x="169" y="92"/>
                    <a:pt x="207" y="76"/>
                  </a:cubicBezTo>
                  <a:cubicBezTo>
                    <a:pt x="239" y="61"/>
                    <a:pt x="238" y="77"/>
                    <a:pt x="275" y="55"/>
                  </a:cubicBezTo>
                  <a:cubicBezTo>
                    <a:pt x="288" y="46"/>
                    <a:pt x="309" y="33"/>
                    <a:pt x="324" y="28"/>
                  </a:cubicBezTo>
                  <a:cubicBezTo>
                    <a:pt x="341" y="21"/>
                    <a:pt x="379" y="14"/>
                    <a:pt x="379" y="14"/>
                  </a:cubicBezTo>
                  <a:cubicBezTo>
                    <a:pt x="420" y="18"/>
                    <a:pt x="461" y="22"/>
                    <a:pt x="503" y="28"/>
                  </a:cubicBezTo>
                  <a:cubicBezTo>
                    <a:pt x="531" y="32"/>
                    <a:pt x="519" y="44"/>
                    <a:pt x="531" y="21"/>
                  </a:cubicBezTo>
                  <a:close/>
                </a:path>
              </a:pathLst>
            </a:custGeom>
            <a:solidFill>
              <a:srgbClr val="FD9D0F"/>
            </a:solidFill>
            <a:ln w="9525">
              <a:solidFill>
                <a:srgbClr val="FD9D0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19" name="Oval 1036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965" y="1240"/>
              <a:ext cx="779" cy="672"/>
            </a:xfrm>
            <a:prstGeom prst="ellipse">
              <a:avLst/>
            </a:prstGeom>
            <a:solidFill>
              <a:srgbClr val="9ECC46"/>
            </a:solidFill>
            <a:ln w="9525">
              <a:solidFill>
                <a:srgbClr val="FFCC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20" name="Oval 1037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 rot="-1967255">
              <a:off x="3039" y="1383"/>
              <a:ext cx="186" cy="1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21" name="Oval 1038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3262" y="1383"/>
              <a:ext cx="222" cy="23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22" name="Oval 1039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 rot="-2071034">
              <a:off x="3521" y="1431"/>
              <a:ext cx="149" cy="23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23" name="Oval 1040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3118" y="1479"/>
              <a:ext cx="56" cy="6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24" name="Oval 1041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3341" y="1495"/>
              <a:ext cx="55" cy="6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25" name="Oval 1042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3543" y="1549"/>
              <a:ext cx="54" cy="6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26" name="AutoShape 1043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 rot="-5400000">
              <a:off x="3291" y="1540"/>
              <a:ext cx="77" cy="445"/>
            </a:xfrm>
            <a:prstGeom prst="moon">
              <a:avLst>
                <a:gd name="adj" fmla="val 50000"/>
              </a:avLst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27" name="Freeform 1044"/>
            <p:cNvSpPr>
              <a:spLocks/>
            </p:cNvSpPr>
            <p:nvPr>
              <p:custDataLst>
                <p:tags r:id="rId11"/>
              </p:custDataLst>
            </p:nvPr>
          </p:nvSpPr>
          <p:spPr bwMode="auto">
            <a:xfrm>
              <a:off x="3120" y="1128"/>
              <a:ext cx="648" cy="256"/>
            </a:xfrm>
            <a:custGeom>
              <a:avLst/>
              <a:gdLst>
                <a:gd name="T0" fmla="*/ 208 w 648"/>
                <a:gd name="T1" fmla="*/ 0 h 256"/>
                <a:gd name="T2" fmla="*/ 47 w 648"/>
                <a:gd name="T3" fmla="*/ 7 h 256"/>
                <a:gd name="T4" fmla="*/ 0 w 648"/>
                <a:gd name="T5" fmla="*/ 92 h 256"/>
                <a:gd name="T6" fmla="*/ 162 w 648"/>
                <a:gd name="T7" fmla="*/ 192 h 256"/>
                <a:gd name="T8" fmla="*/ 300 w 648"/>
                <a:gd name="T9" fmla="*/ 238 h 256"/>
                <a:gd name="T10" fmla="*/ 484 w 648"/>
                <a:gd name="T11" fmla="*/ 246 h 256"/>
                <a:gd name="T12" fmla="*/ 646 w 648"/>
                <a:gd name="T13" fmla="*/ 184 h 256"/>
                <a:gd name="T14" fmla="*/ 615 w 648"/>
                <a:gd name="T15" fmla="*/ 153 h 256"/>
                <a:gd name="T16" fmla="*/ 546 w 648"/>
                <a:gd name="T17" fmla="*/ 84 h 2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48"/>
                <a:gd name="T28" fmla="*/ 0 h 256"/>
                <a:gd name="T29" fmla="*/ 648 w 648"/>
                <a:gd name="T30" fmla="*/ 256 h 25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8" h="256">
                  <a:moveTo>
                    <a:pt x="208" y="0"/>
                  </a:moveTo>
                  <a:cubicBezTo>
                    <a:pt x="154" y="2"/>
                    <a:pt x="100" y="0"/>
                    <a:pt x="47" y="7"/>
                  </a:cubicBezTo>
                  <a:cubicBezTo>
                    <a:pt x="15" y="11"/>
                    <a:pt x="0" y="92"/>
                    <a:pt x="0" y="92"/>
                  </a:cubicBezTo>
                  <a:cubicBezTo>
                    <a:pt x="19" y="199"/>
                    <a:pt x="72" y="170"/>
                    <a:pt x="162" y="192"/>
                  </a:cubicBezTo>
                  <a:cubicBezTo>
                    <a:pt x="208" y="203"/>
                    <a:pt x="252" y="234"/>
                    <a:pt x="300" y="238"/>
                  </a:cubicBezTo>
                  <a:cubicBezTo>
                    <a:pt x="361" y="243"/>
                    <a:pt x="423" y="243"/>
                    <a:pt x="484" y="246"/>
                  </a:cubicBezTo>
                  <a:cubicBezTo>
                    <a:pt x="648" y="235"/>
                    <a:pt x="569" y="256"/>
                    <a:pt x="646" y="184"/>
                  </a:cubicBezTo>
                  <a:cubicBezTo>
                    <a:pt x="642" y="180"/>
                    <a:pt x="617" y="158"/>
                    <a:pt x="615" y="153"/>
                  </a:cubicBezTo>
                  <a:cubicBezTo>
                    <a:pt x="596" y="116"/>
                    <a:pt x="599" y="84"/>
                    <a:pt x="546" y="84"/>
                  </a:cubicBezTo>
                </a:path>
              </a:pathLst>
            </a:custGeom>
            <a:solidFill>
              <a:srgbClr val="CC0099"/>
            </a:solidFill>
            <a:ln w="9525">
              <a:solidFill>
                <a:srgbClr val="FF99CC"/>
              </a:solidFill>
              <a:round/>
              <a:headEnd/>
              <a:tailEnd/>
            </a:ln>
          </p:spPr>
          <p:txBody>
            <a:bodyPr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28" name="Freeform 1045"/>
            <p:cNvSpPr>
              <a:spLocks/>
            </p:cNvSpPr>
            <p:nvPr>
              <p:custDataLst>
                <p:tags r:id="rId12"/>
              </p:custDataLst>
            </p:nvPr>
          </p:nvSpPr>
          <p:spPr bwMode="auto">
            <a:xfrm>
              <a:off x="3254" y="1051"/>
              <a:ext cx="442" cy="192"/>
            </a:xfrm>
            <a:custGeom>
              <a:avLst/>
              <a:gdLst>
                <a:gd name="T0" fmla="*/ 88 w 442"/>
                <a:gd name="T1" fmla="*/ 138 h 192"/>
                <a:gd name="T2" fmla="*/ 34 w 442"/>
                <a:gd name="T3" fmla="*/ 92 h 192"/>
                <a:gd name="T4" fmla="*/ 57 w 442"/>
                <a:gd name="T5" fmla="*/ 0 h 192"/>
                <a:gd name="T6" fmla="*/ 234 w 442"/>
                <a:gd name="T7" fmla="*/ 15 h 192"/>
                <a:gd name="T8" fmla="*/ 372 w 442"/>
                <a:gd name="T9" fmla="*/ 61 h 192"/>
                <a:gd name="T10" fmla="*/ 441 w 442"/>
                <a:gd name="T11" fmla="*/ 92 h 192"/>
                <a:gd name="T12" fmla="*/ 434 w 442"/>
                <a:gd name="T13" fmla="*/ 122 h 192"/>
                <a:gd name="T14" fmla="*/ 280 w 442"/>
                <a:gd name="T15" fmla="*/ 161 h 192"/>
                <a:gd name="T16" fmla="*/ 257 w 442"/>
                <a:gd name="T17" fmla="*/ 169 h 192"/>
                <a:gd name="T18" fmla="*/ 226 w 442"/>
                <a:gd name="T19" fmla="*/ 184 h 192"/>
                <a:gd name="T20" fmla="*/ 196 w 442"/>
                <a:gd name="T21" fmla="*/ 192 h 19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42"/>
                <a:gd name="T34" fmla="*/ 0 h 192"/>
                <a:gd name="T35" fmla="*/ 442 w 442"/>
                <a:gd name="T36" fmla="*/ 192 h 19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42" h="192">
                  <a:moveTo>
                    <a:pt x="88" y="138"/>
                  </a:moveTo>
                  <a:cubicBezTo>
                    <a:pt x="71" y="119"/>
                    <a:pt x="55" y="106"/>
                    <a:pt x="34" y="92"/>
                  </a:cubicBezTo>
                  <a:cubicBezTo>
                    <a:pt x="22" y="52"/>
                    <a:pt x="0" y="17"/>
                    <a:pt x="57" y="0"/>
                  </a:cubicBezTo>
                  <a:cubicBezTo>
                    <a:pt x="75" y="1"/>
                    <a:pt x="202" y="8"/>
                    <a:pt x="234" y="15"/>
                  </a:cubicBezTo>
                  <a:cubicBezTo>
                    <a:pt x="275" y="24"/>
                    <a:pt x="331" y="47"/>
                    <a:pt x="372" y="61"/>
                  </a:cubicBezTo>
                  <a:cubicBezTo>
                    <a:pt x="394" y="81"/>
                    <a:pt x="412" y="84"/>
                    <a:pt x="441" y="92"/>
                  </a:cubicBezTo>
                  <a:cubicBezTo>
                    <a:pt x="439" y="102"/>
                    <a:pt x="442" y="115"/>
                    <a:pt x="434" y="122"/>
                  </a:cubicBezTo>
                  <a:cubicBezTo>
                    <a:pt x="411" y="142"/>
                    <a:pt x="306" y="158"/>
                    <a:pt x="280" y="161"/>
                  </a:cubicBezTo>
                  <a:cubicBezTo>
                    <a:pt x="272" y="164"/>
                    <a:pt x="264" y="166"/>
                    <a:pt x="257" y="169"/>
                  </a:cubicBezTo>
                  <a:cubicBezTo>
                    <a:pt x="246" y="173"/>
                    <a:pt x="237" y="180"/>
                    <a:pt x="226" y="184"/>
                  </a:cubicBezTo>
                  <a:cubicBezTo>
                    <a:pt x="216" y="188"/>
                    <a:pt x="196" y="192"/>
                    <a:pt x="196" y="192"/>
                  </a:cubicBezTo>
                </a:path>
              </a:pathLst>
            </a:custGeom>
            <a:solidFill>
              <a:srgbClr val="CC0099"/>
            </a:solidFill>
            <a:ln w="9525">
              <a:solidFill>
                <a:srgbClr val="FF99CC"/>
              </a:solidFill>
              <a:round/>
              <a:headEnd/>
              <a:tailEnd/>
            </a:ln>
          </p:spPr>
          <p:txBody>
            <a:bodyPr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29" name="Freeform 1046"/>
            <p:cNvSpPr>
              <a:spLocks/>
            </p:cNvSpPr>
            <p:nvPr>
              <p:custDataLst>
                <p:tags r:id="rId13"/>
              </p:custDataLst>
            </p:nvPr>
          </p:nvSpPr>
          <p:spPr bwMode="auto">
            <a:xfrm>
              <a:off x="3025" y="1802"/>
              <a:ext cx="215" cy="139"/>
            </a:xfrm>
            <a:custGeom>
              <a:avLst/>
              <a:gdLst>
                <a:gd name="T0" fmla="*/ 8 w 215"/>
                <a:gd name="T1" fmla="*/ 78 h 139"/>
                <a:gd name="T2" fmla="*/ 84 w 215"/>
                <a:gd name="T3" fmla="*/ 17 h 139"/>
                <a:gd name="T4" fmla="*/ 154 w 215"/>
                <a:gd name="T5" fmla="*/ 40 h 139"/>
                <a:gd name="T6" fmla="*/ 215 w 215"/>
                <a:gd name="T7" fmla="*/ 139 h 13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5"/>
                <a:gd name="T13" fmla="*/ 0 h 139"/>
                <a:gd name="T14" fmla="*/ 215 w 215"/>
                <a:gd name="T15" fmla="*/ 139 h 13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5" h="139">
                  <a:moveTo>
                    <a:pt x="8" y="78"/>
                  </a:moveTo>
                  <a:cubicBezTo>
                    <a:pt x="20" y="0"/>
                    <a:pt x="0" y="6"/>
                    <a:pt x="84" y="17"/>
                  </a:cubicBezTo>
                  <a:cubicBezTo>
                    <a:pt x="108" y="24"/>
                    <a:pt x="154" y="40"/>
                    <a:pt x="154" y="40"/>
                  </a:cubicBezTo>
                  <a:cubicBezTo>
                    <a:pt x="162" y="81"/>
                    <a:pt x="162" y="139"/>
                    <a:pt x="215" y="139"/>
                  </a:cubicBezTo>
                </a:path>
              </a:pathLst>
            </a:custGeom>
            <a:solidFill>
              <a:srgbClr val="FD9D0F"/>
            </a:solidFill>
            <a:ln w="9525">
              <a:solidFill>
                <a:srgbClr val="FFCC99"/>
              </a:solidFill>
              <a:round/>
              <a:headEnd/>
              <a:tailEnd/>
            </a:ln>
          </p:spPr>
          <p:txBody>
            <a:bodyPr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30" name="Freeform 1047"/>
            <p:cNvSpPr>
              <a:spLocks/>
            </p:cNvSpPr>
            <p:nvPr>
              <p:custDataLst>
                <p:tags r:id="rId14"/>
              </p:custDataLst>
            </p:nvPr>
          </p:nvSpPr>
          <p:spPr bwMode="auto">
            <a:xfrm flipH="1">
              <a:off x="3456" y="1813"/>
              <a:ext cx="215" cy="139"/>
            </a:xfrm>
            <a:custGeom>
              <a:avLst/>
              <a:gdLst>
                <a:gd name="T0" fmla="*/ 8 w 215"/>
                <a:gd name="T1" fmla="*/ 78 h 139"/>
                <a:gd name="T2" fmla="*/ 84 w 215"/>
                <a:gd name="T3" fmla="*/ 17 h 139"/>
                <a:gd name="T4" fmla="*/ 154 w 215"/>
                <a:gd name="T5" fmla="*/ 40 h 139"/>
                <a:gd name="T6" fmla="*/ 215 w 215"/>
                <a:gd name="T7" fmla="*/ 139 h 13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5"/>
                <a:gd name="T13" fmla="*/ 0 h 139"/>
                <a:gd name="T14" fmla="*/ 215 w 215"/>
                <a:gd name="T15" fmla="*/ 139 h 13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5" h="139">
                  <a:moveTo>
                    <a:pt x="8" y="78"/>
                  </a:moveTo>
                  <a:cubicBezTo>
                    <a:pt x="20" y="0"/>
                    <a:pt x="0" y="6"/>
                    <a:pt x="84" y="17"/>
                  </a:cubicBezTo>
                  <a:cubicBezTo>
                    <a:pt x="108" y="24"/>
                    <a:pt x="154" y="40"/>
                    <a:pt x="154" y="40"/>
                  </a:cubicBezTo>
                  <a:cubicBezTo>
                    <a:pt x="162" y="81"/>
                    <a:pt x="162" y="139"/>
                    <a:pt x="215" y="139"/>
                  </a:cubicBezTo>
                </a:path>
              </a:pathLst>
            </a:custGeom>
            <a:solidFill>
              <a:srgbClr val="FD9D0F"/>
            </a:solidFill>
            <a:ln w="9525">
              <a:solidFill>
                <a:srgbClr val="FFCC99"/>
              </a:solidFill>
              <a:round/>
              <a:headEnd/>
              <a:tailEnd/>
            </a:ln>
          </p:spPr>
          <p:txBody>
            <a:bodyPr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</p:grpSp>
      <p:sp>
        <p:nvSpPr>
          <p:cNvPr id="31" name="Text Box 9"/>
          <p:cNvSpPr txBox="1">
            <a:spLocks noChangeArrowheads="1"/>
          </p:cNvSpPr>
          <p:nvPr/>
        </p:nvSpPr>
        <p:spPr bwMode="auto">
          <a:xfrm>
            <a:off x="1447800" y="6020695"/>
            <a:ext cx="670560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2100" dirty="0" smtClean="0">
                <a:solidFill>
                  <a:srgbClr val="006401"/>
                </a:solidFill>
                <a:latin typeface="Cambria" pitchFamily="18" charset="0"/>
              </a:rPr>
              <a:t>Extra:  </a:t>
            </a:r>
            <a:r>
              <a:rPr lang="en-US" sz="2100" i="1" dirty="0" smtClean="0">
                <a:solidFill>
                  <a:srgbClr val="000000"/>
                </a:solidFill>
                <a:latin typeface="Cambria" pitchFamily="18" charset="0"/>
              </a:rPr>
              <a:t>“Green-screening” an image…</a:t>
            </a:r>
            <a:endParaRPr lang="en-US" sz="2100" i="1" dirty="0">
              <a:solidFill>
                <a:srgbClr val="000000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44206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62135" y="146011"/>
            <a:ext cx="820148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200" dirty="0" smtClean="0">
                <a:solidFill>
                  <a:srgbClr val="000000"/>
                </a:solidFill>
                <a:latin typeface="Cambria" charset="0"/>
                <a:cs typeface="Cambria" charset="0"/>
              </a:rPr>
              <a:t>Time series: </a:t>
            </a:r>
            <a:r>
              <a:rPr lang="en-US" sz="4200" i="1" dirty="0" smtClean="0">
                <a:solidFill>
                  <a:srgbClr val="000000"/>
                </a:solidFill>
                <a:latin typeface="Cambria" charset="0"/>
                <a:cs typeface="Cambria" charset="0"/>
              </a:rPr>
              <a:t>frequency domain…</a:t>
            </a:r>
            <a:endParaRPr lang="en-US" sz="4200" dirty="0">
              <a:solidFill>
                <a:srgbClr val="000000"/>
              </a:solidFill>
              <a:latin typeface="Cambria" charset="0"/>
              <a:cs typeface="Cambria" charset="0"/>
            </a:endParaRPr>
          </a:p>
        </p:txBody>
      </p:sp>
      <p:pic>
        <p:nvPicPr>
          <p:cNvPr id="3" name="Picture 2" descr="Screen Shot 2013-04-08 at 1.16.38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2938" y="1054641"/>
            <a:ext cx="6206535" cy="5329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3861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62135" y="146011"/>
            <a:ext cx="820148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200" dirty="0" smtClean="0">
                <a:solidFill>
                  <a:srgbClr val="000000"/>
                </a:solidFill>
                <a:latin typeface="Cambria" charset="0"/>
                <a:cs typeface="Cambria" charset="0"/>
              </a:rPr>
              <a:t>Time series: </a:t>
            </a:r>
            <a:r>
              <a:rPr lang="en-US" sz="4200" i="1" dirty="0" smtClean="0">
                <a:solidFill>
                  <a:srgbClr val="000000"/>
                </a:solidFill>
                <a:latin typeface="Cambria" charset="0"/>
                <a:cs typeface="Cambria" charset="0"/>
              </a:rPr>
              <a:t>frequency domain…</a:t>
            </a:r>
            <a:endParaRPr lang="en-US" sz="4200" dirty="0">
              <a:solidFill>
                <a:srgbClr val="000000"/>
              </a:solidFill>
              <a:latin typeface="Cambria" charset="0"/>
              <a:cs typeface="Cambria" charset="0"/>
            </a:endParaRPr>
          </a:p>
        </p:txBody>
      </p:sp>
      <p:pic>
        <p:nvPicPr>
          <p:cNvPr id="2" name="Picture 1" descr="Screen Shot 2013-04-08 at 1.16.48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324" y="1315466"/>
            <a:ext cx="7274429" cy="4822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22219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62135" y="146011"/>
            <a:ext cx="820148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200" dirty="0" smtClean="0">
                <a:solidFill>
                  <a:srgbClr val="000000"/>
                </a:solidFill>
                <a:latin typeface="Cambria" charset="0"/>
                <a:cs typeface="Cambria" charset="0"/>
              </a:rPr>
              <a:t>Time series</a:t>
            </a:r>
            <a:endParaRPr lang="en-US" sz="4200" dirty="0">
              <a:solidFill>
                <a:srgbClr val="000000"/>
              </a:solidFill>
              <a:latin typeface="Cambria" charset="0"/>
              <a:cs typeface="Cambria" charset="0"/>
            </a:endParaRPr>
          </a:p>
        </p:txBody>
      </p:sp>
      <p:pic>
        <p:nvPicPr>
          <p:cNvPr id="3" name="Picture 2" descr="Screen Shot 2013-04-08 at 1.22.30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101" y="1145363"/>
            <a:ext cx="7359068" cy="5066406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 rot="1200051">
            <a:off x="6236776" y="457029"/>
            <a:ext cx="2799433" cy="92333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rgbClr val="0000FF"/>
                </a:solidFill>
                <a:latin typeface="Cambria" charset="0"/>
                <a:cs typeface="Cambria" charset="0"/>
              </a:rPr>
              <a:t>Essentially checking if </a:t>
            </a:r>
            <a:r>
              <a:rPr lang="en-US" b="1" i="1" dirty="0" smtClean="0">
                <a:solidFill>
                  <a:srgbClr val="0000FF"/>
                </a:solidFill>
                <a:latin typeface="Cambria" charset="0"/>
                <a:cs typeface="Cambria" charset="0"/>
              </a:rPr>
              <a:t>there is no time-related component!</a:t>
            </a:r>
            <a:endParaRPr lang="en-US" b="1" i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053946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62135" y="146011"/>
            <a:ext cx="820148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200" dirty="0" smtClean="0">
                <a:solidFill>
                  <a:srgbClr val="000000"/>
                </a:solidFill>
                <a:latin typeface="Cambria" charset="0"/>
                <a:cs typeface="Cambria" charset="0"/>
              </a:rPr>
              <a:t>Time</a:t>
            </a:r>
            <a:r>
              <a:rPr lang="en-US" sz="4200" b="1" i="1" dirty="0" smtClean="0">
                <a:solidFill>
                  <a:srgbClr val="000000"/>
                </a:solidFill>
                <a:latin typeface="Cambria" charset="0"/>
                <a:cs typeface="Cambria" charset="0"/>
              </a:rPr>
              <a:t>less </a:t>
            </a:r>
            <a:r>
              <a:rPr lang="en-US" sz="4200" dirty="0" smtClean="0">
                <a:solidFill>
                  <a:srgbClr val="000000"/>
                </a:solidFill>
                <a:latin typeface="Cambria" charset="0"/>
                <a:cs typeface="Cambria" charset="0"/>
              </a:rPr>
              <a:t>series…</a:t>
            </a:r>
            <a:endParaRPr lang="en-US" sz="4200" dirty="0">
              <a:solidFill>
                <a:srgbClr val="000000"/>
              </a:solidFill>
              <a:latin typeface="Cambria" charset="0"/>
              <a:cs typeface="Cambria" charset="0"/>
            </a:endParaRPr>
          </a:p>
        </p:txBody>
      </p:sp>
      <p:pic>
        <p:nvPicPr>
          <p:cNvPr id="2" name="Picture 1" descr="Screen Shot 2013-04-08 at 1.24.09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5462" y="986602"/>
            <a:ext cx="5995053" cy="5644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14917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62135" y="146011"/>
            <a:ext cx="820148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200" dirty="0" smtClean="0">
                <a:solidFill>
                  <a:srgbClr val="000000"/>
                </a:solidFill>
                <a:latin typeface="Cambria" charset="0"/>
                <a:cs typeface="Cambria" charset="0"/>
              </a:rPr>
              <a:t>Time or no time?</a:t>
            </a:r>
            <a:endParaRPr lang="en-US" sz="4200" dirty="0">
              <a:solidFill>
                <a:srgbClr val="000000"/>
              </a:solidFill>
              <a:latin typeface="Cambria" charset="0"/>
              <a:cs typeface="Cambria" charset="0"/>
            </a:endParaRPr>
          </a:p>
        </p:txBody>
      </p:sp>
      <p:pic>
        <p:nvPicPr>
          <p:cNvPr id="5" name="Picture 4" descr="Screen Shot 2013-04-08 at 1.25.05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252" y="5890316"/>
            <a:ext cx="7858369" cy="704097"/>
          </a:xfrm>
          <a:prstGeom prst="rect">
            <a:avLst/>
          </a:prstGeom>
        </p:spPr>
      </p:pic>
      <p:pic>
        <p:nvPicPr>
          <p:cNvPr id="6" name="Picture 5" descr="Screen Shot 2013-04-08 at 1.25.20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7802" y="1122682"/>
            <a:ext cx="6337828" cy="4884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88681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62135" y="146011"/>
            <a:ext cx="820148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200" dirty="0" smtClean="0">
                <a:solidFill>
                  <a:srgbClr val="000000"/>
                </a:solidFill>
                <a:latin typeface="Cambria" charset="0"/>
                <a:cs typeface="Cambria" charset="0"/>
              </a:rPr>
              <a:t>Time or no time?</a:t>
            </a:r>
            <a:endParaRPr lang="en-US" sz="4200" dirty="0">
              <a:solidFill>
                <a:srgbClr val="000000"/>
              </a:solidFill>
              <a:latin typeface="Cambria" charset="0"/>
              <a:cs typeface="Cambria" charset="0"/>
            </a:endParaRPr>
          </a:p>
        </p:txBody>
      </p:sp>
      <p:pic>
        <p:nvPicPr>
          <p:cNvPr id="2" name="Picture 1" descr="Screen Shot 2013-04-08 at 1.25.52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715" y="1100002"/>
            <a:ext cx="7978597" cy="5444121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725737" y="4819595"/>
            <a:ext cx="7654255" cy="1848456"/>
          </a:xfrm>
          <a:prstGeom prst="roundRect">
            <a:avLst/>
          </a:prstGeom>
          <a:noFill/>
          <a:ln w="38100" cmpd="sng"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061747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62135" y="146011"/>
            <a:ext cx="820148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200" dirty="0" smtClean="0">
                <a:solidFill>
                  <a:srgbClr val="000000"/>
                </a:solidFill>
                <a:latin typeface="Cambria" charset="0"/>
                <a:cs typeface="Cambria" charset="0"/>
              </a:rPr>
              <a:t>Time or no time?</a:t>
            </a:r>
            <a:endParaRPr lang="en-US" sz="4200" dirty="0">
              <a:solidFill>
                <a:srgbClr val="000000"/>
              </a:solidFill>
              <a:latin typeface="Cambria" charset="0"/>
              <a:cs typeface="Cambria" charset="0"/>
            </a:endParaRPr>
          </a:p>
        </p:txBody>
      </p:sp>
      <p:pic>
        <p:nvPicPr>
          <p:cNvPr id="5" name="Picture 4" descr="Screen Shot 2013-04-08 at 1.29.20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681" y="1145362"/>
            <a:ext cx="7927053" cy="5392607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 rot="1390209">
            <a:off x="4792081" y="561509"/>
            <a:ext cx="1666983" cy="646331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rgbClr val="0000FF"/>
                </a:solidFill>
                <a:latin typeface="Cambria" charset="0"/>
                <a:cs typeface="Cambria" charset="0"/>
              </a:rPr>
              <a:t>This is R's job, of course!</a:t>
            </a:r>
            <a:endParaRPr lang="en-US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996622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62135" y="146011"/>
            <a:ext cx="820148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200" dirty="0" smtClean="0">
                <a:solidFill>
                  <a:srgbClr val="000000"/>
                </a:solidFill>
                <a:latin typeface="Cambria" charset="0"/>
                <a:cs typeface="Cambria" charset="0"/>
              </a:rPr>
              <a:t>Time or no time?</a:t>
            </a:r>
            <a:endParaRPr lang="en-US" sz="4200" dirty="0">
              <a:solidFill>
                <a:srgbClr val="000000"/>
              </a:solidFill>
              <a:latin typeface="Cambria" charset="0"/>
              <a:cs typeface="Cambria" charset="0"/>
            </a:endParaRPr>
          </a:p>
        </p:txBody>
      </p:sp>
      <p:pic>
        <p:nvPicPr>
          <p:cNvPr id="2" name="Picture 1" descr="Screen Shot 2013-04-08 at 1.29.48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850" y="1163881"/>
            <a:ext cx="7033877" cy="5331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575633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62135" y="146011"/>
            <a:ext cx="820148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200" i="1" dirty="0" err="1" smtClean="0">
                <a:solidFill>
                  <a:srgbClr val="000000"/>
                </a:solidFill>
                <a:latin typeface="Cambria" charset="0"/>
                <a:cs typeface="Cambria" charset="0"/>
              </a:rPr>
              <a:t>Correlograms</a:t>
            </a:r>
            <a:r>
              <a:rPr lang="en-US" sz="4200" i="1" dirty="0" smtClean="0">
                <a:solidFill>
                  <a:srgbClr val="000000"/>
                </a:solidFill>
                <a:latin typeface="Cambria" charset="0"/>
                <a:cs typeface="Cambria" charset="0"/>
              </a:rPr>
              <a:t>…</a:t>
            </a:r>
            <a:endParaRPr lang="en-US" sz="4200" i="1" dirty="0">
              <a:solidFill>
                <a:srgbClr val="000000"/>
              </a:solidFill>
              <a:latin typeface="Cambria" charset="0"/>
              <a:cs typeface="Cambria" charset="0"/>
            </a:endParaRPr>
          </a:p>
        </p:txBody>
      </p:sp>
      <p:pic>
        <p:nvPicPr>
          <p:cNvPr id="2" name="Picture 1" descr="Screen Shot 2013-04-08 at 1.29.57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583" y="1270104"/>
            <a:ext cx="7187522" cy="5059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575633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62135" y="146011"/>
            <a:ext cx="820148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200" dirty="0" smtClean="0">
                <a:solidFill>
                  <a:srgbClr val="000000"/>
                </a:solidFill>
                <a:latin typeface="Cambria" charset="0"/>
                <a:cs typeface="Cambria" charset="0"/>
              </a:rPr>
              <a:t>R's </a:t>
            </a:r>
            <a:r>
              <a:rPr lang="en-US" sz="4200" b="1" dirty="0" err="1" smtClean="0">
                <a:solidFill>
                  <a:srgbClr val="000000"/>
                </a:solidFill>
                <a:latin typeface="Courier New"/>
                <a:cs typeface="Courier New"/>
              </a:rPr>
              <a:t>acf</a:t>
            </a:r>
            <a:r>
              <a:rPr lang="en-US" sz="4200" b="1" dirty="0" smtClean="0">
                <a:solidFill>
                  <a:srgbClr val="000000"/>
                </a:solidFill>
                <a:latin typeface="Courier New"/>
                <a:cs typeface="Courier New"/>
              </a:rPr>
              <a:t>()</a:t>
            </a:r>
            <a:endParaRPr lang="en-US" sz="4200" b="1" dirty="0">
              <a:solidFill>
                <a:srgbClr val="000000"/>
              </a:solidFill>
              <a:latin typeface="Courier New"/>
              <a:cs typeface="Courier New"/>
            </a:endParaRPr>
          </a:p>
        </p:txBody>
      </p:sp>
      <p:pic>
        <p:nvPicPr>
          <p:cNvPr id="3" name="Picture 2" descr="Screen Shot 2013-04-08 at 1.54.11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345" y="997938"/>
            <a:ext cx="7490306" cy="5769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97338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5"/>
          <p:cNvSpPr txBox="1">
            <a:spLocks noChangeArrowheads="1"/>
          </p:cNvSpPr>
          <p:nvPr/>
        </p:nvSpPr>
        <p:spPr bwMode="auto">
          <a:xfrm>
            <a:off x="213651" y="216730"/>
            <a:ext cx="776328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4000" dirty="0">
                <a:solidFill>
                  <a:srgbClr val="000000"/>
                </a:solidFill>
                <a:latin typeface="Cambria" pitchFamily="18" charset="0"/>
              </a:rPr>
              <a:t>Last assignment: </a:t>
            </a:r>
            <a:r>
              <a:rPr lang="en-US" sz="4000" i="1" dirty="0">
                <a:solidFill>
                  <a:srgbClr val="000000"/>
                </a:solidFill>
                <a:latin typeface="Cambria" pitchFamily="18" charset="0"/>
              </a:rPr>
              <a:t>clustering digits…</a:t>
            </a:r>
          </a:p>
        </p:txBody>
      </p:sp>
      <p:pic>
        <p:nvPicPr>
          <p:cNvPr id="4" name="Picture 3" descr="Screen Shot 2013-04-08 at 10.46.33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3899" y="1723570"/>
            <a:ext cx="4492171" cy="4193863"/>
          </a:xfrm>
          <a:prstGeom prst="rect">
            <a:avLst/>
          </a:prstGeom>
        </p:spPr>
      </p:pic>
      <p:pic>
        <p:nvPicPr>
          <p:cNvPr id="6" name="Picture 5" descr="Screen Shot 2013-04-08 at 10.46.17 A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651" y="1870529"/>
            <a:ext cx="4197848" cy="3907971"/>
          </a:xfrm>
          <a:prstGeom prst="rect">
            <a:avLst/>
          </a:prstGeom>
        </p:spPr>
      </p:pic>
      <p:cxnSp>
        <p:nvCxnSpPr>
          <p:cNvPr id="8" name="Straight Arrow Connector 7"/>
          <p:cNvCxnSpPr/>
          <p:nvPr/>
        </p:nvCxnSpPr>
        <p:spPr bwMode="auto">
          <a:xfrm>
            <a:off x="2035626" y="1554845"/>
            <a:ext cx="0" cy="1447800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FF66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0" name="Straight Arrow Connector 9"/>
          <p:cNvCxnSpPr/>
          <p:nvPr/>
        </p:nvCxnSpPr>
        <p:spPr bwMode="auto">
          <a:xfrm>
            <a:off x="6170383" y="1524000"/>
            <a:ext cx="0" cy="1866902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FF66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1" name="Rectangle 10"/>
          <p:cNvSpPr/>
          <p:nvPr/>
        </p:nvSpPr>
        <p:spPr>
          <a:xfrm>
            <a:off x="1934039" y="1077239"/>
            <a:ext cx="434196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500" dirty="0" smtClean="0">
                <a:solidFill>
                  <a:srgbClr val="FF6600"/>
                </a:solidFill>
                <a:latin typeface="Cambria" pitchFamily="18" charset="0"/>
              </a:rPr>
              <a:t>This dip seems more telling than the previous </a:t>
            </a:r>
            <a:r>
              <a:rPr lang="en-US" sz="1500" dirty="0" err="1" smtClean="0">
                <a:solidFill>
                  <a:srgbClr val="FF6600"/>
                </a:solidFill>
                <a:latin typeface="Cambria" pitchFamily="18" charset="0"/>
              </a:rPr>
              <a:t>datapoint</a:t>
            </a:r>
            <a:r>
              <a:rPr lang="en-US" sz="1500" dirty="0" smtClean="0">
                <a:solidFill>
                  <a:srgbClr val="FF6600"/>
                </a:solidFill>
                <a:latin typeface="Cambria" pitchFamily="18" charset="0"/>
              </a:rPr>
              <a:t>, which is the “correct” answer…</a:t>
            </a:r>
            <a:endParaRPr lang="en-US" sz="1500" dirty="0">
              <a:solidFill>
                <a:srgbClr val="FF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90238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62135" y="146011"/>
            <a:ext cx="820148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200" dirty="0" smtClean="0">
                <a:solidFill>
                  <a:srgbClr val="000000"/>
                </a:solidFill>
                <a:latin typeface="Cambria" charset="0"/>
                <a:cs typeface="Cambria" charset="0"/>
              </a:rPr>
              <a:t>Time or no time?</a:t>
            </a:r>
            <a:endParaRPr lang="en-US" sz="4200" dirty="0">
              <a:solidFill>
                <a:srgbClr val="000000"/>
              </a:solidFill>
              <a:latin typeface="Cambria" charset="0"/>
              <a:cs typeface="Cambria" charset="0"/>
            </a:endParaRPr>
          </a:p>
        </p:txBody>
      </p:sp>
      <p:pic>
        <p:nvPicPr>
          <p:cNvPr id="2" name="Picture 1" descr="Screen Shot 2013-04-08 at 1.54.45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383" y="1009280"/>
            <a:ext cx="7154143" cy="5553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85102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62135" y="146011"/>
            <a:ext cx="820148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200" dirty="0" smtClean="0">
                <a:solidFill>
                  <a:srgbClr val="000000"/>
                </a:solidFill>
                <a:latin typeface="Cambria" charset="0"/>
                <a:cs typeface="Cambria" charset="0"/>
              </a:rPr>
              <a:t>Time or no time?</a:t>
            </a:r>
            <a:endParaRPr lang="en-US" sz="4200" dirty="0">
              <a:solidFill>
                <a:srgbClr val="000000"/>
              </a:solidFill>
              <a:latin typeface="Cambria" charset="0"/>
              <a:cs typeface="Cambria" charset="0"/>
            </a:endParaRPr>
          </a:p>
        </p:txBody>
      </p:sp>
      <p:pic>
        <p:nvPicPr>
          <p:cNvPr id="4" name="Picture 3" descr="Screen Shot 2013-04-08 at 1.55.00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892" y="941375"/>
            <a:ext cx="7552354" cy="564997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891608" y="2370107"/>
            <a:ext cx="3413230" cy="69175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685102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62135" y="146011"/>
            <a:ext cx="820148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200" dirty="0" smtClean="0">
                <a:solidFill>
                  <a:srgbClr val="000000"/>
                </a:solidFill>
                <a:latin typeface="Cambria" charset="0"/>
                <a:cs typeface="Cambria" charset="0"/>
              </a:rPr>
              <a:t>Time or no time?</a:t>
            </a:r>
            <a:endParaRPr lang="en-US" sz="4200" dirty="0">
              <a:solidFill>
                <a:srgbClr val="000000"/>
              </a:solidFill>
              <a:latin typeface="Cambria" charset="0"/>
              <a:cs typeface="Cambria" charset="0"/>
            </a:endParaRPr>
          </a:p>
        </p:txBody>
      </p:sp>
      <p:pic>
        <p:nvPicPr>
          <p:cNvPr id="5" name="Picture 4" descr="Screen Shot 2013-04-08 at 1.25.05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252" y="5890316"/>
            <a:ext cx="7858369" cy="704097"/>
          </a:xfrm>
          <a:prstGeom prst="rect">
            <a:avLst/>
          </a:prstGeom>
        </p:spPr>
      </p:pic>
      <p:pic>
        <p:nvPicPr>
          <p:cNvPr id="6" name="Picture 5" descr="Screen Shot 2013-04-08 at 1.25.20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7802" y="1122682"/>
            <a:ext cx="6337828" cy="4884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15445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62135" y="146011"/>
            <a:ext cx="820148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200" dirty="0" smtClean="0">
                <a:solidFill>
                  <a:srgbClr val="000000"/>
                </a:solidFill>
                <a:latin typeface="Cambria" charset="0"/>
                <a:cs typeface="Cambria" charset="0"/>
              </a:rPr>
              <a:t>Time or no time?</a:t>
            </a:r>
            <a:endParaRPr lang="en-US" sz="4200" dirty="0">
              <a:solidFill>
                <a:srgbClr val="000000"/>
              </a:solidFill>
              <a:latin typeface="Cambria" charset="0"/>
              <a:cs typeface="Cambria" charset="0"/>
            </a:endParaRPr>
          </a:p>
        </p:txBody>
      </p:sp>
      <p:pic>
        <p:nvPicPr>
          <p:cNvPr id="2" name="Picture 1" descr="Screen Shot 2013-04-08 at 1.57.24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184" y="1168042"/>
            <a:ext cx="6490635" cy="5315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52973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62135" y="146011"/>
            <a:ext cx="820148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200" dirty="0" smtClean="0">
                <a:solidFill>
                  <a:srgbClr val="000000"/>
                </a:solidFill>
                <a:latin typeface="Cambria" charset="0"/>
                <a:cs typeface="Cambria" charset="0"/>
              </a:rPr>
              <a:t>Time or no time?</a:t>
            </a:r>
            <a:endParaRPr lang="en-US" sz="4200" dirty="0">
              <a:solidFill>
                <a:srgbClr val="000000"/>
              </a:solidFill>
              <a:latin typeface="Cambria" charset="0"/>
              <a:cs typeface="Cambria" charset="0"/>
            </a:endParaRPr>
          </a:p>
        </p:txBody>
      </p:sp>
      <p:pic>
        <p:nvPicPr>
          <p:cNvPr id="2" name="Picture 1" descr="Screen Shot 2013-04-08 at 1.59.03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1108" y="997940"/>
            <a:ext cx="6210524" cy="5757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52973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62135" y="146011"/>
            <a:ext cx="820148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200" dirty="0" smtClean="0">
                <a:solidFill>
                  <a:srgbClr val="000000"/>
                </a:solidFill>
                <a:latin typeface="Cambria" charset="0"/>
                <a:cs typeface="Cambria" charset="0"/>
              </a:rPr>
              <a:t>Time or no time?</a:t>
            </a:r>
            <a:endParaRPr lang="en-US" sz="4200" dirty="0">
              <a:solidFill>
                <a:srgbClr val="000000"/>
              </a:solidFill>
              <a:latin typeface="Cambria" charset="0"/>
              <a:cs typeface="Cambria" charset="0"/>
            </a:endParaRPr>
          </a:p>
        </p:txBody>
      </p:sp>
      <p:pic>
        <p:nvPicPr>
          <p:cNvPr id="2" name="Picture 1" descr="Screen Shot 2013-04-08 at 1.59.08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7048" y="1258765"/>
            <a:ext cx="5957503" cy="5202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52973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62135" y="146011"/>
            <a:ext cx="820148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200" dirty="0" smtClean="0">
                <a:solidFill>
                  <a:srgbClr val="000000"/>
                </a:solidFill>
                <a:latin typeface="Cambria" charset="0"/>
                <a:cs typeface="Cambria" charset="0"/>
              </a:rPr>
              <a:t>Time or no time?</a:t>
            </a:r>
            <a:endParaRPr lang="en-US" sz="4200" dirty="0">
              <a:solidFill>
                <a:srgbClr val="000000"/>
              </a:solidFill>
              <a:latin typeface="Cambria" charset="0"/>
              <a:cs typeface="Cambria" charset="0"/>
            </a:endParaRPr>
          </a:p>
        </p:txBody>
      </p:sp>
      <p:pic>
        <p:nvPicPr>
          <p:cNvPr id="2" name="Picture 1" descr="Screen Shot 2013-04-08 at 1.59.14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467" y="1156703"/>
            <a:ext cx="6816715" cy="5451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52973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62135" y="146011"/>
            <a:ext cx="820148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200" dirty="0" smtClean="0">
                <a:solidFill>
                  <a:srgbClr val="000000"/>
                </a:solidFill>
                <a:latin typeface="Cambria" charset="0"/>
                <a:cs typeface="Cambria" charset="0"/>
              </a:rPr>
              <a:t>Time or no time?</a:t>
            </a:r>
            <a:endParaRPr lang="en-US" sz="4200" dirty="0">
              <a:solidFill>
                <a:srgbClr val="000000"/>
              </a:solidFill>
              <a:latin typeface="Cambria" charset="0"/>
              <a:cs typeface="Cambria" charset="0"/>
            </a:endParaRPr>
          </a:p>
        </p:txBody>
      </p:sp>
      <p:pic>
        <p:nvPicPr>
          <p:cNvPr id="2" name="Picture 1" descr="Screen Shot 2013-04-08 at 1.59.22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4437" y="1134021"/>
            <a:ext cx="6254548" cy="5587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52973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62135" y="146011"/>
            <a:ext cx="820148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200" dirty="0" smtClean="0">
                <a:solidFill>
                  <a:srgbClr val="000000"/>
                </a:solidFill>
                <a:latin typeface="Cambria" charset="0"/>
                <a:cs typeface="Cambria" charset="0"/>
              </a:rPr>
              <a:t>Time or no time?</a:t>
            </a:r>
            <a:endParaRPr lang="en-US" sz="4200" dirty="0">
              <a:solidFill>
                <a:srgbClr val="000000"/>
              </a:solidFill>
              <a:latin typeface="Cambria" charset="0"/>
              <a:cs typeface="Cambria" charset="0"/>
            </a:endParaRPr>
          </a:p>
        </p:txBody>
      </p:sp>
      <p:pic>
        <p:nvPicPr>
          <p:cNvPr id="3" name="Picture 2" descr="Screen Shot 2013-04-08 at 2.15.49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591" y="1027209"/>
            <a:ext cx="6858000" cy="3708400"/>
          </a:xfrm>
          <a:prstGeom prst="rect">
            <a:avLst/>
          </a:prstGeom>
        </p:spPr>
      </p:pic>
      <p:pic>
        <p:nvPicPr>
          <p:cNvPr id="2" name="Picture 1" descr="Screen Shot 2013-04-08 at 2.15.22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3460" y="2722191"/>
            <a:ext cx="4970012" cy="4026835"/>
          </a:xfrm>
          <a:prstGeom prst="rect">
            <a:avLst/>
          </a:prstGeom>
          <a:ln>
            <a:solidFill>
              <a:srgbClr val="0000FF"/>
            </a:solidFill>
          </a:ln>
        </p:spPr>
      </p:pic>
      <p:sp>
        <p:nvSpPr>
          <p:cNvPr id="4" name="Rectangle 3"/>
          <p:cNvSpPr/>
          <p:nvPr/>
        </p:nvSpPr>
        <p:spPr>
          <a:xfrm>
            <a:off x="1029432" y="5248286"/>
            <a:ext cx="1957049" cy="369332"/>
          </a:xfrm>
          <a:prstGeom prst="rect">
            <a:avLst/>
          </a:prstGeom>
          <a:ln>
            <a:solidFill>
              <a:srgbClr val="0000FF"/>
            </a:solidFill>
          </a:ln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  <a:latin typeface="Cambria" charset="0"/>
                <a:cs typeface="Cambria" charset="0"/>
              </a:rPr>
              <a:t>significant or not?</a:t>
            </a:r>
            <a:endParaRPr lang="en-US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252973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62135" y="146011"/>
            <a:ext cx="820148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200" dirty="0" smtClean="0">
                <a:solidFill>
                  <a:srgbClr val="000000"/>
                </a:solidFill>
                <a:latin typeface="Cambria" charset="0"/>
                <a:cs typeface="Cambria" charset="0"/>
              </a:rPr>
              <a:t>Time or no time?</a:t>
            </a:r>
            <a:endParaRPr lang="en-US" sz="4200" dirty="0">
              <a:solidFill>
                <a:srgbClr val="000000"/>
              </a:solidFill>
              <a:latin typeface="Cambria" charset="0"/>
              <a:cs typeface="Cambria" charset="0"/>
            </a:endParaRPr>
          </a:p>
        </p:txBody>
      </p:sp>
      <p:pic>
        <p:nvPicPr>
          <p:cNvPr id="3" name="Picture 2" descr="Screen Shot 2013-04-08 at 2.15.49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591" y="1027209"/>
            <a:ext cx="6858000" cy="37084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029432" y="5248286"/>
            <a:ext cx="1957049" cy="369332"/>
          </a:xfrm>
          <a:prstGeom prst="rect">
            <a:avLst/>
          </a:prstGeom>
          <a:ln>
            <a:solidFill>
              <a:srgbClr val="0000FF"/>
            </a:solidFill>
          </a:ln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  <a:latin typeface="Cambria" charset="0"/>
                <a:cs typeface="Cambria" charset="0"/>
              </a:rPr>
              <a:t>significant or not?</a:t>
            </a:r>
            <a:endParaRPr lang="en-US" dirty="0">
              <a:solidFill>
                <a:srgbClr val="0000FF"/>
              </a:solidFill>
            </a:endParaRPr>
          </a:p>
        </p:txBody>
      </p:sp>
      <p:pic>
        <p:nvPicPr>
          <p:cNvPr id="5" name="Picture 4" descr="Screen Shot 2013-04-08 at 2.16.39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146" y="2038903"/>
            <a:ext cx="5481376" cy="4702587"/>
          </a:xfrm>
          <a:prstGeom prst="rect">
            <a:avLst/>
          </a:prstGeom>
          <a:ln>
            <a:solidFill>
              <a:srgbClr val="0000FF"/>
            </a:solidFill>
          </a:ln>
        </p:spPr>
      </p:pic>
    </p:spTree>
    <p:extLst>
      <p:ext uri="{BB962C8B-B14F-4D97-AF65-F5344CB8AC3E}">
        <p14:creationId xmlns:p14="http://schemas.microsoft.com/office/powerpoint/2010/main" val="10194972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5"/>
          <p:cNvSpPr txBox="1">
            <a:spLocks noChangeArrowheads="1"/>
          </p:cNvSpPr>
          <p:nvPr/>
        </p:nvSpPr>
        <p:spPr bwMode="auto">
          <a:xfrm>
            <a:off x="213651" y="216730"/>
            <a:ext cx="776328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4000" dirty="0">
                <a:solidFill>
                  <a:srgbClr val="000000"/>
                </a:solidFill>
                <a:latin typeface="Cambria" pitchFamily="18" charset="0"/>
              </a:rPr>
              <a:t>Last assignment: </a:t>
            </a:r>
            <a:r>
              <a:rPr lang="en-US" sz="4000" i="1" dirty="0">
                <a:solidFill>
                  <a:srgbClr val="000000"/>
                </a:solidFill>
                <a:latin typeface="Cambria" pitchFamily="18" charset="0"/>
              </a:rPr>
              <a:t>clustering digits…</a:t>
            </a:r>
          </a:p>
        </p:txBody>
      </p:sp>
      <p:pic>
        <p:nvPicPr>
          <p:cNvPr id="4" name="Picture 3" descr="Screen Shot 2013-04-08 at 10.46.33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3899" y="1723570"/>
            <a:ext cx="4492171" cy="4193863"/>
          </a:xfrm>
          <a:prstGeom prst="rect">
            <a:avLst/>
          </a:prstGeom>
        </p:spPr>
      </p:pic>
      <p:pic>
        <p:nvPicPr>
          <p:cNvPr id="6" name="Picture 5" descr="Screen Shot 2013-04-08 at 10.46.17 A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651" y="1870529"/>
            <a:ext cx="4197848" cy="3907971"/>
          </a:xfrm>
          <a:prstGeom prst="rect">
            <a:avLst/>
          </a:prstGeom>
        </p:spPr>
      </p:pic>
      <p:cxnSp>
        <p:nvCxnSpPr>
          <p:cNvPr id="8" name="Straight Arrow Connector 7"/>
          <p:cNvCxnSpPr/>
          <p:nvPr/>
        </p:nvCxnSpPr>
        <p:spPr bwMode="auto">
          <a:xfrm>
            <a:off x="2035626" y="1554845"/>
            <a:ext cx="0" cy="1447800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FF66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0" name="Straight Arrow Connector 9"/>
          <p:cNvCxnSpPr/>
          <p:nvPr/>
        </p:nvCxnSpPr>
        <p:spPr bwMode="auto">
          <a:xfrm>
            <a:off x="6170383" y="1524000"/>
            <a:ext cx="0" cy="1866902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FF66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1" name="Rectangle 10"/>
          <p:cNvSpPr/>
          <p:nvPr/>
        </p:nvSpPr>
        <p:spPr>
          <a:xfrm>
            <a:off x="1934039" y="1077239"/>
            <a:ext cx="434196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500" dirty="0" smtClean="0">
                <a:solidFill>
                  <a:srgbClr val="FF6600"/>
                </a:solidFill>
                <a:latin typeface="Cambria" pitchFamily="18" charset="0"/>
              </a:rPr>
              <a:t>This dip seems more telling than the previous </a:t>
            </a:r>
            <a:r>
              <a:rPr lang="en-US" sz="1500" dirty="0" err="1" smtClean="0">
                <a:solidFill>
                  <a:srgbClr val="FF6600"/>
                </a:solidFill>
                <a:latin typeface="Cambria" pitchFamily="18" charset="0"/>
              </a:rPr>
              <a:t>datapoint</a:t>
            </a:r>
            <a:r>
              <a:rPr lang="en-US" sz="1500" dirty="0" smtClean="0">
                <a:solidFill>
                  <a:srgbClr val="FF6600"/>
                </a:solidFill>
                <a:latin typeface="Cambria" pitchFamily="18" charset="0"/>
              </a:rPr>
              <a:t>, which is the “correct” answer…</a:t>
            </a:r>
            <a:endParaRPr lang="en-US" sz="1500" dirty="0">
              <a:solidFill>
                <a:srgbClr val="FF6600"/>
              </a:solidFill>
            </a:endParaRPr>
          </a:p>
        </p:txBody>
      </p:sp>
      <p:pic>
        <p:nvPicPr>
          <p:cNvPr id="3" name="Picture 2" descr="Screen Shot 2013-04-08 at 10.49.21 AM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1237" y="3463474"/>
            <a:ext cx="3982546" cy="331107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429246" y="3136262"/>
            <a:ext cx="1596824" cy="369332"/>
          </a:xfrm>
          <a:prstGeom prst="rect">
            <a:avLst/>
          </a:prstGeom>
          <a:solidFill>
            <a:schemeClr val="bg1"/>
          </a:solidFill>
          <a:ln w="12700" cmpd="sng">
            <a:solidFill>
              <a:srgbClr val="0000FF"/>
            </a:solidFill>
          </a:ln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  <a:latin typeface="Cambria" pitchFamily="18" charset="0"/>
              </a:rPr>
              <a:t>Three clusters</a:t>
            </a:r>
            <a:endParaRPr lang="en-US" dirty="0">
              <a:solidFill>
                <a:srgbClr val="0000FF"/>
              </a:solidFill>
            </a:endParaRPr>
          </a:p>
        </p:txBody>
      </p:sp>
      <p:pic>
        <p:nvPicPr>
          <p:cNvPr id="7" name="Picture 6" descr="Screen Shot 2013-04-08 at 10.49.09 AM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545" y="3363689"/>
            <a:ext cx="4700479" cy="332740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213651" y="3141067"/>
            <a:ext cx="1454244" cy="369332"/>
          </a:xfrm>
          <a:prstGeom prst="rect">
            <a:avLst/>
          </a:prstGeom>
          <a:solidFill>
            <a:schemeClr val="bg1"/>
          </a:solidFill>
          <a:ln w="12700" cmpd="sng">
            <a:solidFill>
              <a:srgbClr val="0000FF"/>
            </a:solidFill>
          </a:ln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  <a:latin typeface="Cambria" pitchFamily="18" charset="0"/>
              </a:rPr>
              <a:t>Two clusters</a:t>
            </a:r>
            <a:endParaRPr lang="en-US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50161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62135" y="146011"/>
            <a:ext cx="820148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200" dirty="0" smtClean="0">
                <a:solidFill>
                  <a:srgbClr val="000000"/>
                </a:solidFill>
                <a:latin typeface="Cambria" charset="0"/>
                <a:cs typeface="Cambria" charset="0"/>
              </a:rPr>
              <a:t>Labeling and start date…</a:t>
            </a:r>
            <a:endParaRPr lang="en-US" sz="4200" dirty="0">
              <a:solidFill>
                <a:srgbClr val="000000"/>
              </a:solidFill>
              <a:latin typeface="Cambria" charset="0"/>
              <a:cs typeface="Cambria" charset="0"/>
            </a:endParaRPr>
          </a:p>
        </p:txBody>
      </p:sp>
      <p:pic>
        <p:nvPicPr>
          <p:cNvPr id="2" name="Picture 1" descr="Screen Shot 2013-04-08 at 2.19.06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469" y="1083033"/>
            <a:ext cx="6921500" cy="2908300"/>
          </a:xfrm>
          <a:prstGeom prst="rect">
            <a:avLst/>
          </a:prstGeom>
        </p:spPr>
      </p:pic>
      <p:cxnSp>
        <p:nvCxnSpPr>
          <p:cNvPr id="5" name="Straight Arrow Connector 4"/>
          <p:cNvCxnSpPr/>
          <p:nvPr/>
        </p:nvCxnSpPr>
        <p:spPr>
          <a:xfrm flipH="1" flipV="1">
            <a:off x="3845199" y="2318525"/>
            <a:ext cx="361216" cy="76895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H="1" flipV="1">
            <a:off x="5126932" y="2318525"/>
            <a:ext cx="314607" cy="76895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499814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62135" y="146011"/>
            <a:ext cx="820148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200" dirty="0" smtClean="0">
                <a:solidFill>
                  <a:srgbClr val="000000"/>
                </a:solidFill>
                <a:latin typeface="Cambria" charset="0"/>
                <a:cs typeface="Cambria" charset="0"/>
              </a:rPr>
              <a:t>Time or no time?</a:t>
            </a:r>
            <a:endParaRPr lang="en-US" sz="4200" dirty="0">
              <a:solidFill>
                <a:srgbClr val="000000"/>
              </a:solidFill>
              <a:latin typeface="Cambria" charset="0"/>
              <a:cs typeface="Cambria" charset="0"/>
            </a:endParaRPr>
          </a:p>
        </p:txBody>
      </p:sp>
      <p:pic>
        <p:nvPicPr>
          <p:cNvPr id="2" name="Picture 1" descr="Screen Shot 2013-04-08 at 2.19.06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469" y="1083033"/>
            <a:ext cx="6921500" cy="2908300"/>
          </a:xfrm>
          <a:prstGeom prst="rect">
            <a:avLst/>
          </a:prstGeom>
        </p:spPr>
      </p:pic>
      <p:pic>
        <p:nvPicPr>
          <p:cNvPr id="5" name="Picture 4" descr="Screen Shot 2013-04-08 at 2.18.49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644" y="986625"/>
            <a:ext cx="7150100" cy="5524500"/>
          </a:xfrm>
          <a:prstGeom prst="rect">
            <a:avLst/>
          </a:prstGeom>
          <a:ln>
            <a:solidFill>
              <a:srgbClr val="0000FF"/>
            </a:solidFill>
          </a:ln>
        </p:spPr>
      </p:pic>
    </p:spTree>
    <p:extLst>
      <p:ext uri="{BB962C8B-B14F-4D97-AF65-F5344CB8AC3E}">
        <p14:creationId xmlns:p14="http://schemas.microsoft.com/office/powerpoint/2010/main" val="421881638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62135" y="146011"/>
            <a:ext cx="820148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200" dirty="0" smtClean="0">
                <a:solidFill>
                  <a:srgbClr val="000000"/>
                </a:solidFill>
                <a:latin typeface="Cambria" charset="0"/>
                <a:cs typeface="Cambria" charset="0"/>
              </a:rPr>
              <a:t>Time or no time?</a:t>
            </a:r>
            <a:endParaRPr lang="en-US" sz="4200" dirty="0">
              <a:solidFill>
                <a:srgbClr val="000000"/>
              </a:solidFill>
              <a:latin typeface="Cambria" charset="0"/>
              <a:cs typeface="Cambria" charset="0"/>
            </a:endParaRPr>
          </a:p>
        </p:txBody>
      </p:sp>
      <p:pic>
        <p:nvPicPr>
          <p:cNvPr id="2" name="Picture 1" descr="Screen Shot 2013-04-08 at 2.19.06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469" y="1083033"/>
            <a:ext cx="6921500" cy="2908300"/>
          </a:xfrm>
          <a:prstGeom prst="rect">
            <a:avLst/>
          </a:prstGeom>
        </p:spPr>
      </p:pic>
      <p:pic>
        <p:nvPicPr>
          <p:cNvPr id="3" name="Picture 2" descr="Screen Shot 2013-04-08 at 2.18.56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950" y="1083033"/>
            <a:ext cx="6723274" cy="5454508"/>
          </a:xfrm>
          <a:prstGeom prst="rect">
            <a:avLst/>
          </a:prstGeom>
          <a:ln>
            <a:solidFill>
              <a:srgbClr val="0000FF"/>
            </a:solidFill>
          </a:ln>
        </p:spPr>
      </p:pic>
    </p:spTree>
    <p:extLst>
      <p:ext uri="{BB962C8B-B14F-4D97-AF65-F5344CB8AC3E}">
        <p14:creationId xmlns:p14="http://schemas.microsoft.com/office/powerpoint/2010/main" val="421881638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62135" y="146011"/>
            <a:ext cx="820148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200" dirty="0" smtClean="0">
                <a:solidFill>
                  <a:srgbClr val="000000"/>
                </a:solidFill>
                <a:latin typeface="Cambria" charset="0"/>
                <a:cs typeface="Cambria" charset="0"/>
              </a:rPr>
              <a:t>Time or no time?</a:t>
            </a:r>
            <a:endParaRPr lang="en-US" sz="4200" dirty="0">
              <a:solidFill>
                <a:srgbClr val="000000"/>
              </a:solidFill>
              <a:latin typeface="Cambria" charset="0"/>
              <a:cs typeface="Cambria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505308" y="5181002"/>
            <a:ext cx="59986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rgbClr val="0000FF"/>
                </a:solidFill>
              </a:rPr>
              <a:t>Monthly </a:t>
            </a:r>
            <a:r>
              <a:rPr lang="en-US" dirty="0">
                <a:solidFill>
                  <a:srgbClr val="0000FF"/>
                </a:solidFill>
              </a:rPr>
              <a:t>sales for a souvenir shop at a beach resort town in Queensland, Australia, for January 1987-December 1993</a:t>
            </a:r>
          </a:p>
        </p:txBody>
      </p:sp>
      <p:pic>
        <p:nvPicPr>
          <p:cNvPr id="3" name="Picture 2" descr="Screen Shot 2013-04-08 at 2.22.23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411" y="1064977"/>
            <a:ext cx="7264400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99814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62135" y="146011"/>
            <a:ext cx="820148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200" dirty="0" smtClean="0">
                <a:solidFill>
                  <a:srgbClr val="000000"/>
                </a:solidFill>
                <a:latin typeface="Cambria" charset="0"/>
                <a:cs typeface="Cambria" charset="0"/>
              </a:rPr>
              <a:t>Time or no time?</a:t>
            </a:r>
            <a:endParaRPr lang="en-US" sz="4200" dirty="0">
              <a:solidFill>
                <a:srgbClr val="000000"/>
              </a:solidFill>
              <a:latin typeface="Cambria" charset="0"/>
              <a:cs typeface="Cambria" charset="0"/>
            </a:endParaRPr>
          </a:p>
        </p:txBody>
      </p:sp>
      <p:pic>
        <p:nvPicPr>
          <p:cNvPr id="3" name="Picture 2" descr="Screen Shot 2013-04-08 at 2.22.28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545" y="884675"/>
            <a:ext cx="7086600" cy="54229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000981" y="6303431"/>
            <a:ext cx="738525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rgbClr val="0000FF"/>
                </a:solidFill>
              </a:rPr>
              <a:t>Monthly </a:t>
            </a:r>
            <a:r>
              <a:rPr lang="en-US" dirty="0">
                <a:solidFill>
                  <a:srgbClr val="0000FF"/>
                </a:solidFill>
              </a:rPr>
              <a:t>sales for a souvenir shop at </a:t>
            </a:r>
            <a:r>
              <a:rPr lang="en-US" dirty="0" smtClean="0">
                <a:solidFill>
                  <a:srgbClr val="0000FF"/>
                </a:solidFill>
              </a:rPr>
              <a:t>an Aussie beach </a:t>
            </a:r>
            <a:r>
              <a:rPr lang="en-US" dirty="0">
                <a:solidFill>
                  <a:srgbClr val="0000FF"/>
                </a:solidFill>
              </a:rPr>
              <a:t>resort </a:t>
            </a:r>
            <a:r>
              <a:rPr lang="en-US" dirty="0" smtClean="0">
                <a:solidFill>
                  <a:srgbClr val="0000FF"/>
                </a:solidFill>
              </a:rPr>
              <a:t>town, '87-'93</a:t>
            </a:r>
            <a:endParaRPr lang="en-US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499814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62135" y="146011"/>
            <a:ext cx="820148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200" dirty="0" smtClean="0">
                <a:solidFill>
                  <a:srgbClr val="000000"/>
                </a:solidFill>
                <a:latin typeface="Cambria" charset="0"/>
                <a:cs typeface="Cambria" charset="0"/>
              </a:rPr>
              <a:t>Time or no time?</a:t>
            </a:r>
            <a:endParaRPr lang="en-US" sz="4200" dirty="0">
              <a:solidFill>
                <a:srgbClr val="000000"/>
              </a:solidFill>
              <a:latin typeface="Cambria" charset="0"/>
              <a:cs typeface="Cambria" charset="0"/>
            </a:endParaRPr>
          </a:p>
        </p:txBody>
      </p:sp>
      <p:pic>
        <p:nvPicPr>
          <p:cNvPr id="2" name="Picture 1" descr="Screen Shot 2013-04-08 at 2.22.33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484" y="966231"/>
            <a:ext cx="6752823" cy="5698073"/>
          </a:xfrm>
          <a:prstGeom prst="rect">
            <a:avLst/>
          </a:prstGeom>
          <a:ln>
            <a:solidFill>
              <a:srgbClr val="0000FF"/>
            </a:solidFill>
          </a:ln>
        </p:spPr>
      </p:pic>
      <p:sp>
        <p:nvSpPr>
          <p:cNvPr id="3" name="Rectangle 2"/>
          <p:cNvSpPr/>
          <p:nvPr/>
        </p:nvSpPr>
        <p:spPr>
          <a:xfrm rot="1441527">
            <a:off x="5630085" y="995715"/>
            <a:ext cx="2644361" cy="369332"/>
          </a:xfrm>
          <a:prstGeom prst="rect">
            <a:avLst/>
          </a:prstGeom>
          <a:solidFill>
            <a:srgbClr val="FFFFFF"/>
          </a:solidFill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What do the peaks mean?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499814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62135" y="146011"/>
            <a:ext cx="820148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200" dirty="0" smtClean="0">
                <a:solidFill>
                  <a:srgbClr val="000000"/>
                </a:solidFill>
                <a:latin typeface="Cambria" charset="0"/>
                <a:cs typeface="Cambria" charset="0"/>
              </a:rPr>
              <a:t>Decomposing time series</a:t>
            </a:r>
            <a:endParaRPr lang="en-US" sz="4200" dirty="0">
              <a:solidFill>
                <a:srgbClr val="000000"/>
              </a:solidFill>
              <a:latin typeface="Cambria" charset="0"/>
              <a:cs typeface="Cambria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588373" y="1252034"/>
            <a:ext cx="36516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Cambria" charset="0"/>
                <a:cs typeface="Cambria" charset="0"/>
              </a:rPr>
              <a:t>only works well if they're </a:t>
            </a:r>
            <a:r>
              <a:rPr lang="en-US" i="1" dirty="0" smtClean="0">
                <a:solidFill>
                  <a:srgbClr val="000000"/>
                </a:solidFill>
                <a:latin typeface="Cambria" charset="0"/>
                <a:cs typeface="Cambria" charset="0"/>
              </a:rPr>
              <a:t>additive…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1391367" y="5615854"/>
            <a:ext cx="20039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 smtClean="0">
                <a:solidFill>
                  <a:srgbClr val="0000FF"/>
                </a:solidFill>
                <a:latin typeface="Cambria" charset="0"/>
                <a:cs typeface="Cambria" charset="0"/>
              </a:rPr>
              <a:t>additive </a:t>
            </a:r>
            <a:r>
              <a:rPr lang="en-US" i="1" dirty="0" err="1" smtClean="0">
                <a:solidFill>
                  <a:srgbClr val="0000FF"/>
                </a:solidFill>
                <a:latin typeface="Cambria" charset="0"/>
                <a:cs typeface="Cambria" charset="0"/>
              </a:rPr>
              <a:t>timeseries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675304" y="5615854"/>
            <a:ext cx="24271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 smtClean="0">
                <a:solidFill>
                  <a:srgbClr val="800000"/>
                </a:solidFill>
                <a:latin typeface="Cambria" charset="0"/>
                <a:cs typeface="Cambria" charset="0"/>
              </a:rPr>
              <a:t>non-additive influences</a:t>
            </a:r>
            <a:endParaRPr lang="en-US" dirty="0">
              <a:solidFill>
                <a:srgbClr val="800000"/>
              </a:solidFill>
            </a:endParaRPr>
          </a:p>
        </p:txBody>
      </p:sp>
      <p:pic>
        <p:nvPicPr>
          <p:cNvPr id="6" name="Picture 5" descr="Screen Shot 2013-04-08 at 2.22.28 P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78949" y="2248006"/>
            <a:ext cx="4217403" cy="3227295"/>
          </a:xfrm>
          <a:prstGeom prst="rect">
            <a:avLst/>
          </a:prstGeom>
          <a:ln>
            <a:solidFill>
              <a:srgbClr val="800000"/>
            </a:solidFill>
          </a:ln>
        </p:spPr>
      </p:pic>
      <p:pic>
        <p:nvPicPr>
          <p:cNvPr id="7" name="Picture 6" descr="Screen Shot 2013-04-08 at 2.18.49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135" y="2243234"/>
            <a:ext cx="4183111" cy="3232067"/>
          </a:xfrm>
          <a:prstGeom prst="rect">
            <a:avLst/>
          </a:prstGeom>
          <a:ln>
            <a:solidFill>
              <a:srgbClr val="0000FF"/>
            </a:solidFill>
          </a:ln>
        </p:spPr>
      </p:pic>
    </p:spTree>
    <p:extLst>
      <p:ext uri="{BB962C8B-B14F-4D97-AF65-F5344CB8AC3E}">
        <p14:creationId xmlns:p14="http://schemas.microsoft.com/office/powerpoint/2010/main" val="166010104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62135" y="146011"/>
            <a:ext cx="820148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200" dirty="0" smtClean="0">
                <a:solidFill>
                  <a:srgbClr val="000000"/>
                </a:solidFill>
                <a:latin typeface="Cambria" charset="0"/>
                <a:cs typeface="Cambria" charset="0"/>
              </a:rPr>
              <a:t>TTR package</a:t>
            </a:r>
            <a:endParaRPr lang="en-US" sz="4200" dirty="0">
              <a:solidFill>
                <a:srgbClr val="000000"/>
              </a:solidFill>
              <a:latin typeface="Cambria" charset="0"/>
              <a:cs typeface="Cambria" charset="0"/>
            </a:endParaRPr>
          </a:p>
        </p:txBody>
      </p:sp>
      <p:pic>
        <p:nvPicPr>
          <p:cNvPr id="2" name="Picture 1" descr="Screen Shot 2013-04-08 at 2.26.09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9892" y="234891"/>
            <a:ext cx="4716195" cy="762102"/>
          </a:xfrm>
          <a:prstGeom prst="rect">
            <a:avLst/>
          </a:prstGeom>
          <a:ln>
            <a:solidFill>
              <a:srgbClr val="008000"/>
            </a:solidFill>
          </a:ln>
        </p:spPr>
      </p:pic>
      <p:sp>
        <p:nvSpPr>
          <p:cNvPr id="3" name="Rectangle 2"/>
          <p:cNvSpPr/>
          <p:nvPr/>
        </p:nvSpPr>
        <p:spPr>
          <a:xfrm>
            <a:off x="848073" y="1543305"/>
            <a:ext cx="48210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latin typeface="Cambria" charset="0"/>
                <a:cs typeface="Cambria" charset="0"/>
              </a:rPr>
              <a:t>Two types of series decomposition:</a:t>
            </a:r>
            <a:endParaRPr lang="en-US" sz="2400" dirty="0"/>
          </a:p>
        </p:txBody>
      </p:sp>
      <p:sp>
        <p:nvSpPr>
          <p:cNvPr id="4" name="Rectangle 3"/>
          <p:cNvSpPr/>
          <p:nvPr/>
        </p:nvSpPr>
        <p:spPr>
          <a:xfrm>
            <a:off x="1649887" y="2312263"/>
            <a:ext cx="30374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latin typeface="Cambria" charset="0"/>
                <a:cs typeface="Cambria" charset="0"/>
              </a:rPr>
              <a:t>(1) </a:t>
            </a:r>
            <a:r>
              <a:rPr lang="en-US" sz="2400" b="1" dirty="0" smtClean="0">
                <a:solidFill>
                  <a:srgbClr val="008000"/>
                </a:solidFill>
                <a:latin typeface="Cambria" charset="0"/>
                <a:cs typeface="Cambria" charset="0"/>
              </a:rPr>
              <a:t>Trend</a:t>
            </a:r>
            <a:r>
              <a:rPr lang="en-US" sz="2400" dirty="0" smtClean="0">
                <a:solidFill>
                  <a:srgbClr val="000000"/>
                </a:solidFill>
                <a:latin typeface="Cambria" charset="0"/>
                <a:cs typeface="Cambria" charset="0"/>
              </a:rPr>
              <a:t> + residuals</a:t>
            </a:r>
            <a:endParaRPr lang="en-US" sz="2400" dirty="0"/>
          </a:p>
        </p:txBody>
      </p:sp>
      <p:sp>
        <p:nvSpPr>
          <p:cNvPr id="6" name="Rectangle 5"/>
          <p:cNvSpPr/>
          <p:nvPr/>
        </p:nvSpPr>
        <p:spPr>
          <a:xfrm>
            <a:off x="1649887" y="4422011"/>
            <a:ext cx="54463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latin typeface="Cambria" charset="0"/>
                <a:cs typeface="Cambria" charset="0"/>
              </a:rPr>
              <a:t>(2) </a:t>
            </a:r>
            <a:r>
              <a:rPr lang="en-US" sz="2400" b="1" dirty="0" smtClean="0">
                <a:solidFill>
                  <a:srgbClr val="0000FF"/>
                </a:solidFill>
                <a:latin typeface="Cambria" charset="0"/>
                <a:cs typeface="Cambria" charset="0"/>
              </a:rPr>
              <a:t>Seasonal trend </a:t>
            </a:r>
            <a:r>
              <a:rPr lang="en-US" sz="2400" dirty="0" smtClean="0">
                <a:solidFill>
                  <a:srgbClr val="000000"/>
                </a:solidFill>
                <a:latin typeface="Cambria" charset="0"/>
                <a:cs typeface="Cambria" charset="0"/>
              </a:rPr>
              <a:t>+ </a:t>
            </a:r>
            <a:r>
              <a:rPr lang="en-US" sz="2400" b="1" dirty="0" smtClean="0">
                <a:solidFill>
                  <a:srgbClr val="008000"/>
                </a:solidFill>
                <a:latin typeface="Cambria" charset="0"/>
                <a:cs typeface="Cambria" charset="0"/>
              </a:rPr>
              <a:t>Trend</a:t>
            </a:r>
            <a:r>
              <a:rPr lang="en-US" sz="2400" dirty="0" smtClean="0">
                <a:solidFill>
                  <a:srgbClr val="000000"/>
                </a:solidFill>
                <a:latin typeface="Cambria" charset="0"/>
                <a:cs typeface="Cambria" charset="0"/>
              </a:rPr>
              <a:t> + residuals</a:t>
            </a:r>
            <a:endParaRPr lang="en-US" sz="2400" dirty="0"/>
          </a:p>
        </p:txBody>
      </p:sp>
      <p:sp>
        <p:nvSpPr>
          <p:cNvPr id="5" name="Rectangle 4"/>
          <p:cNvSpPr/>
          <p:nvPr/>
        </p:nvSpPr>
        <p:spPr>
          <a:xfrm>
            <a:off x="4024414" y="3244334"/>
            <a:ext cx="39164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Cambria" charset="0"/>
                <a:cs typeface="Cambria" charset="0"/>
              </a:rPr>
              <a:t>smoothing by taking moving averages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383970" y="3162778"/>
            <a:ext cx="1321403" cy="646331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rgbClr val="000000"/>
                </a:solidFill>
                <a:latin typeface="Cambria" charset="0"/>
                <a:cs typeface="Cambria" charset="0"/>
              </a:rPr>
              <a:t>Basic approach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2383970" y="5435638"/>
            <a:ext cx="1321403" cy="646331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rgbClr val="000000"/>
                </a:solidFill>
                <a:latin typeface="Cambria" charset="0"/>
                <a:cs typeface="Cambria" charset="0"/>
              </a:rPr>
              <a:t>Basic approach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4089892" y="5465267"/>
            <a:ext cx="39164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Cambria" charset="0"/>
                <a:cs typeface="Cambria" charset="0"/>
              </a:rPr>
              <a:t>find + remove strongest oscillating component and then go to step (1)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010104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62135" y="146011"/>
            <a:ext cx="820148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200" dirty="0" smtClean="0">
                <a:solidFill>
                  <a:srgbClr val="000000"/>
                </a:solidFill>
                <a:latin typeface="Cambria" charset="0"/>
                <a:cs typeface="Cambria" charset="0"/>
              </a:rPr>
              <a:t>Moving averages</a:t>
            </a:r>
            <a:endParaRPr lang="en-US" sz="4200" dirty="0">
              <a:solidFill>
                <a:srgbClr val="000000"/>
              </a:solidFill>
              <a:latin typeface="Cambria" charset="0"/>
              <a:cs typeface="Cambria" charset="0"/>
            </a:endParaRPr>
          </a:p>
        </p:txBody>
      </p:sp>
      <p:pic>
        <p:nvPicPr>
          <p:cNvPr id="3" name="Picture 2" descr="Screen Shot 2013-04-08 at 2.32.27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979" y="1036376"/>
            <a:ext cx="7239000" cy="54483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235808" y="6192288"/>
            <a:ext cx="1048885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0000FF"/>
                </a:solidFill>
                <a:latin typeface="Cambria" charset="0"/>
                <a:cs typeface="Cambria" charset="0"/>
              </a:rPr>
              <a:t>n = 3</a:t>
            </a:r>
            <a:endParaRPr lang="en-US" sz="32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128888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62135" y="146011"/>
            <a:ext cx="820148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200" dirty="0" smtClean="0">
                <a:solidFill>
                  <a:srgbClr val="000000"/>
                </a:solidFill>
                <a:latin typeface="Cambria" charset="0"/>
                <a:cs typeface="Cambria" charset="0"/>
              </a:rPr>
              <a:t>Moving averages</a:t>
            </a:r>
            <a:endParaRPr lang="en-US" sz="4200" dirty="0">
              <a:solidFill>
                <a:srgbClr val="000000"/>
              </a:solidFill>
              <a:latin typeface="Cambria" charset="0"/>
              <a:cs typeface="Cambria" charset="0"/>
            </a:endParaRPr>
          </a:p>
        </p:txBody>
      </p:sp>
      <p:pic>
        <p:nvPicPr>
          <p:cNvPr id="2" name="Picture 1" descr="Screen Shot 2013-04-08 at 2.33.03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8305" y="1165086"/>
            <a:ext cx="6353746" cy="489363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375634" y="6087416"/>
            <a:ext cx="1048885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0000FF"/>
                </a:solidFill>
                <a:latin typeface="Cambria" charset="0"/>
                <a:cs typeface="Cambria" charset="0"/>
              </a:rPr>
              <a:t>n = 8</a:t>
            </a:r>
            <a:endParaRPr lang="en-US" sz="3200" dirty="0">
              <a:solidFill>
                <a:srgbClr val="0000FF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375634" y="140561"/>
            <a:ext cx="4572000" cy="2308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en-US" sz="900" dirty="0" err="1" smtClean="0"/>
              <a:t>en.wikipedia.org</a:t>
            </a:r>
            <a:r>
              <a:rPr lang="en-US" sz="900" dirty="0"/>
              <a:t>/wiki/</a:t>
            </a:r>
            <a:r>
              <a:rPr lang="en-US" sz="900" dirty="0" err="1"/>
              <a:t>List_of_monarchs_of_the_British_Isles_by_cause_of_death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16601010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creen Shot 2013-04-08 at 10.49.21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10" y="1731464"/>
            <a:ext cx="4995689" cy="4153393"/>
          </a:xfrm>
          <a:prstGeom prst="rect">
            <a:avLst/>
          </a:prstGeom>
        </p:spPr>
      </p:pic>
      <p:sp>
        <p:nvSpPr>
          <p:cNvPr id="5123" name="Text Box 5"/>
          <p:cNvSpPr txBox="1">
            <a:spLocks noChangeArrowheads="1"/>
          </p:cNvSpPr>
          <p:nvPr/>
        </p:nvSpPr>
        <p:spPr bwMode="auto">
          <a:xfrm>
            <a:off x="213651" y="216730"/>
            <a:ext cx="776328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4000" dirty="0">
                <a:solidFill>
                  <a:srgbClr val="000000"/>
                </a:solidFill>
                <a:latin typeface="Cambria" pitchFamily="18" charset="0"/>
              </a:rPr>
              <a:t>Last assignment: </a:t>
            </a:r>
            <a:r>
              <a:rPr lang="en-US" sz="4000" i="1" dirty="0">
                <a:solidFill>
                  <a:srgbClr val="000000"/>
                </a:solidFill>
                <a:latin typeface="Cambria" pitchFamily="18" charset="0"/>
              </a:rPr>
              <a:t>clustering digits…</a:t>
            </a:r>
          </a:p>
        </p:txBody>
      </p:sp>
      <p:pic>
        <p:nvPicPr>
          <p:cNvPr id="2" name="Picture 1" descr="Screen Shot 2013-04-08 at 10.49.34 AM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92"/>
          <a:stretch/>
        </p:blipFill>
        <p:spPr>
          <a:xfrm>
            <a:off x="4816929" y="1731022"/>
            <a:ext cx="4272631" cy="4232729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934039" y="1158882"/>
            <a:ext cx="5132604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500" dirty="0" smtClean="0">
                <a:latin typeface="Cambria" pitchFamily="18" charset="0"/>
              </a:rPr>
              <a:t>Almost </a:t>
            </a:r>
            <a:r>
              <a:rPr lang="en-US" sz="1500" i="1" dirty="0" smtClean="0">
                <a:latin typeface="Cambria" pitchFamily="18" charset="0"/>
              </a:rPr>
              <a:t>any</a:t>
            </a:r>
            <a:r>
              <a:rPr lang="en-US" sz="1500" dirty="0">
                <a:latin typeface="Cambria" pitchFamily="18" charset="0"/>
              </a:rPr>
              <a:t> </a:t>
            </a:r>
            <a:r>
              <a:rPr lang="en-US" sz="1500" dirty="0" smtClean="0">
                <a:latin typeface="Cambria" pitchFamily="18" charset="0"/>
              </a:rPr>
              <a:t>number of clusters can be considered “correct”:</a:t>
            </a:r>
            <a:endParaRPr lang="en-US" sz="1500" dirty="0"/>
          </a:p>
        </p:txBody>
      </p:sp>
      <p:sp>
        <p:nvSpPr>
          <p:cNvPr id="13" name="Rectangle 12"/>
          <p:cNvSpPr/>
          <p:nvPr/>
        </p:nvSpPr>
        <p:spPr>
          <a:xfrm>
            <a:off x="1934039" y="6039119"/>
            <a:ext cx="1596824" cy="369332"/>
          </a:xfrm>
          <a:prstGeom prst="rect">
            <a:avLst/>
          </a:prstGeom>
          <a:solidFill>
            <a:schemeClr val="bg1"/>
          </a:solidFill>
          <a:ln w="12700" cmpd="sng">
            <a:solidFill>
              <a:srgbClr val="0000FF"/>
            </a:solidFill>
          </a:ln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  <a:latin typeface="Cambria" pitchFamily="18" charset="0"/>
              </a:rPr>
              <a:t>Three clusters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429289" y="6039119"/>
            <a:ext cx="1274708" cy="369332"/>
          </a:xfrm>
          <a:prstGeom prst="rect">
            <a:avLst/>
          </a:prstGeom>
          <a:solidFill>
            <a:schemeClr val="bg1"/>
          </a:solidFill>
          <a:ln w="12700" cmpd="sng">
            <a:solidFill>
              <a:srgbClr val="0000FF"/>
            </a:solidFill>
          </a:ln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  <a:latin typeface="Cambria" pitchFamily="18" charset="0"/>
              </a:rPr>
              <a:t>12 clusters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8397463" y="6491905"/>
            <a:ext cx="62303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 smtClean="0">
                <a:solidFill>
                  <a:schemeClr val="bg1">
                    <a:lumMod val="65000"/>
                  </a:schemeClr>
                </a:solidFill>
                <a:latin typeface="Calibri"/>
                <a:cs typeface="Calibri"/>
              </a:rPr>
              <a:t>Lauren</a:t>
            </a:r>
            <a:endParaRPr lang="en-US" sz="1200" b="1" dirty="0">
              <a:solidFill>
                <a:schemeClr val="bg1">
                  <a:lumMod val="65000"/>
                </a:schemeClr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861672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62135" y="146011"/>
            <a:ext cx="820148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200" dirty="0" smtClean="0">
                <a:solidFill>
                  <a:srgbClr val="000000"/>
                </a:solidFill>
                <a:latin typeface="Cambria" charset="0"/>
                <a:cs typeface="Cambria" charset="0"/>
              </a:rPr>
              <a:t>Residuals…</a:t>
            </a:r>
            <a:endParaRPr lang="en-US" sz="4200" dirty="0">
              <a:solidFill>
                <a:srgbClr val="000000"/>
              </a:solidFill>
              <a:latin typeface="Cambria" charset="0"/>
              <a:cs typeface="Cambria" charset="0"/>
            </a:endParaRPr>
          </a:p>
        </p:txBody>
      </p:sp>
      <p:pic>
        <p:nvPicPr>
          <p:cNvPr id="5" name="Picture 4" descr="Screen Shot 2013-04-08 at 2.46.02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781" y="1030466"/>
            <a:ext cx="5130800" cy="3898900"/>
          </a:xfrm>
          <a:prstGeom prst="rect">
            <a:avLst/>
          </a:prstGeom>
        </p:spPr>
      </p:pic>
      <p:pic>
        <p:nvPicPr>
          <p:cNvPr id="6" name="Picture 5" descr="Screen Shot 2013-04-08 at 2.46.43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2331" y="466035"/>
            <a:ext cx="3594425" cy="2765946"/>
          </a:xfrm>
          <a:prstGeom prst="rect">
            <a:avLst/>
          </a:prstGeom>
          <a:ln>
            <a:solidFill>
              <a:srgbClr val="0000FF"/>
            </a:solidFill>
          </a:ln>
        </p:spPr>
      </p:pic>
      <p:pic>
        <p:nvPicPr>
          <p:cNvPr id="9" name="Picture 8" descr="Screen Shot 2013-04-08 at 2.46.37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3217" y="3623425"/>
            <a:ext cx="3603539" cy="2788996"/>
          </a:xfrm>
          <a:prstGeom prst="rect">
            <a:avLst/>
          </a:prstGeom>
          <a:ln>
            <a:solidFill>
              <a:srgbClr val="0000FF"/>
            </a:solidFill>
          </a:ln>
        </p:spPr>
      </p:pic>
      <p:sp>
        <p:nvSpPr>
          <p:cNvPr id="10" name="Rectangle 9"/>
          <p:cNvSpPr/>
          <p:nvPr/>
        </p:nvSpPr>
        <p:spPr>
          <a:xfrm>
            <a:off x="4375634" y="6087416"/>
            <a:ext cx="95448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rgbClr val="0000FF"/>
                </a:solidFill>
                <a:latin typeface="Cambria" charset="0"/>
                <a:cs typeface="Cambria" charset="0"/>
              </a:rPr>
              <a:t>re-centered</a:t>
            </a:r>
            <a:endParaRPr lang="en-US" sz="1200" dirty="0">
              <a:solidFill>
                <a:srgbClr val="0000FF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889707" y="2973228"/>
            <a:ext cx="44262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solidFill>
                  <a:srgbClr val="0000FF"/>
                </a:solidFill>
                <a:latin typeface="Cambria" charset="0"/>
                <a:cs typeface="Cambria" charset="0"/>
              </a:rPr>
              <a:t>raw</a:t>
            </a:r>
            <a:endParaRPr lang="en-US" sz="12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136735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62135" y="146011"/>
            <a:ext cx="820148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200" dirty="0" smtClean="0">
                <a:solidFill>
                  <a:srgbClr val="000000"/>
                </a:solidFill>
                <a:latin typeface="Cambria" charset="0"/>
                <a:cs typeface="Cambria" charset="0"/>
              </a:rPr>
              <a:t>Seasonal analysis</a:t>
            </a:r>
            <a:endParaRPr lang="en-US" sz="4200" dirty="0">
              <a:solidFill>
                <a:srgbClr val="000000"/>
              </a:solidFill>
              <a:latin typeface="Cambria" charset="0"/>
              <a:cs typeface="Cambria" charset="0"/>
            </a:endParaRPr>
          </a:p>
        </p:txBody>
      </p:sp>
      <p:pic>
        <p:nvPicPr>
          <p:cNvPr id="2" name="Picture 1" descr="Screen Shot 2013-04-08 at 2.52.58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4018" y="5834659"/>
            <a:ext cx="5486400" cy="711200"/>
          </a:xfrm>
          <a:prstGeom prst="rect">
            <a:avLst/>
          </a:prstGeom>
          <a:ln>
            <a:solidFill>
              <a:srgbClr val="008000"/>
            </a:solidFill>
          </a:ln>
        </p:spPr>
      </p:pic>
      <p:pic>
        <p:nvPicPr>
          <p:cNvPr id="4" name="Picture 3" descr="Screen Shot 2013-04-08 at 2.18.49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905" y="884675"/>
            <a:ext cx="6184774" cy="4778644"/>
          </a:xfrm>
          <a:prstGeom prst="rect">
            <a:avLst/>
          </a:prstGeom>
          <a:ln>
            <a:solidFill>
              <a:srgbClr val="008000"/>
            </a:solidFill>
          </a:ln>
        </p:spPr>
      </p:pic>
      <p:sp>
        <p:nvSpPr>
          <p:cNvPr id="3" name="Rectangle 2"/>
          <p:cNvSpPr/>
          <p:nvPr/>
        </p:nvSpPr>
        <p:spPr>
          <a:xfrm>
            <a:off x="6930679" y="866762"/>
            <a:ext cx="205428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rgbClr val="000000"/>
                </a:solidFill>
                <a:latin typeface="Cambria" charset="0"/>
                <a:cs typeface="Cambria" charset="0"/>
              </a:rPr>
              <a:t>birth numbers in NYC, each month from 1946-1959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010104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4-08 at 2.53.04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948" y="313193"/>
            <a:ext cx="7150100" cy="60325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129048" y="1403495"/>
            <a:ext cx="6206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Cambria" charset="0"/>
                <a:cs typeface="Cambria" charset="0"/>
              </a:rPr>
              <a:t>data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8129048" y="2581173"/>
            <a:ext cx="7277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Cambria" charset="0"/>
                <a:cs typeface="Cambria" charset="0"/>
              </a:rPr>
              <a:t>trend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8129048" y="3723898"/>
            <a:ext cx="10350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Cambria" charset="0"/>
                <a:cs typeface="Cambria" charset="0"/>
              </a:rPr>
              <a:t>seasonal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129320" y="4843321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Cambria" charset="0"/>
                <a:cs typeface="Cambria" charset="0"/>
              </a:rPr>
              <a:t>residual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136616" y="6472322"/>
            <a:ext cx="5090418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500" b="1" dirty="0" smtClean="0">
                <a:solidFill>
                  <a:srgbClr val="800000"/>
                </a:solidFill>
                <a:latin typeface="Cambria" charset="0"/>
                <a:cs typeface="Cambria" charset="0"/>
              </a:rPr>
              <a:t>Note: </a:t>
            </a:r>
            <a:r>
              <a:rPr lang="en-US" sz="1500" dirty="0" smtClean="0">
                <a:solidFill>
                  <a:srgbClr val="000000"/>
                </a:solidFill>
                <a:latin typeface="Cambria" charset="0"/>
                <a:cs typeface="Cambria" charset="0"/>
              </a:rPr>
              <a:t>this is doing a frequency analysis behind the scenes….</a:t>
            </a:r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23667640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62135" y="146011"/>
            <a:ext cx="820148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200" dirty="0" smtClean="0">
                <a:solidFill>
                  <a:srgbClr val="000000"/>
                </a:solidFill>
                <a:latin typeface="Cambria" charset="0"/>
                <a:cs typeface="Cambria" charset="0"/>
              </a:rPr>
              <a:t>Seasonally adjusted…</a:t>
            </a:r>
            <a:endParaRPr lang="en-US" sz="4200" dirty="0">
              <a:solidFill>
                <a:srgbClr val="000000"/>
              </a:solidFill>
              <a:latin typeface="Cambria" charset="0"/>
              <a:cs typeface="Cambria" charset="0"/>
            </a:endParaRPr>
          </a:p>
        </p:txBody>
      </p:sp>
      <p:pic>
        <p:nvPicPr>
          <p:cNvPr id="2" name="Picture 1" descr="Screen Shot 2013-04-08 at 2.56.12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792" y="1012835"/>
            <a:ext cx="7061200" cy="5422900"/>
          </a:xfrm>
          <a:prstGeom prst="rect">
            <a:avLst/>
          </a:prstGeom>
          <a:ln>
            <a:solidFill>
              <a:srgbClr val="008000"/>
            </a:solidFill>
          </a:ln>
        </p:spPr>
      </p:pic>
      <p:pic>
        <p:nvPicPr>
          <p:cNvPr id="3" name="Picture 2" descr="Screen Shot 2013-04-08 at 2.56.06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84" y="6099185"/>
            <a:ext cx="6921500" cy="673100"/>
          </a:xfrm>
          <a:prstGeom prst="rect">
            <a:avLst/>
          </a:prstGeom>
          <a:ln>
            <a:solidFill>
              <a:srgbClr val="008000"/>
            </a:solidFill>
          </a:ln>
        </p:spPr>
      </p:pic>
    </p:spTree>
    <p:extLst>
      <p:ext uri="{BB962C8B-B14F-4D97-AF65-F5344CB8AC3E}">
        <p14:creationId xmlns:p14="http://schemas.microsoft.com/office/powerpoint/2010/main" val="166010104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creen Shot 2013-04-08 at 3.08.22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433" y="777900"/>
            <a:ext cx="7645400" cy="2679700"/>
          </a:xfrm>
          <a:prstGeom prst="rect">
            <a:avLst/>
          </a:prstGeom>
        </p:spPr>
      </p:pic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62135" y="146011"/>
            <a:ext cx="8201486" cy="5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3200" dirty="0" smtClean="0">
                <a:solidFill>
                  <a:srgbClr val="000000"/>
                </a:solidFill>
                <a:latin typeface="Cambria" charset="0"/>
                <a:cs typeface="Cambria" charset="0"/>
              </a:rPr>
              <a:t>Aside… </a:t>
            </a:r>
            <a:r>
              <a:rPr lang="en-US" sz="3200" i="1" dirty="0" smtClean="0">
                <a:solidFill>
                  <a:srgbClr val="000000"/>
                </a:solidFill>
                <a:latin typeface="Cambria" charset="0"/>
                <a:cs typeface="Cambria" charset="0"/>
              </a:rPr>
              <a:t>birthday trends</a:t>
            </a:r>
            <a:endParaRPr lang="en-US" sz="3200" i="1" dirty="0">
              <a:solidFill>
                <a:srgbClr val="000000"/>
              </a:solidFill>
              <a:latin typeface="Cambria" charset="0"/>
              <a:cs typeface="Cambria" charset="0"/>
            </a:endParaRPr>
          </a:p>
        </p:txBody>
      </p:sp>
      <p:pic>
        <p:nvPicPr>
          <p:cNvPr id="4" name="Picture 3" descr="Screen Shot 2013-04-08 at 3.07.39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0332" y="1841500"/>
            <a:ext cx="2019300" cy="5016500"/>
          </a:xfrm>
          <a:prstGeom prst="rect">
            <a:avLst/>
          </a:prstGeom>
          <a:ln>
            <a:solidFill>
              <a:srgbClr val="0000FF"/>
            </a:solidFill>
          </a:ln>
        </p:spPr>
      </p:pic>
      <p:sp>
        <p:nvSpPr>
          <p:cNvPr id="5" name="Rectangle 4"/>
          <p:cNvSpPr/>
          <p:nvPr/>
        </p:nvSpPr>
        <p:spPr>
          <a:xfrm>
            <a:off x="3186818" y="3593861"/>
            <a:ext cx="32522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  <a:latin typeface="Cambria" charset="0"/>
                <a:cs typeface="Cambria" charset="0"/>
              </a:rPr>
              <a:t>births-by-day data set for 1978</a:t>
            </a:r>
            <a:endParaRPr lang="en-US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814116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62135" y="146011"/>
            <a:ext cx="8201486" cy="5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 lvl="0">
              <a:spcBef>
                <a:spcPct val="50000"/>
              </a:spcBef>
            </a:pPr>
            <a:r>
              <a:rPr lang="en-US" sz="3200" dirty="0">
                <a:solidFill>
                  <a:srgbClr val="000000"/>
                </a:solidFill>
                <a:latin typeface="Cambria" charset="0"/>
                <a:ea typeface="+mn-ea"/>
                <a:cs typeface="Cambria" charset="0"/>
              </a:rPr>
              <a:t>Aside… </a:t>
            </a:r>
            <a:r>
              <a:rPr lang="en-US" sz="3200" i="1" dirty="0">
                <a:solidFill>
                  <a:srgbClr val="000000"/>
                </a:solidFill>
                <a:latin typeface="Cambria" charset="0"/>
                <a:ea typeface="+mn-ea"/>
                <a:cs typeface="Cambria" charset="0"/>
              </a:rPr>
              <a:t>birthday trends</a:t>
            </a:r>
            <a:endParaRPr lang="en-US" sz="3200" i="1" dirty="0">
              <a:solidFill>
                <a:srgbClr val="000000"/>
              </a:solidFill>
              <a:latin typeface="Cambria" charset="0"/>
              <a:ea typeface="+mn-ea"/>
              <a:cs typeface="Cambria" charset="0"/>
            </a:endParaRPr>
          </a:p>
        </p:txBody>
      </p:sp>
      <p:pic>
        <p:nvPicPr>
          <p:cNvPr id="2" name="Picture 1" descr="Screen Shot 2013-04-08 at 3.13.58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9573" y="979170"/>
            <a:ext cx="7061200" cy="542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23171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creen Shot 2013-04-08 at 3.08.22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433" y="777900"/>
            <a:ext cx="7645400" cy="2679700"/>
          </a:xfrm>
          <a:prstGeom prst="rect">
            <a:avLst/>
          </a:prstGeom>
        </p:spPr>
      </p:pic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62135" y="146011"/>
            <a:ext cx="8201486" cy="5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3200" dirty="0" smtClean="0">
                <a:solidFill>
                  <a:srgbClr val="000000"/>
                </a:solidFill>
                <a:latin typeface="Cambria" charset="0"/>
                <a:cs typeface="Cambria" charset="0"/>
              </a:rPr>
              <a:t>Aside… </a:t>
            </a:r>
            <a:r>
              <a:rPr lang="en-US" sz="3200" i="1" dirty="0" smtClean="0">
                <a:solidFill>
                  <a:srgbClr val="000000"/>
                </a:solidFill>
                <a:latin typeface="Cambria" charset="0"/>
                <a:cs typeface="Cambria" charset="0"/>
              </a:rPr>
              <a:t>birthday trends</a:t>
            </a:r>
            <a:endParaRPr lang="en-US" sz="3200" i="1" dirty="0">
              <a:solidFill>
                <a:srgbClr val="000000"/>
              </a:solidFill>
              <a:latin typeface="Cambria" charset="0"/>
              <a:cs typeface="Cambria" charset="0"/>
            </a:endParaRPr>
          </a:p>
        </p:txBody>
      </p:sp>
      <p:pic>
        <p:nvPicPr>
          <p:cNvPr id="4" name="Picture 3" descr="Screen Shot 2013-04-08 at 3.07.39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0332" y="1841500"/>
            <a:ext cx="2019300" cy="5016500"/>
          </a:xfrm>
          <a:prstGeom prst="rect">
            <a:avLst/>
          </a:prstGeom>
          <a:ln>
            <a:solidFill>
              <a:srgbClr val="0000FF"/>
            </a:solidFill>
          </a:ln>
        </p:spPr>
      </p:pic>
      <p:sp>
        <p:nvSpPr>
          <p:cNvPr id="5" name="Rectangle 4"/>
          <p:cNvSpPr/>
          <p:nvPr/>
        </p:nvSpPr>
        <p:spPr>
          <a:xfrm>
            <a:off x="3186818" y="3593861"/>
            <a:ext cx="32522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  <a:latin typeface="Cambria" charset="0"/>
                <a:cs typeface="Cambria" charset="0"/>
              </a:rPr>
              <a:t>births-by-day data set for 1978</a:t>
            </a:r>
            <a:endParaRPr lang="en-US" dirty="0">
              <a:solidFill>
                <a:srgbClr val="0000FF"/>
              </a:solidFill>
            </a:endParaRPr>
          </a:p>
        </p:txBody>
      </p:sp>
      <p:pic>
        <p:nvPicPr>
          <p:cNvPr id="10" name="Picture 9" descr="Screen Shot 2013-04-08 at 3.13.18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433" y="5190934"/>
            <a:ext cx="5270500" cy="1346200"/>
          </a:xfrm>
          <a:prstGeom prst="rect">
            <a:avLst/>
          </a:prstGeom>
          <a:ln>
            <a:solidFill>
              <a:srgbClr val="008000"/>
            </a:solidFill>
          </a:ln>
        </p:spPr>
      </p:pic>
    </p:spTree>
    <p:extLst>
      <p:ext uri="{BB962C8B-B14F-4D97-AF65-F5344CB8AC3E}">
        <p14:creationId xmlns:p14="http://schemas.microsoft.com/office/powerpoint/2010/main" val="95874639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62135" y="146011"/>
            <a:ext cx="8201486" cy="5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 lvl="0">
              <a:spcBef>
                <a:spcPct val="50000"/>
              </a:spcBef>
            </a:pPr>
            <a:r>
              <a:rPr lang="en-US" sz="3200" dirty="0">
                <a:solidFill>
                  <a:srgbClr val="000000"/>
                </a:solidFill>
                <a:latin typeface="Cambria" charset="0"/>
                <a:ea typeface="+mn-ea"/>
                <a:cs typeface="Cambria" charset="0"/>
              </a:rPr>
              <a:t>Aside… </a:t>
            </a:r>
            <a:r>
              <a:rPr lang="en-US" sz="3200" i="1" dirty="0">
                <a:solidFill>
                  <a:srgbClr val="000000"/>
                </a:solidFill>
                <a:latin typeface="Cambria" charset="0"/>
                <a:ea typeface="+mn-ea"/>
                <a:cs typeface="Cambria" charset="0"/>
              </a:rPr>
              <a:t>birthday trends</a:t>
            </a:r>
            <a:endParaRPr lang="en-US" sz="3200" i="1" dirty="0">
              <a:solidFill>
                <a:srgbClr val="000000"/>
              </a:solidFill>
              <a:latin typeface="Cambria" charset="0"/>
              <a:ea typeface="+mn-ea"/>
              <a:cs typeface="Cambria" charset="0"/>
            </a:endParaRPr>
          </a:p>
        </p:txBody>
      </p:sp>
      <p:pic>
        <p:nvPicPr>
          <p:cNvPr id="2" name="Picture 1" descr="Screen Shot 2013-04-08 at 3.10.23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600" y="905552"/>
            <a:ext cx="6896100" cy="588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666421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62135" y="146011"/>
            <a:ext cx="8201486" cy="5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 lvl="0">
              <a:spcBef>
                <a:spcPct val="50000"/>
              </a:spcBef>
            </a:pPr>
            <a:r>
              <a:rPr lang="en-US" sz="3200" dirty="0">
                <a:solidFill>
                  <a:srgbClr val="000000"/>
                </a:solidFill>
                <a:latin typeface="Cambria" charset="0"/>
                <a:ea typeface="+mn-ea"/>
                <a:cs typeface="Cambria" charset="0"/>
              </a:rPr>
              <a:t>Aside… </a:t>
            </a:r>
            <a:r>
              <a:rPr lang="en-US" sz="3200" i="1" dirty="0">
                <a:solidFill>
                  <a:srgbClr val="000000"/>
                </a:solidFill>
                <a:latin typeface="Cambria" charset="0"/>
                <a:ea typeface="+mn-ea"/>
                <a:cs typeface="Cambria" charset="0"/>
              </a:rPr>
              <a:t>birthday trends</a:t>
            </a:r>
            <a:endParaRPr lang="en-US" sz="3200" i="1" dirty="0">
              <a:solidFill>
                <a:srgbClr val="000000"/>
              </a:solidFill>
              <a:latin typeface="Cambria" charset="0"/>
              <a:ea typeface="+mn-ea"/>
              <a:cs typeface="Cambria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47651" y="6418212"/>
            <a:ext cx="8191439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500" dirty="0"/>
              <a:t>http://</a:t>
            </a:r>
            <a:r>
              <a:rPr lang="en-US" sz="1500" dirty="0" err="1"/>
              <a:t>vizwiz.blogspot.com</a:t>
            </a:r>
            <a:r>
              <a:rPr lang="en-US" sz="1500" dirty="0"/>
              <a:t>/2012/05/how-common-is-your-birthday-find-</a:t>
            </a:r>
            <a:r>
              <a:rPr lang="en-US" sz="1500" dirty="0" err="1"/>
              <a:t>out.html</a:t>
            </a:r>
            <a:endParaRPr lang="en-US" sz="1500" dirty="0"/>
          </a:p>
        </p:txBody>
      </p:sp>
      <p:pic>
        <p:nvPicPr>
          <p:cNvPr id="2" name="Picture 1" descr="Screen Shot 2013-04-08 at 3.17.30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3450" y="932069"/>
            <a:ext cx="5470171" cy="538998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47651" y="1482285"/>
            <a:ext cx="2074076" cy="1246495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1500" i="1" dirty="0" smtClean="0">
                <a:latin typeface="Cambria" charset="0"/>
                <a:cs typeface="Cambria" charset="0"/>
              </a:rPr>
              <a:t>This is an exaggerated </a:t>
            </a:r>
            <a:r>
              <a:rPr lang="en-US" sz="1500" i="1" dirty="0" err="1" smtClean="0">
                <a:latin typeface="Cambria" charset="0"/>
                <a:cs typeface="Cambria" charset="0"/>
              </a:rPr>
              <a:t>heatmap</a:t>
            </a:r>
            <a:r>
              <a:rPr lang="en-US" sz="1500" i="1" dirty="0" smtClean="0">
                <a:latin typeface="Cambria" charset="0"/>
                <a:cs typeface="Cambria" charset="0"/>
              </a:rPr>
              <a:t> of birthday "popularity" … any trends or interesting phenomena observed?</a:t>
            </a:r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219344126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62135" y="146011"/>
            <a:ext cx="8201486" cy="5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 lvl="0">
              <a:spcBef>
                <a:spcPct val="50000"/>
              </a:spcBef>
            </a:pPr>
            <a:r>
              <a:rPr lang="en-US" sz="3200" dirty="0" smtClean="0">
                <a:solidFill>
                  <a:srgbClr val="000000"/>
                </a:solidFill>
                <a:latin typeface="Cambria" charset="0"/>
                <a:ea typeface="+mn-ea"/>
                <a:cs typeface="Cambria" charset="0"/>
              </a:rPr>
              <a:t>Bigger view…</a:t>
            </a:r>
            <a:endParaRPr lang="en-US" sz="3200" i="1" dirty="0">
              <a:solidFill>
                <a:srgbClr val="000000"/>
              </a:solidFill>
              <a:latin typeface="Cambria" charset="0"/>
              <a:ea typeface="+mn-ea"/>
              <a:cs typeface="Cambria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47651" y="6579795"/>
            <a:ext cx="8191439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100" dirty="0"/>
              <a:t>http://</a:t>
            </a:r>
            <a:r>
              <a:rPr lang="en-US" sz="1100" dirty="0" err="1"/>
              <a:t>vizwiz.blogspot.com</a:t>
            </a:r>
            <a:r>
              <a:rPr lang="en-US" sz="1100" dirty="0"/>
              <a:t>/2012/05/how-common-is-your-birthday-find-</a:t>
            </a:r>
            <a:r>
              <a:rPr lang="en-US" sz="1100" dirty="0" err="1"/>
              <a:t>out.html</a:t>
            </a:r>
            <a:endParaRPr lang="en-US" sz="1100" dirty="0"/>
          </a:p>
        </p:txBody>
      </p:sp>
      <p:pic>
        <p:nvPicPr>
          <p:cNvPr id="4" name="Picture 3" descr="Screen Shot 2013-04-08 at 3.17.30 P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726"/>
          <a:stretch/>
        </p:blipFill>
        <p:spPr>
          <a:xfrm rot="5400000">
            <a:off x="1688084" y="-150885"/>
            <a:ext cx="5882211" cy="7598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6990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5"/>
          <p:cNvSpPr txBox="1">
            <a:spLocks noChangeArrowheads="1"/>
          </p:cNvSpPr>
          <p:nvPr/>
        </p:nvSpPr>
        <p:spPr bwMode="auto">
          <a:xfrm>
            <a:off x="213651" y="216730"/>
            <a:ext cx="776328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000000"/>
                </a:solidFill>
                <a:latin typeface="Cambria" pitchFamily="18" charset="0"/>
              </a:rPr>
              <a:t>Last assignment: </a:t>
            </a:r>
            <a:r>
              <a:rPr lang="en-US" sz="4000" i="1" dirty="0" smtClean="0">
                <a:solidFill>
                  <a:srgbClr val="000000"/>
                </a:solidFill>
                <a:latin typeface="Cambria" pitchFamily="18" charset="0"/>
              </a:rPr>
              <a:t>clustering digits…</a:t>
            </a:r>
            <a:endParaRPr lang="en-US" sz="4000" i="1" dirty="0">
              <a:solidFill>
                <a:srgbClr val="000000"/>
              </a:solidFill>
              <a:latin typeface="Cambria" pitchFamily="18" charset="0"/>
            </a:endParaRPr>
          </a:p>
        </p:txBody>
      </p:sp>
      <p:pic>
        <p:nvPicPr>
          <p:cNvPr id="6" name="Picture 5" descr="Screen Shot 2013-04-08 at 10.00.47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300" y="1748954"/>
            <a:ext cx="8661400" cy="47625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934039" y="1158882"/>
            <a:ext cx="513260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500" dirty="0" smtClean="0">
                <a:latin typeface="Cambria" pitchFamily="18" charset="0"/>
              </a:rPr>
              <a:t>What are the differences among those other clusters?</a:t>
            </a:r>
          </a:p>
          <a:p>
            <a:pPr algn="ctr"/>
            <a:r>
              <a:rPr lang="en-US" sz="1500" dirty="0" smtClean="0">
                <a:latin typeface="Cambria" pitchFamily="18" charset="0"/>
              </a:rPr>
              <a:t>What are the </a:t>
            </a:r>
            <a:r>
              <a:rPr lang="en-US" sz="1500" b="1" i="1" dirty="0" smtClean="0">
                <a:latin typeface="Cambria" pitchFamily="18" charset="0"/>
              </a:rPr>
              <a:t>outliers</a:t>
            </a:r>
            <a:r>
              <a:rPr lang="en-US" sz="1500" dirty="0" smtClean="0">
                <a:latin typeface="Cambria" pitchFamily="18" charset="0"/>
              </a:rPr>
              <a:t> among all of the digits?</a:t>
            </a:r>
            <a:endParaRPr lang="en-US" sz="1500" dirty="0"/>
          </a:p>
        </p:txBody>
      </p:sp>
      <p:sp>
        <p:nvSpPr>
          <p:cNvPr id="9" name="Rectangle 8"/>
          <p:cNvSpPr/>
          <p:nvPr/>
        </p:nvSpPr>
        <p:spPr>
          <a:xfrm>
            <a:off x="8397463" y="6491905"/>
            <a:ext cx="61417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 smtClean="0">
                <a:solidFill>
                  <a:schemeClr val="bg1">
                    <a:lumMod val="65000"/>
                  </a:schemeClr>
                </a:solidFill>
                <a:latin typeface="Calibri"/>
                <a:cs typeface="Calibri"/>
              </a:rPr>
              <a:t>Jordan</a:t>
            </a:r>
            <a:endParaRPr lang="en-US" sz="1200" b="1" dirty="0">
              <a:solidFill>
                <a:schemeClr val="bg1">
                  <a:lumMod val="65000"/>
                </a:schemeClr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854586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62135" y="146011"/>
            <a:ext cx="820148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200" dirty="0" smtClean="0">
                <a:solidFill>
                  <a:srgbClr val="000000"/>
                </a:solidFill>
                <a:latin typeface="Cambria" charset="0"/>
                <a:cs typeface="Cambria" charset="0"/>
              </a:rPr>
              <a:t>Tax effects!</a:t>
            </a:r>
            <a:endParaRPr lang="en-US" sz="4200" dirty="0">
              <a:solidFill>
                <a:srgbClr val="000000"/>
              </a:solidFill>
              <a:latin typeface="Cambria" charset="0"/>
              <a:cs typeface="Cambria" charset="0"/>
            </a:endParaRPr>
          </a:p>
        </p:txBody>
      </p:sp>
      <p:pic>
        <p:nvPicPr>
          <p:cNvPr id="2" name="Picture 1" descr="Screen Shot 2013-04-08 at 3.22.29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1372" y="146011"/>
            <a:ext cx="3469418" cy="201884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3" name="Picture 2" descr="Screen Shot 2013-04-08 at 3.23.24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499804" y="1048580"/>
            <a:ext cx="4181488" cy="6858000"/>
          </a:xfrm>
          <a:prstGeom prst="rect">
            <a:avLst/>
          </a:prstGeom>
          <a:ln>
            <a:solidFill>
              <a:srgbClr val="0000FF"/>
            </a:solidFill>
          </a:ln>
        </p:spPr>
      </p:pic>
    </p:spTree>
    <p:extLst>
      <p:ext uri="{BB962C8B-B14F-4D97-AF65-F5344CB8AC3E}">
        <p14:creationId xmlns:p14="http://schemas.microsoft.com/office/powerpoint/2010/main" val="1556664215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62135" y="146011"/>
            <a:ext cx="8201486" cy="5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3200" dirty="0" smtClean="0">
                <a:solidFill>
                  <a:srgbClr val="000000"/>
                </a:solidFill>
                <a:latin typeface="Cambria" charset="0"/>
                <a:cs typeface="Cambria" charset="0"/>
              </a:rPr>
              <a:t>Overall modest effects…</a:t>
            </a:r>
            <a:endParaRPr lang="en-US" sz="3200" dirty="0">
              <a:solidFill>
                <a:srgbClr val="000000"/>
              </a:solidFill>
              <a:latin typeface="Cambria" charset="0"/>
              <a:cs typeface="Cambri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2870" y="1157686"/>
            <a:ext cx="6749005" cy="4654001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512695" y="5696708"/>
            <a:ext cx="8191439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500" dirty="0" smtClean="0"/>
              <a:t>a much larger dataset shows the relative size of these effects…</a:t>
            </a:r>
            <a:endParaRPr lang="en-US" sz="1500" dirty="0"/>
          </a:p>
        </p:txBody>
      </p:sp>
      <p:sp>
        <p:nvSpPr>
          <p:cNvPr id="5" name="Rectangle 4"/>
          <p:cNvSpPr/>
          <p:nvPr/>
        </p:nvSpPr>
        <p:spPr>
          <a:xfrm>
            <a:off x="501043" y="6008588"/>
            <a:ext cx="8191439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500" dirty="0"/>
              <a:t>http://</a:t>
            </a:r>
            <a:r>
              <a:rPr lang="en-US" sz="1500" dirty="0" err="1"/>
              <a:t>www.panix.com</a:t>
            </a:r>
            <a:r>
              <a:rPr lang="en-US" sz="1500" dirty="0"/>
              <a:t>/~murphy/</a:t>
            </a:r>
            <a:r>
              <a:rPr lang="en-US" sz="1500" dirty="0" err="1"/>
              <a:t>bday.html</a:t>
            </a:r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1556664215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reen Shot 2013-04-08 at 3.29.47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3200" y="988170"/>
            <a:ext cx="6184900" cy="4089400"/>
          </a:xfrm>
          <a:prstGeom prst="rect">
            <a:avLst/>
          </a:prstGeom>
        </p:spPr>
      </p:pic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62135" y="146011"/>
            <a:ext cx="8201486" cy="5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3200" dirty="0" smtClean="0">
                <a:solidFill>
                  <a:srgbClr val="000000"/>
                </a:solidFill>
                <a:latin typeface="Cambria" charset="0"/>
                <a:cs typeface="Cambria" charset="0"/>
              </a:rPr>
              <a:t>Overall modest effects…</a:t>
            </a:r>
            <a:endParaRPr lang="en-US" sz="3200" dirty="0">
              <a:solidFill>
                <a:srgbClr val="000000"/>
              </a:solidFill>
              <a:latin typeface="Cambria" charset="0"/>
              <a:cs typeface="Cambria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12695" y="5696708"/>
            <a:ext cx="8191439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500" dirty="0" smtClean="0"/>
              <a:t>a much larger dataset shows the relative size of these effects…</a:t>
            </a:r>
            <a:endParaRPr lang="en-US" sz="1500" dirty="0"/>
          </a:p>
        </p:txBody>
      </p:sp>
      <p:sp>
        <p:nvSpPr>
          <p:cNvPr id="5" name="Rectangle 4"/>
          <p:cNvSpPr/>
          <p:nvPr/>
        </p:nvSpPr>
        <p:spPr>
          <a:xfrm>
            <a:off x="501043" y="6008588"/>
            <a:ext cx="8191439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500" dirty="0"/>
              <a:t>http://</a:t>
            </a:r>
            <a:r>
              <a:rPr lang="en-US" sz="1500" dirty="0" err="1"/>
              <a:t>www.panix.com</a:t>
            </a:r>
            <a:r>
              <a:rPr lang="en-US" sz="1500" dirty="0"/>
              <a:t>/~murphy/</a:t>
            </a:r>
            <a:r>
              <a:rPr lang="en-US" sz="1500" dirty="0" err="1"/>
              <a:t>bday.html</a:t>
            </a:r>
            <a:endParaRPr lang="en-US" sz="1500" dirty="0"/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 rot="20600163">
            <a:off x="3158204" y="4779031"/>
            <a:ext cx="5749435" cy="1077218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  <a:extLst/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3200" dirty="0" smtClean="0">
                <a:solidFill>
                  <a:srgbClr val="000000"/>
                </a:solidFill>
                <a:latin typeface="Cambria" charset="0"/>
                <a:cs typeface="Cambria" charset="0"/>
              </a:rPr>
              <a:t>Plenty of opportunities, e.g., fixing the </a:t>
            </a:r>
            <a:r>
              <a:rPr lang="en-US" sz="3200" dirty="0" err="1" smtClean="0">
                <a:solidFill>
                  <a:srgbClr val="000000"/>
                </a:solidFill>
                <a:latin typeface="Cambria" charset="0"/>
                <a:cs typeface="Cambria" charset="0"/>
              </a:rPr>
              <a:t>NYTimes</a:t>
            </a:r>
            <a:r>
              <a:rPr lang="en-US" sz="3200" dirty="0" smtClean="0">
                <a:solidFill>
                  <a:srgbClr val="000000"/>
                </a:solidFill>
                <a:latin typeface="Cambria" charset="0"/>
                <a:cs typeface="Cambria" charset="0"/>
              </a:rPr>
              <a:t> graphic!</a:t>
            </a:r>
            <a:endParaRPr lang="en-US" sz="3200" dirty="0">
              <a:solidFill>
                <a:srgbClr val="000000"/>
              </a:solidFill>
              <a:latin typeface="Cambria" charset="0"/>
              <a:cs typeface="Cambri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4715939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62135" y="146011"/>
            <a:ext cx="820148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200" dirty="0" smtClean="0">
                <a:solidFill>
                  <a:srgbClr val="000000"/>
                </a:solidFill>
                <a:latin typeface="Cambria" charset="0"/>
                <a:cs typeface="Cambria" charset="0"/>
              </a:rPr>
              <a:t>Forecasting time series…</a:t>
            </a:r>
            <a:endParaRPr lang="en-US" sz="4200" dirty="0">
              <a:solidFill>
                <a:srgbClr val="000000"/>
              </a:solidFill>
              <a:latin typeface="Cambria" charset="0"/>
              <a:cs typeface="Cambria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839435" y="1067011"/>
            <a:ext cx="26241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Cambria" charset="0"/>
                <a:cs typeface="Cambria" charset="0"/>
              </a:rPr>
              <a:t>Holt-Winters forecasting</a:t>
            </a:r>
            <a:endParaRPr lang="en-US" dirty="0"/>
          </a:p>
        </p:txBody>
      </p:sp>
      <p:pic>
        <p:nvPicPr>
          <p:cNvPr id="6" name="Picture 5" descr="Screen Shot 2013-04-08 at 3.50.47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4151" y="1502759"/>
            <a:ext cx="6075525" cy="4147818"/>
          </a:xfrm>
          <a:prstGeom prst="rect">
            <a:avLst/>
          </a:prstGeom>
        </p:spPr>
      </p:pic>
      <p:pic>
        <p:nvPicPr>
          <p:cNvPr id="7" name="Picture 6" descr="Screen Shot 2013-04-08 at 3.51.07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5635" y="5729957"/>
            <a:ext cx="6629400" cy="100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446250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5873935" y="214051"/>
            <a:ext cx="3016344" cy="738664"/>
          </a:xfrm>
          <a:prstGeom prst="roundRect">
            <a:avLst/>
          </a:prstGeom>
          <a:solidFill>
            <a:srgbClr val="FFA4AB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62135" y="146011"/>
            <a:ext cx="820148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200" dirty="0" smtClean="0">
                <a:solidFill>
                  <a:srgbClr val="000000"/>
                </a:solidFill>
                <a:latin typeface="Cambria" charset="0"/>
                <a:cs typeface="Cambria" charset="0"/>
              </a:rPr>
              <a:t>HW forecasting</a:t>
            </a:r>
            <a:endParaRPr lang="en-US" sz="4200" dirty="0">
              <a:solidFill>
                <a:srgbClr val="000000"/>
              </a:solidFill>
              <a:latin typeface="Cambria" charset="0"/>
              <a:cs typeface="Cambria" charset="0"/>
            </a:endParaRPr>
          </a:p>
        </p:txBody>
      </p:sp>
      <p:pic>
        <p:nvPicPr>
          <p:cNvPr id="3" name="Picture 2" descr="Screen Shot 2013-04-08 at 3.56.39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4584" y="1009279"/>
            <a:ext cx="6192270" cy="4865355"/>
          </a:xfrm>
          <a:prstGeom prst="rect">
            <a:avLst/>
          </a:prstGeom>
        </p:spPr>
      </p:pic>
      <p:pic>
        <p:nvPicPr>
          <p:cNvPr id="4" name="Picture 3" descr="Screen Shot 2013-04-08 at 3.56.20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4584" y="5874634"/>
            <a:ext cx="6629400" cy="838200"/>
          </a:xfrm>
          <a:prstGeom prst="rect">
            <a:avLst/>
          </a:prstGeom>
        </p:spPr>
      </p:pic>
      <p:pic>
        <p:nvPicPr>
          <p:cNvPr id="11" name="Picture 10" descr="6e9d6a5fc8ad755d8f347f59011725bb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226"/>
          <a:stretch/>
        </p:blipFill>
        <p:spPr>
          <a:xfrm>
            <a:off x="6053451" y="338575"/>
            <a:ext cx="2632711" cy="546100"/>
          </a:xfrm>
          <a:prstGeom prst="rect">
            <a:avLst/>
          </a:prstGeom>
          <a:ln>
            <a:noFill/>
          </a:ln>
        </p:spPr>
      </p:pic>
      <p:sp>
        <p:nvSpPr>
          <p:cNvPr id="13" name="Rectangle 12"/>
          <p:cNvSpPr/>
          <p:nvPr/>
        </p:nvSpPr>
        <p:spPr>
          <a:xfrm>
            <a:off x="7683020" y="1021649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Symbol" charset="2"/>
                <a:cs typeface="Symbol" charset="2"/>
              </a:rPr>
              <a:t>a</a:t>
            </a:r>
            <a:r>
              <a:rPr lang="en-US" dirty="0" smtClean="0">
                <a:solidFill>
                  <a:srgbClr val="FF0000"/>
                </a:solidFill>
                <a:latin typeface="Cambria" charset="0"/>
                <a:cs typeface="Cambria" charset="0"/>
              </a:rPr>
              <a:t> = 0.024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317150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5873935" y="214051"/>
            <a:ext cx="3016344" cy="738664"/>
          </a:xfrm>
          <a:prstGeom prst="roundRect">
            <a:avLst/>
          </a:prstGeom>
          <a:solidFill>
            <a:srgbClr val="FFA4AB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62135" y="146011"/>
            <a:ext cx="820148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200" dirty="0" smtClean="0">
                <a:solidFill>
                  <a:srgbClr val="000000"/>
                </a:solidFill>
                <a:latin typeface="Cambria" charset="0"/>
                <a:cs typeface="Cambria" charset="0"/>
              </a:rPr>
              <a:t>HW forecasting</a:t>
            </a:r>
            <a:endParaRPr lang="en-US" sz="4200" dirty="0">
              <a:solidFill>
                <a:srgbClr val="000000"/>
              </a:solidFill>
              <a:latin typeface="Cambria" charset="0"/>
              <a:cs typeface="Cambria" charset="0"/>
            </a:endParaRPr>
          </a:p>
        </p:txBody>
      </p:sp>
      <p:pic>
        <p:nvPicPr>
          <p:cNvPr id="4" name="Picture 3" descr="Screen Shot 2013-04-08 at 3.56.20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4584" y="5874634"/>
            <a:ext cx="6629400" cy="838200"/>
          </a:xfrm>
          <a:prstGeom prst="rect">
            <a:avLst/>
          </a:prstGeom>
        </p:spPr>
      </p:pic>
      <p:pic>
        <p:nvPicPr>
          <p:cNvPr id="11" name="Picture 10" descr="6e9d6a5fc8ad755d8f347f59011725bb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226"/>
          <a:stretch/>
        </p:blipFill>
        <p:spPr>
          <a:xfrm>
            <a:off x="6053451" y="338575"/>
            <a:ext cx="2632711" cy="546100"/>
          </a:xfrm>
          <a:prstGeom prst="rect">
            <a:avLst/>
          </a:prstGeom>
          <a:ln>
            <a:noFill/>
          </a:ln>
        </p:spPr>
      </p:pic>
      <p:sp>
        <p:nvSpPr>
          <p:cNvPr id="13" name="Rectangle 12"/>
          <p:cNvSpPr/>
          <p:nvPr/>
        </p:nvSpPr>
        <p:spPr>
          <a:xfrm>
            <a:off x="7683020" y="1021649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Symbol" charset="2"/>
                <a:cs typeface="Symbol" charset="2"/>
              </a:rPr>
              <a:t>a</a:t>
            </a:r>
            <a:r>
              <a:rPr lang="en-US" dirty="0" smtClean="0">
                <a:solidFill>
                  <a:srgbClr val="FF0000"/>
                </a:solidFill>
                <a:latin typeface="Cambria" charset="0"/>
                <a:cs typeface="Cambria" charset="0"/>
              </a:rPr>
              <a:t> = 0.024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2" name="Picture 1" descr="Screen Shot 2013-04-08 at 3.59.15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683" y="1836060"/>
            <a:ext cx="7941479" cy="3561885"/>
          </a:xfrm>
          <a:prstGeom prst="rect">
            <a:avLst/>
          </a:prstGeom>
          <a:ln>
            <a:solidFill>
              <a:srgbClr val="FF0000"/>
            </a:solidFill>
          </a:ln>
        </p:spPr>
      </p:pic>
      <p:cxnSp>
        <p:nvCxnSpPr>
          <p:cNvPr id="6" name="Straight Arrow Connector 5"/>
          <p:cNvCxnSpPr/>
          <p:nvPr/>
        </p:nvCxnSpPr>
        <p:spPr>
          <a:xfrm flipH="1" flipV="1">
            <a:off x="2834909" y="3855676"/>
            <a:ext cx="1632908" cy="56701"/>
          </a:xfrm>
          <a:prstGeom prst="straightConnector1">
            <a:avLst/>
          </a:prstGeom>
          <a:ln>
            <a:solidFill>
              <a:srgbClr val="8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8438019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62135" y="146011"/>
            <a:ext cx="820148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200" dirty="0">
                <a:solidFill>
                  <a:srgbClr val="000000"/>
                </a:solidFill>
                <a:latin typeface="Cambria" charset="0"/>
                <a:cs typeface="Cambria" charset="0"/>
              </a:rPr>
              <a:t>HW forecasting</a:t>
            </a:r>
            <a:endParaRPr lang="en-US" sz="4200" dirty="0">
              <a:solidFill>
                <a:srgbClr val="000000"/>
              </a:solidFill>
              <a:latin typeface="Cambria" charset="0"/>
              <a:cs typeface="Cambria" charset="0"/>
            </a:endParaRPr>
          </a:p>
        </p:txBody>
      </p:sp>
      <p:pic>
        <p:nvPicPr>
          <p:cNvPr id="2" name="Picture 1" descr="Screen Shot 2013-04-08 at 4.01.38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9922" y="998077"/>
            <a:ext cx="5393815" cy="4535952"/>
          </a:xfrm>
          <a:prstGeom prst="rect">
            <a:avLst/>
          </a:prstGeom>
        </p:spPr>
      </p:pic>
      <p:pic>
        <p:nvPicPr>
          <p:cNvPr id="3" name="Picture 2" descr="Screen Shot 2013-04-08 at 4.01.32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535" y="5698893"/>
            <a:ext cx="7797800" cy="8128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7683020" y="363916"/>
            <a:ext cx="11183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Symbol" charset="2"/>
                <a:cs typeface="Symbol" charset="2"/>
              </a:rPr>
              <a:t>a</a:t>
            </a:r>
            <a:r>
              <a:rPr lang="en-US" dirty="0" smtClean="0">
                <a:solidFill>
                  <a:srgbClr val="FF0000"/>
                </a:solidFill>
                <a:latin typeface="Cambria" charset="0"/>
                <a:cs typeface="Cambria" charset="0"/>
              </a:rPr>
              <a:t> = 0.128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flipH="1" flipV="1">
            <a:off x="7168477" y="3651553"/>
            <a:ext cx="928024" cy="589690"/>
          </a:xfrm>
          <a:prstGeom prst="straightConnector1">
            <a:avLst/>
          </a:prstGeom>
          <a:ln>
            <a:solidFill>
              <a:srgbClr val="8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7444101" y="4252334"/>
            <a:ext cx="16066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solidFill>
                  <a:srgbClr val="800000"/>
                </a:solidFill>
                <a:latin typeface="Cambria"/>
                <a:cs typeface="Cambria"/>
              </a:rPr>
              <a:t>poor initial fit leads to over-sensitivity</a:t>
            </a:r>
            <a:endParaRPr lang="en-US" sz="1200" dirty="0">
              <a:solidFill>
                <a:srgbClr val="800000"/>
              </a:solidFill>
              <a:latin typeface="Cambria"/>
              <a:cs typeface="Cambria"/>
            </a:endParaRPr>
          </a:p>
        </p:txBody>
      </p:sp>
    </p:spTree>
    <p:extLst>
      <p:ext uri="{BB962C8B-B14F-4D97-AF65-F5344CB8AC3E}">
        <p14:creationId xmlns:p14="http://schemas.microsoft.com/office/powerpoint/2010/main" val="948747154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3-04-08 at 4.04.43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535" y="2201349"/>
            <a:ext cx="6629400" cy="2844800"/>
          </a:xfrm>
          <a:prstGeom prst="rect">
            <a:avLst/>
          </a:prstGeom>
        </p:spPr>
      </p:pic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62135" y="146011"/>
            <a:ext cx="820148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200" dirty="0">
                <a:solidFill>
                  <a:srgbClr val="000000"/>
                </a:solidFill>
                <a:latin typeface="Cambria" charset="0"/>
                <a:cs typeface="Cambria" charset="0"/>
              </a:rPr>
              <a:t>HW forecasting</a:t>
            </a:r>
            <a:endParaRPr lang="en-US" sz="4200" dirty="0">
              <a:solidFill>
                <a:srgbClr val="000000"/>
              </a:solidFill>
              <a:latin typeface="Cambria" charset="0"/>
              <a:cs typeface="Cambria" charset="0"/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flipH="1" flipV="1">
            <a:off x="5941970" y="3163922"/>
            <a:ext cx="2154532" cy="1077322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7683020" y="4252334"/>
            <a:ext cx="111732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 smtClean="0">
                <a:solidFill>
                  <a:srgbClr val="0000FF"/>
                </a:solidFill>
                <a:latin typeface="Cambria"/>
                <a:cs typeface="Cambria"/>
              </a:rPr>
              <a:t>80% and 95% confidence thresholds are computed by default…</a:t>
            </a:r>
            <a:endParaRPr lang="en-US" sz="1200" dirty="0">
              <a:solidFill>
                <a:srgbClr val="0000FF"/>
              </a:solidFill>
              <a:latin typeface="Cambria"/>
              <a:cs typeface="Cambria"/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 flipH="1">
            <a:off x="2301946" y="1315466"/>
            <a:ext cx="1746305" cy="782475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4070931" y="1085438"/>
            <a:ext cx="2916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  <a:latin typeface="Cambria"/>
                <a:cs typeface="Cambria"/>
              </a:rPr>
              <a:t>need the "forecast" package</a:t>
            </a:r>
            <a:endParaRPr lang="en-US" dirty="0"/>
          </a:p>
        </p:txBody>
      </p:sp>
      <p:cxnSp>
        <p:nvCxnSpPr>
          <p:cNvPr id="16" name="Straight Arrow Connector 15"/>
          <p:cNvCxnSpPr/>
          <p:nvPr/>
        </p:nvCxnSpPr>
        <p:spPr>
          <a:xfrm flipH="1">
            <a:off x="3560646" y="1927838"/>
            <a:ext cx="2120512" cy="498970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5785503" y="1728609"/>
            <a:ext cx="24032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  <a:latin typeface="Cambria"/>
                <a:cs typeface="Cambria"/>
              </a:rPr>
              <a:t>TS version of predict…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5434309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4-08 at 4.06.39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2305" y="1315466"/>
            <a:ext cx="6299200" cy="5016500"/>
          </a:xfrm>
          <a:prstGeom prst="rect">
            <a:avLst/>
          </a:prstGeom>
        </p:spPr>
      </p:pic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62135" y="146011"/>
            <a:ext cx="820148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200" dirty="0">
                <a:solidFill>
                  <a:srgbClr val="000000"/>
                </a:solidFill>
                <a:latin typeface="Cambria" charset="0"/>
                <a:cs typeface="Cambria" charset="0"/>
              </a:rPr>
              <a:t>HW forecasting</a:t>
            </a:r>
            <a:endParaRPr lang="en-US" sz="4200" dirty="0">
              <a:solidFill>
                <a:srgbClr val="000000"/>
              </a:solidFill>
              <a:latin typeface="Cambria" charset="0"/>
              <a:cs typeface="Cambria" charset="0"/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flipH="1" flipV="1">
            <a:off x="7189330" y="3742274"/>
            <a:ext cx="907172" cy="498970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7683020" y="4252334"/>
            <a:ext cx="111732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 smtClean="0">
                <a:solidFill>
                  <a:srgbClr val="0000FF"/>
                </a:solidFill>
                <a:latin typeface="Cambria"/>
                <a:cs typeface="Cambria"/>
              </a:rPr>
              <a:t>80% and 95% confidence thresholds are computed by default…</a:t>
            </a:r>
            <a:endParaRPr lang="en-US" sz="1200" dirty="0">
              <a:solidFill>
                <a:srgbClr val="0000FF"/>
              </a:solidFill>
              <a:latin typeface="Cambria"/>
              <a:cs typeface="Cambria"/>
            </a:endParaRPr>
          </a:p>
        </p:txBody>
      </p:sp>
    </p:spTree>
    <p:extLst>
      <p:ext uri="{BB962C8B-B14F-4D97-AF65-F5344CB8AC3E}">
        <p14:creationId xmlns:p14="http://schemas.microsoft.com/office/powerpoint/2010/main" val="2386719255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62135" y="146011"/>
            <a:ext cx="820148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200" dirty="0">
                <a:solidFill>
                  <a:srgbClr val="000000"/>
                </a:solidFill>
                <a:latin typeface="Cambria" charset="0"/>
                <a:cs typeface="Cambria" charset="0"/>
              </a:rPr>
              <a:t>HW forecasting</a:t>
            </a:r>
            <a:endParaRPr lang="en-US" sz="4200" dirty="0">
              <a:solidFill>
                <a:srgbClr val="000000"/>
              </a:solidFill>
              <a:latin typeface="Cambria" charset="0"/>
              <a:cs typeface="Cambria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683020" y="363916"/>
            <a:ext cx="11183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Symbol" charset="2"/>
                <a:cs typeface="Symbol" charset="2"/>
              </a:rPr>
              <a:t>a</a:t>
            </a:r>
            <a:r>
              <a:rPr lang="en-US" dirty="0" smtClean="0">
                <a:solidFill>
                  <a:srgbClr val="FF0000"/>
                </a:solidFill>
                <a:latin typeface="Cambria" charset="0"/>
                <a:cs typeface="Cambria" charset="0"/>
              </a:rPr>
              <a:t> = 0.128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" name="Picture 3" descr="Screen Shot 2013-04-08 at 4.08.20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4646" y="1158326"/>
            <a:ext cx="5866059" cy="4759649"/>
          </a:xfrm>
          <a:prstGeom prst="rect">
            <a:avLst/>
          </a:prstGeom>
        </p:spPr>
      </p:pic>
      <p:cxnSp>
        <p:nvCxnSpPr>
          <p:cNvPr id="12" name="Straight Arrow Connector 11"/>
          <p:cNvCxnSpPr/>
          <p:nvPr/>
        </p:nvCxnSpPr>
        <p:spPr>
          <a:xfrm flipH="1" flipV="1">
            <a:off x="7117078" y="4241244"/>
            <a:ext cx="907172" cy="498970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7610768" y="4751304"/>
            <a:ext cx="111732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 smtClean="0">
                <a:solidFill>
                  <a:srgbClr val="0000FF"/>
                </a:solidFill>
                <a:latin typeface="Cambria"/>
                <a:cs typeface="Cambria"/>
              </a:rPr>
              <a:t>It's likely that no signal is remaining…</a:t>
            </a:r>
            <a:endParaRPr lang="en-US" sz="1200" dirty="0">
              <a:solidFill>
                <a:srgbClr val="0000FF"/>
              </a:solidFill>
              <a:latin typeface="Cambria"/>
              <a:cs typeface="Cambria"/>
            </a:endParaRPr>
          </a:p>
        </p:txBody>
      </p:sp>
      <p:pic>
        <p:nvPicPr>
          <p:cNvPr id="5" name="Picture 4" descr="Screen Shot 2013-04-08 at 4.09.08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9450" y="6031375"/>
            <a:ext cx="6654800" cy="698500"/>
          </a:xfrm>
          <a:prstGeom prst="rect">
            <a:avLst/>
          </a:prstGeom>
          <a:ln>
            <a:solidFill>
              <a:srgbClr val="0000FF"/>
            </a:solidFill>
          </a:ln>
        </p:spPr>
      </p:pic>
    </p:spTree>
    <p:extLst>
      <p:ext uri="{BB962C8B-B14F-4D97-AF65-F5344CB8AC3E}">
        <p14:creationId xmlns:p14="http://schemas.microsoft.com/office/powerpoint/2010/main" val="40492577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5"/>
          <p:cNvSpPr txBox="1">
            <a:spLocks noChangeArrowheads="1"/>
          </p:cNvSpPr>
          <p:nvPr/>
        </p:nvSpPr>
        <p:spPr bwMode="auto">
          <a:xfrm>
            <a:off x="213651" y="216730"/>
            <a:ext cx="776328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4000" dirty="0">
                <a:solidFill>
                  <a:srgbClr val="000000"/>
                </a:solidFill>
                <a:latin typeface="Cambria" pitchFamily="18" charset="0"/>
              </a:rPr>
              <a:t>Last assignment: </a:t>
            </a:r>
            <a:r>
              <a:rPr lang="en-US" sz="4000" i="1" dirty="0">
                <a:solidFill>
                  <a:srgbClr val="000000"/>
                </a:solidFill>
                <a:latin typeface="Cambria" pitchFamily="18" charset="0"/>
              </a:rPr>
              <a:t>clustering digits…</a:t>
            </a:r>
          </a:p>
        </p:txBody>
      </p:sp>
      <p:pic>
        <p:nvPicPr>
          <p:cNvPr id="4" name="Picture 3" descr="Screen Shot 2013-04-08 at 10.00.30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" y="0"/>
            <a:ext cx="89048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54586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3-04-08 at 4.11.12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4061" y="1023154"/>
            <a:ext cx="6238959" cy="5256797"/>
          </a:xfrm>
          <a:prstGeom prst="rect">
            <a:avLst/>
          </a:prstGeom>
        </p:spPr>
      </p:pic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62135" y="146011"/>
            <a:ext cx="820148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200" dirty="0">
                <a:solidFill>
                  <a:srgbClr val="000000"/>
                </a:solidFill>
                <a:latin typeface="Cambria" charset="0"/>
                <a:cs typeface="Cambria" charset="0"/>
              </a:rPr>
              <a:t>HW forecasting</a:t>
            </a:r>
            <a:endParaRPr lang="en-US" sz="4200" dirty="0">
              <a:solidFill>
                <a:srgbClr val="000000"/>
              </a:solidFill>
              <a:latin typeface="Cambria" charset="0"/>
              <a:cs typeface="Cambria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683020" y="363916"/>
            <a:ext cx="11183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Symbol" charset="2"/>
                <a:cs typeface="Symbol" charset="2"/>
              </a:rPr>
              <a:t>a</a:t>
            </a:r>
            <a:r>
              <a:rPr lang="en-US" dirty="0" smtClean="0">
                <a:solidFill>
                  <a:srgbClr val="FF0000"/>
                </a:solidFill>
                <a:latin typeface="Cambria" charset="0"/>
                <a:cs typeface="Cambria" charset="0"/>
              </a:rPr>
              <a:t> = 0.128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flipH="1" flipV="1">
            <a:off x="7168477" y="3651553"/>
            <a:ext cx="928024" cy="589690"/>
          </a:xfrm>
          <a:prstGeom prst="straightConnector1">
            <a:avLst/>
          </a:prstGeom>
          <a:ln>
            <a:solidFill>
              <a:srgbClr val="8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7444101" y="4252334"/>
            <a:ext cx="160668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solidFill>
                  <a:srgbClr val="800000"/>
                </a:solidFill>
                <a:latin typeface="Cambria"/>
                <a:cs typeface="Cambria"/>
              </a:rPr>
              <a:t>if the residuals are close to a normal distribution (red vs. blue), this suggests that the model explains the data well</a:t>
            </a:r>
            <a:endParaRPr lang="en-US" sz="1200" dirty="0">
              <a:solidFill>
                <a:srgbClr val="800000"/>
              </a:solidFill>
              <a:latin typeface="Cambria"/>
              <a:cs typeface="Cambria"/>
            </a:endParaRPr>
          </a:p>
        </p:txBody>
      </p:sp>
      <p:pic>
        <p:nvPicPr>
          <p:cNvPr id="5" name="Picture 4" descr="Screen Shot 2013-04-08 at 4.12.14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800" y="6168819"/>
            <a:ext cx="4711700" cy="495300"/>
          </a:xfrm>
          <a:prstGeom prst="rect">
            <a:avLst/>
          </a:prstGeom>
          <a:ln>
            <a:solidFill>
              <a:srgbClr val="0000FF"/>
            </a:solidFill>
          </a:ln>
        </p:spPr>
      </p:pic>
      <p:sp>
        <p:nvSpPr>
          <p:cNvPr id="6" name="Rectangle 5"/>
          <p:cNvSpPr/>
          <p:nvPr/>
        </p:nvSpPr>
        <p:spPr>
          <a:xfrm>
            <a:off x="7030843" y="6181189"/>
            <a:ext cx="15192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solidFill>
                  <a:srgbClr val="0000FF"/>
                </a:solidFill>
                <a:latin typeface="Cambria"/>
                <a:cs typeface="Cambria"/>
              </a:rPr>
              <a:t>See this week's R file for this function!</a:t>
            </a:r>
            <a:endParaRPr lang="en-US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9257733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Screen Shot 2013-04-08 at 4.18.47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92" y="1258765"/>
            <a:ext cx="5452994" cy="4477503"/>
          </a:xfrm>
          <a:prstGeom prst="rect">
            <a:avLst/>
          </a:prstGeom>
        </p:spPr>
      </p:pic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62135" y="146011"/>
            <a:ext cx="820148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200" dirty="0">
                <a:solidFill>
                  <a:srgbClr val="000000"/>
                </a:solidFill>
                <a:latin typeface="Cambria" charset="0"/>
                <a:cs typeface="Cambria" charset="0"/>
              </a:rPr>
              <a:t>HW forecasting</a:t>
            </a:r>
            <a:endParaRPr lang="en-US" sz="4200" dirty="0">
              <a:solidFill>
                <a:srgbClr val="000000"/>
              </a:solidFill>
              <a:latin typeface="Cambria" charset="0"/>
              <a:cs typeface="Cambria" charset="0"/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flipH="1" flipV="1">
            <a:off x="3528453" y="2121903"/>
            <a:ext cx="928024" cy="589690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4333568" y="2722684"/>
            <a:ext cx="10955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  <a:latin typeface="Cambria"/>
                <a:cs typeface="Cambria"/>
              </a:rPr>
              <a:t>1870's ??</a:t>
            </a:r>
            <a:endParaRPr lang="en-US" dirty="0"/>
          </a:p>
        </p:txBody>
      </p:sp>
      <p:pic>
        <p:nvPicPr>
          <p:cNvPr id="15" name="Picture 14" descr="Screen Shot 2013-04-08 at 4.18.53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065" y="5736268"/>
            <a:ext cx="6972300" cy="97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257733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Screen Shot 2013-04-08 at 4.18.47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92" y="1258765"/>
            <a:ext cx="5452994" cy="4477503"/>
          </a:xfrm>
          <a:prstGeom prst="rect">
            <a:avLst/>
          </a:prstGeom>
        </p:spPr>
      </p:pic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62135" y="146011"/>
            <a:ext cx="820148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200" dirty="0">
                <a:solidFill>
                  <a:srgbClr val="000000"/>
                </a:solidFill>
                <a:latin typeface="Cambria" charset="0"/>
                <a:cs typeface="Cambria" charset="0"/>
              </a:rPr>
              <a:t>HW forecasting</a:t>
            </a:r>
            <a:endParaRPr lang="en-US" sz="4200" dirty="0">
              <a:solidFill>
                <a:srgbClr val="000000"/>
              </a:solidFill>
              <a:latin typeface="Cambria" charset="0"/>
              <a:cs typeface="Cambria" charset="0"/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flipH="1" flipV="1">
            <a:off x="3324340" y="2029570"/>
            <a:ext cx="928024" cy="589690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3599964" y="2630351"/>
            <a:ext cx="16066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200" dirty="0" smtClean="0">
                <a:solidFill>
                  <a:srgbClr val="0000FF"/>
                </a:solidFill>
                <a:latin typeface="Cambria"/>
                <a:cs typeface="Cambria"/>
              </a:rPr>
              <a:t>Trends can be crazy– at any time in history!</a:t>
            </a:r>
            <a:endParaRPr lang="en-US" sz="1200" dirty="0">
              <a:solidFill>
                <a:srgbClr val="0000FF"/>
              </a:solidFill>
              <a:latin typeface="Cambria"/>
              <a:cs typeface="Cambria"/>
            </a:endParaRPr>
          </a:p>
        </p:txBody>
      </p:sp>
      <p:pic>
        <p:nvPicPr>
          <p:cNvPr id="7" name="Picture 6" descr="1860-to-1870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8575" y="319888"/>
            <a:ext cx="2286000" cy="228600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7168477" y="2722684"/>
            <a:ext cx="8515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  <a:latin typeface="Cambria"/>
                <a:cs typeface="Cambria"/>
              </a:rPr>
              <a:t>1870's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002508" y="6326458"/>
            <a:ext cx="562906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/>
              <a:t>http://</a:t>
            </a:r>
            <a:r>
              <a:rPr lang="en-US" dirty="0" err="1"/>
              <a:t>vintagefashionguild.org</a:t>
            </a:r>
            <a:r>
              <a:rPr lang="en-US" dirty="0"/>
              <a:t>/fashion-timeline/</a:t>
            </a:r>
          </a:p>
        </p:txBody>
      </p:sp>
    </p:spTree>
    <p:extLst>
      <p:ext uri="{BB962C8B-B14F-4D97-AF65-F5344CB8AC3E}">
        <p14:creationId xmlns:p14="http://schemas.microsoft.com/office/powerpoint/2010/main" val="180006261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creen Shot 2013-04-08 at 4.24.11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2378" y="1269417"/>
            <a:ext cx="6147224" cy="5246817"/>
          </a:xfrm>
          <a:prstGeom prst="rect">
            <a:avLst/>
          </a:prstGeom>
        </p:spPr>
      </p:pic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62135" y="146011"/>
            <a:ext cx="820148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200" dirty="0">
                <a:solidFill>
                  <a:srgbClr val="000000"/>
                </a:solidFill>
                <a:latin typeface="Cambria" charset="0"/>
                <a:cs typeface="Cambria" charset="0"/>
              </a:rPr>
              <a:t>HW forecasting</a:t>
            </a:r>
            <a:endParaRPr lang="en-US" sz="4200" dirty="0">
              <a:solidFill>
                <a:srgbClr val="000000"/>
              </a:solidFill>
              <a:latin typeface="Cambria" charset="0"/>
              <a:cs typeface="Cambria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358393" y="2258900"/>
            <a:ext cx="3214373" cy="369332"/>
          </a:xfrm>
          <a:prstGeom prst="rect">
            <a:avLst/>
          </a:prstGeom>
          <a:solidFill>
            <a:srgbClr val="FFA4AB"/>
          </a:solidFill>
        </p:spPr>
        <p:txBody>
          <a:bodyPr wrap="square">
            <a:spAutoFit/>
          </a:bodyPr>
          <a:lstStyle/>
          <a:p>
            <a:r>
              <a:rPr lang="en-US" dirty="0" smtClean="0">
                <a:latin typeface="Times New Roman"/>
                <a:cs typeface="Times New Roman"/>
              </a:rPr>
              <a:t>Results show good model-fit…</a:t>
            </a:r>
          </a:p>
        </p:txBody>
      </p:sp>
    </p:spTree>
    <p:extLst>
      <p:ext uri="{BB962C8B-B14F-4D97-AF65-F5344CB8AC3E}">
        <p14:creationId xmlns:p14="http://schemas.microsoft.com/office/powerpoint/2010/main" val="4021995424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62135" y="146011"/>
            <a:ext cx="820148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200" dirty="0">
                <a:solidFill>
                  <a:srgbClr val="000000"/>
                </a:solidFill>
                <a:latin typeface="Cambria" charset="0"/>
                <a:cs typeface="Cambria" charset="0"/>
              </a:rPr>
              <a:t>HW forecasting</a:t>
            </a:r>
            <a:endParaRPr lang="en-US" sz="4200" dirty="0">
              <a:solidFill>
                <a:srgbClr val="000000"/>
              </a:solidFill>
              <a:latin typeface="Cambria" charset="0"/>
              <a:cs typeface="Cambria" charset="0"/>
            </a:endParaRPr>
          </a:p>
        </p:txBody>
      </p:sp>
      <p:pic>
        <p:nvPicPr>
          <p:cNvPr id="3" name="Picture 2" descr="Screen Shot 2013-04-08 at 4.21.22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700" y="5921156"/>
            <a:ext cx="6819900" cy="685800"/>
          </a:xfrm>
          <a:prstGeom prst="rect">
            <a:avLst/>
          </a:prstGeom>
          <a:ln>
            <a:solidFill>
              <a:srgbClr val="0000FF"/>
            </a:solidFill>
          </a:ln>
        </p:spPr>
      </p:pic>
      <p:pic>
        <p:nvPicPr>
          <p:cNvPr id="4" name="Picture 3" descr="Screen Shot 2013-04-08 at 4.21.14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088" y="2141296"/>
            <a:ext cx="7915533" cy="2542215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4020316" y="3744331"/>
            <a:ext cx="42802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Symbol" charset="2"/>
                <a:cs typeface="Symbol" charset="2"/>
              </a:rPr>
              <a:t>a</a:t>
            </a:r>
            <a:r>
              <a:rPr lang="en-US" dirty="0" smtClean="0">
                <a:solidFill>
                  <a:srgbClr val="FF0000"/>
                </a:solidFill>
                <a:latin typeface="Cambria" charset="0"/>
                <a:cs typeface="Cambria" charset="0"/>
              </a:rPr>
              <a:t> = 0.84   </a:t>
            </a:r>
            <a:r>
              <a:rPr lang="en-US" dirty="0" smtClean="0">
                <a:solidFill>
                  <a:srgbClr val="800000"/>
                </a:solidFill>
                <a:latin typeface="Cambria" charset="0"/>
                <a:cs typeface="Cambria" charset="0"/>
              </a:rPr>
              <a:t>(short-term memory of values!)</a:t>
            </a:r>
          </a:p>
          <a:p>
            <a:r>
              <a:rPr lang="en-US" dirty="0" smtClean="0">
                <a:solidFill>
                  <a:srgbClr val="FF0000"/>
                </a:solidFill>
                <a:latin typeface="Symbol" charset="2"/>
                <a:cs typeface="Symbol" charset="2"/>
              </a:rPr>
              <a:t>b</a:t>
            </a:r>
            <a:r>
              <a:rPr lang="en-US" dirty="0" smtClean="0">
                <a:solidFill>
                  <a:srgbClr val="FF0000"/>
                </a:solidFill>
                <a:latin typeface="Cambria" charset="0"/>
                <a:cs typeface="Cambria" charset="0"/>
              </a:rPr>
              <a:t> = 1.0      </a:t>
            </a:r>
            <a:r>
              <a:rPr lang="en-US" dirty="0" smtClean="0">
                <a:solidFill>
                  <a:srgbClr val="800000"/>
                </a:solidFill>
                <a:latin typeface="Cambria" charset="0"/>
                <a:cs typeface="Cambria" charset="0"/>
              </a:rPr>
              <a:t>(no memory of slope!)</a:t>
            </a:r>
            <a:endParaRPr lang="en-US" dirty="0">
              <a:solidFill>
                <a:srgbClr val="8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5438657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4-08 at 4.21.34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8090" y="1154613"/>
            <a:ext cx="6393675" cy="4912075"/>
          </a:xfrm>
          <a:prstGeom prst="rect">
            <a:avLst/>
          </a:prstGeom>
        </p:spPr>
      </p:pic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62135" y="146011"/>
            <a:ext cx="820148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200" dirty="0">
                <a:solidFill>
                  <a:srgbClr val="000000"/>
                </a:solidFill>
                <a:latin typeface="Cambria" charset="0"/>
                <a:cs typeface="Cambria" charset="0"/>
              </a:rPr>
              <a:t>HW forecasting</a:t>
            </a:r>
            <a:endParaRPr lang="en-US" sz="4200" dirty="0">
              <a:solidFill>
                <a:srgbClr val="000000"/>
              </a:solidFill>
              <a:latin typeface="Cambria" charset="0"/>
              <a:cs typeface="Cambria" charset="0"/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flipH="1" flipV="1">
            <a:off x="7043741" y="4093490"/>
            <a:ext cx="928024" cy="589690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7781640" y="4694271"/>
            <a:ext cx="924551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n-US" sz="1200" dirty="0" smtClean="0">
                <a:solidFill>
                  <a:srgbClr val="0000FF"/>
                </a:solidFill>
                <a:latin typeface="Cambria"/>
                <a:cs typeface="Cambria"/>
              </a:rPr>
              <a:t>Again, 80% and 95%</a:t>
            </a:r>
            <a:endParaRPr lang="en-US" sz="1200" dirty="0">
              <a:solidFill>
                <a:srgbClr val="0000FF"/>
              </a:solidFill>
              <a:latin typeface="Cambria"/>
              <a:cs typeface="Cambria"/>
            </a:endParaRPr>
          </a:p>
        </p:txBody>
      </p:sp>
    </p:spTree>
    <p:extLst>
      <p:ext uri="{BB962C8B-B14F-4D97-AF65-F5344CB8AC3E}">
        <p14:creationId xmlns:p14="http://schemas.microsoft.com/office/powerpoint/2010/main" val="1621467735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62135" y="146011"/>
            <a:ext cx="820148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200" dirty="0">
                <a:solidFill>
                  <a:srgbClr val="000000"/>
                </a:solidFill>
                <a:latin typeface="Cambria" charset="0"/>
                <a:cs typeface="Cambria" charset="0"/>
              </a:rPr>
              <a:t>HW forecasting</a:t>
            </a:r>
            <a:endParaRPr lang="en-US" sz="4200" dirty="0">
              <a:solidFill>
                <a:srgbClr val="000000"/>
              </a:solidFill>
              <a:latin typeface="Cambria" charset="0"/>
              <a:cs typeface="Cambria" charset="0"/>
            </a:endParaRPr>
          </a:p>
        </p:txBody>
      </p:sp>
      <p:pic>
        <p:nvPicPr>
          <p:cNvPr id="2" name="Picture 1" descr="Screen Shot 2013-04-08 at 4.27.07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6730" y="907220"/>
            <a:ext cx="6228463" cy="5009134"/>
          </a:xfrm>
          <a:prstGeom prst="rect">
            <a:avLst/>
          </a:prstGeom>
        </p:spPr>
      </p:pic>
      <p:pic>
        <p:nvPicPr>
          <p:cNvPr id="3" name="Picture 2" descr="Screen Shot 2013-04-08 at 4.27.26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0322" y="5898456"/>
            <a:ext cx="5866427" cy="798972"/>
          </a:xfrm>
          <a:prstGeom prst="rect">
            <a:avLst/>
          </a:prstGeom>
          <a:ln>
            <a:solidFill>
              <a:srgbClr val="0000FF"/>
            </a:solidFill>
          </a:ln>
        </p:spPr>
      </p:pic>
      <p:sp>
        <p:nvSpPr>
          <p:cNvPr id="4" name="Rectangle 3"/>
          <p:cNvSpPr/>
          <p:nvPr/>
        </p:nvSpPr>
        <p:spPr>
          <a:xfrm>
            <a:off x="7735193" y="6124750"/>
            <a:ext cx="10099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  <a:latin typeface="Cambria" charset="0"/>
                <a:cs typeface="Cambria" charset="0"/>
              </a:rPr>
              <a:t>p ~ 0.47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735193" y="6494082"/>
            <a:ext cx="113557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err="1" smtClean="0">
                <a:solidFill>
                  <a:srgbClr val="0000FF"/>
                </a:solidFill>
                <a:latin typeface="Cambria" charset="0"/>
                <a:cs typeface="Cambria" charset="0"/>
              </a:rPr>
              <a:t>Ljung</a:t>
            </a:r>
            <a:r>
              <a:rPr lang="en-US" sz="1200" dirty="0" smtClean="0">
                <a:solidFill>
                  <a:srgbClr val="0000FF"/>
                </a:solidFill>
                <a:latin typeface="Cambria" charset="0"/>
                <a:cs typeface="Cambria" charset="0"/>
              </a:rPr>
              <a:t>-Box test</a:t>
            </a:r>
            <a:endParaRPr lang="en-US" sz="12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1995424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62135" y="146011"/>
            <a:ext cx="820148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200" dirty="0">
                <a:solidFill>
                  <a:srgbClr val="000000"/>
                </a:solidFill>
                <a:latin typeface="Cambria" charset="0"/>
                <a:cs typeface="Cambria" charset="0"/>
              </a:rPr>
              <a:t>HW forecasting</a:t>
            </a:r>
            <a:endParaRPr lang="en-US" sz="4200" dirty="0">
              <a:solidFill>
                <a:srgbClr val="000000"/>
              </a:solidFill>
              <a:latin typeface="Cambria" charset="0"/>
              <a:cs typeface="Cambria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452152" y="6396916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  <a:latin typeface="Cambria" charset="0"/>
                <a:cs typeface="Cambria" charset="0"/>
              </a:rPr>
              <a:t>Souvenir sales data…</a:t>
            </a:r>
            <a:endParaRPr lang="en-US" dirty="0">
              <a:solidFill>
                <a:srgbClr val="0000FF"/>
              </a:solidFill>
            </a:endParaRPr>
          </a:p>
        </p:txBody>
      </p:sp>
      <p:pic>
        <p:nvPicPr>
          <p:cNvPr id="4" name="Picture 3" descr="Screen Shot 2013-04-08 at 4.31.40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286" y="986736"/>
            <a:ext cx="6897318" cy="5262125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4976648" y="423010"/>
            <a:ext cx="3627617" cy="92333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rgbClr val="800000"/>
                </a:solidFill>
                <a:latin typeface="Cambria" charset="0"/>
                <a:cs typeface="Cambria" charset="0"/>
              </a:rPr>
              <a:t>This seemed to have a </a:t>
            </a:r>
            <a:r>
              <a:rPr lang="en-US" dirty="0" smtClean="0">
                <a:solidFill>
                  <a:srgbClr val="FF0000"/>
                </a:solidFill>
                <a:latin typeface="Cambria" charset="0"/>
                <a:cs typeface="Cambria" charset="0"/>
              </a:rPr>
              <a:t>non-additive </a:t>
            </a:r>
            <a:r>
              <a:rPr lang="en-US" dirty="0" smtClean="0">
                <a:solidFill>
                  <a:srgbClr val="800000"/>
                </a:solidFill>
                <a:latin typeface="Cambria" charset="0"/>
                <a:cs typeface="Cambria" charset="0"/>
              </a:rPr>
              <a:t>component! It looks like it's growing geometrically…</a:t>
            </a:r>
            <a:endParaRPr lang="en-US" dirty="0">
              <a:solidFill>
                <a:srgbClr val="8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1995424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62135" y="146011"/>
            <a:ext cx="820148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200" dirty="0">
                <a:solidFill>
                  <a:srgbClr val="000000"/>
                </a:solidFill>
                <a:latin typeface="Cambria" charset="0"/>
                <a:cs typeface="Cambria" charset="0"/>
              </a:rPr>
              <a:t>HW forecasting</a:t>
            </a:r>
            <a:endParaRPr lang="en-US" sz="4200" dirty="0">
              <a:solidFill>
                <a:srgbClr val="000000"/>
              </a:solidFill>
              <a:latin typeface="Cambria" charset="0"/>
              <a:cs typeface="Cambria" charset="0"/>
            </a:endParaRPr>
          </a:p>
        </p:txBody>
      </p:sp>
      <p:pic>
        <p:nvPicPr>
          <p:cNvPr id="2" name="Picture 1" descr="Screen Shot 2013-04-08 at 4.31.02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304" y="884675"/>
            <a:ext cx="6765426" cy="5129958"/>
          </a:xfrm>
          <a:prstGeom prst="rect">
            <a:avLst/>
          </a:prstGeom>
        </p:spPr>
      </p:pic>
      <p:pic>
        <p:nvPicPr>
          <p:cNvPr id="3" name="Picture 2" descr="Screen Shot 2013-04-08 at 4.33.03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0600" y="6014633"/>
            <a:ext cx="4610100" cy="7239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443026" y="1035382"/>
            <a:ext cx="2571578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rgbClr val="800000"/>
                </a:solidFill>
                <a:latin typeface="Cambria" charset="0"/>
                <a:cs typeface="Cambria" charset="0"/>
              </a:rPr>
              <a:t>Better!</a:t>
            </a:r>
            <a:endParaRPr lang="en-US" dirty="0">
              <a:solidFill>
                <a:srgbClr val="8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5733435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62135" y="146011"/>
            <a:ext cx="820148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200" dirty="0">
                <a:solidFill>
                  <a:srgbClr val="000000"/>
                </a:solidFill>
                <a:latin typeface="Cambria" charset="0"/>
                <a:cs typeface="Cambria" charset="0"/>
              </a:rPr>
              <a:t>HW forecasting</a:t>
            </a:r>
            <a:endParaRPr lang="en-US" sz="4200" dirty="0">
              <a:solidFill>
                <a:srgbClr val="000000"/>
              </a:solidFill>
              <a:latin typeface="Cambria" charset="0"/>
              <a:cs typeface="Cambria" charset="0"/>
            </a:endParaRPr>
          </a:p>
        </p:txBody>
      </p:sp>
      <p:pic>
        <p:nvPicPr>
          <p:cNvPr id="3" name="Picture 2" descr="Screen Shot 2013-04-08 at 4.33.38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200" y="2197100"/>
            <a:ext cx="7200900" cy="24638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797775" y="4093889"/>
            <a:ext cx="4280298" cy="17543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Symbol" charset="2"/>
                <a:cs typeface="Symbol" charset="2"/>
              </a:rPr>
              <a:t>a</a:t>
            </a:r>
            <a:r>
              <a:rPr lang="en-US" dirty="0" smtClean="0">
                <a:solidFill>
                  <a:srgbClr val="FF0000"/>
                </a:solidFill>
                <a:latin typeface="Cambria" charset="0"/>
                <a:cs typeface="Cambria" charset="0"/>
              </a:rPr>
              <a:t> = 0.43   </a:t>
            </a:r>
            <a:r>
              <a:rPr lang="en-US" dirty="0" smtClean="0">
                <a:solidFill>
                  <a:srgbClr val="800000"/>
                </a:solidFill>
                <a:latin typeface="Cambria" charset="0"/>
                <a:cs typeface="Cambria" charset="0"/>
              </a:rPr>
              <a:t>(medium memory of values!)</a:t>
            </a:r>
          </a:p>
          <a:p>
            <a:r>
              <a:rPr lang="en-US" dirty="0" smtClean="0">
                <a:solidFill>
                  <a:srgbClr val="FF0000"/>
                </a:solidFill>
                <a:latin typeface="Symbol" charset="2"/>
                <a:cs typeface="Symbol" charset="2"/>
              </a:rPr>
              <a:t>b</a:t>
            </a:r>
            <a:r>
              <a:rPr lang="en-US" dirty="0" smtClean="0">
                <a:solidFill>
                  <a:srgbClr val="FF0000"/>
                </a:solidFill>
                <a:latin typeface="Cambria" charset="0"/>
                <a:cs typeface="Cambria" charset="0"/>
              </a:rPr>
              <a:t> = 0.0      </a:t>
            </a:r>
            <a:r>
              <a:rPr lang="en-US" dirty="0" smtClean="0">
                <a:solidFill>
                  <a:srgbClr val="800000"/>
                </a:solidFill>
                <a:latin typeface="Cambria" charset="0"/>
                <a:cs typeface="Cambria" charset="0"/>
              </a:rPr>
              <a:t>(what's up with slope?!?)</a:t>
            </a:r>
          </a:p>
          <a:p>
            <a:r>
              <a:rPr lang="en-US" dirty="0" smtClean="0">
                <a:solidFill>
                  <a:srgbClr val="FF0000"/>
                </a:solidFill>
                <a:latin typeface="Symbol" charset="2"/>
                <a:cs typeface="Symbol" charset="2"/>
              </a:rPr>
              <a:t>g</a:t>
            </a:r>
            <a:r>
              <a:rPr lang="en-US" dirty="0" smtClean="0">
                <a:solidFill>
                  <a:srgbClr val="FF0000"/>
                </a:solidFill>
                <a:latin typeface="Cambria" charset="0"/>
                <a:cs typeface="Cambria" charset="0"/>
              </a:rPr>
              <a:t> </a:t>
            </a:r>
            <a:r>
              <a:rPr lang="en-US" dirty="0">
                <a:solidFill>
                  <a:srgbClr val="FF0000"/>
                </a:solidFill>
                <a:latin typeface="Cambria" charset="0"/>
                <a:cs typeface="Cambria" charset="0"/>
              </a:rPr>
              <a:t>= </a:t>
            </a:r>
            <a:r>
              <a:rPr lang="en-US" dirty="0" smtClean="0">
                <a:solidFill>
                  <a:srgbClr val="FF0000"/>
                </a:solidFill>
                <a:latin typeface="Cambria" charset="0"/>
                <a:cs typeface="Cambria" charset="0"/>
              </a:rPr>
              <a:t>0.96    </a:t>
            </a:r>
            <a:r>
              <a:rPr lang="en-US" dirty="0" smtClean="0">
                <a:solidFill>
                  <a:srgbClr val="800000"/>
                </a:solidFill>
                <a:latin typeface="Cambria" charset="0"/>
                <a:cs typeface="Cambria" charset="0"/>
              </a:rPr>
              <a:t>(almost no memory in seasonal 			portion of the data, i.e., a 			very good fit to those 				oscillations)</a:t>
            </a:r>
            <a:endParaRPr lang="en-US" dirty="0">
              <a:solidFill>
                <a:srgbClr val="8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57334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5"/>
          <p:cNvSpPr txBox="1">
            <a:spLocks noChangeArrowheads="1"/>
          </p:cNvSpPr>
          <p:nvPr/>
        </p:nvSpPr>
        <p:spPr bwMode="auto">
          <a:xfrm>
            <a:off x="213651" y="216730"/>
            <a:ext cx="776328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4000" dirty="0">
                <a:solidFill>
                  <a:srgbClr val="000000"/>
                </a:solidFill>
                <a:latin typeface="Cambria" pitchFamily="18" charset="0"/>
              </a:rPr>
              <a:t>Last assignment: </a:t>
            </a:r>
            <a:r>
              <a:rPr lang="en-US" sz="4000" i="1" dirty="0">
                <a:solidFill>
                  <a:srgbClr val="000000"/>
                </a:solidFill>
                <a:latin typeface="Cambria" pitchFamily="18" charset="0"/>
              </a:rPr>
              <a:t>clustering digits…</a:t>
            </a:r>
          </a:p>
        </p:txBody>
      </p:sp>
      <p:pic>
        <p:nvPicPr>
          <p:cNvPr id="3" name="Picture 2" descr="Screen Shot 2013-04-08 at 10.00.14 AM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94"/>
          <a:stretch/>
        </p:blipFill>
        <p:spPr>
          <a:xfrm>
            <a:off x="435428" y="924616"/>
            <a:ext cx="8363857" cy="5752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0409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62135" y="146011"/>
            <a:ext cx="820148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200" dirty="0">
                <a:solidFill>
                  <a:srgbClr val="000000"/>
                </a:solidFill>
                <a:latin typeface="Cambria" charset="0"/>
                <a:cs typeface="Cambria" charset="0"/>
              </a:rPr>
              <a:t>HW forecasting</a:t>
            </a:r>
            <a:endParaRPr lang="en-US" sz="4200" dirty="0">
              <a:solidFill>
                <a:srgbClr val="000000"/>
              </a:solidFill>
              <a:latin typeface="Cambria" charset="0"/>
              <a:cs typeface="Cambria" charset="0"/>
            </a:endParaRPr>
          </a:p>
        </p:txBody>
      </p:sp>
      <p:pic>
        <p:nvPicPr>
          <p:cNvPr id="3" name="Picture 2" descr="Screen Shot 2013-04-08 at 4.39.03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206" y="884675"/>
            <a:ext cx="7124700" cy="5638800"/>
          </a:xfrm>
          <a:prstGeom prst="rect">
            <a:avLst/>
          </a:prstGeom>
        </p:spPr>
      </p:pic>
      <p:cxnSp>
        <p:nvCxnSpPr>
          <p:cNvPr id="5" name="Straight Arrow Connector 4"/>
          <p:cNvCxnSpPr/>
          <p:nvPr/>
        </p:nvCxnSpPr>
        <p:spPr>
          <a:xfrm flipH="1" flipV="1">
            <a:off x="7043741" y="3503800"/>
            <a:ext cx="928024" cy="589690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7319365" y="4104581"/>
            <a:ext cx="1606682" cy="27699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r"/>
            <a:r>
              <a:rPr lang="en-US" sz="1200" dirty="0" smtClean="0">
                <a:solidFill>
                  <a:srgbClr val="0000FF"/>
                </a:solidFill>
                <a:latin typeface="Cambria"/>
                <a:cs typeface="Cambria"/>
              </a:rPr>
              <a:t>Again, 80% and 95%</a:t>
            </a:r>
            <a:endParaRPr lang="en-US" sz="1200" dirty="0">
              <a:solidFill>
                <a:srgbClr val="0000FF"/>
              </a:solidFill>
              <a:latin typeface="Cambria"/>
              <a:cs typeface="Cambria"/>
            </a:endParaRPr>
          </a:p>
        </p:txBody>
      </p:sp>
    </p:spTree>
    <p:extLst>
      <p:ext uri="{BB962C8B-B14F-4D97-AF65-F5344CB8AC3E}">
        <p14:creationId xmlns:p14="http://schemas.microsoft.com/office/powerpoint/2010/main" val="2475733435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62135" y="146011"/>
            <a:ext cx="820148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200" dirty="0" smtClean="0">
                <a:solidFill>
                  <a:srgbClr val="000000"/>
                </a:solidFill>
                <a:latin typeface="Cambria" charset="0"/>
                <a:cs typeface="Cambria" charset="0"/>
              </a:rPr>
              <a:t>Model checking…</a:t>
            </a:r>
            <a:endParaRPr lang="en-US" sz="4200" dirty="0">
              <a:solidFill>
                <a:srgbClr val="000000"/>
              </a:solidFill>
              <a:latin typeface="Cambria" charset="0"/>
              <a:cs typeface="Cambria" charset="0"/>
            </a:endParaRPr>
          </a:p>
        </p:txBody>
      </p:sp>
      <p:pic>
        <p:nvPicPr>
          <p:cNvPr id="2" name="Picture 1" descr="Screen Shot 2013-04-08 at 4.40.26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958" y="337897"/>
            <a:ext cx="2345918" cy="1882476"/>
          </a:xfrm>
          <a:prstGeom prst="rect">
            <a:avLst/>
          </a:prstGeom>
        </p:spPr>
      </p:pic>
      <p:pic>
        <p:nvPicPr>
          <p:cNvPr id="3" name="Picture 2" descr="Screen Shot 2013-04-08 at 4.40.21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616" y="2651301"/>
            <a:ext cx="4495384" cy="3393037"/>
          </a:xfrm>
          <a:prstGeom prst="rect">
            <a:avLst/>
          </a:prstGeom>
        </p:spPr>
      </p:pic>
      <p:pic>
        <p:nvPicPr>
          <p:cNvPr id="4" name="Picture 3" descr="Screen Shot 2013-04-08 at 4.40.15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00" y="2311095"/>
            <a:ext cx="4600015" cy="381262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01511" y="6260834"/>
            <a:ext cx="3826689" cy="3693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rgbClr val="0000FF"/>
            </a:solidFill>
          </a:ln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Cambria" charset="0"/>
                <a:cs typeface="Cambria" charset="0"/>
              </a:rPr>
              <a:t>not much correlation in the residuals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6501050" y="6250525"/>
            <a:ext cx="1133644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Cambria" charset="0"/>
                <a:cs typeface="Cambria" charset="0"/>
              </a:rPr>
              <a:t>over time</a:t>
            </a: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4136050" y="1200985"/>
            <a:ext cx="1620957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Cambria" charset="0"/>
                <a:cs typeface="Cambria" charset="0"/>
              </a:rPr>
              <a:t>as a histogram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4989223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62135" y="146011"/>
            <a:ext cx="8201486" cy="5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3200" dirty="0" smtClean="0">
                <a:solidFill>
                  <a:srgbClr val="000000"/>
                </a:solidFill>
                <a:latin typeface="Cambria" charset="0"/>
                <a:cs typeface="Cambria" charset="0"/>
              </a:rPr>
              <a:t>Other project data…</a:t>
            </a:r>
            <a:endParaRPr lang="en-US" sz="3200" dirty="0">
              <a:solidFill>
                <a:srgbClr val="000000"/>
              </a:solidFill>
              <a:latin typeface="Cambria" charset="0"/>
              <a:cs typeface="Cambria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535842" y="5862212"/>
            <a:ext cx="2379225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 smtClean="0"/>
              <a:t>image data…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4010185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62135" y="146011"/>
            <a:ext cx="8201486" cy="5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3200" dirty="0" smtClean="0">
                <a:solidFill>
                  <a:srgbClr val="000000"/>
                </a:solidFill>
                <a:latin typeface="Cambria" charset="0"/>
                <a:cs typeface="Cambria" charset="0"/>
              </a:rPr>
              <a:t>Other project data…</a:t>
            </a:r>
            <a:endParaRPr lang="en-US" sz="3200" dirty="0">
              <a:solidFill>
                <a:srgbClr val="000000"/>
              </a:solidFill>
              <a:latin typeface="Cambria" charset="0"/>
              <a:cs typeface="Cambria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535842" y="5862212"/>
            <a:ext cx="2379225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 smtClean="0"/>
              <a:t>image data…</a:t>
            </a:r>
            <a:endParaRPr lang="en-US" sz="3200" dirty="0"/>
          </a:p>
        </p:txBody>
      </p:sp>
      <p:pic>
        <p:nvPicPr>
          <p:cNvPr id="7" name="Picture 6" descr="Screen Shot 2013-04-08 at 10.06.32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235" y="1110180"/>
            <a:ext cx="4122098" cy="5315857"/>
          </a:xfrm>
          <a:prstGeom prst="rect">
            <a:avLst/>
          </a:prstGeom>
          <a:ln>
            <a:solidFill>
              <a:srgbClr val="0000FF"/>
            </a:solidFill>
          </a:ln>
        </p:spPr>
      </p:pic>
    </p:spTree>
    <p:extLst>
      <p:ext uri="{BB962C8B-B14F-4D97-AF65-F5344CB8AC3E}">
        <p14:creationId xmlns:p14="http://schemas.microsoft.com/office/powerpoint/2010/main" val="35260141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62135" y="146011"/>
            <a:ext cx="8201486" cy="5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3200" dirty="0" smtClean="0">
                <a:solidFill>
                  <a:srgbClr val="000000"/>
                </a:solidFill>
                <a:latin typeface="Cambria" charset="0"/>
                <a:cs typeface="Cambria" charset="0"/>
              </a:rPr>
              <a:t>Other image possibilities:  </a:t>
            </a:r>
            <a:r>
              <a:rPr lang="en-US" sz="3200" i="1" dirty="0" err="1" smtClean="0">
                <a:solidFill>
                  <a:srgbClr val="000000"/>
                </a:solidFill>
                <a:latin typeface="Cambria" charset="0"/>
                <a:cs typeface="Cambria" charset="0"/>
              </a:rPr>
              <a:t>Chromakeying</a:t>
            </a:r>
            <a:endParaRPr lang="en-US" sz="3200" i="1" dirty="0">
              <a:solidFill>
                <a:srgbClr val="000000"/>
              </a:solidFill>
              <a:latin typeface="Cambria" charset="0"/>
              <a:cs typeface="Cambria" charset="0"/>
            </a:endParaRPr>
          </a:p>
        </p:txBody>
      </p:sp>
      <p:pic>
        <p:nvPicPr>
          <p:cNvPr id="2" name="Picture 1" descr="Screen Shot 2013-04-08 at 3.43.51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690" y="1162871"/>
            <a:ext cx="7049532" cy="5251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96614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62135" y="146011"/>
            <a:ext cx="8201486" cy="5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3200" dirty="0" smtClean="0">
                <a:solidFill>
                  <a:srgbClr val="000000"/>
                </a:solidFill>
                <a:latin typeface="Cambria" charset="0"/>
                <a:cs typeface="Cambria" charset="0"/>
              </a:rPr>
              <a:t>Sometimes errors creep in…</a:t>
            </a:r>
            <a:endParaRPr lang="en-US" sz="3200" i="1" dirty="0">
              <a:solidFill>
                <a:srgbClr val="000000"/>
              </a:solidFill>
              <a:latin typeface="Cambria" charset="0"/>
              <a:cs typeface="Cambria" charset="0"/>
            </a:endParaRPr>
          </a:p>
        </p:txBody>
      </p:sp>
      <p:pic>
        <p:nvPicPr>
          <p:cNvPr id="5" name="Picture 4" descr="NineNewsChroma20090124StephanieBrantz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586" y="1000388"/>
            <a:ext cx="8270650" cy="480580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959261" y="6006515"/>
            <a:ext cx="723929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http://</a:t>
            </a:r>
            <a:r>
              <a:rPr lang="en-US" sz="1200" dirty="0" err="1"/>
              <a:t>samuelgordonstewart.com</a:t>
            </a:r>
            <a:r>
              <a:rPr lang="en-US" sz="1200" dirty="0"/>
              <a:t>/</a:t>
            </a:r>
            <a:r>
              <a:rPr lang="en-US" sz="1200" dirty="0" err="1"/>
              <a:t>wp</a:t>
            </a:r>
            <a:r>
              <a:rPr lang="en-US" sz="1200" dirty="0"/>
              <a:t>-content/NineNewsChroma20090124StephanieBrantz.jpg</a:t>
            </a:r>
          </a:p>
        </p:txBody>
      </p:sp>
    </p:spTree>
    <p:extLst>
      <p:ext uri="{BB962C8B-B14F-4D97-AF65-F5344CB8AC3E}">
        <p14:creationId xmlns:p14="http://schemas.microsoft.com/office/powerpoint/2010/main" val="20868707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62135" y="146011"/>
            <a:ext cx="8201486" cy="5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3200" dirty="0" smtClean="0">
                <a:solidFill>
                  <a:srgbClr val="000000"/>
                </a:solidFill>
                <a:latin typeface="Cambria" charset="0"/>
                <a:cs typeface="Cambria" charset="0"/>
              </a:rPr>
              <a:t>Sometimes errors creep in…</a:t>
            </a:r>
            <a:endParaRPr lang="en-US" sz="3200" i="1" dirty="0">
              <a:solidFill>
                <a:srgbClr val="000000"/>
              </a:solidFill>
              <a:latin typeface="Cambria" charset="0"/>
              <a:cs typeface="Cambria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59261" y="6006515"/>
            <a:ext cx="723929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http://</a:t>
            </a:r>
            <a:r>
              <a:rPr lang="en-US" sz="1200" dirty="0" err="1"/>
              <a:t>samuelgordonstewart.com</a:t>
            </a:r>
            <a:r>
              <a:rPr lang="en-US" sz="1200" dirty="0"/>
              <a:t>/</a:t>
            </a:r>
            <a:r>
              <a:rPr lang="en-US" sz="1200" dirty="0" err="1"/>
              <a:t>wp</a:t>
            </a:r>
            <a:r>
              <a:rPr lang="en-US" sz="1200" dirty="0"/>
              <a:t>-content/NineNewsChroma20090124KellieConnolly.jpg</a:t>
            </a:r>
          </a:p>
        </p:txBody>
      </p:sp>
      <p:pic>
        <p:nvPicPr>
          <p:cNvPr id="4" name="Picture 3" descr="NineNewsChroma20090124KellieConnolly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139" y="1091111"/>
            <a:ext cx="8062482" cy="4684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7065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43193" y="299458"/>
            <a:ext cx="3619613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4200" dirty="0" smtClean="0">
                <a:solidFill>
                  <a:srgbClr val="006401"/>
                </a:solidFill>
                <a:latin typeface="Cambria"/>
                <a:cs typeface="Cambria"/>
              </a:rPr>
              <a:t>Picture-taking!</a:t>
            </a:r>
            <a:endParaRPr lang="en-US" sz="4200" dirty="0">
              <a:solidFill>
                <a:srgbClr val="006401"/>
              </a:solidFill>
              <a:latin typeface="Cambria"/>
              <a:cs typeface="Cambria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711188" y="6033818"/>
            <a:ext cx="5096267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700" dirty="0" smtClean="0">
                <a:solidFill>
                  <a:srgbClr val="006401"/>
                </a:solidFill>
                <a:latin typeface="Cambria"/>
                <a:cs typeface="Cambria"/>
              </a:rPr>
              <a:t>I'll post these on the course site…</a:t>
            </a:r>
            <a:endParaRPr lang="en-US" sz="2700" dirty="0">
              <a:solidFill>
                <a:srgbClr val="00640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41407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364195" y="259411"/>
            <a:ext cx="7010400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5200" dirty="0" smtClean="0">
                <a:solidFill>
                  <a:prstClr val="black"/>
                </a:solidFill>
                <a:latin typeface="Cambria" charset="0"/>
                <a:cs typeface="Cambria" charset="0"/>
              </a:rPr>
              <a:t>Hw#8 – coming up</a:t>
            </a:r>
            <a:endParaRPr lang="en-US" sz="5200" dirty="0">
              <a:solidFill>
                <a:prstClr val="black"/>
              </a:solidFill>
              <a:latin typeface="Cambria" charset="0"/>
              <a:cs typeface="Cambria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22940" y="1371456"/>
            <a:ext cx="74094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prstClr val="black"/>
                </a:solidFill>
                <a:latin typeface="Calibri"/>
              </a:rPr>
              <a:t>(1) Finishing the Data Science text!</a:t>
            </a:r>
            <a:endParaRPr lang="en-US" sz="2400" i="1" dirty="0" smtClean="0">
              <a:solidFill>
                <a:srgbClr val="071EFF"/>
              </a:solidFill>
              <a:latin typeface="Calibri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922940" y="3834154"/>
            <a:ext cx="6711510" cy="2677656"/>
          </a:xfrm>
          <a:prstGeom prst="rect">
            <a:avLst/>
          </a:prstGeom>
          <a:solidFill>
            <a:srgbClr val="BFFFBC"/>
          </a:solidFill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Calibri"/>
                <a:cs typeface="Calibri"/>
              </a:rPr>
              <a:t>(2) Second, choosing a dataset for a final project:</a:t>
            </a:r>
          </a:p>
          <a:p>
            <a:pPr marL="800100" lvl="1" indent="-342900">
              <a:buFont typeface="Arial"/>
              <a:buChar char="•"/>
            </a:pPr>
            <a:r>
              <a:rPr lang="en-US" sz="2400" dirty="0" smtClean="0">
                <a:latin typeface="Calibri"/>
                <a:cs typeface="Calibri"/>
              </a:rPr>
              <a:t>Explain the dataset</a:t>
            </a:r>
          </a:p>
          <a:p>
            <a:pPr marL="800100" lvl="1" indent="-342900">
              <a:buFont typeface="Arial"/>
              <a:buChar char="•"/>
            </a:pPr>
            <a:r>
              <a:rPr lang="en-US" sz="2400" dirty="0" smtClean="0">
                <a:latin typeface="Calibri"/>
                <a:cs typeface="Calibri"/>
              </a:rPr>
              <a:t>Initial set of questions about it</a:t>
            </a:r>
          </a:p>
          <a:p>
            <a:pPr marL="800100" lvl="1" indent="-342900">
              <a:buFont typeface="Arial"/>
              <a:buChar char="•"/>
            </a:pPr>
            <a:r>
              <a:rPr lang="en-US" sz="2400" dirty="0" smtClean="0">
                <a:latin typeface="Calibri"/>
                <a:cs typeface="Calibri"/>
              </a:rPr>
              <a:t>A desired predictive model</a:t>
            </a:r>
          </a:p>
          <a:p>
            <a:pPr marL="800100" lvl="1" indent="-342900">
              <a:buFont typeface="Arial"/>
              <a:buChar char="•"/>
            </a:pPr>
            <a:r>
              <a:rPr lang="en-US" sz="2400" dirty="0" smtClean="0">
                <a:latin typeface="Calibri"/>
                <a:cs typeface="Calibri"/>
              </a:rPr>
              <a:t>Two initial visualizations (in R) </a:t>
            </a:r>
            <a:r>
              <a:rPr lang="en-US" dirty="0" smtClean="0">
                <a:solidFill>
                  <a:srgbClr val="FF0000"/>
                </a:solidFill>
                <a:latin typeface="Cambria"/>
                <a:cs typeface="Cambria"/>
              </a:rPr>
              <a:t>(read the data!)</a:t>
            </a:r>
          </a:p>
          <a:p>
            <a:pPr marL="800100" lvl="1" indent="-342900">
              <a:buFont typeface="Arial"/>
              <a:buChar char="•"/>
            </a:pPr>
            <a:r>
              <a:rPr lang="en-US" sz="2400" dirty="0" smtClean="0">
                <a:latin typeface="Calibri"/>
                <a:cs typeface="Calibri"/>
              </a:rPr>
              <a:t>Run an initial SVM, NN, and k-NN classifier</a:t>
            </a:r>
          </a:p>
          <a:p>
            <a:pPr marL="800100" lvl="1" indent="-342900">
              <a:buFont typeface="Arial"/>
              <a:buChar char="•"/>
            </a:pPr>
            <a:r>
              <a:rPr lang="en-US" sz="2400" dirty="0" smtClean="0">
                <a:latin typeface="Calibri"/>
                <a:cs typeface="Calibri"/>
              </a:rPr>
              <a:t>Non-R systems OK, but only </a:t>
            </a:r>
            <a:r>
              <a:rPr lang="en-US" sz="2400" i="1" dirty="0" smtClean="0">
                <a:latin typeface="Calibri"/>
                <a:cs typeface="Calibri"/>
              </a:rPr>
              <a:t>in addition</a:t>
            </a:r>
          </a:p>
        </p:txBody>
      </p:sp>
      <p:sp>
        <p:nvSpPr>
          <p:cNvPr id="4" name="Rectangle 3"/>
          <p:cNvSpPr/>
          <p:nvPr/>
        </p:nvSpPr>
        <p:spPr>
          <a:xfrm>
            <a:off x="5815244" y="1418429"/>
            <a:ext cx="28484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Calibri"/>
                <a:cs typeface="Calibri"/>
              </a:rPr>
              <a:t>Using R with location data….</a:t>
            </a:r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364195" y="2121256"/>
            <a:ext cx="611667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Calibri"/>
                <a:cs typeface="Calibri"/>
              </a:rPr>
              <a:t>library(maps)</a:t>
            </a:r>
          </a:p>
          <a:p>
            <a:r>
              <a:rPr lang="en-US" dirty="0">
                <a:latin typeface="Calibri"/>
                <a:cs typeface="Calibri"/>
              </a:rPr>
              <a:t>map("state", interior = FALSE)</a:t>
            </a:r>
          </a:p>
          <a:p>
            <a:r>
              <a:rPr lang="en-US" dirty="0">
                <a:latin typeface="Calibri"/>
                <a:cs typeface="Calibri"/>
              </a:rPr>
              <a:t>map("state", boundary = FALSE, col="gray", add = TRUE</a:t>
            </a:r>
            <a:r>
              <a:rPr lang="en-US" dirty="0" smtClean="0">
                <a:latin typeface="Calibri"/>
                <a:cs typeface="Calibri"/>
              </a:rPr>
              <a:t>)</a:t>
            </a:r>
          </a:p>
          <a:p>
            <a:r>
              <a:rPr lang="en-US" dirty="0" smtClean="0">
                <a:latin typeface="Calibri"/>
                <a:cs typeface="Calibri"/>
              </a:rPr>
              <a:t>points(-117,34,pch=19,col="red")</a:t>
            </a:r>
            <a:endParaRPr lang="en-US" dirty="0">
              <a:latin typeface="Calibri"/>
              <a:cs typeface="Calibri"/>
            </a:endParaRPr>
          </a:p>
        </p:txBody>
      </p:sp>
      <p:pic>
        <p:nvPicPr>
          <p:cNvPr id="3" name="Picture 2" descr="Screen Shot 2013-04-01 at 2.52.22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3699" y="1871138"/>
            <a:ext cx="3009506" cy="1785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09108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262135" y="146011"/>
            <a:ext cx="70104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200" dirty="0" smtClean="0">
                <a:solidFill>
                  <a:prstClr val="black"/>
                </a:solidFill>
                <a:latin typeface="Cambria" charset="0"/>
                <a:cs typeface="Cambria" charset="0"/>
              </a:rPr>
              <a:t>Project schedule</a:t>
            </a:r>
            <a:endParaRPr lang="en-US" sz="4200" dirty="0">
              <a:solidFill>
                <a:prstClr val="black"/>
              </a:solidFill>
              <a:latin typeface="Cambria" charset="0"/>
              <a:cs typeface="Cambria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96140" y="1303416"/>
            <a:ext cx="74094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008000"/>
                </a:solidFill>
                <a:latin typeface="Calibri"/>
              </a:rPr>
              <a:t>Due 4/13:  </a:t>
            </a:r>
            <a:r>
              <a:rPr lang="en-US" sz="2400" dirty="0" smtClean="0">
                <a:solidFill>
                  <a:prstClr val="black"/>
                </a:solidFill>
                <a:latin typeface="Calibri"/>
              </a:rPr>
              <a:t>choosing the dataset</a:t>
            </a:r>
            <a:endParaRPr lang="en-US" sz="2400" i="1" dirty="0" smtClean="0">
              <a:solidFill>
                <a:srgbClr val="071EFF"/>
              </a:solidFill>
              <a:latin typeface="Calibri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846458" y="818815"/>
            <a:ext cx="4157218" cy="1477328"/>
          </a:xfrm>
          <a:prstGeom prst="rect">
            <a:avLst/>
          </a:prstGeom>
          <a:solidFill>
            <a:srgbClr val="BFFFBC"/>
          </a:solidFill>
        </p:spPr>
        <p:txBody>
          <a:bodyPr wrap="square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1500" dirty="0" smtClean="0">
                <a:latin typeface="Calibri"/>
                <a:cs typeface="Calibri"/>
              </a:rPr>
              <a:t>Explain the dataset</a:t>
            </a:r>
          </a:p>
          <a:p>
            <a:pPr marL="342900" indent="-342900">
              <a:buFont typeface="Arial"/>
              <a:buChar char="•"/>
            </a:pPr>
            <a:r>
              <a:rPr lang="en-US" sz="1500" dirty="0" smtClean="0">
                <a:latin typeface="Calibri"/>
                <a:cs typeface="Calibri"/>
              </a:rPr>
              <a:t>Initial set of questions about it</a:t>
            </a:r>
          </a:p>
          <a:p>
            <a:pPr marL="342900" indent="-342900">
              <a:buFont typeface="Arial"/>
              <a:buChar char="•"/>
            </a:pPr>
            <a:r>
              <a:rPr lang="en-US" sz="1500" dirty="0" smtClean="0">
                <a:latin typeface="Calibri"/>
                <a:cs typeface="Calibri"/>
              </a:rPr>
              <a:t>A desired predictive model</a:t>
            </a:r>
          </a:p>
          <a:p>
            <a:pPr marL="342900" indent="-342900">
              <a:buFont typeface="Arial"/>
              <a:buChar char="•"/>
            </a:pPr>
            <a:r>
              <a:rPr lang="en-US" sz="1500" dirty="0" smtClean="0">
                <a:latin typeface="Calibri"/>
                <a:cs typeface="Calibri"/>
              </a:rPr>
              <a:t>Two initial visualizations (in R) </a:t>
            </a:r>
            <a:r>
              <a:rPr lang="en-US" sz="900" dirty="0" smtClean="0">
                <a:solidFill>
                  <a:srgbClr val="FF0000"/>
                </a:solidFill>
                <a:latin typeface="Cambria"/>
                <a:cs typeface="Cambria"/>
              </a:rPr>
              <a:t>(read the data!)</a:t>
            </a:r>
          </a:p>
          <a:p>
            <a:pPr marL="342900" indent="-342900">
              <a:buFont typeface="Arial"/>
              <a:buChar char="•"/>
            </a:pPr>
            <a:r>
              <a:rPr lang="en-US" sz="1500" dirty="0" smtClean="0">
                <a:latin typeface="Calibri"/>
                <a:cs typeface="Calibri"/>
              </a:rPr>
              <a:t>Run an initial SVM, NN, and k-NN classifier</a:t>
            </a:r>
          </a:p>
          <a:p>
            <a:pPr marL="342900" indent="-342900">
              <a:buFont typeface="Arial"/>
              <a:buChar char="•"/>
            </a:pPr>
            <a:r>
              <a:rPr lang="en-US" sz="1500" dirty="0" smtClean="0">
                <a:latin typeface="Calibri"/>
                <a:cs typeface="Calibri"/>
              </a:rPr>
              <a:t>Other systems OK, but only </a:t>
            </a:r>
            <a:r>
              <a:rPr lang="en-US" sz="1500" i="1" dirty="0" smtClean="0">
                <a:latin typeface="Calibri"/>
                <a:cs typeface="Calibri"/>
              </a:rPr>
              <a:t>in addition</a:t>
            </a:r>
          </a:p>
        </p:txBody>
      </p:sp>
      <p:sp>
        <p:nvSpPr>
          <p:cNvPr id="7" name="Rectangle 6"/>
          <p:cNvSpPr/>
          <p:nvPr/>
        </p:nvSpPr>
        <p:spPr>
          <a:xfrm>
            <a:off x="696140" y="2533145"/>
            <a:ext cx="74094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0000FF"/>
                </a:solidFill>
                <a:latin typeface="Calibri"/>
              </a:rPr>
              <a:t>Due 4/20:  </a:t>
            </a:r>
            <a:r>
              <a:rPr lang="en-US" sz="2400" dirty="0" smtClean="0">
                <a:solidFill>
                  <a:prstClr val="black"/>
                </a:solidFill>
                <a:latin typeface="Calibri"/>
              </a:rPr>
              <a:t>feature selection and exploration</a:t>
            </a:r>
            <a:endParaRPr lang="en-US" sz="2400" i="1" dirty="0" smtClean="0">
              <a:solidFill>
                <a:srgbClr val="071EFF"/>
              </a:solidFill>
              <a:latin typeface="Calibri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846458" y="3013446"/>
            <a:ext cx="4157218" cy="969496"/>
          </a:xfrm>
          <a:prstGeom prst="rect">
            <a:avLst/>
          </a:prstGeom>
          <a:solidFill>
            <a:srgbClr val="B7D9FF"/>
          </a:solidFill>
        </p:spPr>
        <p:txBody>
          <a:bodyPr wrap="square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1500" dirty="0" smtClean="0">
                <a:latin typeface="Calibri"/>
                <a:cs typeface="Calibri"/>
              </a:rPr>
              <a:t>Define features/subsets of your data</a:t>
            </a:r>
          </a:p>
          <a:p>
            <a:pPr marL="342900" indent="-342900">
              <a:buFont typeface="Arial"/>
              <a:buChar char="•"/>
            </a:pPr>
            <a:r>
              <a:rPr lang="en-US" sz="1500" dirty="0" smtClean="0">
                <a:latin typeface="Calibri"/>
                <a:cs typeface="Calibri"/>
              </a:rPr>
              <a:t>Try the unsupervised algorithms</a:t>
            </a:r>
          </a:p>
          <a:p>
            <a:pPr lvl="1"/>
            <a:r>
              <a:rPr lang="en-US" sz="1200" dirty="0" smtClean="0">
                <a:latin typeface="Calibri"/>
                <a:cs typeface="Calibri"/>
              </a:rPr>
              <a:t>hierarchical and k-means clustering</a:t>
            </a:r>
          </a:p>
          <a:p>
            <a:pPr marL="342900" indent="-342900">
              <a:buFont typeface="Arial"/>
              <a:buChar char="•"/>
            </a:pPr>
            <a:r>
              <a:rPr lang="en-US" sz="1500" dirty="0" smtClean="0">
                <a:latin typeface="Calibri"/>
                <a:cs typeface="Calibri"/>
              </a:rPr>
              <a:t>Visualize and summarize the results</a:t>
            </a:r>
          </a:p>
        </p:txBody>
      </p:sp>
      <p:sp>
        <p:nvSpPr>
          <p:cNvPr id="10" name="Rectangle 9"/>
          <p:cNvSpPr/>
          <p:nvPr/>
        </p:nvSpPr>
        <p:spPr>
          <a:xfrm>
            <a:off x="696140" y="4182462"/>
            <a:ext cx="74094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800000"/>
                </a:solidFill>
                <a:latin typeface="Calibri"/>
              </a:rPr>
              <a:t>Due 4/27:  </a:t>
            </a:r>
            <a:r>
              <a:rPr lang="en-US" sz="2400" dirty="0" smtClean="0">
                <a:solidFill>
                  <a:prstClr val="black"/>
                </a:solidFill>
                <a:latin typeface="Calibri"/>
              </a:rPr>
              <a:t>model selection </a:t>
            </a:r>
            <a:r>
              <a:rPr lang="en-US" sz="2400" dirty="0" smtClean="0">
                <a:solidFill>
                  <a:prstClr val="black"/>
                </a:solidFill>
                <a:latin typeface="Calibri"/>
              </a:rPr>
              <a:t>/ predictive modeling</a:t>
            </a:r>
            <a:endParaRPr lang="en-US" sz="2400" i="1" dirty="0" smtClean="0">
              <a:solidFill>
                <a:srgbClr val="071EFF"/>
              </a:solidFill>
              <a:latin typeface="Calibri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846458" y="4662763"/>
            <a:ext cx="4157218" cy="1569660"/>
          </a:xfrm>
          <a:prstGeom prst="rect">
            <a:avLst/>
          </a:prstGeom>
          <a:solidFill>
            <a:srgbClr val="FFA4AB"/>
          </a:solidFill>
        </p:spPr>
        <p:txBody>
          <a:bodyPr wrap="square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1500" dirty="0">
                <a:latin typeface="Calibri"/>
                <a:cs typeface="Calibri"/>
              </a:rPr>
              <a:t>Decide on a cross-validation </a:t>
            </a:r>
            <a:r>
              <a:rPr lang="en-US" sz="1500" dirty="0" smtClean="0">
                <a:latin typeface="Calibri"/>
                <a:cs typeface="Calibri"/>
              </a:rPr>
              <a:t>strategy</a:t>
            </a:r>
          </a:p>
          <a:p>
            <a:pPr marL="457200" lvl="2"/>
            <a:r>
              <a:rPr lang="en-US" sz="1200" dirty="0" smtClean="0">
                <a:latin typeface="Calibri"/>
                <a:cs typeface="Calibri"/>
              </a:rPr>
              <a:t>10-fold, leave-one-out, parameters to test…</a:t>
            </a:r>
            <a:endParaRPr lang="en-US" sz="1500" dirty="0">
              <a:latin typeface="Calibri"/>
              <a:cs typeface="Calibri"/>
            </a:endParaRPr>
          </a:p>
          <a:p>
            <a:pPr marL="342900" indent="-342900">
              <a:buFont typeface="Arial"/>
              <a:buChar char="•"/>
            </a:pPr>
            <a:r>
              <a:rPr lang="en-US" sz="1500" dirty="0" smtClean="0">
                <a:latin typeface="Calibri"/>
                <a:cs typeface="Calibri"/>
              </a:rPr>
              <a:t>Try all of the appropriate algorithms</a:t>
            </a:r>
          </a:p>
          <a:p>
            <a:pPr lvl="1"/>
            <a:r>
              <a:rPr lang="en-US" sz="1200" dirty="0" smtClean="0">
                <a:latin typeface="Calibri"/>
                <a:cs typeface="Calibri"/>
              </a:rPr>
              <a:t>linear and/or logistic regression, decision trees, random forests, SVMs, NNs, and k-NNs</a:t>
            </a:r>
          </a:p>
          <a:p>
            <a:pPr marL="342900" indent="-342900">
              <a:buFont typeface="Arial"/>
              <a:buChar char="•"/>
            </a:pPr>
            <a:r>
              <a:rPr lang="en-US" sz="1500" dirty="0" smtClean="0">
                <a:latin typeface="Calibri"/>
                <a:cs typeface="Calibri"/>
              </a:rPr>
              <a:t>Run them and summarize the results</a:t>
            </a:r>
          </a:p>
          <a:p>
            <a:pPr marL="342900" indent="-342900">
              <a:buFont typeface="Arial"/>
              <a:buChar char="•"/>
            </a:pPr>
            <a:r>
              <a:rPr lang="en-US" sz="1500" dirty="0" smtClean="0">
                <a:latin typeface="Calibri"/>
                <a:cs typeface="Calibri"/>
              </a:rPr>
              <a:t>Ensemble vs. single-algorithm choice</a:t>
            </a:r>
          </a:p>
        </p:txBody>
      </p:sp>
      <p:sp>
        <p:nvSpPr>
          <p:cNvPr id="12" name="Rectangle 11"/>
          <p:cNvSpPr/>
          <p:nvPr/>
        </p:nvSpPr>
        <p:spPr>
          <a:xfrm>
            <a:off x="701120" y="6024558"/>
            <a:ext cx="74094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 smtClean="0">
                <a:latin typeface="Calibri"/>
              </a:rPr>
              <a:t>On 4/29:  </a:t>
            </a:r>
            <a:r>
              <a:rPr lang="en-US" sz="2400" dirty="0" smtClean="0">
                <a:solidFill>
                  <a:prstClr val="black"/>
                </a:solidFill>
                <a:latin typeface="Calibri"/>
              </a:rPr>
              <a:t>final-project talks</a:t>
            </a:r>
            <a:endParaRPr lang="en-US" sz="2400" i="1" dirty="0" smtClean="0">
              <a:solidFill>
                <a:srgbClr val="071EFF"/>
              </a:solidFill>
              <a:latin typeface="Calibri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078592" y="1051994"/>
            <a:ext cx="178766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 smtClean="0">
                <a:solidFill>
                  <a:schemeClr val="bg1">
                    <a:lumMod val="50000"/>
                  </a:schemeClr>
                </a:solidFill>
                <a:latin typeface="Calibri"/>
              </a:rPr>
              <a:t>4/8: </a:t>
            </a:r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  <a:latin typeface="Calibri"/>
              </a:rPr>
              <a:t>analyzing </a:t>
            </a:r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  <a:latin typeface="Calibri"/>
              </a:rPr>
              <a:t>time series</a:t>
            </a:r>
            <a:endParaRPr 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78592" y="2290166"/>
            <a:ext cx="35830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 smtClean="0">
                <a:solidFill>
                  <a:schemeClr val="bg1">
                    <a:lumMod val="50000"/>
                  </a:schemeClr>
                </a:solidFill>
                <a:latin typeface="Calibri"/>
              </a:rPr>
              <a:t>4/15: </a:t>
            </a:r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  <a:latin typeface="Calibri"/>
              </a:rPr>
              <a:t>model selection and gradient-boosted classifiers</a:t>
            </a:r>
            <a:endParaRPr 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078592" y="3909881"/>
            <a:ext cx="314701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 smtClean="0">
                <a:solidFill>
                  <a:schemeClr val="bg1">
                    <a:lumMod val="50000"/>
                  </a:schemeClr>
                </a:solidFill>
                <a:latin typeface="Calibri"/>
              </a:rPr>
              <a:t>4/22: </a:t>
            </a:r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  <a:latin typeface="Calibri"/>
              </a:rPr>
              <a:t>example final project talk / short session</a:t>
            </a:r>
            <a:endParaRPr 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046530" y="6481384"/>
            <a:ext cx="3698448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1200" b="1" dirty="0" smtClean="0">
                <a:solidFill>
                  <a:srgbClr val="7F7F7F"/>
                </a:solidFill>
                <a:latin typeface="Calibri"/>
              </a:rPr>
              <a:t>Final project report due 5/11/2013 (No class 5/6/2013)</a:t>
            </a:r>
            <a:endParaRPr lang="en-US" sz="1200" b="1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70716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5"/>
          <p:cNvSpPr txBox="1">
            <a:spLocks noChangeArrowheads="1"/>
          </p:cNvSpPr>
          <p:nvPr/>
        </p:nvSpPr>
        <p:spPr bwMode="auto">
          <a:xfrm>
            <a:off x="213651" y="216730"/>
            <a:ext cx="776328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4000" dirty="0">
                <a:solidFill>
                  <a:srgbClr val="000000"/>
                </a:solidFill>
                <a:latin typeface="Cambria" pitchFamily="18" charset="0"/>
              </a:rPr>
              <a:t>Last assignment: </a:t>
            </a:r>
            <a:r>
              <a:rPr lang="en-US" sz="4000" i="1" dirty="0">
                <a:solidFill>
                  <a:srgbClr val="000000"/>
                </a:solidFill>
                <a:latin typeface="Cambria" pitchFamily="18" charset="0"/>
              </a:rPr>
              <a:t>clustering digits…</a:t>
            </a:r>
          </a:p>
        </p:txBody>
      </p:sp>
      <p:pic>
        <p:nvPicPr>
          <p:cNvPr id="4" name="Picture 3" descr="Screen Shot 2013-04-08 at 9.59.54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100" y="1032328"/>
            <a:ext cx="8559800" cy="2489200"/>
          </a:xfrm>
          <a:prstGeom prst="rect">
            <a:avLst/>
          </a:prstGeom>
        </p:spPr>
      </p:pic>
      <p:pic>
        <p:nvPicPr>
          <p:cNvPr id="5" name="Picture 4" descr="Screen Shot 2013-04-08 at 9.59.39 A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672" y="3340100"/>
            <a:ext cx="7162800" cy="220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4497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056501" y="950462"/>
            <a:ext cx="5179781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4200" dirty="0" smtClean="0">
                <a:solidFill>
                  <a:srgbClr val="006401"/>
                </a:solidFill>
                <a:latin typeface="Cambria"/>
                <a:cs typeface="Cambria"/>
              </a:rPr>
              <a:t>Project, part 1:  </a:t>
            </a:r>
            <a:r>
              <a:rPr lang="en-GB" sz="4200" i="1" dirty="0" smtClean="0">
                <a:solidFill>
                  <a:srgbClr val="006401"/>
                </a:solidFill>
                <a:latin typeface="Cambria"/>
                <a:cs typeface="Cambria"/>
              </a:rPr>
              <a:t>Data!</a:t>
            </a:r>
            <a:endParaRPr lang="en-US" sz="4200" i="1" dirty="0">
              <a:solidFill>
                <a:srgbClr val="006401"/>
              </a:solidFill>
              <a:latin typeface="Cambria"/>
              <a:cs typeface="Cambria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868123" y="5988668"/>
            <a:ext cx="3756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solidFill>
                  <a:srgbClr val="0000FF"/>
                </a:solidFill>
                <a:latin typeface="Cambria"/>
                <a:cs typeface="Cambria"/>
              </a:rPr>
              <a:t>Reminder: </a:t>
            </a:r>
            <a:r>
              <a:rPr lang="en-GB" dirty="0" smtClean="0">
                <a:latin typeface="Cambria"/>
                <a:cs typeface="Cambria"/>
              </a:rPr>
              <a:t>it's due this SAT, not Tue.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52480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62135" y="146011"/>
            <a:ext cx="70104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200" dirty="0" smtClean="0">
                <a:solidFill>
                  <a:prstClr val="black"/>
                </a:solidFill>
                <a:latin typeface="Cambria" charset="0"/>
                <a:cs typeface="Cambria" charset="0"/>
              </a:rPr>
              <a:t>Model </a:t>
            </a:r>
            <a:r>
              <a:rPr lang="en-US" sz="4200" i="1" dirty="0" smtClean="0">
                <a:solidFill>
                  <a:prstClr val="black"/>
                </a:solidFill>
                <a:latin typeface="Cambria" charset="0"/>
                <a:cs typeface="Cambria" charset="0"/>
              </a:rPr>
              <a:t>selection</a:t>
            </a:r>
            <a:endParaRPr lang="en-US" sz="4200" i="1" dirty="0">
              <a:solidFill>
                <a:prstClr val="black"/>
              </a:solidFill>
              <a:latin typeface="Cambria" charset="0"/>
              <a:cs typeface="Cambria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682033" y="6165334"/>
            <a:ext cx="24941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  <a:latin typeface="Cambria" charset="0"/>
                <a:cs typeface="Cambria" charset="0"/>
              </a:rPr>
              <a:t>Which one do I choose?</a:t>
            </a:r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32220" y="1966853"/>
            <a:ext cx="209544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  <a:latin typeface="Cambria" charset="0"/>
                <a:cs typeface="Cambria" charset="0"/>
              </a:rPr>
              <a:t>Linear Regression</a:t>
            </a:r>
          </a:p>
          <a:p>
            <a:r>
              <a:rPr lang="en-US" dirty="0" smtClean="0">
                <a:solidFill>
                  <a:prstClr val="black"/>
                </a:solidFill>
                <a:latin typeface="Cambria" charset="0"/>
                <a:cs typeface="Cambria" charset="0"/>
              </a:rPr>
              <a:t>Logistic Regression</a:t>
            </a:r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32220" y="3385847"/>
            <a:ext cx="209544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  <a:latin typeface="Cambria" charset="0"/>
                <a:cs typeface="Cambria" charset="0"/>
              </a:rPr>
              <a:t>Linear Regression</a:t>
            </a:r>
          </a:p>
          <a:p>
            <a:r>
              <a:rPr lang="en-US" dirty="0" smtClean="0">
                <a:solidFill>
                  <a:prstClr val="black"/>
                </a:solidFill>
                <a:latin typeface="Cambria" charset="0"/>
                <a:cs typeface="Cambria" charset="0"/>
              </a:rPr>
              <a:t>Logistic Regression</a:t>
            </a:r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32220" y="1219591"/>
            <a:ext cx="24416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  <a:latin typeface="Cambria" charset="0"/>
                <a:cs typeface="Cambria" charset="0"/>
              </a:rPr>
              <a:t>Custom-</a:t>
            </a:r>
            <a:r>
              <a:rPr lang="en-US" dirty="0">
                <a:solidFill>
                  <a:prstClr val="black"/>
                </a:solidFill>
                <a:latin typeface="Cambria" charset="0"/>
                <a:cs typeface="Cambria" charset="0"/>
              </a:rPr>
              <a:t>built </a:t>
            </a:r>
            <a:r>
              <a:rPr lang="en-US" dirty="0" smtClean="0">
                <a:solidFill>
                  <a:prstClr val="black"/>
                </a:solidFill>
                <a:latin typeface="Cambria" charset="0"/>
                <a:cs typeface="Cambria" charset="0"/>
              </a:rPr>
              <a:t>functions</a:t>
            </a:r>
            <a:endParaRPr lang="en-US" dirty="0">
              <a:solidFill>
                <a:prstClr val="black"/>
              </a:solidFill>
              <a:latin typeface="Cambria" charset="0"/>
              <a:cs typeface="Cambri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0466738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62135" y="146011"/>
            <a:ext cx="70104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200" dirty="0" smtClean="0">
                <a:solidFill>
                  <a:prstClr val="black"/>
                </a:solidFill>
                <a:latin typeface="Cambria" charset="0"/>
                <a:cs typeface="Cambria" charset="0"/>
              </a:rPr>
              <a:t>High-level considerations</a:t>
            </a:r>
            <a:endParaRPr lang="en-US" sz="4200" i="1" dirty="0">
              <a:solidFill>
                <a:prstClr val="black"/>
              </a:solidFill>
              <a:latin typeface="Cambria" charset="0"/>
              <a:cs typeface="Cambria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682033" y="6165334"/>
            <a:ext cx="24941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  <a:latin typeface="Cambria" charset="0"/>
                <a:cs typeface="Cambria" charset="0"/>
              </a:rPr>
              <a:t>Which one do I choose?</a:t>
            </a:r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32220" y="1966853"/>
            <a:ext cx="209544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  <a:latin typeface="Cambria" charset="0"/>
                <a:cs typeface="Cambria" charset="0"/>
              </a:rPr>
              <a:t>Linear Regression</a:t>
            </a:r>
          </a:p>
          <a:p>
            <a:r>
              <a:rPr lang="en-US" dirty="0" smtClean="0">
                <a:solidFill>
                  <a:prstClr val="black"/>
                </a:solidFill>
                <a:latin typeface="Cambria" charset="0"/>
                <a:cs typeface="Cambria" charset="0"/>
              </a:rPr>
              <a:t>Logistic Regression</a:t>
            </a:r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32220" y="3385847"/>
            <a:ext cx="209544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  <a:latin typeface="Cambria" charset="0"/>
                <a:cs typeface="Cambria" charset="0"/>
              </a:rPr>
              <a:t>Linear Regression</a:t>
            </a:r>
          </a:p>
          <a:p>
            <a:r>
              <a:rPr lang="en-US" dirty="0" smtClean="0">
                <a:solidFill>
                  <a:prstClr val="black"/>
                </a:solidFill>
                <a:latin typeface="Cambria" charset="0"/>
                <a:cs typeface="Cambria" charset="0"/>
              </a:rPr>
              <a:t>Logistic Regression</a:t>
            </a:r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32220" y="1219591"/>
            <a:ext cx="24416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  <a:latin typeface="Cambria" charset="0"/>
                <a:cs typeface="Cambria" charset="0"/>
              </a:rPr>
              <a:t>Custom-</a:t>
            </a:r>
            <a:r>
              <a:rPr lang="en-US" dirty="0">
                <a:solidFill>
                  <a:prstClr val="black"/>
                </a:solidFill>
                <a:latin typeface="Cambria" charset="0"/>
                <a:cs typeface="Cambria" charset="0"/>
              </a:rPr>
              <a:t>built </a:t>
            </a:r>
            <a:r>
              <a:rPr lang="en-US" dirty="0" smtClean="0">
                <a:solidFill>
                  <a:prstClr val="black"/>
                </a:solidFill>
                <a:latin typeface="Cambria" charset="0"/>
                <a:cs typeface="Cambria" charset="0"/>
              </a:rPr>
              <a:t>functions</a:t>
            </a:r>
            <a:endParaRPr lang="en-US" dirty="0">
              <a:solidFill>
                <a:prstClr val="black"/>
              </a:solidFill>
              <a:latin typeface="Cambria" charset="0"/>
              <a:cs typeface="Cambria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936033" y="2356533"/>
            <a:ext cx="19415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  <a:latin typeface="Cambria" charset="0"/>
                <a:cs typeface="Cambria" charset="0"/>
              </a:rPr>
              <a:t>See tabs at HMC…</a:t>
            </a:r>
            <a:endParaRPr lang="en-US" dirty="0">
              <a:solidFill>
                <a:prstClr val="black"/>
              </a:solidFill>
              <a:latin typeface="Cambria" charset="0"/>
              <a:cs typeface="Cambri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2953659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62135" y="146011"/>
            <a:ext cx="70104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200" dirty="0" smtClean="0">
                <a:solidFill>
                  <a:prstClr val="black"/>
                </a:solidFill>
                <a:latin typeface="Cambria" charset="0"/>
                <a:cs typeface="Cambria" charset="0"/>
              </a:rPr>
              <a:t>Cross-validation</a:t>
            </a:r>
            <a:endParaRPr lang="en-US" sz="4200" i="1" dirty="0">
              <a:solidFill>
                <a:prstClr val="black"/>
              </a:solidFill>
              <a:latin typeface="Cambria" charset="0"/>
              <a:cs typeface="Cambria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682033" y="6165334"/>
            <a:ext cx="24941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  <a:latin typeface="Cambria" charset="0"/>
                <a:cs typeface="Cambria" charset="0"/>
              </a:rPr>
              <a:t>Which one do I choose?</a:t>
            </a:r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32220" y="1966853"/>
            <a:ext cx="209544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  <a:latin typeface="Cambria" charset="0"/>
                <a:cs typeface="Cambria" charset="0"/>
              </a:rPr>
              <a:t>Linear Regression</a:t>
            </a:r>
          </a:p>
          <a:p>
            <a:r>
              <a:rPr lang="en-US" dirty="0" smtClean="0">
                <a:solidFill>
                  <a:prstClr val="black"/>
                </a:solidFill>
                <a:latin typeface="Cambria" charset="0"/>
                <a:cs typeface="Cambria" charset="0"/>
              </a:rPr>
              <a:t>Logistic Regression</a:t>
            </a:r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32220" y="3385847"/>
            <a:ext cx="209544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  <a:latin typeface="Cambria" charset="0"/>
                <a:cs typeface="Cambria" charset="0"/>
              </a:rPr>
              <a:t>Linear Regression</a:t>
            </a:r>
          </a:p>
          <a:p>
            <a:r>
              <a:rPr lang="en-US" dirty="0" smtClean="0">
                <a:solidFill>
                  <a:prstClr val="black"/>
                </a:solidFill>
                <a:latin typeface="Cambria" charset="0"/>
                <a:cs typeface="Cambria" charset="0"/>
              </a:rPr>
              <a:t>Logistic Regression</a:t>
            </a:r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32220" y="1219591"/>
            <a:ext cx="24416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  <a:latin typeface="Cambria" charset="0"/>
                <a:cs typeface="Cambria" charset="0"/>
              </a:rPr>
              <a:t>Custom-</a:t>
            </a:r>
            <a:r>
              <a:rPr lang="en-US" dirty="0">
                <a:solidFill>
                  <a:prstClr val="black"/>
                </a:solidFill>
                <a:latin typeface="Cambria" charset="0"/>
                <a:cs typeface="Cambria" charset="0"/>
              </a:rPr>
              <a:t>built </a:t>
            </a:r>
            <a:r>
              <a:rPr lang="en-US" dirty="0" smtClean="0">
                <a:solidFill>
                  <a:prstClr val="black"/>
                </a:solidFill>
                <a:latin typeface="Cambria" charset="0"/>
                <a:cs typeface="Cambria" charset="0"/>
              </a:rPr>
              <a:t>functions</a:t>
            </a:r>
            <a:endParaRPr lang="en-US" dirty="0">
              <a:solidFill>
                <a:prstClr val="black"/>
              </a:solidFill>
              <a:latin typeface="Cambria" charset="0"/>
              <a:cs typeface="Cambria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936033" y="2356533"/>
            <a:ext cx="19415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  <a:latin typeface="Cambria" charset="0"/>
                <a:cs typeface="Cambria" charset="0"/>
              </a:rPr>
              <a:t>See tabs at HMC…</a:t>
            </a:r>
            <a:endParaRPr lang="en-US" dirty="0">
              <a:solidFill>
                <a:prstClr val="black"/>
              </a:solidFill>
              <a:latin typeface="Cambria" charset="0"/>
              <a:cs typeface="Cambri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8710583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3-04-01 at 5.03.51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4946" y="2687634"/>
            <a:ext cx="4479459" cy="3835650"/>
          </a:xfrm>
          <a:prstGeom prst="rect">
            <a:avLst/>
          </a:prstGeom>
        </p:spPr>
      </p:pic>
      <p:sp>
        <p:nvSpPr>
          <p:cNvPr id="156675" name="Rectangle 1027"/>
          <p:cNvSpPr>
            <a:spLocks noChangeArrowheads="1"/>
          </p:cNvSpPr>
          <p:nvPr/>
        </p:nvSpPr>
        <p:spPr bwMode="auto">
          <a:xfrm>
            <a:off x="154652" y="174872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42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imes New Roman" charset="0"/>
                <a:ea typeface="ＭＳ Ｐゴシック" charset="0"/>
              </a:rPr>
              <a:t>Which model?</a:t>
            </a:r>
          </a:p>
        </p:txBody>
      </p:sp>
      <p:sp>
        <p:nvSpPr>
          <p:cNvPr id="156676" name="Text Box 1028"/>
          <p:cNvSpPr txBox="1">
            <a:spLocks noChangeArrowheads="1"/>
          </p:cNvSpPr>
          <p:nvPr/>
        </p:nvSpPr>
        <p:spPr bwMode="auto">
          <a:xfrm>
            <a:off x="1136650" y="1536265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716730" y="240654"/>
            <a:ext cx="37653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How much do you trust your data?</a:t>
            </a:r>
            <a:endParaRPr lang="en-US" sz="32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5144709" y="1579919"/>
            <a:ext cx="32494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0000FF"/>
                </a:solidFill>
              </a:rPr>
              <a:t>if you trust the data 100% (no model at all!)</a:t>
            </a:r>
            <a:endParaRPr lang="en-US" sz="2400" i="1" dirty="0">
              <a:solidFill>
                <a:srgbClr val="0000FF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0422" y="1579919"/>
            <a:ext cx="33216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0000FF"/>
                </a:solidFill>
              </a:rPr>
              <a:t>if you trust the fit much more than the data…</a:t>
            </a:r>
            <a:endParaRPr lang="en-US" sz="2400" i="1" dirty="0">
              <a:solidFill>
                <a:srgbClr val="0000FF"/>
              </a:solidFill>
            </a:endParaRPr>
          </a:p>
        </p:txBody>
      </p:sp>
      <p:pic>
        <p:nvPicPr>
          <p:cNvPr id="9" name="Picture 8" descr="Screen Shot 2013-04-01 at 5.03.18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652" y="2783169"/>
            <a:ext cx="4109052" cy="3638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085232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5" name="Rectangle 1027"/>
          <p:cNvSpPr>
            <a:spLocks noChangeArrowheads="1"/>
          </p:cNvSpPr>
          <p:nvPr/>
        </p:nvSpPr>
        <p:spPr bwMode="auto">
          <a:xfrm>
            <a:off x="154652" y="174872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42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imes New Roman" charset="0"/>
                <a:ea typeface="ＭＳ Ｐゴシック" charset="0"/>
              </a:rPr>
              <a:t>Which model?</a:t>
            </a:r>
          </a:p>
        </p:txBody>
      </p:sp>
      <p:sp>
        <p:nvSpPr>
          <p:cNvPr id="156676" name="Text Box 1028"/>
          <p:cNvSpPr txBox="1">
            <a:spLocks noChangeArrowheads="1"/>
          </p:cNvSpPr>
          <p:nvPr/>
        </p:nvSpPr>
        <p:spPr bwMode="auto">
          <a:xfrm>
            <a:off x="1136650" y="1536265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716730" y="240654"/>
            <a:ext cx="37653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How much do you trust your data?</a:t>
            </a:r>
            <a:endParaRPr lang="en-US" sz="3200" i="1" dirty="0"/>
          </a:p>
        </p:txBody>
      </p:sp>
      <p:sp>
        <p:nvSpPr>
          <p:cNvPr id="8" name="TextBox 7"/>
          <p:cNvSpPr txBox="1"/>
          <p:nvPr/>
        </p:nvSpPr>
        <p:spPr>
          <a:xfrm>
            <a:off x="2431793" y="1722181"/>
            <a:ext cx="4569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0000FF"/>
                </a:solidFill>
              </a:rPr>
              <a:t>intermediate positions…</a:t>
            </a:r>
            <a:endParaRPr lang="en-US" sz="2400" i="1" dirty="0">
              <a:solidFill>
                <a:srgbClr val="0000FF"/>
              </a:solidFill>
            </a:endParaRPr>
          </a:p>
        </p:txBody>
      </p:sp>
      <p:pic>
        <p:nvPicPr>
          <p:cNvPr id="3" name="Picture 2" descr="Screen Shot 2013-04-01 at 5.06.57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5627" y="3186882"/>
            <a:ext cx="3808060" cy="3671117"/>
          </a:xfrm>
          <a:prstGeom prst="rect">
            <a:avLst/>
          </a:prstGeom>
        </p:spPr>
      </p:pic>
      <p:pic>
        <p:nvPicPr>
          <p:cNvPr id="5" name="Picture 4" descr="Screen Shot 2013-04-01 at 5.03.42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0458" y="2472167"/>
            <a:ext cx="4586457" cy="4105162"/>
          </a:xfrm>
          <a:prstGeom prst="rect">
            <a:avLst/>
          </a:prstGeom>
        </p:spPr>
      </p:pic>
      <p:pic>
        <p:nvPicPr>
          <p:cNvPr id="10" name="Picture 9" descr="Screen Shot 2013-04-01 at 5.10.53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171" y="2392785"/>
            <a:ext cx="3912174" cy="3774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346333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5" name="Rectangle 1027"/>
          <p:cNvSpPr>
            <a:spLocks noChangeArrowheads="1"/>
          </p:cNvSpPr>
          <p:nvPr/>
        </p:nvSpPr>
        <p:spPr bwMode="auto">
          <a:xfrm>
            <a:off x="154652" y="174872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42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imes New Roman" charset="0"/>
                <a:ea typeface="ＭＳ Ｐゴシック" charset="0"/>
              </a:rPr>
              <a:t>Which model?</a:t>
            </a:r>
          </a:p>
        </p:txBody>
      </p:sp>
      <p:sp>
        <p:nvSpPr>
          <p:cNvPr id="156676" name="Text Box 1028"/>
          <p:cNvSpPr txBox="1">
            <a:spLocks noChangeArrowheads="1"/>
          </p:cNvSpPr>
          <p:nvPr/>
        </p:nvSpPr>
        <p:spPr bwMode="auto">
          <a:xfrm>
            <a:off x="1136650" y="1536265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716730" y="240654"/>
            <a:ext cx="37653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How much do you trust your data?</a:t>
            </a:r>
            <a:endParaRPr lang="en-US" sz="3200" i="1" dirty="0"/>
          </a:p>
        </p:txBody>
      </p:sp>
      <p:pic>
        <p:nvPicPr>
          <p:cNvPr id="3" name="Picture 2" descr="Screen Shot 2013-04-01 at 5.06.57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8404" y="1536265"/>
            <a:ext cx="5494322" cy="529673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377987" y="1450015"/>
            <a:ext cx="26143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0000FF"/>
                </a:solidFill>
              </a:rPr>
              <a:t>intermediate positions: SVM…</a:t>
            </a:r>
            <a:endParaRPr lang="en-US" sz="2400" i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0807086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5" name="Rectangle 1027"/>
          <p:cNvSpPr>
            <a:spLocks noChangeArrowheads="1"/>
          </p:cNvSpPr>
          <p:nvPr/>
        </p:nvSpPr>
        <p:spPr bwMode="auto">
          <a:xfrm>
            <a:off x="732974" y="285128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4200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imes New Roman" charset="0"/>
                <a:ea typeface="ＭＳ Ｐゴシック" charset="0"/>
              </a:rPr>
              <a:t>Good luck with Hw#7!</a:t>
            </a:r>
          </a:p>
        </p:txBody>
      </p:sp>
      <p:sp>
        <p:nvSpPr>
          <p:cNvPr id="156676" name="Text Box 1028"/>
          <p:cNvSpPr txBox="1">
            <a:spLocks noChangeArrowheads="1"/>
          </p:cNvSpPr>
          <p:nvPr/>
        </p:nvSpPr>
        <p:spPr bwMode="auto">
          <a:xfrm>
            <a:off x="1136650" y="1241425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Times New Roman" charset="0"/>
              <a:ea typeface="ＭＳ Ｐゴシック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431278" y="6113410"/>
            <a:ext cx="43256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effectLst>
                  <a:outerShdw blurRad="38100" dist="38100" dir="2700000" algn="tl">
                    <a:srgbClr val="DDDDDD"/>
                  </a:outerShdw>
                </a:effectLst>
                <a:latin typeface="Times New Roman" charset="0"/>
                <a:ea typeface="ＭＳ Ｐゴシック" charset="0"/>
              </a:rPr>
              <a:t>and as a reminder: it's due on Sat.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83337657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Times"/>
        <a:ea typeface=""/>
        <a:cs typeface=""/>
      </a:majorFont>
      <a:minorFont>
        <a:latin typeface="Time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pitchFamily="-105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pitchFamily="-105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ＭＳ Ｐゴシック"/>
        <a:cs typeface=""/>
      </a:majorFont>
      <a:minorFont>
        <a:latin typeface="Times New Roman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blurRad="63500"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 New Roman" charset="0"/>
            <a:ea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blurRad="63500"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 New Roman" charset="0"/>
            <a:ea typeface="ＭＳ Ｐゴシック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43000" marR="0" indent="-228600" algn="ctr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en-GB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43000" marR="0" indent="-228600" algn="ctr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en-GB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4887</TotalTime>
  <Words>2336</Words>
  <Application>Microsoft Macintosh PowerPoint</Application>
  <PresentationFormat>On-screen Show (4:3)</PresentationFormat>
  <Paragraphs>365</Paragraphs>
  <Slides>97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5</vt:i4>
      </vt:variant>
      <vt:variant>
        <vt:lpstr>Slide Titles</vt:lpstr>
      </vt:variant>
      <vt:variant>
        <vt:i4>97</vt:i4>
      </vt:variant>
    </vt:vector>
  </HeadingPairs>
  <TitlesOfParts>
    <vt:vector size="102" baseType="lpstr">
      <vt:lpstr>Office Theme</vt:lpstr>
      <vt:lpstr>Blank Presentation</vt:lpstr>
      <vt:lpstr>Default Design</vt:lpstr>
      <vt:lpstr>1_Default Design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HMC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Zach Dodds</dc:creator>
  <cp:lastModifiedBy>Zach Dodds</cp:lastModifiedBy>
  <cp:revision>143</cp:revision>
  <cp:lastPrinted>2013-04-09T00:01:48Z</cp:lastPrinted>
  <dcterms:created xsi:type="dcterms:W3CDTF">2013-03-11T16:13:07Z</dcterms:created>
  <dcterms:modified xsi:type="dcterms:W3CDTF">2013-04-09T00:11:29Z</dcterms:modified>
</cp:coreProperties>
</file>