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0" r:id="rId2"/>
    <p:sldId id="285" r:id="rId3"/>
    <p:sldId id="257" r:id="rId4"/>
    <p:sldId id="258" r:id="rId5"/>
    <p:sldId id="287" r:id="rId6"/>
    <p:sldId id="288" r:id="rId7"/>
    <p:sldId id="294" r:id="rId8"/>
    <p:sldId id="264" r:id="rId9"/>
    <p:sldId id="265" r:id="rId10"/>
    <p:sldId id="266" r:id="rId11"/>
    <p:sldId id="267" r:id="rId12"/>
    <p:sldId id="268" r:id="rId13"/>
    <p:sldId id="269" r:id="rId14"/>
    <p:sldId id="298" r:id="rId15"/>
    <p:sldId id="270" r:id="rId16"/>
    <p:sldId id="271" r:id="rId17"/>
    <p:sldId id="272" r:id="rId18"/>
    <p:sldId id="301" r:id="rId19"/>
    <p:sldId id="296" r:id="rId20"/>
    <p:sldId id="302" r:id="rId21"/>
    <p:sldId id="274" r:id="rId22"/>
    <p:sldId id="278" r:id="rId23"/>
    <p:sldId id="299" r:id="rId24"/>
    <p:sldId id="275" r:id="rId25"/>
    <p:sldId id="303" r:id="rId26"/>
    <p:sldId id="295" r:id="rId27"/>
    <p:sldId id="279" r:id="rId28"/>
    <p:sldId id="276" r:id="rId29"/>
    <p:sldId id="261" r:id="rId30"/>
    <p:sldId id="290" r:id="rId31"/>
    <p:sldId id="291" r:id="rId32"/>
    <p:sldId id="286" r:id="rId33"/>
    <p:sldId id="289" r:id="rId34"/>
    <p:sldId id="292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BEBFC"/>
    <a:srgbClr val="BDC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191" autoAdjust="0"/>
  </p:normalViewPr>
  <p:slideViewPr>
    <p:cSldViewPr snapToGrid="0" snapToObjects="1">
      <p:cViewPr>
        <p:scale>
          <a:sx n="125" d="100"/>
          <a:sy n="125" d="100"/>
        </p:scale>
        <p:origin x="-1648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B562D-EA9A-D741-837B-8BCFCE3AE658}" type="datetimeFigureOut">
              <a:t>5/26/17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83CDF-17AD-904E-A9AD-ECAECC3E77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6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F7B567-7429-B443-B0AF-854B28849024}" type="slidenum">
              <a:rPr lang="en-US"/>
              <a:pPr/>
              <a:t>33</a:t>
            </a:fld>
            <a:endParaRPr lang="en-US"/>
          </a:p>
        </p:txBody>
      </p:sp>
      <p:sp>
        <p:nvSpPr>
          <p:cNvPr id="409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IDE</a:t>
            </a:r>
          </a:p>
          <a:p>
            <a:r>
              <a:rPr lang="en-US"/>
              <a:t>any OS</a:t>
            </a:r>
          </a:p>
          <a:p>
            <a:r>
              <a:rPr lang="en-US"/>
              <a:t>any paradigm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7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6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6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4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2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FF6AE-2BA9-764A-86C5-25D4F77B3892}" type="datetimeFigureOut">
              <a:t>5/25/17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6B865-C14F-8448-A384-A7F54B793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180"/>
            <a:ext cx="9144000" cy="468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8317" y="205896"/>
            <a:ext cx="7226774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CS for All</a:t>
            </a:r>
          </a:p>
          <a:p>
            <a:pPr algn="ctr"/>
            <a:r>
              <a:rPr lang="en-US" sz="4200"/>
              <a:t> </a:t>
            </a:r>
            <a:r>
              <a:rPr lang="en-US" sz="3200"/>
              <a:t>Interventions and lessons learned at HMC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7187" y="5901308"/>
            <a:ext cx="374044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Zachary Dodds, Harvey Mudd College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44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IT University of Copenhagen                </a:t>
            </a:r>
            <a:r>
              <a:rPr lang="en-US"/>
              <a:t>May 29, 2017 </a:t>
            </a:r>
            <a:r>
              <a:rPr lang="en-US"/>
              <a:t>                     </a:t>
            </a:r>
            <a:r>
              <a:rPr lang="en-US"/>
              <a:t>Gender Diversity in 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5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46570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Curriculum </a:t>
            </a:r>
            <a:r>
              <a:rPr lang="en-US" sz="4200" i="1"/>
              <a:t>context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5292927" y="263284"/>
            <a:ext cx="33577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First day in CS1:   </a:t>
            </a:r>
            <a:r>
              <a:rPr lang="en-US" i="1"/>
              <a:t>together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4636" y="5063338"/>
            <a:ext cx="3626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Experience != talent nor enjoyment.</a:t>
            </a:r>
          </a:p>
          <a:p>
            <a:pPr algn="ctr"/>
            <a:r>
              <a:rPr lang="en-US"/>
              <a:t>In fact,  </a:t>
            </a:r>
            <a:r>
              <a:rPr lang="en-US" i="1"/>
              <a:t>Experience != Experience</a:t>
            </a:r>
            <a:r>
              <a:rPr lang="en-US"/>
              <a:t>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9200" y="6141642"/>
            <a:ext cx="5475517" cy="369332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CS experience often must be un-taught.  We unteach it.</a:t>
            </a:r>
          </a:p>
        </p:txBody>
      </p:sp>
      <p:sp>
        <p:nvSpPr>
          <p:cNvPr id="9" name="Left Arrow 8"/>
          <p:cNvSpPr/>
          <p:nvPr/>
        </p:nvSpPr>
        <p:spPr>
          <a:xfrm rot="10800000">
            <a:off x="5771874" y="5862894"/>
            <a:ext cx="3277109" cy="923599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09368" y="6141642"/>
            <a:ext cx="3583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>
                <a:solidFill>
                  <a:schemeClr val="tx2">
                    <a:lumMod val="75000"/>
                  </a:schemeClr>
                </a:solidFill>
              </a:rPr>
              <a:t>Got experience?  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This way, please…</a:t>
            </a:r>
            <a:endParaRPr lang="en-US" sz="1600" i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1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28272"/>
          <a:stretch/>
        </p:blipFill>
        <p:spPr>
          <a:xfrm rot="5400000">
            <a:off x="1644092" y="-945850"/>
            <a:ext cx="5874507" cy="91274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86126" y="6345300"/>
            <a:ext cx="5994834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Lesson:   8:10am is </a:t>
            </a:r>
            <a:r>
              <a:rPr lang="en-US" b="1" i="1"/>
              <a:t>early</a:t>
            </a:r>
            <a:r>
              <a:rPr lang="en-US"/>
              <a:t> whether you're 19 or 49</a:t>
            </a:r>
            <a:endParaRPr lang="en-US" i="1"/>
          </a:p>
        </p:txBody>
      </p:sp>
      <p:sp>
        <p:nvSpPr>
          <p:cNvPr id="15" name="TextBox 14"/>
          <p:cNvSpPr txBox="1"/>
          <p:nvPr/>
        </p:nvSpPr>
        <p:spPr>
          <a:xfrm>
            <a:off x="353334" y="263284"/>
            <a:ext cx="46570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Curriculum </a:t>
            </a:r>
            <a:r>
              <a:rPr lang="en-US" sz="4200" i="1"/>
              <a:t>context</a:t>
            </a:r>
            <a:endParaRPr lang="en-US" sz="3200"/>
          </a:p>
        </p:txBody>
      </p:sp>
      <p:sp>
        <p:nvSpPr>
          <p:cNvPr id="17" name="Rectangle 16"/>
          <p:cNvSpPr/>
          <p:nvPr/>
        </p:nvSpPr>
        <p:spPr>
          <a:xfrm>
            <a:off x="5292927" y="263284"/>
            <a:ext cx="33577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Second </a:t>
            </a:r>
            <a:r>
              <a:rPr lang="en-US"/>
              <a:t>day in CS1 </a:t>
            </a:r>
            <a:r>
              <a:rPr lang="en-US" i="1"/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2151601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_Screen Shot 2017-05-26 at 3.59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t="16932" r="6426" b="12100"/>
          <a:stretch/>
        </p:blipFill>
        <p:spPr>
          <a:xfrm>
            <a:off x="3700065" y="2865119"/>
            <a:ext cx="5322015" cy="29938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Picture 1" descr="Screen Shot 2017-05-26 at 4.02.4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9507"/>
          <a:stretch/>
        </p:blipFill>
        <p:spPr>
          <a:xfrm>
            <a:off x="243842" y="2148988"/>
            <a:ext cx="3321186" cy="44079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Community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5259713" y="526152"/>
            <a:ext cx="3357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every Thursday evening</a:t>
            </a:r>
            <a:endParaRPr lang="en-US" i="1"/>
          </a:p>
        </p:txBody>
      </p:sp>
      <p:sp>
        <p:nvSpPr>
          <p:cNvPr id="18" name="Rectangle 17"/>
          <p:cNvSpPr/>
          <p:nvPr/>
        </p:nvSpPr>
        <p:spPr>
          <a:xfrm>
            <a:off x="680721" y="1181758"/>
            <a:ext cx="7727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Are large introductory classes a problem?   </a:t>
            </a:r>
            <a:r>
              <a:rPr lang="en-US" i="1"/>
              <a:t>Or an opportunity…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43207" y="2421278"/>
            <a:ext cx="4625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for students to help grade / tutor their peers</a:t>
            </a:r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575721" y="6372250"/>
            <a:ext cx="25637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evenings </a:t>
            </a:r>
            <a:r>
              <a:rPr lang="en-US">
                <a:latin typeface="Cambria"/>
                <a:cs typeface="Cambria"/>
              </a:rPr>
              <a:t>~</a:t>
            </a:r>
            <a:r>
              <a:rPr lang="en-US"/>
              <a:t> grading</a:t>
            </a:r>
            <a:endParaRPr lang="en-US" i="1"/>
          </a:p>
        </p:txBody>
      </p:sp>
      <p:sp>
        <p:nvSpPr>
          <p:cNvPr id="12" name="Rectangle 11"/>
          <p:cNvSpPr/>
          <p:nvPr/>
        </p:nvSpPr>
        <p:spPr>
          <a:xfrm>
            <a:off x="4843153" y="5735228"/>
            <a:ext cx="323314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afternoons </a:t>
            </a:r>
            <a:r>
              <a:rPr lang="en-US">
                <a:latin typeface="Cambria"/>
                <a:cs typeface="Cambria"/>
              </a:rPr>
              <a:t>~</a:t>
            </a:r>
            <a:r>
              <a:rPr lang="en-US"/>
              <a:t> tutoring</a:t>
            </a:r>
            <a:r>
              <a:rPr lang="en-US"/>
              <a:t> 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18288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31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Community</a:t>
            </a:r>
            <a:endParaRPr lang="en-US" sz="3200"/>
          </a:p>
        </p:txBody>
      </p:sp>
      <p:pic>
        <p:nvPicPr>
          <p:cNvPr id="17" name="Picture 16" descr="Screen Shot 2017-05-26 at 3.1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" y="1659617"/>
            <a:ext cx="9111639" cy="40128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92405" y="1389570"/>
            <a:ext cx="5394961" cy="369332"/>
          </a:xfrm>
          <a:prstGeom prst="rect">
            <a:avLst/>
          </a:prstGeom>
          <a:solidFill>
            <a:srgbClr val="FCD5B5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Friday afternoons' open hours to work on assignments… </a:t>
            </a:r>
            <a:endParaRPr lang="en-US" i="1"/>
          </a:p>
        </p:txBody>
      </p:sp>
      <p:sp>
        <p:nvSpPr>
          <p:cNvPr id="20" name="Rectangle 19"/>
          <p:cNvSpPr/>
          <p:nvPr/>
        </p:nvSpPr>
        <p:spPr>
          <a:xfrm>
            <a:off x="315550" y="5818899"/>
            <a:ext cx="675581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/>
              <a:t>Lesson:     define CS community contributions through self-support</a:t>
            </a:r>
            <a:endParaRPr lang="en-US" i="1"/>
          </a:p>
        </p:txBody>
      </p:sp>
      <p:sp>
        <p:nvSpPr>
          <p:cNvPr id="21" name="Rectangle 20"/>
          <p:cNvSpPr/>
          <p:nvPr/>
        </p:nvSpPr>
        <p:spPr>
          <a:xfrm>
            <a:off x="315550" y="6179326"/>
            <a:ext cx="770069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/>
              <a:t>Lesson:     offer lots of </a:t>
            </a:r>
            <a:r>
              <a:rPr lang="en-US" i="1"/>
              <a:t>internal</a:t>
            </a:r>
            <a:r>
              <a:rPr lang="en-US"/>
              <a:t> opportunities for </a:t>
            </a:r>
            <a:r>
              <a:rPr lang="en-US" i="1"/>
              <a:t>outreach + shared experience</a:t>
            </a:r>
            <a:endParaRPr lang="en-US" i="1" u="sng"/>
          </a:p>
        </p:txBody>
      </p:sp>
    </p:spTree>
    <p:extLst>
      <p:ext uri="{BB962C8B-B14F-4D97-AF65-F5344CB8AC3E}">
        <p14:creationId xmlns:p14="http://schemas.microsoft.com/office/powerpoint/2010/main" val="147269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26 at 3.1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" y="1659617"/>
            <a:ext cx="9111639" cy="4012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31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Community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3492405" y="1389570"/>
            <a:ext cx="5394961" cy="369332"/>
          </a:xfrm>
          <a:prstGeom prst="rect">
            <a:avLst/>
          </a:prstGeom>
          <a:solidFill>
            <a:srgbClr val="FCD5B5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Friday afternoons' open hours to work on assignments… </a:t>
            </a:r>
            <a:endParaRPr lang="en-US" i="1"/>
          </a:p>
        </p:txBody>
      </p:sp>
      <p:sp>
        <p:nvSpPr>
          <p:cNvPr id="6" name="Rectangle 5"/>
          <p:cNvSpPr/>
          <p:nvPr/>
        </p:nvSpPr>
        <p:spPr>
          <a:xfrm>
            <a:off x="315550" y="5818899"/>
            <a:ext cx="675581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/>
              <a:t>Lesson:     define CS community contributions through self-support</a:t>
            </a:r>
            <a:endParaRPr lang="en-US" i="1"/>
          </a:p>
        </p:txBody>
      </p:sp>
      <p:sp>
        <p:nvSpPr>
          <p:cNvPr id="7" name="Rectangle 6"/>
          <p:cNvSpPr/>
          <p:nvPr/>
        </p:nvSpPr>
        <p:spPr>
          <a:xfrm>
            <a:off x="315550" y="6179326"/>
            <a:ext cx="770069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/>
              <a:t>Lesson:     offer lots of </a:t>
            </a:r>
            <a:r>
              <a:rPr lang="en-US" i="1"/>
              <a:t>internal</a:t>
            </a:r>
            <a:r>
              <a:rPr lang="en-US"/>
              <a:t> opportunities for </a:t>
            </a:r>
            <a:r>
              <a:rPr lang="en-US" i="1"/>
              <a:t>outreach + shared experience</a:t>
            </a:r>
            <a:endParaRPr lang="en-US" i="1" u="sng"/>
          </a:p>
        </p:txBody>
      </p:sp>
      <p:sp>
        <p:nvSpPr>
          <p:cNvPr id="9" name="Rectangle 8"/>
          <p:cNvSpPr/>
          <p:nvPr/>
        </p:nvSpPr>
        <p:spPr>
          <a:xfrm>
            <a:off x="3335767" y="199131"/>
            <a:ext cx="2922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every Saturday afternoon</a:t>
            </a:r>
            <a:endParaRPr lang="en-US" i="1"/>
          </a:p>
        </p:txBody>
      </p:sp>
      <p:sp>
        <p:nvSpPr>
          <p:cNvPr id="10" name="Rectangle 9"/>
          <p:cNvSpPr/>
          <p:nvPr/>
        </p:nvSpPr>
        <p:spPr>
          <a:xfrm>
            <a:off x="3335767" y="539084"/>
            <a:ext cx="2922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every Sunday afternoon</a:t>
            </a:r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3335767" y="879037"/>
            <a:ext cx="2922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every Sunday evening</a:t>
            </a:r>
            <a:endParaRPr lang="en-US" i="1"/>
          </a:p>
        </p:txBody>
      </p:sp>
      <p:sp>
        <p:nvSpPr>
          <p:cNvPr id="12" name="Rectangle 11"/>
          <p:cNvSpPr/>
          <p:nvPr/>
        </p:nvSpPr>
        <p:spPr>
          <a:xfrm>
            <a:off x="6085839" y="199131"/>
            <a:ext cx="2922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every Monday evening</a:t>
            </a:r>
            <a:endParaRPr lang="en-US" i="1"/>
          </a:p>
        </p:txBody>
      </p:sp>
      <p:sp>
        <p:nvSpPr>
          <p:cNvPr id="14" name="Rectangle 13"/>
          <p:cNvSpPr/>
          <p:nvPr/>
        </p:nvSpPr>
        <p:spPr>
          <a:xfrm>
            <a:off x="6085839" y="539084"/>
            <a:ext cx="2922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every Tuesday evening</a:t>
            </a:r>
            <a:endParaRPr lang="en-US" i="1"/>
          </a:p>
        </p:txBody>
      </p:sp>
      <p:sp>
        <p:nvSpPr>
          <p:cNvPr id="15" name="Rectangle 14"/>
          <p:cNvSpPr/>
          <p:nvPr/>
        </p:nvSpPr>
        <p:spPr>
          <a:xfrm>
            <a:off x="6085839" y="879037"/>
            <a:ext cx="2922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every Wednesday evening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2574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7-05-26 at 2.43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6"/>
          <a:stretch/>
        </p:blipFill>
        <p:spPr>
          <a:xfrm>
            <a:off x="223511" y="1232809"/>
            <a:ext cx="8621211" cy="4100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31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Community</a:t>
            </a:r>
            <a:endParaRPr lang="en-US" sz="3200"/>
          </a:p>
        </p:txBody>
      </p:sp>
      <p:sp>
        <p:nvSpPr>
          <p:cNvPr id="9" name="Rectangle 8"/>
          <p:cNvSpPr/>
          <p:nvPr/>
        </p:nvSpPr>
        <p:spPr>
          <a:xfrm>
            <a:off x="353334" y="6214348"/>
            <a:ext cx="849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student trips to Grace Hopper Celebration of Women in Computing,  2006-2017</a:t>
            </a:r>
            <a:endParaRPr lang="en-US" i="1"/>
          </a:p>
        </p:txBody>
      </p:sp>
      <p:sp>
        <p:nvSpPr>
          <p:cNvPr id="15" name="Rectangle 14"/>
          <p:cNvSpPr/>
          <p:nvPr/>
        </p:nvSpPr>
        <p:spPr>
          <a:xfrm>
            <a:off x="223511" y="4907646"/>
            <a:ext cx="5844692" cy="1077218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our CS community is only a small fraction of a 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much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 larger world</a:t>
            </a:r>
            <a:endParaRPr lang="en-US" sz="3200" i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9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26 at 3.38.3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t="32719"/>
          <a:stretch/>
        </p:blipFill>
        <p:spPr>
          <a:xfrm>
            <a:off x="4013200" y="3068319"/>
            <a:ext cx="4906369" cy="28549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4207" y="1146365"/>
            <a:ext cx="663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Pairing/teaming encouraged for all work (except some exams)</a:t>
            </a:r>
            <a:endParaRPr lang="en-US" i="1"/>
          </a:p>
        </p:txBody>
      </p:sp>
      <p:sp>
        <p:nvSpPr>
          <p:cNvPr id="12" name="TextBox 11"/>
          <p:cNvSpPr txBox="1"/>
          <p:nvPr/>
        </p:nvSpPr>
        <p:spPr>
          <a:xfrm>
            <a:off x="353334" y="263284"/>
            <a:ext cx="3377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Collaborations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1254207" y="1547919"/>
            <a:ext cx="663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At several points, teaming is </a:t>
            </a:r>
            <a:r>
              <a:rPr lang="en-US" i="1" u="sng"/>
              <a:t>required</a:t>
            </a:r>
            <a:r>
              <a:rPr lang="en-US"/>
              <a:t>  -- and forcefully framed</a:t>
            </a:r>
            <a:endParaRPr lang="en-US" i="1"/>
          </a:p>
        </p:txBody>
      </p:sp>
      <p:sp>
        <p:nvSpPr>
          <p:cNvPr id="14" name="Rectangle 13"/>
          <p:cNvSpPr/>
          <p:nvPr/>
        </p:nvSpPr>
        <p:spPr>
          <a:xfrm>
            <a:off x="4196081" y="2905760"/>
            <a:ext cx="4470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All senior-year capstones are in teams of 4-5</a:t>
            </a:r>
            <a:endParaRPr lang="en-US" i="1"/>
          </a:p>
        </p:txBody>
      </p:sp>
      <p:pic>
        <p:nvPicPr>
          <p:cNvPr id="3" name="Picture 2" descr="Screen Shot 2017-05-26 at 3.29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2" y="2672080"/>
            <a:ext cx="3580201" cy="39469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54207" y="1988371"/>
            <a:ext cx="60813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/>
              <a:t>Not working well in a team is  </a:t>
            </a:r>
            <a:r>
              <a:rPr lang="en-US" i="1"/>
              <a:t>by definition  </a:t>
            </a:r>
            <a:r>
              <a:rPr lang="en-US"/>
              <a:t>not successful</a:t>
            </a:r>
            <a:endParaRPr lang="en-US" i="1"/>
          </a:p>
        </p:txBody>
      </p:sp>
      <p:sp>
        <p:nvSpPr>
          <p:cNvPr id="17" name="Rectangle 16"/>
          <p:cNvSpPr/>
          <p:nvPr/>
        </p:nvSpPr>
        <p:spPr>
          <a:xfrm>
            <a:off x="6774621" y="6373892"/>
            <a:ext cx="2231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/>
              <a:t>Lesson:   CS is social.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42780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3587" y="1158580"/>
            <a:ext cx="663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Ten week research/independent-study opportunities</a:t>
            </a:r>
            <a:endParaRPr lang="en-US" i="1"/>
          </a:p>
        </p:txBody>
      </p:sp>
      <p:sp>
        <p:nvSpPr>
          <p:cNvPr id="12" name="TextBox 11"/>
          <p:cNvSpPr txBox="1"/>
          <p:nvPr/>
        </p:nvSpPr>
        <p:spPr>
          <a:xfrm>
            <a:off x="353333" y="263284"/>
            <a:ext cx="7811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Collaborations </a:t>
            </a:r>
            <a:r>
              <a:rPr lang="en-US" sz="4200">
                <a:latin typeface="Cambria"/>
                <a:cs typeface="Cambria"/>
              </a:rPr>
              <a:t>~</a:t>
            </a:r>
            <a:r>
              <a:rPr lang="en-US" sz="4200"/>
              <a:t> </a:t>
            </a:r>
            <a:r>
              <a:rPr lang="en-US" sz="4200" i="1"/>
              <a:t>Summer</a:t>
            </a:r>
            <a:endParaRPr lang="en-US" sz="3200" i="1"/>
          </a:p>
        </p:txBody>
      </p:sp>
      <p:sp>
        <p:nvSpPr>
          <p:cNvPr id="15" name="Rectangle 14"/>
          <p:cNvSpPr/>
          <p:nvPr/>
        </p:nvSpPr>
        <p:spPr>
          <a:xfrm>
            <a:off x="1333587" y="1939892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Funding </a:t>
            </a:r>
            <a:r>
              <a:rPr lang="en-US">
                <a:latin typeface="Cambria"/>
                <a:cs typeface="Cambria"/>
              </a:rPr>
              <a:t>~</a:t>
            </a:r>
            <a:r>
              <a:rPr lang="en-US"/>
              <a:t> up to 10 </a:t>
            </a:r>
            <a:r>
              <a:rPr lang="en-US">
                <a:solidFill>
                  <a:srgbClr val="0000FF"/>
                </a:solidFill>
              </a:rPr>
              <a:t>first-year women students</a:t>
            </a:r>
            <a:r>
              <a:rPr lang="en-US"/>
              <a:t>, </a:t>
            </a:r>
            <a:r>
              <a:rPr lang="en-US" i="1"/>
              <a:t>in teams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33587" y="1549236"/>
            <a:ext cx="663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Approach:    design, develop, prepare, travel, present  </a:t>
            </a:r>
            <a:r>
              <a:rPr lang="en-US" i="1"/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354869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3587" y="1158580"/>
            <a:ext cx="663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Ten week research/independent-study opportunities</a:t>
            </a:r>
            <a:endParaRPr lang="en-US" i="1"/>
          </a:p>
        </p:txBody>
      </p:sp>
      <p:sp>
        <p:nvSpPr>
          <p:cNvPr id="12" name="TextBox 11"/>
          <p:cNvSpPr txBox="1"/>
          <p:nvPr/>
        </p:nvSpPr>
        <p:spPr>
          <a:xfrm>
            <a:off x="353333" y="263284"/>
            <a:ext cx="7811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Collaborations </a:t>
            </a:r>
            <a:r>
              <a:rPr lang="en-US" sz="4200">
                <a:latin typeface="Cambria"/>
                <a:cs typeface="Cambria"/>
              </a:rPr>
              <a:t>~</a:t>
            </a:r>
            <a:r>
              <a:rPr lang="en-US" sz="4200"/>
              <a:t> </a:t>
            </a:r>
            <a:r>
              <a:rPr lang="en-US" sz="4200" i="1"/>
              <a:t>Summer</a:t>
            </a:r>
            <a:endParaRPr lang="en-US" sz="3200" i="1"/>
          </a:p>
        </p:txBody>
      </p:sp>
      <p:sp>
        <p:nvSpPr>
          <p:cNvPr id="15" name="Rectangle 14"/>
          <p:cNvSpPr/>
          <p:nvPr/>
        </p:nvSpPr>
        <p:spPr>
          <a:xfrm>
            <a:off x="1333587" y="1939892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Funding </a:t>
            </a:r>
            <a:r>
              <a:rPr lang="en-US">
                <a:latin typeface="Cambria"/>
                <a:cs typeface="Cambria"/>
              </a:rPr>
              <a:t>~</a:t>
            </a:r>
            <a:r>
              <a:rPr lang="en-US"/>
              <a:t> up to 10 </a:t>
            </a:r>
            <a:r>
              <a:rPr lang="en-US">
                <a:solidFill>
                  <a:srgbClr val="0000FF"/>
                </a:solidFill>
              </a:rPr>
              <a:t>first-year women students</a:t>
            </a:r>
            <a:r>
              <a:rPr lang="en-US"/>
              <a:t>, </a:t>
            </a:r>
            <a:r>
              <a:rPr lang="en-US" i="1"/>
              <a:t>in teams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33587" y="1549236"/>
            <a:ext cx="663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Approach:    design, develop, prepare, travel, present  </a:t>
            </a:r>
            <a:r>
              <a:rPr lang="en-US" i="1"/>
              <a:t>together</a:t>
            </a:r>
          </a:p>
        </p:txBody>
      </p:sp>
      <p:pic>
        <p:nvPicPr>
          <p:cNvPr id="26" name="Picture 25" descr="Screen Shot 2017-05-26 at 3.5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93" y="2788920"/>
            <a:ext cx="3970412" cy="361188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7" name="Picture 26" descr="05262017040943-000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/>
          <a:stretch/>
        </p:blipFill>
        <p:spPr>
          <a:xfrm>
            <a:off x="568960" y="2618544"/>
            <a:ext cx="3600104" cy="4061656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36056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_0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30705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It's summer!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96037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180"/>
            <a:ext cx="9144000" cy="468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8317" y="205896"/>
            <a:ext cx="7226774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CS for All</a:t>
            </a:r>
          </a:p>
          <a:p>
            <a:pPr algn="ctr"/>
            <a:r>
              <a:rPr lang="en-US" sz="4200"/>
              <a:t> </a:t>
            </a:r>
            <a:r>
              <a:rPr lang="en-US" sz="3200"/>
              <a:t>Interventions and lessons learned at HMC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7187" y="5901308"/>
            <a:ext cx="374044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Zachary Dodds, Harvey Mudd College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44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IT University of Copenhagen                </a:t>
            </a:r>
            <a:r>
              <a:rPr lang="en-US"/>
              <a:t>May 29, 2017 </a:t>
            </a:r>
            <a:r>
              <a:rPr lang="en-US"/>
              <a:t>                     </a:t>
            </a:r>
            <a:r>
              <a:rPr lang="en-US"/>
              <a:t>Gender Diversity in IT</a:t>
            </a:r>
            <a:endParaRPr lang="en-US"/>
          </a:p>
        </p:txBody>
      </p:sp>
      <p:sp>
        <p:nvSpPr>
          <p:cNvPr id="7" name="Left Arrow 6"/>
          <p:cNvSpPr/>
          <p:nvPr/>
        </p:nvSpPr>
        <p:spPr>
          <a:xfrm rot="10800000">
            <a:off x="7242297" y="860376"/>
            <a:ext cx="1339417" cy="853219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04603" y="966547"/>
            <a:ext cx="10100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HMC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2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_0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30705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It's summer!</a:t>
            </a:r>
            <a:endParaRPr lang="en-US" sz="3200"/>
          </a:p>
        </p:txBody>
      </p:sp>
      <p:grpSp>
        <p:nvGrpSpPr>
          <p:cNvPr id="4" name="Group 3"/>
          <p:cNvGrpSpPr/>
          <p:nvPr/>
        </p:nvGrpSpPr>
        <p:grpSpPr>
          <a:xfrm>
            <a:off x="182793" y="2752320"/>
            <a:ext cx="8754200" cy="993221"/>
            <a:chOff x="142713" y="5084486"/>
            <a:chExt cx="8754200" cy="993221"/>
          </a:xfrm>
        </p:grpSpPr>
        <p:pic>
          <p:nvPicPr>
            <p:cNvPr id="6" name="Picture 5" descr="Screen Shot 2017-05-26 at 3.02.2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13" y="5084486"/>
              <a:ext cx="8754200" cy="993221"/>
            </a:xfrm>
            <a:prstGeom prst="rect">
              <a:avLst/>
            </a:prstGeom>
          </p:spPr>
        </p:pic>
        <p:pic>
          <p:nvPicPr>
            <p:cNvPr id="7" name="Picture 6" descr="Screen Shot 2017-05-26 at 3.02.54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01" y="5111719"/>
              <a:ext cx="879754" cy="169586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333587" y="4196420"/>
            <a:ext cx="55752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The growth in interest in more CS was surprisingly strong</a:t>
            </a:r>
            <a:endParaRPr lang="en-US" i="1"/>
          </a:p>
        </p:txBody>
      </p:sp>
      <p:sp>
        <p:nvSpPr>
          <p:cNvPr id="9" name="Rectangle 8"/>
          <p:cNvSpPr/>
          <p:nvPr/>
        </p:nvSpPr>
        <p:spPr>
          <a:xfrm>
            <a:off x="1333587" y="4555932"/>
            <a:ext cx="55752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u="sng"/>
              <a:t>This effort was key</a:t>
            </a:r>
            <a:r>
              <a:rPr lang="en-US"/>
              <a:t> to bootstrapping the community…</a:t>
            </a:r>
            <a:endParaRPr lang="en-US" i="1"/>
          </a:p>
        </p:txBody>
      </p:sp>
      <p:sp>
        <p:nvSpPr>
          <p:cNvPr id="10" name="Rectangle 9"/>
          <p:cNvSpPr/>
          <p:nvPr/>
        </p:nvSpPr>
        <p:spPr>
          <a:xfrm>
            <a:off x="2178781" y="5098664"/>
            <a:ext cx="663629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/>
              <a:t>After 2011?   We stopped the program. But it kept </a:t>
            </a:r>
            <a:r>
              <a:rPr lang="en-US" i="1"/>
              <a:t>itself</a:t>
            </a:r>
            <a:r>
              <a:rPr lang="en-US"/>
              <a:t> going</a:t>
            </a:r>
            <a:r>
              <a:rPr lang="en-US" i="1"/>
              <a:t>…</a:t>
            </a:r>
          </a:p>
        </p:txBody>
      </p:sp>
      <p:sp>
        <p:nvSpPr>
          <p:cNvPr id="11" name="Left Arrow 10"/>
          <p:cNvSpPr/>
          <p:nvPr/>
        </p:nvSpPr>
        <p:spPr>
          <a:xfrm rot="5400000">
            <a:off x="7884486" y="4164554"/>
            <a:ext cx="906876" cy="643368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5400000">
            <a:off x="4597258" y="3699040"/>
            <a:ext cx="491252" cy="480808"/>
          </a:xfrm>
          <a:prstGeom prst="leftArrow">
            <a:avLst/>
          </a:prstGeom>
          <a:solidFill>
            <a:srgbClr val="FCD5B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400000">
            <a:off x="5471018" y="3699040"/>
            <a:ext cx="491252" cy="480808"/>
          </a:xfrm>
          <a:prstGeom prst="leftArrow">
            <a:avLst/>
          </a:prstGeom>
          <a:solidFill>
            <a:srgbClr val="FCD5B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5400000">
            <a:off x="6314298" y="3699040"/>
            <a:ext cx="491252" cy="480808"/>
          </a:xfrm>
          <a:prstGeom prst="leftArrow">
            <a:avLst/>
          </a:prstGeom>
          <a:solidFill>
            <a:srgbClr val="FCD5B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5400000">
            <a:off x="7208378" y="3699040"/>
            <a:ext cx="491252" cy="480808"/>
          </a:xfrm>
          <a:prstGeom prst="leftArrow">
            <a:avLst/>
          </a:prstGeom>
          <a:solidFill>
            <a:srgbClr val="FCD5B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29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Celebrate when you can…</a:t>
            </a:r>
            <a:endParaRPr lang="en-US" sz="3200"/>
          </a:p>
        </p:txBody>
      </p:sp>
      <p:pic>
        <p:nvPicPr>
          <p:cNvPr id="4" name="Picture 3" descr="Screen Shot 2017-05-25 at 11.18.1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/>
        </p:blipFill>
        <p:spPr>
          <a:xfrm>
            <a:off x="293802" y="1180619"/>
            <a:ext cx="8617193" cy="547517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7428402">
            <a:off x="6625037" y="2098223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4976785">
            <a:off x="3709118" y="3673023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Celebrate when you can…</a:t>
            </a:r>
            <a:endParaRPr lang="en-US" sz="3200"/>
          </a:p>
        </p:txBody>
      </p:sp>
      <p:grpSp>
        <p:nvGrpSpPr>
          <p:cNvPr id="10" name="Group 9"/>
          <p:cNvGrpSpPr/>
          <p:nvPr/>
        </p:nvGrpSpPr>
        <p:grpSpPr>
          <a:xfrm>
            <a:off x="569342" y="1546938"/>
            <a:ext cx="7828147" cy="406400"/>
            <a:chOff x="654826" y="1192308"/>
            <a:chExt cx="7828147" cy="406400"/>
          </a:xfrm>
        </p:grpSpPr>
        <p:pic>
          <p:nvPicPr>
            <p:cNvPr id="11" name="Picture 10" descr="Screen Shot 2017-05-26 at 12.27.26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396"/>
            <a:stretch/>
          </p:blipFill>
          <p:spPr>
            <a:xfrm>
              <a:off x="654826" y="1192308"/>
              <a:ext cx="7828147" cy="406400"/>
            </a:xfrm>
            <a:prstGeom prst="rect">
              <a:avLst/>
            </a:prstGeom>
          </p:spPr>
        </p:pic>
        <p:pic>
          <p:nvPicPr>
            <p:cNvPr id="12" name="Picture 11" descr="Screen Shot 2017-05-26 at 12.29.2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834" y="1192308"/>
              <a:ext cx="1003300" cy="406400"/>
            </a:xfrm>
            <a:prstGeom prst="rect">
              <a:avLst/>
            </a:prstGeom>
          </p:spPr>
        </p:pic>
      </p:grpSp>
      <p:pic>
        <p:nvPicPr>
          <p:cNvPr id="13" name="Picture 12" descr="Screen Shot 2017-05-26 at 12.27.2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3"/>
          <a:stretch/>
        </p:blipFill>
        <p:spPr>
          <a:xfrm>
            <a:off x="569342" y="2089068"/>
            <a:ext cx="7828147" cy="798324"/>
          </a:xfrm>
          <a:prstGeom prst="rect">
            <a:avLst/>
          </a:prstGeom>
        </p:spPr>
      </p:pic>
      <p:pic>
        <p:nvPicPr>
          <p:cNvPr id="14" name="Picture 13" descr="Screen Shot 2017-05-26 at 4.24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4" y="5372983"/>
            <a:ext cx="6911066" cy="1275375"/>
          </a:xfrm>
          <a:prstGeom prst="rect">
            <a:avLst/>
          </a:prstGeom>
        </p:spPr>
      </p:pic>
      <p:pic>
        <p:nvPicPr>
          <p:cNvPr id="15" name="Picture 14" descr="Screen Shot 2017-05-26 at 4.2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3333484"/>
            <a:ext cx="6441440" cy="18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41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Influences in choosing CS</a:t>
            </a:r>
            <a:endParaRPr lang="en-US" sz="3200"/>
          </a:p>
        </p:txBody>
      </p:sp>
      <p:pic>
        <p:nvPicPr>
          <p:cNvPr id="3" name="Picture 2" descr="Screen Shot 2017-05-26 at 2.46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>
          <a:xfrm>
            <a:off x="884496" y="1235626"/>
            <a:ext cx="7688490" cy="4886608"/>
          </a:xfrm>
          <a:prstGeom prst="rect">
            <a:avLst/>
          </a:prstGeom>
        </p:spPr>
      </p:pic>
      <p:pic>
        <p:nvPicPr>
          <p:cNvPr id="8" name="Picture 7" descr="Screen Shot 2017-05-26 at 2.46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5" t="93708" r="23990"/>
          <a:stretch/>
        </p:blipFill>
        <p:spPr>
          <a:xfrm>
            <a:off x="6620405" y="2294045"/>
            <a:ext cx="1549204" cy="3196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1663" y="6184699"/>
            <a:ext cx="410596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/>
              <a:t>n = 449 alums</a:t>
            </a:r>
          </a:p>
        </p:txBody>
      </p:sp>
      <p:sp>
        <p:nvSpPr>
          <p:cNvPr id="10" name="Left Arrow 9"/>
          <p:cNvSpPr/>
          <p:nvPr/>
        </p:nvSpPr>
        <p:spPr>
          <a:xfrm rot="991535">
            <a:off x="6908512" y="2781369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6620405" y="3378299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20319582">
            <a:off x="7259055" y="3973188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2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What's next?</a:t>
            </a:r>
            <a:endParaRPr lang="en-US" sz="3200"/>
          </a:p>
        </p:txBody>
      </p:sp>
      <p:sp>
        <p:nvSpPr>
          <p:cNvPr id="2" name="Rectangle 1"/>
          <p:cNvSpPr/>
          <p:nvPr/>
        </p:nvSpPr>
        <p:spPr>
          <a:xfrm>
            <a:off x="4864313" y="459657"/>
            <a:ext cx="3849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students of other fields embracing CS…</a:t>
            </a:r>
          </a:p>
        </p:txBody>
      </p:sp>
    </p:spTree>
    <p:extLst>
      <p:ext uri="{BB962C8B-B14F-4D97-AF65-F5344CB8AC3E}">
        <p14:creationId xmlns:p14="http://schemas.microsoft.com/office/powerpoint/2010/main" val="4019965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What's next?</a:t>
            </a: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618059" y="4383348"/>
            <a:ext cx="743728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Computing is much larger than CS or IT.</a:t>
            </a:r>
          </a:p>
          <a:p>
            <a:endParaRPr lang="en-US" sz="2400"/>
          </a:p>
          <a:p>
            <a:r>
              <a:rPr lang="en-US" sz="2400"/>
              <a:t>		   We are the advocates, the coaches, the guides…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b="49868"/>
          <a:stretch/>
        </p:blipFill>
        <p:spPr>
          <a:xfrm>
            <a:off x="4825826" y="1199530"/>
            <a:ext cx="2073962" cy="286296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5" b="48446"/>
          <a:stretch/>
        </p:blipFill>
        <p:spPr>
          <a:xfrm>
            <a:off x="196378" y="1143511"/>
            <a:ext cx="2213255" cy="288528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5" t="51162"/>
          <a:stretch/>
        </p:blipFill>
        <p:spPr>
          <a:xfrm>
            <a:off x="2499419" y="1287418"/>
            <a:ext cx="2236621" cy="273323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49990" b="-1"/>
          <a:stretch/>
        </p:blipFill>
        <p:spPr>
          <a:xfrm>
            <a:off x="6989573" y="1223953"/>
            <a:ext cx="2073962" cy="285597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4313" y="459657"/>
            <a:ext cx="3849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students of other fields embracing CS…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9060" y="6032079"/>
            <a:ext cx="4572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lvl="0" algn="ctr"/>
            <a:r>
              <a:rPr lang="en-US" sz="2400" i="1">
                <a:solidFill>
                  <a:srgbClr val="0000FF"/>
                </a:solidFill>
              </a:rPr>
              <a:t>… which is an ideal role to have!</a:t>
            </a:r>
          </a:p>
        </p:txBody>
      </p:sp>
    </p:spTree>
    <p:extLst>
      <p:ext uri="{BB962C8B-B14F-4D97-AF65-F5344CB8AC3E}">
        <p14:creationId xmlns:p14="http://schemas.microsoft.com/office/powerpoint/2010/main" val="68708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19926" y="1273658"/>
            <a:ext cx="690487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>
                <a:solidFill>
                  <a:prstClr val="black"/>
                </a:solidFill>
                <a:latin typeface="Calibri"/>
                <a:cs typeface="Calibri"/>
              </a:rPr>
              <a:t>In Biology 1, </a:t>
            </a:r>
            <a:r>
              <a:rPr lang="en-US" sz="2000">
                <a:latin typeface="Calibri"/>
                <a:cs typeface="Calibri"/>
              </a:rPr>
              <a:t>all HMC students </a:t>
            </a:r>
            <a:r>
              <a:rPr lang="en-US" sz="2000" u="sng">
                <a:solidFill>
                  <a:srgbClr val="008000"/>
                </a:solidFill>
                <a:latin typeface="Calibri"/>
                <a:cs typeface="Calibri"/>
              </a:rPr>
              <a:t>use</a:t>
            </a:r>
            <a:r>
              <a:rPr lang="en-US" sz="2000">
                <a:solidFill>
                  <a:srgbClr val="008000"/>
                </a:solidFill>
                <a:latin typeface="Calibri"/>
                <a:cs typeface="Calibri"/>
              </a:rPr>
              <a:t> computing to gain insight</a:t>
            </a:r>
            <a:r>
              <a:rPr lang="en-US" sz="2000">
                <a:solidFill>
                  <a:prstClr val="black"/>
                </a:solidFill>
                <a:latin typeface="Calibri"/>
                <a:cs typeface="Calibri"/>
              </a:rPr>
              <a:t> into 	the processes that direct and define life.</a:t>
            </a:r>
          </a:p>
          <a:p>
            <a:pPr lvl="0"/>
            <a:endParaRPr lang="en-US" sz="1100">
              <a:solidFill>
                <a:prstClr val="black"/>
              </a:solidFill>
              <a:latin typeface="Calibri"/>
              <a:cs typeface="Calibri"/>
            </a:endParaRPr>
          </a:p>
          <a:p>
            <a:pPr lvl="0"/>
            <a:r>
              <a:rPr lang="en-US" sz="2000">
                <a:solidFill>
                  <a:prstClr val="black"/>
                </a:solidFill>
                <a:latin typeface="Calibri"/>
                <a:cs typeface="Calibri"/>
              </a:rPr>
              <a:t>Each week, students submit programs </a:t>
            </a:r>
            <a:r>
              <a:rPr lang="en-US" sz="2000" b="1">
                <a:solidFill>
                  <a:prstClr val="black"/>
                </a:solidFill>
                <a:latin typeface="Calibri"/>
                <a:cs typeface="Calibri"/>
              </a:rPr>
              <a:t>they write</a:t>
            </a:r>
            <a:r>
              <a:rPr lang="en-US" sz="2000">
                <a:solidFill>
                  <a:prstClr val="black"/>
                </a:solidFill>
                <a:latin typeface="Calibri"/>
                <a:cs typeface="Calibri"/>
              </a:rPr>
              <a:t> from scratch:</a:t>
            </a:r>
            <a:endParaRPr lang="en-US"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36" y="6252498"/>
            <a:ext cx="8381999" cy="36933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lang="en-US">
                <a:solidFill>
                  <a:prstClr val="black"/>
                </a:solidFill>
                <a:latin typeface="Calibri"/>
                <a:cs typeface="Calibri"/>
              </a:rPr>
              <a:t>ote that Bio1 does </a:t>
            </a:r>
            <a:r>
              <a:rPr lang="en-US" b="1">
                <a:solidFill>
                  <a:prstClr val="black"/>
                </a:solidFill>
                <a:latin typeface="Calibri"/>
                <a:cs typeface="Calibri"/>
              </a:rPr>
              <a:t>not</a:t>
            </a:r>
            <a:r>
              <a:rPr lang="en-US">
                <a:solidFill>
                  <a:prstClr val="black"/>
                </a:solidFill>
                <a:latin typeface="Calibri"/>
                <a:cs typeface="Calibri"/>
              </a:rPr>
              <a:t> teach computing,  just as Physics1 does not teach math.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4684" y="3417243"/>
            <a:ext cx="643834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>
                <a:latin typeface="Dosis ExtraLight"/>
                <a:cs typeface="Dosis ExtraLight"/>
              </a:rPr>
              <a:t>In this problem you will </a:t>
            </a:r>
            <a:r>
              <a:rPr lang="en-US" sz="1200" b="1">
                <a:latin typeface="Dosis ExtraLight"/>
                <a:cs typeface="Dosis ExtraLight"/>
              </a:rPr>
              <a:t>implement</a:t>
            </a:r>
            <a:r>
              <a:rPr lang="en-US" sz="1200">
                <a:latin typeface="Dosis ExtraLight"/>
                <a:cs typeface="Dosis ExtraLight"/>
              </a:rPr>
              <a:t> the neighbor-joining algorithm for phylogenetic reconstruction and </a:t>
            </a:r>
            <a:r>
              <a:rPr lang="en-US" sz="1200" b="1">
                <a:latin typeface="Dosis ExtraLight"/>
                <a:cs typeface="Dosis ExtraLight"/>
              </a:rPr>
              <a:t>use it to reconstruct the relationships</a:t>
            </a:r>
            <a:r>
              <a:rPr lang="en-US" sz="1200">
                <a:latin typeface="Dosis ExtraLight"/>
                <a:cs typeface="Dosis ExtraLight"/>
              </a:rPr>
              <a:t> between a set of HIV/SIV sequences.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4510" y="3445618"/>
            <a:ext cx="85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  <a:latin typeface="Dosis Medium"/>
                <a:cs typeface="Dosis Medium"/>
              </a:rPr>
              <a:t>wk4</a:t>
            </a:r>
            <a:endParaRPr lang="en-US">
              <a:solidFill>
                <a:schemeClr val="bg1">
                  <a:lumMod val="50000"/>
                </a:schemeClr>
              </a:solidFill>
              <a:latin typeface="Dosis Light"/>
              <a:cs typeface="Dosis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4684" y="2844181"/>
            <a:ext cx="6438348" cy="276999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1200">
                <a:latin typeface="Dosis ExtraLight"/>
                <a:cs typeface="Dosis ExtraLight"/>
              </a:rPr>
              <a:t>Here </a:t>
            </a:r>
            <a:r>
              <a:rPr lang="en-US" sz="1200" b="1">
                <a:latin typeface="Dosis ExtraLight"/>
                <a:cs typeface="Dosis ExtraLight"/>
              </a:rPr>
              <a:t>you will create a simple evolutionary simulator </a:t>
            </a:r>
            <a:r>
              <a:rPr lang="en-US" sz="1200">
                <a:latin typeface="Dosis ExtraLight"/>
                <a:cs typeface="Dosis ExtraLight"/>
              </a:rPr>
              <a:t>with drift, natural selection and mutation.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54684" y="4145507"/>
            <a:ext cx="6438348" cy="64633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1200">
                <a:latin typeface="Dosis ExtraLight"/>
                <a:cs typeface="Dosis ExtraLight"/>
              </a:rPr>
              <a:t>To find genes in a novel genome sequence, we must find all the open reading frames, and then determine which of these are really genes. In this assignment, </a:t>
            </a:r>
            <a:r>
              <a:rPr lang="en-US" sz="1200" b="1">
                <a:latin typeface="Dosis ExtraLight"/>
                <a:cs typeface="Dosis ExtraLight"/>
              </a:rPr>
              <a:t>you will write </a:t>
            </a:r>
            <a:r>
              <a:rPr lang="en-US" sz="1200">
                <a:latin typeface="Dosis ExtraLight"/>
                <a:cs typeface="Dosis ExtraLight"/>
              </a:rPr>
              <a:t>a series of short Python functions </a:t>
            </a:r>
            <a:r>
              <a:rPr lang="en-US" sz="1200" b="1">
                <a:latin typeface="Dosis ExtraLight"/>
                <a:cs typeface="Dosis ExtraLight"/>
              </a:rPr>
              <a:t>to find open reading frames in a bacterial genome sequence</a:t>
            </a:r>
            <a:r>
              <a:rPr lang="en-US" sz="1200">
                <a:latin typeface="Dosis ExtraLight"/>
                <a:cs typeface="Dosis ExtraLight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54684" y="5026416"/>
            <a:ext cx="6438348" cy="830997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1200">
                <a:latin typeface="Dosis ExtraLight"/>
                <a:cs typeface="Dosis ExtraLight"/>
              </a:rPr>
              <a:t>Some bacteria cause disease, and others don't. In fact, closely related strains often differ greatly in this respect. What separates a pathogenic bacterium from a harmless one? Often it is just a handful of protein coding genes.</a:t>
            </a:r>
          </a:p>
          <a:p>
            <a:r>
              <a:rPr lang="en-US" sz="1200">
                <a:latin typeface="Dosis ExtraLight"/>
                <a:cs typeface="Dosis ExtraLight"/>
              </a:rPr>
              <a:t>In this assignment </a:t>
            </a:r>
            <a:r>
              <a:rPr lang="en-US" sz="1200" b="1">
                <a:latin typeface="Dosis ExtraLight"/>
                <a:cs typeface="Dosis ExtraLight"/>
              </a:rPr>
              <a:t>you will identify how proteins differ </a:t>
            </a:r>
            <a:r>
              <a:rPr lang="en-US" sz="1200">
                <a:latin typeface="Dosis ExtraLight"/>
                <a:cs typeface="Dosis ExtraLight"/>
              </a:rPr>
              <a:t>in closely related </a:t>
            </a:r>
            <a:r>
              <a:rPr lang="en-US" sz="1200" b="1">
                <a:latin typeface="Dosis ExtraLight"/>
                <a:cs typeface="Dosis ExtraLight"/>
              </a:rPr>
              <a:t>pathogenic</a:t>
            </a:r>
            <a:r>
              <a:rPr lang="en-US" sz="1200">
                <a:latin typeface="Dosis ExtraLight"/>
                <a:cs typeface="Dosis ExtraLight"/>
              </a:rPr>
              <a:t> (N16961) and </a:t>
            </a:r>
            <a:r>
              <a:rPr lang="en-US" sz="1200" b="1">
                <a:latin typeface="Dosis ExtraLight"/>
                <a:cs typeface="Dosis ExtraLight"/>
              </a:rPr>
              <a:t>non-pathogenic </a:t>
            </a:r>
            <a:r>
              <a:rPr lang="en-US" sz="1200">
                <a:latin typeface="Dosis ExtraLight"/>
                <a:cs typeface="Dosis ExtraLight"/>
              </a:rPr>
              <a:t>(PS15, 2740_80) strains of Vibrio cholerae.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4511" y="2798014"/>
            <a:ext cx="85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  <a:latin typeface="Dosis Medium"/>
                <a:cs typeface="Dosis Medium"/>
              </a:rPr>
              <a:t>wk2</a:t>
            </a:r>
            <a:endParaRPr lang="en-US">
              <a:solidFill>
                <a:schemeClr val="bg1">
                  <a:lumMod val="50000"/>
                </a:schemeClr>
              </a:solidFill>
              <a:latin typeface="Dosis Light"/>
              <a:cs typeface="Dosi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510" y="4284006"/>
            <a:ext cx="85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  <a:latin typeface="Dosis Medium"/>
                <a:cs typeface="Dosis Medium"/>
              </a:rPr>
              <a:t>wk6</a:t>
            </a:r>
            <a:endParaRPr lang="en-US">
              <a:solidFill>
                <a:schemeClr val="bg1">
                  <a:lumMod val="50000"/>
                </a:schemeClr>
              </a:solidFill>
              <a:latin typeface="Dosis Light"/>
              <a:cs typeface="Dosis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4511" y="5257248"/>
            <a:ext cx="85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  <a:latin typeface="Dosis Medium"/>
                <a:cs typeface="Dosis Medium"/>
              </a:rPr>
              <a:t>wk8</a:t>
            </a:r>
            <a:endParaRPr lang="en-US">
              <a:solidFill>
                <a:schemeClr val="bg1">
                  <a:lumMod val="50000"/>
                </a:schemeClr>
              </a:solidFill>
              <a:latin typeface="Dosis Light"/>
              <a:cs typeface="Dosis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00847" y="5779973"/>
            <a:ext cx="2085527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https://sites.google.com/a/g.hmc.edu/bio52/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Our Biology </a:t>
            </a:r>
            <a:r>
              <a:rPr lang="en-US" sz="4200" u="sng"/>
              <a:t>1</a:t>
            </a:r>
            <a:r>
              <a:rPr lang="en-US" sz="4200"/>
              <a:t> course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253455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Biology      CS</a:t>
            </a: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2573725" y="6309972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/>
              <a:t>Every student </a:t>
            </a:r>
            <a:r>
              <a:rPr lang="en-US" i="1" u="sng"/>
              <a:t>must</a:t>
            </a:r>
            <a:r>
              <a:rPr lang="en-US"/>
              <a:t> take this course.</a:t>
            </a:r>
          </a:p>
        </p:txBody>
      </p:sp>
      <p:pic>
        <p:nvPicPr>
          <p:cNvPr id="3" name="Picture 2" descr="Screen Shot 2017-05-26 at 12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3" y="1078852"/>
            <a:ext cx="8519896" cy="5709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759" y="202023"/>
            <a:ext cx="926434" cy="92643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3214661">
            <a:off x="4005733" y="4251116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50611" y="1098604"/>
            <a:ext cx="228528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/>
              <a:t>Computational Biology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2843732" y="4070335"/>
            <a:ext cx="1289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Headlines!?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13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26 at 12.25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0" y="1015723"/>
            <a:ext cx="8447130" cy="572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True </a:t>
            </a:r>
            <a:r>
              <a:rPr lang="en-US" sz="4200" i="1"/>
              <a:t>everywhere</a:t>
            </a:r>
            <a:r>
              <a:rPr lang="en-US" sz="4200"/>
              <a:t>…</a:t>
            </a: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3026090" y="3464974"/>
            <a:ext cx="416708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/>
              <a:t>These are </a:t>
            </a:r>
            <a:r>
              <a:rPr lang="en-US" i="1"/>
              <a:t>not</a:t>
            </a:r>
            <a:r>
              <a:rPr lang="en-US"/>
              <a:t> engineering-school students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6090" y="3125267"/>
            <a:ext cx="416708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/>
              <a:t>These are </a:t>
            </a:r>
            <a:r>
              <a:rPr lang="en-US" i="1"/>
              <a:t>not</a:t>
            </a:r>
            <a:r>
              <a:rPr lang="en-US"/>
              <a:t> HMC students</a:t>
            </a:r>
          </a:p>
        </p:txBody>
      </p:sp>
    </p:spTree>
    <p:extLst>
      <p:ext uri="{BB962C8B-B14F-4D97-AF65-F5344CB8AC3E}">
        <p14:creationId xmlns:p14="http://schemas.microsoft.com/office/powerpoint/2010/main" val="2799645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Community  &gt;&gt;  Content</a:t>
            </a:r>
            <a:endParaRPr lang="en-US" sz="3200"/>
          </a:p>
        </p:txBody>
      </p:sp>
      <p:sp>
        <p:nvSpPr>
          <p:cNvPr id="4" name="Rectangle 3"/>
          <p:cNvSpPr/>
          <p:nvPr/>
        </p:nvSpPr>
        <p:spPr>
          <a:xfrm>
            <a:off x="1025954" y="1362850"/>
            <a:ext cx="6345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Computing is not owned by CS + IT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8926" y="1823229"/>
            <a:ext cx="7000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But CS + IT  </a:t>
            </a:r>
            <a:r>
              <a:rPr lang="en-US" i="1"/>
              <a:t>should be</a:t>
            </a:r>
            <a:r>
              <a:rPr lang="en-US"/>
              <a:t> its strongest supporters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8926" y="2184398"/>
            <a:ext cx="7000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And CS + IT </a:t>
            </a:r>
            <a:r>
              <a:rPr lang="en-US" i="1"/>
              <a:t> benefit from </a:t>
            </a:r>
            <a:r>
              <a:rPr lang="en-US"/>
              <a:t>being a pathway to computing for everyone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5955" y="2967407"/>
            <a:ext cx="6554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Lesson learned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955" y="4905395"/>
            <a:ext cx="183495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Only 1 thing?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3334" y="5817244"/>
            <a:ext cx="4091818" cy="369332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Like writing, require CS1 of all students.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45773" y="5702512"/>
            <a:ext cx="3934848" cy="646331"/>
          </a:xfrm>
          <a:prstGeom prst="rect">
            <a:avLst/>
          </a:prstGeom>
          <a:solidFill>
            <a:srgbClr val="DBEBFC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They won't all love it, </a:t>
            </a:r>
            <a:r>
              <a:rPr lang="en-US">
                <a:solidFill>
                  <a:srgbClr val="0000FF"/>
                </a:solidFill>
              </a:rPr>
              <a:t>but many will</a:t>
            </a:r>
            <a:r>
              <a:rPr lang="en-US"/>
              <a:t>.</a:t>
            </a:r>
          </a:p>
          <a:p>
            <a:pPr algn="ctr"/>
            <a:r>
              <a:rPr lang="en-US" i="1"/>
              <a:t>… and they'll all </a:t>
            </a:r>
            <a:r>
              <a:rPr lang="en-US" i="1">
                <a:solidFill>
                  <a:srgbClr val="0000FF"/>
                </a:solidFill>
              </a:rPr>
              <a:t>share</a:t>
            </a:r>
            <a:r>
              <a:rPr lang="en-US" i="1"/>
              <a:t> it, either way!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073" y="3417977"/>
            <a:ext cx="6688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/>
              <a:t>We don't strive to bring </a:t>
            </a:r>
            <a:r>
              <a:rPr lang="en-US" i="1"/>
              <a:t>any individual</a:t>
            </a:r>
            <a:r>
              <a:rPr lang="en-US"/>
              <a:t> into CS for CS's sake.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67073" y="3790455"/>
            <a:ext cx="7069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/>
              <a:t>Rather, we bring CS out to the problems and projects that women - and men - care about. Women (and men) are already there!</a:t>
            </a:r>
          </a:p>
        </p:txBody>
      </p:sp>
    </p:spTree>
    <p:extLst>
      <p:ext uri="{BB962C8B-B14F-4D97-AF65-F5344CB8AC3E}">
        <p14:creationId xmlns:p14="http://schemas.microsoft.com/office/powerpoint/2010/main" val="157595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5-26 at 1.02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788750"/>
            <a:ext cx="8961120" cy="2435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HMC </a:t>
            </a:r>
            <a:r>
              <a:rPr lang="en-US" sz="4200">
                <a:latin typeface="Cambria"/>
                <a:cs typeface="Cambria"/>
              </a:rPr>
              <a:t>~ </a:t>
            </a:r>
            <a:r>
              <a:rPr lang="en-US" sz="4200"/>
              <a:t>Harvey Mudd College</a:t>
            </a:r>
            <a:r>
              <a:rPr lang="en-US" sz="4200"/>
              <a:t> </a:t>
            </a:r>
            <a:endParaRPr lang="en-US" sz="3200"/>
          </a:p>
        </p:txBody>
      </p:sp>
      <p:sp>
        <p:nvSpPr>
          <p:cNvPr id="10" name="Rectangle 9"/>
          <p:cNvSpPr/>
          <p:nvPr/>
        </p:nvSpPr>
        <p:spPr>
          <a:xfrm>
            <a:off x="7772645" y="5976857"/>
            <a:ext cx="126190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CS == 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0053" y="1674568"/>
            <a:ext cx="2783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southern california engineering + technical school of 850 students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743" y="2908735"/>
            <a:ext cx="2912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ages 18-23, full-time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25" y="1509858"/>
            <a:ext cx="1844040" cy="20363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00621" y="3237427"/>
            <a:ext cx="698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(mostly)</a:t>
            </a:r>
            <a:endParaRPr lang="en-US" sz="1200"/>
          </a:p>
        </p:txBody>
      </p:sp>
      <p:sp>
        <p:nvSpPr>
          <p:cNvPr id="19" name="TextBox 18"/>
          <p:cNvSpPr txBox="1"/>
          <p:nvPr/>
        </p:nvSpPr>
        <p:spPr>
          <a:xfrm>
            <a:off x="0" y="6344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IT University of Copenhagen                </a:t>
            </a:r>
            <a:r>
              <a:rPr lang="en-US"/>
              <a:t>May 29, 2017 </a:t>
            </a:r>
            <a:r>
              <a:rPr lang="en-US"/>
              <a:t>                     </a:t>
            </a:r>
            <a:r>
              <a:rPr lang="en-US"/>
              <a:t>Gender Diversity in IT</a:t>
            </a:r>
            <a:endParaRPr lang="en-US"/>
          </a:p>
        </p:txBody>
      </p:sp>
      <p:pic>
        <p:nvPicPr>
          <p:cNvPr id="21" name="Picture 19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22" y="1435373"/>
            <a:ext cx="2782583" cy="21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5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4240" y="6284699"/>
            <a:ext cx="6779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/>
              <a:t>Later slides are extras – and not part of the planned presentation.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32090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03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8317" y="632616"/>
            <a:ext cx="7226774" cy="138499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CS for All</a:t>
            </a:r>
          </a:p>
          <a:p>
            <a:pPr algn="ctr"/>
            <a:r>
              <a:rPr lang="en-US" sz="4200"/>
              <a:t> </a:t>
            </a:r>
            <a:r>
              <a:rPr lang="en-US" sz="3200"/>
              <a:t>Interventions and lessons learned at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HMC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7187" y="6053708"/>
            <a:ext cx="374044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Zachary Dodds, Harvey Mudd College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459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IT University of Copenhagen                </a:t>
            </a:r>
            <a:r>
              <a:rPr lang="en-US"/>
              <a:t>May 29, 2017 </a:t>
            </a:r>
            <a:r>
              <a:rPr lang="en-US"/>
              <a:t>                     </a:t>
            </a:r>
            <a:r>
              <a:rPr lang="en-US"/>
              <a:t>Gender Diversity in IT</a:t>
            </a:r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00000">
            <a:off x="7262617" y="1287096"/>
            <a:ext cx="1339417" cy="853219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24923" y="1393267"/>
            <a:ext cx="10100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HMC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4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5257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/>
              <a:t>CS 1 for scientists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553200" y="685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0309F4"/>
                </a:solidFill>
              </a:rPr>
              <a:t>platforms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715000" y="3352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0309F4"/>
                </a:solidFill>
              </a:rPr>
              <a:t>schedule</a:t>
            </a: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16721"/>
          <a:stretch>
            <a:fillRect/>
          </a:stretch>
        </p:blipFill>
        <p:spPr bwMode="auto">
          <a:xfrm>
            <a:off x="381000" y="1423988"/>
            <a:ext cx="23415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379538"/>
            <a:ext cx="1447800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411288"/>
            <a:ext cx="13716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609600" y="31242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2-3 lectures per week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09600" y="35814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two hours of closed lab per week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5219700" y="6019802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0309F4"/>
                </a:solidFill>
              </a:rPr>
              <a:t>curriculum</a:t>
            </a:r>
          </a:p>
        </p:txBody>
      </p:sp>
      <p:pic>
        <p:nvPicPr>
          <p:cNvPr id="18527" name="Picture 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 b="47598"/>
          <a:stretch>
            <a:fillRect/>
          </a:stretch>
        </p:blipFill>
        <p:spPr bwMode="auto">
          <a:xfrm>
            <a:off x="6780213" y="1371600"/>
            <a:ext cx="205581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528" name="Group 9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14400" y="4572000"/>
          <a:ext cx="5715000" cy="1905002"/>
        </p:xfrm>
        <a:graphic>
          <a:graphicData uri="http://schemas.openxmlformats.org/drawingml/2006/table">
            <a:tbl>
              <a:tblPr/>
              <a:tblGrid>
                <a:gridCol w="688975"/>
                <a:gridCol w="1444625"/>
                <a:gridCol w="3581400"/>
              </a:tblGrid>
              <a:tr h="341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Weeks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Paradigm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Samples of the labs and assignments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1-3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309F4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functional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integration, random walks, ciphers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4-6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309F4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hardware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309F4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recursion in assembly, 4-bit multiplier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7-9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309F4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imperative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Markov text generation, Conway's life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10-12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309F4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objects/classes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309F4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Connect Four player, Date calculator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13-15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309F4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CS theory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309F4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uncomputability, finite-state machines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342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Three deliberate accidents</a:t>
            </a: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730703" y="1659314"/>
            <a:ext cx="3391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Change our CS community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730703" y="1293702"/>
            <a:ext cx="1793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Our g</a:t>
            </a:r>
            <a:r>
              <a:rPr lang="en-US"/>
              <a:t>oal in 2006: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255" y="4255785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Defining CS community as CS-community service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811255" y="4800550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Learned ==      Taught</a:t>
            </a:r>
          </a:p>
        </p:txBody>
      </p:sp>
      <p:pic>
        <p:nvPicPr>
          <p:cNvPr id="12" name="Picture 11" descr="Screen Shot 2017-05-25 at 10.1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74" y="4861966"/>
            <a:ext cx="1831289" cy="30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1255" y="2108328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Curriculum:   </a:t>
            </a:r>
            <a:r>
              <a:rPr lang="en-US" i="1"/>
              <a:t>Conceptual breadth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34311" y="2455315"/>
            <a:ext cx="7457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Experience != Talent or Enjoyment       in fact, Experience != Experience!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0755" y="6248102"/>
            <a:ext cx="3094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Community  &gt;&gt;  Content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34311" y="2797664"/>
            <a:ext cx="7457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Partnering; depth of understanding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42666" y="5204085"/>
            <a:ext cx="6137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Grace Hopper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36756" y="3166996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Fashion turns heads.  Substance grows roots.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4924" y="2755030"/>
            <a:ext cx="208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Re-education rooms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88707" y="4824440"/>
            <a:ext cx="271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Opportunities for outreach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10719" y="5242830"/>
            <a:ext cx="4099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make sure we're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1255" y="5878770"/>
            <a:ext cx="234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Require CS of </a:t>
            </a:r>
            <a:r>
              <a:rPr lang="en-US" i="1"/>
              <a:t>everyone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33076" y="1908668"/>
            <a:ext cx="1589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Collaborations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02325" y="1179815"/>
            <a:ext cx="135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Curriculum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68340" y="1539336"/>
            <a:ext cx="135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Community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12034" y="6256827"/>
            <a:ext cx="1136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CS for All</a:t>
            </a:r>
          </a:p>
        </p:txBody>
      </p:sp>
    </p:spTree>
    <p:extLst>
      <p:ext uri="{BB962C8B-B14F-4D97-AF65-F5344CB8AC3E}">
        <p14:creationId xmlns:p14="http://schemas.microsoft.com/office/powerpoint/2010/main" val="299650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Five deliberate accidents</a:t>
            </a: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1955817" y="1478368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Change our CS community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3186" y="1478368"/>
            <a:ext cx="677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Goal: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255" y="4255785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Defining CS community as CS-community service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811255" y="4800550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Learned ==      Taught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4258" y="1001947"/>
            <a:ext cx="10206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>
                <a:latin typeface="Tekton Regular"/>
                <a:cs typeface="Tekton Regular"/>
              </a:rPr>
              <a:t>√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72403" y="1168545"/>
            <a:ext cx="3627278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7-05-25 at 10.1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74" y="4861966"/>
            <a:ext cx="1831289" cy="30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1255" y="2108328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Curriculum:   </a:t>
            </a:r>
            <a:r>
              <a:rPr lang="en-US" i="1"/>
              <a:t>Conceptual breadth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34311" y="2455315"/>
            <a:ext cx="7457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Experience != Talent or Enjoyment       in fact, Experience != Experience!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0755" y="6248102"/>
            <a:ext cx="3094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Community  &gt;&gt;  Content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34311" y="2797664"/>
            <a:ext cx="7457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Partnering; depth of understanding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42666" y="5204085"/>
            <a:ext cx="6137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Grace Hopper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36756" y="3166996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Fashion turns heads.  Substance grows roots.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4924" y="2755030"/>
            <a:ext cx="208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Re-education rooms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88707" y="4824440"/>
            <a:ext cx="271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Opportunities for outreach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10719" y="5242830"/>
            <a:ext cx="4099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make sure we're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1255" y="5878770"/>
            <a:ext cx="234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Require CS of </a:t>
            </a:r>
            <a:r>
              <a:rPr lang="en-US" i="1"/>
              <a:t>everyone</a:t>
            </a:r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6200000">
            <a:off x="1712718" y="1245047"/>
            <a:ext cx="1339417" cy="853219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16200000">
            <a:off x="6094077" y="741935"/>
            <a:ext cx="1339417" cy="853219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18438293">
            <a:off x="7395091" y="863477"/>
            <a:ext cx="1339417" cy="853219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19186" y="3853215"/>
            <a:ext cx="1589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Collaborations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88435" y="3124362"/>
            <a:ext cx="135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Curriculum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54450" y="3483883"/>
            <a:ext cx="135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Community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12034" y="6256827"/>
            <a:ext cx="1136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CS for All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410719" y="5829256"/>
            <a:ext cx="4523721" cy="418846"/>
            <a:chOff x="4569479" y="492948"/>
            <a:chExt cx="4523721" cy="418846"/>
          </a:xfrm>
        </p:grpSpPr>
        <p:pic>
          <p:nvPicPr>
            <p:cNvPr id="32" name="Picture 31" descr="Screen Shot 2017-05-25 at 10.19.0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146" y="492948"/>
              <a:ext cx="2251454" cy="41884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569479" y="522142"/>
              <a:ext cx="45237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what is internalized  =      what is experienced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555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Mudd's story</a:t>
            </a:r>
            <a:endParaRPr lang="en-US" sz="3200"/>
          </a:p>
        </p:txBody>
      </p:sp>
      <p:pic>
        <p:nvPicPr>
          <p:cNvPr id="2" name="Picture 1" descr="Screen Shot 2017-05-25 at 11.18.1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/>
        </p:blipFill>
        <p:spPr>
          <a:xfrm>
            <a:off x="293802" y="1180619"/>
            <a:ext cx="8617193" cy="5475173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8438293">
            <a:off x="2005813" y="3558913"/>
            <a:ext cx="818144" cy="608309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967946">
            <a:off x="8236432" y="5523537"/>
            <a:ext cx="583473" cy="508035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88757" y="1154348"/>
            <a:ext cx="656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Number of CS majors at HMC, by graduating year</a:t>
            </a:r>
          </a:p>
        </p:txBody>
      </p:sp>
      <p:sp>
        <p:nvSpPr>
          <p:cNvPr id="9" name="Left Arrow 8"/>
          <p:cNvSpPr/>
          <p:nvPr/>
        </p:nvSpPr>
        <p:spPr>
          <a:xfrm rot="11404291">
            <a:off x="4809383" y="2256963"/>
            <a:ext cx="794091" cy="639877"/>
          </a:xfrm>
          <a:prstGeom prst="leftArrow">
            <a:avLst/>
          </a:prstGeom>
          <a:solidFill>
            <a:srgbClr val="FAC09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29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8663" y="2037276"/>
            <a:ext cx="341652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/>
              <a:t>to change our CS balance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988664" y="1585016"/>
            <a:ext cx="23300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/>
              <a:t>Our g</a:t>
            </a:r>
            <a:r>
              <a:rPr lang="en-US" sz="2400"/>
              <a:t>oal in 2005: 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Several deliberate accidents…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137920" y="5028507"/>
            <a:ext cx="3267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3600"/>
              <a:t>Collaboration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7920" y="3128609"/>
            <a:ext cx="3267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3600"/>
              <a:t>Curriculum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7920" y="4078558"/>
            <a:ext cx="3267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3600"/>
              <a:t>Community</a:t>
            </a:r>
          </a:p>
        </p:txBody>
      </p:sp>
      <p:sp>
        <p:nvSpPr>
          <p:cNvPr id="10" name="Left Arrow 9"/>
          <p:cNvSpPr/>
          <p:nvPr/>
        </p:nvSpPr>
        <p:spPr>
          <a:xfrm rot="16200000">
            <a:off x="1427269" y="2524548"/>
            <a:ext cx="772579" cy="68072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2443272" y="929429"/>
            <a:ext cx="772579" cy="68072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2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8663" y="2037276"/>
            <a:ext cx="341652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/>
              <a:t>to change our CS balance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988664" y="1585016"/>
            <a:ext cx="23300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/>
              <a:t>Our g</a:t>
            </a:r>
            <a:r>
              <a:rPr lang="en-US" sz="2400"/>
              <a:t>oal in 2005: 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Several deliberate accidents…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137920" y="5028507"/>
            <a:ext cx="3267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3600"/>
              <a:t>Collaboration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7920" y="3128609"/>
            <a:ext cx="3267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3600"/>
              <a:t>Curriculum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7920" y="4078558"/>
            <a:ext cx="3267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3600"/>
              <a:t>Community</a:t>
            </a:r>
          </a:p>
        </p:txBody>
      </p:sp>
      <p:sp>
        <p:nvSpPr>
          <p:cNvPr id="10" name="Left Arrow 9"/>
          <p:cNvSpPr/>
          <p:nvPr/>
        </p:nvSpPr>
        <p:spPr>
          <a:xfrm rot="16200000">
            <a:off x="1427269" y="2524548"/>
            <a:ext cx="772579" cy="68072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2443272" y="929429"/>
            <a:ext cx="772579" cy="68072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44453" y="6110174"/>
            <a:ext cx="2051007" cy="646331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/>
              <a:t>CS for All</a:t>
            </a:r>
          </a:p>
        </p:txBody>
      </p:sp>
      <p:sp>
        <p:nvSpPr>
          <p:cNvPr id="14" name="Left Arrow 13"/>
          <p:cNvSpPr/>
          <p:nvPr/>
        </p:nvSpPr>
        <p:spPr>
          <a:xfrm rot="10800000">
            <a:off x="4525610" y="3128609"/>
            <a:ext cx="772579" cy="680722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45520" y="3220718"/>
            <a:ext cx="3179086" cy="461665"/>
          </a:xfrm>
          <a:prstGeom prst="rect">
            <a:avLst/>
          </a:prstGeom>
          <a:solidFill>
            <a:srgbClr val="FCD5B5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</a:rPr>
              <a:t>Conceptual Breadth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45060" y="4165598"/>
            <a:ext cx="3179086" cy="461665"/>
          </a:xfrm>
          <a:prstGeom prst="rect">
            <a:avLst/>
          </a:prstGeom>
          <a:solidFill>
            <a:srgbClr val="FCD5B5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</a:rPr>
              <a:t>Sharing Support</a:t>
            </a:r>
          </a:p>
        </p:txBody>
      </p:sp>
      <p:sp>
        <p:nvSpPr>
          <p:cNvPr id="17" name="Left Arrow 16"/>
          <p:cNvSpPr/>
          <p:nvPr/>
        </p:nvSpPr>
        <p:spPr>
          <a:xfrm rot="10800000">
            <a:off x="4525609" y="4078558"/>
            <a:ext cx="772579" cy="680722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50588" y="5111634"/>
            <a:ext cx="3179086" cy="461665"/>
          </a:xfrm>
          <a:prstGeom prst="rect">
            <a:avLst/>
          </a:prstGeom>
          <a:solidFill>
            <a:srgbClr val="FCD5B5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</a:rPr>
              <a:t>Above all, CS is Social</a:t>
            </a:r>
          </a:p>
        </p:txBody>
      </p:sp>
      <p:sp>
        <p:nvSpPr>
          <p:cNvPr id="19" name="Left Arrow 18"/>
          <p:cNvSpPr/>
          <p:nvPr/>
        </p:nvSpPr>
        <p:spPr>
          <a:xfrm rot="10800000">
            <a:off x="4531137" y="5024594"/>
            <a:ext cx="772579" cy="680722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6200000">
            <a:off x="6702871" y="5560775"/>
            <a:ext cx="716635" cy="680721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4948897">
            <a:off x="6013733" y="1061618"/>
            <a:ext cx="772579" cy="680722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34242" y="1805688"/>
            <a:ext cx="1691892" cy="461665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solidFill>
                  <a:schemeClr val="accent6">
                    <a:lumMod val="75000"/>
                  </a:schemeClr>
                </a:solidFill>
              </a:rPr>
              <a:t>Lessons</a:t>
            </a:r>
          </a:p>
        </p:txBody>
      </p:sp>
      <p:sp>
        <p:nvSpPr>
          <p:cNvPr id="23" name="Left Arrow 22"/>
          <p:cNvSpPr/>
          <p:nvPr/>
        </p:nvSpPr>
        <p:spPr>
          <a:xfrm rot="15806687">
            <a:off x="6469301" y="2365627"/>
            <a:ext cx="772579" cy="680722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Curriculum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1396871" y="5391458"/>
            <a:ext cx="1991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2005</a:t>
            </a:r>
            <a:endParaRPr lang="en-US" i="1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0160" y="531518"/>
            <a:ext cx="442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We deliberately changed one course: CS1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2560" y="6109358"/>
            <a:ext cx="8707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Every student takes CS1 in their first semester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51103" y="5391458"/>
            <a:ext cx="1991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984807"/>
                </a:solidFill>
              </a:rPr>
              <a:t>2006</a:t>
            </a:r>
            <a:endParaRPr lang="en-US" i="1">
              <a:solidFill>
                <a:srgbClr val="984807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41373" y="1560792"/>
            <a:ext cx="2778787" cy="3477875"/>
          </a:xfrm>
          <a:prstGeom prst="rect">
            <a:avLst/>
          </a:prstGeom>
          <a:solidFill>
            <a:srgbClr val="DBEBF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0090"/>
                </a:solidFill>
              </a:rPr>
              <a:t>Java</a:t>
            </a:r>
            <a:r>
              <a:rPr lang="en-US" sz="2000"/>
              <a:t> course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Programming as a </a:t>
            </a:r>
            <a:r>
              <a:rPr lang="en-US" sz="2000">
                <a:solidFill>
                  <a:srgbClr val="000090"/>
                </a:solidFill>
              </a:rPr>
              <a:t>professional</a:t>
            </a:r>
            <a:r>
              <a:rPr lang="en-US" sz="2000"/>
              <a:t> skill</a:t>
            </a:r>
            <a:endParaRPr lang="en-US" sz="2000" i="1"/>
          </a:p>
          <a:p>
            <a:pPr algn="ctr"/>
            <a:endParaRPr lang="en-US" sz="2000"/>
          </a:p>
          <a:p>
            <a:pPr algn="ctr"/>
            <a:r>
              <a:rPr lang="en-US" sz="2000"/>
              <a:t>Meant to bring students one semester closer to creating software for other people to use 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but use </a:t>
            </a:r>
            <a:r>
              <a:rPr lang="en-US" sz="2000" i="1">
                <a:solidFill>
                  <a:srgbClr val="000090"/>
                </a:solidFill>
              </a:rPr>
              <a:t>for what</a:t>
            </a:r>
            <a:r>
              <a:rPr lang="en-US" sz="2000"/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72541" y="1557636"/>
            <a:ext cx="30734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984807"/>
                </a:solidFill>
              </a:rPr>
              <a:t>Python</a:t>
            </a:r>
            <a:r>
              <a:rPr lang="en-US" sz="2000"/>
              <a:t> course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with </a:t>
            </a:r>
            <a:r>
              <a:rPr lang="en-US" sz="2000">
                <a:solidFill>
                  <a:srgbClr val="984807"/>
                </a:solidFill>
              </a:rPr>
              <a:t>detours</a:t>
            </a:r>
            <a:r>
              <a:rPr lang="en-US" sz="2000"/>
              <a:t> into </a:t>
            </a:r>
            <a:r>
              <a:rPr lang="en-US" sz="2000" i="1"/>
              <a:t>all</a:t>
            </a:r>
            <a:r>
              <a:rPr lang="en-US" sz="2000"/>
              <a:t> corners of CS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Means to show students that CS amplifies the paths and projects they choose</a:t>
            </a:r>
          </a:p>
          <a:p>
            <a:pPr algn="ctr"/>
            <a:endParaRPr lang="en-US" sz="2000"/>
          </a:p>
          <a:p>
            <a:pPr algn="ctr"/>
            <a:r>
              <a:rPr lang="en-US" sz="2000" i="1">
                <a:solidFill>
                  <a:schemeClr val="accent6">
                    <a:lumMod val="50000"/>
                  </a:schemeClr>
                </a:solidFill>
              </a:rPr>
              <a:t>Whatever you are</a:t>
            </a:r>
            <a:r>
              <a:rPr lang="en-US" sz="2000" i="1"/>
              <a:t>, be a good one. CS can help!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264679" y="1346388"/>
            <a:ext cx="3538201" cy="418846"/>
            <a:chOff x="4264679" y="1346388"/>
            <a:chExt cx="3538201" cy="418846"/>
          </a:xfrm>
        </p:grpSpPr>
        <p:pic>
          <p:nvPicPr>
            <p:cNvPr id="30" name="Picture 29" descr="Screen Shot 2017-05-25 at 10.19.0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805" y="1346388"/>
              <a:ext cx="1741075" cy="41884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64679" y="1375582"/>
              <a:ext cx="35382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what is learned  =      what is taught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626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Curriculum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1396871" y="5391458"/>
            <a:ext cx="1991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2005</a:t>
            </a:r>
            <a:endParaRPr lang="en-US" i="1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2560" y="6109358"/>
            <a:ext cx="8707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Every student takes CS1 in their first semester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51103" y="5391458"/>
            <a:ext cx="1991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984807"/>
                </a:solidFill>
              </a:rPr>
              <a:t>2006</a:t>
            </a:r>
            <a:endParaRPr lang="en-US" i="1">
              <a:solidFill>
                <a:srgbClr val="984807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41373" y="1560792"/>
            <a:ext cx="2778787" cy="3477875"/>
          </a:xfrm>
          <a:prstGeom prst="rect">
            <a:avLst/>
          </a:prstGeom>
          <a:solidFill>
            <a:srgbClr val="DBEBF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0090"/>
                </a:solidFill>
              </a:rPr>
              <a:t>Java</a:t>
            </a:r>
            <a:r>
              <a:rPr lang="en-US" sz="2000"/>
              <a:t> course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Programming as a </a:t>
            </a:r>
            <a:r>
              <a:rPr lang="en-US" sz="2000">
                <a:solidFill>
                  <a:srgbClr val="000090"/>
                </a:solidFill>
              </a:rPr>
              <a:t>professional</a:t>
            </a:r>
            <a:r>
              <a:rPr lang="en-US" sz="2000"/>
              <a:t> skill</a:t>
            </a:r>
            <a:endParaRPr lang="en-US" sz="2000" i="1"/>
          </a:p>
          <a:p>
            <a:pPr algn="ctr"/>
            <a:endParaRPr lang="en-US" sz="2000"/>
          </a:p>
          <a:p>
            <a:pPr algn="ctr"/>
            <a:r>
              <a:rPr lang="en-US" sz="2000"/>
              <a:t>Meant to bring students one semester closer to creating software for other people to use 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but use </a:t>
            </a:r>
            <a:r>
              <a:rPr lang="en-US" sz="2000" i="1">
                <a:solidFill>
                  <a:srgbClr val="000090"/>
                </a:solidFill>
              </a:rPr>
              <a:t>for what</a:t>
            </a:r>
            <a:r>
              <a:rPr lang="en-US" sz="2000"/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72541" y="1557636"/>
            <a:ext cx="30734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984807"/>
                </a:solidFill>
              </a:rPr>
              <a:t>Python</a:t>
            </a:r>
            <a:r>
              <a:rPr lang="en-US" sz="2000"/>
              <a:t> course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with </a:t>
            </a:r>
            <a:r>
              <a:rPr lang="en-US" sz="2000">
                <a:solidFill>
                  <a:srgbClr val="984807"/>
                </a:solidFill>
              </a:rPr>
              <a:t>detours</a:t>
            </a:r>
            <a:r>
              <a:rPr lang="en-US" sz="2000"/>
              <a:t> into </a:t>
            </a:r>
            <a:r>
              <a:rPr lang="en-US" sz="2000" i="1"/>
              <a:t>all</a:t>
            </a:r>
            <a:r>
              <a:rPr lang="en-US" sz="2000"/>
              <a:t> corners of CS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Means to show students that CS amplifies the paths and projects they choose</a:t>
            </a:r>
          </a:p>
          <a:p>
            <a:pPr algn="ctr"/>
            <a:endParaRPr lang="en-US" sz="2000"/>
          </a:p>
          <a:p>
            <a:pPr algn="ctr"/>
            <a:r>
              <a:rPr lang="en-US" sz="2000" i="1">
                <a:solidFill>
                  <a:schemeClr val="accent6">
                    <a:lumMod val="50000"/>
                  </a:schemeClr>
                </a:solidFill>
              </a:rPr>
              <a:t>Whatever you are</a:t>
            </a:r>
            <a:r>
              <a:rPr lang="en-US" sz="2000" i="1"/>
              <a:t>, be a good one. CS can help!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255267" y="492948"/>
            <a:ext cx="3538201" cy="418846"/>
            <a:chOff x="4264679" y="1346388"/>
            <a:chExt cx="3538201" cy="418846"/>
          </a:xfrm>
        </p:grpSpPr>
        <p:pic>
          <p:nvPicPr>
            <p:cNvPr id="30" name="Picture 29" descr="Screen Shot 2017-05-25 at 10.19.0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805" y="1346388"/>
              <a:ext cx="1741075" cy="41884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64679" y="1375582"/>
              <a:ext cx="35382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what is learned  =      what is taught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 rot="20995353">
            <a:off x="2296803" y="3017715"/>
            <a:ext cx="1676645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lots of facts</a:t>
            </a:r>
            <a:endParaRPr lang="en-US" sz="3600" i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20995353">
            <a:off x="6287744" y="2891264"/>
            <a:ext cx="2261433" cy="2062103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a small fraction of a 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much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 larger world</a:t>
            </a:r>
            <a:endParaRPr lang="en-US" sz="3200" i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5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26 at 1.4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1142595"/>
            <a:ext cx="7660524" cy="5023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4" y="263284"/>
            <a:ext cx="722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Curriculum </a:t>
            </a:r>
            <a:r>
              <a:rPr lang="en-US" sz="4200" i="1"/>
              <a:t>content</a:t>
            </a:r>
            <a:r>
              <a:rPr lang="en-US" sz="4200"/>
              <a:t> </a:t>
            </a:r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2509771" y="6285559"/>
            <a:ext cx="63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/>
              <a:t>Fashion turns heads.  Substance grows roots.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5479" y="262408"/>
            <a:ext cx="3490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Lesson:   </a:t>
            </a:r>
          </a:p>
          <a:p>
            <a:r>
              <a:rPr lang="en-US" i="1"/>
              <a:t>Conceptual breadth over trendiness</a:t>
            </a:r>
          </a:p>
        </p:txBody>
      </p:sp>
    </p:spTree>
    <p:extLst>
      <p:ext uri="{BB962C8B-B14F-4D97-AF65-F5344CB8AC3E}">
        <p14:creationId xmlns:p14="http://schemas.microsoft.com/office/powerpoint/2010/main" val="4288025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1438</Words>
  <Application>Microsoft Macintosh PowerPoint</Application>
  <PresentationFormat>On-screen Show (4:3)</PresentationFormat>
  <Paragraphs>249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Dodds</dc:creator>
  <cp:lastModifiedBy>Zach Dodds</cp:lastModifiedBy>
  <cp:revision>35</cp:revision>
  <cp:lastPrinted>2017-05-26T11:30:51Z</cp:lastPrinted>
  <dcterms:created xsi:type="dcterms:W3CDTF">2017-05-26T05:01:51Z</dcterms:created>
  <dcterms:modified xsi:type="dcterms:W3CDTF">2017-05-26T11:30:53Z</dcterms:modified>
</cp:coreProperties>
</file>