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32" r:id="rId3"/>
    <p:sldId id="338" r:id="rId4"/>
    <p:sldId id="339" r:id="rId5"/>
    <p:sldId id="257" r:id="rId6"/>
    <p:sldId id="264" r:id="rId7"/>
    <p:sldId id="340" r:id="rId8"/>
    <p:sldId id="265" r:id="rId9"/>
    <p:sldId id="266" r:id="rId10"/>
    <p:sldId id="267" r:id="rId11"/>
    <p:sldId id="268" r:id="rId12"/>
    <p:sldId id="290" r:id="rId13"/>
    <p:sldId id="333" r:id="rId14"/>
    <p:sldId id="335" r:id="rId15"/>
    <p:sldId id="331" r:id="rId16"/>
    <p:sldId id="334" r:id="rId17"/>
    <p:sldId id="293" r:id="rId18"/>
    <p:sldId id="274" r:id="rId19"/>
    <p:sldId id="283" r:id="rId20"/>
    <p:sldId id="277" r:id="rId21"/>
    <p:sldId id="336" r:id="rId22"/>
    <p:sldId id="280" r:id="rId23"/>
    <p:sldId id="343" r:id="rId24"/>
    <p:sldId id="345" r:id="rId25"/>
    <p:sldId id="322" r:id="rId26"/>
    <p:sldId id="327" r:id="rId27"/>
    <p:sldId id="342" r:id="rId28"/>
    <p:sldId id="259" r:id="rId29"/>
    <p:sldId id="315" r:id="rId30"/>
    <p:sldId id="344" r:id="rId31"/>
    <p:sldId id="320" r:id="rId32"/>
    <p:sldId id="321" r:id="rId33"/>
    <p:sldId id="328" r:id="rId34"/>
    <p:sldId id="258" r:id="rId35"/>
    <p:sldId id="260" r:id="rId36"/>
    <p:sldId id="329" r:id="rId37"/>
    <p:sldId id="330" r:id="rId38"/>
    <p:sldId id="316" r:id="rId39"/>
    <p:sldId id="301" r:id="rId40"/>
    <p:sldId id="302" r:id="rId41"/>
    <p:sldId id="303" r:id="rId42"/>
    <p:sldId id="287" r:id="rId43"/>
    <p:sldId id="325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7" r:id="rId56"/>
    <p:sldId id="326" r:id="rId5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E1E1"/>
    <a:srgbClr val="E9EFF7"/>
    <a:srgbClr val="009900"/>
    <a:srgbClr val="F4FEF4"/>
    <a:srgbClr val="D5FDD3"/>
    <a:srgbClr val="C9C9C9"/>
    <a:srgbClr val="FF66CC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1" autoAdjust="0"/>
    <p:restoredTop sz="89068" autoAdjust="0"/>
  </p:normalViewPr>
  <p:slideViewPr>
    <p:cSldViewPr>
      <p:cViewPr varScale="1">
        <p:scale>
          <a:sx n="84" d="100"/>
          <a:sy n="84" d="100"/>
        </p:scale>
        <p:origin x="-7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885A12E-C1CE-4A5C-95D6-7BE47248EFC3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C4FF11-AA00-482A-972D-7A52E4BD34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6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would ROS fare as a tool for computational</a:t>
            </a:r>
            <a:r>
              <a:rPr lang="en-US" baseline="0" dirty="0" smtClean="0"/>
              <a:t> outreach to engineers, mathematicians, and scientists from other disciplines...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in four</a:t>
            </a:r>
            <a:r>
              <a:rPr lang="en-US" baseline="0" dirty="0" smtClean="0"/>
              <a:t> of the five sections expressed – unsolicited – that they were surprised and/or happy to actually get the robots to "do something" in their first lab...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presses; image</a:t>
            </a:r>
            <a:r>
              <a:rPr lang="en-US" baseline="0" dirty="0" smtClean="0"/>
              <a:t> acquisition and display; students' display; connected components (library) – finding the largest by area – naive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in four</a:t>
            </a:r>
            <a:r>
              <a:rPr lang="en-US" baseline="0" dirty="0" smtClean="0"/>
              <a:t> of the five sections expressed – unsolicited – that they were surprised and/or happy to actually get the robots to "do something" in their first lab...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presses; image</a:t>
            </a:r>
            <a:r>
              <a:rPr lang="en-US" baseline="0" dirty="0" smtClean="0"/>
              <a:t> acquisition and display; students' display; connected components (library) – finding the largest by area – naive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presses; image</a:t>
            </a:r>
            <a:r>
              <a:rPr lang="en-US" baseline="0" dirty="0" smtClean="0"/>
              <a:t> acquisition and display; students' display; connected components (library) – finding the largest by area – naive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presses; image</a:t>
            </a:r>
            <a:r>
              <a:rPr lang="en-US" baseline="0" dirty="0" smtClean="0"/>
              <a:t> acquisition and display; students' display; connected components (library) – finding the largest by area – naive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presses; image</a:t>
            </a:r>
            <a:r>
              <a:rPr lang="en-US" baseline="0" dirty="0" smtClean="0"/>
              <a:t> acquisition and display; students' display; connected components (library) – finding the largest by area – naive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</a:t>
            </a:r>
            <a:r>
              <a:rPr lang="en-US" baseline="0" dirty="0" smtClean="0"/>
              <a:t> your own thread of execution... – fun because it combines sound, motion, visual sensing, and local sensing (bump...) for the first time (play Mario tune!)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how to do it!?!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FF11-AA00-482A-972D-7A52E4BD342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D6D33-4D20-4764-A2BE-3498F9D4608C}" type="datetimeFigureOut">
              <a:rPr lang="en-US" smtClean="0"/>
              <a:pPr/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CC6D-5BB0-46BF-8B10-83C7F3A4B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josh_jake_point_to_point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rst_pttopt_race.M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angle_estimation.m4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wall_following_2x.m4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droneDanielSuperman_small_2x.m4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success_no_way.mp4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nerf_dart_drone_2x.m4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drone_line_follow_2x.m4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../../../Fourth%20week%20summer%202012/drone_recentering.m4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Awesome%20Flips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SnackTrain.m4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../../Fourth%20week%20summer%202012/navigation_2nd_floor_DavidG.m4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../../../Fourth%20week%20summer%202012/lena_motion_plan_June.m4v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Desktop\fromOlderLaptop\spring_2012\movies_for_SIGCSE_2012\meghan_tiffany_brian_follow.m4v" TargetMode="External"/><Relationship Id="rId6" Type="http://schemas.openxmlformats.org/officeDocument/2006/relationships/image" Target="../media/image45.png"/><Relationship Id="rId5" Type="http://schemas.openxmlformats.org/officeDocument/2006/relationships/hyperlink" Target="movies_for_SIGCSE_2012/IMG_0139.MOV" TargetMode="Externa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ovies_for_SIGCSE_2012/line_follow_4x.m4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Desktop\fromOlderLaptop\spring_2012\movies_for_SIGCSE_2012\john_mitul_following_no_audio.m4v" TargetMode="Externa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ovies_for_SIGCSE_2012/alexa_spencer_wall_follow.m4v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ovies_for_SIGCSE_2012/Robot_Lab_Spring_2012.mp4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9089" y="76200"/>
            <a:ext cx="3798711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solidFill>
                  <a:srgbClr val="0033CC"/>
                </a:solidFill>
              </a:rPr>
              <a:t>A ROS-based lab </a:t>
            </a:r>
            <a:r>
              <a:rPr lang="en-US" sz="4200" i="1" dirty="0" smtClean="0">
                <a:solidFill>
                  <a:srgbClr val="0033CC"/>
                </a:solidFill>
              </a:rPr>
              <a:t>at HMC</a:t>
            </a:r>
            <a:endParaRPr lang="en-US" sz="4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4389" y="5791200"/>
            <a:ext cx="44958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ROS-based curriculum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Flipped classroom (lab course)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038600" y="5206425"/>
            <a:ext cx="387099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i="1" dirty="0" smtClean="0"/>
              <a:t> twofold </a:t>
            </a:r>
            <a:r>
              <a:rPr lang="en-US" sz="3200" dirty="0" smtClean="0"/>
              <a:t>experiment: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09600" y="337066"/>
            <a:ext cx="169828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map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laska…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4</a:t>
            </a:r>
            <a:endParaRPr lang="en-US" sz="4200" dirty="0"/>
          </a:p>
        </p:txBody>
      </p:sp>
      <p:pic>
        <p:nvPicPr>
          <p:cNvPr id="38913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6945" t="26350" r="48818" b="31628"/>
          <a:stretch/>
        </p:blipFill>
        <p:spPr bwMode="auto">
          <a:xfrm>
            <a:off x="1828800" y="1371600"/>
            <a:ext cx="5594540" cy="515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5016880" y="3810000"/>
            <a:ext cx="914400" cy="838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3800" y="1371600"/>
            <a:ext cx="533400" cy="990600"/>
          </a:xfrm>
          <a:prstGeom prst="straightConnector1">
            <a:avLst/>
          </a:prstGeom>
          <a:ln w="57150">
            <a:solidFill>
              <a:srgbClr val="FF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20360" y="4244508"/>
            <a:ext cx="1520096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From here…</a:t>
            </a:r>
            <a:endParaRPr lang="en-US" sz="2100" dirty="0"/>
          </a:p>
        </p:txBody>
      </p:sp>
      <p:sp>
        <p:nvSpPr>
          <p:cNvPr id="12" name="Rectangle 11"/>
          <p:cNvSpPr/>
          <p:nvPr/>
        </p:nvSpPr>
        <p:spPr>
          <a:xfrm>
            <a:off x="2801326" y="2154451"/>
            <a:ext cx="1199174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r"/>
            <a:r>
              <a:rPr lang="en-US" sz="2100" dirty="0" smtClean="0"/>
              <a:t>To here…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6844363" y="3397722"/>
            <a:ext cx="1255472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r"/>
            <a:r>
              <a:rPr lang="en-US" sz="2100" dirty="0" smtClean="0"/>
              <a:t>And back.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6020365" y="390183"/>
            <a:ext cx="2437270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/>
              <a:t>Long-range example</a:t>
            </a:r>
            <a:endParaRPr 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5877" t="13911" r="23790" b="20968"/>
          <a:stretch>
            <a:fillRect/>
          </a:stretch>
        </p:blipFill>
        <p:spPr bwMode="auto">
          <a:xfrm>
            <a:off x="1447800" y="1219200"/>
            <a:ext cx="6646606" cy="538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4</a:t>
            </a:r>
            <a:endParaRPr lang="en-US" sz="4200" dirty="0"/>
          </a:p>
        </p:txBody>
      </p:sp>
      <p:sp>
        <p:nvSpPr>
          <p:cNvPr id="14" name="Rectangle 13"/>
          <p:cNvSpPr/>
          <p:nvPr/>
        </p:nvSpPr>
        <p:spPr>
          <a:xfrm>
            <a:off x="4167764" y="983363"/>
            <a:ext cx="1206677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The race!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5</a:t>
            </a:r>
            <a:endParaRPr lang="en-US" sz="4200" dirty="0"/>
          </a:p>
        </p:txBody>
      </p:sp>
      <p:pic>
        <p:nvPicPr>
          <p:cNvPr id="32770" name="Picture 2" descr="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09725" y="1371600"/>
            <a:ext cx="6010275" cy="45624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682690" y="5715000"/>
            <a:ext cx="5863336" cy="73866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What if this pixel at (42,240) reads 1 meter "deep"? </a:t>
            </a:r>
          </a:p>
          <a:p>
            <a:pPr algn="ctr"/>
            <a:r>
              <a:rPr lang="en-US" sz="2100" dirty="0" smtClean="0"/>
              <a:t>What are that point's coordinates  </a:t>
            </a:r>
            <a:r>
              <a:rPr lang="en-US" sz="2100" b="1" i="1" dirty="0" smtClean="0"/>
              <a:t>in meters?</a:t>
            </a:r>
            <a:endParaRPr lang="en-US" sz="2100" b="1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133600" y="3733800"/>
            <a:ext cx="1828800" cy="1981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42320" y="1050547"/>
            <a:ext cx="3345083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range-image geometry</a:t>
            </a:r>
            <a:endParaRPr 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5</a:t>
            </a:r>
            <a:endParaRPr lang="en-US" sz="4200" dirty="0"/>
          </a:p>
        </p:txBody>
      </p:sp>
      <p:pic>
        <p:nvPicPr>
          <p:cNvPr id="33794" name="Picture 2" descr="new_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143000"/>
            <a:ext cx="8166225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00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4818" t="22379" r="6704" b="6452"/>
          <a:stretch>
            <a:fillRect/>
          </a:stretch>
        </p:blipFill>
        <p:spPr bwMode="auto">
          <a:xfrm>
            <a:off x="609600" y="1143000"/>
            <a:ext cx="7848600" cy="53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Many diagrams later…</a:t>
            </a:r>
            <a:endParaRPr lang="en-US" sz="4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7238" t="17137" r="11089" b="5444"/>
          <a:stretch>
            <a:fillRect/>
          </a:stretch>
        </p:blipFill>
        <p:spPr bwMode="auto">
          <a:xfrm>
            <a:off x="1128252" y="1005348"/>
            <a:ext cx="6969919" cy="5646516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80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5</a:t>
            </a:r>
            <a:endParaRPr lang="en-US" sz="4200" dirty="0"/>
          </a:p>
        </p:txBody>
      </p:sp>
      <p:pic>
        <p:nvPicPr>
          <p:cNvPr id="29697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5877" t="14113" r="20010" b="18750"/>
          <a:stretch>
            <a:fillRect/>
          </a:stretch>
        </p:blipFill>
        <p:spPr bwMode="auto">
          <a:xfrm>
            <a:off x="990600" y="1066800"/>
            <a:ext cx="7162800" cy="562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5653548" y="4603956"/>
            <a:ext cx="1752600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57337" y="4800600"/>
            <a:ext cx="3268395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What is this angle, </a:t>
            </a:r>
            <a:r>
              <a:rPr lang="en-US" sz="2100" i="1" dirty="0" smtClean="0"/>
              <a:t>in depth?</a:t>
            </a:r>
            <a:endParaRPr lang="en-US" sz="2100" b="1" i="1" dirty="0"/>
          </a:p>
        </p:txBody>
      </p:sp>
    </p:spTree>
    <p:extLst>
      <p:ext uri="{BB962C8B-B14F-4D97-AF65-F5344CB8AC3E}">
        <p14:creationId xmlns:p14="http://schemas.microsoft.com/office/powerpoint/2010/main" val="24041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4818" t="22379" r="6704" b="6452"/>
          <a:stretch>
            <a:fillRect/>
          </a:stretch>
        </p:blipFill>
        <p:spPr bwMode="auto">
          <a:xfrm>
            <a:off x="609600" y="1143000"/>
            <a:ext cx="7848600" cy="53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Feedback</a:t>
            </a:r>
            <a:r>
              <a:rPr lang="en-US" sz="4200" dirty="0" smtClean="0"/>
              <a:t> on labs 3-5...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1674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Weeks 6-7</a:t>
            </a:r>
            <a:endParaRPr lang="en-US" sz="4200" dirty="0"/>
          </a:p>
        </p:txBody>
      </p:sp>
      <p:sp>
        <p:nvSpPr>
          <p:cNvPr id="10" name="Rectangle 9"/>
          <p:cNvSpPr/>
          <p:nvPr/>
        </p:nvSpPr>
        <p:spPr>
          <a:xfrm>
            <a:off x="5707626" y="390183"/>
            <a:ext cx="3062748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/>
              <a:t>Task: </a:t>
            </a:r>
            <a:r>
              <a:rPr lang="en-US" sz="2100" dirty="0" smtClean="0"/>
              <a:t>traverse  the halls</a:t>
            </a:r>
            <a:r>
              <a:rPr lang="en-US" sz="2100" dirty="0" smtClean="0"/>
              <a:t>...</a:t>
            </a:r>
            <a:endParaRPr lang="en-US" sz="2100" dirty="0"/>
          </a:p>
        </p:txBody>
      </p:sp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5575" t="10282" r="12903" b="21371"/>
          <a:stretch>
            <a:fillRect/>
          </a:stretch>
        </p:blipFill>
        <p:spPr bwMode="auto">
          <a:xfrm>
            <a:off x="1253613" y="1248697"/>
            <a:ext cx="6975987" cy="499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2590800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Weeks 6-7</a:t>
            </a:r>
            <a:endParaRPr lang="en-US" sz="4200" dirty="0"/>
          </a:p>
        </p:txBody>
      </p:sp>
      <p:sp>
        <p:nvSpPr>
          <p:cNvPr id="5" name="Rectangle 4"/>
          <p:cNvSpPr/>
          <p:nvPr/>
        </p:nvSpPr>
        <p:spPr>
          <a:xfrm>
            <a:off x="5105400" y="6366302"/>
            <a:ext cx="3934878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untethered wall-following</a:t>
            </a:r>
            <a:endParaRPr 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exa_and_spencer.jpg"/>
          <p:cNvPicPr>
            <a:picLocks noChangeAspect="1"/>
          </p:cNvPicPr>
          <p:nvPr/>
        </p:nvPicPr>
        <p:blipFill>
          <a:blip r:embed="rId3" cstate="print"/>
          <a:srcRect l="16385" r="86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28600"/>
            <a:ext cx="2590800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Weeks 6-7</a:t>
            </a:r>
            <a:endParaRPr lang="en-US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04800"/>
            <a:ext cx="32766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lots of </a:t>
            </a:r>
            <a:r>
              <a:rPr lang="en-US" sz="3200" i="1" dirty="0" smtClean="0"/>
              <a:t>floor </a:t>
            </a:r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263249" y="6366302"/>
            <a:ext cx="2775055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100" dirty="0" smtClean="0"/>
              <a:t>even when it </a:t>
            </a:r>
            <a:r>
              <a:rPr lang="en-US" sz="2100" i="1" dirty="0" smtClean="0"/>
              <a:t>does </a:t>
            </a:r>
            <a:r>
              <a:rPr lang="en-US" sz="2100" dirty="0" smtClean="0"/>
              <a:t>work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7800" y="1143000"/>
            <a:ext cx="3429000" cy="830997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6 Creates, 6 </a:t>
            </a:r>
            <a:r>
              <a:rPr lang="en-US" sz="2400" dirty="0" err="1" smtClean="0"/>
              <a:t>quadcopters</a:t>
            </a:r>
            <a:r>
              <a:rPr lang="en-US" sz="2400" dirty="0" smtClean="0"/>
              <a:t>, 6 Kinects,</a:t>
            </a:r>
            <a:r>
              <a:rPr lang="en-US" sz="2400" dirty="0"/>
              <a:t> </a:t>
            </a:r>
            <a:r>
              <a:rPr lang="en-US" sz="2400" dirty="0" smtClean="0"/>
              <a:t>60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6096000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Robots and ROS after CS1?</a:t>
            </a:r>
            <a:endParaRPr lang="en-US" sz="4200" dirty="0"/>
          </a:p>
        </p:txBody>
      </p:sp>
      <p:sp>
        <p:nvSpPr>
          <p:cNvPr id="8" name="Rectangle 7"/>
          <p:cNvSpPr/>
          <p:nvPr/>
        </p:nvSpPr>
        <p:spPr>
          <a:xfrm>
            <a:off x="89079" y="5943600"/>
            <a:ext cx="5168721" cy="830997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Goal</a:t>
            </a:r>
            <a:r>
              <a:rPr lang="en-US" sz="2400" b="1" dirty="0" smtClean="0"/>
              <a:t>:  </a:t>
            </a:r>
            <a:r>
              <a:rPr lang="en-US" sz="2400" dirty="0" smtClean="0"/>
              <a:t>to build CS and AI skills with ROS and robots but </a:t>
            </a:r>
            <a:r>
              <a:rPr lang="en-US" sz="2400" b="1" i="1" dirty="0" smtClean="0"/>
              <a:t>without lectures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6781800" y="6368911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The curriculum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56242" y="6592214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8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248400"/>
            <a:ext cx="701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 smtClean="0"/>
              <a:t>Weeks 11-14: </a:t>
            </a:r>
            <a:r>
              <a:rPr lang="en-US" sz="2700" i="1" dirty="0" smtClean="0"/>
              <a:t>projects</a:t>
            </a:r>
            <a:endParaRPr lang="en-US" sz="2700" dirty="0" smtClean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7330" t="23353" r="31604" b="29113"/>
          <a:stretch/>
        </p:blipFill>
        <p:spPr bwMode="auto">
          <a:xfrm>
            <a:off x="428430" y="1496769"/>
            <a:ext cx="4005330" cy="347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9736" y="5154369"/>
            <a:ext cx="3602717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W</a:t>
            </a:r>
            <a:r>
              <a:rPr lang="en-US" sz="2100" dirty="0" smtClean="0"/>
              <a:t>k9:  </a:t>
            </a:r>
            <a:r>
              <a:rPr lang="en-US" sz="2100" i="1" dirty="0" err="1" smtClean="0"/>
              <a:t>Supermanning</a:t>
            </a:r>
            <a:r>
              <a:rPr lang="en-US" sz="2100" dirty="0" smtClean="0"/>
              <a:t> the drone</a:t>
            </a:r>
            <a:endParaRPr lang="en-US" sz="2100" i="1" dirty="0"/>
          </a:p>
        </p:txBody>
      </p:sp>
      <p:pic>
        <p:nvPicPr>
          <p:cNvPr id="8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2024" t="21863" r="34663" b="31922"/>
          <a:stretch/>
        </p:blipFill>
        <p:spPr bwMode="auto">
          <a:xfrm>
            <a:off x="4695630" y="1143000"/>
            <a:ext cx="4067370" cy="423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197941" y="5518348"/>
            <a:ext cx="3062748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Wk10:  Autonomous flight</a:t>
            </a:r>
            <a:endParaRPr lang="en-US" sz="21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3810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Weeks 9-10</a:t>
            </a:r>
            <a:endParaRPr lang="en-US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12"/>
          <p:cNvSpPr txBox="1">
            <a:spLocks noChangeArrowheads="1"/>
          </p:cNvSpPr>
          <p:nvPr/>
        </p:nvSpPr>
        <p:spPr bwMode="auto">
          <a:xfrm>
            <a:off x="251460" y="274320"/>
            <a:ext cx="6652260" cy="6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en-US" sz="3800" dirty="0">
                <a:latin typeface="Cambria" pitchFamily="18" charset="0"/>
                <a:cs typeface="Calibri" pitchFamily="34" charset="0"/>
              </a:rPr>
              <a:t>Final drone projects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6020" y="5989426"/>
            <a:ext cx="3909060" cy="31993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>
              <a:lnSpc>
                <a:spcPct val="95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navigating a hula-hoop</a:t>
            </a:r>
            <a:endParaRPr lang="en-US" sz="1600" i="1" dirty="0">
              <a:solidFill>
                <a:srgbClr val="0000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6380" y="5989426"/>
            <a:ext cx="3634740" cy="31993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>
              <a:lnSpc>
                <a:spcPct val="95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brainwave control of a drone</a:t>
            </a:r>
            <a:endParaRPr lang="en-US" sz="1600" i="1" dirty="0">
              <a:solidFill>
                <a:srgbClr val="0000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4128291"/>
            <a:ext cx="1851660" cy="609398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Nerf missiles vs. drone</a:t>
            </a:r>
            <a:endParaRPr lang="en-US" i="1" dirty="0">
              <a:solidFill>
                <a:srgbClr val="0000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" y="1783080"/>
            <a:ext cx="1851660" cy="609398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Hallway line-following</a:t>
            </a:r>
            <a:endParaRPr lang="en-US" i="1" dirty="0">
              <a:solidFill>
                <a:srgbClr val="0000FF"/>
              </a:solidFill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1607" t="29039" r="14003" b="27875"/>
          <a:stretch>
            <a:fillRect/>
          </a:stretch>
        </p:blipFill>
        <p:spPr bwMode="auto">
          <a:xfrm>
            <a:off x="2281877" y="3511071"/>
            <a:ext cx="3719147" cy="20574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5897881"/>
            <a:ext cx="1165860" cy="637097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Several others </a:t>
            </a:r>
            <a:endParaRPr lang="en-US" dirty="0"/>
          </a:p>
        </p:txBody>
      </p:sp>
      <p:pic>
        <p:nvPicPr>
          <p:cNvPr id="1029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2517" t="11646" r="41991" b="54133"/>
          <a:stretch>
            <a:fillRect/>
          </a:stretch>
        </p:blipFill>
        <p:spPr bwMode="auto">
          <a:xfrm>
            <a:off x="2269881" y="1234440"/>
            <a:ext cx="3742299" cy="21113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9173" r="59844" b="44411"/>
          <a:stretch>
            <a:fillRect/>
          </a:stretch>
        </p:blipFill>
        <p:spPr bwMode="auto">
          <a:xfrm>
            <a:off x="6560820" y="411480"/>
            <a:ext cx="2221992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810000" y="6268887"/>
            <a:ext cx="3909060" cy="31993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>
              <a:lnSpc>
                <a:spcPct val="95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following a </a:t>
            </a:r>
            <a:r>
              <a:rPr lang="en-US" sz="1600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Create with a drone</a:t>
            </a:r>
            <a:endParaRPr lang="en-US" sz="1600" i="1" dirty="0">
              <a:solidFill>
                <a:srgbClr val="0000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60820" y="4114800"/>
            <a:ext cx="2194560" cy="581698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student-built interface to the drone's video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586984" y="2976372"/>
            <a:ext cx="406650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2x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00700" y="5180630"/>
            <a:ext cx="406650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2x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Adapted by…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023192"/>
            <a:ext cx="3962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Glendale College </a:t>
            </a:r>
            <a:r>
              <a:rPr lang="en-US" sz="2400" dirty="0" smtClean="0"/>
              <a:t>~ </a:t>
            </a:r>
            <a:r>
              <a:rPr lang="en-US" sz="2400" i="1" dirty="0" smtClean="0"/>
              <a:t>for CS1, </a:t>
            </a:r>
            <a:r>
              <a:rPr lang="en-US" sz="1500" i="1" dirty="0" smtClean="0"/>
              <a:t>leading to a robotics concentration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87721" y="5257800"/>
            <a:ext cx="3962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Western State College (</a:t>
            </a:r>
            <a:r>
              <a:rPr lang="en-US" sz="2400" i="1" dirty="0" smtClean="0"/>
              <a:t>for AI</a:t>
            </a:r>
            <a:r>
              <a:rPr lang="en-US" sz="2400" dirty="0" smtClean="0"/>
              <a:t>)</a:t>
            </a:r>
          </a:p>
          <a:p>
            <a:pPr lvl="0" algn="ctr"/>
            <a:r>
              <a:rPr lang="en-US" sz="1500" i="1" dirty="0" smtClean="0">
                <a:solidFill>
                  <a:prstClr val="black"/>
                </a:solidFill>
              </a:rPr>
              <a:t>leading to open-ended problems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Shape 34"/>
          <p:cNvSpPr/>
          <p:nvPr/>
        </p:nvSpPr>
        <p:spPr>
          <a:xfrm>
            <a:off x="228600" y="1219200"/>
            <a:ext cx="4038600" cy="4572000"/>
          </a:xfrm>
          <a:prstGeom prst="rect">
            <a:avLst/>
          </a:prstGeom>
          <a:blipFill>
            <a:blip r:embed="rId3"/>
            <a:srcRect/>
            <a:stretch>
              <a:fillRect r="-37084"/>
            </a:stretch>
          </a:blipFill>
          <a:ln>
            <a:noFill/>
          </a:ln>
        </p:spPr>
      </p:sp>
      <p:pic>
        <p:nvPicPr>
          <p:cNvPr id="5122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43774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198238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solidFill>
                  <a:schemeClr val="bg1"/>
                </a:solidFill>
              </a:rPr>
              <a:t>Scales well:   </a:t>
            </a:r>
          </a:p>
          <a:p>
            <a:pPr algn="ctr"/>
            <a:r>
              <a:rPr lang="en-US" sz="4200" dirty="0" smtClean="0">
                <a:solidFill>
                  <a:schemeClr val="bg1"/>
                </a:solidFill>
              </a:rPr>
              <a:t>projects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Scales well:   </a:t>
            </a:r>
          </a:p>
          <a:p>
            <a:r>
              <a:rPr lang="en-US" sz="4200" dirty="0" smtClean="0"/>
              <a:t>new robots</a:t>
            </a:r>
            <a:endParaRPr lang="en-US" sz="42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587460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AR.Drone</a:t>
            </a:r>
            <a:r>
              <a:rPr lang="en-US" sz="2400" dirty="0" smtClean="0"/>
              <a:t> 2.0 does flips…</a:t>
            </a:r>
            <a:endParaRPr lang="en-US" sz="2400" dirty="0"/>
          </a:p>
        </p:txBody>
      </p:sp>
      <p:pic>
        <p:nvPicPr>
          <p:cNvPr id="614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64" y="152400"/>
            <a:ext cx="492003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9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62000" y="5423079"/>
            <a:ext cx="3810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97413" y="5862935"/>
            <a:ext cx="276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Hand-built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" y="5606795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Map built by our Create + Kinect platforms w/ ROS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09600" y="241479"/>
            <a:ext cx="3810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228600"/>
            <a:ext cx="815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Everything ROS offers…</a:t>
            </a:r>
            <a:endParaRPr lang="en-US" sz="4200" i="1" dirty="0"/>
          </a:p>
        </p:txBody>
      </p:sp>
      <p:sp>
        <p:nvSpPr>
          <p:cNvPr id="17" name="Rectangle 16"/>
          <p:cNvSpPr/>
          <p:nvPr/>
        </p:nvSpPr>
        <p:spPr>
          <a:xfrm flipV="1">
            <a:off x="4452870" y="2003018"/>
            <a:ext cx="1062788" cy="2873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91046"/>
            <a:ext cx="4166615" cy="359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6629"/>
            <a:ext cx="4010378" cy="363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838201" y="2299480"/>
            <a:ext cx="353405" cy="4543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413952">
            <a:off x="553693" y="201910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744866" y="2276902"/>
            <a:ext cx="1" cy="4543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57098" y="19474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984264" y="5606795"/>
            <a:ext cx="37787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5612439"/>
            <a:ext cx="725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100m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76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Scales well:   </a:t>
            </a:r>
            <a:r>
              <a:rPr lang="en-US" sz="4200" dirty="0" smtClean="0"/>
              <a:t>more robots</a:t>
            </a:r>
            <a:endParaRPr lang="en-US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60960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MuddBots</a:t>
            </a:r>
            <a:r>
              <a:rPr lang="en-US" sz="2400" dirty="0" smtClean="0"/>
              <a:t> in convoy:  </a:t>
            </a:r>
            <a:r>
              <a:rPr lang="en-US" sz="2400" i="1" dirty="0" smtClean="0"/>
              <a:t>Snack Train</a:t>
            </a:r>
            <a:endParaRPr lang="en-US" sz="2400" i="1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2" b="12987"/>
          <a:stretch/>
        </p:blipFill>
        <p:spPr bwMode="auto">
          <a:xfrm>
            <a:off x="960967" y="1752600"/>
            <a:ext cx="7239000" cy="399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0" y="637299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2:54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Verdict…</a:t>
            </a:r>
            <a:endParaRPr lang="en-US" sz="4200" dirty="0"/>
          </a:p>
        </p:txBody>
      </p:sp>
      <p:sp>
        <p:nvSpPr>
          <p:cNvPr id="12" name="Rectangle 11"/>
          <p:cNvSpPr/>
          <p:nvPr/>
        </p:nvSpPr>
        <p:spPr>
          <a:xfrm>
            <a:off x="4104500" y="5486400"/>
            <a:ext cx="4724400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10-20 page write-up with screenshots, videos, descriptions, and reflection</a:t>
            </a:r>
            <a:endParaRPr lang="en-US" sz="2100" dirty="0"/>
          </a:p>
        </p:txBody>
      </p:sp>
      <p:sp>
        <p:nvSpPr>
          <p:cNvPr id="9" name="Rectangle 8"/>
          <p:cNvSpPr/>
          <p:nvPr/>
        </p:nvSpPr>
        <p:spPr>
          <a:xfrm>
            <a:off x="581914" y="5638800"/>
            <a:ext cx="2819400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Getting beyond </a:t>
            </a:r>
            <a:r>
              <a:rPr lang="en-US" sz="2100" b="1" i="1" dirty="0" smtClean="0"/>
              <a:t>DWIC</a:t>
            </a:r>
            <a:r>
              <a:rPr lang="en-US" sz="2100" dirty="0" smtClean="0"/>
              <a:t>...</a:t>
            </a:r>
            <a:endParaRPr lang="en-US" sz="2100" dirty="0"/>
          </a:p>
        </p:txBody>
      </p:sp>
      <p:sp>
        <p:nvSpPr>
          <p:cNvPr id="11" name="Rectangle 10"/>
          <p:cNvSpPr/>
          <p:nvPr/>
        </p:nvSpPr>
        <p:spPr>
          <a:xfrm>
            <a:off x="505715" y="4061936"/>
            <a:ext cx="297179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Self-directed portfolio of results (and failures)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1447800"/>
            <a:ext cx="3526029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33CC"/>
                </a:solidFill>
              </a:rPr>
              <a:t>Computational confidence- building right after CS1</a:t>
            </a:r>
          </a:p>
          <a:p>
            <a:pPr algn="ctr"/>
            <a:endParaRPr lang="en-US" sz="2100" b="1" dirty="0" smtClean="0"/>
          </a:p>
          <a:p>
            <a:pPr algn="ctr"/>
            <a:r>
              <a:rPr lang="en-US" sz="2100" i="1" dirty="0" smtClean="0"/>
              <a:t>explicit</a:t>
            </a:r>
            <a:r>
              <a:rPr lang="en-US" sz="2100" dirty="0" smtClean="0"/>
              <a:t> HW challenges</a:t>
            </a:r>
          </a:p>
          <a:p>
            <a:pPr algn="ctr"/>
            <a:r>
              <a:rPr lang="en-US" sz="2100" dirty="0" smtClean="0"/>
              <a:t>fun applications</a:t>
            </a:r>
          </a:p>
          <a:p>
            <a:pPr algn="ctr"/>
            <a:r>
              <a:rPr lang="en-US" sz="2100" i="1" dirty="0" smtClean="0">
                <a:solidFill>
                  <a:srgbClr val="0033CC"/>
                </a:solidFill>
              </a:rPr>
              <a:t>using ROS, but not ROS per se</a:t>
            </a:r>
            <a:endParaRPr lang="en-US" sz="2100" i="1" dirty="0">
              <a:solidFill>
                <a:srgbClr val="00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1242" y="685800"/>
            <a:ext cx="473795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3529782" y="5638800"/>
            <a:ext cx="464574" cy="430161"/>
          </a:xfrm>
          <a:prstGeom prst="rightArrow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3234" y="4953000"/>
            <a:ext cx="8768366" cy="1524000"/>
          </a:xfrm>
          <a:prstGeom prst="roundRect">
            <a:avLst/>
          </a:prstGeom>
          <a:solidFill>
            <a:srgbClr val="FFE1E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3234" y="2537682"/>
            <a:ext cx="8768366" cy="2034318"/>
          </a:xfrm>
          <a:prstGeom prst="roundRect">
            <a:avLst/>
          </a:prstGeom>
          <a:solidFill>
            <a:srgbClr val="F4FEF4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43000" y="1295400"/>
            <a:ext cx="6934200" cy="914400"/>
          </a:xfrm>
          <a:prstGeom prst="roundRect">
            <a:avLst/>
          </a:prstGeom>
          <a:solidFill>
            <a:srgbClr val="E9EFF7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22860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/>
              <a:t>Verdicts?</a:t>
            </a:r>
            <a:endParaRPr lang="en-US" sz="4200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498053"/>
            <a:ext cx="7210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Robots + ROS scale well, </a:t>
            </a:r>
            <a:r>
              <a:rPr lang="en-US" sz="2700" b="1" i="1" dirty="0" smtClean="0">
                <a:solidFill>
                  <a:srgbClr val="0033CC"/>
                </a:solidFill>
              </a:rPr>
              <a:t>even into early CS.</a:t>
            </a:r>
            <a:endParaRPr lang="en-US" sz="2700" b="1" i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958" y="2788733"/>
            <a:ext cx="7213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rgbClr val="009900"/>
                </a:solidFill>
              </a:rPr>
              <a:t>A </a:t>
            </a:r>
            <a:r>
              <a:rPr lang="en-US" sz="2700" b="1" i="1" dirty="0">
                <a:solidFill>
                  <a:srgbClr val="009900"/>
                </a:solidFill>
              </a:rPr>
              <a:t>f</a:t>
            </a:r>
            <a:r>
              <a:rPr lang="en-US" sz="2700" b="1" i="1" dirty="0" smtClean="0">
                <a:solidFill>
                  <a:srgbClr val="009900"/>
                </a:solidFill>
              </a:rPr>
              <a:t>lipped class </a:t>
            </a:r>
            <a:r>
              <a:rPr lang="en-US" sz="2700" dirty="0" smtClean="0"/>
              <a:t>seems well-suited to </a:t>
            </a:r>
            <a:r>
              <a:rPr lang="en-US" sz="2700" i="1" dirty="0" smtClean="0"/>
              <a:t>new tools</a:t>
            </a:r>
            <a:r>
              <a:rPr lang="en-US" sz="2700" dirty="0" smtClean="0"/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3349935"/>
            <a:ext cx="64480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 smtClean="0"/>
              <a:t>… hands-on assistance when things go wrong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958" y="3883335"/>
            <a:ext cx="8174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 smtClean="0"/>
              <a:t>… especially </a:t>
            </a:r>
            <a:r>
              <a:rPr lang="en-US" sz="2700" i="1" dirty="0" smtClean="0"/>
              <a:t>no-ceiling </a:t>
            </a:r>
            <a:r>
              <a:rPr lang="en-US" sz="2700" dirty="0" smtClean="0"/>
              <a:t>tools that can push students!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5664369"/>
            <a:ext cx="35621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Spring 2013 @ Glendale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52373" y="5664369"/>
            <a:ext cx="31534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Spring 2014 @ </a:t>
            </a:r>
            <a:r>
              <a:rPr lang="en-US" sz="2700" dirty="0" err="1" smtClean="0">
                <a:solidFill>
                  <a:prstClr val="black"/>
                </a:solidFill>
              </a:rPr>
              <a:t>Mudd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99797" y="5105400"/>
            <a:ext cx="321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We're continuing this/next year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81000" y="58674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81000" y="53340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1000" y="3276600"/>
            <a:ext cx="56388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1000" y="27432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1000" y="22098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9384" y="1718102"/>
            <a:ext cx="1767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Line-following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9070" y="1718102"/>
            <a:ext cx="10086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creates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3213" y="1718102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command-line &amp; Python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1458" y="2175302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Color segmentation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9922" y="2175302"/>
            <a:ext cx="1586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RGB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2481" y="2175302"/>
            <a:ext cx="18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event-handling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35636" y="2708702"/>
            <a:ext cx="2274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inite-state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6192" y="27087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3579" y="2708702"/>
            <a:ext cx="2469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inite-state machines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5595" y="3230940"/>
            <a:ext cx="18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Visual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servoing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46192" y="3230940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62066" y="3392166"/>
            <a:ext cx="2534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understanding vs. implementing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4383" y="3733800"/>
            <a:ext cx="256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Wall-angle estimation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65831" y="3733800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00710" y="4274404"/>
            <a:ext cx="1744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Robot minion!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46192" y="42744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6765" y="4274404"/>
            <a:ext cx="242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proportional control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8246" y="4807804"/>
            <a:ext cx="177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60618" y="48078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64485" y="4807804"/>
            <a:ext cx="273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larger-scale integration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17071" y="5299502"/>
            <a:ext cx="1943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Gestural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22494" y="5299502"/>
            <a:ext cx="1552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quadcopters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78065" y="5299502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GUI/visualization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85788" y="5832902"/>
            <a:ext cx="220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Autonomous flight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62990" y="58329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46955" y="5832902"/>
            <a:ext cx="2776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defensive programming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70427" y="6366302"/>
            <a:ext cx="2663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(Open-ended projects)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30222" y="6366302"/>
            <a:ext cx="965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all/any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58709" y="6331804"/>
            <a:ext cx="30566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9900"/>
                </a:solidFill>
                <a:latin typeface="Cambria" pitchFamily="18" charset="0"/>
              </a:rPr>
              <a:t>self-defined</a:t>
            </a:r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problems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62200" y="407954"/>
            <a:ext cx="6553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 weekly, 2-3 hrs.;   1 hr. for write-up;   </a:t>
            </a:r>
            <a:r>
              <a:rPr lang="en-US" sz="2100" i="1" dirty="0" smtClean="0">
                <a:solidFill>
                  <a:prstClr val="black"/>
                </a:solidFill>
              </a:rPr>
              <a:t>no other work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68368" y="1184702"/>
            <a:ext cx="18004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Lab challenge</a:t>
            </a:r>
            <a:endParaRPr lang="en-US" sz="20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30501" y="1184702"/>
            <a:ext cx="189705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New hardware</a:t>
            </a:r>
            <a:endParaRPr lang="en-US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2753" y="1184702"/>
            <a:ext cx="2762166" cy="40011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CS Topics Emphasized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7428" y="17181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7428" y="21753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2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87428" y="27087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3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7428" y="323094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4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87428" y="373380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5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7428" y="42744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6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7427" y="48078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7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7428" y="52995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9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2888" y="5832902"/>
            <a:ext cx="4828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10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8925" y="6366302"/>
            <a:ext cx="8707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11-14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8605" y="1184702"/>
            <a:ext cx="8713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Week</a:t>
            </a:r>
            <a:endParaRPr lang="en-US" sz="20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60" name="Straight Arrow Connector 59"/>
          <p:cNvCxnSpPr>
            <a:stCxn id="16" idx="3"/>
            <a:endCxn id="43" idx="3"/>
          </p:cNvCxnSpPr>
          <p:nvPr/>
        </p:nvCxnSpPr>
        <p:spPr>
          <a:xfrm flipH="1">
            <a:off x="8915400" y="1918157"/>
            <a:ext cx="17810" cy="4621396"/>
          </a:xfrm>
          <a:prstGeom prst="straightConnector1">
            <a:avLst/>
          </a:prstGeom>
          <a:ln w="28575">
            <a:solidFill>
              <a:srgbClr val="0099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</a:rPr>
              <a:t>The labs</a:t>
            </a:r>
            <a:endParaRPr lang="en-US" sz="4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1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15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SURF-based localization</a:t>
            </a:r>
            <a:endParaRPr lang="en-US" sz="4200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6243935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</a:t>
            </a:r>
            <a:r>
              <a:rPr lang="en-US" sz="2400" dirty="0" smtClean="0"/>
              <a:t>erf missile-launcher and </a:t>
            </a:r>
            <a:r>
              <a:rPr lang="en-US" sz="2400" dirty="0" err="1" smtClean="0"/>
              <a:t>webcamera</a:t>
            </a:r>
            <a:r>
              <a:rPr lang="en-US" sz="2400" dirty="0" smtClean="0"/>
              <a:t>  ($40)</a:t>
            </a:r>
            <a:endParaRPr lang="en-US" sz="2400" dirty="0"/>
          </a:p>
        </p:txBody>
      </p:sp>
      <p:pic>
        <p:nvPicPr>
          <p:cNvPr id="4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7"/>
          <a:stretch>
            <a:fillRect/>
          </a:stretch>
        </p:blipFill>
        <p:spPr bwMode="auto">
          <a:xfrm>
            <a:off x="-176639" y="2208885"/>
            <a:ext cx="9320639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0"/>
          <a:stretch>
            <a:fillRect/>
          </a:stretch>
        </p:blipFill>
        <p:spPr bwMode="auto">
          <a:xfrm>
            <a:off x="-191663" y="4342485"/>
            <a:ext cx="9335664" cy="175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6786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 image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445358" y="1105437"/>
            <a:ext cx="148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Target chosen</a:t>
            </a:r>
            <a:endParaRPr lang="en-US" b="1" dirty="0">
              <a:solidFill>
                <a:srgbClr val="0099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0" y="1474769"/>
            <a:ext cx="1264589" cy="1305788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32065" y="5638800"/>
            <a:ext cx="181100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Navigation result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r="21445"/>
          <a:stretch/>
        </p:blipFill>
        <p:spPr bwMode="auto">
          <a:xfrm>
            <a:off x="8120130" y="116763"/>
            <a:ext cx="947670" cy="95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1676400"/>
            <a:ext cx="6248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Panorama map, SURF matches, and best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2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15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Map-based navigation</a:t>
            </a:r>
            <a:endParaRPr lang="en-US" sz="4200" dirty="0"/>
          </a:p>
        </p:txBody>
      </p:sp>
      <p:pic>
        <p:nvPicPr>
          <p:cNvPr id="2051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533450" cy="452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8589" y="6013102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MuddBot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6116" y="6162024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</a:t>
            </a:r>
            <a:r>
              <a:rPr lang="en-US" sz="2400" dirty="0" smtClean="0"/>
              <a:t>ts (hand-built) map</a:t>
            </a:r>
            <a:endParaRPr lang="en-US" sz="2400" dirty="0"/>
          </a:p>
        </p:txBody>
      </p:sp>
      <p:pic>
        <p:nvPicPr>
          <p:cNvPr id="2052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18865"/>
            <a:ext cx="4606732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1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9953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i="1" dirty="0" smtClean="0"/>
              <a:t>Discussion</a:t>
            </a:r>
            <a:endParaRPr lang="en-US" sz="4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609600"/>
            <a:ext cx="2438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 smtClean="0">
                <a:solidFill>
                  <a:srgbClr val="C00000"/>
                </a:solidFill>
              </a:rPr>
              <a:t>Questions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514600"/>
            <a:ext cx="2438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 smtClean="0">
                <a:solidFill>
                  <a:srgbClr val="0033CC"/>
                </a:solidFill>
              </a:rPr>
              <a:t>Details</a:t>
            </a:r>
            <a:endParaRPr lang="en-US" sz="2700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570" y="15957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Do – or should – robots have a place in your “AI course”?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87569" y="3124200"/>
            <a:ext cx="810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about robot costs?  models?  overhead?   contests?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7570" y="113407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How and where do you use robots pedagogically?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87570" y="5696634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Could commodity excellence in lectures 							</a:t>
            </a:r>
            <a:r>
              <a:rPr lang="en-US" sz="2400" i="1" dirty="0" smtClean="0"/>
              <a:t>diminish</a:t>
            </a:r>
            <a:r>
              <a:rPr lang="en-US" sz="2400" dirty="0" smtClean="0"/>
              <a:t>  their importance?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572000"/>
            <a:ext cx="2438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 smtClean="0">
                <a:solidFill>
                  <a:srgbClr val="009900"/>
                </a:solidFill>
              </a:rPr>
              <a:t>Larger ideas</a:t>
            </a:r>
            <a:endParaRPr lang="en-US" sz="2700" dirty="0">
              <a:solidFill>
                <a:srgbClr val="009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569" y="3653135"/>
            <a:ext cx="795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 ROS a reasonable </a:t>
            </a:r>
            <a:r>
              <a:rPr lang="en-US" sz="2400" i="1" dirty="0" smtClean="0"/>
              <a:t>educational</a:t>
            </a:r>
            <a:r>
              <a:rPr lang="en-US" sz="2400" dirty="0" smtClean="0"/>
              <a:t> resource?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87569" y="5156031"/>
            <a:ext cx="825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 robots have a role in the evolution of educational practice?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7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484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484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6800" y="176745"/>
            <a:ext cx="4038600" cy="73866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6 Creates + 6 Kinects +  6 netbooks + 6 drones   </a:t>
            </a:r>
            <a:r>
              <a:rPr lang="en-US" sz="2100" dirty="0" smtClean="0">
                <a:sym typeface="Symbol"/>
              </a:rPr>
              <a:t>  </a:t>
            </a:r>
            <a:r>
              <a:rPr lang="en-US" sz="2100" dirty="0" smtClean="0"/>
              <a:t> </a:t>
            </a:r>
            <a:r>
              <a:rPr lang="en-US" sz="2100" b="1" dirty="0" smtClean="0"/>
              <a:t>$6,000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5628382"/>
            <a:ext cx="7620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Goal</a:t>
            </a:r>
            <a:r>
              <a:rPr lang="en-US" sz="3200" b="1" dirty="0" smtClean="0"/>
              <a:t>:  </a:t>
            </a:r>
            <a:r>
              <a:rPr lang="en-US" sz="3200" dirty="0" smtClean="0"/>
              <a:t>to increase students' computational sophistication via ROS/robot labs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14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Western State College</a:t>
            </a:r>
            <a:endParaRPr lang="en-US" sz="4200" dirty="0"/>
          </a:p>
        </p:txBody>
      </p:sp>
      <p:sp>
        <p:nvSpPr>
          <p:cNvPr id="59" name="Rectangle 58"/>
          <p:cNvSpPr/>
          <p:nvPr/>
        </p:nvSpPr>
        <p:spPr>
          <a:xfrm>
            <a:off x="2590800" y="5968425"/>
            <a:ext cx="4684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from visiting last summer...</a:t>
            </a:r>
            <a:endParaRPr lang="en-US" sz="3200" dirty="0"/>
          </a:p>
        </p:txBody>
      </p:sp>
      <p:pic>
        <p:nvPicPr>
          <p:cNvPr id="5" name="Picture 9" descr="researchRoadTrip2011.jpg"/>
          <p:cNvPicPr>
            <a:picLocks noChangeAspect="1"/>
          </p:cNvPicPr>
          <p:nvPr/>
        </p:nvPicPr>
        <p:blipFill>
          <a:blip r:embed="rId3" cstate="print"/>
          <a:srcRect t="18376" b="18896"/>
          <a:stretch>
            <a:fillRect/>
          </a:stretch>
        </p:blipFill>
        <p:spPr bwMode="auto">
          <a:xfrm>
            <a:off x="210677" y="1447800"/>
            <a:ext cx="874752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76062" y="4977825"/>
            <a:ext cx="25631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15 hours later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81000" y="58674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81000" y="53340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1000" y="3276600"/>
            <a:ext cx="56388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1000" y="27432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1000" y="22098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9384" y="1718102"/>
            <a:ext cx="1767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Line-following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9070" y="1718102"/>
            <a:ext cx="10086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creates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3213" y="1718102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command-line &amp; Python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1458" y="2175302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Color segmentation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9922" y="2175302"/>
            <a:ext cx="1586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RGB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2481" y="2175302"/>
            <a:ext cx="18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event-handling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35636" y="2708702"/>
            <a:ext cx="2274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inite-state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6192" y="27087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3579" y="2708702"/>
            <a:ext cx="2469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inite-state machines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5595" y="3230940"/>
            <a:ext cx="18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Visual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servoing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46192" y="3230940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62066" y="3392166"/>
            <a:ext cx="2534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understanding vs. implementing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4383" y="3733800"/>
            <a:ext cx="256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Wall-angle estimation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65831" y="3733800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00710" y="4274404"/>
            <a:ext cx="1744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Robot minion!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46192" y="42744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6765" y="4274404"/>
            <a:ext cx="242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proportional control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8246" y="4807804"/>
            <a:ext cx="177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60618" y="48078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64485" y="4807804"/>
            <a:ext cx="273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larger-scale integration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17071" y="5299502"/>
            <a:ext cx="1943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Gestural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22494" y="5299502"/>
            <a:ext cx="1552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quadcopters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78065" y="5299502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GUI/visualization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85788" y="5832902"/>
            <a:ext cx="220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Autonomous flight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62990" y="58329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46955" y="5832902"/>
            <a:ext cx="2776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defensive programming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70427" y="6366302"/>
            <a:ext cx="2663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(Open-ended projects)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30222" y="6366302"/>
            <a:ext cx="965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all/any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58709" y="6331804"/>
            <a:ext cx="30566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9900"/>
                </a:solidFill>
                <a:latin typeface="Cambria" pitchFamily="18" charset="0"/>
              </a:rPr>
              <a:t>self-defined</a:t>
            </a:r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problems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62200" y="407954"/>
            <a:ext cx="6553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 weekly, 2-3 hrs.;   1 hr. for write-up;   </a:t>
            </a:r>
            <a:r>
              <a:rPr lang="en-US" sz="2100" i="1" dirty="0" smtClean="0">
                <a:solidFill>
                  <a:prstClr val="black"/>
                </a:solidFill>
              </a:rPr>
              <a:t>no other work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68368" y="1184702"/>
            <a:ext cx="18004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Lab challenge</a:t>
            </a:r>
            <a:endParaRPr lang="en-US" sz="20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30501" y="1184702"/>
            <a:ext cx="189705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New hardware</a:t>
            </a:r>
            <a:endParaRPr lang="en-US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2753" y="1184702"/>
            <a:ext cx="2762166" cy="40011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CS Topics Emphasized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7428" y="17181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7428" y="21753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2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87428" y="27087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3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7428" y="323094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4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87428" y="373380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5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7428" y="42744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6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7427" y="48078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7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7428" y="52995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9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2888" y="5832902"/>
            <a:ext cx="4828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10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8925" y="6366302"/>
            <a:ext cx="8707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</a:rPr>
              <a:t>11-14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8605" y="1184702"/>
            <a:ext cx="8713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Week</a:t>
            </a:r>
            <a:endParaRPr lang="en-US" sz="20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60" name="Straight Arrow Connector 59"/>
          <p:cNvCxnSpPr>
            <a:stCxn id="16" idx="3"/>
            <a:endCxn id="43" idx="3"/>
          </p:cNvCxnSpPr>
          <p:nvPr/>
        </p:nvCxnSpPr>
        <p:spPr>
          <a:xfrm flipH="1">
            <a:off x="8915400" y="1918157"/>
            <a:ext cx="17810" cy="4621396"/>
          </a:xfrm>
          <a:prstGeom prst="straightConnector1">
            <a:avLst/>
          </a:prstGeom>
          <a:ln w="28575">
            <a:solidFill>
              <a:srgbClr val="0099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</a:rPr>
              <a:t>The labs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rot="20212232">
            <a:off x="1826187" y="3111141"/>
            <a:ext cx="619988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 smtClean="0"/>
              <a:t>all situations are different… this may </a:t>
            </a:r>
            <a:r>
              <a:rPr lang="en-US" sz="4200" i="1" dirty="0" smtClean="0"/>
              <a:t>seed</a:t>
            </a:r>
            <a:r>
              <a:rPr lang="en-US" sz="4200" dirty="0" smtClean="0"/>
              <a:t> ideas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788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Western State College</a:t>
            </a:r>
            <a:endParaRPr lang="en-US" sz="4200" dirty="0"/>
          </a:p>
        </p:txBody>
      </p:sp>
      <p:sp>
        <p:nvSpPr>
          <p:cNvPr id="59" name="Rectangle 58"/>
          <p:cNvSpPr/>
          <p:nvPr/>
        </p:nvSpPr>
        <p:spPr>
          <a:xfrm>
            <a:off x="2819400" y="5968425"/>
            <a:ext cx="4406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... to outreach this winter</a:t>
            </a:r>
            <a:endParaRPr lang="en-US" sz="3200" dirty="0"/>
          </a:p>
        </p:txBody>
      </p:sp>
      <p:pic>
        <p:nvPicPr>
          <p:cNvPr id="5" name="Picture 4" descr="2011-12-06_17-45-27_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143000"/>
            <a:ext cx="8382000" cy="47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Western State College</a:t>
            </a:r>
            <a:endParaRPr lang="en-US" sz="4200" dirty="0"/>
          </a:p>
        </p:txBody>
      </p:sp>
      <p:sp>
        <p:nvSpPr>
          <p:cNvPr id="59" name="Rectangle 58"/>
          <p:cNvSpPr/>
          <p:nvPr/>
        </p:nvSpPr>
        <p:spPr>
          <a:xfrm>
            <a:off x="2819400" y="5968425"/>
            <a:ext cx="4406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... to outreach this winter</a:t>
            </a:r>
            <a:endParaRPr lang="en-US" sz="3200" dirty="0"/>
          </a:p>
        </p:txBody>
      </p:sp>
      <p:pic>
        <p:nvPicPr>
          <p:cNvPr id="6" name="Picture 5" descr="2011-12-01_13-28-11_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90600"/>
            <a:ext cx="8763000" cy="49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2</a:t>
            </a:r>
            <a:endParaRPr lang="en-US" sz="4200" dirty="0"/>
          </a:p>
        </p:txBody>
      </p:sp>
      <p:sp>
        <p:nvSpPr>
          <p:cNvPr id="11" name="Rectangle 10"/>
          <p:cNvSpPr/>
          <p:nvPr/>
        </p:nvSpPr>
        <p:spPr>
          <a:xfrm>
            <a:off x="4876800" y="381000"/>
            <a:ext cx="36409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challenging (!) warm-up activity</a:t>
            </a:r>
            <a:endParaRPr lang="en-US" sz="2100" dirty="0"/>
          </a:p>
        </p:txBody>
      </p:sp>
      <p:pic>
        <p:nvPicPr>
          <p:cNvPr id="7" name="Picture 6" descr="ProfBu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729" y="1035908"/>
            <a:ext cx="4196671" cy="5593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3844" y="5791200"/>
            <a:ext cx="44902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... to identify RGB and HSV components</a:t>
            </a:r>
            <a:endParaRPr lang="en-US" sz="21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5625" t="15625" r="14063" b="16667"/>
          <a:stretch>
            <a:fillRect/>
          </a:stretch>
        </p:blipFill>
        <p:spPr bwMode="auto">
          <a:xfrm>
            <a:off x="3352800" y="1371600"/>
            <a:ext cx="5791200" cy="41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6</a:t>
            </a:r>
            <a:endParaRPr lang="en-US" sz="4200" dirty="0"/>
          </a:p>
        </p:txBody>
      </p:sp>
      <p:sp>
        <p:nvSpPr>
          <p:cNvPr id="11" name="Rectangle 10"/>
          <p:cNvSpPr/>
          <p:nvPr/>
        </p:nvSpPr>
        <p:spPr>
          <a:xfrm>
            <a:off x="381000" y="5257800"/>
            <a:ext cx="403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/>
              <a:t>Challenge:  </a:t>
            </a:r>
            <a:r>
              <a:rPr lang="en-US" sz="2100" dirty="0" smtClean="0"/>
              <a:t>lead your robot out the door, into another room, and back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4863908" y="457200"/>
            <a:ext cx="13051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3235" y="457200"/>
            <a:ext cx="1448217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Robot  follower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1530" y="457200"/>
            <a:ext cx="2001470" cy="32316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proportional control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10" name="meghan_tiffany_brian_follow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200" y="1600200"/>
            <a:ext cx="4775200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0148" y="4876800"/>
            <a:ext cx="3810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things can always be worse...?</a:t>
            </a:r>
            <a:endParaRPr lang="en-US" sz="2100" dirty="0"/>
          </a:p>
        </p:txBody>
      </p:sp>
      <p:pic>
        <p:nvPicPr>
          <p:cNvPr id="25601" name="Picture 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b="4699"/>
          <a:stretch>
            <a:fillRect/>
          </a:stretch>
        </p:blipFill>
        <p:spPr bwMode="auto">
          <a:xfrm>
            <a:off x="4953000" y="1866900"/>
            <a:ext cx="4114800" cy="294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13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1</a:t>
            </a:r>
            <a:endParaRPr lang="en-US" sz="4200" dirty="0"/>
          </a:p>
        </p:txBody>
      </p:sp>
      <p:sp>
        <p:nvSpPr>
          <p:cNvPr id="8" name="Rectangle 7"/>
          <p:cNvSpPr/>
          <p:nvPr/>
        </p:nvSpPr>
        <p:spPr>
          <a:xfrm>
            <a:off x="3230368" y="5715000"/>
            <a:ext cx="29418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made it!  (the video is 4x)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5031622" y="457200"/>
            <a:ext cx="71878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Create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0778" y="457200"/>
            <a:ext cx="1353127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Line following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8127" y="457200"/>
            <a:ext cx="2353529" cy="323165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command-line and Python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5017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6129" t="13810" r="35333" b="34174"/>
          <a:stretch>
            <a:fillRect/>
          </a:stretch>
        </p:blipFill>
        <p:spPr bwMode="auto">
          <a:xfrm>
            <a:off x="2286000" y="1676400"/>
            <a:ext cx="4734233" cy="380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2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2</a:t>
            </a:r>
            <a:endParaRPr lang="en-US" sz="4200" dirty="0"/>
          </a:p>
        </p:txBody>
      </p:sp>
      <p:sp>
        <p:nvSpPr>
          <p:cNvPr id="11" name="Rectangle 10"/>
          <p:cNvSpPr/>
          <p:nvPr/>
        </p:nvSpPr>
        <p:spPr>
          <a:xfrm>
            <a:off x="4876800" y="381000"/>
            <a:ext cx="36409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challenging (!) warm-up activity</a:t>
            </a:r>
            <a:endParaRPr lang="en-US" sz="2100" dirty="0"/>
          </a:p>
        </p:txBody>
      </p:sp>
      <p:pic>
        <p:nvPicPr>
          <p:cNvPr id="7" name="Picture 6" descr="ProfBu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729" y="1035908"/>
            <a:ext cx="4196671" cy="55934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4516" t="16164" r="13508" b="5778"/>
          <a:stretch>
            <a:fillRect/>
          </a:stretch>
        </p:blipFill>
        <p:spPr bwMode="auto">
          <a:xfrm>
            <a:off x="3437306" y="1371600"/>
            <a:ext cx="5706728" cy="439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63844" y="5791200"/>
            <a:ext cx="44902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... to identify RGB and HSV components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252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2</a:t>
            </a:r>
            <a:endParaRPr lang="en-US" sz="4200" dirty="0"/>
          </a:p>
        </p:txBody>
      </p:sp>
      <p:pic>
        <p:nvPicPr>
          <p:cNvPr id="8" name="Picture 7" descr="recursive_images.png"/>
          <p:cNvPicPr>
            <a:picLocks noChangeAspect="1"/>
          </p:cNvPicPr>
          <p:nvPr/>
        </p:nvPicPr>
        <p:blipFill>
          <a:blip r:embed="rId3" cstate="print"/>
          <a:srcRect t="46280" r="10465"/>
          <a:stretch>
            <a:fillRect/>
          </a:stretch>
        </p:blipFill>
        <p:spPr>
          <a:xfrm>
            <a:off x="0" y="1828800"/>
            <a:ext cx="914400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7948" y="5715000"/>
            <a:ext cx="4014432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/>
              <a:t>Creativity</a:t>
            </a:r>
            <a:r>
              <a:rPr lang="en-US" sz="3200" dirty="0" smtClean="0"/>
              <a:t>?   Recursion!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4968574" y="457200"/>
            <a:ext cx="115544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RGB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48697" y="457200"/>
            <a:ext cx="1797287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Color segmentation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6609" y="457200"/>
            <a:ext cx="2176558" cy="323165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keyboard/mouse events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5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4942021" y="457200"/>
            <a:ext cx="13051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21" y="457200"/>
            <a:ext cx="1983043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Wall-angle estimation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1530" y="334296"/>
            <a:ext cx="20014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understanding vs. implementation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32770" name="Picture 2" descr="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09725" y="1371600"/>
            <a:ext cx="6010275" cy="45624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344012" y="5715000"/>
            <a:ext cx="2540697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err="1" smtClean="0"/>
              <a:t>Kinect's</a:t>
            </a:r>
            <a:r>
              <a:rPr lang="en-US" sz="2100" dirty="0" smtClean="0"/>
              <a:t> range images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7318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5</a:t>
            </a:r>
            <a:endParaRPr lang="en-US" sz="4200" dirty="0"/>
          </a:p>
        </p:txBody>
      </p:sp>
      <p:sp>
        <p:nvSpPr>
          <p:cNvPr id="8" name="Rectangle 7"/>
          <p:cNvSpPr/>
          <p:nvPr/>
        </p:nvSpPr>
        <p:spPr>
          <a:xfrm>
            <a:off x="4942021" y="457200"/>
            <a:ext cx="13051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21" y="457200"/>
            <a:ext cx="1983043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Wall-angle estimation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1530" y="334296"/>
            <a:ext cx="20014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understanding vs. implementation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33794" name="Picture 2" descr="new_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143000"/>
            <a:ext cx="8166225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1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4818" t="22379" r="6704" b="6452"/>
          <a:stretch>
            <a:fillRect/>
          </a:stretch>
        </p:blipFill>
        <p:spPr bwMode="auto">
          <a:xfrm>
            <a:off x="609600" y="1143000"/>
            <a:ext cx="7848600" cy="53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Feedback on labs 3-5...</a:t>
            </a:r>
            <a:endParaRPr lang="en-US" sz="4200" dirty="0"/>
          </a:p>
        </p:txBody>
      </p:sp>
      <p:sp>
        <p:nvSpPr>
          <p:cNvPr id="14" name="Rectangle 13"/>
          <p:cNvSpPr/>
          <p:nvPr/>
        </p:nvSpPr>
        <p:spPr>
          <a:xfrm>
            <a:off x="6761530" y="334296"/>
            <a:ext cx="20014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understanding vs. implementation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1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6472774" y="6290102"/>
            <a:ext cx="24957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thanks: Matt </a:t>
            </a:r>
            <a:r>
              <a:rPr lang="en-US" sz="2100" dirty="0" err="1" smtClean="0"/>
              <a:t>Boutell</a:t>
            </a:r>
            <a:endParaRPr lang="en-US" sz="2100" dirty="0"/>
          </a:p>
        </p:txBody>
      </p:sp>
      <p:pic>
        <p:nvPicPr>
          <p:cNvPr id="9" name="Picture 8" descr="IMG_0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80079" y="2009775"/>
            <a:ext cx="3886200" cy="291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IMG_0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34571" y="2009775"/>
            <a:ext cx="3886200" cy="2914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32147" y="4994702"/>
            <a:ext cx="6703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i="1" dirty="0" smtClean="0">
                <a:solidFill>
                  <a:schemeClr val="bg1"/>
                </a:solidFill>
              </a:rPr>
              <a:t>easy</a:t>
            </a:r>
            <a:endParaRPr lang="en-US" sz="2100" i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6191" y="4994702"/>
            <a:ext cx="1093568" cy="4154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i="1" dirty="0" smtClean="0">
                <a:solidFill>
                  <a:schemeClr val="bg1"/>
                </a:solidFill>
              </a:rPr>
              <a:t>medium</a:t>
            </a:r>
            <a:endParaRPr lang="en-US" sz="2100" i="1" dirty="0">
              <a:solidFill>
                <a:schemeClr val="bg1"/>
              </a:solidFill>
            </a:endParaRPr>
          </a:p>
        </p:txBody>
      </p:sp>
      <p:pic>
        <p:nvPicPr>
          <p:cNvPr id="14" name="Picture 13" descr="IMG_0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0546" y="1371600"/>
            <a:ext cx="314960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021341" y="3318302"/>
            <a:ext cx="10188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i="1" dirty="0" smtClean="0">
                <a:solidFill>
                  <a:schemeClr val="bg1"/>
                </a:solidFill>
              </a:rPr>
              <a:t>difficult</a:t>
            </a:r>
            <a:endParaRPr lang="en-US" sz="2100" i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9787" y="390183"/>
            <a:ext cx="2332883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line following</a:t>
            </a:r>
            <a:endParaRPr lang="en-US" sz="2100" b="1" dirty="0"/>
          </a:p>
        </p:txBody>
      </p:sp>
      <p:sp>
        <p:nvSpPr>
          <p:cNvPr id="16" name="Rectangle 15"/>
          <p:cNvSpPr/>
          <p:nvPr/>
        </p:nvSpPr>
        <p:spPr>
          <a:xfrm>
            <a:off x="6076567" y="3770489"/>
            <a:ext cx="29037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one team (of 30) succeeded!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4818" t="22379" r="6704" b="6452"/>
          <a:stretch>
            <a:fillRect/>
          </a:stretch>
        </p:blipFill>
        <p:spPr bwMode="auto">
          <a:xfrm>
            <a:off x="609600" y="1143000"/>
            <a:ext cx="7848600" cy="53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Feedback on labs 3-5...</a:t>
            </a:r>
            <a:endParaRPr lang="en-US" sz="4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7238" t="17137" r="11089" b="5444"/>
          <a:stretch>
            <a:fillRect/>
          </a:stretch>
        </p:blipFill>
        <p:spPr bwMode="auto">
          <a:xfrm>
            <a:off x="1128252" y="1005348"/>
            <a:ext cx="6969919" cy="5646516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61530" y="334296"/>
            <a:ext cx="20014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understanding vs. implementation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6</a:t>
            </a:r>
            <a:endParaRPr lang="en-US" sz="4200" dirty="0"/>
          </a:p>
        </p:txBody>
      </p:sp>
      <p:pic>
        <p:nvPicPr>
          <p:cNvPr id="7" name="john_mitul_following_no_audio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295400"/>
            <a:ext cx="6400800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3908" y="457200"/>
            <a:ext cx="13051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3235" y="457200"/>
            <a:ext cx="1448217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Robot  follower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1530" y="457200"/>
            <a:ext cx="2001470" cy="32316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proportional control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6290102"/>
            <a:ext cx="2590800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/>
              <a:t>success...   (at 2x)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930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7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4863908" y="475819"/>
            <a:ext cx="13051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063" y="475819"/>
            <a:ext cx="1350563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FF"/>
                </a:solidFill>
                <a:latin typeface="Cambria" pitchFamily="18" charset="0"/>
              </a:rPr>
              <a:t>Wall</a:t>
            </a:r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  follower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3930" y="360402"/>
            <a:ext cx="15442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integration and debugging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19457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5272" t="9879" r="18347" b="13710"/>
          <a:stretch>
            <a:fillRect/>
          </a:stretch>
        </p:blipFill>
        <p:spPr bwMode="auto">
          <a:xfrm>
            <a:off x="1489587" y="1115961"/>
            <a:ext cx="6474542" cy="558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200400" y="6366302"/>
            <a:ext cx="3062748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/>
              <a:t>moving-</a:t>
            </a:r>
            <a:r>
              <a:rPr lang="en-US" sz="2100" dirty="0" smtClean="0"/>
              <a:t>wall following (2x)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244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dds\Desktop\spring_2012\toMove_fall_2011\for AAAI 2011\robotics media\GCER\DSCN9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96"/>
            <a:ext cx="9158748" cy="68686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5000" y="589073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solidFill>
                  <a:schemeClr val="bg1"/>
                </a:solidFill>
              </a:rPr>
              <a:t>Summer!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89073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Summer!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5877" t="14113" r="20010" b="18548"/>
          <a:stretch>
            <a:fillRect/>
          </a:stretch>
        </p:blipFill>
        <p:spPr bwMode="auto">
          <a:xfrm>
            <a:off x="1188628" y="1143000"/>
            <a:ext cx="696477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4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5016880" y="457200"/>
            <a:ext cx="115544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C00000"/>
                </a:solidFill>
                <a:latin typeface="Cambria" pitchFamily="18" charset="0"/>
              </a:rPr>
              <a:t>Kinect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: RGB</a:t>
            </a:r>
            <a:endParaRPr lang="en-US" sz="15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57200"/>
            <a:ext cx="1760675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solidFill>
                  <a:srgbClr val="0000FF"/>
                </a:solidFill>
                <a:latin typeface="Cambria" pitchFamily="18" charset="0"/>
              </a:rPr>
              <a:t>F</a:t>
            </a:r>
            <a:r>
              <a:rPr lang="en-US" sz="1500" dirty="0" smtClean="0">
                <a:solidFill>
                  <a:srgbClr val="0000FF"/>
                </a:solidFill>
                <a:latin typeface="Cambria" pitchFamily="18" charset="0"/>
              </a:rPr>
              <a:t>inite-state control</a:t>
            </a:r>
            <a:endParaRPr lang="en-US" sz="15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1530" y="334296"/>
            <a:ext cx="2001470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mbria" pitchFamily="18" charset="0"/>
              </a:rPr>
              <a:t>understanding vs. implementation</a:t>
            </a:r>
            <a:endParaRPr lang="en-US" sz="15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1787" y="6290102"/>
            <a:ext cx="3832716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The race:  a more polished view...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335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81000" y="58674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81000" y="53340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1000" y="3276600"/>
            <a:ext cx="56388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1000" y="27432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1000" y="2209800"/>
            <a:ext cx="845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9384" y="1718102"/>
            <a:ext cx="1767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Line-following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9070" y="1718102"/>
            <a:ext cx="10086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creates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3213" y="1718102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command-line &amp; Python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1458" y="2175302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Color segmentation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9922" y="2175302"/>
            <a:ext cx="1586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RGB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2481" y="2175302"/>
            <a:ext cx="18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event-handling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35636" y="2708702"/>
            <a:ext cx="2274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inite-state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6192" y="27087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3579" y="2708702"/>
            <a:ext cx="2469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f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inite-state machines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5595" y="3230940"/>
            <a:ext cx="18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Visual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servoing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46192" y="3230940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62066" y="3392166"/>
            <a:ext cx="2534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understanding vs. implementing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4383" y="3733800"/>
            <a:ext cx="256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Wall-angle estimation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65831" y="3733800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Kinects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: Depth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00710" y="4274404"/>
            <a:ext cx="1744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Robot minion!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46192" y="42744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6765" y="4274404"/>
            <a:ext cx="242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proportional control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8246" y="4807804"/>
            <a:ext cx="177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Wall-following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60618" y="4807804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64485" y="4807804"/>
            <a:ext cx="273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larger-scale integration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17071" y="5299502"/>
            <a:ext cx="1943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Gestural control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22494" y="5299502"/>
            <a:ext cx="1552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Cambria" pitchFamily="18" charset="0"/>
              </a:rPr>
              <a:t>quadcopters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78065" y="5299502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GUI/visualization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85788" y="5832902"/>
            <a:ext cx="220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Autonomous flight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62990" y="5832902"/>
            <a:ext cx="2744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-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46955" y="5832902"/>
            <a:ext cx="2776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defensive programming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70427" y="6366302"/>
            <a:ext cx="2663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(Open-ended projects)</a:t>
            </a:r>
            <a:endParaRPr lang="en-US" sz="2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30222" y="6366302"/>
            <a:ext cx="965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all/any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58709" y="6331804"/>
            <a:ext cx="30566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9900"/>
                </a:solidFill>
                <a:latin typeface="Cambria" pitchFamily="18" charset="0"/>
              </a:rPr>
              <a:t>self-defined</a:t>
            </a:r>
            <a:r>
              <a:rPr lang="en-US" sz="2000" dirty="0">
                <a:solidFill>
                  <a:srgbClr val="009900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9900"/>
                </a:solidFill>
                <a:latin typeface="Cambria" pitchFamily="18" charset="0"/>
              </a:rPr>
              <a:t>problems</a:t>
            </a:r>
            <a:endParaRPr lang="en-US" sz="2000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68368" y="1184702"/>
            <a:ext cx="18004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Lab challenge</a:t>
            </a:r>
            <a:endParaRPr lang="en-US" sz="20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30501" y="1184702"/>
            <a:ext cx="189705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New hardware</a:t>
            </a:r>
            <a:endParaRPr lang="en-US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2753" y="1184702"/>
            <a:ext cx="2762166" cy="40011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9900"/>
                </a:solidFill>
                <a:latin typeface="Cambria" pitchFamily="18" charset="0"/>
              </a:rPr>
              <a:t>CS Topics Emphasized</a:t>
            </a:r>
            <a:endParaRPr lang="en-US" sz="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7428" y="17181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1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7428" y="21753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2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87428" y="27087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3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7428" y="323094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4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87428" y="3733800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5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7428" y="42744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6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7427" y="4807804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7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7428" y="5299502"/>
            <a:ext cx="3337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9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2888" y="5832902"/>
            <a:ext cx="4828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10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8925" y="6366302"/>
            <a:ext cx="8707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11-14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8605" y="1184702"/>
            <a:ext cx="8713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Week</a:t>
            </a:r>
            <a:endParaRPr lang="en-US" sz="2000" b="1" dirty="0">
              <a:latin typeface="Cambria" pitchFamily="18" charset="0"/>
            </a:endParaRPr>
          </a:p>
        </p:txBody>
      </p:sp>
      <p:cxnSp>
        <p:nvCxnSpPr>
          <p:cNvPr id="60" name="Straight Arrow Connector 59"/>
          <p:cNvCxnSpPr>
            <a:stCxn id="16" idx="3"/>
            <a:endCxn id="43" idx="3"/>
          </p:cNvCxnSpPr>
          <p:nvPr/>
        </p:nvCxnSpPr>
        <p:spPr>
          <a:xfrm flipH="1">
            <a:off x="8915400" y="1918157"/>
            <a:ext cx="17810" cy="4621396"/>
          </a:xfrm>
          <a:prstGeom prst="straightConnector1">
            <a:avLst/>
          </a:prstGeom>
          <a:ln w="28575">
            <a:solidFill>
              <a:srgbClr val="0099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The labs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6139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2</a:t>
            </a:r>
            <a:endParaRPr lang="en-US" sz="4200" dirty="0"/>
          </a:p>
        </p:txBody>
      </p:sp>
      <p:pic>
        <p:nvPicPr>
          <p:cNvPr id="13" name="Picture 12" descr="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10" y="1889994"/>
            <a:ext cx="9077646" cy="39774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0588" y="4156502"/>
            <a:ext cx="2948436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original image (+ overlay)</a:t>
            </a:r>
            <a:endParaRPr lang="en-US" sz="2100" dirty="0"/>
          </a:p>
        </p:txBody>
      </p:sp>
      <p:sp>
        <p:nvSpPr>
          <p:cNvPr id="12" name="Rectangle 11"/>
          <p:cNvSpPr/>
          <p:nvPr/>
        </p:nvSpPr>
        <p:spPr>
          <a:xfrm>
            <a:off x="7293994" y="1676400"/>
            <a:ext cx="1621406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RGB </a:t>
            </a:r>
            <a:r>
              <a:rPr lang="en-US" sz="2100" i="1" dirty="0" smtClean="0"/>
              <a:t>and </a:t>
            </a:r>
            <a:r>
              <a:rPr lang="en-US" sz="2100" dirty="0" smtClean="0"/>
              <a:t>HSV</a:t>
            </a:r>
            <a:endParaRPr lang="en-US" sz="2100" dirty="0"/>
          </a:p>
        </p:txBody>
      </p:sp>
      <p:sp>
        <p:nvSpPr>
          <p:cNvPr id="10" name="Rectangle 9"/>
          <p:cNvSpPr/>
          <p:nvPr/>
        </p:nvSpPr>
        <p:spPr>
          <a:xfrm>
            <a:off x="5495497" y="390183"/>
            <a:ext cx="2981458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color segmentation</a:t>
            </a:r>
            <a:endParaRPr 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</a:rPr>
              <a:t>Week 2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381000"/>
            <a:ext cx="36409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challenging (!) warm-up activity</a:t>
            </a: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7" name="Picture 6" descr="ProfBu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729" y="1035908"/>
            <a:ext cx="4196671" cy="55934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4516" t="16164" r="13508" b="5778"/>
          <a:stretch>
            <a:fillRect/>
          </a:stretch>
        </p:blipFill>
        <p:spPr bwMode="auto">
          <a:xfrm>
            <a:off x="3437306" y="1371600"/>
            <a:ext cx="5706728" cy="439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63844" y="5791200"/>
            <a:ext cx="44902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... to identify RGB and HSV components</a:t>
            </a:r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reenshot_at_2012-01-25_17:25:57.png"/>
          <p:cNvPicPr>
            <a:picLocks noChangeAspect="1" noChangeArrowheads="1"/>
          </p:cNvPicPr>
          <p:nvPr/>
        </p:nvPicPr>
        <p:blipFill>
          <a:blip r:embed="rId3" cstate="print"/>
          <a:srcRect r="23986"/>
          <a:stretch>
            <a:fillRect/>
          </a:stretch>
        </p:blipFill>
        <p:spPr bwMode="auto">
          <a:xfrm>
            <a:off x="1447800" y="1295400"/>
            <a:ext cx="3429000" cy="2819400"/>
          </a:xfrm>
          <a:prstGeom prst="rect">
            <a:avLst/>
          </a:prstGeom>
          <a:noFill/>
        </p:spPr>
      </p:pic>
      <p:pic>
        <p:nvPicPr>
          <p:cNvPr id="19" name="Picture 18" descr="IMG-20120118-00220.jpg"/>
          <p:cNvPicPr>
            <a:picLocks noChangeAspect="1"/>
          </p:cNvPicPr>
          <p:nvPr/>
        </p:nvPicPr>
        <p:blipFill>
          <a:blip r:embed="rId4" cstate="print"/>
          <a:srcRect l="15833" r="22500" b="13333"/>
          <a:stretch>
            <a:fillRect/>
          </a:stretch>
        </p:blipFill>
        <p:spPr>
          <a:xfrm>
            <a:off x="329589" y="3546902"/>
            <a:ext cx="2819400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3</a:t>
            </a:r>
            <a:endParaRPr lang="en-US" sz="4200" dirty="0"/>
          </a:p>
        </p:txBody>
      </p:sp>
      <p:sp>
        <p:nvSpPr>
          <p:cNvPr id="8" name="Rectangle 7"/>
          <p:cNvSpPr/>
          <p:nvPr/>
        </p:nvSpPr>
        <p:spPr>
          <a:xfrm>
            <a:off x="3250168" y="6103204"/>
            <a:ext cx="4800930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100" dirty="0" smtClean="0"/>
              <a:t>getting at the </a:t>
            </a:r>
            <a:r>
              <a:rPr lang="en-US" sz="2100" i="1" dirty="0" smtClean="0"/>
              <a:t>sensitive side of our robots…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1943796" y="2895600"/>
            <a:ext cx="2094804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+ </a:t>
            </a:r>
            <a:r>
              <a:rPr lang="en-US" sz="2100" dirty="0" err="1" smtClean="0"/>
              <a:t>Kinect</a:t>
            </a:r>
            <a:r>
              <a:rPr lang="en-US" sz="2100" dirty="0" smtClean="0"/>
              <a:t> images...</a:t>
            </a:r>
            <a:endParaRPr lang="en-US" sz="2100" dirty="0"/>
          </a:p>
        </p:txBody>
      </p:sp>
      <p:sp>
        <p:nvSpPr>
          <p:cNvPr id="9" name="Oval 8"/>
          <p:cNvSpPr/>
          <p:nvPr/>
        </p:nvSpPr>
        <p:spPr>
          <a:xfrm>
            <a:off x="5548717" y="1917069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82317" y="2450469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34517" y="4050669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95421" y="1963773"/>
            <a:ext cx="897194" cy="89719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15517" y="2526669"/>
            <a:ext cx="9906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25117" y="3441069"/>
            <a:ext cx="6096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158317" y="2983869"/>
            <a:ext cx="228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727007">
            <a:off x="6661628" y="2076634"/>
            <a:ext cx="1099212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>
                <a:latin typeface="Courier New" pitchFamily="49" charset="0"/>
                <a:cs typeface="Courier New" pitchFamily="49" charset="0"/>
              </a:rPr>
              <a:t>'F'</a:t>
            </a:r>
            <a:r>
              <a:rPr lang="en-US" sz="2100" dirty="0" smtClean="0"/>
              <a:t> key</a:t>
            </a:r>
            <a:endParaRPr lang="en-US" sz="2100" dirty="0"/>
          </a:p>
        </p:txBody>
      </p:sp>
      <p:sp>
        <p:nvSpPr>
          <p:cNvPr id="30" name="Rectangle 29"/>
          <p:cNvSpPr/>
          <p:nvPr/>
        </p:nvSpPr>
        <p:spPr>
          <a:xfrm>
            <a:off x="7755557" y="2755269"/>
            <a:ext cx="821315" cy="3231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+mj-lt"/>
              </a:rPr>
              <a:t>forward</a:t>
            </a:r>
            <a:endParaRPr lang="en-US" sz="1500" b="1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15865" y="2251365"/>
            <a:ext cx="663323" cy="3231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b="1" dirty="0" err="1" smtClean="0">
                <a:latin typeface="+mj-lt"/>
              </a:rPr>
              <a:t>keybd</a:t>
            </a:r>
            <a:endParaRPr lang="en-US" sz="1500" b="1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 rot="18523095">
            <a:off x="7322273" y="3821581"/>
            <a:ext cx="910827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bump!</a:t>
            </a:r>
            <a:endParaRPr lang="en-US" sz="2100" dirty="0"/>
          </a:p>
        </p:txBody>
      </p:sp>
      <p:sp>
        <p:nvSpPr>
          <p:cNvPr id="33" name="Rectangle 32"/>
          <p:cNvSpPr/>
          <p:nvPr/>
        </p:nvSpPr>
        <p:spPr>
          <a:xfrm rot="4596934">
            <a:off x="5344783" y="3411075"/>
            <a:ext cx="1264450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2 seconds</a:t>
            </a:r>
            <a:endParaRPr lang="en-US" sz="2100" dirty="0"/>
          </a:p>
        </p:txBody>
      </p:sp>
      <p:sp>
        <p:nvSpPr>
          <p:cNvPr id="34" name="Rectangle 33"/>
          <p:cNvSpPr/>
          <p:nvPr/>
        </p:nvSpPr>
        <p:spPr>
          <a:xfrm>
            <a:off x="6443893" y="4384965"/>
            <a:ext cx="554960" cy="3231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+mj-lt"/>
              </a:rPr>
              <a:t>back</a:t>
            </a:r>
            <a:endParaRPr lang="en-US" sz="1500" b="1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38056" y="390183"/>
            <a:ext cx="3577582" cy="415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compose state-machines</a:t>
            </a:r>
            <a:endParaRPr 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Week 4</a:t>
            </a:r>
            <a:endParaRPr lang="en-US" sz="4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2500" t="18750" r="26887" b="13541"/>
          <a:stretch/>
        </p:blipFill>
        <p:spPr bwMode="auto">
          <a:xfrm>
            <a:off x="1185930" y="1066800"/>
            <a:ext cx="6695465" cy="560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724400" y="228600"/>
            <a:ext cx="4114800" cy="7386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/>
              <a:t>Task:  </a:t>
            </a:r>
            <a:r>
              <a:rPr lang="en-US" sz="2100" dirty="0" smtClean="0"/>
              <a:t>Drive the robot to any point clicked in the Kinect's image</a:t>
            </a:r>
            <a:endParaRPr lang="en-US" sz="21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1524000"/>
            <a:ext cx="728730" cy="21336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00730" y="1524000"/>
            <a:ext cx="1023870" cy="1828800"/>
          </a:xfrm>
          <a:prstGeom prst="straightConnector1">
            <a:avLst/>
          </a:prstGeom>
          <a:ln w="28575">
            <a:solidFill>
              <a:srgbClr val="FF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140444" y="5257800"/>
            <a:ext cx="3344442" cy="41549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/>
              <a:t>Extra! </a:t>
            </a:r>
            <a:r>
              <a:rPr lang="en-US" sz="2100" i="1" dirty="0" smtClean="0"/>
              <a:t>then get back again...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1544</Words>
  <Application>Microsoft Office PowerPoint</Application>
  <PresentationFormat>On-screen Show (4:3)</PresentationFormat>
  <Paragraphs>411</Paragraphs>
  <Slides>56</Slides>
  <Notes>47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dodds</dc:creator>
  <cp:lastModifiedBy>Owner</cp:lastModifiedBy>
  <cp:revision>82</cp:revision>
  <cp:lastPrinted>2012-07-23T14:43:26Z</cp:lastPrinted>
  <dcterms:created xsi:type="dcterms:W3CDTF">2012-02-28T18:39:58Z</dcterms:created>
  <dcterms:modified xsi:type="dcterms:W3CDTF">2013-03-07T03:42:04Z</dcterms:modified>
</cp:coreProperties>
</file>