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xlsm" ContentType="application/vnd.ms-excel.sheet.macroEnabled.12"/>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7" r:id="rId2"/>
    <p:sldId id="320" r:id="rId3"/>
    <p:sldId id="337" r:id="rId4"/>
    <p:sldId id="321" r:id="rId5"/>
    <p:sldId id="269" r:id="rId6"/>
    <p:sldId id="258" r:id="rId7"/>
    <p:sldId id="260" r:id="rId8"/>
    <p:sldId id="261" r:id="rId9"/>
    <p:sldId id="265" r:id="rId10"/>
    <p:sldId id="282" r:id="rId11"/>
    <p:sldId id="283" r:id="rId12"/>
    <p:sldId id="285" r:id="rId13"/>
    <p:sldId id="338" r:id="rId14"/>
    <p:sldId id="266" r:id="rId15"/>
    <p:sldId id="262" r:id="rId16"/>
    <p:sldId id="343" r:id="rId17"/>
    <p:sldId id="319" r:id="rId18"/>
    <p:sldId id="325" r:id="rId19"/>
    <p:sldId id="347" r:id="rId20"/>
    <p:sldId id="293" r:id="rId21"/>
    <p:sldId id="292" r:id="rId22"/>
    <p:sldId id="294" r:id="rId23"/>
    <p:sldId id="295" r:id="rId24"/>
    <p:sldId id="326" r:id="rId25"/>
    <p:sldId id="327" r:id="rId26"/>
    <p:sldId id="328" r:id="rId27"/>
    <p:sldId id="329" r:id="rId28"/>
    <p:sldId id="330" r:id="rId29"/>
    <p:sldId id="331" r:id="rId30"/>
    <p:sldId id="332" r:id="rId31"/>
    <p:sldId id="333" r:id="rId32"/>
    <p:sldId id="297" r:id="rId33"/>
    <p:sldId id="298" r:id="rId34"/>
    <p:sldId id="300" r:id="rId35"/>
    <p:sldId id="344" r:id="rId36"/>
    <p:sldId id="348" r:id="rId37"/>
    <p:sldId id="345" r:id="rId38"/>
    <p:sldId id="346" r:id="rId3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0971" autoAdjust="0"/>
  </p:normalViewPr>
  <p:slideViewPr>
    <p:cSldViewPr snapToGrid="0" snapToObjects="1">
      <p:cViewPr varScale="1">
        <p:scale>
          <a:sx n="147" d="100"/>
          <a:sy n="147" d="100"/>
        </p:scale>
        <p:origin x="14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397409390879331"/>
          <c:y val="0.282614991602636"/>
          <c:w val="0.676559823373606"/>
          <c:h val="0.69258748277676"/>
        </c:manualLayout>
      </c:layout>
      <c:pieChart>
        <c:varyColors val="1"/>
        <c:ser>
          <c:idx val="0"/>
          <c:order val="0"/>
          <c:tx>
            <c:strRef>
              <c:f>Sheet1!$B$1</c:f>
              <c:strCache>
                <c:ptCount val="1"/>
                <c:pt idx="0">
                  <c:v>Sales</c:v>
                </c:pt>
              </c:strCache>
            </c:strRef>
          </c:tx>
          <c:dPt>
            <c:idx val="0"/>
            <c:bubble3D val="0"/>
            <c:spPr>
              <a:solidFill>
                <a:schemeClr val="accent4">
                  <a:lumMod val="60000"/>
                  <a:lumOff val="40000"/>
                </a:schemeClr>
              </a:solidFill>
              <a:effectLst/>
            </c:spPr>
            <c:extLst xmlns:c16r2="http://schemas.microsoft.com/office/drawing/2015/06/chart">
              <c:ext xmlns:c16="http://schemas.microsoft.com/office/drawing/2014/chart" uri="{C3380CC4-5D6E-409C-BE32-E72D297353CC}">
                <c16:uniqueId val="{00000001-C4D3-46EC-B12D-5E5F72BCA09D}"/>
              </c:ext>
            </c:extLst>
          </c:dPt>
          <c:dPt>
            <c:idx val="1"/>
            <c:bubble3D val="0"/>
            <c:spPr>
              <a:solidFill>
                <a:schemeClr val="accent1"/>
              </a:solidFill>
              <a:effectLst/>
            </c:spPr>
            <c:extLst xmlns:c16r2="http://schemas.microsoft.com/office/drawing/2015/06/chart">
              <c:ext xmlns:c16="http://schemas.microsoft.com/office/drawing/2014/chart" uri="{C3380CC4-5D6E-409C-BE32-E72D297353CC}">
                <c16:uniqueId val="{00000003-C4D3-46EC-B12D-5E5F72BCA09D}"/>
              </c:ext>
            </c:extLst>
          </c:dPt>
          <c:dPt>
            <c:idx val="2"/>
            <c:bubble3D val="0"/>
            <c:spPr>
              <a:solidFill>
                <a:schemeClr val="accent2">
                  <a:lumMod val="75000"/>
                </a:schemeClr>
              </a:solidFill>
              <a:effectLst/>
            </c:spPr>
            <c:extLst xmlns:c16r2="http://schemas.microsoft.com/office/drawing/2015/06/chart">
              <c:ext xmlns:c16="http://schemas.microsoft.com/office/drawing/2014/chart" uri="{C3380CC4-5D6E-409C-BE32-E72D297353CC}">
                <c16:uniqueId val="{00000005-C4D3-46EC-B12D-5E5F72BCA09D}"/>
              </c:ext>
            </c:extLst>
          </c:dPt>
          <c:dPt>
            <c:idx val="3"/>
            <c:bubble3D val="0"/>
            <c:spPr>
              <a:solidFill>
                <a:schemeClr val="accent5"/>
              </a:solidFill>
              <a:effectLst/>
            </c:spPr>
            <c:extLst xmlns:c16r2="http://schemas.microsoft.com/office/drawing/2015/06/chart">
              <c:ext xmlns:c16="http://schemas.microsoft.com/office/drawing/2014/chart" uri="{C3380CC4-5D6E-409C-BE32-E72D297353CC}">
                <c16:uniqueId val="{00000007-C4D3-46EC-B12D-5E5F72BCA09D}"/>
              </c:ext>
            </c:extLst>
          </c:dPt>
          <c:cat>
            <c:strRef>
              <c:f>Sheet1!$A$2:$A$5</c:f>
              <c:strCache>
                <c:ptCount val="4"/>
                <c:pt idx="0">
                  <c:v>Lorem ipsum dolor sit amet</c:v>
                </c:pt>
                <c:pt idx="1">
                  <c:v>Lorem ipsum dolor sit amet</c:v>
                </c:pt>
                <c:pt idx="2">
                  <c:v>Lorem ipsum dolor sit amet</c:v>
                </c:pt>
                <c:pt idx="3">
                  <c:v>Lorem ipsum dolor sit amet</c:v>
                </c:pt>
              </c:strCache>
            </c:strRef>
          </c:cat>
          <c:val>
            <c:numRef>
              <c:f>Sheet1!$B$2:$B$5</c:f>
              <c:numCache>
                <c:formatCode>General</c:formatCode>
                <c:ptCount val="4"/>
                <c:pt idx="0">
                  <c:v>8.200000000000001</c:v>
                </c:pt>
                <c:pt idx="1">
                  <c:v>3.2</c:v>
                </c:pt>
                <c:pt idx="2">
                  <c:v>1.4</c:v>
                </c:pt>
                <c:pt idx="3">
                  <c:v>1.2</c:v>
                </c:pt>
              </c:numCache>
            </c:numRef>
          </c:val>
          <c:extLst xmlns:c16r2="http://schemas.microsoft.com/office/drawing/2015/06/chart">
            <c:ext xmlns:c16="http://schemas.microsoft.com/office/drawing/2014/chart" uri="{C3380CC4-5D6E-409C-BE32-E72D297353CC}">
              <c16:uniqueId val="{00000008-C4D3-46EC-B12D-5E5F72BCA09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00886561210815"/>
          <c:y val="0.000317016874790336"/>
          <c:w val="0.596222212074501"/>
          <c:h val="0.265508438648906"/>
        </c:manualLayout>
      </c:layout>
      <c:overlay val="0"/>
      <c:txPr>
        <a:bodyPr/>
        <a:lstStyle/>
        <a:p>
          <a:pPr>
            <a:defRPr sz="2200" b="1" i="0" spc="0" baseline="-10000">
              <a:latin typeface="Helvetica"/>
              <a:cs typeface="Helvetica"/>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325180129307849"/>
          <c:y val="0.131611744807391"/>
          <c:w val="0.934317750029247"/>
          <c:h val="0.608304975629376"/>
        </c:manualLayout>
      </c:layout>
      <c:barChart>
        <c:barDir val="col"/>
        <c:grouping val="clustered"/>
        <c:varyColors val="0"/>
        <c:ser>
          <c:idx val="0"/>
          <c:order val="0"/>
          <c:tx>
            <c:strRef>
              <c:f>Sheet1!$B$1</c:f>
              <c:strCache>
                <c:ptCount val="1"/>
                <c:pt idx="0">
                  <c:v>Series 1</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63D9-4CEF-9E2B-ABD58128E81B}"/>
            </c:ext>
          </c:extLst>
        </c:ser>
        <c:ser>
          <c:idx val="1"/>
          <c:order val="1"/>
          <c:tx>
            <c:strRef>
              <c:f>Sheet1!$C$1</c:f>
              <c:strCache>
                <c:ptCount val="1"/>
                <c:pt idx="0">
                  <c:v>Series 2</c:v>
                </c:pt>
              </c:strCache>
            </c:strRef>
          </c:tx>
          <c:spPr>
            <a:solidFill>
              <a:schemeClr val="accent4">
                <a:lumMod val="60000"/>
                <a:lumOff val="40000"/>
              </a:schemeClr>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xmlns:c16r2="http://schemas.microsoft.com/office/drawing/2015/06/chart">
            <c:ext xmlns:c16="http://schemas.microsoft.com/office/drawing/2014/chart" uri="{C3380CC4-5D6E-409C-BE32-E72D297353CC}">
              <c16:uniqueId val="{00000001-63D9-4CEF-9E2B-ABD58128E81B}"/>
            </c:ext>
          </c:extLst>
        </c:ser>
        <c:ser>
          <c:idx val="2"/>
          <c:order val="2"/>
          <c:tx>
            <c:strRef>
              <c:f>Sheet1!$D$1</c:f>
              <c:strCache>
                <c:ptCount val="1"/>
                <c:pt idx="0">
                  <c:v>Series 3</c:v>
                </c:pt>
              </c:strCache>
            </c:strRef>
          </c:tx>
          <c:spPr>
            <a:solidFill>
              <a:schemeClr val="accent2">
                <a:lumMod val="75000"/>
              </a:scheme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extLst xmlns:c16r2="http://schemas.microsoft.com/office/drawing/2015/06/chart">
            <c:ext xmlns:c16="http://schemas.microsoft.com/office/drawing/2014/chart" uri="{C3380CC4-5D6E-409C-BE32-E72D297353CC}">
              <c16:uniqueId val="{00000002-63D9-4CEF-9E2B-ABD58128E81B}"/>
            </c:ext>
          </c:extLst>
        </c:ser>
        <c:dLbls>
          <c:showLegendKey val="0"/>
          <c:showVal val="0"/>
          <c:showCatName val="0"/>
          <c:showSerName val="0"/>
          <c:showPercent val="0"/>
          <c:showBubbleSize val="0"/>
        </c:dLbls>
        <c:gapWidth val="150"/>
        <c:axId val="2144136256"/>
        <c:axId val="2144139008"/>
      </c:barChart>
      <c:catAx>
        <c:axId val="2144136256"/>
        <c:scaling>
          <c:orientation val="minMax"/>
        </c:scaling>
        <c:delete val="0"/>
        <c:axPos val="b"/>
        <c:numFmt formatCode="General" sourceLinked="1"/>
        <c:majorTickMark val="out"/>
        <c:minorTickMark val="none"/>
        <c:tickLblPos val="nextTo"/>
        <c:spPr>
          <a:ln>
            <a:solidFill>
              <a:schemeClr val="tx1"/>
            </a:solidFill>
          </a:ln>
        </c:spPr>
        <c:txPr>
          <a:bodyPr/>
          <a:lstStyle/>
          <a:p>
            <a:pPr>
              <a:defRPr sz="1400" b="1" i="0">
                <a:latin typeface="Helvetica"/>
                <a:cs typeface="Helvetica"/>
              </a:defRPr>
            </a:pPr>
            <a:endParaRPr lang="en-US"/>
          </a:p>
        </c:txPr>
        <c:crossAx val="2144139008"/>
        <c:crosses val="autoZero"/>
        <c:auto val="1"/>
        <c:lblAlgn val="ctr"/>
        <c:lblOffset val="100"/>
        <c:noMultiLvlLbl val="0"/>
      </c:catAx>
      <c:valAx>
        <c:axId val="2144139008"/>
        <c:scaling>
          <c:orientation val="minMax"/>
        </c:scaling>
        <c:delete val="1"/>
        <c:axPos val="l"/>
        <c:numFmt formatCode="General" sourceLinked="1"/>
        <c:majorTickMark val="out"/>
        <c:minorTickMark val="none"/>
        <c:tickLblPos val="none"/>
        <c:crossAx val="2144136256"/>
        <c:crosses val="autoZero"/>
        <c:crossBetween val="between"/>
      </c:valAx>
      <c:spPr>
        <a:noFill/>
        <a:ln w="25415">
          <a:noFill/>
        </a:ln>
      </c:spPr>
    </c:plotArea>
    <c:legend>
      <c:legendPos val="r"/>
      <c:layout>
        <c:manualLayout>
          <c:xMode val="edge"/>
          <c:yMode val="edge"/>
          <c:x val="0.0478024638057384"/>
          <c:y val="0.0277386433281718"/>
          <c:w val="0.899668438382994"/>
          <c:h val="0.0984611843529834"/>
        </c:manualLayout>
      </c:layout>
      <c:overlay val="0"/>
      <c:txPr>
        <a:bodyPr/>
        <a:lstStyle/>
        <a:p>
          <a:pPr>
            <a:defRPr sz="2400" b="1" i="0" baseline="-10000">
              <a:latin typeface="Helvetica"/>
              <a:cs typeface="Helvetica"/>
            </a:defRPr>
          </a:pPr>
          <a:endParaRPr lang="en-US"/>
        </a:p>
      </c:txPr>
    </c:legend>
    <c:plotVisOnly val="1"/>
    <c:dispBlanksAs val="gap"/>
    <c:showDLblsOverMax val="0"/>
  </c:chart>
  <c:txPr>
    <a:bodyPr/>
    <a:lstStyle/>
    <a:p>
      <a:pPr>
        <a:defRPr sz="1802"/>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00A16AC-4294-4D41-BBFE-6F528EFF6964}" type="datetimeFigureOut">
              <a:rPr lang="en-US" smtClean="0"/>
              <a:pPr/>
              <a:t>1/4/18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3E76F32-7577-49C8-8956-8F04B562D4DF}" type="slidenum">
              <a:rPr lang="en-US" smtClean="0"/>
              <a:pPr/>
              <a:t>‹#›</a:t>
            </a:fld>
            <a:endParaRPr lang="en-US"/>
          </a:p>
        </p:txBody>
      </p:sp>
    </p:spTree>
    <p:extLst>
      <p:ext uri="{BB962C8B-B14F-4D97-AF65-F5344CB8AC3E}">
        <p14:creationId xmlns:p14="http://schemas.microsoft.com/office/powerpoint/2010/main" val="43699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whether those in the room are familiar with Harvey </a:t>
            </a:r>
            <a:r>
              <a:rPr lang="en-US" baseline="0" dirty="0" err="1" smtClean="0"/>
              <a:t>Mudd</a:t>
            </a:r>
            <a:r>
              <a:rPr lang="en-US" baseline="0" dirty="0" smtClean="0"/>
              <a:t>, I like to start with some context on the school as a whole.</a:t>
            </a:r>
            <a:endParaRPr lang="en-US" dirty="0"/>
          </a:p>
        </p:txBody>
      </p:sp>
      <p:sp>
        <p:nvSpPr>
          <p:cNvPr id="4" name="Slide Number Placeholder 3"/>
          <p:cNvSpPr>
            <a:spLocks noGrp="1"/>
          </p:cNvSpPr>
          <p:nvPr>
            <p:ph type="sldNum" sz="quarter" idx="10"/>
          </p:nvPr>
        </p:nvSpPr>
        <p:spPr/>
        <p:txBody>
          <a:bodyPr/>
          <a:lstStyle/>
          <a:p>
            <a:fld id="{33E76F32-7577-49C8-8956-8F04B562D4DF}" type="slidenum">
              <a:rPr lang="en-US" smtClean="0"/>
              <a:pPr/>
              <a:t>1</a:t>
            </a:fld>
            <a:endParaRPr lang="en-US" dirty="0"/>
          </a:p>
        </p:txBody>
      </p:sp>
    </p:spTree>
    <p:extLst>
      <p:ext uri="{BB962C8B-B14F-4D97-AF65-F5344CB8AC3E}">
        <p14:creationId xmlns:p14="http://schemas.microsoft.com/office/powerpoint/2010/main" val="1836851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smtClean="0"/>
          </a:p>
        </p:txBody>
      </p:sp>
      <p:sp>
        <p:nvSpPr>
          <p:cNvPr id="73732" name="Slide Number Placeholder 3"/>
          <p:cNvSpPr>
            <a:spLocks noGrp="1"/>
          </p:cNvSpPr>
          <p:nvPr>
            <p:ph type="sldNum" sz="quarter" idx="5"/>
          </p:nvPr>
        </p:nvSpPr>
        <p:spPr>
          <a:noFill/>
        </p:spPr>
        <p:txBody>
          <a:bodyPr/>
          <a:lstStyle/>
          <a:p>
            <a:pPr defTabSz="965114"/>
            <a:fld id="{4EB1ED42-A340-4EC2-8BA3-89EBE5BADC7E}" type="slidenum">
              <a:rPr lang="en-US" smtClean="0"/>
              <a:pPr defTabSz="965114"/>
              <a:t>10</a:t>
            </a:fld>
            <a:endParaRPr lang="en-US" dirty="0" smtClean="0"/>
          </a:p>
        </p:txBody>
      </p:sp>
    </p:spTree>
    <p:extLst>
      <p:ext uri="{BB962C8B-B14F-4D97-AF65-F5344CB8AC3E}">
        <p14:creationId xmlns:p14="http://schemas.microsoft.com/office/powerpoint/2010/main" val="406509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a:noFill/>
        </p:spPr>
        <p:txBody>
          <a:bodyPr/>
          <a:lstStyle/>
          <a:p>
            <a:pPr defTabSz="965114"/>
            <a:fld id="{E01D28F9-D471-4E67-8F3A-6D78BFDE97D3}" type="slidenum">
              <a:rPr lang="en-US" smtClean="0"/>
              <a:pPr defTabSz="965114"/>
              <a:t>11</a:t>
            </a:fld>
            <a:endParaRPr lang="en-US" dirty="0" smtClean="0"/>
          </a:p>
        </p:txBody>
      </p:sp>
    </p:spTree>
    <p:extLst>
      <p:ext uri="{BB962C8B-B14F-4D97-AF65-F5344CB8AC3E}">
        <p14:creationId xmlns:p14="http://schemas.microsoft.com/office/powerpoint/2010/main" val="314049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smtClean="0">
              <a:solidFill>
                <a:schemeClr val="accent2"/>
              </a:solidFill>
            </a:endParaRPr>
          </a:p>
          <a:p>
            <a:pPr eaLnBrk="1" hangingPunct="1">
              <a:lnSpc>
                <a:spcPct val="110000"/>
              </a:lnSpc>
              <a:buFont typeface="Wingdings" pitchFamily="2" charset="2"/>
              <a:buChar char="v"/>
            </a:pPr>
            <a:r>
              <a:rPr lang="en-US" i="1" dirty="0" smtClean="0"/>
              <a:t>Statement of  Work</a:t>
            </a:r>
          </a:p>
          <a:p>
            <a:pPr eaLnBrk="1" hangingPunct="1">
              <a:lnSpc>
                <a:spcPct val="110000"/>
              </a:lnSpc>
            </a:pPr>
            <a:r>
              <a:rPr lang="en-US" i="1" dirty="0" smtClean="0"/>
              <a:t>   - Defines scope of project and</a:t>
            </a:r>
          </a:p>
          <a:p>
            <a:pPr eaLnBrk="1" hangingPunct="1">
              <a:lnSpc>
                <a:spcPct val="110000"/>
              </a:lnSpc>
            </a:pPr>
            <a:r>
              <a:rPr lang="en-US" i="1" dirty="0" smtClean="0"/>
              <a:t>     deliverables.</a:t>
            </a:r>
          </a:p>
          <a:p>
            <a:pPr eaLnBrk="1" hangingPunct="1"/>
            <a:endParaRPr lang="en-US" dirty="0" smtClean="0">
              <a:solidFill>
                <a:schemeClr val="accent2"/>
              </a:solidFill>
            </a:endParaRPr>
          </a:p>
          <a:p>
            <a:pPr eaLnBrk="1" hangingPunct="1"/>
            <a:r>
              <a:rPr lang="en-US" dirty="0" smtClean="0">
                <a:solidFill>
                  <a:schemeClr val="accent2"/>
                </a:solidFill>
              </a:rPr>
              <a:t>Additionally, we encourage each Clinic team to visit the sponsor’s site early in the project to gain a better sense of the goals and purpose of the project.</a:t>
            </a:r>
          </a:p>
          <a:p>
            <a:pPr eaLnBrk="1" hangingPunct="1"/>
            <a:r>
              <a:rPr lang="en-US" dirty="0" smtClean="0">
                <a:solidFill>
                  <a:schemeClr val="accent2"/>
                </a:solidFill>
              </a:rPr>
              <a:t>Early in the spring semester, the Clinic Director, faculty advisor and project liaison meet via teleconference to discuss the progress of the team and the sponsor’s satisfaction with the project. </a:t>
            </a:r>
            <a:endParaRPr lang="en-US" dirty="0" smtClean="0"/>
          </a:p>
        </p:txBody>
      </p:sp>
      <p:sp>
        <p:nvSpPr>
          <p:cNvPr id="76804" name="Slide Number Placeholder 3"/>
          <p:cNvSpPr>
            <a:spLocks noGrp="1"/>
          </p:cNvSpPr>
          <p:nvPr>
            <p:ph type="sldNum" sz="quarter" idx="5"/>
          </p:nvPr>
        </p:nvSpPr>
        <p:spPr>
          <a:noFill/>
        </p:spPr>
        <p:txBody>
          <a:bodyPr/>
          <a:lstStyle/>
          <a:p>
            <a:pPr defTabSz="965114"/>
            <a:fld id="{396B5F20-1FBE-43FE-92E5-EA749D1E6A52}" type="slidenum">
              <a:rPr lang="en-US" smtClean="0"/>
              <a:pPr defTabSz="965114"/>
              <a:t>12</a:t>
            </a:fld>
            <a:endParaRPr lang="en-US" dirty="0" smtClean="0"/>
          </a:p>
        </p:txBody>
      </p:sp>
    </p:spTree>
    <p:extLst>
      <p:ext uri="{BB962C8B-B14F-4D97-AF65-F5344CB8AC3E}">
        <p14:creationId xmlns:p14="http://schemas.microsoft.com/office/powerpoint/2010/main" val="1931591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smtClean="0">
              <a:solidFill>
                <a:schemeClr val="accent2"/>
              </a:solidFill>
            </a:endParaRPr>
          </a:p>
          <a:p>
            <a:pPr eaLnBrk="1" hangingPunct="1">
              <a:lnSpc>
                <a:spcPct val="110000"/>
              </a:lnSpc>
              <a:buFont typeface="Wingdings" pitchFamily="2" charset="2"/>
              <a:buChar char="v"/>
            </a:pPr>
            <a:r>
              <a:rPr lang="en-US" i="1" dirty="0" smtClean="0"/>
              <a:t>Statement of  Work</a:t>
            </a:r>
          </a:p>
          <a:p>
            <a:pPr eaLnBrk="1" hangingPunct="1">
              <a:lnSpc>
                <a:spcPct val="110000"/>
              </a:lnSpc>
            </a:pPr>
            <a:r>
              <a:rPr lang="en-US" i="1" dirty="0" smtClean="0"/>
              <a:t>   - Defines scope of project and</a:t>
            </a:r>
          </a:p>
          <a:p>
            <a:pPr eaLnBrk="1" hangingPunct="1">
              <a:lnSpc>
                <a:spcPct val="110000"/>
              </a:lnSpc>
            </a:pPr>
            <a:r>
              <a:rPr lang="en-US" i="1" dirty="0" smtClean="0"/>
              <a:t>     deliverables.</a:t>
            </a:r>
          </a:p>
          <a:p>
            <a:pPr eaLnBrk="1" hangingPunct="1"/>
            <a:endParaRPr lang="en-US" dirty="0" smtClean="0">
              <a:solidFill>
                <a:schemeClr val="accent2"/>
              </a:solidFill>
            </a:endParaRPr>
          </a:p>
          <a:p>
            <a:pPr eaLnBrk="1" hangingPunct="1"/>
            <a:r>
              <a:rPr lang="en-US" dirty="0" smtClean="0">
                <a:solidFill>
                  <a:schemeClr val="accent2"/>
                </a:solidFill>
              </a:rPr>
              <a:t>Additionally, we encourage each Clinic team to visit the sponsor’s site early in the project to gain a better sense of the goals and purpose of the project.</a:t>
            </a:r>
          </a:p>
          <a:p>
            <a:pPr eaLnBrk="1" hangingPunct="1"/>
            <a:r>
              <a:rPr lang="en-US" dirty="0" smtClean="0">
                <a:solidFill>
                  <a:schemeClr val="accent2"/>
                </a:solidFill>
              </a:rPr>
              <a:t>Early in the spring semester, the Clinic Director, faculty advisor and project liaison meet via teleconference to discuss the progress of the team and the sponsor’s satisfaction with the project. </a:t>
            </a:r>
            <a:endParaRPr lang="en-US" dirty="0" smtClean="0"/>
          </a:p>
        </p:txBody>
      </p:sp>
      <p:sp>
        <p:nvSpPr>
          <p:cNvPr id="76804" name="Slide Number Placeholder 3"/>
          <p:cNvSpPr>
            <a:spLocks noGrp="1"/>
          </p:cNvSpPr>
          <p:nvPr>
            <p:ph type="sldNum" sz="quarter" idx="5"/>
          </p:nvPr>
        </p:nvSpPr>
        <p:spPr>
          <a:noFill/>
        </p:spPr>
        <p:txBody>
          <a:bodyPr/>
          <a:lstStyle/>
          <a:p>
            <a:pPr defTabSz="965114"/>
            <a:fld id="{396B5F20-1FBE-43FE-92E5-EA749D1E6A52}" type="slidenum">
              <a:rPr lang="en-US" smtClean="0"/>
              <a:pPr defTabSz="965114"/>
              <a:t>13</a:t>
            </a:fld>
            <a:endParaRPr lang="en-US" dirty="0" smtClean="0"/>
          </a:p>
        </p:txBody>
      </p:sp>
    </p:spTree>
    <p:extLst>
      <p:ext uri="{BB962C8B-B14F-4D97-AF65-F5344CB8AC3E}">
        <p14:creationId xmlns:p14="http://schemas.microsoft.com/office/powerpoint/2010/main" val="59433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756F1-4F41-4673-9D68-5C3E4829222D}" type="slidenum">
              <a:rPr lang="en-US">
                <a:latin typeface="Helvetica" pitchFamily="34" charset="0"/>
                <a:sym typeface="Helvetica" pitchFamily="34" charset="0"/>
              </a:rPr>
              <a:pPr/>
              <a:t>14</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353445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FA23EA-022A-4AE0-8217-0E8BB9F4C10F}" type="slidenum">
              <a:rPr lang="en-US">
                <a:latin typeface="Helvetica" pitchFamily="34" charset="0"/>
                <a:sym typeface="Helvetica" pitchFamily="34" charset="0"/>
              </a:rPr>
              <a:pPr/>
              <a:t>15</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2606315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756F1-4F41-4673-9D68-5C3E4829222D}" type="slidenum">
              <a:rPr lang="en-US">
                <a:latin typeface="Helvetica" pitchFamily="34" charset="0"/>
                <a:sym typeface="Helvetica" pitchFamily="34" charset="0"/>
              </a:rPr>
              <a:pPr/>
              <a:t>16</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2031752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756F1-4F41-4673-9D68-5C3E4829222D}" type="slidenum">
              <a:rPr lang="en-US">
                <a:latin typeface="Helvetica" pitchFamily="34" charset="0"/>
                <a:sym typeface="Helvetica" pitchFamily="34" charset="0"/>
              </a:rPr>
              <a:pPr/>
              <a:t>17</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121895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756F1-4F41-4673-9D68-5C3E4829222D}" type="slidenum">
              <a:rPr lang="en-US">
                <a:latin typeface="Helvetica" pitchFamily="34" charset="0"/>
                <a:sym typeface="Helvetica" pitchFamily="34" charset="0"/>
              </a:rPr>
              <a:pPr/>
              <a:t>18</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91175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756F1-4F41-4673-9D68-5C3E4829222D}" type="slidenum">
              <a:rPr lang="en-US">
                <a:latin typeface="Helvetica" pitchFamily="34" charset="0"/>
                <a:sym typeface="Helvetica" pitchFamily="34" charset="0"/>
              </a:rPr>
              <a:pPr/>
              <a:t>19</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83983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016655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0058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29050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65114"/>
            <a:fld id="{89DF8479-ECFE-4050-AAA6-4D1FB99F0480}" type="slidenum">
              <a:rPr lang="en-US" smtClean="0"/>
              <a:pPr defTabSz="965114"/>
              <a:t>22</a:t>
            </a:fld>
            <a:endParaRPr lang="en-US" dirty="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974726" y="4560889"/>
            <a:ext cx="5365750" cy="4319587"/>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2445784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2392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solidFill>
                  <a:schemeClr val="accent3"/>
                </a:solidFill>
              </a:rPr>
              <a:t>And prepares them for interdisciplinary work</a:t>
            </a:r>
            <a:endParaRPr lang="en-US" dirty="0"/>
          </a:p>
        </p:txBody>
      </p:sp>
      <p:sp>
        <p:nvSpPr>
          <p:cNvPr id="70660" name="Slide Number Placeholder 3"/>
          <p:cNvSpPr>
            <a:spLocks noGrp="1"/>
          </p:cNvSpPr>
          <p:nvPr>
            <p:ph type="sldNum" sz="quarter" idx="5"/>
          </p:nvPr>
        </p:nvSpPr>
        <p:spPr>
          <a:noFill/>
        </p:spPr>
        <p:txBody>
          <a:bodyPr/>
          <a:lstStyle/>
          <a:p>
            <a:pPr marL="0" marR="0" lvl="0" indent="0" algn="r" defTabSz="965114" rtl="0" eaLnBrk="1" fontAlgn="auto" latinLnBrk="0" hangingPunct="1">
              <a:lnSpc>
                <a:spcPct val="100000"/>
              </a:lnSpc>
              <a:spcBef>
                <a:spcPts val="0"/>
              </a:spcBef>
              <a:spcAft>
                <a:spcPts val="0"/>
              </a:spcAft>
              <a:buClrTx/>
              <a:buSzTx/>
              <a:buFontTx/>
              <a:buNone/>
              <a:tabLst/>
              <a:defRPr/>
            </a:pPr>
            <a:fld id="{1BDD7BD3-7B3C-450E-9DD5-4BB83F18CFC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5114"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632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solidFill>
                  <a:schemeClr val="accent3"/>
                </a:solidFill>
              </a:rPr>
              <a:t>And prepares them for interdisciplinary work</a:t>
            </a:r>
            <a:endParaRPr lang="en-US" dirty="0"/>
          </a:p>
        </p:txBody>
      </p:sp>
      <p:sp>
        <p:nvSpPr>
          <p:cNvPr id="70660" name="Slide Number Placeholder 3"/>
          <p:cNvSpPr>
            <a:spLocks noGrp="1"/>
          </p:cNvSpPr>
          <p:nvPr>
            <p:ph type="sldNum" sz="quarter" idx="5"/>
          </p:nvPr>
        </p:nvSpPr>
        <p:spPr>
          <a:noFill/>
        </p:spPr>
        <p:txBody>
          <a:bodyPr/>
          <a:lstStyle/>
          <a:p>
            <a:pPr marL="0" marR="0" lvl="0" indent="0" algn="r" defTabSz="965114" rtl="0" eaLnBrk="1" fontAlgn="auto" latinLnBrk="0" hangingPunct="1">
              <a:lnSpc>
                <a:spcPct val="100000"/>
              </a:lnSpc>
              <a:spcBef>
                <a:spcPts val="0"/>
              </a:spcBef>
              <a:spcAft>
                <a:spcPts val="0"/>
              </a:spcAft>
              <a:buClrTx/>
              <a:buSzTx/>
              <a:buFontTx/>
              <a:buNone/>
              <a:tabLst/>
              <a:defRPr/>
            </a:pPr>
            <a:fld id="{1BDD7BD3-7B3C-450E-9DD5-4BB83F18CFC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5114"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19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9669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2A291C-C471-42AB-B263-1C33B2C094D8}" type="slidenum">
              <a:rPr kumimoji="0" lang="en-US" sz="1300" b="0" i="0" u="none" strike="noStrike" kern="1200" cap="none" spc="0" normalizeH="0" baseline="0" noProof="0">
                <a:ln>
                  <a:noFill/>
                </a:ln>
                <a:solidFill>
                  <a:prstClr val="black"/>
                </a:solidFill>
                <a:effectLst/>
                <a:uLnTx/>
                <a:uFillTx/>
                <a:latin typeface="Helvetica" pitchFamily="34" charset="0"/>
                <a:ea typeface="+mn-ea"/>
                <a:cs typeface="+mn-cs"/>
                <a:sym typeface="Helvetic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Helvetica" pitchFamily="34" charset="0"/>
              <a:ea typeface="+mn-ea"/>
              <a:cs typeface="+mn-cs"/>
              <a:sym typeface="Helvetica" pitchFamily="34" charset="0"/>
            </a:endParaRPr>
          </a:p>
        </p:txBody>
      </p:sp>
    </p:spTree>
    <p:extLst>
      <p:ext uri="{BB962C8B-B14F-4D97-AF65-F5344CB8AC3E}">
        <p14:creationId xmlns:p14="http://schemas.microsoft.com/office/powerpoint/2010/main" val="3486014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2A291C-C471-42AB-B263-1C33B2C094D8}" type="slidenum">
              <a:rPr kumimoji="0" lang="en-US" sz="1300" b="0" i="0" u="none" strike="noStrike" kern="1200" cap="none" spc="0" normalizeH="0" baseline="0" noProof="0">
                <a:ln>
                  <a:noFill/>
                </a:ln>
                <a:solidFill>
                  <a:prstClr val="black"/>
                </a:solidFill>
                <a:effectLst/>
                <a:uLnTx/>
                <a:uFillTx/>
                <a:latin typeface="Helvetica" pitchFamily="34" charset="0"/>
                <a:ea typeface="+mn-ea"/>
                <a:cs typeface="+mn-cs"/>
                <a:sym typeface="Helvetic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Helvetica" pitchFamily="34" charset="0"/>
              <a:ea typeface="+mn-ea"/>
              <a:cs typeface="+mn-cs"/>
              <a:sym typeface="Helvetica" pitchFamily="34" charset="0"/>
            </a:endParaRPr>
          </a:p>
        </p:txBody>
      </p:sp>
    </p:spTree>
    <p:extLst>
      <p:ext uri="{BB962C8B-B14F-4D97-AF65-F5344CB8AC3E}">
        <p14:creationId xmlns:p14="http://schemas.microsoft.com/office/powerpoint/2010/main" val="3010282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FA9C10-9789-4946-8262-5D6CD4C49BF0}" type="slidenum">
              <a:rPr kumimoji="0" lang="en-US" sz="1300" b="0" i="0" u="none" strike="noStrike" kern="1200" cap="none" spc="0" normalizeH="0" baseline="0" noProof="0">
                <a:ln>
                  <a:noFill/>
                </a:ln>
                <a:solidFill>
                  <a:prstClr val="black"/>
                </a:solidFill>
                <a:effectLst/>
                <a:uLnTx/>
                <a:uFillTx/>
                <a:latin typeface="Helvetica" pitchFamily="34" charset="0"/>
                <a:ea typeface="+mn-ea"/>
                <a:cs typeface="+mn-cs"/>
                <a:sym typeface="Helvetic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Helvetica" pitchFamily="34" charset="0"/>
              <a:ea typeface="+mn-ea"/>
              <a:cs typeface="+mn-cs"/>
              <a:sym typeface="Helvetica" pitchFamily="34" charset="0"/>
            </a:endParaRPr>
          </a:p>
        </p:txBody>
      </p:sp>
    </p:spTree>
    <p:extLst>
      <p:ext uri="{BB962C8B-B14F-4D97-AF65-F5344CB8AC3E}">
        <p14:creationId xmlns:p14="http://schemas.microsoft.com/office/powerpoint/2010/main" val="271546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77651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FA9C10-9789-4946-8262-5D6CD4C49BF0}" type="slidenum">
              <a:rPr kumimoji="0" lang="en-US" sz="1300" b="0" i="0" u="none" strike="noStrike" kern="1200" cap="none" spc="0" normalizeH="0" baseline="0" noProof="0">
                <a:ln>
                  <a:noFill/>
                </a:ln>
                <a:solidFill>
                  <a:prstClr val="black"/>
                </a:solidFill>
                <a:effectLst/>
                <a:uLnTx/>
                <a:uFillTx/>
                <a:latin typeface="Helvetica" pitchFamily="34" charset="0"/>
                <a:ea typeface="+mn-ea"/>
                <a:cs typeface="+mn-cs"/>
                <a:sym typeface="Helvetic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Helvetica" pitchFamily="34" charset="0"/>
              <a:ea typeface="+mn-ea"/>
              <a:cs typeface="+mn-cs"/>
              <a:sym typeface="Helvetica" pitchFamily="34" charset="0"/>
            </a:endParaRPr>
          </a:p>
        </p:txBody>
      </p:sp>
    </p:spTree>
    <p:extLst>
      <p:ext uri="{BB962C8B-B14F-4D97-AF65-F5344CB8AC3E}">
        <p14:creationId xmlns:p14="http://schemas.microsoft.com/office/powerpoint/2010/main" val="2309853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solidFill>
                  <a:schemeClr val="accent3"/>
                </a:solidFill>
              </a:rPr>
              <a:t>And prepares them for interdisciplinary work</a:t>
            </a:r>
            <a:endParaRPr lang="en-US" dirty="0"/>
          </a:p>
        </p:txBody>
      </p:sp>
      <p:sp>
        <p:nvSpPr>
          <p:cNvPr id="70660" name="Slide Number Placeholder 3"/>
          <p:cNvSpPr>
            <a:spLocks noGrp="1"/>
          </p:cNvSpPr>
          <p:nvPr>
            <p:ph type="sldNum" sz="quarter" idx="5"/>
          </p:nvPr>
        </p:nvSpPr>
        <p:spPr>
          <a:noFill/>
        </p:spPr>
        <p:txBody>
          <a:bodyPr/>
          <a:lstStyle/>
          <a:p>
            <a:pPr marL="0" marR="0" lvl="0" indent="0" algn="r" defTabSz="965114" rtl="0" eaLnBrk="1" fontAlgn="auto" latinLnBrk="0" hangingPunct="1">
              <a:lnSpc>
                <a:spcPct val="100000"/>
              </a:lnSpc>
              <a:spcBef>
                <a:spcPts val="0"/>
              </a:spcBef>
              <a:spcAft>
                <a:spcPts val="0"/>
              </a:spcAft>
              <a:buClrTx/>
              <a:buSzTx/>
              <a:buFontTx/>
              <a:buNone/>
              <a:tabLst/>
              <a:defRPr/>
            </a:pPr>
            <a:fld id="{1BDD7BD3-7B3C-450E-9DD5-4BB83F18CFC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5114"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624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65114"/>
            <a:fld id="{EEA2A0CA-7E54-45DB-91C3-C7A43EB646A5}" type="slidenum">
              <a:rPr lang="en-US" smtClean="0"/>
              <a:pPr defTabSz="965114"/>
              <a:t>32</a:t>
            </a:fld>
            <a:endParaRPr 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45243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82986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smtClean="0"/>
          </a:p>
        </p:txBody>
      </p:sp>
      <p:sp>
        <p:nvSpPr>
          <p:cNvPr id="92164" name="Slide Number Placeholder 3"/>
          <p:cNvSpPr>
            <a:spLocks noGrp="1"/>
          </p:cNvSpPr>
          <p:nvPr>
            <p:ph type="sldNum" sz="quarter" idx="5"/>
          </p:nvPr>
        </p:nvSpPr>
        <p:spPr>
          <a:noFill/>
        </p:spPr>
        <p:txBody>
          <a:bodyPr/>
          <a:lstStyle/>
          <a:p>
            <a:pPr defTabSz="965114"/>
            <a:fld id="{F19267E9-8C91-48B8-BD7B-9BE50172EE3C}" type="slidenum">
              <a:rPr lang="en-US" smtClean="0"/>
              <a:pPr defTabSz="965114"/>
              <a:t>34</a:t>
            </a:fld>
            <a:endParaRPr lang="en-US" dirty="0" smtClean="0"/>
          </a:p>
        </p:txBody>
      </p:sp>
    </p:spTree>
    <p:extLst>
      <p:ext uri="{BB962C8B-B14F-4D97-AF65-F5344CB8AC3E}">
        <p14:creationId xmlns:p14="http://schemas.microsoft.com/office/powerpoint/2010/main" val="1945957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smtClean="0">
              <a:solidFill>
                <a:schemeClr val="accent2"/>
              </a:solidFill>
            </a:endParaRPr>
          </a:p>
          <a:p>
            <a:pPr eaLnBrk="1" hangingPunct="1">
              <a:lnSpc>
                <a:spcPct val="110000"/>
              </a:lnSpc>
              <a:buFont typeface="Wingdings" pitchFamily="2" charset="2"/>
              <a:buChar char="v"/>
            </a:pPr>
            <a:r>
              <a:rPr lang="en-US" i="1" dirty="0" smtClean="0"/>
              <a:t>Statement of  Work</a:t>
            </a:r>
          </a:p>
          <a:p>
            <a:pPr eaLnBrk="1" hangingPunct="1">
              <a:lnSpc>
                <a:spcPct val="110000"/>
              </a:lnSpc>
            </a:pPr>
            <a:r>
              <a:rPr lang="en-US" i="1" dirty="0" smtClean="0"/>
              <a:t>   - Defines scope of project and</a:t>
            </a:r>
          </a:p>
          <a:p>
            <a:pPr eaLnBrk="1" hangingPunct="1">
              <a:lnSpc>
                <a:spcPct val="110000"/>
              </a:lnSpc>
            </a:pPr>
            <a:r>
              <a:rPr lang="en-US" i="1" dirty="0" smtClean="0"/>
              <a:t>     deliverables.</a:t>
            </a:r>
          </a:p>
          <a:p>
            <a:pPr eaLnBrk="1" hangingPunct="1"/>
            <a:endParaRPr lang="en-US" dirty="0" smtClean="0">
              <a:solidFill>
                <a:schemeClr val="accent2"/>
              </a:solidFill>
            </a:endParaRPr>
          </a:p>
          <a:p>
            <a:pPr eaLnBrk="1" hangingPunct="1"/>
            <a:r>
              <a:rPr lang="en-US" dirty="0" smtClean="0">
                <a:solidFill>
                  <a:schemeClr val="accent2"/>
                </a:solidFill>
              </a:rPr>
              <a:t>Additionally, we encourage each Clinic team to visit the sponsor’s site early in the project to gain a better sense of the goals and purpose of the project.</a:t>
            </a:r>
          </a:p>
          <a:p>
            <a:pPr eaLnBrk="1" hangingPunct="1"/>
            <a:r>
              <a:rPr lang="en-US" dirty="0" smtClean="0">
                <a:solidFill>
                  <a:schemeClr val="accent2"/>
                </a:solidFill>
              </a:rPr>
              <a:t>Early in the spring semester, the Clinic Director, faculty advisor and project liaison meet via teleconference to discuss the progress of the team and the sponsor’s satisfaction with the project. </a:t>
            </a:r>
            <a:endParaRPr lang="en-US" dirty="0" smtClean="0"/>
          </a:p>
        </p:txBody>
      </p:sp>
      <p:sp>
        <p:nvSpPr>
          <p:cNvPr id="76804" name="Slide Number Placeholder 3"/>
          <p:cNvSpPr>
            <a:spLocks noGrp="1"/>
          </p:cNvSpPr>
          <p:nvPr>
            <p:ph type="sldNum" sz="quarter" idx="5"/>
          </p:nvPr>
        </p:nvSpPr>
        <p:spPr>
          <a:noFill/>
        </p:spPr>
        <p:txBody>
          <a:bodyPr/>
          <a:lstStyle/>
          <a:p>
            <a:pPr defTabSz="965114"/>
            <a:fld id="{396B5F20-1FBE-43FE-92E5-EA749D1E6A52}" type="slidenum">
              <a:rPr lang="en-US" smtClean="0"/>
              <a:pPr defTabSz="965114"/>
              <a:t>35</a:t>
            </a:fld>
            <a:endParaRPr lang="en-US" dirty="0" smtClean="0"/>
          </a:p>
        </p:txBody>
      </p:sp>
    </p:spTree>
    <p:extLst>
      <p:ext uri="{BB962C8B-B14F-4D97-AF65-F5344CB8AC3E}">
        <p14:creationId xmlns:p14="http://schemas.microsoft.com/office/powerpoint/2010/main" val="273334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smtClean="0">
              <a:solidFill>
                <a:schemeClr val="accent2"/>
              </a:solidFill>
            </a:endParaRPr>
          </a:p>
          <a:p>
            <a:pPr eaLnBrk="1" hangingPunct="1">
              <a:lnSpc>
                <a:spcPct val="110000"/>
              </a:lnSpc>
              <a:buFont typeface="Wingdings" pitchFamily="2" charset="2"/>
              <a:buChar char="v"/>
            </a:pPr>
            <a:r>
              <a:rPr lang="en-US" i="1" dirty="0" smtClean="0"/>
              <a:t>Statement of  Work</a:t>
            </a:r>
          </a:p>
          <a:p>
            <a:pPr eaLnBrk="1" hangingPunct="1">
              <a:lnSpc>
                <a:spcPct val="110000"/>
              </a:lnSpc>
            </a:pPr>
            <a:r>
              <a:rPr lang="en-US" i="1" dirty="0" smtClean="0"/>
              <a:t>   - Defines scope of project and</a:t>
            </a:r>
          </a:p>
          <a:p>
            <a:pPr eaLnBrk="1" hangingPunct="1">
              <a:lnSpc>
                <a:spcPct val="110000"/>
              </a:lnSpc>
            </a:pPr>
            <a:r>
              <a:rPr lang="en-US" i="1" dirty="0" smtClean="0"/>
              <a:t>     deliverables.</a:t>
            </a:r>
          </a:p>
          <a:p>
            <a:pPr eaLnBrk="1" hangingPunct="1"/>
            <a:endParaRPr lang="en-US" dirty="0" smtClean="0">
              <a:solidFill>
                <a:schemeClr val="accent2"/>
              </a:solidFill>
            </a:endParaRPr>
          </a:p>
          <a:p>
            <a:pPr eaLnBrk="1" hangingPunct="1"/>
            <a:r>
              <a:rPr lang="en-US" dirty="0" smtClean="0">
                <a:solidFill>
                  <a:schemeClr val="accent2"/>
                </a:solidFill>
              </a:rPr>
              <a:t>Additionally, we encourage each Clinic team to visit the sponsor’s site early in the project to gain a better sense of the goals and purpose of the project.</a:t>
            </a:r>
          </a:p>
          <a:p>
            <a:pPr eaLnBrk="1" hangingPunct="1"/>
            <a:r>
              <a:rPr lang="en-US" dirty="0" smtClean="0">
                <a:solidFill>
                  <a:schemeClr val="accent2"/>
                </a:solidFill>
              </a:rPr>
              <a:t>Early in the spring semester, the Clinic Director, faculty advisor and project liaison meet via teleconference to discuss the progress of the team and the sponsor’s satisfaction with the project. </a:t>
            </a:r>
            <a:endParaRPr lang="en-US" dirty="0" smtClean="0"/>
          </a:p>
        </p:txBody>
      </p:sp>
      <p:sp>
        <p:nvSpPr>
          <p:cNvPr id="76804" name="Slide Number Placeholder 3"/>
          <p:cNvSpPr>
            <a:spLocks noGrp="1"/>
          </p:cNvSpPr>
          <p:nvPr>
            <p:ph type="sldNum" sz="quarter" idx="5"/>
          </p:nvPr>
        </p:nvSpPr>
        <p:spPr>
          <a:noFill/>
        </p:spPr>
        <p:txBody>
          <a:bodyPr/>
          <a:lstStyle/>
          <a:p>
            <a:pPr defTabSz="965114"/>
            <a:fld id="{396B5F20-1FBE-43FE-92E5-EA749D1E6A52}" type="slidenum">
              <a:rPr lang="en-US" smtClean="0"/>
              <a:pPr defTabSz="965114"/>
              <a:t>36</a:t>
            </a:fld>
            <a:endParaRPr lang="en-US" dirty="0" smtClean="0"/>
          </a:p>
        </p:txBody>
      </p:sp>
    </p:spTree>
    <p:extLst>
      <p:ext uri="{BB962C8B-B14F-4D97-AF65-F5344CB8AC3E}">
        <p14:creationId xmlns:p14="http://schemas.microsoft.com/office/powerpoint/2010/main" val="585837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smtClean="0">
              <a:solidFill>
                <a:schemeClr val="accent2"/>
              </a:solidFill>
            </a:endParaRPr>
          </a:p>
          <a:p>
            <a:pPr eaLnBrk="1" hangingPunct="1">
              <a:lnSpc>
                <a:spcPct val="110000"/>
              </a:lnSpc>
              <a:buFont typeface="Wingdings" pitchFamily="2" charset="2"/>
              <a:buChar char="v"/>
            </a:pPr>
            <a:r>
              <a:rPr lang="en-US" i="1" dirty="0" smtClean="0"/>
              <a:t>Statement of  Work</a:t>
            </a:r>
          </a:p>
          <a:p>
            <a:pPr eaLnBrk="1" hangingPunct="1">
              <a:lnSpc>
                <a:spcPct val="110000"/>
              </a:lnSpc>
            </a:pPr>
            <a:r>
              <a:rPr lang="en-US" i="1" dirty="0" smtClean="0"/>
              <a:t>   - Defines scope of project and</a:t>
            </a:r>
          </a:p>
          <a:p>
            <a:pPr eaLnBrk="1" hangingPunct="1">
              <a:lnSpc>
                <a:spcPct val="110000"/>
              </a:lnSpc>
            </a:pPr>
            <a:r>
              <a:rPr lang="en-US" i="1" dirty="0" smtClean="0"/>
              <a:t>     deliverables.</a:t>
            </a:r>
          </a:p>
          <a:p>
            <a:pPr eaLnBrk="1" hangingPunct="1"/>
            <a:endParaRPr lang="en-US" dirty="0" smtClean="0">
              <a:solidFill>
                <a:schemeClr val="accent2"/>
              </a:solidFill>
            </a:endParaRPr>
          </a:p>
          <a:p>
            <a:pPr eaLnBrk="1" hangingPunct="1"/>
            <a:r>
              <a:rPr lang="en-US" dirty="0" smtClean="0">
                <a:solidFill>
                  <a:schemeClr val="accent2"/>
                </a:solidFill>
              </a:rPr>
              <a:t>Additionally, we encourage each Clinic team to visit the sponsor’s site early in the project to gain a better sense of the goals and purpose of the project.</a:t>
            </a:r>
          </a:p>
          <a:p>
            <a:pPr eaLnBrk="1" hangingPunct="1"/>
            <a:r>
              <a:rPr lang="en-US" dirty="0" smtClean="0">
                <a:solidFill>
                  <a:schemeClr val="accent2"/>
                </a:solidFill>
              </a:rPr>
              <a:t>Early in the spring semester, the Clinic Director, faculty advisor and project liaison meet via teleconference to discuss the progress of the team and the sponsor’s satisfaction with the project. </a:t>
            </a:r>
            <a:endParaRPr lang="en-US" dirty="0" smtClean="0"/>
          </a:p>
        </p:txBody>
      </p:sp>
      <p:sp>
        <p:nvSpPr>
          <p:cNvPr id="76804" name="Slide Number Placeholder 3"/>
          <p:cNvSpPr>
            <a:spLocks noGrp="1"/>
          </p:cNvSpPr>
          <p:nvPr>
            <p:ph type="sldNum" sz="quarter" idx="5"/>
          </p:nvPr>
        </p:nvSpPr>
        <p:spPr>
          <a:noFill/>
        </p:spPr>
        <p:txBody>
          <a:bodyPr/>
          <a:lstStyle/>
          <a:p>
            <a:pPr defTabSz="965114"/>
            <a:fld id="{396B5F20-1FBE-43FE-92E5-EA749D1E6A52}" type="slidenum">
              <a:rPr lang="en-US" smtClean="0"/>
              <a:pPr defTabSz="965114"/>
              <a:t>37</a:t>
            </a:fld>
            <a:endParaRPr lang="en-US" dirty="0" smtClean="0"/>
          </a:p>
        </p:txBody>
      </p:sp>
    </p:spTree>
    <p:extLst>
      <p:ext uri="{BB962C8B-B14F-4D97-AF65-F5344CB8AC3E}">
        <p14:creationId xmlns:p14="http://schemas.microsoft.com/office/powerpoint/2010/main" val="3275700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smtClean="0"/>
          </a:p>
        </p:txBody>
      </p:sp>
      <p:sp>
        <p:nvSpPr>
          <p:cNvPr id="74756" name="Slide Number Placeholder 3"/>
          <p:cNvSpPr>
            <a:spLocks noGrp="1"/>
          </p:cNvSpPr>
          <p:nvPr>
            <p:ph type="sldNum" sz="quarter" idx="5"/>
          </p:nvPr>
        </p:nvSpPr>
        <p:spPr>
          <a:noFill/>
        </p:spPr>
        <p:txBody>
          <a:bodyPr/>
          <a:lstStyle/>
          <a:p>
            <a:pPr defTabSz="965114"/>
            <a:fld id="{E01D28F9-D471-4E67-8F3A-6D78BFDE97D3}" type="slidenum">
              <a:rPr lang="en-US" smtClean="0"/>
              <a:pPr defTabSz="965114"/>
              <a:t>38</a:t>
            </a:fld>
            <a:endParaRPr lang="en-US" dirty="0" smtClean="0"/>
          </a:p>
        </p:txBody>
      </p:sp>
    </p:spTree>
    <p:extLst>
      <p:ext uri="{BB962C8B-B14F-4D97-AF65-F5344CB8AC3E}">
        <p14:creationId xmlns:p14="http://schemas.microsoft.com/office/powerpoint/2010/main" val="99960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707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dirty="0" smtClean="0"/>
          </a:p>
        </p:txBody>
      </p:sp>
      <p:sp>
        <p:nvSpPr>
          <p:cNvPr id="60420" name="Slide Number Placeholder 3"/>
          <p:cNvSpPr>
            <a:spLocks noGrp="1"/>
          </p:cNvSpPr>
          <p:nvPr>
            <p:ph type="sldNum" sz="quarter" idx="5"/>
          </p:nvPr>
        </p:nvSpPr>
        <p:spPr>
          <a:noFill/>
        </p:spPr>
        <p:txBody>
          <a:bodyPr/>
          <a:lstStyle/>
          <a:p>
            <a:pPr defTabSz="965114"/>
            <a:fld id="{1B0238A3-58D6-4A20-9024-CBB3432C6EA4}" type="slidenum">
              <a:rPr lang="en-US" smtClean="0"/>
              <a:pPr defTabSz="965114"/>
              <a:t>5</a:t>
            </a:fld>
            <a:endParaRPr lang="en-US" dirty="0" smtClean="0"/>
          </a:p>
        </p:txBody>
      </p:sp>
    </p:spTree>
    <p:extLst>
      <p:ext uri="{BB962C8B-B14F-4D97-AF65-F5344CB8AC3E}">
        <p14:creationId xmlns:p14="http://schemas.microsoft.com/office/powerpoint/2010/main" val="135684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00A29E-29B5-4400-AD91-AEA341FFE8D4}" type="slidenum">
              <a:rPr lang="en-US">
                <a:latin typeface="Helvetica" pitchFamily="34" charset="0"/>
                <a:sym typeface="Helvetica" pitchFamily="34" charset="0"/>
              </a:rPr>
              <a:pPr/>
              <a:t>6</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425844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34E839-5E8D-48E8-9BCD-08027A135EFE}" type="slidenum">
              <a:rPr lang="en-US">
                <a:latin typeface="Helvetica" pitchFamily="34" charset="0"/>
                <a:sym typeface="Helvetica" pitchFamily="34" charset="0"/>
              </a:rPr>
              <a:pPr/>
              <a:t>7</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70779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FEF97-806A-4E7A-9D4A-06DF5C69D00B}" type="slidenum">
              <a:rPr lang="en-US">
                <a:latin typeface="Helvetica" pitchFamily="34" charset="0"/>
                <a:sym typeface="Helvetica" pitchFamily="34" charset="0"/>
              </a:rPr>
              <a:pPr/>
              <a:t>8</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272066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A86A3F-45D0-46BD-9BA7-8886550B9B6A}" type="slidenum">
              <a:rPr lang="en-US">
                <a:latin typeface="Helvetica" pitchFamily="34" charset="0"/>
                <a:sym typeface="Helvetica" pitchFamily="34" charset="0"/>
              </a:rPr>
              <a:pPr/>
              <a:t>9</a:t>
            </a:fld>
            <a:endParaRPr lang="en-US" dirty="0">
              <a:latin typeface="Helvetica" pitchFamily="34" charset="0"/>
              <a:sym typeface="Helvetica" pitchFamily="34" charset="0"/>
            </a:endParaRPr>
          </a:p>
        </p:txBody>
      </p:sp>
    </p:spTree>
    <p:extLst>
      <p:ext uri="{BB962C8B-B14F-4D97-AF65-F5344CB8AC3E}">
        <p14:creationId xmlns:p14="http://schemas.microsoft.com/office/powerpoint/2010/main" val="79161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or Closing/Takeaway">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B40B4-F869-D545-8FC0-BE80A06CFD01}" type="datetimeFigureOut">
              <a:rPr lang="en-US" smtClean="0"/>
              <a:pPr/>
              <a:t>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DC252-54B4-F14F-9B57-951BC776B6B3}" type="slidenum">
              <a:rPr lang="en-US" smtClean="0"/>
              <a:pPr/>
              <a:t>‹#›</a:t>
            </a:fld>
            <a:endParaRPr lang="en-US"/>
          </a:p>
        </p:txBody>
      </p:sp>
      <p:sp>
        <p:nvSpPr>
          <p:cNvPr id="7" name="Title 1"/>
          <p:cNvSpPr>
            <a:spLocks noGrp="1"/>
          </p:cNvSpPr>
          <p:nvPr>
            <p:ph type="title" hasCustomPrompt="1"/>
          </p:nvPr>
        </p:nvSpPr>
        <p:spPr>
          <a:xfrm>
            <a:off x="914400" y="5264151"/>
            <a:ext cx="5372099" cy="1092200"/>
          </a:xfrm>
        </p:spPr>
        <p:txBody>
          <a:bodyPr anchor="t">
            <a:noAutofit/>
          </a:bodyPr>
          <a:lstStyle>
            <a:lvl1pPr algn="l">
              <a:lnSpc>
                <a:spcPct val="80000"/>
              </a:lnSpc>
              <a:defRPr sz="4800" b="1" cap="none" baseline="0">
                <a:solidFill>
                  <a:schemeClr val="bg1"/>
                </a:solidFill>
              </a:defRPr>
            </a:lvl1pPr>
          </a:lstStyle>
          <a:p>
            <a:r>
              <a:rPr lang="en-US" dirty="0" smtClean="0"/>
              <a:t>Essence of Clinic</a:t>
            </a:r>
            <a:endParaRPr lang="en-US" dirty="0"/>
          </a:p>
        </p:txBody>
      </p:sp>
      <p:sp>
        <p:nvSpPr>
          <p:cNvPr id="8" name="Text Placeholder 2"/>
          <p:cNvSpPr>
            <a:spLocks noGrp="1"/>
          </p:cNvSpPr>
          <p:nvPr>
            <p:ph type="body" idx="1" hasCustomPrompt="1"/>
          </p:nvPr>
        </p:nvSpPr>
        <p:spPr>
          <a:xfrm>
            <a:off x="1372469" y="857226"/>
            <a:ext cx="6537616" cy="607246"/>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The Harvey </a:t>
            </a:r>
            <a:r>
              <a:rPr lang="en-US" dirty="0" err="1" smtClean="0"/>
              <a:t>Mudd</a:t>
            </a:r>
            <a:r>
              <a:rPr lang="en-US" dirty="0" smtClean="0"/>
              <a:t> College Clinic Program</a:t>
            </a:r>
          </a:p>
        </p:txBody>
      </p:sp>
      <p:pic>
        <p:nvPicPr>
          <p:cNvPr id="9" name="Picture 2" descr="Harvey Mudd College Teaching &amp; Learning Building"/>
          <p:cNvPicPr>
            <a:picLocks noChangeAspect="1" noChangeArrowheads="1"/>
          </p:cNvPicPr>
          <p:nvPr userDrawn="1"/>
        </p:nvPicPr>
        <p:blipFill>
          <a:blip r:embed="rId3" cstate="print"/>
          <a:srcRect/>
          <a:stretch>
            <a:fillRect/>
          </a:stretch>
        </p:blipFill>
        <p:spPr bwMode="auto">
          <a:xfrm>
            <a:off x="914400" y="1724024"/>
            <a:ext cx="5270500" cy="3168060"/>
          </a:xfrm>
          <a:prstGeom prst="rect">
            <a:avLst/>
          </a:prstGeom>
          <a:noFill/>
        </p:spPr>
      </p:pic>
      <p:sp>
        <p:nvSpPr>
          <p:cNvPr id="10" name="Text Placeholder 2"/>
          <p:cNvSpPr>
            <a:spLocks noGrp="1"/>
          </p:cNvSpPr>
          <p:nvPr>
            <p:ph type="body" idx="13" hasCustomPrompt="1"/>
          </p:nvPr>
        </p:nvSpPr>
        <p:spPr>
          <a:xfrm>
            <a:off x="6553199" y="2540000"/>
            <a:ext cx="1917701" cy="2083030"/>
          </a:xfrm>
        </p:spPr>
        <p:txBody>
          <a:bodyPr anchor="b">
            <a:normAutofit/>
          </a:bodyPr>
          <a:lstStyle>
            <a:lvl1pPr marL="0" indent="0">
              <a:buNone/>
              <a:defRPr sz="26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Celebrating over 50 years of Clinic</a:t>
            </a:r>
          </a:p>
        </p:txBody>
      </p:sp>
      <p:sp>
        <p:nvSpPr>
          <p:cNvPr id="11" name="Text Box 5"/>
          <p:cNvSpPr txBox="1">
            <a:spLocks noChangeArrowheads="1"/>
          </p:cNvSpPr>
          <p:nvPr userDrawn="1"/>
        </p:nvSpPr>
        <p:spPr bwMode="auto">
          <a:xfrm>
            <a:off x="999745" y="1784984"/>
            <a:ext cx="5020056" cy="161583"/>
          </a:xfrm>
          <a:prstGeom prst="rect">
            <a:avLst/>
          </a:prstGeom>
          <a:noFill/>
          <a:ln w="9525">
            <a:noFill/>
            <a:miter lim="800000"/>
            <a:headEnd/>
            <a:tailEnd/>
          </a:ln>
        </p:spPr>
        <p:txBody>
          <a:bodyPr wrap="square" lIns="0" tIns="0" rIns="0" bIns="0">
            <a:spAutoFit/>
          </a:bodyPr>
          <a:lstStyle/>
          <a:p>
            <a:pPr algn="ctr" defTabSz="642938">
              <a:tabLst>
                <a:tab pos="320675" algn="l"/>
              </a:tabLst>
            </a:pPr>
            <a:r>
              <a:rPr lang="en-US" sz="1050" i="1" dirty="0" smtClean="0">
                <a:solidFill>
                  <a:srgbClr val="FFFFFF"/>
                </a:solidFill>
                <a:latin typeface="Arial Rounded MT Bold" pitchFamily="34" charset="0"/>
                <a:cs typeface="Arial" pitchFamily="34" charset="0"/>
              </a:rPr>
              <a:t>R. Michael Shanahan Center for Teaching and Learning </a:t>
            </a:r>
            <a:r>
              <a:rPr lang="en-US" sz="1050" i="1" dirty="0" smtClean="0">
                <a:solidFill>
                  <a:srgbClr val="FFFFFF"/>
                </a:solidFill>
                <a:latin typeface="Arial Rounded MT Bold" pitchFamily="34" charset="0"/>
              </a:rPr>
              <a:t>Claremont</a:t>
            </a:r>
            <a:r>
              <a:rPr lang="en-US" sz="1050" i="1" dirty="0">
                <a:solidFill>
                  <a:srgbClr val="FFFFFF"/>
                </a:solidFill>
                <a:latin typeface="Arial Rounded MT Bold" pitchFamily="34" charset="0"/>
              </a:rPr>
              <a:t>, California</a:t>
            </a:r>
          </a:p>
        </p:txBody>
      </p:sp>
    </p:spTree>
    <p:extLst>
      <p:ext uri="{BB962C8B-B14F-4D97-AF65-F5344CB8AC3E}">
        <p14:creationId xmlns:p14="http://schemas.microsoft.com/office/powerpoint/2010/main" val="43671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B40B4-F869-D545-8FC0-BE80A06CFD01}" type="datetimeFigureOut">
              <a:rPr lang="en-US" smtClean="0"/>
              <a:pPr/>
              <a:t>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DC252-54B4-F14F-9B57-951BC776B6B3}" type="slidenum">
              <a:rPr lang="en-US" smtClean="0"/>
              <a:pPr/>
              <a:t>‹#›</a:t>
            </a:fld>
            <a:endParaRPr lang="en-US"/>
          </a:p>
        </p:txBody>
      </p:sp>
    </p:spTree>
    <p:extLst>
      <p:ext uri="{BB962C8B-B14F-4D97-AF65-F5344CB8AC3E}">
        <p14:creationId xmlns:p14="http://schemas.microsoft.com/office/powerpoint/2010/main" val="57143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Body Tex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0B40B4-F869-D545-8FC0-BE80A06CFD01}" type="datetimeFigureOut">
              <a:rPr lang="en-US" smtClean="0"/>
              <a:pPr/>
              <a:t>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DC252-54B4-F14F-9B57-951BC776B6B3}" type="slidenum">
              <a:rPr lang="en-US" smtClean="0"/>
              <a:pPr/>
              <a:t>‹#›</a:t>
            </a:fld>
            <a:endParaRPr lang="en-US"/>
          </a:p>
        </p:txBody>
      </p:sp>
      <p:sp>
        <p:nvSpPr>
          <p:cNvPr id="8" name="Picture Placeholder 2"/>
          <p:cNvSpPr>
            <a:spLocks noGrp="1"/>
          </p:cNvSpPr>
          <p:nvPr>
            <p:ph type="pic" idx="1"/>
          </p:nvPr>
        </p:nvSpPr>
        <p:spPr>
          <a:xfrm>
            <a:off x="507999" y="703492"/>
            <a:ext cx="2834640" cy="4461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2"/>
          <p:cNvSpPr>
            <a:spLocks noGrp="1"/>
          </p:cNvSpPr>
          <p:nvPr>
            <p:ph idx="13" hasCustomPrompt="1"/>
          </p:nvPr>
        </p:nvSpPr>
        <p:spPr>
          <a:xfrm>
            <a:off x="3498739" y="703492"/>
            <a:ext cx="5127667" cy="4461172"/>
          </a:xfrm>
          <a:extLst/>
        </p:spPr>
        <p:txBody>
          <a:bodyPr numCol="2" spcCol="274320" rtlCol="0">
            <a:noAutofit/>
          </a:bodyPr>
          <a:lstStyle>
            <a:lvl1pPr marL="0" indent="0" eaLnBrk="1" fontAlgn="auto" hangingPunct="1">
              <a:lnSpc>
                <a:spcPct val="165000"/>
              </a:lnSpc>
              <a:spcBef>
                <a:spcPts val="0"/>
              </a:spcBef>
              <a:spcAft>
                <a:spcPts val="0"/>
              </a:spcAft>
              <a:buFont typeface="Arial"/>
              <a:buNone/>
              <a:defRPr sz="1600" b="0" spc="0">
                <a:solidFill>
                  <a:srgbClr val="000000"/>
                </a:solidFill>
                <a:latin typeface="Helvetica"/>
                <a:cs typeface="Helvetica"/>
              </a:defRPr>
            </a:lvl1pPr>
          </a:lstStyle>
          <a:p>
            <a:pPr marL="0" indent="0" eaLnBrk="1" fontAlgn="auto" hangingPunct="1">
              <a:lnSpc>
                <a:spcPct val="165000"/>
              </a:lnSpc>
              <a:spcBef>
                <a:spcPts val="0"/>
              </a:spcBef>
              <a:spcAft>
                <a:spcPts val="0"/>
              </a:spcAft>
              <a:buFont typeface="Arial"/>
              <a:buNone/>
              <a:defRPr/>
            </a:pPr>
            <a:r>
              <a:rPr lang="en-US" sz="1300" dirty="0" smtClean="0">
                <a:latin typeface="Arial"/>
                <a:ea typeface="+mn-ea"/>
                <a:cs typeface="Arial"/>
              </a:rPr>
              <a:t>Lorem ipsum dolor sit amet, consectetur adipiscing elit. Phasellus id metus tortor. Duis vulputate tellus quis magna suscipit placerat. Suspendisse in nulla vel ligula malesuada tristique id id ligula. Sed vel nisi ante. Mauris posuere, ipsum quis blandit hendrerit, lacus dolor fringilla massa, a dignissim nisl dolor a dui. Donec sodales interdum quam in sagittis. Mauris bibendum consequat euismod. Mauris viverra orci non dui consectetur tincidunt. Curabitur felis metus, ullamcorper eu pretium vel, ultricies pellentesque quam. Lorem ipsum dolor sit amet, consectetur adipiscing elit. Phasellus id metus tortor. Duis vulputate tellus quis magna suscipit placerat. Suspendisse in nulla vel ligula malesuada tristique id id ligula. Mauris </a:t>
            </a:r>
            <a:r>
              <a:rPr lang="en-US" sz="1300" dirty="0" err="1" smtClean="0">
                <a:latin typeface="Arial"/>
                <a:ea typeface="+mn-ea"/>
                <a:cs typeface="Arial"/>
              </a:rPr>
              <a:t>bibendum</a:t>
            </a:r>
            <a:r>
              <a:rPr lang="en-US" sz="1300" dirty="0" smtClean="0">
                <a:latin typeface="Arial"/>
                <a:ea typeface="+mn-ea"/>
                <a:cs typeface="Arial"/>
              </a:rPr>
              <a:t> </a:t>
            </a:r>
            <a:r>
              <a:rPr lang="en-US" sz="1300" dirty="0" err="1" smtClean="0">
                <a:latin typeface="Arial"/>
                <a:ea typeface="+mn-ea"/>
                <a:cs typeface="Arial"/>
              </a:rPr>
              <a:t>consequat</a:t>
            </a:r>
            <a:r>
              <a:rPr lang="en-US" sz="1300" dirty="0" smtClean="0">
                <a:latin typeface="Arial"/>
                <a:ea typeface="+mn-ea"/>
                <a:cs typeface="Arial"/>
              </a:rPr>
              <a:t> </a:t>
            </a:r>
            <a:r>
              <a:rPr lang="en-US" sz="1300" dirty="0" err="1" smtClean="0">
                <a:latin typeface="Arial"/>
                <a:ea typeface="+mn-ea"/>
                <a:cs typeface="Arial"/>
              </a:rPr>
              <a:t>euismod</a:t>
            </a:r>
            <a:r>
              <a:rPr lang="en-US" sz="1300" dirty="0" smtClean="0">
                <a:latin typeface="Arial"/>
                <a:ea typeface="+mn-ea"/>
                <a:cs typeface="Arial"/>
              </a:rPr>
              <a:t>. </a:t>
            </a:r>
            <a:endParaRPr lang="en-US" sz="1300" dirty="0" smtClean="0">
              <a:solidFill>
                <a:srgbClr val="9F7429"/>
              </a:solidFill>
              <a:latin typeface="Arial"/>
              <a:ea typeface="+mn-ea"/>
              <a:cs typeface="Arial"/>
            </a:endParaRPr>
          </a:p>
          <a:p>
            <a:pPr marL="0" indent="0" eaLnBrk="1" fontAlgn="auto" hangingPunct="1">
              <a:spcAft>
                <a:spcPts val="0"/>
              </a:spcAft>
              <a:buFont typeface="Arial"/>
              <a:buNone/>
              <a:defRPr/>
            </a:pPr>
            <a:endParaRPr lang="en-US" sz="1300" dirty="0" smtClean="0">
              <a:latin typeface="Arial"/>
              <a:ea typeface="+mn-ea"/>
              <a:cs typeface="Arial"/>
            </a:endParaRPr>
          </a:p>
        </p:txBody>
      </p:sp>
    </p:spTree>
    <p:extLst>
      <p:ext uri="{BB962C8B-B14F-4D97-AF65-F5344CB8AC3E}">
        <p14:creationId xmlns:p14="http://schemas.microsoft.com/office/powerpoint/2010/main" val="262354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67" y="5133617"/>
            <a:ext cx="6790266" cy="566739"/>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694267" y="612775"/>
            <a:ext cx="6790266" cy="43825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94267" y="5700356"/>
            <a:ext cx="6790266" cy="409754"/>
          </a:xfrm>
        </p:spPr>
        <p:txBody>
          <a:bodyPr>
            <a:normAutofit/>
          </a:bodyPr>
          <a:lstStyle>
            <a:lvl1pPr marL="0" indent="0">
              <a:buNone/>
              <a:defRPr sz="1800" b="0" spc="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0B40B4-F869-D545-8FC0-BE80A06CFD01}" type="datetimeFigureOut">
              <a:rPr lang="en-US" smtClean="0"/>
              <a:pPr/>
              <a:t>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DC252-54B4-F14F-9B57-951BC776B6B3}" type="slidenum">
              <a:rPr lang="en-US" smtClean="0"/>
              <a:pPr/>
              <a:t>‹#›</a:t>
            </a:fld>
            <a:endParaRPr lang="en-US"/>
          </a:p>
        </p:txBody>
      </p:sp>
    </p:spTree>
    <p:extLst>
      <p:ext uri="{BB962C8B-B14F-4D97-AF65-F5344CB8AC3E}">
        <p14:creationId xmlns:p14="http://schemas.microsoft.com/office/powerpoint/2010/main" val="284478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ox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B40B4-F869-D545-8FC0-BE80A06CFD01}" type="datetimeFigureOut">
              <a:rPr lang="en-US" smtClean="0"/>
              <a:pPr/>
              <a:t>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DC252-54B4-F14F-9B57-951BC776B6B3}" type="slidenum">
              <a:rPr lang="en-US" smtClean="0"/>
              <a:pPr/>
              <a:t>‹#›</a:t>
            </a:fld>
            <a:endParaRPr lang="en-US"/>
          </a:p>
        </p:txBody>
      </p:sp>
      <p:sp>
        <p:nvSpPr>
          <p:cNvPr id="7" name="Rectangle 6"/>
          <p:cNvSpPr/>
          <p:nvPr userDrawn="1"/>
        </p:nvSpPr>
        <p:spPr>
          <a:xfrm>
            <a:off x="634358" y="896343"/>
            <a:ext cx="3785241" cy="184917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37160" anchor="t" anchorCtr="0"/>
          <a:lstStyle/>
          <a:p>
            <a:pPr fontAlgn="auto">
              <a:lnSpc>
                <a:spcPct val="120000"/>
              </a:lnSpc>
              <a:spcBef>
                <a:spcPts val="0"/>
              </a:spcBef>
              <a:spcAft>
                <a:spcPts val="0"/>
              </a:spcAft>
              <a:defRPr/>
            </a:pPr>
            <a:r>
              <a:rPr lang="en-US" sz="1600" dirty="0">
                <a:solidFill>
                  <a:schemeClr val="tx1"/>
                </a:solidFill>
                <a:latin typeface="Helvetica"/>
                <a:cs typeface="Helvetica"/>
              </a:rPr>
              <a:t>Lorem ipsum dolor sit amet, consectetur adipiscing elit. Phasellus id metus tortor. Duis vulputate tellus quis magna suscipit placerat</a:t>
            </a:r>
            <a:r>
              <a:rPr lang="en-US" sz="1600" dirty="0" smtClean="0">
                <a:solidFill>
                  <a:schemeClr val="tx1"/>
                </a:solidFill>
                <a:latin typeface="Helvetica"/>
                <a:cs typeface="Helvetica"/>
              </a:rPr>
              <a:t>. Lorem ipsum dolor sit amet.</a:t>
            </a:r>
            <a:endParaRPr lang="en-US" sz="1600" dirty="0">
              <a:solidFill>
                <a:schemeClr val="tx1"/>
              </a:solidFill>
              <a:latin typeface="Helvetica"/>
              <a:cs typeface="Helvetica"/>
            </a:endParaRPr>
          </a:p>
        </p:txBody>
      </p:sp>
      <p:sp>
        <p:nvSpPr>
          <p:cNvPr id="11" name="Rectangle 10"/>
          <p:cNvSpPr/>
          <p:nvPr userDrawn="1"/>
        </p:nvSpPr>
        <p:spPr>
          <a:xfrm>
            <a:off x="4745244" y="896343"/>
            <a:ext cx="3785241" cy="184917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37160" anchor="t" anchorCtr="0"/>
          <a:lstStyle/>
          <a:p>
            <a:pPr fontAlgn="auto">
              <a:lnSpc>
                <a:spcPct val="120000"/>
              </a:lnSpc>
              <a:spcBef>
                <a:spcPts val="0"/>
              </a:spcBef>
              <a:spcAft>
                <a:spcPts val="0"/>
              </a:spcAft>
              <a:defRPr/>
            </a:pPr>
            <a:r>
              <a:rPr lang="en-US" sz="1600" dirty="0">
                <a:solidFill>
                  <a:schemeClr val="tx1"/>
                </a:solidFill>
                <a:latin typeface="Helvetica"/>
                <a:cs typeface="Helvetica"/>
              </a:rPr>
              <a:t>Lorem ipsum dolor sit amet, consectetur adipiscing elit. Phasellus id metus tortor. Duis vulputate tellus quis magna suscipit placerat</a:t>
            </a:r>
            <a:r>
              <a:rPr lang="en-US" sz="1600" dirty="0" smtClean="0">
                <a:solidFill>
                  <a:schemeClr val="tx1"/>
                </a:solidFill>
                <a:latin typeface="Helvetica"/>
                <a:cs typeface="Helvetica"/>
              </a:rPr>
              <a:t>. Lorem ipsum dolor sit amet.</a:t>
            </a:r>
            <a:endParaRPr lang="en-US" sz="1600" dirty="0">
              <a:solidFill>
                <a:schemeClr val="tx1"/>
              </a:solidFill>
              <a:latin typeface="Helvetica"/>
              <a:cs typeface="Helvetica"/>
            </a:endParaRPr>
          </a:p>
        </p:txBody>
      </p:sp>
      <p:sp>
        <p:nvSpPr>
          <p:cNvPr id="12" name="Rectangle 11"/>
          <p:cNvSpPr/>
          <p:nvPr userDrawn="1"/>
        </p:nvSpPr>
        <p:spPr>
          <a:xfrm>
            <a:off x="634358" y="3029941"/>
            <a:ext cx="3785241" cy="184917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37160" anchor="t" anchorCtr="0"/>
          <a:lstStyle/>
          <a:p>
            <a:pPr fontAlgn="auto">
              <a:lnSpc>
                <a:spcPct val="120000"/>
              </a:lnSpc>
              <a:spcBef>
                <a:spcPts val="0"/>
              </a:spcBef>
              <a:spcAft>
                <a:spcPts val="0"/>
              </a:spcAft>
              <a:defRPr/>
            </a:pPr>
            <a:r>
              <a:rPr lang="en-US" sz="1600" dirty="0">
                <a:solidFill>
                  <a:schemeClr val="tx1"/>
                </a:solidFill>
                <a:latin typeface="Helvetica"/>
                <a:cs typeface="Helvetica"/>
              </a:rPr>
              <a:t>Lorem ipsum dolor sit amet, consectetur adipiscing elit. Phasellus id metus tortor. Duis vulputate tellus quis magna suscipit placerat</a:t>
            </a:r>
            <a:r>
              <a:rPr lang="en-US" sz="1600" dirty="0" smtClean="0">
                <a:solidFill>
                  <a:schemeClr val="tx1"/>
                </a:solidFill>
                <a:latin typeface="Helvetica"/>
                <a:cs typeface="Helvetica"/>
              </a:rPr>
              <a:t>. Lorem ipsum dolor sit amet.</a:t>
            </a:r>
            <a:endParaRPr lang="en-US" sz="1600" dirty="0">
              <a:solidFill>
                <a:schemeClr val="tx1"/>
              </a:solidFill>
              <a:latin typeface="Helvetica"/>
              <a:cs typeface="Helvetica"/>
            </a:endParaRPr>
          </a:p>
        </p:txBody>
      </p:sp>
      <p:sp>
        <p:nvSpPr>
          <p:cNvPr id="13" name="Rectangle 12"/>
          <p:cNvSpPr/>
          <p:nvPr userDrawn="1"/>
        </p:nvSpPr>
        <p:spPr>
          <a:xfrm>
            <a:off x="4745244" y="3029941"/>
            <a:ext cx="3785241" cy="184917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37160" anchor="t" anchorCtr="0"/>
          <a:lstStyle/>
          <a:p>
            <a:pPr fontAlgn="auto">
              <a:lnSpc>
                <a:spcPct val="120000"/>
              </a:lnSpc>
              <a:spcBef>
                <a:spcPts val="0"/>
              </a:spcBef>
              <a:spcAft>
                <a:spcPts val="0"/>
              </a:spcAft>
              <a:defRPr/>
            </a:pPr>
            <a:r>
              <a:rPr lang="en-US" sz="1600" dirty="0">
                <a:solidFill>
                  <a:schemeClr val="tx1"/>
                </a:solidFill>
                <a:latin typeface="Helvetica"/>
                <a:cs typeface="Helvetica"/>
              </a:rPr>
              <a:t>Lorem ipsum dolor sit amet, consectetur adipiscing elit. Phasellus id metus tortor. Duis vulputate tellus quis magna suscipit placerat</a:t>
            </a:r>
            <a:r>
              <a:rPr lang="en-US" sz="1600" dirty="0" smtClean="0">
                <a:solidFill>
                  <a:schemeClr val="tx1"/>
                </a:solidFill>
                <a:latin typeface="Helvetica"/>
                <a:cs typeface="Helvetica"/>
              </a:rPr>
              <a:t>. Lorem ipsum dolor sit amet.</a:t>
            </a:r>
            <a:endParaRPr lang="en-US" sz="1600" dirty="0">
              <a:solidFill>
                <a:schemeClr val="tx1"/>
              </a:solidFill>
              <a:latin typeface="Helvetica"/>
              <a:cs typeface="Helvetica"/>
            </a:endParaRPr>
          </a:p>
        </p:txBody>
      </p:sp>
    </p:spTree>
    <p:extLst>
      <p:ext uri="{BB962C8B-B14F-4D97-AF65-F5344CB8AC3E}">
        <p14:creationId xmlns:p14="http://schemas.microsoft.com/office/powerpoint/2010/main" val="2654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Aug. 5, 2007</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35299-9840-4DFC-A90E-C5BC598E74E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b="0" i="0">
                <a:latin typeface="Arial"/>
                <a:cs typeface="Arial"/>
              </a:defRPr>
            </a:lvl1pPr>
          </a:lstStyle>
          <a:p>
            <a:fld id="{1D0B40B4-F869-D545-8FC0-BE80A06CFD01}" type="datetimeFigureOut">
              <a:rPr lang="en-US" smtClean="0"/>
              <a:pPr/>
              <a:t>1/4/18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A16DC252-54B4-F14F-9B57-951BC776B6B3}" type="slidenum">
              <a:rPr lang="en-US" smtClean="0"/>
              <a:pPr/>
              <a:t>‹#›</a:t>
            </a:fld>
            <a:endParaRPr lang="en-US" dirty="0"/>
          </a:p>
        </p:txBody>
      </p:sp>
      <p:sp>
        <p:nvSpPr>
          <p:cNvPr id="8" name="Title 1"/>
          <p:cNvSpPr>
            <a:spLocks noGrp="1"/>
          </p:cNvSpPr>
          <p:nvPr>
            <p:ph type="ctrTitle" hasCustomPrompt="1"/>
          </p:nvPr>
        </p:nvSpPr>
        <p:spPr>
          <a:xfrm>
            <a:off x="2997200" y="1931331"/>
            <a:ext cx="5619046" cy="1102519"/>
          </a:xfrm>
        </p:spPr>
        <p:txBody>
          <a:bodyPr>
            <a:noAutofit/>
          </a:bodyPr>
          <a:lstStyle>
            <a:lvl1pPr algn="l">
              <a:lnSpc>
                <a:spcPct val="80000"/>
              </a:lnSpc>
              <a:defRPr sz="4800">
                <a:solidFill>
                  <a:schemeClr val="bg1"/>
                </a:solidFill>
                <a:latin typeface="Helvetica"/>
                <a:cs typeface="Helvetica"/>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997200" y="3259363"/>
            <a:ext cx="5619046" cy="986247"/>
          </a:xfrm>
        </p:spPr>
        <p:txBody>
          <a:bodyPr>
            <a:noAutofit/>
          </a:bodyPr>
          <a:lstStyle>
            <a:lvl1pPr marL="0" indent="0" algn="l">
              <a:lnSpc>
                <a:spcPct val="90000"/>
              </a:lnSpc>
              <a:buNone/>
              <a:defRPr sz="2800" b="1"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HMC-logo.pd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6133" y="1778930"/>
            <a:ext cx="1254919" cy="1254919"/>
          </a:xfrm>
          <a:prstGeom prst="rect">
            <a:avLst/>
          </a:prstGeom>
        </p:spPr>
      </p:pic>
    </p:spTree>
    <p:extLst>
      <p:ext uri="{BB962C8B-B14F-4D97-AF65-F5344CB8AC3E}">
        <p14:creationId xmlns:p14="http://schemas.microsoft.com/office/powerpoint/2010/main" val="19130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p>
            <a:pPr lvl="0"/>
            <a:r>
              <a:rPr lang="en-US" dirty="0" smtClean="0"/>
              <a:t>First level</a:t>
            </a:r>
          </a:p>
          <a:p>
            <a:pPr lvl="1"/>
            <a:r>
              <a:rPr lang="en-US" dirty="0" smtClean="0"/>
              <a:t>Second level</a:t>
            </a:r>
          </a:p>
          <a:p>
            <a:pPr lvl="2"/>
            <a:r>
              <a:rPr lang="en-US" dirty="0" smtClean="0"/>
              <a:t>Third level</a:t>
            </a:r>
          </a:p>
          <a:p>
            <a:pPr lvl="0"/>
            <a:r>
              <a:rPr lang="en-US" dirty="0" smtClean="0"/>
              <a:t>First level</a:t>
            </a:r>
          </a:p>
          <a:p>
            <a:pPr lvl="1"/>
            <a:r>
              <a:rPr lang="en-US" dirty="0" smtClean="0"/>
              <a:t>Second level</a:t>
            </a:r>
          </a:p>
          <a:p>
            <a:pPr lvl="2"/>
            <a:r>
              <a:rPr lang="en-US" dirty="0" smtClean="0"/>
              <a:t>Third level</a:t>
            </a:r>
          </a:p>
          <a:p>
            <a:pPr lvl="0"/>
            <a:r>
              <a:rPr lang="en-US" dirty="0" smtClean="0"/>
              <a:t>First level</a:t>
            </a:r>
          </a:p>
          <a:p>
            <a:pPr lvl="1"/>
            <a:r>
              <a:rPr lang="en-US" dirty="0" smtClean="0"/>
              <a:t>Second level</a:t>
            </a:r>
          </a:p>
          <a:p>
            <a:pPr lvl="2"/>
            <a:r>
              <a:rPr lang="en-US" dirty="0" smtClean="0"/>
              <a:t>Third level</a:t>
            </a:r>
          </a:p>
          <a:p>
            <a:pPr lvl="2"/>
            <a:endParaRPr lang="en-US" dirty="0" smtClean="0"/>
          </a:p>
        </p:txBody>
      </p:sp>
      <p:sp>
        <p:nvSpPr>
          <p:cNvPr id="4" name="Date Placeholder 3"/>
          <p:cNvSpPr>
            <a:spLocks noGrp="1"/>
          </p:cNvSpPr>
          <p:nvPr>
            <p:ph type="dt" sz="half" idx="10"/>
          </p:nvPr>
        </p:nvSpPr>
        <p:spPr/>
        <p:txBody>
          <a:bodyPr/>
          <a:lstStyle/>
          <a:p>
            <a:fld id="{1D0B40B4-F869-D545-8FC0-BE80A06CFD01}" type="datetimeFigureOut">
              <a:rPr lang="en-US" smtClean="0"/>
              <a:pPr/>
              <a:t>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DC252-54B4-F14F-9B57-951BC776B6B3}" type="slidenum">
              <a:rPr lang="en-US" smtClean="0"/>
              <a:pPr/>
              <a:t>‹#›</a:t>
            </a:fld>
            <a:endParaRPr lang="en-US"/>
          </a:p>
        </p:txBody>
      </p:sp>
    </p:spTree>
    <p:extLst>
      <p:ext uri="{BB962C8B-B14F-4D97-AF65-F5344CB8AC3E}">
        <p14:creationId xmlns:p14="http://schemas.microsoft.com/office/powerpoint/2010/main" val="216139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D0B40B4-F869-D545-8FC0-BE80A06CFD01}" type="datetimeFigureOut">
              <a:rPr lang="en-US" smtClean="0"/>
              <a:pPr/>
              <a:t>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DC252-54B4-F14F-9B57-951BC776B6B3}" type="slidenum">
              <a:rPr lang="en-US" smtClean="0"/>
              <a:pPr/>
              <a:t>‹#›</a:t>
            </a:fld>
            <a:endParaRPr lang="en-US"/>
          </a:p>
        </p:txBody>
      </p:sp>
      <p:sp>
        <p:nvSpPr>
          <p:cNvPr id="7" name="TextBox 6"/>
          <p:cNvSpPr txBox="1"/>
          <p:nvPr userDrawn="1"/>
        </p:nvSpPr>
        <p:spPr>
          <a:xfrm>
            <a:off x="457198" y="1523996"/>
            <a:ext cx="8229602" cy="4391972"/>
          </a:xfrm>
          <a:prstGeom prst="rect">
            <a:avLst/>
          </a:prstGeom>
          <a:noFill/>
        </p:spPr>
        <p:txBody>
          <a:bodyPr wrap="square" rtlCol="0">
            <a:spAutoFit/>
          </a:bodyPr>
          <a:lstStyle/>
          <a:p>
            <a:pPr lvl="0"/>
            <a:r>
              <a:rPr lang="en-US" sz="2600" b="1" spc="0" dirty="0" smtClean="0">
                <a:solidFill>
                  <a:srgbClr val="B17F00"/>
                </a:solidFill>
                <a:latin typeface="Helvetica"/>
                <a:cs typeface="Helvetica"/>
              </a:rPr>
              <a:t>Talking</a:t>
            </a:r>
            <a:r>
              <a:rPr lang="en-US" sz="2600" b="1" spc="0" baseline="0" dirty="0" smtClean="0">
                <a:solidFill>
                  <a:srgbClr val="B17F00"/>
                </a:solidFill>
                <a:latin typeface="Helvetica"/>
                <a:cs typeface="Helvetica"/>
              </a:rPr>
              <a:t> Point 1</a:t>
            </a:r>
            <a:endParaRPr lang="en-US" sz="2600" b="1" spc="0" dirty="0" smtClean="0">
              <a:solidFill>
                <a:srgbClr val="B17F00"/>
              </a:solidFill>
              <a:latin typeface="Helvetica"/>
              <a:cs typeface="Helvetica"/>
            </a:endParaRPr>
          </a:p>
          <a:p>
            <a:pPr>
              <a:lnSpc>
                <a:spcPct val="120000"/>
              </a:lnSpc>
            </a:pPr>
            <a:r>
              <a:rPr lang="en-US" sz="1800" dirty="0" smtClean="0">
                <a:solidFill>
                  <a:schemeClr val="tx1"/>
                </a:solidFill>
                <a:latin typeface="Helvetica"/>
                <a:ea typeface="+mn-ea"/>
                <a:cs typeface="Helvetica"/>
              </a:rPr>
              <a:t>Lorem ipsum dolor sit amet, consectetur adipiscing elit. Phasellus id metus tortor. Duis vulputate tellus quis magna suscipit placerat. Suspendisse in nulla vel ligula malesuada tristique id id ligula. Sed vel nisi ante. Mauris posuere, ipsum quis blandit hendrerit.</a:t>
            </a:r>
          </a:p>
          <a:p>
            <a:pPr>
              <a:lnSpc>
                <a:spcPct val="120000"/>
              </a:lnSpc>
            </a:pPr>
            <a:endParaRPr lang="en-US" sz="1400" dirty="0" smtClean="0">
              <a:solidFill>
                <a:schemeClr val="tx1"/>
              </a:solidFill>
              <a:latin typeface="Helvetica"/>
              <a:ea typeface="+mn-ea"/>
              <a:cs typeface="Helvetica"/>
            </a:endParaRPr>
          </a:p>
          <a:p>
            <a:pPr lvl="0"/>
            <a:r>
              <a:rPr lang="en-US" sz="2600" b="1" spc="0" dirty="0" smtClean="0">
                <a:solidFill>
                  <a:srgbClr val="B17F00"/>
                </a:solidFill>
                <a:latin typeface="Helvetica"/>
                <a:cs typeface="Helvetica"/>
              </a:rPr>
              <a:t>Talking Point 2</a:t>
            </a:r>
          </a:p>
          <a:p>
            <a:pPr>
              <a:lnSpc>
                <a:spcPct val="120000"/>
              </a:lnSpc>
            </a:pPr>
            <a:r>
              <a:rPr lang="en-US" sz="1800" dirty="0" smtClean="0">
                <a:solidFill>
                  <a:schemeClr val="tx1"/>
                </a:solidFill>
                <a:latin typeface="Helvetica"/>
                <a:ea typeface="+mn-ea"/>
                <a:cs typeface="Helvetica"/>
              </a:rPr>
              <a:t>Lorem ipsum dolor sit amet, consectetur adipiscing elit. Phasellus id metus tortor. Duis vulputate tellus quis magna suscipit placerat. Suspendisse in nulla vel ligula malesuada tristique id id ligula. Sed vel nisi ante. Mauris posuere, ipsum quis blandit hendrerit.</a:t>
            </a:r>
            <a:endParaRPr lang="en-US" sz="1800" dirty="0" smtClean="0">
              <a:solidFill>
                <a:schemeClr val="tx1"/>
              </a:solidFill>
              <a:latin typeface="Helvetica"/>
              <a:cs typeface="Helvetica"/>
            </a:endParaRPr>
          </a:p>
          <a:p>
            <a:pPr>
              <a:lnSpc>
                <a:spcPct val="120000"/>
              </a:lnSpc>
            </a:pPr>
            <a:endParaRPr lang="en-US" sz="1400" dirty="0" smtClean="0">
              <a:solidFill>
                <a:srgbClr val="FFE366"/>
              </a:solidFill>
              <a:latin typeface="Helvetica"/>
              <a:cs typeface="Helvetica"/>
            </a:endParaRPr>
          </a:p>
          <a:p>
            <a:endParaRPr lang="en-US" dirty="0">
              <a:latin typeface="Helvetica"/>
              <a:cs typeface="Helvetica"/>
            </a:endParaRPr>
          </a:p>
        </p:txBody>
      </p:sp>
    </p:spTree>
    <p:extLst>
      <p:ext uri="{BB962C8B-B14F-4D97-AF65-F5344CB8AC3E}">
        <p14:creationId xmlns:p14="http://schemas.microsoft.com/office/powerpoint/2010/main" val="389567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with Object Are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B40B4-F869-D545-8FC0-BE80A06CFD01}" type="datetimeFigureOut">
              <a:rPr lang="en-US" smtClean="0"/>
              <a:pPr/>
              <a:t>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DC252-54B4-F14F-9B57-951BC776B6B3}" type="slidenum">
              <a:rPr lang="en-US" smtClean="0"/>
              <a:pPr/>
              <a:t>‹#›</a:t>
            </a:fld>
            <a:endParaRPr lang="en-US"/>
          </a:p>
        </p:txBody>
      </p:sp>
      <p:sp>
        <p:nvSpPr>
          <p:cNvPr id="7" name="Title 1"/>
          <p:cNvSpPr>
            <a:spLocks noGrp="1"/>
          </p:cNvSpPr>
          <p:nvPr>
            <p:ph type="title" hasCustomPrompt="1"/>
          </p:nvPr>
        </p:nvSpPr>
        <p:spPr>
          <a:xfrm>
            <a:off x="4110588" y="2388339"/>
            <a:ext cx="4433085" cy="2087767"/>
          </a:xfrm>
        </p:spPr>
        <p:txBody>
          <a:bodyPr anchor="t"/>
          <a:lstStyle>
            <a:lvl1pPr algn="l">
              <a:lnSpc>
                <a:spcPct val="80000"/>
              </a:lnSpc>
              <a:defRPr sz="5000" b="1" cap="none" baseline="0">
                <a:solidFill>
                  <a:schemeClr val="bg1"/>
                </a:solidFill>
              </a:defRPr>
            </a:lvl1pPr>
          </a:lstStyle>
          <a:p>
            <a:r>
              <a:rPr lang="en-US" dirty="0" smtClean="0"/>
              <a:t>Click to edit master title style here</a:t>
            </a:r>
            <a:endParaRPr lang="en-US" dirty="0"/>
          </a:p>
        </p:txBody>
      </p:sp>
      <p:sp>
        <p:nvSpPr>
          <p:cNvPr id="8" name="Text Placeholder 2"/>
          <p:cNvSpPr>
            <a:spLocks noGrp="1"/>
          </p:cNvSpPr>
          <p:nvPr>
            <p:ph type="body" idx="1" hasCustomPrompt="1"/>
          </p:nvPr>
        </p:nvSpPr>
        <p:spPr>
          <a:xfrm>
            <a:off x="4110588" y="1781093"/>
            <a:ext cx="4433085" cy="607246"/>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Content Placeholder 2"/>
          <p:cNvSpPr>
            <a:spLocks noGrp="1"/>
          </p:cNvSpPr>
          <p:nvPr>
            <p:ph idx="13"/>
          </p:nvPr>
        </p:nvSpPr>
        <p:spPr>
          <a:xfrm>
            <a:off x="558799" y="1049867"/>
            <a:ext cx="3318932" cy="4419600"/>
          </a:xfrm>
        </p:spPr>
        <p:txBody>
          <a:bodyPr/>
          <a:lstStyle>
            <a:lvl3pPr marL="914400" indent="0">
              <a:buNone/>
              <a:defRPr sz="2000">
                <a:solidFill>
                  <a:srgbClr val="000000"/>
                </a:solidFill>
              </a:defRPr>
            </a:lvl3pPr>
            <a:lvl4pPr marL="1371600" indent="0">
              <a:buNone/>
              <a:defRPr sz="2000">
                <a:solidFill>
                  <a:srgbClr val="000000"/>
                </a:solidFill>
              </a:defRPr>
            </a:lvl4pPr>
            <a:lvl5pPr marL="1828800" indent="0">
              <a:buNone/>
              <a:defRPr sz="2000">
                <a:solidFill>
                  <a:srgbClr val="000000"/>
                </a:solidFill>
              </a:defRPr>
            </a:lvl5pPr>
          </a:lstStyle>
          <a:p>
            <a:pPr lvl="0"/>
            <a:endParaRPr lang="en-US" dirty="0"/>
          </a:p>
        </p:txBody>
      </p:sp>
    </p:spTree>
    <p:extLst>
      <p:ext uri="{BB962C8B-B14F-4D97-AF65-F5344CB8AC3E}">
        <p14:creationId xmlns:p14="http://schemas.microsoft.com/office/powerpoint/2010/main" val="420734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 Chart, Title and Body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B40B4-F869-D545-8FC0-BE80A06CFD01}" type="datetimeFigureOut">
              <a:rPr lang="en-US" smtClean="0"/>
              <a:pPr/>
              <a:t>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DC252-54B4-F14F-9B57-951BC776B6B3}" type="slidenum">
              <a:rPr lang="en-US" smtClean="0"/>
              <a:pPr/>
              <a:t>‹#›</a:t>
            </a:fld>
            <a:endParaRPr lang="en-US"/>
          </a:p>
        </p:txBody>
      </p:sp>
      <p:sp>
        <p:nvSpPr>
          <p:cNvPr id="10" name="Title 1"/>
          <p:cNvSpPr>
            <a:spLocks noGrp="1"/>
          </p:cNvSpPr>
          <p:nvPr>
            <p:ph type="title"/>
          </p:nvPr>
        </p:nvSpPr>
        <p:spPr>
          <a:xfrm>
            <a:off x="497839" y="527998"/>
            <a:ext cx="2888828" cy="1886109"/>
          </a:xfrm>
        </p:spPr>
        <p:txBody>
          <a:bodyPr>
            <a:noAutofit/>
          </a:bodyPr>
          <a:lstStyle>
            <a:lvl1pPr>
              <a:lnSpc>
                <a:spcPct val="90000"/>
              </a:lnSpc>
              <a:defRPr sz="4000">
                <a:solidFill>
                  <a:srgbClr val="000000"/>
                </a:solidFill>
              </a:defRPr>
            </a:lvl1pPr>
          </a:lstStyle>
          <a:p>
            <a:r>
              <a:rPr lang="en-US" dirty="0" smtClean="0"/>
              <a:t>Click to edit Master title style</a:t>
            </a:r>
            <a:endParaRPr lang="en-US" dirty="0"/>
          </a:p>
        </p:txBody>
      </p:sp>
      <p:sp>
        <p:nvSpPr>
          <p:cNvPr id="11" name="Rectangle 10"/>
          <p:cNvSpPr/>
          <p:nvPr userDrawn="1"/>
        </p:nvSpPr>
        <p:spPr>
          <a:xfrm>
            <a:off x="507918" y="2431041"/>
            <a:ext cx="2656922" cy="3739486"/>
          </a:xfrm>
          <a:prstGeom prst="rect">
            <a:avLst/>
          </a:prstGeom>
        </p:spPr>
        <p:txBody>
          <a:bodyPr wrap="square">
            <a:spAutoFit/>
          </a:bodyPr>
          <a:lstStyle/>
          <a:p>
            <a:pPr>
              <a:lnSpc>
                <a:spcPct val="120000"/>
              </a:lnSpc>
            </a:pPr>
            <a:r>
              <a:rPr lang="en-US" sz="1800" dirty="0" smtClean="0">
                <a:solidFill>
                  <a:schemeClr val="tx1"/>
                </a:solidFill>
                <a:latin typeface="Helvetica"/>
                <a:ea typeface="+mn-ea"/>
                <a:cs typeface="Helvetica"/>
              </a:rPr>
              <a:t>Lorem ipsum dolor sit amet, consectetur adipiscing elit. Phasellus id metus tortor. Duis vulputate tellus quis magna suscipit placerat. Suspendisse in nulla vel ligula malesuada tristique id id ligula. Sed vel nisi ante.</a:t>
            </a:r>
            <a:endParaRPr lang="en-US" sz="1800" dirty="0">
              <a:solidFill>
                <a:schemeClr val="tx1"/>
              </a:solidFill>
              <a:latin typeface="Helvetica"/>
              <a:cs typeface="Helvetica"/>
            </a:endParaRPr>
          </a:p>
        </p:txBody>
      </p:sp>
      <p:graphicFrame>
        <p:nvGraphicFramePr>
          <p:cNvPr id="12" name="Chart 11"/>
          <p:cNvGraphicFramePr/>
          <p:nvPr userDrawn="1">
            <p:extLst>
              <p:ext uri="{D42A27DB-BD31-4B8C-83A1-F6EECF244321}">
                <p14:modId xmlns:p14="http://schemas.microsoft.com/office/powerpoint/2010/main" val="4071696380"/>
              </p:ext>
            </p:extLst>
          </p:nvPr>
        </p:nvGraphicFramePr>
        <p:xfrm>
          <a:off x="3164840" y="527998"/>
          <a:ext cx="5715567" cy="5583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469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Name Lis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0B40B4-F869-D545-8FC0-BE80A06CFD01}" type="datetimeFigureOut">
              <a:rPr lang="en-US" smtClean="0"/>
              <a:pPr/>
              <a:t>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DC252-54B4-F14F-9B57-951BC776B6B3}" type="slidenum">
              <a:rPr lang="en-US" smtClean="0"/>
              <a:pPr/>
              <a:t>‹#›</a:t>
            </a:fld>
            <a:endParaRPr lang="en-US"/>
          </a:p>
        </p:txBody>
      </p:sp>
      <p:sp>
        <p:nvSpPr>
          <p:cNvPr id="10" name="Title 1"/>
          <p:cNvSpPr>
            <a:spLocks noGrp="1"/>
          </p:cNvSpPr>
          <p:nvPr>
            <p:ph type="title"/>
          </p:nvPr>
        </p:nvSpPr>
        <p:spPr>
          <a:xfrm>
            <a:off x="588398" y="1347094"/>
            <a:ext cx="2586601" cy="2469030"/>
          </a:xfrm>
        </p:spPr>
        <p:txBody>
          <a:bodyPr>
            <a:noAutofit/>
          </a:bodyPr>
          <a:lstStyle>
            <a:lvl1pPr>
              <a:lnSpc>
                <a:spcPct val="90000"/>
              </a:lnSpc>
              <a:defRPr sz="4000"/>
            </a:lvl1pPr>
          </a:lstStyle>
          <a:p>
            <a:r>
              <a:rPr lang="en-US" dirty="0" smtClean="0"/>
              <a:t>Click to edit Master title style</a:t>
            </a:r>
            <a:endParaRPr lang="en-US" dirty="0"/>
          </a:p>
        </p:txBody>
      </p:sp>
      <p:cxnSp>
        <p:nvCxnSpPr>
          <p:cNvPr id="11" name="Straight Connector 10"/>
          <p:cNvCxnSpPr/>
          <p:nvPr userDrawn="1"/>
        </p:nvCxnSpPr>
        <p:spPr>
          <a:xfrm>
            <a:off x="3576563" y="1647539"/>
            <a:ext cx="492914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3"/>
          <p:cNvSpPr txBox="1">
            <a:spLocks noChangeArrowheads="1"/>
          </p:cNvSpPr>
          <p:nvPr userDrawn="1"/>
        </p:nvSpPr>
        <p:spPr bwMode="auto">
          <a:xfrm>
            <a:off x="3506008" y="512800"/>
            <a:ext cx="5180792" cy="105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400" b="1" dirty="0" smtClean="0">
                <a:solidFill>
                  <a:schemeClr val="accent2">
                    <a:lumMod val="75000"/>
                  </a:schemeClr>
                </a:solidFill>
                <a:latin typeface="Helvetica"/>
                <a:cs typeface="Helvetica"/>
              </a:rPr>
              <a:t>Firstname</a:t>
            </a:r>
            <a:r>
              <a:rPr lang="en-US" sz="2400" b="1" dirty="0">
                <a:solidFill>
                  <a:schemeClr val="accent2">
                    <a:lumMod val="75000"/>
                  </a:schemeClr>
                </a:solidFill>
                <a:latin typeface="Helvetica"/>
                <a:cs typeface="Helvetica"/>
              </a:rPr>
              <a:t> </a:t>
            </a:r>
            <a:r>
              <a:rPr lang="en-US" sz="2400" b="1" dirty="0" smtClean="0">
                <a:solidFill>
                  <a:schemeClr val="accent2">
                    <a:lumMod val="75000"/>
                  </a:schemeClr>
                </a:solidFill>
                <a:latin typeface="Helvetica"/>
                <a:cs typeface="Helvetica"/>
              </a:rPr>
              <a:t>Lastname</a:t>
            </a:r>
          </a:p>
          <a:p>
            <a:pPr eaLnBrk="1" hangingPunct="1">
              <a:lnSpc>
                <a:spcPct val="90000"/>
              </a:lnSpc>
              <a:spcBef>
                <a:spcPts val="100"/>
              </a:spcBef>
            </a:pPr>
            <a:r>
              <a:rPr lang="en-US" sz="1800" b="1" dirty="0" smtClean="0">
                <a:solidFill>
                  <a:schemeClr val="bg1"/>
                </a:solidFill>
                <a:latin typeface="Helvetica"/>
                <a:cs typeface="Helvetica"/>
              </a:rPr>
              <a:t>POSITION/TITLE</a:t>
            </a:r>
          </a:p>
          <a:p>
            <a:pPr eaLnBrk="1" hangingPunct="1">
              <a:lnSpc>
                <a:spcPct val="90000"/>
              </a:lnSpc>
              <a:spcBef>
                <a:spcPts val="600"/>
              </a:spcBef>
              <a:spcAft>
                <a:spcPts val="0"/>
              </a:spcAft>
            </a:pPr>
            <a:r>
              <a:rPr lang="en-US" sz="1800" dirty="0" smtClean="0">
                <a:solidFill>
                  <a:srgbClr val="000000"/>
                </a:solidFill>
                <a:latin typeface="Helvetica"/>
                <a:cs typeface="Helvetica"/>
              </a:rPr>
              <a:t>Brief one sentence summary or description here</a:t>
            </a:r>
            <a:endParaRPr lang="en-US" sz="1800" dirty="0">
              <a:solidFill>
                <a:srgbClr val="000000"/>
              </a:solidFill>
              <a:latin typeface="Helvetica"/>
              <a:cs typeface="Helvetica"/>
            </a:endParaRPr>
          </a:p>
        </p:txBody>
      </p:sp>
      <p:cxnSp>
        <p:nvCxnSpPr>
          <p:cNvPr id="13" name="Straight Connector 12"/>
          <p:cNvCxnSpPr/>
          <p:nvPr userDrawn="1"/>
        </p:nvCxnSpPr>
        <p:spPr>
          <a:xfrm>
            <a:off x="3576563" y="2831882"/>
            <a:ext cx="492914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userDrawn="1"/>
        </p:nvSpPr>
        <p:spPr>
          <a:xfrm>
            <a:off x="588398" y="3816124"/>
            <a:ext cx="2586601" cy="1417815"/>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1" i="0" kern="1200" spc="-150">
                <a:solidFill>
                  <a:schemeClr val="tx1"/>
                </a:solidFill>
                <a:latin typeface="Arial"/>
                <a:ea typeface="+mj-ea"/>
                <a:cs typeface="Arial"/>
              </a:defRPr>
            </a:lvl1pPr>
          </a:lstStyle>
          <a:p>
            <a:r>
              <a:rPr lang="en-US" sz="2800" b="1" spc="-150" dirty="0" smtClean="0">
                <a:solidFill>
                  <a:srgbClr val="000000"/>
                </a:solidFill>
                <a:latin typeface="Helvetica"/>
                <a:cs typeface="Helvetica"/>
              </a:rPr>
              <a:t>Click to edit master subtitle style</a:t>
            </a:r>
            <a:endParaRPr lang="en-US" sz="2800" b="1" spc="-150" dirty="0">
              <a:solidFill>
                <a:srgbClr val="000000"/>
              </a:solidFill>
              <a:latin typeface="Helvetica"/>
              <a:cs typeface="Helvetica"/>
            </a:endParaRPr>
          </a:p>
        </p:txBody>
      </p:sp>
      <p:sp>
        <p:nvSpPr>
          <p:cNvPr id="17" name="TextBox 3"/>
          <p:cNvSpPr txBox="1">
            <a:spLocks noChangeArrowheads="1"/>
          </p:cNvSpPr>
          <p:nvPr userDrawn="1"/>
        </p:nvSpPr>
        <p:spPr bwMode="auto">
          <a:xfrm>
            <a:off x="3506008" y="1683383"/>
            <a:ext cx="5180792" cy="105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400" b="1" dirty="0" smtClean="0">
                <a:solidFill>
                  <a:srgbClr val="B17F00"/>
                </a:solidFill>
                <a:latin typeface="Helvetica"/>
                <a:cs typeface="Helvetica"/>
              </a:rPr>
              <a:t>Firstname</a:t>
            </a:r>
            <a:r>
              <a:rPr lang="en-US" sz="2400" b="1" dirty="0">
                <a:solidFill>
                  <a:srgbClr val="B17F00"/>
                </a:solidFill>
                <a:latin typeface="Helvetica"/>
                <a:cs typeface="Helvetica"/>
              </a:rPr>
              <a:t> </a:t>
            </a:r>
            <a:r>
              <a:rPr lang="en-US" sz="2400" b="1" dirty="0" smtClean="0">
                <a:solidFill>
                  <a:srgbClr val="B17F00"/>
                </a:solidFill>
                <a:latin typeface="Helvetica"/>
                <a:cs typeface="Helvetica"/>
              </a:rPr>
              <a:t>Lastname</a:t>
            </a:r>
          </a:p>
          <a:p>
            <a:pPr eaLnBrk="1" hangingPunct="1">
              <a:lnSpc>
                <a:spcPct val="90000"/>
              </a:lnSpc>
              <a:spcBef>
                <a:spcPts val="100"/>
              </a:spcBef>
            </a:pPr>
            <a:r>
              <a:rPr lang="en-US" sz="1800" b="1" dirty="0" smtClean="0">
                <a:solidFill>
                  <a:schemeClr val="bg1"/>
                </a:solidFill>
                <a:latin typeface="Helvetica"/>
                <a:cs typeface="Helvetica"/>
              </a:rPr>
              <a:t>POSITION/TITLE</a:t>
            </a:r>
          </a:p>
          <a:p>
            <a:pPr eaLnBrk="1" hangingPunct="1">
              <a:lnSpc>
                <a:spcPct val="90000"/>
              </a:lnSpc>
              <a:spcBef>
                <a:spcPts val="600"/>
              </a:spcBef>
              <a:spcAft>
                <a:spcPts val="0"/>
              </a:spcAft>
            </a:pPr>
            <a:r>
              <a:rPr lang="en-US" sz="1800" dirty="0" smtClean="0">
                <a:solidFill>
                  <a:srgbClr val="000000"/>
                </a:solidFill>
                <a:latin typeface="Helvetica"/>
                <a:cs typeface="Helvetica"/>
              </a:rPr>
              <a:t>Brief one sentence summary or description here</a:t>
            </a:r>
            <a:endParaRPr lang="en-US" sz="1800" dirty="0">
              <a:solidFill>
                <a:srgbClr val="000000"/>
              </a:solidFill>
              <a:latin typeface="Helvetica"/>
              <a:cs typeface="Helvetica"/>
            </a:endParaRPr>
          </a:p>
        </p:txBody>
      </p:sp>
      <p:cxnSp>
        <p:nvCxnSpPr>
          <p:cNvPr id="18" name="Straight Connector 17"/>
          <p:cNvCxnSpPr/>
          <p:nvPr userDrawn="1"/>
        </p:nvCxnSpPr>
        <p:spPr>
          <a:xfrm>
            <a:off x="3576563" y="4028506"/>
            <a:ext cx="492914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3"/>
          <p:cNvSpPr txBox="1">
            <a:spLocks noChangeArrowheads="1"/>
          </p:cNvSpPr>
          <p:nvPr userDrawn="1"/>
        </p:nvSpPr>
        <p:spPr bwMode="auto">
          <a:xfrm>
            <a:off x="3506008" y="2880007"/>
            <a:ext cx="5180792" cy="105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400" b="1" dirty="0" smtClean="0">
                <a:solidFill>
                  <a:srgbClr val="B17F00"/>
                </a:solidFill>
                <a:latin typeface="Helvetica"/>
                <a:cs typeface="Helvetica"/>
              </a:rPr>
              <a:t>Firstname</a:t>
            </a:r>
            <a:r>
              <a:rPr lang="en-US" sz="2400" b="1" dirty="0">
                <a:solidFill>
                  <a:srgbClr val="B17F00"/>
                </a:solidFill>
                <a:latin typeface="Helvetica"/>
                <a:cs typeface="Helvetica"/>
              </a:rPr>
              <a:t> </a:t>
            </a:r>
            <a:r>
              <a:rPr lang="en-US" sz="2400" b="1" dirty="0" smtClean="0">
                <a:solidFill>
                  <a:srgbClr val="B17F00"/>
                </a:solidFill>
                <a:latin typeface="Helvetica"/>
                <a:cs typeface="Helvetica"/>
              </a:rPr>
              <a:t>Lastname</a:t>
            </a:r>
          </a:p>
          <a:p>
            <a:pPr eaLnBrk="1" hangingPunct="1">
              <a:lnSpc>
                <a:spcPct val="90000"/>
              </a:lnSpc>
              <a:spcBef>
                <a:spcPts val="100"/>
              </a:spcBef>
            </a:pPr>
            <a:r>
              <a:rPr lang="en-US" sz="1800" b="1" dirty="0" smtClean="0">
                <a:solidFill>
                  <a:schemeClr val="bg1"/>
                </a:solidFill>
                <a:latin typeface="Helvetica"/>
                <a:cs typeface="Helvetica"/>
              </a:rPr>
              <a:t>POSITION/TITLE</a:t>
            </a:r>
          </a:p>
          <a:p>
            <a:pPr eaLnBrk="1" hangingPunct="1">
              <a:lnSpc>
                <a:spcPct val="90000"/>
              </a:lnSpc>
              <a:spcBef>
                <a:spcPts val="600"/>
              </a:spcBef>
              <a:spcAft>
                <a:spcPts val="0"/>
              </a:spcAft>
            </a:pPr>
            <a:r>
              <a:rPr lang="en-US" sz="1800" dirty="0" smtClean="0">
                <a:solidFill>
                  <a:srgbClr val="000000"/>
                </a:solidFill>
                <a:latin typeface="Helvetica"/>
                <a:cs typeface="Helvetica"/>
              </a:rPr>
              <a:t>Brief one sentence summary or description here</a:t>
            </a:r>
            <a:endParaRPr lang="en-US" sz="1800" dirty="0">
              <a:solidFill>
                <a:srgbClr val="000000"/>
              </a:solidFill>
              <a:latin typeface="Helvetica"/>
              <a:cs typeface="Helvetica"/>
            </a:endParaRPr>
          </a:p>
        </p:txBody>
      </p:sp>
      <p:sp>
        <p:nvSpPr>
          <p:cNvPr id="20" name="TextBox 3"/>
          <p:cNvSpPr txBox="1">
            <a:spLocks noChangeArrowheads="1"/>
          </p:cNvSpPr>
          <p:nvPr userDrawn="1"/>
        </p:nvSpPr>
        <p:spPr bwMode="auto">
          <a:xfrm>
            <a:off x="3506008" y="4083466"/>
            <a:ext cx="5180792" cy="105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400" b="1" dirty="0" smtClean="0">
                <a:solidFill>
                  <a:srgbClr val="B17F00"/>
                </a:solidFill>
                <a:latin typeface="Helvetica"/>
                <a:cs typeface="Helvetica"/>
              </a:rPr>
              <a:t>Firstname</a:t>
            </a:r>
            <a:r>
              <a:rPr lang="en-US" sz="2400" b="1" dirty="0">
                <a:solidFill>
                  <a:srgbClr val="B17F00"/>
                </a:solidFill>
                <a:latin typeface="Helvetica"/>
                <a:cs typeface="Helvetica"/>
              </a:rPr>
              <a:t> </a:t>
            </a:r>
            <a:r>
              <a:rPr lang="en-US" sz="2400" b="1" dirty="0" smtClean="0">
                <a:solidFill>
                  <a:srgbClr val="B17F00"/>
                </a:solidFill>
                <a:latin typeface="Helvetica"/>
                <a:cs typeface="Helvetica"/>
              </a:rPr>
              <a:t>Lastname</a:t>
            </a:r>
          </a:p>
          <a:p>
            <a:pPr eaLnBrk="1" hangingPunct="1">
              <a:lnSpc>
                <a:spcPct val="90000"/>
              </a:lnSpc>
              <a:spcBef>
                <a:spcPts val="100"/>
              </a:spcBef>
            </a:pPr>
            <a:r>
              <a:rPr lang="en-US" sz="1800" b="1" dirty="0" smtClean="0">
                <a:solidFill>
                  <a:schemeClr val="bg1"/>
                </a:solidFill>
                <a:latin typeface="Helvetica"/>
                <a:cs typeface="Helvetica"/>
              </a:rPr>
              <a:t>POSITION/TITLE</a:t>
            </a:r>
          </a:p>
          <a:p>
            <a:pPr eaLnBrk="1" hangingPunct="1">
              <a:lnSpc>
                <a:spcPct val="90000"/>
              </a:lnSpc>
              <a:spcBef>
                <a:spcPts val="600"/>
              </a:spcBef>
              <a:spcAft>
                <a:spcPts val="0"/>
              </a:spcAft>
            </a:pPr>
            <a:r>
              <a:rPr lang="en-US" sz="1800" dirty="0" smtClean="0">
                <a:solidFill>
                  <a:srgbClr val="000000"/>
                </a:solidFill>
                <a:latin typeface="Helvetica"/>
                <a:cs typeface="Helvetica"/>
              </a:rPr>
              <a:t>Brief one sentence summary or description here</a:t>
            </a:r>
            <a:endParaRPr lang="en-US" sz="1800" dirty="0">
              <a:solidFill>
                <a:srgbClr val="000000"/>
              </a:solidFill>
              <a:latin typeface="Helvetica"/>
              <a:cs typeface="Helvetica"/>
            </a:endParaRPr>
          </a:p>
        </p:txBody>
      </p:sp>
    </p:spTree>
    <p:extLst>
      <p:ext uri="{BB962C8B-B14F-4D97-AF65-F5344CB8AC3E}">
        <p14:creationId xmlns:p14="http://schemas.microsoft.com/office/powerpoint/2010/main" val="71944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1D0B40B4-F869-D545-8FC0-BE80A06CFD01}" type="datetimeFigureOut">
              <a:rPr lang="en-US" smtClean="0"/>
              <a:pPr/>
              <a:t>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DC252-54B4-F14F-9B57-951BC776B6B3}" type="slidenum">
              <a:rPr lang="en-US" smtClean="0"/>
              <a:pPr/>
              <a:t>‹#›</a:t>
            </a:fld>
            <a:endParaRPr lang="en-US"/>
          </a:p>
        </p:txBody>
      </p:sp>
      <p:sp>
        <p:nvSpPr>
          <p:cNvPr id="8" name="Text Placeholder 2"/>
          <p:cNvSpPr>
            <a:spLocks noGrp="1"/>
          </p:cNvSpPr>
          <p:nvPr>
            <p:ph type="body" idx="1"/>
          </p:nvPr>
        </p:nvSpPr>
        <p:spPr>
          <a:xfrm>
            <a:off x="457200" y="1428351"/>
            <a:ext cx="4051924" cy="47982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p:nvPr>
        </p:nvSpPr>
        <p:spPr>
          <a:xfrm>
            <a:off x="457200" y="1938652"/>
            <a:ext cx="4051924" cy="3192148"/>
          </a:xfrm>
        </p:spPr>
        <p:txBody>
          <a:bodyPr/>
          <a:lstStyle>
            <a:lvl1pPr>
              <a:defRPr sz="2200" b="0">
                <a:solidFill>
                  <a:srgbClr val="B17F00"/>
                </a:solidFill>
              </a:defRPr>
            </a:lvl1pPr>
            <a:lvl2pPr>
              <a:defRPr sz="2000">
                <a:solidFill>
                  <a:schemeClr val="tx1"/>
                </a:solidFill>
              </a:defRPr>
            </a:lvl2pPr>
            <a:lvl3pPr>
              <a:defRPr sz="1800" b="0" spc="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4"/>
          <p:cNvSpPr>
            <a:spLocks noGrp="1"/>
          </p:cNvSpPr>
          <p:nvPr>
            <p:ph type="body" sz="quarter" idx="3"/>
          </p:nvPr>
        </p:nvSpPr>
        <p:spPr>
          <a:xfrm>
            <a:off x="4724400" y="1428351"/>
            <a:ext cx="3962400" cy="47982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5"/>
          <p:cNvSpPr>
            <a:spLocks noGrp="1"/>
          </p:cNvSpPr>
          <p:nvPr>
            <p:ph sz="quarter" idx="4"/>
          </p:nvPr>
        </p:nvSpPr>
        <p:spPr>
          <a:xfrm>
            <a:off x="4724400" y="1938652"/>
            <a:ext cx="3962400" cy="3192148"/>
          </a:xfrm>
        </p:spPr>
        <p:txBody>
          <a:bodyPr/>
          <a:lstStyle>
            <a:lvl1pPr>
              <a:defRPr sz="2200" b="0">
                <a:solidFill>
                  <a:srgbClr val="B17F00"/>
                </a:solidFill>
              </a:defRPr>
            </a:lvl1pPr>
            <a:lvl2pPr>
              <a:defRPr sz="2000">
                <a:solidFill>
                  <a:schemeClr val="tx1"/>
                </a:solidFill>
              </a:defRPr>
            </a:lvl2pPr>
            <a:lvl3pPr>
              <a:defRPr sz="1800" b="0" spc="0">
                <a:solidFill>
                  <a:srgbClr val="000000"/>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0178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r Graph, Caption,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0B40B4-F869-D545-8FC0-BE80A06CFD01}" type="datetimeFigureOut">
              <a:rPr lang="en-US" smtClean="0"/>
              <a:pPr/>
              <a:t>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DC252-54B4-F14F-9B57-951BC776B6B3}" type="slidenum">
              <a:rPr lang="en-US" smtClean="0"/>
              <a:pPr/>
              <a:t>‹#›</a:t>
            </a:fld>
            <a:endParaRPr lang="en-US"/>
          </a:p>
        </p:txBody>
      </p:sp>
      <p:graphicFrame>
        <p:nvGraphicFramePr>
          <p:cNvPr id="10" name="Chart 6"/>
          <p:cNvGraphicFramePr>
            <a:graphicFrameLocks/>
          </p:cNvGraphicFramePr>
          <p:nvPr userDrawn="1">
            <p:extLst>
              <p:ext uri="{D42A27DB-BD31-4B8C-83A1-F6EECF244321}">
                <p14:modId xmlns:p14="http://schemas.microsoft.com/office/powerpoint/2010/main" val="1766236195"/>
              </p:ext>
            </p:extLst>
          </p:nvPr>
        </p:nvGraphicFramePr>
        <p:xfrm>
          <a:off x="3609614" y="527998"/>
          <a:ext cx="5077186" cy="550026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a:spLocks noGrp="1"/>
          </p:cNvSpPr>
          <p:nvPr>
            <p:ph type="title"/>
          </p:nvPr>
        </p:nvSpPr>
        <p:spPr>
          <a:xfrm>
            <a:off x="497839" y="527998"/>
            <a:ext cx="2888828" cy="1886109"/>
          </a:xfrm>
        </p:spPr>
        <p:txBody>
          <a:bodyPr>
            <a:noAutofit/>
          </a:bodyPr>
          <a:lstStyle>
            <a:lvl1pPr>
              <a:lnSpc>
                <a:spcPct val="90000"/>
              </a:lnSpc>
              <a:defRPr sz="4000">
                <a:solidFill>
                  <a:srgbClr val="000000"/>
                </a:solidFill>
              </a:defRPr>
            </a:lvl1pPr>
          </a:lstStyle>
          <a:p>
            <a:r>
              <a:rPr lang="en-US" dirty="0" smtClean="0"/>
              <a:t>Click to edit Master title style</a:t>
            </a:r>
            <a:endParaRPr lang="en-US" dirty="0"/>
          </a:p>
        </p:txBody>
      </p:sp>
      <p:sp>
        <p:nvSpPr>
          <p:cNvPr id="12" name="Rectangle 11"/>
          <p:cNvSpPr/>
          <p:nvPr userDrawn="1"/>
        </p:nvSpPr>
        <p:spPr>
          <a:xfrm>
            <a:off x="507918" y="2431041"/>
            <a:ext cx="2656922" cy="3739486"/>
          </a:xfrm>
          <a:prstGeom prst="rect">
            <a:avLst/>
          </a:prstGeom>
        </p:spPr>
        <p:txBody>
          <a:bodyPr wrap="square">
            <a:spAutoFit/>
          </a:bodyPr>
          <a:lstStyle/>
          <a:p>
            <a:pPr>
              <a:lnSpc>
                <a:spcPct val="120000"/>
              </a:lnSpc>
            </a:pPr>
            <a:r>
              <a:rPr lang="en-US" sz="1800" dirty="0" smtClean="0">
                <a:solidFill>
                  <a:srgbClr val="000000"/>
                </a:solidFill>
                <a:latin typeface="Helvetica"/>
                <a:ea typeface="+mn-ea"/>
                <a:cs typeface="Helvetica"/>
              </a:rPr>
              <a:t>Lorem ipsum dolor sit amet, consectetur adipiscing elit. Phasellus id metus tortor. Duis vulputate tellus quis magna suscipit placerat. Suspendisse in nulla vel ligula malesuada tristique id id ligula. Sed vel nisi ante.</a:t>
            </a:r>
            <a:endParaRPr lang="en-US" sz="1800" dirty="0">
              <a:solidFill>
                <a:srgbClr val="000000"/>
              </a:solidFill>
              <a:latin typeface="Helvetica"/>
              <a:cs typeface="Helvetica"/>
            </a:endParaRPr>
          </a:p>
        </p:txBody>
      </p:sp>
    </p:spTree>
    <p:extLst>
      <p:ext uri="{BB962C8B-B14F-4D97-AF65-F5344CB8AC3E}">
        <p14:creationId xmlns:p14="http://schemas.microsoft.com/office/powerpoint/2010/main" val="35322901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7835"/>
            <a:ext cx="8229600" cy="9276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3938"/>
            <a:ext cx="8229600" cy="4732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Third level</a:t>
            </a:r>
          </a:p>
          <a:p>
            <a:pPr lvl="2"/>
            <a:r>
              <a:rPr lang="en-US" dirty="0" smtClean="0"/>
              <a:t>Third level</a:t>
            </a:r>
          </a:p>
          <a:p>
            <a:pPr lvl="2"/>
            <a:r>
              <a:rPr lang="en-US" dirty="0" smtClean="0"/>
              <a:t>Third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D0B40B4-F869-D545-8FC0-BE80A06CFD01}" type="datetimeFigureOut">
              <a:rPr lang="en-US" smtClean="0"/>
              <a:pPr/>
              <a:t>1/4/18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16DC252-54B4-F14F-9B57-951BC776B6B3}" type="slidenum">
              <a:rPr lang="en-US" smtClean="0"/>
              <a:pPr/>
              <a:t>‹#›</a:t>
            </a:fld>
            <a:endParaRPr lang="en-US"/>
          </a:p>
        </p:txBody>
      </p:sp>
      <p:pic>
        <p:nvPicPr>
          <p:cNvPr id="7" name="Picture 6" descr="HMC-logo.pdf"/>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7721601" y="5232399"/>
            <a:ext cx="914400" cy="914400"/>
          </a:xfrm>
          <a:prstGeom prst="rect">
            <a:avLst/>
          </a:prstGeom>
        </p:spPr>
      </p:pic>
    </p:spTree>
    <p:extLst>
      <p:ext uri="{BB962C8B-B14F-4D97-AF65-F5344CB8AC3E}">
        <p14:creationId xmlns:p14="http://schemas.microsoft.com/office/powerpoint/2010/main" val="1468824769"/>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72" r:id="rId4"/>
    <p:sldLayoutId id="2147483663" r:id="rId5"/>
    <p:sldLayoutId id="2147483674" r:id="rId6"/>
    <p:sldLayoutId id="2147483673" r:id="rId7"/>
    <p:sldLayoutId id="2147483664" r:id="rId8"/>
    <p:sldLayoutId id="2147483665" r:id="rId9"/>
    <p:sldLayoutId id="2147483667" r:id="rId10"/>
    <p:sldLayoutId id="2147483668" r:id="rId11"/>
    <p:sldLayoutId id="2147483669" r:id="rId12"/>
    <p:sldLayoutId id="2147483670" r:id="rId13"/>
    <p:sldLayoutId id="2147483675" r:id="rId14"/>
  </p:sldLayoutIdLst>
  <p:txStyles>
    <p:titleStyle>
      <a:lvl1pPr algn="l" defTabSz="457200" rtl="0" eaLnBrk="1" latinLnBrk="0" hangingPunct="1">
        <a:spcBef>
          <a:spcPct val="0"/>
        </a:spcBef>
        <a:buNone/>
        <a:defRPr sz="4400" b="1" i="0" kern="1200" spc="-150">
          <a:solidFill>
            <a:srgbClr val="FFFFFF"/>
          </a:solidFill>
          <a:latin typeface="Helvetica"/>
          <a:ea typeface="+mj-ea"/>
          <a:cs typeface="Helvetica"/>
        </a:defRPr>
      </a:lvl1pPr>
    </p:titleStyle>
    <p:bodyStyle>
      <a:lvl1pPr marL="0" indent="0" algn="l" defTabSz="457200" rtl="0" eaLnBrk="1" latinLnBrk="0" hangingPunct="1">
        <a:spcBef>
          <a:spcPct val="20000"/>
        </a:spcBef>
        <a:buFont typeface="Arial"/>
        <a:buNone/>
        <a:defRPr sz="3200" b="1" i="0" kern="1200" spc="-15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1" i="0" kern="1200" spc="-150">
          <a:solidFill>
            <a:srgbClr val="B17F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2400" b="0" i="0" kern="1200">
          <a:solidFill>
            <a:srgbClr val="000000"/>
          </a:solidFill>
          <a:latin typeface="Helvetica"/>
          <a:ea typeface="+mn-ea"/>
          <a:cs typeface="Helvetica"/>
        </a:defRPr>
      </a:lvl3pPr>
      <a:lvl4pPr marL="16002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hyperlink" Target="http://www1.technion.ac.il/en" TargetMode="External"/><Relationship Id="rId11"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247248"/>
            <a:ext cx="5372099" cy="1092200"/>
          </a:xfrm>
        </p:spPr>
        <p:txBody>
          <a:bodyPr/>
          <a:lstStyle/>
          <a:p>
            <a:r>
              <a:rPr lang="en-US" sz="3600" i="1" dirty="0" smtClean="0"/>
              <a:t>Celebrating over 50 years of Clinic</a:t>
            </a:r>
            <a:endParaRPr lang="en-US" sz="3600" i="1" dirty="0"/>
          </a:p>
        </p:txBody>
      </p:sp>
      <p:sp>
        <p:nvSpPr>
          <p:cNvPr id="5" name="Title 1"/>
          <p:cNvSpPr txBox="1">
            <a:spLocks/>
          </p:cNvSpPr>
          <p:nvPr/>
        </p:nvSpPr>
        <p:spPr>
          <a:xfrm>
            <a:off x="990600" y="419100"/>
            <a:ext cx="7277100" cy="1092200"/>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4000" b="1" u="none" strike="noStrike" kern="1200" cap="none" spc="-150" normalizeH="0" baseline="0" noProof="0" dirty="0" smtClean="0">
                <a:ln>
                  <a:noFill/>
                </a:ln>
                <a:effectLst/>
                <a:uLnTx/>
                <a:uFillTx/>
                <a:latin typeface="Helvetica"/>
                <a:ea typeface="+mj-ea"/>
                <a:cs typeface="Helvetica"/>
              </a:rPr>
              <a:t>The Harvey Mudd College Clinic Program</a:t>
            </a:r>
            <a:endParaRPr kumimoji="0" lang="en-US" sz="4000" b="1" u="none" strike="noStrike" kern="1200" cap="none" spc="-150" normalizeH="0" baseline="0" noProof="0" dirty="0">
              <a:ln>
                <a:noFill/>
              </a:ln>
              <a:effectLst/>
              <a:uLnTx/>
              <a:uFillTx/>
              <a:latin typeface="Helvetica"/>
              <a:ea typeface="+mj-ea"/>
              <a:cs typeface="Helvetic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313765"/>
            <a:ext cx="8430083" cy="1143000"/>
          </a:xfrm>
        </p:spPr>
        <p:txBody>
          <a:bodyPr>
            <a:normAutofit/>
          </a:bodyPr>
          <a:lstStyle/>
          <a:p>
            <a:pPr algn="ctr" eaLnBrk="1" hangingPunct="1">
              <a:defRPr/>
            </a:pPr>
            <a:r>
              <a:rPr lang="en-US" sz="3600" dirty="0" smtClean="0">
                <a:solidFill>
                  <a:schemeClr val="bg1"/>
                </a:solidFill>
              </a:rPr>
              <a:t>First Step:  Identify a Project</a:t>
            </a:r>
            <a:endParaRPr lang="en-US" sz="3600" dirty="0">
              <a:solidFill>
                <a:schemeClr val="bg1"/>
              </a:solidFill>
            </a:endParaRPr>
          </a:p>
        </p:txBody>
      </p:sp>
      <p:sp>
        <p:nvSpPr>
          <p:cNvPr id="21507" name="Content Placeholder 2"/>
          <p:cNvSpPr>
            <a:spLocks noGrp="1"/>
          </p:cNvSpPr>
          <p:nvPr>
            <p:ph idx="1"/>
          </p:nvPr>
        </p:nvSpPr>
        <p:spPr>
          <a:xfrm>
            <a:off x="613236" y="1295400"/>
            <a:ext cx="7690505" cy="4953000"/>
          </a:xfrm>
        </p:spPr>
        <p:txBody>
          <a:bodyPr>
            <a:normAutofit lnSpcReduction="10000"/>
          </a:bodyPr>
          <a:lstStyle/>
          <a:p>
            <a:pPr marL="256032" indent="-256032" eaLnBrk="1" hangingPunct="1">
              <a:lnSpc>
                <a:spcPct val="120000"/>
              </a:lnSpc>
              <a:spcBef>
                <a:spcPct val="0"/>
              </a:spcBef>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Sponsor provides a written </a:t>
            </a:r>
            <a:r>
              <a:rPr lang="en-US" sz="2400" dirty="0" smtClean="0">
                <a:solidFill>
                  <a:schemeClr val="bg1"/>
                </a:solidFill>
                <a:latin typeface="Arial" panose="020B0604020202020204" pitchFamily="34" charset="0"/>
                <a:cs typeface="Arial" panose="020B0604020202020204" pitchFamily="34" charset="0"/>
              </a:rPr>
              <a:t>project statement</a:t>
            </a:r>
          </a:p>
          <a:p>
            <a:pPr marL="656082" lvl="2" indent="-256032">
              <a:lnSpc>
                <a:spcPct val="120000"/>
              </a:lnSpc>
              <a:spcBef>
                <a:spcPct val="0"/>
              </a:spcBef>
              <a:spcAft>
                <a:spcPts val="600"/>
              </a:spcAft>
            </a:pPr>
            <a:r>
              <a:rPr lang="en-US" sz="1900" dirty="0" smtClean="0">
                <a:solidFill>
                  <a:schemeClr val="tx1"/>
                </a:solidFill>
                <a:latin typeface="Arial" panose="020B0604020202020204" pitchFamily="34" charset="0"/>
                <a:cs typeface="Arial" panose="020B0604020202020204" pitchFamily="34" charset="0"/>
              </a:rPr>
              <a:t>tuned, if desired, with Clinic Director, for scope-matching to students’ background, interests; 9-month academic span</a:t>
            </a:r>
          </a:p>
          <a:p>
            <a:pPr marL="656082" lvl="2" indent="-256032">
              <a:lnSpc>
                <a:spcPct val="120000"/>
              </a:lnSpc>
              <a:spcBef>
                <a:spcPct val="0"/>
              </a:spcBef>
              <a:spcAft>
                <a:spcPts val="600"/>
              </a:spcAft>
            </a:pPr>
            <a:r>
              <a:rPr lang="en-US" sz="1900" i="1" dirty="0" smtClean="0">
                <a:solidFill>
                  <a:schemeClr val="tx1"/>
                </a:solidFill>
                <a:latin typeface="Arial" panose="020B0604020202020204" pitchFamily="34" charset="0"/>
                <a:cs typeface="Arial" panose="020B0604020202020204" pitchFamily="34" charset="0"/>
              </a:rPr>
              <a:t>Recipe</a:t>
            </a:r>
            <a:r>
              <a:rPr lang="en-US" sz="1900" dirty="0" smtClean="0">
                <a:solidFill>
                  <a:schemeClr val="tx1"/>
                </a:solidFill>
                <a:latin typeface="Arial" panose="020B0604020202020204" pitchFamily="34" charset="0"/>
                <a:cs typeface="Arial" panose="020B0604020202020204" pitchFamily="34" charset="0"/>
              </a:rPr>
              <a:t>   ~  </a:t>
            </a:r>
            <a:r>
              <a:rPr lang="en-US" sz="1900" dirty="0">
                <a:solidFill>
                  <a:schemeClr val="tx1"/>
                </a:solidFill>
                <a:latin typeface="Arial" panose="020B0604020202020204" pitchFamily="34" charset="0"/>
                <a:cs typeface="Arial" panose="020B0604020202020204" pitchFamily="34" charset="0"/>
              </a:rPr>
              <a:t>w</a:t>
            </a:r>
            <a:r>
              <a:rPr lang="en-US" sz="1900" dirty="0" smtClean="0">
                <a:solidFill>
                  <a:schemeClr val="tx1"/>
                </a:solidFill>
                <a:latin typeface="Arial" panose="020B0604020202020204" pitchFamily="34" charset="0"/>
                <a:cs typeface="Arial" panose="020B0604020202020204" pitchFamily="34" charset="0"/>
              </a:rPr>
              <a:t>ell-</a:t>
            </a:r>
            <a:r>
              <a:rPr lang="en-US" sz="1900" dirty="0" err="1" smtClean="0">
                <a:solidFill>
                  <a:schemeClr val="tx1"/>
                </a:solidFill>
                <a:latin typeface="Arial" panose="020B0604020202020204" pitchFamily="34" charset="0"/>
                <a:cs typeface="Arial" panose="020B0604020202020204" pitchFamily="34" charset="0"/>
              </a:rPr>
              <a:t>scaffolded</a:t>
            </a:r>
            <a:r>
              <a:rPr lang="en-US" sz="1900" dirty="0" smtClean="0">
                <a:solidFill>
                  <a:schemeClr val="tx1"/>
                </a:solidFill>
                <a:latin typeface="Arial" panose="020B0604020202020204" pitchFamily="34" charset="0"/>
                <a:cs typeface="Arial" panose="020B0604020202020204" pitchFamily="34" charset="0"/>
              </a:rPr>
              <a:t> start / MVP ; open-ended onward</a:t>
            </a:r>
            <a:endParaRPr lang="en-US" sz="2400" dirty="0" smtClean="0">
              <a:latin typeface="Arial" panose="020B0604020202020204" pitchFamily="34" charset="0"/>
              <a:cs typeface="Arial" panose="020B0604020202020204" pitchFamily="34" charset="0"/>
            </a:endParaRPr>
          </a:p>
          <a:p>
            <a:pPr marL="256032" indent="-256032" eaLnBrk="1" hangingPunct="1">
              <a:lnSpc>
                <a:spcPct val="120000"/>
              </a:lnSpc>
              <a:spcBef>
                <a:spcPct val="0"/>
              </a:spcBef>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Sponsor appoints a </a:t>
            </a:r>
            <a:r>
              <a:rPr lang="en-US" sz="2400" dirty="0" smtClean="0">
                <a:solidFill>
                  <a:schemeClr val="bg1"/>
                </a:solidFill>
                <a:latin typeface="Arial" panose="020B0604020202020204" pitchFamily="34" charset="0"/>
                <a:cs typeface="Arial" panose="020B0604020202020204" pitchFamily="34" charset="0"/>
              </a:rPr>
              <a:t>liaison</a:t>
            </a:r>
            <a:r>
              <a:rPr lang="en-US" sz="2400" dirty="0" smtClean="0">
                <a:latin typeface="Arial" panose="020B0604020202020204" pitchFamily="34" charset="0"/>
                <a:cs typeface="Arial" panose="020B0604020202020204" pitchFamily="34" charset="0"/>
              </a:rPr>
              <a:t> to </a:t>
            </a:r>
          </a:p>
          <a:p>
            <a:pPr marL="656082" lvl="2" indent="-256032">
              <a:lnSpc>
                <a:spcPct val="120000"/>
              </a:lnSpc>
              <a:spcBef>
                <a:spcPct val="0"/>
              </a:spcBef>
              <a:spcAft>
                <a:spcPts val="600"/>
              </a:spcAft>
            </a:pPr>
            <a:r>
              <a:rPr lang="en-US" sz="1900" dirty="0">
                <a:solidFill>
                  <a:schemeClr val="tx1"/>
                </a:solidFill>
                <a:latin typeface="Arial" panose="020B0604020202020204" pitchFamily="34" charset="0"/>
                <a:cs typeface="Arial" panose="020B0604020202020204" pitchFamily="34" charset="0"/>
              </a:rPr>
              <a:t>M</a:t>
            </a:r>
            <a:r>
              <a:rPr lang="en-US" sz="1900" dirty="0" smtClean="0">
                <a:solidFill>
                  <a:schemeClr val="tx1"/>
                </a:solidFill>
                <a:latin typeface="Arial" panose="020B0604020202020204" pitchFamily="34" charset="0"/>
                <a:cs typeface="Arial" panose="020B0604020202020204" pitchFamily="34" charset="0"/>
              </a:rPr>
              <a:t>onitor team progress, ~1 </a:t>
            </a:r>
            <a:r>
              <a:rPr lang="en-US" sz="1900" dirty="0" err="1" smtClean="0">
                <a:solidFill>
                  <a:schemeClr val="tx1"/>
                </a:solidFill>
                <a:latin typeface="Arial" panose="020B0604020202020204" pitchFamily="34" charset="0"/>
                <a:cs typeface="Arial" panose="020B0604020202020204" pitchFamily="34" charset="0"/>
              </a:rPr>
              <a:t>hr</a:t>
            </a:r>
            <a:r>
              <a:rPr lang="en-US" sz="1900" dirty="0" smtClean="0">
                <a:solidFill>
                  <a:schemeClr val="tx1"/>
                </a:solidFill>
                <a:latin typeface="Arial" panose="020B0604020202020204" pitchFamily="34" charset="0"/>
                <a:cs typeface="Arial" panose="020B0604020202020204" pitchFamily="34" charset="0"/>
              </a:rPr>
              <a:t>/week</a:t>
            </a:r>
          </a:p>
          <a:p>
            <a:pPr marL="656082" lvl="2" indent="-256032">
              <a:lnSpc>
                <a:spcPct val="120000"/>
              </a:lnSpc>
              <a:spcBef>
                <a:spcPct val="0"/>
              </a:spcBef>
              <a:spcAft>
                <a:spcPts val="600"/>
              </a:spcAft>
            </a:pPr>
            <a:r>
              <a:rPr lang="en-US" sz="1900" dirty="0">
                <a:solidFill>
                  <a:schemeClr val="tx1"/>
                </a:solidFill>
                <a:latin typeface="Arial" panose="020B0604020202020204" pitchFamily="34" charset="0"/>
                <a:cs typeface="Arial" panose="020B0604020202020204" pitchFamily="34" charset="0"/>
              </a:rPr>
              <a:t>P</a:t>
            </a:r>
            <a:r>
              <a:rPr lang="en-US" sz="1900" dirty="0" smtClean="0">
                <a:solidFill>
                  <a:schemeClr val="tx1"/>
                </a:solidFill>
                <a:latin typeface="Arial" panose="020B0604020202020204" pitchFamily="34" charset="0"/>
                <a:cs typeface="Arial" panose="020B0604020202020204" pitchFamily="34" charset="0"/>
              </a:rPr>
              <a:t>rovide domain expertise, and </a:t>
            </a:r>
          </a:p>
          <a:p>
            <a:pPr marL="656082" lvl="2" indent="-256032">
              <a:lnSpc>
                <a:spcPct val="120000"/>
              </a:lnSpc>
              <a:spcBef>
                <a:spcPct val="0"/>
              </a:spcBef>
              <a:spcAft>
                <a:spcPts val="600"/>
              </a:spcAft>
            </a:pPr>
            <a:r>
              <a:rPr lang="en-US" sz="1900" dirty="0">
                <a:solidFill>
                  <a:schemeClr val="tx1"/>
                </a:solidFill>
                <a:latin typeface="Arial" panose="020B0604020202020204" pitchFamily="34" charset="0"/>
                <a:cs typeface="Arial" panose="020B0604020202020204" pitchFamily="34" charset="0"/>
              </a:rPr>
              <a:t>E</a:t>
            </a:r>
            <a:r>
              <a:rPr lang="en-US" sz="1900" dirty="0" smtClean="0">
                <a:solidFill>
                  <a:schemeClr val="tx1"/>
                </a:solidFill>
                <a:latin typeface="Arial" panose="020B0604020202020204" pitchFamily="34" charset="0"/>
                <a:cs typeface="Arial" panose="020B0604020202020204" pitchFamily="34" charset="0"/>
              </a:rPr>
              <a:t>nsure the path taken is of value to sponsor</a:t>
            </a:r>
            <a:endParaRPr lang="en-US" sz="2400" dirty="0" smtClean="0">
              <a:latin typeface="Arial" panose="020B0604020202020204" pitchFamily="34" charset="0"/>
              <a:cs typeface="Arial" panose="020B0604020202020204" pitchFamily="34" charset="0"/>
            </a:endParaRPr>
          </a:p>
          <a:p>
            <a:pPr marL="256032" indent="-256032" eaLnBrk="1" hangingPunct="1">
              <a:lnSpc>
                <a:spcPct val="120000"/>
              </a:lnSpc>
              <a:spcBef>
                <a:spcPct val="0"/>
              </a:spcBef>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Sponsor and HMC sign business </a:t>
            </a: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greement</a:t>
            </a:r>
          </a:p>
          <a:p>
            <a:pPr marL="256032" indent="-256032" eaLnBrk="1" hangingPunct="1">
              <a:lnSpc>
                <a:spcPct val="120000"/>
              </a:lnSpc>
              <a:spcBef>
                <a:spcPct val="0"/>
              </a:spcBef>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Faculty assigned, via interest and expertise</a:t>
            </a:r>
          </a:p>
          <a:p>
            <a:pPr marL="256032" indent="-256032" eaLnBrk="1" hangingPunct="1">
              <a:lnSpc>
                <a:spcPct val="120000"/>
              </a:lnSpc>
              <a:spcBef>
                <a:spcPct val="0"/>
              </a:spcBef>
              <a:spcAft>
                <a:spcPts val="600"/>
              </a:spcAft>
              <a:buFont typeface="Arial" pitchFamily="34" charset="0"/>
              <a:buChar char="•"/>
            </a:pP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tudents assigned, via preferences and abilities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6" y="249380"/>
            <a:ext cx="8561294" cy="1143000"/>
          </a:xfrm>
        </p:spPr>
        <p:txBody>
          <a:bodyPr>
            <a:normAutofit/>
          </a:bodyPr>
          <a:lstStyle/>
          <a:p>
            <a:pPr algn="ctr" eaLnBrk="1" hangingPunct="1">
              <a:defRPr/>
            </a:pPr>
            <a:r>
              <a:rPr lang="en-US" sz="3600" dirty="0" smtClean="0">
                <a:solidFill>
                  <a:schemeClr val="bg1"/>
                </a:solidFill>
              </a:rPr>
              <a:t>Year’s </a:t>
            </a:r>
            <a:r>
              <a:rPr lang="en-US" sz="3600" dirty="0" smtClean="0">
                <a:solidFill>
                  <a:schemeClr val="bg1"/>
                </a:solidFill>
              </a:rPr>
              <a:t>Start:  Orientation Day</a:t>
            </a:r>
            <a:endParaRPr lang="en-US" sz="3600" dirty="0">
              <a:solidFill>
                <a:schemeClr val="bg1"/>
              </a:solidFill>
            </a:endParaRPr>
          </a:p>
        </p:txBody>
      </p:sp>
      <p:sp>
        <p:nvSpPr>
          <p:cNvPr id="22531" name="Content Placeholder 2"/>
          <p:cNvSpPr>
            <a:spLocks noGrp="1"/>
          </p:cNvSpPr>
          <p:nvPr>
            <p:ph idx="1"/>
          </p:nvPr>
        </p:nvSpPr>
        <p:spPr>
          <a:xfrm>
            <a:off x="538029" y="1358381"/>
            <a:ext cx="4114800" cy="4953000"/>
          </a:xfrm>
        </p:spPr>
        <p:txBody>
          <a:bodyPr>
            <a:normAutofit/>
          </a:bodyPr>
          <a:lstStyle/>
          <a:p>
            <a:pPr marL="256032" indent="-256032" eaLnBrk="1" hangingPunct="1">
              <a:lnSpc>
                <a:spcPct val="120000"/>
              </a:lnSpc>
              <a:spcBef>
                <a:spcPct val="0"/>
              </a:spcBef>
              <a:spcAft>
                <a:spcPts val="600"/>
              </a:spcAft>
              <a:buFont typeface="Arial" pitchFamily="34" charset="0"/>
              <a:buChar char="•"/>
            </a:pPr>
            <a:r>
              <a:rPr lang="en-US" sz="2000" b="0" dirty="0" smtClean="0">
                <a:latin typeface="Arial" panose="020B0604020202020204" pitchFamily="34" charset="0"/>
                <a:cs typeface="Arial" panose="020B0604020202020204" pitchFamily="34" charset="0"/>
              </a:rPr>
              <a:t>Liaisons invited to campus</a:t>
            </a:r>
          </a:p>
          <a:p>
            <a:pPr marL="256032" indent="-256032" eaLnBrk="1" hangingPunct="1">
              <a:lnSpc>
                <a:spcPct val="120000"/>
              </a:lnSpc>
              <a:spcBef>
                <a:spcPct val="0"/>
              </a:spcBef>
              <a:spcAft>
                <a:spcPts val="600"/>
              </a:spcAft>
              <a:buFont typeface="Arial" pitchFamily="34" charset="0"/>
              <a:buChar char="•"/>
            </a:pPr>
            <a:r>
              <a:rPr lang="en-US" sz="2000" b="0" dirty="0" smtClean="0">
                <a:latin typeface="Arial" panose="020B0604020202020204" pitchFamily="34" charset="0"/>
                <a:cs typeface="Arial" panose="020B0604020202020204" pitchFamily="34" charset="0"/>
              </a:rPr>
              <a:t>Meet with Clinic Director</a:t>
            </a:r>
          </a:p>
          <a:p>
            <a:pPr marL="656082" lvl="2" indent="-256032">
              <a:lnSpc>
                <a:spcPct val="120000"/>
              </a:lnSpc>
              <a:spcBef>
                <a:spcPct val="0"/>
              </a:spcBef>
              <a:spcAft>
                <a:spcPts val="600"/>
              </a:spcAft>
            </a:pPr>
            <a:r>
              <a:rPr lang="en-US" sz="1600" dirty="0" smtClean="0">
                <a:solidFill>
                  <a:schemeClr val="tx1"/>
                </a:solidFill>
                <a:latin typeface="Arial" panose="020B0604020202020204" pitchFamily="34" charset="0"/>
                <a:cs typeface="Arial" panose="020B0604020202020204" pitchFamily="34" charset="0"/>
              </a:rPr>
              <a:t>Strategies and tips</a:t>
            </a:r>
          </a:p>
          <a:p>
            <a:pPr marL="256032" indent="-256032" eaLnBrk="1" hangingPunct="1">
              <a:lnSpc>
                <a:spcPct val="120000"/>
              </a:lnSpc>
              <a:spcBef>
                <a:spcPct val="0"/>
              </a:spcBef>
              <a:spcAft>
                <a:spcPts val="600"/>
              </a:spcAft>
              <a:buFont typeface="Arial" pitchFamily="34" charset="0"/>
              <a:buChar char="•"/>
            </a:pPr>
            <a:r>
              <a:rPr lang="en-US" sz="2000" b="0" dirty="0" smtClean="0">
                <a:latin typeface="Arial" panose="020B0604020202020204" pitchFamily="34" charset="0"/>
                <a:cs typeface="Arial" panose="020B0604020202020204" pitchFamily="34" charset="0"/>
              </a:rPr>
              <a:t>Meet with team and faculty advisor</a:t>
            </a:r>
          </a:p>
          <a:p>
            <a:pPr marL="656082" lvl="2" indent="-256032">
              <a:lnSpc>
                <a:spcPct val="120000"/>
              </a:lnSpc>
              <a:spcBef>
                <a:spcPct val="0"/>
              </a:spcBef>
              <a:spcAft>
                <a:spcPts val="600"/>
              </a:spcAft>
            </a:pPr>
            <a:r>
              <a:rPr lang="en-US" sz="1600" dirty="0" smtClean="0">
                <a:solidFill>
                  <a:schemeClr val="tx1"/>
                </a:solidFill>
                <a:latin typeface="Arial" panose="020B0604020202020204" pitchFamily="34" charset="0"/>
                <a:cs typeface="Arial" panose="020B0604020202020204" pitchFamily="34" charset="0"/>
              </a:rPr>
              <a:t>Cover </a:t>
            </a:r>
            <a:r>
              <a:rPr lang="en-US" sz="1600" b="0" dirty="0" smtClean="0">
                <a:solidFill>
                  <a:schemeClr val="tx1"/>
                </a:solidFill>
                <a:latin typeface="Arial" panose="020B0604020202020204" pitchFamily="34" charset="0"/>
                <a:cs typeface="Arial" panose="020B0604020202020204" pitchFamily="34" charset="0"/>
              </a:rPr>
              <a:t>problem in detail</a:t>
            </a:r>
          </a:p>
          <a:p>
            <a:pPr marL="656082" lvl="2" indent="-256032">
              <a:lnSpc>
                <a:spcPct val="120000"/>
              </a:lnSpc>
              <a:spcBef>
                <a:spcPct val="0"/>
              </a:spcBef>
              <a:spcAft>
                <a:spcPts val="600"/>
              </a:spcAft>
            </a:pPr>
            <a:r>
              <a:rPr lang="en-US" sz="1600" b="0" dirty="0" smtClean="0">
                <a:solidFill>
                  <a:schemeClr val="tx1"/>
                </a:solidFill>
                <a:latin typeface="Arial" panose="020B0604020202020204" pitchFamily="34" charset="0"/>
                <a:cs typeface="Arial" panose="020B0604020202020204" pitchFamily="34" charset="0"/>
              </a:rPr>
              <a:t>Discuss confidentiality</a:t>
            </a:r>
          </a:p>
          <a:p>
            <a:pPr marL="256032" lvl="1" indent="-256032" eaLnBrk="1" hangingPunct="1">
              <a:lnSpc>
                <a:spcPct val="120000"/>
              </a:lnSpc>
              <a:spcBef>
                <a:spcPct val="0"/>
              </a:spcBef>
              <a:spcAft>
                <a:spcPts val="600"/>
              </a:spcAft>
            </a:pPr>
            <a:r>
              <a:rPr lang="en-US" sz="2000" b="0" dirty="0" smtClean="0">
                <a:solidFill>
                  <a:schemeClr val="tx1"/>
                </a:solidFill>
                <a:latin typeface="Arial" panose="020B0604020202020204" pitchFamily="34" charset="0"/>
                <a:cs typeface="Arial" panose="020B0604020202020204" pitchFamily="34" charset="0"/>
              </a:rPr>
              <a:t>Establish communication routine</a:t>
            </a:r>
          </a:p>
          <a:p>
            <a:pPr marL="713232" lvl="3" indent="-256032">
              <a:lnSpc>
                <a:spcPct val="120000"/>
              </a:lnSpc>
              <a:spcBef>
                <a:spcPct val="0"/>
              </a:spcBef>
              <a:spcAft>
                <a:spcPts val="600"/>
              </a:spcAft>
              <a:buFont typeface="Wingdings" pitchFamily="2" charset="2"/>
              <a:buChar char="§"/>
            </a:pPr>
            <a:r>
              <a:rPr lang="en-US" sz="1600" b="0" dirty="0" smtClean="0">
                <a:solidFill>
                  <a:schemeClr val="tx1"/>
                </a:solidFill>
                <a:latin typeface="Arial" panose="020B0604020202020204" pitchFamily="34" charset="0"/>
                <a:cs typeface="Arial" panose="020B0604020202020204" pitchFamily="34" charset="0"/>
              </a:rPr>
              <a:t>Email/Slack/other</a:t>
            </a:r>
          </a:p>
          <a:p>
            <a:pPr marL="713232" lvl="3" indent="-256032">
              <a:lnSpc>
                <a:spcPct val="120000"/>
              </a:lnSpc>
              <a:spcBef>
                <a:spcPct val="0"/>
              </a:spcBef>
              <a:spcAft>
                <a:spcPts val="600"/>
              </a:spcAft>
              <a:buFont typeface="Wingdings" pitchFamily="2" charset="2"/>
              <a:buChar char="§"/>
            </a:pPr>
            <a:r>
              <a:rPr lang="en-US" sz="1600" b="0" dirty="0" smtClean="0">
                <a:solidFill>
                  <a:schemeClr val="tx1"/>
                </a:solidFill>
                <a:latin typeface="Arial" panose="020B0604020202020204" pitchFamily="34" charset="0"/>
                <a:cs typeface="Arial" panose="020B0604020202020204" pitchFamily="34" charset="0"/>
              </a:rPr>
              <a:t>Weekly teleconferences</a:t>
            </a:r>
          </a:p>
          <a:p>
            <a:pPr marL="256032" indent="-256032" eaLnBrk="1" hangingPunct="1">
              <a:lnSpc>
                <a:spcPct val="120000"/>
              </a:lnSpc>
              <a:spcBef>
                <a:spcPct val="0"/>
              </a:spcBef>
              <a:spcAft>
                <a:spcPts val="600"/>
              </a:spcAft>
              <a:buFont typeface="Arial" pitchFamily="34" charset="0"/>
              <a:buChar char="•"/>
            </a:pPr>
            <a:r>
              <a:rPr lang="en-US" sz="2000" b="0" dirty="0" smtClean="0">
                <a:latin typeface="Arial" panose="020B0604020202020204" pitchFamily="34" charset="0"/>
                <a:cs typeface="Arial" panose="020B0604020202020204" pitchFamily="34" charset="0"/>
              </a:rPr>
              <a:t>Jumpstart the project, face-to-face</a:t>
            </a:r>
          </a:p>
          <a:p>
            <a:pPr marL="256032" indent="-256032" eaLnBrk="1" hangingPunct="1">
              <a:lnSpc>
                <a:spcPct val="120000"/>
              </a:lnSpc>
              <a:spcBef>
                <a:spcPct val="0"/>
              </a:spcBef>
              <a:spcAft>
                <a:spcPts val="600"/>
              </a:spcAft>
              <a:buFont typeface="Arial" pitchFamily="34" charset="0"/>
              <a:buChar char="•"/>
            </a:pPr>
            <a:r>
              <a:rPr lang="en-US" sz="2000" b="0" dirty="0" smtClean="0">
                <a:latin typeface="Arial" panose="020B0604020202020204" pitchFamily="34" charset="0"/>
                <a:cs typeface="Arial" panose="020B0604020202020204" pitchFamily="34" charset="0"/>
              </a:rPr>
              <a:t>Recruiting / internship opportunity</a:t>
            </a:r>
          </a:p>
        </p:txBody>
      </p:sp>
      <p:pic>
        <p:nvPicPr>
          <p:cNvPr id="22533" name="Picture 8" descr="Orientation-sign"/>
          <p:cNvPicPr>
            <a:picLocks noChangeAspect="1" noChangeArrowheads="1"/>
          </p:cNvPicPr>
          <p:nvPr/>
        </p:nvPicPr>
        <p:blipFill rotWithShape="1">
          <a:blip r:embed="rId3" cstate="print"/>
          <a:srcRect t="1959" r="9183"/>
          <a:stretch/>
        </p:blipFill>
        <p:spPr bwMode="auto">
          <a:xfrm>
            <a:off x="4652829" y="2207923"/>
            <a:ext cx="3551006" cy="25494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58680"/>
            <a:ext cx="8458200" cy="1143000"/>
          </a:xfrm>
        </p:spPr>
        <p:txBody>
          <a:bodyPr>
            <a:normAutofit/>
          </a:bodyPr>
          <a:lstStyle/>
          <a:p>
            <a:pPr algn="ctr" eaLnBrk="1" hangingPunct="1">
              <a:defRPr/>
            </a:pPr>
            <a:r>
              <a:rPr lang="en-US" sz="3600" dirty="0" smtClean="0">
                <a:solidFill>
                  <a:schemeClr val="bg1"/>
                </a:solidFill>
              </a:rPr>
              <a:t>Year’s End:  Projects Day</a:t>
            </a:r>
            <a:endParaRPr lang="en-US" sz="3600" dirty="0">
              <a:solidFill>
                <a:schemeClr val="bg1"/>
              </a:solidFill>
            </a:endParaRPr>
          </a:p>
        </p:txBody>
      </p:sp>
      <p:sp>
        <p:nvSpPr>
          <p:cNvPr id="24579" name="Content Placeholder 2"/>
          <p:cNvSpPr>
            <a:spLocks noGrp="1"/>
          </p:cNvSpPr>
          <p:nvPr>
            <p:ph idx="1"/>
          </p:nvPr>
        </p:nvSpPr>
        <p:spPr>
          <a:xfrm>
            <a:off x="609600" y="1470890"/>
            <a:ext cx="8077200" cy="1922929"/>
          </a:xfrm>
        </p:spPr>
        <p:txBody>
          <a:bodyPr>
            <a:normAutofit/>
          </a:bodyPr>
          <a:lstStyle/>
          <a:p>
            <a:pPr marL="256032" indent="-256032" eaLnBrk="1" hangingPunct="1">
              <a:lnSpc>
                <a:spcPct val="110000"/>
              </a:lnSpc>
              <a:spcBef>
                <a:spcPct val="0"/>
              </a:spcBef>
              <a:spcAft>
                <a:spcPts val="600"/>
              </a:spcAft>
              <a:buFont typeface="Arial" pitchFamily="34" charset="0"/>
              <a:buChar char="•"/>
            </a:pPr>
            <a:r>
              <a:rPr lang="en-US" sz="2800" b="0" dirty="0" smtClean="0"/>
              <a:t>Sponsoring organizations invited to campus</a:t>
            </a:r>
          </a:p>
          <a:p>
            <a:pPr marL="256032" indent="-256032" eaLnBrk="1" hangingPunct="1">
              <a:lnSpc>
                <a:spcPct val="110000"/>
              </a:lnSpc>
              <a:spcBef>
                <a:spcPct val="0"/>
              </a:spcBef>
              <a:spcAft>
                <a:spcPts val="600"/>
              </a:spcAft>
              <a:buFont typeface="Arial" pitchFamily="34" charset="0"/>
              <a:buChar char="•"/>
            </a:pPr>
            <a:r>
              <a:rPr lang="en-US" sz="2800" b="0" dirty="0" smtClean="0"/>
              <a:t>Presentations and poster sessions </a:t>
            </a:r>
            <a:r>
              <a:rPr lang="en-US" sz="2800" b="0" i="1" u="sng" dirty="0" smtClean="0"/>
              <a:t>by all teams</a:t>
            </a:r>
          </a:p>
          <a:p>
            <a:pPr marL="256032" indent="-256032" eaLnBrk="1" hangingPunct="1">
              <a:lnSpc>
                <a:spcPct val="110000"/>
              </a:lnSpc>
              <a:spcBef>
                <a:spcPct val="0"/>
              </a:spcBef>
              <a:spcAft>
                <a:spcPts val="600"/>
              </a:spcAft>
              <a:buFont typeface="Arial" pitchFamily="34" charset="0"/>
              <a:buChar char="•"/>
            </a:pPr>
            <a:r>
              <a:rPr lang="en-US" sz="2800" b="0" dirty="0" smtClean="0"/>
              <a:t>Celebration of student work and the year's progress</a:t>
            </a:r>
          </a:p>
        </p:txBody>
      </p:sp>
      <p:pic>
        <p:nvPicPr>
          <p:cNvPr id="24581" name="Picture 7" descr="LANL-Tumor"/>
          <p:cNvPicPr>
            <a:picLocks noChangeAspect="1" noChangeArrowheads="1"/>
          </p:cNvPicPr>
          <p:nvPr/>
        </p:nvPicPr>
        <p:blipFill>
          <a:blip r:embed="rId3" cstate="print"/>
          <a:srcRect l="8000" t="7996"/>
          <a:stretch>
            <a:fillRect/>
          </a:stretch>
        </p:blipFill>
        <p:spPr bwMode="auto">
          <a:xfrm>
            <a:off x="437959" y="3580083"/>
            <a:ext cx="3772913" cy="2831056"/>
          </a:xfrm>
          <a:prstGeom prst="rect">
            <a:avLst/>
          </a:prstGeom>
          <a:noFill/>
          <a:ln w="9525">
            <a:noFill/>
            <a:miter lim="800000"/>
            <a:headEnd/>
            <a:tailEnd/>
          </a:ln>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25882" t="27217"/>
          <a:stretch/>
        </p:blipFill>
        <p:spPr>
          <a:xfrm>
            <a:off x="4419601" y="3580083"/>
            <a:ext cx="4199467" cy="2838678"/>
          </a:xfrm>
          <a:prstGeom prst="rect">
            <a:avLst/>
          </a:prstGeom>
        </p:spPr>
      </p:pic>
      <p:sp>
        <p:nvSpPr>
          <p:cNvPr id="7" name="TextBox 6"/>
          <p:cNvSpPr txBox="1">
            <a:spLocks noChangeArrowheads="1"/>
          </p:cNvSpPr>
          <p:nvPr/>
        </p:nvSpPr>
        <p:spPr bwMode="auto">
          <a:xfrm>
            <a:off x="6512201" y="6438441"/>
            <a:ext cx="2092243" cy="307777"/>
          </a:xfrm>
          <a:prstGeom prst="rect">
            <a:avLst/>
          </a:prstGeom>
          <a:noFill/>
          <a:ln w="9525">
            <a:noFill/>
            <a:miter lim="800000"/>
            <a:headEnd/>
            <a:tailEnd/>
          </a:ln>
        </p:spPr>
        <p:txBody>
          <a:bodyPr wrap="square">
            <a:spAutoFit/>
          </a:bodyPr>
          <a:lstStyle/>
          <a:p>
            <a:pPr algn="r"/>
            <a:r>
              <a:rPr lang="en-US" sz="1400" dirty="0" smtClean="0">
                <a:latin typeface="Tahoma" pitchFamily="34" charset="0"/>
                <a:cs typeface="Tahoma" pitchFamily="34" charset="0"/>
              </a:rPr>
              <a:t>2017</a:t>
            </a:r>
            <a:endParaRPr lang="en-US" sz="1400" dirty="0">
              <a:latin typeface="Tahoma" pitchFamily="34" charset="0"/>
              <a:cs typeface="Tahoma" pitchFamily="34" charset="0"/>
            </a:endParaRPr>
          </a:p>
        </p:txBody>
      </p:sp>
      <p:sp>
        <p:nvSpPr>
          <p:cNvPr id="8" name="TextBox 7"/>
          <p:cNvSpPr txBox="1">
            <a:spLocks noChangeArrowheads="1"/>
          </p:cNvSpPr>
          <p:nvPr/>
        </p:nvSpPr>
        <p:spPr bwMode="auto">
          <a:xfrm>
            <a:off x="2118629" y="6438441"/>
            <a:ext cx="2092243" cy="307777"/>
          </a:xfrm>
          <a:prstGeom prst="rect">
            <a:avLst/>
          </a:prstGeom>
          <a:noFill/>
          <a:ln w="9525">
            <a:noFill/>
            <a:miter lim="800000"/>
            <a:headEnd/>
            <a:tailEnd/>
          </a:ln>
        </p:spPr>
        <p:txBody>
          <a:bodyPr wrap="square">
            <a:spAutoFit/>
          </a:bodyPr>
          <a:lstStyle/>
          <a:p>
            <a:pPr algn="r"/>
            <a:r>
              <a:rPr lang="en-US" sz="1400" dirty="0" smtClean="0">
                <a:latin typeface="Tahoma" pitchFamily="34" charset="0"/>
                <a:cs typeface="Tahoma" pitchFamily="34" charset="0"/>
              </a:rPr>
              <a:t>2006</a:t>
            </a:r>
            <a:endParaRPr lang="en-US" sz="140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58680"/>
            <a:ext cx="8458200" cy="1143000"/>
          </a:xfrm>
        </p:spPr>
        <p:txBody>
          <a:bodyPr>
            <a:normAutofit/>
          </a:bodyPr>
          <a:lstStyle/>
          <a:p>
            <a:pPr algn="ctr">
              <a:defRPr/>
            </a:pPr>
            <a:r>
              <a:rPr lang="en-US" sz="3600" dirty="0" smtClean="0">
                <a:solidFill>
                  <a:schemeClr val="bg1"/>
                </a:solidFill>
              </a:rPr>
              <a:t>Year’s </a:t>
            </a:r>
            <a:r>
              <a:rPr lang="en-US" sz="3600" dirty="0">
                <a:solidFill>
                  <a:schemeClr val="bg1"/>
                </a:solidFill>
              </a:rPr>
              <a:t>End:  Projects Day</a:t>
            </a:r>
          </a:p>
        </p:txBody>
      </p:sp>
      <p:sp>
        <p:nvSpPr>
          <p:cNvPr id="7" name="TextBox 6"/>
          <p:cNvSpPr txBox="1">
            <a:spLocks noChangeArrowheads="1"/>
          </p:cNvSpPr>
          <p:nvPr/>
        </p:nvSpPr>
        <p:spPr bwMode="auto">
          <a:xfrm>
            <a:off x="7355641" y="1708877"/>
            <a:ext cx="1042842" cy="954107"/>
          </a:xfrm>
          <a:prstGeom prst="rect">
            <a:avLst/>
          </a:prstGeom>
          <a:noFill/>
          <a:ln w="9525">
            <a:noFill/>
            <a:miter lim="800000"/>
            <a:headEnd/>
            <a:tailEnd/>
          </a:ln>
        </p:spPr>
        <p:txBody>
          <a:bodyPr wrap="square">
            <a:spAutoFit/>
          </a:bodyPr>
          <a:lstStyle/>
          <a:p>
            <a:r>
              <a:rPr lang="en-US" sz="1400" dirty="0" smtClean="0">
                <a:latin typeface="Tahoma" pitchFamily="34" charset="0"/>
                <a:cs typeface="Tahoma" pitchFamily="34" charset="0"/>
              </a:rPr>
              <a:t>MITRE team</a:t>
            </a:r>
            <a:r>
              <a:rPr lang="en-US" sz="1400" dirty="0">
                <a:latin typeface="Tahoma" pitchFamily="34" charset="0"/>
                <a:cs typeface="Tahoma" pitchFamily="34" charset="0"/>
              </a:rPr>
              <a:t> </a:t>
            </a:r>
            <a:r>
              <a:rPr lang="en-US" sz="1400" dirty="0" smtClean="0">
                <a:latin typeface="Tahoma" pitchFamily="34" charset="0"/>
                <a:cs typeface="Tahoma" pitchFamily="34" charset="0"/>
              </a:rPr>
              <a:t>@ poster, 2017</a:t>
            </a:r>
            <a:endParaRPr lang="en-US" sz="1400" dirty="0">
              <a:latin typeface="Tahoma" pitchFamily="34" charset="0"/>
              <a:cs typeface="Tahoma"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3637" t="12459" r="2295" b="8415"/>
          <a:stretch/>
        </p:blipFill>
        <p:spPr>
          <a:xfrm>
            <a:off x="692273" y="1708877"/>
            <a:ext cx="6605672" cy="4167267"/>
          </a:xfrm>
          <a:prstGeom prst="rect">
            <a:avLst/>
          </a:prstGeom>
        </p:spPr>
      </p:pic>
    </p:spTree>
    <p:extLst>
      <p:ext uri="{BB962C8B-B14F-4D97-AF65-F5344CB8AC3E}">
        <p14:creationId xmlns:p14="http://schemas.microsoft.com/office/powerpoint/2010/main" val="378562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a:xfrm>
            <a:off x="203200" y="223180"/>
            <a:ext cx="8724900" cy="914400"/>
          </a:xfrm>
        </p:spPr>
        <p:txBody>
          <a:bodyPr/>
          <a:lstStyle/>
          <a:p>
            <a:pPr algn="ctr" eaLnBrk="1" hangingPunct="1"/>
            <a:r>
              <a:rPr lang="en-US" dirty="0" smtClean="0">
                <a:solidFill>
                  <a:schemeClr val="bg1"/>
                </a:solidFill>
              </a:rPr>
              <a:t>2017 Clinic Sponsors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077619"/>
            <a:ext cx="9143999" cy="5748349"/>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
          <p:cNvSpPr>
            <a:spLocks noGrp="1" noChangeArrowheads="1"/>
          </p:cNvSpPr>
          <p:nvPr>
            <p:ph type="title"/>
          </p:nvPr>
        </p:nvSpPr>
        <p:spPr>
          <a:xfrm>
            <a:off x="259977" y="417875"/>
            <a:ext cx="8570258" cy="927628"/>
          </a:xfrm>
        </p:spPr>
        <p:txBody>
          <a:bodyPr>
            <a:normAutofit/>
          </a:bodyPr>
          <a:lstStyle/>
          <a:p>
            <a:pPr algn="ctr" eaLnBrk="1" hangingPunct="1"/>
            <a:r>
              <a:rPr lang="en-US" sz="4200" dirty="0" smtClean="0"/>
              <a:t>Project?  Recommendations:</a:t>
            </a:r>
          </a:p>
        </p:txBody>
      </p:sp>
      <p:sp>
        <p:nvSpPr>
          <p:cNvPr id="165891" name="Rectangle 2"/>
          <p:cNvSpPr>
            <a:spLocks noGrp="1" noChangeArrowheads="1"/>
          </p:cNvSpPr>
          <p:nvPr>
            <p:ph idx="1"/>
          </p:nvPr>
        </p:nvSpPr>
        <p:spPr bwMode="auto">
          <a:xfrm>
            <a:off x="591671" y="1437500"/>
            <a:ext cx="8102624" cy="4529935"/>
          </a:xfrm>
          <a:noFill/>
          <a:ln w="12700">
            <a:miter lim="800000"/>
            <a:headEnd/>
            <a:tailEnd/>
          </a:ln>
        </p:spPr>
        <p:txBody>
          <a:bodyPr wrap="square" lIns="50800" tIns="50800" rIns="50800" bIns="50800" numCol="1" anchor="t" anchorCtr="0" compatLnSpc="1">
            <a:prstTxWarp prst="textNoShape">
              <a:avLst/>
            </a:prstTxWarp>
            <a:normAutofit/>
          </a:bodyPr>
          <a:lstStyle/>
          <a:p>
            <a:pPr marL="292100" indent="-292100" eaLnBrk="1" hangingPunct="1">
              <a:buFont typeface="Arial" pitchFamily="34" charset="0"/>
              <a:buChar char="•"/>
            </a:pPr>
            <a:r>
              <a:rPr lang="en-US" b="0" dirty="0" smtClean="0"/>
              <a:t>Sponsor value greater than fee</a:t>
            </a:r>
          </a:p>
          <a:p>
            <a:pPr marL="292100" indent="-292100" eaLnBrk="1" hangingPunct="1">
              <a:buFont typeface="Arial" pitchFamily="34" charset="0"/>
              <a:buChar char="•"/>
            </a:pPr>
            <a:r>
              <a:rPr lang="en-US" b="0" dirty="0" smtClean="0"/>
              <a:t>Valuable, rather than critical …</a:t>
            </a:r>
          </a:p>
          <a:p>
            <a:pPr marL="292100" indent="-292100">
              <a:buFont typeface="Arial" pitchFamily="34" charset="0"/>
              <a:buChar char="•"/>
            </a:pPr>
            <a:r>
              <a:rPr lang="en-US" b="0" dirty="0" smtClean="0"/>
              <a:t>Job </a:t>
            </a:r>
            <a:r>
              <a:rPr lang="en-US" b="0" dirty="0"/>
              <a:t>j</a:t>
            </a:r>
            <a:r>
              <a:rPr lang="en-US" b="0" dirty="0" smtClean="0"/>
              <a:t>ar </a:t>
            </a:r>
            <a:r>
              <a:rPr lang="en-US" b="0" dirty="0"/>
              <a:t>~</a:t>
            </a:r>
            <a:r>
              <a:rPr lang="en-US" b="0" dirty="0" smtClean="0"/>
              <a:t> speculative opportunities		</a:t>
            </a:r>
            <a:endParaRPr lang="en-US" b="0" dirty="0"/>
          </a:p>
          <a:p>
            <a:pPr marL="1200150" lvl="1" indent="-457200">
              <a:buFont typeface="Arial" panose="020B0604020202020204" pitchFamily="34" charset="0"/>
              <a:buChar char="•"/>
            </a:pPr>
            <a:r>
              <a:rPr lang="en-US" b="0" i="1" dirty="0" smtClean="0">
                <a:solidFill>
                  <a:schemeClr val="tx1"/>
                </a:solidFill>
              </a:rPr>
              <a:t>" If </a:t>
            </a:r>
            <a:r>
              <a:rPr lang="en-US" b="0" i="1" dirty="0">
                <a:solidFill>
                  <a:schemeClr val="tx1"/>
                </a:solidFill>
              </a:rPr>
              <a:t>I had one more </a:t>
            </a:r>
            <a:r>
              <a:rPr lang="en-US" b="0" i="1" dirty="0" smtClean="0">
                <a:solidFill>
                  <a:schemeClr val="tx1"/>
                </a:solidFill>
              </a:rPr>
              <a:t>FTE"</a:t>
            </a:r>
          </a:p>
          <a:p>
            <a:pPr marL="292100" indent="-292100">
              <a:buFont typeface="Arial" pitchFamily="34" charset="0"/>
              <a:buChar char="•"/>
            </a:pPr>
            <a:r>
              <a:rPr lang="en-US" b="0" dirty="0"/>
              <a:t>N</a:t>
            </a:r>
            <a:r>
              <a:rPr lang="en-US" b="0" dirty="0" smtClean="0">
                <a:solidFill>
                  <a:schemeClr val="tx1"/>
                </a:solidFill>
              </a:rPr>
              <a:t>o typical Clinic project:</a:t>
            </a:r>
          </a:p>
          <a:p>
            <a:pPr marL="1200150" lvl="1" indent="-457200">
              <a:buFont typeface="Arial" panose="020B0604020202020204" pitchFamily="34" charset="0"/>
              <a:buChar char="•"/>
            </a:pPr>
            <a:r>
              <a:rPr lang="en-US" b="0" i="1" dirty="0">
                <a:solidFill>
                  <a:schemeClr val="tx1"/>
                </a:solidFill>
              </a:rPr>
              <a:t>" </a:t>
            </a:r>
            <a:r>
              <a:rPr lang="en-US" b="0" i="1" dirty="0" smtClean="0">
                <a:solidFill>
                  <a:schemeClr val="tx1"/>
                </a:solidFill>
              </a:rPr>
              <a:t>R + D for our R &amp; </a:t>
            </a:r>
            <a:r>
              <a:rPr lang="en-US" b="0" i="1" dirty="0" smtClean="0">
                <a:solidFill>
                  <a:schemeClr val="tx1"/>
                </a:solidFill>
              </a:rPr>
              <a:t>D "</a:t>
            </a:r>
            <a:endParaRPr lang="en-US" b="0" i="1" dirty="0" smtClean="0">
              <a:solidFill>
                <a:schemeClr val="tx1"/>
              </a:solidFill>
            </a:endParaRPr>
          </a:p>
          <a:p>
            <a:pPr marL="1200150" lvl="1" indent="-457200">
              <a:buFont typeface="Arial" panose="020B0604020202020204" pitchFamily="34" charset="0"/>
              <a:buChar char="•"/>
            </a:pPr>
            <a:r>
              <a:rPr lang="en-US" b="0" i="1" dirty="0" smtClean="0">
                <a:solidFill>
                  <a:schemeClr val="tx1"/>
                </a:solidFill>
              </a:rPr>
              <a:t>" Optimizing – on a new axis..." </a:t>
            </a:r>
          </a:p>
          <a:p>
            <a:pPr marL="1200150" lvl="1" indent="-457200">
              <a:buFont typeface="Arial" panose="020B0604020202020204" pitchFamily="34" charset="0"/>
              <a:buChar char="•"/>
            </a:pPr>
            <a:r>
              <a:rPr lang="en-US" b="0" i="1" dirty="0" smtClean="0">
                <a:solidFill>
                  <a:schemeClr val="tx1"/>
                </a:solidFill>
              </a:rPr>
              <a:t>" Piloting hackathons</a:t>
            </a:r>
            <a:r>
              <a:rPr lang="en-US" b="0" i="1" dirty="0">
                <a:solidFill>
                  <a:schemeClr val="tx1"/>
                </a:solidFill>
              </a:rPr>
              <a:t>’  </a:t>
            </a:r>
            <a:r>
              <a:rPr lang="en-US" b="0" i="1" dirty="0" smtClean="0">
                <a:solidFill>
                  <a:schemeClr val="tx1"/>
                </a:solidFill>
              </a:rPr>
              <a:t>2-5% " </a:t>
            </a:r>
            <a:endParaRPr lang="en-US" b="0" i="1" dirty="0">
              <a:solidFill>
                <a:schemeClr val="tx1"/>
              </a:solidFill>
            </a:endParaRPr>
          </a:p>
        </p:txBody>
      </p:sp>
      <p:sp>
        <p:nvSpPr>
          <p:cNvPr id="2" name="Rectangle 1"/>
          <p:cNvSpPr/>
          <p:nvPr/>
        </p:nvSpPr>
        <p:spPr>
          <a:xfrm>
            <a:off x="1436496" y="5967435"/>
            <a:ext cx="1926297" cy="584775"/>
          </a:xfrm>
          <a:prstGeom prst="rect">
            <a:avLst/>
          </a:prstGeom>
          <a:solidFill>
            <a:schemeClr val="bg1"/>
          </a:solidFill>
        </p:spPr>
        <p:txBody>
          <a:bodyPr wrap="none">
            <a:spAutoFit/>
          </a:bodyPr>
          <a:lstStyle/>
          <a:p>
            <a:r>
              <a:rPr lang="en-US" sz="3200" i="1" dirty="0" smtClean="0"/>
              <a:t>Thoughts?</a:t>
            </a:r>
            <a:endParaRPr lang="en-US" sz="3200" i="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a:xfrm>
            <a:off x="203200" y="223180"/>
            <a:ext cx="8724900" cy="914400"/>
          </a:xfrm>
        </p:spPr>
        <p:txBody>
          <a:bodyPr/>
          <a:lstStyle/>
          <a:p>
            <a:pPr algn="ctr" eaLnBrk="1" hangingPunct="1"/>
            <a:r>
              <a:rPr lang="en-US" dirty="0" smtClean="0">
                <a:solidFill>
                  <a:schemeClr val="bg1"/>
                </a:solidFill>
              </a:rPr>
              <a:t>2017 Clinic Sponsors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9021" y="1077620"/>
            <a:ext cx="8669355" cy="5449966"/>
          </a:xfrm>
          <a:prstGeom prst="rect">
            <a:avLst/>
          </a:prstGeom>
        </p:spPr>
      </p:pic>
    </p:spTree>
    <p:extLst>
      <p:ext uri="{BB962C8B-B14F-4D97-AF65-F5344CB8AC3E}">
        <p14:creationId xmlns:p14="http://schemas.microsoft.com/office/powerpoint/2010/main" val="21012228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a:xfrm>
            <a:off x="203200" y="223180"/>
            <a:ext cx="8724900" cy="914400"/>
          </a:xfrm>
        </p:spPr>
        <p:txBody>
          <a:bodyPr/>
          <a:lstStyle/>
          <a:p>
            <a:pPr algn="ctr" eaLnBrk="1" hangingPunct="1"/>
            <a:r>
              <a:rPr lang="en-US" dirty="0" smtClean="0">
                <a:solidFill>
                  <a:schemeClr val="bg1"/>
                </a:solidFill>
              </a:rPr>
              <a:t>2016 Clinic Sponsors</a:t>
            </a:r>
          </a:p>
        </p:txBody>
      </p:sp>
      <p:pic>
        <p:nvPicPr>
          <p:cNvPr id="7" name="Picture 6"/>
          <p:cNvPicPr/>
          <p:nvPr/>
        </p:nvPicPr>
        <p:blipFill rotWithShape="1">
          <a:blip r:embed="rId3"/>
          <a:srcRect l="9954" t="12130" r="8449" b="1040"/>
          <a:stretch/>
        </p:blipFill>
        <p:spPr bwMode="auto">
          <a:xfrm>
            <a:off x="203200" y="1091806"/>
            <a:ext cx="8724900" cy="53851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8912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a:xfrm>
            <a:off x="203200" y="253160"/>
            <a:ext cx="8724900" cy="914400"/>
          </a:xfrm>
        </p:spPr>
        <p:txBody>
          <a:bodyPr/>
          <a:lstStyle/>
          <a:p>
            <a:pPr algn="ctr" eaLnBrk="1" hangingPunct="1"/>
            <a:r>
              <a:rPr lang="en-US" dirty="0" smtClean="0">
                <a:solidFill>
                  <a:schemeClr val="bg1"/>
                </a:solidFill>
              </a:rPr>
              <a:t>Example clinic projects...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86" y="1123398"/>
            <a:ext cx="8822720" cy="5617277"/>
          </a:xfrm>
          <a:prstGeom prst="rect">
            <a:avLst/>
          </a:prstGeom>
        </p:spPr>
      </p:pic>
      <p:sp>
        <p:nvSpPr>
          <p:cNvPr id="4" name="TextBox 3"/>
          <p:cNvSpPr txBox="1">
            <a:spLocks noChangeArrowheads="1"/>
          </p:cNvSpPr>
          <p:nvPr/>
        </p:nvSpPr>
        <p:spPr bwMode="auto">
          <a:xfrm>
            <a:off x="6908963" y="6438441"/>
            <a:ext cx="2092243" cy="307777"/>
          </a:xfrm>
          <a:prstGeom prst="rect">
            <a:avLst/>
          </a:prstGeom>
          <a:solidFill>
            <a:schemeClr val="bg1"/>
          </a:solidFill>
          <a:ln w="9525">
            <a:noFill/>
            <a:miter lim="800000"/>
            <a:headEnd/>
            <a:tailEnd/>
          </a:ln>
        </p:spPr>
        <p:txBody>
          <a:bodyPr wrap="square">
            <a:spAutoFit/>
          </a:bodyPr>
          <a:lstStyle/>
          <a:p>
            <a:pPr algn="ctr"/>
            <a:r>
              <a:rPr lang="en-US" sz="1400" dirty="0" smtClean="0">
                <a:latin typeface="Tahoma" pitchFamily="34" charset="0"/>
                <a:cs typeface="Tahoma" pitchFamily="34" charset="0"/>
              </a:rPr>
              <a:t>Apatite to Zircon, 2015</a:t>
            </a:r>
            <a:endParaRPr lang="en-US" sz="1400" dirty="0">
              <a:latin typeface="Tahoma" pitchFamily="34" charset="0"/>
              <a:cs typeface="Tahoma" pitchFamily="34" charset="0"/>
            </a:endParaRPr>
          </a:p>
        </p:txBody>
      </p:sp>
    </p:spTree>
    <p:extLst>
      <p:ext uri="{BB962C8B-B14F-4D97-AF65-F5344CB8AC3E}">
        <p14:creationId xmlns:p14="http://schemas.microsoft.com/office/powerpoint/2010/main" val="11456677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Remaining slides are extra...</a:t>
            </a:r>
            <a:endParaRPr lang="en-US" dirty="0"/>
          </a:p>
        </p:txBody>
      </p:sp>
    </p:spTree>
    <p:extLst>
      <p:ext uri="{BB962C8B-B14F-4D97-AF65-F5344CB8AC3E}">
        <p14:creationId xmlns:p14="http://schemas.microsoft.com/office/powerpoint/2010/main" val="1391792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33082" y="304798"/>
            <a:ext cx="8633012" cy="1143000"/>
          </a:xfrm>
        </p:spPr>
        <p:txBody>
          <a:bodyPr>
            <a:normAutofit/>
          </a:bodyPr>
          <a:lstStyle/>
          <a:p>
            <a:pPr algn="ctr" eaLnBrk="1" hangingPunct="1"/>
            <a:r>
              <a:rPr lang="en-US" sz="3600" dirty="0" smtClean="0"/>
              <a:t>Students:  </a:t>
            </a:r>
            <a:r>
              <a:rPr lang="en-US" sz="3600" i="1" dirty="0" smtClean="0"/>
              <a:t>Bright, Inventive, Fearless</a:t>
            </a:r>
            <a:endParaRPr lang="en-US" sz="3600" dirty="0" smtClean="0"/>
          </a:p>
        </p:txBody>
      </p:sp>
      <p:sp>
        <p:nvSpPr>
          <p:cNvPr id="16390" name="TextBox 6"/>
          <p:cNvSpPr txBox="1">
            <a:spLocks noChangeArrowheads="1"/>
          </p:cNvSpPr>
          <p:nvPr/>
        </p:nvSpPr>
        <p:spPr bwMode="auto">
          <a:xfrm>
            <a:off x="7120328" y="1324956"/>
            <a:ext cx="908170" cy="954107"/>
          </a:xfrm>
          <a:prstGeom prst="rect">
            <a:avLst/>
          </a:prstGeom>
          <a:noFill/>
          <a:ln w="9525">
            <a:noFill/>
            <a:miter lim="800000"/>
            <a:headEnd/>
            <a:tailEnd/>
          </a:ln>
        </p:spPr>
        <p:txBody>
          <a:bodyPr wrap="square">
            <a:spAutoFit/>
          </a:bodyPr>
          <a:lstStyle/>
          <a:p>
            <a:r>
              <a:rPr lang="en-US" sz="1400" dirty="0" smtClean="0">
                <a:latin typeface="Tahoma" pitchFamily="34" charset="0"/>
                <a:cs typeface="Tahoma" pitchFamily="34" charset="0"/>
              </a:rPr>
              <a:t>¾ of 2017's</a:t>
            </a:r>
          </a:p>
          <a:p>
            <a:r>
              <a:rPr lang="en-US" sz="1400" dirty="0" smtClean="0">
                <a:latin typeface="Tahoma" pitchFamily="34" charset="0"/>
                <a:cs typeface="Tahoma" pitchFamily="34" charset="0"/>
              </a:rPr>
              <a:t>AmEx team…</a:t>
            </a:r>
            <a:endParaRPr lang="en-US" sz="1400" dirty="0">
              <a:latin typeface="Tahoma" pitchFamily="34" charset="0"/>
              <a:cs typeface="Tahom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4419" y="1324956"/>
            <a:ext cx="6235909" cy="4676932"/>
          </a:xfrm>
          <a:prstGeom prst="rect">
            <a:avLst/>
          </a:prstGeom>
        </p:spPr>
      </p:pic>
    </p:spTree>
    <p:extLst>
      <p:ext uri="{BB962C8B-B14F-4D97-AF65-F5344CB8AC3E}">
        <p14:creationId xmlns:p14="http://schemas.microsoft.com/office/powerpoint/2010/main" val="38079976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pPr eaLnBrk="1" hangingPunct="1"/>
            <a:endParaRPr lang="en-US" dirty="0" smtClean="0"/>
          </a:p>
        </p:txBody>
      </p:sp>
      <p:sp>
        <p:nvSpPr>
          <p:cNvPr id="6" name="Rectangle 2"/>
          <p:cNvSpPr txBox="1">
            <a:spLocks noChangeArrowheads="1"/>
          </p:cNvSpPr>
          <p:nvPr/>
        </p:nvSpPr>
        <p:spPr bwMode="gray">
          <a:xfrm>
            <a:off x="1143000" y="134475"/>
            <a:ext cx="6858000" cy="609600"/>
          </a:xfrm>
          <a:prstGeom prst="rect">
            <a:avLst/>
          </a:prstGeom>
          <a:noFill/>
          <a:ln w="9525">
            <a:noFill/>
            <a:miter lim="800000"/>
            <a:headEnd/>
            <a:tailEnd/>
          </a:ln>
          <a:effectLst/>
        </p:spPr>
        <p:txBody>
          <a:bodyPr anchor="ctr"/>
          <a:lstStyle/>
          <a:p>
            <a:pPr algn="ctr">
              <a:defRPr/>
            </a:pPr>
            <a:r>
              <a:rPr lang="en-US" sz="2800" b="1" kern="0" dirty="0" smtClean="0">
                <a:solidFill>
                  <a:srgbClr val="800000"/>
                </a:solidFill>
                <a:latin typeface="+mj-lt"/>
                <a:ea typeface="+mj-ea"/>
                <a:cs typeface="+mj-cs"/>
              </a:rPr>
              <a:t>Computer Security (CS</a:t>
            </a:r>
            <a:r>
              <a:rPr lang="en-US" sz="2800" b="1" kern="0" dirty="0">
                <a:solidFill>
                  <a:srgbClr val="800000"/>
                </a:solidFill>
                <a:latin typeface="+mj-lt"/>
                <a:ea typeface="+mj-ea"/>
                <a:cs typeface="+mj-cs"/>
              </a:rPr>
              <a:t>)</a:t>
            </a:r>
            <a:endParaRPr lang="en-US" sz="3200" b="1" kern="0" dirty="0">
              <a:solidFill>
                <a:srgbClr val="800000"/>
              </a:solidFill>
              <a:latin typeface="+mj-lt"/>
              <a:ea typeface="+mj-ea"/>
              <a:cs typeface="+mj-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09093"/>
            <a:ext cx="9144000" cy="5877236"/>
          </a:xfrm>
          <a:prstGeom prst="rect">
            <a:avLst/>
          </a:prstGeom>
          <a:ln>
            <a:solidFill>
              <a:srgbClr val="80000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0" y="161370"/>
            <a:ext cx="9144000" cy="609600"/>
          </a:xfrm>
          <a:prstGeom prst="rect">
            <a:avLst/>
          </a:prstGeom>
          <a:noFill/>
          <a:ln w="9525">
            <a:noFill/>
            <a:miter lim="800000"/>
            <a:headEnd/>
            <a:tailEnd/>
          </a:ln>
          <a:effectLst/>
        </p:spPr>
        <p:txBody>
          <a:bodyPr anchor="ctr"/>
          <a:lstStyle/>
          <a:p>
            <a:pPr algn="ctr">
              <a:defRPr/>
            </a:pPr>
            <a:r>
              <a:rPr lang="en-US" sz="2800" b="1" kern="0" dirty="0">
                <a:solidFill>
                  <a:srgbClr val="800000"/>
                </a:solidFill>
                <a:latin typeface="+mj-lt"/>
                <a:ea typeface="+mj-ea"/>
                <a:cs typeface="+mj-cs"/>
              </a:rPr>
              <a:t>Silicon Wafer Conditioner (Engineering)</a:t>
            </a:r>
            <a:endParaRPr lang="en-US" sz="3200" b="1" kern="0" dirty="0">
              <a:solidFill>
                <a:srgbClr val="800000"/>
              </a:solidFill>
              <a:latin typeface="+mj-lt"/>
              <a:ea typeface="+mj-ea"/>
              <a:cs typeface="+mj-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01325"/>
            <a:ext cx="9144000" cy="5845908"/>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1143000" y="107580"/>
            <a:ext cx="6858000" cy="609600"/>
          </a:xfrm>
          <a:prstGeom prst="rect">
            <a:avLst/>
          </a:prstGeom>
          <a:noFill/>
          <a:ln w="9525">
            <a:noFill/>
            <a:miter lim="800000"/>
            <a:headEnd/>
            <a:tailEnd/>
          </a:ln>
          <a:effectLst/>
        </p:spPr>
        <p:txBody>
          <a:bodyPr anchor="ctr"/>
          <a:lstStyle/>
          <a:p>
            <a:pPr algn="ctr">
              <a:defRPr/>
            </a:pPr>
            <a:r>
              <a:rPr lang="en-US" sz="2800" b="1" kern="0" dirty="0">
                <a:solidFill>
                  <a:srgbClr val="800000"/>
                </a:solidFill>
                <a:latin typeface="+mj-lt"/>
                <a:ea typeface="+mj-ea"/>
                <a:cs typeface="+mj-cs"/>
              </a:rPr>
              <a:t>IV Pump Control (Mathematics)</a:t>
            </a:r>
            <a:endParaRPr lang="en-US" sz="3200" b="1" kern="0" dirty="0">
              <a:solidFill>
                <a:srgbClr val="800000"/>
              </a:solidFill>
              <a:latin typeface="+mj-lt"/>
              <a:ea typeface="+mj-ea"/>
              <a:cs typeface="+mj-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63194"/>
            <a:ext cx="9144000" cy="620746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gray">
          <a:xfrm>
            <a:off x="0" y="134475"/>
            <a:ext cx="9144000" cy="609600"/>
          </a:xfrm>
          <a:prstGeom prst="rect">
            <a:avLst/>
          </a:prstGeom>
          <a:noFill/>
          <a:ln w="9525">
            <a:noFill/>
            <a:miter lim="800000"/>
            <a:headEnd/>
            <a:tailEnd/>
          </a:ln>
          <a:effectLst/>
        </p:spPr>
        <p:txBody>
          <a:bodyPr anchor="ctr"/>
          <a:lstStyle/>
          <a:p>
            <a:pPr algn="ctr">
              <a:defRPr/>
            </a:pPr>
            <a:r>
              <a:rPr lang="en-US" sz="2800" b="1" kern="0" dirty="0">
                <a:solidFill>
                  <a:srgbClr val="800000"/>
                </a:solidFill>
                <a:latin typeface="+mj-lt"/>
                <a:ea typeface="+mj-ea"/>
                <a:cs typeface="+mj-cs"/>
              </a:rPr>
              <a:t>Tagged-Neutron Calibration Source (Physics)</a:t>
            </a:r>
            <a:endParaRPr lang="en-US" sz="3200" b="1" kern="0" dirty="0">
              <a:solidFill>
                <a:srgbClr val="800000"/>
              </a:solidFill>
              <a:latin typeface="+mj-lt"/>
              <a:ea typeface="+mj-ea"/>
              <a:cs typeface="+mj-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03023"/>
            <a:ext cx="9144000" cy="618744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noAutofit/>
          </a:bodyPr>
          <a:lstStyle/>
          <a:p>
            <a:pPr algn="ctr" eaLnBrk="1" hangingPunct="1">
              <a:defRPr/>
            </a:pPr>
            <a:r>
              <a:rPr lang="en-US" sz="3600" dirty="0" smtClean="0">
                <a:solidFill>
                  <a:schemeClr val="bg1"/>
                </a:solidFill>
              </a:rPr>
              <a:t>Prior Sponsor Recommendations</a:t>
            </a:r>
            <a:br>
              <a:rPr lang="en-US" sz="3600" dirty="0" smtClean="0">
                <a:solidFill>
                  <a:schemeClr val="bg1"/>
                </a:solidFill>
              </a:rPr>
            </a:br>
            <a:r>
              <a:rPr lang="en-US" sz="3600" dirty="0" smtClean="0">
                <a:solidFill>
                  <a:schemeClr val="bg1"/>
                </a:solidFill>
              </a:rPr>
              <a:t>Are Strong:  You Can Ask Them</a:t>
            </a:r>
            <a:endParaRPr lang="en-US" sz="3600" dirty="0">
              <a:solidFill>
                <a:schemeClr val="bg1"/>
              </a:solidFill>
            </a:endParaRPr>
          </a:p>
        </p:txBody>
      </p:sp>
      <p:sp>
        <p:nvSpPr>
          <p:cNvPr id="18435" name="Content Placeholder 2"/>
          <p:cNvSpPr>
            <a:spLocks noGrp="1"/>
          </p:cNvSpPr>
          <p:nvPr>
            <p:ph idx="1"/>
          </p:nvPr>
        </p:nvSpPr>
        <p:spPr>
          <a:xfrm>
            <a:off x="439271" y="1600200"/>
            <a:ext cx="7342094" cy="4549588"/>
          </a:xfrm>
        </p:spPr>
        <p:txBody>
          <a:bodyPr>
            <a:normAutofit lnSpcReduction="10000"/>
          </a:bodyPr>
          <a:lstStyle/>
          <a:p>
            <a:pPr marL="256032" lvl="0" indent="-256032">
              <a:lnSpc>
                <a:spcPct val="110000"/>
              </a:lnSpc>
              <a:spcBef>
                <a:spcPts val="0"/>
              </a:spcBef>
              <a:spcAft>
                <a:spcPts val="600"/>
              </a:spcAft>
              <a:buFont typeface="Arial" pitchFamily="34" charset="0"/>
              <a:buChar char="•"/>
            </a:pPr>
            <a:r>
              <a:rPr lang="en-US" sz="2400" spc="0" dirty="0"/>
              <a:t>Becton, Dickinson and Company (BD): </a:t>
            </a:r>
            <a:r>
              <a:rPr lang="en-US" sz="2400" b="0" i="1" spc="0" dirty="0" smtClean="0"/>
              <a:t>Robert D. Butterfield, Research Fellow, Infusion and Respiratory </a:t>
            </a:r>
            <a:r>
              <a:rPr lang="en-US" sz="2400" b="0" i="1" spc="0" smtClean="0"/>
              <a:t>Systems, (</a:t>
            </a:r>
            <a:r>
              <a:rPr lang="en-US" sz="2400" b="0" i="1" spc="0" dirty="0" smtClean="0"/>
              <a:t>858) 617-5787</a:t>
            </a:r>
          </a:p>
          <a:p>
            <a:pPr marL="256032" lvl="0" indent="-256032">
              <a:lnSpc>
                <a:spcPct val="110000"/>
              </a:lnSpc>
              <a:spcBef>
                <a:spcPts val="0"/>
              </a:spcBef>
              <a:spcAft>
                <a:spcPts val="600"/>
              </a:spcAft>
              <a:buFont typeface="Arial" pitchFamily="34" charset="0"/>
              <a:buChar char="•"/>
            </a:pPr>
            <a:r>
              <a:rPr lang="en-US" sz="2400" spc="0" dirty="0" smtClean="0"/>
              <a:t>Honeywell: </a:t>
            </a:r>
            <a:r>
              <a:rPr lang="en-US" sz="2400" b="0" i="1" spc="0" dirty="0" smtClean="0"/>
              <a:t>James Van Ackeren, Manager, Performance Analysis, (310) 512-4832</a:t>
            </a:r>
          </a:p>
          <a:p>
            <a:pPr marL="256032" lvl="0" indent="-256032">
              <a:lnSpc>
                <a:spcPct val="110000"/>
              </a:lnSpc>
              <a:spcBef>
                <a:spcPts val="0"/>
              </a:spcBef>
              <a:spcAft>
                <a:spcPts val="600"/>
              </a:spcAft>
              <a:buFont typeface="Arial" pitchFamily="34" charset="0"/>
              <a:buChar char="•"/>
            </a:pPr>
            <a:r>
              <a:rPr lang="en-US" sz="2400" spc="0" dirty="0" smtClean="0"/>
              <a:t>Lawrence Livermore National Laboratory: </a:t>
            </a:r>
            <a:r>
              <a:rPr lang="en-US" sz="2400" b="0" i="1" spc="0" dirty="0" smtClean="0"/>
              <a:t>Adam Bernstein, Advanced Detector Group,           I-Division, (925) 422-5918</a:t>
            </a:r>
            <a:endParaRPr lang="en-US" sz="2400" i="1" spc="0" dirty="0" smtClean="0"/>
          </a:p>
          <a:p>
            <a:pPr marL="256032" lvl="0" indent="-256032">
              <a:lnSpc>
                <a:spcPct val="110000"/>
              </a:lnSpc>
              <a:spcBef>
                <a:spcPts val="0"/>
              </a:spcBef>
              <a:spcAft>
                <a:spcPts val="600"/>
              </a:spcAft>
              <a:buFont typeface="Arial" pitchFamily="34" charset="0"/>
              <a:buChar char="•"/>
            </a:pPr>
            <a:r>
              <a:rPr lang="en-US" sz="2400" spc="0" dirty="0" smtClean="0"/>
              <a:t>Northrop Grumman Corporation: </a:t>
            </a:r>
            <a:r>
              <a:rPr lang="en-US" sz="2400" b="0" i="1" spc="0" dirty="0" smtClean="0"/>
              <a:t>Charles Volk, Vice President and Chief Technologist,             (818) 719-7765</a:t>
            </a:r>
          </a:p>
          <a:p>
            <a:pPr eaLnBrk="1" hangingPunct="1">
              <a:spcBef>
                <a:spcPct val="0"/>
              </a:spcBef>
              <a:spcAft>
                <a:spcPts val="600"/>
              </a:spcAft>
            </a:pPr>
            <a:endParaRPr lang="en-US" sz="2200" i="1" dirty="0" smtClean="0"/>
          </a:p>
        </p:txBody>
      </p:sp>
    </p:spTree>
    <p:extLst>
      <p:ext uri="{BB962C8B-B14F-4D97-AF65-F5344CB8AC3E}">
        <p14:creationId xmlns:p14="http://schemas.microsoft.com/office/powerpoint/2010/main" val="36818589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noAutofit/>
          </a:bodyPr>
          <a:lstStyle/>
          <a:p>
            <a:pPr algn="ctr" eaLnBrk="1" hangingPunct="1">
              <a:defRPr/>
            </a:pPr>
            <a:r>
              <a:rPr lang="en-US" sz="3600" dirty="0" smtClean="0">
                <a:solidFill>
                  <a:schemeClr val="bg1"/>
                </a:solidFill>
              </a:rPr>
              <a:t>Prior Sponsor Recommendations</a:t>
            </a:r>
            <a:br>
              <a:rPr lang="en-US" sz="3600" dirty="0" smtClean="0">
                <a:solidFill>
                  <a:schemeClr val="bg1"/>
                </a:solidFill>
              </a:rPr>
            </a:br>
            <a:r>
              <a:rPr lang="en-US" sz="3600" dirty="0" smtClean="0">
                <a:solidFill>
                  <a:schemeClr val="bg1"/>
                </a:solidFill>
              </a:rPr>
              <a:t>Are Strong:  You Can Ask Them (cont.)</a:t>
            </a:r>
            <a:endParaRPr lang="en-US" sz="3600" dirty="0">
              <a:solidFill>
                <a:schemeClr val="bg1"/>
              </a:solidFill>
            </a:endParaRPr>
          </a:p>
        </p:txBody>
      </p:sp>
      <p:sp>
        <p:nvSpPr>
          <p:cNvPr id="18435" name="Content Placeholder 2"/>
          <p:cNvSpPr>
            <a:spLocks noGrp="1"/>
          </p:cNvSpPr>
          <p:nvPr>
            <p:ph idx="1"/>
          </p:nvPr>
        </p:nvSpPr>
        <p:spPr>
          <a:xfrm>
            <a:off x="439271" y="1600200"/>
            <a:ext cx="7342094" cy="4549588"/>
          </a:xfrm>
        </p:spPr>
        <p:txBody>
          <a:bodyPr>
            <a:normAutofit/>
          </a:bodyPr>
          <a:lstStyle/>
          <a:p>
            <a:pPr marL="256032" lvl="0" indent="-256032">
              <a:lnSpc>
                <a:spcPct val="110000"/>
              </a:lnSpc>
              <a:spcBef>
                <a:spcPts val="0"/>
              </a:spcBef>
              <a:spcAft>
                <a:spcPts val="600"/>
              </a:spcAft>
              <a:buFont typeface="Arial" pitchFamily="34" charset="0"/>
              <a:buChar char="•"/>
            </a:pPr>
            <a:r>
              <a:rPr lang="en-US" sz="2400" spc="0" dirty="0" err="1" smtClean="0"/>
              <a:t>Opto</a:t>
            </a:r>
            <a:r>
              <a:rPr lang="en-US" sz="2400" spc="0" dirty="0" smtClean="0"/>
              <a:t> 22: </a:t>
            </a:r>
            <a:r>
              <a:rPr lang="en-US" sz="2400" b="0" i="1" spc="0" dirty="0" smtClean="0"/>
              <a:t>Mark </a:t>
            </a:r>
            <a:r>
              <a:rPr lang="en-US" sz="2400" b="0" i="1" spc="0" dirty="0" err="1" smtClean="0"/>
              <a:t>Engman</a:t>
            </a:r>
            <a:r>
              <a:rPr lang="en-US" sz="2400" b="0" i="1" spc="0" dirty="0" smtClean="0"/>
              <a:t>, President and CEO,    (951) 695-3000</a:t>
            </a:r>
          </a:p>
          <a:p>
            <a:pPr marL="256032" lvl="0" indent="-256032">
              <a:lnSpc>
                <a:spcPct val="110000"/>
              </a:lnSpc>
              <a:spcBef>
                <a:spcPts val="0"/>
              </a:spcBef>
              <a:spcAft>
                <a:spcPts val="600"/>
              </a:spcAft>
              <a:buFont typeface="Arial" pitchFamily="34" charset="0"/>
              <a:buChar char="•"/>
            </a:pPr>
            <a:r>
              <a:rPr lang="en-US" sz="2400" spc="0" dirty="0" smtClean="0"/>
              <a:t>Oregon Biomedical Engineering Institute: </a:t>
            </a:r>
            <a:r>
              <a:rPr lang="en-US" sz="2400" b="0" i="1" spc="0" dirty="0" smtClean="0"/>
              <a:t>Kenton Gregory, President, (503) 216-5210</a:t>
            </a:r>
          </a:p>
          <a:p>
            <a:pPr marL="256032" lvl="0" indent="-256032">
              <a:lnSpc>
                <a:spcPct val="110000"/>
              </a:lnSpc>
              <a:spcBef>
                <a:spcPts val="0"/>
              </a:spcBef>
              <a:spcAft>
                <a:spcPts val="600"/>
              </a:spcAft>
              <a:buFont typeface="Arial" pitchFamily="34" charset="0"/>
              <a:buChar char="•"/>
            </a:pPr>
            <a:r>
              <a:rPr lang="en-US" sz="2400" spc="0" dirty="0" smtClean="0"/>
              <a:t>The Aerospace Corporation: </a:t>
            </a:r>
            <a:r>
              <a:rPr lang="en-US" sz="2400" b="0" i="1" spc="0" dirty="0" smtClean="0"/>
              <a:t>Joseph Betser, Senior Project Leader, Business Development, (310) 336-0577</a:t>
            </a:r>
          </a:p>
          <a:p>
            <a:pPr eaLnBrk="1" hangingPunct="1">
              <a:spcBef>
                <a:spcPct val="0"/>
              </a:spcBef>
              <a:spcAft>
                <a:spcPts val="600"/>
              </a:spcAft>
            </a:pPr>
            <a:endParaRPr lang="en-US" sz="2200" i="1" dirty="0" smtClean="0"/>
          </a:p>
        </p:txBody>
      </p:sp>
    </p:spTree>
    <p:extLst>
      <p:ext uri="{BB962C8B-B14F-4D97-AF65-F5344CB8AC3E}">
        <p14:creationId xmlns:p14="http://schemas.microsoft.com/office/powerpoint/2010/main" val="3383077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8984" y="3657600"/>
            <a:ext cx="6660292" cy="42013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866" name="Title 1"/>
          <p:cNvSpPr>
            <a:spLocks noGrp="1"/>
          </p:cNvSpPr>
          <p:nvPr>
            <p:ph type="title"/>
          </p:nvPr>
        </p:nvSpPr>
        <p:spPr>
          <a:xfrm>
            <a:off x="304800" y="609600"/>
            <a:ext cx="8570259" cy="914400"/>
          </a:xfrm>
        </p:spPr>
        <p:txBody>
          <a:bodyPr>
            <a:noAutofit/>
          </a:bodyPr>
          <a:lstStyle/>
          <a:p>
            <a:pPr algn="ctr" eaLnBrk="1" hangingPunct="1"/>
            <a:r>
              <a:rPr lang="en-US" sz="3600" dirty="0" smtClean="0"/>
              <a:t>Harvey Mudd College was first</a:t>
            </a:r>
            <a:br>
              <a:rPr lang="en-US" sz="3600" dirty="0" smtClean="0"/>
            </a:br>
            <a:r>
              <a:rPr lang="en-US" sz="3600" dirty="0" smtClean="0"/>
              <a:t>and </a:t>
            </a:r>
            <a:r>
              <a:rPr lang="en-US" sz="3600" dirty="0"/>
              <a:t>s</a:t>
            </a:r>
            <a:r>
              <a:rPr lang="en-US" sz="3600" dirty="0" smtClean="0"/>
              <a:t>till </a:t>
            </a:r>
            <a:r>
              <a:rPr lang="en-US" sz="3600" dirty="0"/>
              <a:t>s</a:t>
            </a:r>
            <a:r>
              <a:rPr lang="en-US" sz="3600" dirty="0" smtClean="0"/>
              <a:t>ets the standard</a:t>
            </a:r>
          </a:p>
        </p:txBody>
      </p:sp>
      <p:sp>
        <p:nvSpPr>
          <p:cNvPr id="6" name="Rectangle 2"/>
          <p:cNvSpPr txBox="1">
            <a:spLocks noChangeArrowheads="1"/>
          </p:cNvSpPr>
          <p:nvPr/>
        </p:nvSpPr>
        <p:spPr bwMode="auto">
          <a:xfrm>
            <a:off x="672353" y="1670051"/>
            <a:ext cx="7315200" cy="4686300"/>
          </a:xfrm>
          <a:prstGeom prst="rect">
            <a:avLst/>
          </a:prstGeom>
          <a:noFill/>
          <a:ln w="12700">
            <a:miter lim="800000"/>
            <a:headEnd/>
            <a:tailEnd/>
          </a:ln>
        </p:spPr>
        <p:txBody>
          <a:bodyPr vert="horz" wrap="square" lIns="50800" tIns="50800" rIns="50800" bIns="50800" numCol="1" rtlCol="0" anchor="t" anchorCtr="0" compatLnSpc="1">
            <a:prstTxWarp prst="textNoShape">
              <a:avLst/>
            </a:prstTxWarp>
            <a:normAutofit/>
          </a:bodyPr>
          <a:lstStyle/>
          <a:p>
            <a:pPr marL="255588" marR="0" lvl="0" indent="-255588" algn="l" defTabSz="457200" rtl="0" eaLnBrk="1" fontAlgn="auto" latinLnBrk="0" hangingPunct="1">
              <a:lnSpc>
                <a:spcPct val="120000"/>
              </a:lnSpc>
              <a:spcBef>
                <a:spcPct val="0"/>
              </a:spcBef>
              <a:spcAft>
                <a:spcPts val="0"/>
              </a:spcAft>
              <a:buClrTx/>
              <a:buSzTx/>
              <a:buFont typeface="Arial" pitchFamily="34" charset="0"/>
              <a:buChar char="•"/>
              <a:tabLst/>
              <a:defRPr/>
            </a:pPr>
            <a:r>
              <a:rPr kumimoji="0" lang="en-US" sz="2600" b="1" i="0" u="none" strike="noStrike" kern="1200" cap="none" spc="-150" normalizeH="0" baseline="0" noProof="0" dirty="0" smtClean="0">
                <a:ln>
                  <a:noFill/>
                </a:ln>
                <a:solidFill>
                  <a:prstClr val="black"/>
                </a:solidFill>
                <a:effectLst/>
                <a:uLnTx/>
                <a:uFillTx/>
                <a:latin typeface="Helvetica"/>
                <a:ea typeface="+mn-ea"/>
                <a:cs typeface="Helvetica"/>
              </a:rPr>
              <a:t>Clinic g</a:t>
            </a:r>
            <a:r>
              <a:rPr kumimoji="0" lang="en-US" sz="2600" b="1" i="0" u="none" strike="noStrike" kern="1200" cap="none" spc="-150" normalizeH="0" baseline="0" noProof="0" dirty="0" err="1" smtClean="0">
                <a:ln>
                  <a:noFill/>
                </a:ln>
                <a:solidFill>
                  <a:prstClr val="black"/>
                </a:solidFill>
                <a:effectLst/>
                <a:uLnTx/>
                <a:uFillTx/>
                <a:latin typeface="Helvetica"/>
                <a:ea typeface="+mn-ea"/>
                <a:cs typeface="Helvetica"/>
              </a:rPr>
              <a:t>ives</a:t>
            </a:r>
            <a:r>
              <a:rPr kumimoji="0" lang="en-US" sz="2600" b="1" i="0" u="none" strike="noStrike" kern="1200" cap="none" spc="-150" normalizeH="0" baseline="0" noProof="0" dirty="0" smtClean="0">
                <a:ln>
                  <a:noFill/>
                </a:ln>
                <a:solidFill>
                  <a:prstClr val="black"/>
                </a:solidFill>
                <a:effectLst/>
                <a:uLnTx/>
                <a:uFillTx/>
                <a:latin typeface="Helvetica"/>
                <a:ea typeface="+mn-ea"/>
                <a:cs typeface="Helvetica"/>
              </a:rPr>
              <a:t> Sponsor fresh ideas on an important problem</a:t>
            </a:r>
          </a:p>
          <a:p>
            <a:pPr marL="255588" marR="0" lvl="0" indent="-255588" algn="l" defTabSz="457200" rtl="0" eaLnBrk="1" fontAlgn="auto" latinLnBrk="0" hangingPunct="1">
              <a:lnSpc>
                <a:spcPct val="120000"/>
              </a:lnSpc>
              <a:spcBef>
                <a:spcPct val="0"/>
              </a:spcBef>
              <a:spcAft>
                <a:spcPts val="0"/>
              </a:spcAft>
              <a:buClrTx/>
              <a:buSzTx/>
              <a:buFont typeface="Arial" pitchFamily="34" charset="0"/>
              <a:buChar char="•"/>
              <a:tabLst/>
              <a:defRPr/>
            </a:pPr>
            <a:r>
              <a:rPr kumimoji="0" lang="en-US" sz="2600" b="1" i="0" u="none" strike="noStrike" kern="1200" cap="none" spc="-150" normalizeH="0" baseline="0" noProof="0" dirty="0" smtClean="0">
                <a:ln>
                  <a:noFill/>
                </a:ln>
                <a:solidFill>
                  <a:prstClr val="black"/>
                </a:solidFill>
                <a:effectLst/>
                <a:uLnTx/>
                <a:uFillTx/>
                <a:latin typeface="Helvetica" pitchFamily="34" charset="0"/>
                <a:ea typeface="+mn-ea"/>
                <a:cs typeface="Helvetica" pitchFamily="34" charset="0"/>
              </a:rPr>
              <a:t>Team of sharp, motivated and creative students working for a whole year</a:t>
            </a:r>
          </a:p>
          <a:p>
            <a:pPr marL="255588" marR="0" lvl="0" indent="-255588" algn="l" defTabSz="457200" rtl="0" eaLnBrk="1" fontAlgn="auto" latinLnBrk="0" hangingPunct="1">
              <a:lnSpc>
                <a:spcPct val="120000"/>
              </a:lnSpc>
              <a:spcBef>
                <a:spcPct val="0"/>
              </a:spcBef>
              <a:spcAft>
                <a:spcPts val="0"/>
              </a:spcAft>
              <a:buClrTx/>
              <a:buSzTx/>
              <a:buFont typeface="Arial" pitchFamily="34" charset="0"/>
              <a:buChar char="•"/>
              <a:tabLst/>
              <a:defRPr/>
            </a:pPr>
            <a:r>
              <a:rPr kumimoji="0" lang="en-US" sz="2600" b="1" i="0" u="none" strike="noStrike" kern="1200" cap="none" spc="-150" normalizeH="0" baseline="0" noProof="0" dirty="0" smtClean="0">
                <a:ln>
                  <a:noFill/>
                </a:ln>
                <a:solidFill>
                  <a:prstClr val="black"/>
                </a:solidFill>
                <a:effectLst/>
                <a:uLnTx/>
                <a:uFillTx/>
                <a:latin typeface="Helvetica" pitchFamily="34" charset="0"/>
                <a:ea typeface="+mn-ea"/>
                <a:cs typeface="Helvetica" pitchFamily="34" charset="0"/>
              </a:rPr>
              <a:t>Joint projects across specialties common</a:t>
            </a:r>
          </a:p>
          <a:p>
            <a:pPr marL="255588" marR="0" lvl="0" indent="-255588" algn="l" defTabSz="457200" rtl="0" eaLnBrk="1" fontAlgn="auto" latinLnBrk="0" hangingPunct="1">
              <a:lnSpc>
                <a:spcPct val="120000"/>
              </a:lnSpc>
              <a:spcBef>
                <a:spcPct val="0"/>
              </a:spcBef>
              <a:spcAft>
                <a:spcPts val="0"/>
              </a:spcAft>
              <a:buClrTx/>
              <a:buSzTx/>
              <a:buFont typeface="Arial" pitchFamily="34" charset="0"/>
              <a:buChar char="•"/>
              <a:tabLst/>
              <a:defRPr/>
            </a:pPr>
            <a:r>
              <a:rPr kumimoji="0" lang="en-US" sz="2600" b="1" i="0" u="none" strike="noStrike" kern="1200" cap="none" spc="-150" normalizeH="0" baseline="0" noProof="0" dirty="0" smtClean="0">
                <a:ln>
                  <a:noFill/>
                </a:ln>
                <a:solidFill>
                  <a:prstClr val="black"/>
                </a:solidFill>
                <a:effectLst/>
                <a:uLnTx/>
                <a:uFillTx/>
                <a:latin typeface="Helvetica" pitchFamily="34" charset="0"/>
                <a:ea typeface="+mn-ea"/>
                <a:cs typeface="Helvetica" pitchFamily="34" charset="0"/>
              </a:rPr>
              <a:t>Many projects lead to patents</a:t>
            </a:r>
          </a:p>
          <a:p>
            <a:pPr marL="255588" marR="0" lvl="0" indent="-255588" algn="l" defTabSz="457200" rtl="0" eaLnBrk="1" fontAlgn="auto" latinLnBrk="0" hangingPunct="1">
              <a:lnSpc>
                <a:spcPct val="120000"/>
              </a:lnSpc>
              <a:spcBef>
                <a:spcPct val="0"/>
              </a:spcBef>
              <a:spcAft>
                <a:spcPts val="0"/>
              </a:spcAft>
              <a:buClrTx/>
              <a:buSzTx/>
              <a:buFont typeface="Arial" pitchFamily="34" charset="0"/>
              <a:buChar char="•"/>
              <a:tabLst/>
              <a:defRPr/>
            </a:pPr>
            <a:r>
              <a:rPr kumimoji="0" lang="en-US" sz="2600" b="1" i="0" u="none" strike="noStrike" kern="1200" cap="none" spc="-150" normalizeH="0" baseline="0" noProof="0" dirty="0" smtClean="0">
                <a:ln>
                  <a:noFill/>
                </a:ln>
                <a:solidFill>
                  <a:prstClr val="black"/>
                </a:solidFill>
                <a:effectLst/>
                <a:uLnTx/>
                <a:uFillTx/>
                <a:latin typeface="Helvetica" pitchFamily="34" charset="0"/>
                <a:ea typeface="+mn-ea"/>
                <a:cs typeface="Helvetica" pitchFamily="34" charset="0"/>
              </a:rPr>
              <a:t>Many results are implemented</a:t>
            </a:r>
          </a:p>
          <a:p>
            <a:pPr marL="255588" marR="0" lvl="0" indent="-255588" algn="l" defTabSz="457200" rtl="0" eaLnBrk="1" fontAlgn="auto" latinLnBrk="0" hangingPunct="1">
              <a:lnSpc>
                <a:spcPct val="120000"/>
              </a:lnSpc>
              <a:spcBef>
                <a:spcPct val="0"/>
              </a:spcBef>
              <a:spcAft>
                <a:spcPts val="0"/>
              </a:spcAft>
              <a:buClrTx/>
              <a:buSzTx/>
              <a:buFont typeface="Arial" pitchFamily="34" charset="0"/>
              <a:buChar char="•"/>
              <a:tabLst/>
              <a:defRPr/>
            </a:pPr>
            <a:r>
              <a:rPr kumimoji="0" lang="en-US" sz="2600" b="1" i="0" u="none" strike="noStrike" kern="1200" cap="none" spc="-150" normalizeH="0" baseline="0" noProof="0" dirty="0" smtClean="0">
                <a:ln>
                  <a:noFill/>
                </a:ln>
                <a:solidFill>
                  <a:prstClr val="black"/>
                </a:solidFill>
                <a:effectLst/>
                <a:uLnTx/>
                <a:uFillTx/>
                <a:latin typeface="Helvetica" pitchFamily="34" charset="0"/>
                <a:ea typeface="+mn-ea"/>
                <a:cs typeface="Helvetica" pitchFamily="34" charset="0"/>
              </a:rPr>
              <a:t>Many sponsors return in subsequent years</a:t>
            </a:r>
          </a:p>
          <a:p>
            <a:pPr marL="255588" marR="0" lvl="0" indent="-255588" algn="l" defTabSz="457200" rtl="0" eaLnBrk="1" fontAlgn="auto" latinLnBrk="0" hangingPunct="1">
              <a:lnSpc>
                <a:spcPct val="120000"/>
              </a:lnSpc>
              <a:spcBef>
                <a:spcPct val="0"/>
              </a:spcBef>
              <a:spcAft>
                <a:spcPts val="0"/>
              </a:spcAft>
              <a:buClrTx/>
              <a:buSzTx/>
              <a:buFont typeface="Arial" pitchFamily="34" charset="0"/>
              <a:buChar char="•"/>
              <a:tabLst/>
              <a:defRPr/>
            </a:pPr>
            <a:r>
              <a:rPr kumimoji="0" lang="en-US" sz="2600" b="1" i="0" u="none" strike="noStrike" kern="1200" cap="none" spc="-150" normalizeH="0" baseline="0" noProof="0" dirty="0" smtClean="0">
                <a:ln>
                  <a:noFill/>
                </a:ln>
                <a:solidFill>
                  <a:prstClr val="black"/>
                </a:solidFill>
                <a:effectLst/>
                <a:uLnTx/>
                <a:uFillTx/>
                <a:latin typeface="Helvetica" pitchFamily="34" charset="0"/>
                <a:ea typeface="+mn-ea"/>
                <a:cs typeface="Helvetica" pitchFamily="34" charset="0"/>
              </a:rPr>
              <a:t>Student </a:t>
            </a:r>
            <a:r>
              <a:rPr kumimoji="0" lang="en-US" sz="2600" b="1" i="0" u="none" strike="noStrike" kern="1200" cap="none" spc="-150" normalizeH="0" baseline="0" noProof="0" dirty="0">
                <a:ln>
                  <a:noFill/>
                </a:ln>
                <a:solidFill>
                  <a:prstClr val="black"/>
                </a:solidFill>
                <a:effectLst/>
                <a:uLnTx/>
                <a:uFillTx/>
                <a:latin typeface="Helvetica" pitchFamily="34" charset="0"/>
                <a:ea typeface="+mn-ea"/>
                <a:cs typeface="Helvetica" pitchFamily="34" charset="0"/>
              </a:rPr>
              <a:t>r</a:t>
            </a:r>
            <a:r>
              <a:rPr kumimoji="0" lang="en-US" sz="2600" b="1" i="0" u="none" strike="noStrike" kern="1200" cap="none" spc="-150" normalizeH="0" baseline="0" noProof="0" dirty="0" smtClean="0">
                <a:ln>
                  <a:noFill/>
                </a:ln>
                <a:solidFill>
                  <a:prstClr val="black"/>
                </a:solidFill>
                <a:effectLst/>
                <a:uLnTx/>
                <a:uFillTx/>
                <a:latin typeface="Helvetica" pitchFamily="34" charset="0"/>
                <a:ea typeface="+mn-ea"/>
                <a:cs typeface="Helvetica" pitchFamily="34" charset="0"/>
              </a:rPr>
              <a:t>ecruiting opportunities</a:t>
            </a:r>
            <a:endParaRPr kumimoji="0" lang="en-US" sz="2600" b="1" i="0" u="none" strike="noStrike" kern="1200" cap="none" spc="-150" normalizeH="0" baseline="0" noProof="0" dirty="0" smtClean="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24725189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
          <p:cNvSpPr>
            <a:spLocks noGrp="1" noChangeArrowheads="1"/>
          </p:cNvSpPr>
          <p:nvPr>
            <p:ph type="title"/>
          </p:nvPr>
        </p:nvSpPr>
        <p:spPr/>
        <p:txBody>
          <a:bodyPr/>
          <a:lstStyle/>
          <a:p>
            <a:pPr algn="ctr" eaLnBrk="1" hangingPunct="1"/>
            <a:r>
              <a:rPr lang="en-US" dirty="0" smtClean="0"/>
              <a:t>Project Areas</a:t>
            </a:r>
          </a:p>
        </p:txBody>
      </p:sp>
      <p:sp>
        <p:nvSpPr>
          <p:cNvPr id="166915" name="Rectangle 2"/>
          <p:cNvSpPr>
            <a:spLocks noGrp="1" noChangeArrowheads="1"/>
          </p:cNvSpPr>
          <p:nvPr>
            <p:ph idx="1"/>
          </p:nvPr>
        </p:nvSpPr>
        <p:spPr bwMode="auto">
          <a:xfrm>
            <a:off x="1485900" y="1706563"/>
            <a:ext cx="6781800" cy="4514850"/>
          </a:xfrm>
          <a:noFill/>
          <a:ln w="12700">
            <a:miter lim="800000"/>
            <a:headEnd/>
            <a:tailEnd/>
          </a:ln>
        </p:spPr>
        <p:txBody>
          <a:bodyPr wrap="square" lIns="50800" tIns="50800" rIns="50800" bIns="50800" numCol="1" anchor="t" anchorCtr="0" compatLnSpc="1">
            <a:prstTxWarp prst="textNoShape">
              <a:avLst/>
            </a:prstTxWarp>
          </a:bodyPr>
          <a:lstStyle/>
          <a:p>
            <a:pPr marL="292100" indent="-292100" eaLnBrk="1" hangingPunct="1">
              <a:lnSpc>
                <a:spcPct val="90000"/>
              </a:lnSpc>
              <a:spcBef>
                <a:spcPct val="0"/>
              </a:spcBef>
            </a:pPr>
            <a:r>
              <a:rPr lang="en-US" sz="2900" dirty="0" smtClean="0"/>
              <a:t>Engineering strengths in:</a:t>
            </a:r>
          </a:p>
          <a:p>
            <a:pPr marL="692150" lvl="1" indent="-234950" eaLnBrk="1" hangingPunct="1">
              <a:lnSpc>
                <a:spcPct val="90000"/>
              </a:lnSpc>
              <a:buClr>
                <a:srgbClr val="000000"/>
              </a:buClr>
            </a:pPr>
            <a:r>
              <a:rPr lang="en-US" sz="2500" dirty="0" smtClean="0">
                <a:solidFill>
                  <a:schemeClr val="tx1"/>
                </a:solidFill>
              </a:rPr>
              <a:t>General Engineering</a:t>
            </a:r>
          </a:p>
          <a:p>
            <a:pPr marL="692150" lvl="1" indent="-234950" eaLnBrk="1" hangingPunct="1">
              <a:lnSpc>
                <a:spcPct val="90000"/>
              </a:lnSpc>
              <a:buClr>
                <a:srgbClr val="000000"/>
              </a:buClr>
            </a:pPr>
            <a:r>
              <a:rPr lang="en-US" sz="2500" dirty="0" smtClean="0">
                <a:solidFill>
                  <a:schemeClr val="tx1"/>
                </a:solidFill>
              </a:rPr>
              <a:t>Biomedical Engineering</a:t>
            </a:r>
          </a:p>
          <a:p>
            <a:pPr marL="692150" lvl="1" indent="-234950" eaLnBrk="1" hangingPunct="1">
              <a:lnSpc>
                <a:spcPct val="90000"/>
              </a:lnSpc>
              <a:buClr>
                <a:srgbClr val="000000"/>
              </a:buClr>
            </a:pPr>
            <a:r>
              <a:rPr lang="en-US" sz="2500" dirty="0" smtClean="0">
                <a:solidFill>
                  <a:schemeClr val="tx1"/>
                </a:solidFill>
              </a:rPr>
              <a:t>Computer Engineering, Embedded Processors</a:t>
            </a:r>
          </a:p>
          <a:p>
            <a:pPr marL="692150" lvl="1" indent="-234950" eaLnBrk="1" hangingPunct="1">
              <a:lnSpc>
                <a:spcPct val="90000"/>
              </a:lnSpc>
              <a:buClr>
                <a:srgbClr val="000000"/>
              </a:buClr>
            </a:pPr>
            <a:r>
              <a:rPr lang="en-US" sz="2500" dirty="0" smtClean="0">
                <a:solidFill>
                  <a:schemeClr val="tx1"/>
                </a:solidFill>
              </a:rPr>
              <a:t>Systems &amp; Signals, Controls</a:t>
            </a:r>
          </a:p>
          <a:p>
            <a:pPr marL="692150" lvl="1" indent="-234950" eaLnBrk="1" hangingPunct="1">
              <a:lnSpc>
                <a:spcPct val="90000"/>
              </a:lnSpc>
              <a:buClr>
                <a:srgbClr val="000000"/>
              </a:buClr>
            </a:pPr>
            <a:r>
              <a:rPr lang="en-US" sz="2500" dirty="0" smtClean="0">
                <a:solidFill>
                  <a:schemeClr val="tx1"/>
                </a:solidFill>
              </a:rPr>
              <a:t>Conceptual Design</a:t>
            </a:r>
          </a:p>
        </p:txBody>
      </p:sp>
    </p:spTree>
    <p:extLst>
      <p:ext uri="{BB962C8B-B14F-4D97-AF65-F5344CB8AC3E}">
        <p14:creationId xmlns:p14="http://schemas.microsoft.com/office/powerpoint/2010/main" val="34048879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
          <p:cNvSpPr>
            <a:spLocks noGrp="1" noChangeArrowheads="1"/>
          </p:cNvSpPr>
          <p:nvPr>
            <p:ph type="title"/>
          </p:nvPr>
        </p:nvSpPr>
        <p:spPr/>
        <p:txBody>
          <a:bodyPr/>
          <a:lstStyle/>
          <a:p>
            <a:pPr algn="ctr" eaLnBrk="1" hangingPunct="1"/>
            <a:r>
              <a:rPr lang="en-US" dirty="0" smtClean="0"/>
              <a:t>Project Areas (cont.)</a:t>
            </a:r>
          </a:p>
        </p:txBody>
      </p:sp>
      <p:sp>
        <p:nvSpPr>
          <p:cNvPr id="166915" name="Rectangle 2"/>
          <p:cNvSpPr>
            <a:spLocks noGrp="1" noChangeArrowheads="1"/>
          </p:cNvSpPr>
          <p:nvPr>
            <p:ph idx="1"/>
          </p:nvPr>
        </p:nvSpPr>
        <p:spPr bwMode="auto">
          <a:xfrm>
            <a:off x="1485900" y="1706563"/>
            <a:ext cx="6781800" cy="4514850"/>
          </a:xfrm>
          <a:noFill/>
          <a:ln w="12700">
            <a:miter lim="800000"/>
            <a:headEnd/>
            <a:tailEnd/>
          </a:ln>
        </p:spPr>
        <p:txBody>
          <a:bodyPr wrap="square" lIns="50800" tIns="50800" rIns="50800" bIns="50800" numCol="1" anchor="t" anchorCtr="0" compatLnSpc="1">
            <a:prstTxWarp prst="textNoShape">
              <a:avLst/>
            </a:prstTxWarp>
          </a:bodyPr>
          <a:lstStyle/>
          <a:p>
            <a:pPr marL="292100" indent="-292100" eaLnBrk="1" hangingPunct="1">
              <a:lnSpc>
                <a:spcPct val="90000"/>
              </a:lnSpc>
              <a:spcBef>
                <a:spcPts val="700"/>
              </a:spcBef>
            </a:pPr>
            <a:r>
              <a:rPr lang="en-US" sz="2900" dirty="0" smtClean="0"/>
              <a:t>Computer Science strengths in:</a:t>
            </a:r>
          </a:p>
          <a:p>
            <a:pPr marL="692150" lvl="1" indent="-234950" eaLnBrk="1" hangingPunct="1">
              <a:lnSpc>
                <a:spcPct val="90000"/>
              </a:lnSpc>
              <a:buClr>
                <a:srgbClr val="000000"/>
              </a:buClr>
            </a:pPr>
            <a:r>
              <a:rPr lang="en-US" sz="2500" dirty="0" smtClean="0">
                <a:solidFill>
                  <a:schemeClr val="tx1"/>
                </a:solidFill>
              </a:rPr>
              <a:t>User Interfaces</a:t>
            </a:r>
          </a:p>
          <a:p>
            <a:pPr marL="692150" lvl="1" indent="-234950" eaLnBrk="1" hangingPunct="1">
              <a:lnSpc>
                <a:spcPct val="90000"/>
              </a:lnSpc>
              <a:buClr>
                <a:srgbClr val="000000"/>
              </a:buClr>
            </a:pPr>
            <a:r>
              <a:rPr lang="en-US" sz="2500" dirty="0" smtClean="0">
                <a:solidFill>
                  <a:schemeClr val="tx1"/>
                </a:solidFill>
              </a:rPr>
              <a:t>Data Mining</a:t>
            </a:r>
          </a:p>
          <a:p>
            <a:pPr marL="692150" lvl="1" indent="-234950" eaLnBrk="1" hangingPunct="1">
              <a:lnSpc>
                <a:spcPct val="90000"/>
              </a:lnSpc>
              <a:buClr>
                <a:srgbClr val="000000"/>
              </a:buClr>
            </a:pPr>
            <a:r>
              <a:rPr lang="en-US" sz="2500" dirty="0" smtClean="0">
                <a:solidFill>
                  <a:schemeClr val="tx1"/>
                </a:solidFill>
              </a:rPr>
              <a:t>Artificial Intelligence / Robotics</a:t>
            </a:r>
          </a:p>
          <a:p>
            <a:pPr marL="692150" lvl="1" indent="-234950" eaLnBrk="1" hangingPunct="1">
              <a:lnSpc>
                <a:spcPct val="90000"/>
              </a:lnSpc>
              <a:buClr>
                <a:srgbClr val="000000"/>
              </a:buClr>
            </a:pPr>
            <a:r>
              <a:rPr lang="en-US" sz="2500" dirty="0" smtClean="0">
                <a:solidFill>
                  <a:schemeClr val="tx1"/>
                </a:solidFill>
              </a:rPr>
              <a:t>Distributed Systems / Parallel Processing</a:t>
            </a:r>
          </a:p>
          <a:p>
            <a:pPr marL="692150" lvl="1" indent="-234950" eaLnBrk="1" hangingPunct="1">
              <a:lnSpc>
                <a:spcPct val="90000"/>
              </a:lnSpc>
              <a:buClr>
                <a:srgbClr val="000000"/>
              </a:buClr>
            </a:pPr>
            <a:r>
              <a:rPr lang="en-US" sz="2500" dirty="0" smtClean="0">
                <a:solidFill>
                  <a:schemeClr val="tx1"/>
                </a:solidFill>
              </a:rPr>
              <a:t>Algorithms</a:t>
            </a:r>
          </a:p>
          <a:p>
            <a:pPr marL="692150" lvl="1" indent="-234950" eaLnBrk="1" hangingPunct="1">
              <a:lnSpc>
                <a:spcPct val="90000"/>
              </a:lnSpc>
              <a:buClr>
                <a:srgbClr val="000000"/>
              </a:buClr>
            </a:pPr>
            <a:r>
              <a:rPr lang="en-US" sz="2500" dirty="0" smtClean="0">
                <a:solidFill>
                  <a:schemeClr val="tx1"/>
                </a:solidFill>
              </a:rPr>
              <a:t>Computer Vision</a:t>
            </a:r>
          </a:p>
          <a:p>
            <a:pPr marL="692150" lvl="1" indent="-234950" eaLnBrk="1" hangingPunct="1">
              <a:lnSpc>
                <a:spcPct val="90000"/>
              </a:lnSpc>
              <a:buClr>
                <a:srgbClr val="000000"/>
              </a:buClr>
            </a:pPr>
            <a:r>
              <a:rPr lang="en-US" sz="2500" dirty="0" smtClean="0">
                <a:solidFill>
                  <a:schemeClr val="tx1"/>
                </a:solidFill>
              </a:rPr>
              <a:t>Graphics / Visualization</a:t>
            </a:r>
          </a:p>
          <a:p>
            <a:pPr marL="692150" lvl="1" indent="-234950" eaLnBrk="1" hangingPunct="1">
              <a:lnSpc>
                <a:spcPct val="90000"/>
              </a:lnSpc>
              <a:buClr>
                <a:srgbClr val="000000"/>
              </a:buClr>
            </a:pPr>
            <a:r>
              <a:rPr lang="en-US" sz="2500" dirty="0" smtClean="0">
                <a:solidFill>
                  <a:schemeClr val="tx1"/>
                </a:solidFill>
              </a:rPr>
              <a:t>Computer Games</a:t>
            </a:r>
          </a:p>
          <a:p>
            <a:pPr marL="692150" lvl="1" indent="-234950" eaLnBrk="1" hangingPunct="1">
              <a:lnSpc>
                <a:spcPct val="90000"/>
              </a:lnSpc>
              <a:buClr>
                <a:srgbClr val="000000"/>
              </a:buClr>
            </a:pPr>
            <a:r>
              <a:rPr lang="en-US" sz="2500" dirty="0" smtClean="0">
                <a:solidFill>
                  <a:schemeClr val="tx1"/>
                </a:solidFill>
              </a:rPr>
              <a:t>Systems and Networking</a:t>
            </a:r>
          </a:p>
        </p:txBody>
      </p:sp>
    </p:spTree>
    <p:extLst>
      <p:ext uri="{BB962C8B-B14F-4D97-AF65-F5344CB8AC3E}">
        <p14:creationId xmlns:p14="http://schemas.microsoft.com/office/powerpoint/2010/main" val="30391845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
          <p:cNvSpPr>
            <a:spLocks noGrp="1" noChangeArrowheads="1"/>
          </p:cNvSpPr>
          <p:nvPr>
            <p:ph type="title"/>
          </p:nvPr>
        </p:nvSpPr>
        <p:spPr/>
        <p:txBody>
          <a:bodyPr/>
          <a:lstStyle/>
          <a:p>
            <a:pPr algn="ctr" eaLnBrk="1" hangingPunct="1"/>
            <a:r>
              <a:rPr lang="en-US" dirty="0" smtClean="0"/>
              <a:t>Project Areas (cont.)</a:t>
            </a:r>
          </a:p>
        </p:txBody>
      </p:sp>
      <p:sp>
        <p:nvSpPr>
          <p:cNvPr id="167939" name="Rectangle 2"/>
          <p:cNvSpPr>
            <a:spLocks noGrp="1" noChangeArrowheads="1"/>
          </p:cNvSpPr>
          <p:nvPr>
            <p:ph idx="1"/>
          </p:nvPr>
        </p:nvSpPr>
        <p:spPr bwMode="auto">
          <a:xfrm>
            <a:off x="1485900" y="1706563"/>
            <a:ext cx="6781800" cy="4514850"/>
          </a:xfrm>
          <a:noFill/>
          <a:ln w="12700">
            <a:miter lim="800000"/>
            <a:headEnd/>
            <a:tailEnd/>
          </a:ln>
        </p:spPr>
        <p:txBody>
          <a:bodyPr wrap="square" lIns="50800" tIns="50800" rIns="50800" bIns="50800" numCol="1" anchor="t" anchorCtr="0" compatLnSpc="1">
            <a:prstTxWarp prst="textNoShape">
              <a:avLst/>
            </a:prstTxWarp>
          </a:bodyPr>
          <a:lstStyle/>
          <a:p>
            <a:pPr marL="292100" indent="-292100" eaLnBrk="1" hangingPunct="1">
              <a:lnSpc>
                <a:spcPct val="90000"/>
              </a:lnSpc>
              <a:spcBef>
                <a:spcPct val="0"/>
              </a:spcBef>
            </a:pPr>
            <a:r>
              <a:rPr lang="en-US" sz="2900" dirty="0" smtClean="0"/>
              <a:t>Math strengths in:</a:t>
            </a:r>
          </a:p>
          <a:p>
            <a:pPr marL="692150" lvl="1" indent="-234950" eaLnBrk="1" hangingPunct="1">
              <a:lnSpc>
                <a:spcPct val="90000"/>
              </a:lnSpc>
              <a:buClr>
                <a:srgbClr val="000000"/>
              </a:buClr>
            </a:pPr>
            <a:r>
              <a:rPr lang="en-US" sz="2500" dirty="0" smtClean="0">
                <a:solidFill>
                  <a:schemeClr val="tx1"/>
                </a:solidFill>
              </a:rPr>
              <a:t>Operations Research/Statistical Models</a:t>
            </a:r>
          </a:p>
          <a:p>
            <a:pPr marL="692150" lvl="1" indent="-234950" eaLnBrk="1" hangingPunct="1">
              <a:lnSpc>
                <a:spcPct val="90000"/>
              </a:lnSpc>
              <a:buClr>
                <a:srgbClr val="000000"/>
              </a:buClr>
            </a:pPr>
            <a:r>
              <a:rPr lang="en-US" sz="2500" dirty="0" smtClean="0">
                <a:solidFill>
                  <a:schemeClr val="tx1"/>
                </a:solidFill>
              </a:rPr>
              <a:t>Algorithms</a:t>
            </a:r>
          </a:p>
          <a:p>
            <a:pPr marL="692150" lvl="1" indent="-234950" eaLnBrk="1" hangingPunct="1">
              <a:lnSpc>
                <a:spcPct val="90000"/>
              </a:lnSpc>
              <a:buClr>
                <a:srgbClr val="000000"/>
              </a:buClr>
            </a:pPr>
            <a:r>
              <a:rPr lang="en-US" sz="2500" dirty="0" smtClean="0">
                <a:solidFill>
                  <a:schemeClr val="tx1"/>
                </a:solidFill>
              </a:rPr>
              <a:t>Dynamic Models</a:t>
            </a:r>
          </a:p>
          <a:p>
            <a:pPr marL="692150" lvl="1" indent="-234950" eaLnBrk="1" hangingPunct="1">
              <a:lnSpc>
                <a:spcPct val="90000"/>
              </a:lnSpc>
              <a:buClr>
                <a:srgbClr val="000000"/>
              </a:buClr>
            </a:pPr>
            <a:r>
              <a:rPr lang="en-US" sz="2500" dirty="0" smtClean="0">
                <a:solidFill>
                  <a:schemeClr val="tx1"/>
                </a:solidFill>
              </a:rPr>
              <a:t>Bioinformatics</a:t>
            </a:r>
          </a:p>
          <a:p>
            <a:pPr marL="692150" lvl="1" indent="-234950">
              <a:lnSpc>
                <a:spcPct val="90000"/>
              </a:lnSpc>
              <a:buClr>
                <a:srgbClr val="000000"/>
              </a:buClr>
            </a:pPr>
            <a:r>
              <a:rPr lang="en-US" sz="2500" dirty="0">
                <a:solidFill>
                  <a:schemeClr val="tx1"/>
                </a:solidFill>
              </a:rPr>
              <a:t>Mathematical modeling and optimization</a:t>
            </a:r>
          </a:p>
          <a:p>
            <a:pPr marL="692150" lvl="1" indent="-234950">
              <a:lnSpc>
                <a:spcPct val="90000"/>
              </a:lnSpc>
              <a:buClr>
                <a:srgbClr val="000000"/>
              </a:buClr>
            </a:pPr>
            <a:r>
              <a:rPr lang="en-US" sz="2500" dirty="0">
                <a:solidFill>
                  <a:schemeClr val="tx1"/>
                </a:solidFill>
              </a:rPr>
              <a:t>Statistics and machine learning</a:t>
            </a:r>
          </a:p>
          <a:p>
            <a:pPr marL="692150" lvl="1" indent="-234950">
              <a:lnSpc>
                <a:spcPct val="90000"/>
              </a:lnSpc>
              <a:buClr>
                <a:srgbClr val="000000"/>
              </a:buClr>
            </a:pPr>
            <a:r>
              <a:rPr lang="en-US" sz="2500" smtClean="0">
                <a:solidFill>
                  <a:schemeClr val="tx1"/>
                </a:solidFill>
              </a:rPr>
              <a:t>Fluid </a:t>
            </a:r>
            <a:r>
              <a:rPr lang="en-US" sz="2500" dirty="0">
                <a:solidFill>
                  <a:schemeClr val="tx1"/>
                </a:solidFill>
              </a:rPr>
              <a:t>dynamics</a:t>
            </a:r>
          </a:p>
          <a:p>
            <a:pPr marL="692150" lvl="1" indent="-234950">
              <a:lnSpc>
                <a:spcPct val="90000"/>
              </a:lnSpc>
              <a:buClr>
                <a:srgbClr val="000000"/>
              </a:buClr>
            </a:pPr>
            <a:r>
              <a:rPr lang="en-US" sz="2500" dirty="0">
                <a:solidFill>
                  <a:schemeClr val="tx1"/>
                </a:solidFill>
              </a:rPr>
              <a:t>Numerical </a:t>
            </a:r>
            <a:r>
              <a:rPr lang="en-US" sz="2500" dirty="0" smtClean="0">
                <a:solidFill>
                  <a:schemeClr val="tx1"/>
                </a:solidFill>
              </a:rPr>
              <a:t>methods</a:t>
            </a:r>
            <a:endParaRPr lang="en-US" sz="2500" dirty="0">
              <a:solidFill>
                <a:schemeClr val="tx1"/>
              </a:solidFill>
            </a:endParaRPr>
          </a:p>
        </p:txBody>
      </p:sp>
    </p:spTree>
    <p:extLst>
      <p:ext uri="{BB962C8B-B14F-4D97-AF65-F5344CB8AC3E}">
        <p14:creationId xmlns:p14="http://schemas.microsoft.com/office/powerpoint/2010/main" val="19202713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20569" y="3793524"/>
            <a:ext cx="3690793" cy="327700"/>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a:xfrm>
            <a:off x="233082" y="304798"/>
            <a:ext cx="8633012" cy="1143000"/>
          </a:xfrm>
        </p:spPr>
        <p:txBody>
          <a:bodyPr>
            <a:normAutofit/>
          </a:bodyPr>
          <a:lstStyle/>
          <a:p>
            <a:pPr algn="ctr" eaLnBrk="1" hangingPunct="1"/>
            <a:r>
              <a:rPr lang="en-US" sz="3600" dirty="0" smtClean="0"/>
              <a:t>Students:  </a:t>
            </a:r>
            <a:r>
              <a:rPr lang="en-US" sz="3600" i="1" dirty="0" smtClean="0"/>
              <a:t>Bright, Inventive, Fearless</a:t>
            </a:r>
            <a:endParaRPr lang="en-US" sz="3600" dirty="0" smtClean="0"/>
          </a:p>
        </p:txBody>
      </p:sp>
      <p:pic>
        <p:nvPicPr>
          <p:cNvPr id="16389" name="Picture 4"/>
          <p:cNvPicPr>
            <a:picLocks noChangeAspect="1" noChangeArrowheads="1"/>
          </p:cNvPicPr>
          <p:nvPr/>
        </p:nvPicPr>
        <p:blipFill>
          <a:blip r:embed="rId3" cstate="print"/>
          <a:srcRect/>
          <a:stretch>
            <a:fillRect/>
          </a:stretch>
        </p:blipFill>
        <p:spPr bwMode="auto">
          <a:xfrm>
            <a:off x="6636059" y="1600200"/>
            <a:ext cx="1912470" cy="2868706"/>
          </a:xfrm>
          <a:prstGeom prst="rect">
            <a:avLst/>
          </a:prstGeom>
          <a:noFill/>
          <a:ln w="9525">
            <a:noFill/>
            <a:miter lim="800000"/>
            <a:headEnd/>
            <a:tailEnd/>
          </a:ln>
        </p:spPr>
      </p:pic>
      <p:sp>
        <p:nvSpPr>
          <p:cNvPr id="16390" name="TextBox 6"/>
          <p:cNvSpPr txBox="1">
            <a:spLocks noChangeArrowheads="1"/>
          </p:cNvSpPr>
          <p:nvPr/>
        </p:nvSpPr>
        <p:spPr bwMode="auto">
          <a:xfrm>
            <a:off x="6646722" y="4468906"/>
            <a:ext cx="1891145" cy="523220"/>
          </a:xfrm>
          <a:prstGeom prst="rect">
            <a:avLst/>
          </a:prstGeom>
          <a:noFill/>
          <a:ln w="9525">
            <a:noFill/>
            <a:miter lim="800000"/>
            <a:headEnd/>
            <a:tailEnd/>
          </a:ln>
        </p:spPr>
        <p:txBody>
          <a:bodyPr wrap="square">
            <a:spAutoFit/>
          </a:bodyPr>
          <a:lstStyle/>
          <a:p>
            <a:pPr algn="ctr"/>
            <a:r>
              <a:rPr lang="en-US" sz="1400" dirty="0">
                <a:latin typeface="Tahoma" pitchFamily="34" charset="0"/>
                <a:cs typeface="Tahoma" pitchFamily="34" charset="0"/>
              </a:rPr>
              <a:t>Harvey S. Mudd, mining engineer</a:t>
            </a:r>
          </a:p>
        </p:txBody>
      </p:sp>
      <p:sp>
        <p:nvSpPr>
          <p:cNvPr id="9" name="Content Placeholder 2"/>
          <p:cNvSpPr>
            <a:spLocks noGrp="1"/>
          </p:cNvSpPr>
          <p:nvPr>
            <p:ph idx="1"/>
          </p:nvPr>
        </p:nvSpPr>
        <p:spPr>
          <a:xfrm>
            <a:off x="457200" y="1413938"/>
            <a:ext cx="5988424" cy="4796739"/>
          </a:xfrm>
        </p:spPr>
        <p:txBody>
          <a:bodyPr>
            <a:normAutofit fontScale="85000" lnSpcReduction="10000"/>
          </a:bodyPr>
          <a:lstStyle/>
          <a:p>
            <a:pPr marL="256032" indent="-256032" eaLnBrk="1" hangingPunct="1">
              <a:lnSpc>
                <a:spcPct val="120000"/>
              </a:lnSpc>
              <a:spcBef>
                <a:spcPts val="0"/>
              </a:spcBef>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Most selective Liberal Arts College based on ACT/SAT</a:t>
            </a:r>
          </a:p>
          <a:p>
            <a:pPr marL="998982" lvl="1" indent="-256032">
              <a:lnSpc>
                <a:spcPct val="120000"/>
              </a:lnSpc>
              <a:spcBef>
                <a:spcPts val="0"/>
              </a:spcBef>
              <a:spcAft>
                <a:spcPts val="600"/>
              </a:spcAft>
              <a:buFont typeface="Arial" pitchFamily="34" charset="0"/>
              <a:buChar char="•"/>
            </a:pPr>
            <a:r>
              <a:rPr lang="en-US" sz="2100" b="0" dirty="0" smtClean="0">
                <a:solidFill>
                  <a:schemeClr val="tx1"/>
                </a:solidFill>
                <a:latin typeface="Calibri" charset="0"/>
                <a:ea typeface="Calibri" charset="0"/>
                <a:cs typeface="Calibri" charset="0"/>
              </a:rPr>
              <a:t>829 students     12% admit rate </a:t>
            </a:r>
          </a:p>
          <a:p>
            <a:pPr marL="998982" lvl="1" indent="-256032">
              <a:lnSpc>
                <a:spcPct val="120000"/>
              </a:lnSpc>
              <a:spcBef>
                <a:spcPts val="0"/>
              </a:spcBef>
              <a:spcAft>
                <a:spcPts val="600"/>
              </a:spcAft>
              <a:buFont typeface="Arial" pitchFamily="34" charset="0"/>
              <a:buChar char="•"/>
            </a:pPr>
            <a:r>
              <a:rPr lang="en-US" sz="2100" b="0" dirty="0" smtClean="0">
                <a:solidFill>
                  <a:schemeClr val="tx1"/>
                </a:solidFill>
                <a:latin typeface="Calibri" charset="0"/>
                <a:ea typeface="Calibri" charset="0"/>
                <a:cs typeface="Calibri" charset="0"/>
              </a:rPr>
              <a:t>Competition:  Stanford, MIT, Caltech</a:t>
            </a:r>
          </a:p>
          <a:p>
            <a:pPr marL="998982" lvl="1" indent="-256032">
              <a:lnSpc>
                <a:spcPct val="120000"/>
              </a:lnSpc>
              <a:spcBef>
                <a:spcPts val="0"/>
              </a:spcBef>
              <a:spcAft>
                <a:spcPts val="600"/>
              </a:spcAft>
              <a:buFont typeface="Arial" pitchFamily="34" charset="0"/>
              <a:buChar char="•"/>
            </a:pPr>
            <a:r>
              <a:rPr lang="en-US" sz="2100" b="0" dirty="0" smtClean="0">
                <a:solidFill>
                  <a:schemeClr val="tx1"/>
                </a:solidFill>
                <a:latin typeface="Calibri" charset="0"/>
                <a:ea typeface="Calibri" charset="0"/>
                <a:cs typeface="Calibri" charset="0"/>
              </a:rPr>
              <a:t>Valedictorian or Salutatorian: 47%</a:t>
            </a:r>
          </a:p>
          <a:p>
            <a:pPr marL="342900" indent="-342900">
              <a:lnSpc>
                <a:spcPct val="120000"/>
              </a:lnSpc>
              <a:spcBef>
                <a:spcPts val="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45% go on to attain advanced degree</a:t>
            </a:r>
          </a:p>
          <a:p>
            <a:pPr marL="1085850" lvl="1" indent="-342900">
              <a:lnSpc>
                <a:spcPct val="120000"/>
              </a:lnSpc>
              <a:spcBef>
                <a:spcPts val="0"/>
              </a:spcBef>
              <a:spcAft>
                <a:spcPts val="600"/>
              </a:spcAft>
              <a:buFont typeface="Arial" panose="020B0604020202020204" pitchFamily="34" charset="0"/>
              <a:buChar char="•"/>
            </a:pPr>
            <a:r>
              <a:rPr lang="en-US" sz="2100" b="0" dirty="0" smtClean="0">
                <a:solidFill>
                  <a:schemeClr val="tx1"/>
                </a:solidFill>
                <a:latin typeface="Calibri" charset="0"/>
                <a:ea typeface="Calibri" charset="0"/>
                <a:cs typeface="Calibri" charset="0"/>
              </a:rPr>
              <a:t>Ranked #2 for Ph.D. pursuit</a:t>
            </a:r>
          </a:p>
          <a:p>
            <a:pPr marL="256032" lvl="0" indent="-256032">
              <a:lnSpc>
                <a:spcPct val="120000"/>
              </a:lnSpc>
              <a:spcBef>
                <a:spcPts val="0"/>
              </a:spcBef>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Mathematical and Interdisciplinary Contests in Modeling  </a:t>
            </a:r>
            <a:r>
              <a:rPr lang="en-US" sz="2400" b="0" dirty="0" smtClean="0">
                <a:latin typeface="Arial" panose="020B0604020202020204" pitchFamily="34" charset="0"/>
                <a:cs typeface="Arial" panose="020B0604020202020204" pitchFamily="34" charset="0"/>
              </a:rPr>
              <a:t>( MCM / ICM )</a:t>
            </a:r>
          </a:p>
          <a:p>
            <a:pPr marL="998982" lvl="1" indent="-256032">
              <a:lnSpc>
                <a:spcPct val="120000"/>
              </a:lnSpc>
              <a:spcBef>
                <a:spcPts val="0"/>
              </a:spcBef>
              <a:spcAft>
                <a:spcPts val="600"/>
              </a:spcAft>
              <a:buFont typeface="Arial" pitchFamily="34" charset="0"/>
              <a:buChar char="•"/>
            </a:pPr>
            <a:r>
              <a:rPr lang="en-US" sz="2200" b="0" dirty="0" smtClean="0">
                <a:solidFill>
                  <a:schemeClr val="tx1"/>
                </a:solidFill>
                <a:latin typeface="Calibri" charset="0"/>
                <a:ea typeface="Calibri" charset="0"/>
                <a:cs typeface="Calibri" charset="0"/>
              </a:rPr>
              <a:t>Most “</a:t>
            </a:r>
            <a:r>
              <a:rPr lang="en-US" sz="2200" b="0" dirty="0" err="1" smtClean="0">
                <a:solidFill>
                  <a:schemeClr val="tx1"/>
                </a:solidFill>
                <a:latin typeface="Calibri" charset="0"/>
                <a:ea typeface="Calibri" charset="0"/>
                <a:cs typeface="Calibri" charset="0"/>
              </a:rPr>
              <a:t>Outstandings</a:t>
            </a:r>
            <a:r>
              <a:rPr lang="en-US" sz="2200" b="0" dirty="0" smtClean="0">
                <a:solidFill>
                  <a:schemeClr val="tx1"/>
                </a:solidFill>
                <a:latin typeface="Calibri" charset="0"/>
                <a:ea typeface="Calibri" charset="0"/>
                <a:cs typeface="Calibri" charset="0"/>
              </a:rPr>
              <a:t>” in the contests' history</a:t>
            </a:r>
          </a:p>
          <a:p>
            <a:pPr marL="256032" lvl="1" indent="-256032" defTabSz="642938">
              <a:lnSpc>
                <a:spcPct val="120000"/>
              </a:lnSpc>
              <a:spcBef>
                <a:spcPts val="0"/>
              </a:spcBef>
              <a:spcAft>
                <a:spcPts val="600"/>
              </a:spcAft>
            </a:pPr>
            <a:r>
              <a:rPr lang="en-US" sz="2400" dirty="0" smtClean="0">
                <a:solidFill>
                  <a:schemeClr val="tx1"/>
                </a:solidFill>
                <a:latin typeface="Arial" panose="020B0604020202020204" pitchFamily="34" charset="0"/>
                <a:cs typeface="Arial" panose="020B0604020202020204" pitchFamily="34" charset="0"/>
              </a:rPr>
              <a:t>ACM International Computer Programming Competition    </a:t>
            </a:r>
            <a:r>
              <a:rPr lang="en-US" sz="2400" b="0" dirty="0">
                <a:solidFill>
                  <a:schemeClr val="tx1"/>
                </a:solidFill>
                <a:latin typeface="Arial" panose="020B0604020202020204" pitchFamily="34" charset="0"/>
                <a:cs typeface="Arial" panose="020B0604020202020204" pitchFamily="34" charset="0"/>
              </a:rPr>
              <a:t>( </a:t>
            </a:r>
            <a:r>
              <a:rPr lang="en-US" sz="2400" b="0" dirty="0" smtClean="0">
                <a:solidFill>
                  <a:schemeClr val="tx1"/>
                </a:solidFill>
                <a:latin typeface="Arial" panose="020B0604020202020204" pitchFamily="34" charset="0"/>
                <a:cs typeface="Arial" panose="020B0604020202020204" pitchFamily="34" charset="0"/>
              </a:rPr>
              <a:t>ACM )</a:t>
            </a:r>
            <a:r>
              <a:rPr lang="en-US" sz="1700" dirty="0">
                <a:solidFill>
                  <a:schemeClr val="tx1"/>
                </a:solidFill>
                <a:latin typeface="Arial" panose="020B0604020202020204" pitchFamily="34" charset="0"/>
                <a:cs typeface="Arial" panose="020B0604020202020204" pitchFamily="34" charset="0"/>
              </a:rPr>
              <a:t> </a:t>
            </a:r>
            <a:endParaRPr lang="en-US" sz="1700" dirty="0" smtClean="0">
              <a:solidFill>
                <a:schemeClr val="tx1"/>
              </a:solidFill>
              <a:latin typeface="Arial" panose="020B0604020202020204" pitchFamily="34" charset="0"/>
              <a:cs typeface="Arial" panose="020B0604020202020204" pitchFamily="34" charset="0"/>
            </a:endParaRPr>
          </a:p>
          <a:p>
            <a:pPr marL="656082" lvl="2" indent="-256032" defTabSz="642938">
              <a:lnSpc>
                <a:spcPct val="120000"/>
              </a:lnSpc>
              <a:spcBef>
                <a:spcPts val="0"/>
              </a:spcBef>
              <a:spcAft>
                <a:spcPts val="600"/>
              </a:spcAft>
            </a:pPr>
            <a:r>
              <a:rPr lang="en-US" sz="2100" dirty="0" smtClean="0">
                <a:solidFill>
                  <a:schemeClr val="tx1"/>
                </a:solidFill>
                <a:latin typeface="Calibri" charset="0"/>
                <a:ea typeface="Calibri" charset="0"/>
                <a:cs typeface="Calibri" charset="0"/>
              </a:rPr>
              <a:t>Most recent US, only undergraduate school to win</a:t>
            </a:r>
          </a:p>
          <a:p>
            <a:pPr eaLnBrk="1" hangingPunct="1">
              <a:spcBef>
                <a:spcPct val="0"/>
              </a:spcBef>
              <a:spcAft>
                <a:spcPts val="600"/>
              </a:spcAft>
              <a:buFont typeface="Arial" pitchFamily="34" charset="0"/>
              <a:buChar char="•"/>
            </a:pPr>
            <a:endParaRPr lang="en-US" sz="2400" dirty="0" smtClean="0">
              <a:latin typeface="Calibri" charset="0"/>
              <a:ea typeface="Calibri" charset="0"/>
              <a:cs typeface="Calibri" charset="0"/>
            </a:endParaRPr>
          </a:p>
        </p:txBody>
      </p:sp>
    </p:spTree>
    <p:extLst>
      <p:ext uri="{BB962C8B-B14F-4D97-AF65-F5344CB8AC3E}">
        <p14:creationId xmlns:p14="http://schemas.microsoft.com/office/powerpoint/2010/main" val="8143387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
          <p:cNvSpPr>
            <a:spLocks noGrp="1" noChangeArrowheads="1"/>
          </p:cNvSpPr>
          <p:nvPr>
            <p:ph type="title"/>
          </p:nvPr>
        </p:nvSpPr>
        <p:spPr/>
        <p:txBody>
          <a:bodyPr/>
          <a:lstStyle/>
          <a:p>
            <a:pPr algn="ctr" eaLnBrk="1" hangingPunct="1"/>
            <a:r>
              <a:rPr lang="en-US" dirty="0" smtClean="0"/>
              <a:t>Project Areas (cont.)</a:t>
            </a:r>
          </a:p>
        </p:txBody>
      </p:sp>
      <p:sp>
        <p:nvSpPr>
          <p:cNvPr id="167939" name="Rectangle 2"/>
          <p:cNvSpPr>
            <a:spLocks noGrp="1" noChangeArrowheads="1"/>
          </p:cNvSpPr>
          <p:nvPr>
            <p:ph idx="1"/>
          </p:nvPr>
        </p:nvSpPr>
        <p:spPr bwMode="auto">
          <a:xfrm>
            <a:off x="1485900" y="1706563"/>
            <a:ext cx="6781800" cy="4514850"/>
          </a:xfrm>
          <a:noFill/>
          <a:ln w="12700">
            <a:miter lim="800000"/>
            <a:headEnd/>
            <a:tailEnd/>
          </a:ln>
        </p:spPr>
        <p:txBody>
          <a:bodyPr wrap="square" lIns="50800" tIns="50800" rIns="50800" bIns="50800" numCol="1" anchor="t" anchorCtr="0" compatLnSpc="1">
            <a:prstTxWarp prst="textNoShape">
              <a:avLst/>
            </a:prstTxWarp>
          </a:bodyPr>
          <a:lstStyle/>
          <a:p>
            <a:pPr marL="292100" indent="-292100" eaLnBrk="1" hangingPunct="1">
              <a:lnSpc>
                <a:spcPct val="90000"/>
              </a:lnSpc>
              <a:spcBef>
                <a:spcPts val="700"/>
              </a:spcBef>
            </a:pPr>
            <a:r>
              <a:rPr lang="en-US" sz="2900" dirty="0" smtClean="0"/>
              <a:t>Physics strengths in:</a:t>
            </a:r>
          </a:p>
          <a:p>
            <a:pPr marL="692150" lvl="1" indent="-234950" eaLnBrk="1" hangingPunct="1">
              <a:lnSpc>
                <a:spcPct val="90000"/>
              </a:lnSpc>
              <a:buClr>
                <a:srgbClr val="000000"/>
              </a:buClr>
            </a:pPr>
            <a:r>
              <a:rPr lang="en-US" sz="2500" dirty="0" smtClean="0">
                <a:solidFill>
                  <a:schemeClr val="tx1"/>
                </a:solidFill>
              </a:rPr>
              <a:t>Nuclear</a:t>
            </a:r>
          </a:p>
          <a:p>
            <a:pPr marL="692150" lvl="1" indent="-234950" eaLnBrk="1" hangingPunct="1">
              <a:lnSpc>
                <a:spcPct val="90000"/>
              </a:lnSpc>
              <a:buClr>
                <a:srgbClr val="000000"/>
              </a:buClr>
            </a:pPr>
            <a:r>
              <a:rPr lang="en-US" sz="2500" dirty="0" smtClean="0">
                <a:solidFill>
                  <a:schemeClr val="tx1"/>
                </a:solidFill>
              </a:rPr>
              <a:t>Optics &amp; E&amp;M</a:t>
            </a:r>
          </a:p>
          <a:p>
            <a:pPr marL="692150" lvl="1" indent="-234950" eaLnBrk="1" hangingPunct="1">
              <a:lnSpc>
                <a:spcPct val="90000"/>
              </a:lnSpc>
              <a:buClr>
                <a:srgbClr val="000000"/>
              </a:buClr>
            </a:pPr>
            <a:r>
              <a:rPr lang="en-US" sz="2500" dirty="0" smtClean="0">
                <a:solidFill>
                  <a:schemeClr val="tx1"/>
                </a:solidFill>
              </a:rPr>
              <a:t>General Physics</a:t>
            </a:r>
          </a:p>
        </p:txBody>
      </p:sp>
    </p:spTree>
    <p:extLst>
      <p:ext uri="{BB962C8B-B14F-4D97-AF65-F5344CB8AC3E}">
        <p14:creationId xmlns:p14="http://schemas.microsoft.com/office/powerpoint/2010/main" val="25858897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noAutofit/>
          </a:bodyPr>
          <a:lstStyle/>
          <a:p>
            <a:pPr algn="ctr" eaLnBrk="1" hangingPunct="1">
              <a:defRPr/>
            </a:pPr>
            <a:r>
              <a:rPr lang="en-US" sz="3600" dirty="0" smtClean="0">
                <a:solidFill>
                  <a:schemeClr val="bg1"/>
                </a:solidFill>
              </a:rPr>
              <a:t>HMC's Common Core</a:t>
            </a:r>
            <a:br>
              <a:rPr lang="en-US" sz="3600" dirty="0" smtClean="0">
                <a:solidFill>
                  <a:schemeClr val="bg1"/>
                </a:solidFill>
              </a:rPr>
            </a:br>
            <a:r>
              <a:rPr lang="en-US" sz="3600" dirty="0" smtClean="0">
                <a:solidFill>
                  <a:schemeClr val="bg1"/>
                </a:solidFill>
              </a:rPr>
              <a:t>Makes Our Students Even Better</a:t>
            </a:r>
            <a:endParaRPr lang="en-US" sz="3600" dirty="0">
              <a:solidFill>
                <a:schemeClr val="bg1"/>
              </a:solidFill>
            </a:endParaRPr>
          </a:p>
        </p:txBody>
      </p:sp>
      <p:sp>
        <p:nvSpPr>
          <p:cNvPr id="18435" name="Content Placeholder 2"/>
          <p:cNvSpPr>
            <a:spLocks noGrp="1"/>
          </p:cNvSpPr>
          <p:nvPr>
            <p:ph idx="1"/>
          </p:nvPr>
        </p:nvSpPr>
        <p:spPr>
          <a:xfrm>
            <a:off x="762000" y="1600200"/>
            <a:ext cx="7162800" cy="4549588"/>
          </a:xfrm>
        </p:spPr>
        <p:txBody>
          <a:bodyPr wrap="square">
            <a:normAutofit lnSpcReduction="10000"/>
          </a:bodyPr>
          <a:lstStyle/>
          <a:p>
            <a:pPr marL="256032" indent="-256032" eaLnBrk="1" hangingPunct="1">
              <a:lnSpc>
                <a:spcPct val="110000"/>
              </a:lnSpc>
              <a:spcBef>
                <a:spcPct val="0"/>
              </a:spcBef>
              <a:spcAft>
                <a:spcPts val="600"/>
              </a:spcAft>
              <a:buFont typeface="Arial" pitchFamily="34" charset="0"/>
              <a:buChar char="•"/>
            </a:pPr>
            <a:r>
              <a:rPr lang="en-US" sz="2200" b="1" dirty="0" smtClean="0"/>
              <a:t>Calculus: </a:t>
            </a:r>
            <a:r>
              <a:rPr lang="en-US" sz="2200" i="1" dirty="0" smtClean="0"/>
              <a:t>Required prior to admission</a:t>
            </a:r>
          </a:p>
          <a:p>
            <a:pPr marL="256032" indent="-256032">
              <a:lnSpc>
                <a:spcPct val="110000"/>
              </a:lnSpc>
              <a:spcBef>
                <a:spcPct val="0"/>
              </a:spcBef>
              <a:spcAft>
                <a:spcPts val="600"/>
              </a:spcAft>
              <a:buFont typeface="Arial" pitchFamily="34" charset="0"/>
              <a:buChar char="•"/>
            </a:pPr>
            <a:r>
              <a:rPr lang="en-US" sz="2200" b="1" dirty="0" smtClean="0"/>
              <a:t>Mathematics:</a:t>
            </a:r>
            <a:r>
              <a:rPr lang="en-US" sz="2200" i="1" dirty="0" smtClean="0"/>
              <a:t> 3 semesters (multivariate calculus, linear  algebra, differential equations, probability and statistics)</a:t>
            </a:r>
          </a:p>
          <a:p>
            <a:pPr marL="256032" indent="-256032" eaLnBrk="1" hangingPunct="1">
              <a:lnSpc>
                <a:spcPct val="110000"/>
              </a:lnSpc>
              <a:spcBef>
                <a:spcPct val="0"/>
              </a:spcBef>
              <a:spcAft>
                <a:spcPts val="600"/>
              </a:spcAft>
              <a:buFont typeface="Arial" pitchFamily="34" charset="0"/>
              <a:buChar char="•"/>
            </a:pPr>
            <a:r>
              <a:rPr lang="en-US" sz="2200" b="1" dirty="0" smtClean="0"/>
              <a:t>Physics:</a:t>
            </a:r>
            <a:r>
              <a:rPr lang="en-US" sz="2200" i="1" dirty="0" smtClean="0"/>
              <a:t> 2-1/2 semesters with lab  </a:t>
            </a:r>
          </a:p>
          <a:p>
            <a:pPr marL="256032" indent="-256032" eaLnBrk="1" hangingPunct="1">
              <a:lnSpc>
                <a:spcPct val="110000"/>
              </a:lnSpc>
              <a:spcBef>
                <a:spcPct val="0"/>
              </a:spcBef>
              <a:spcAft>
                <a:spcPts val="600"/>
              </a:spcAft>
              <a:buFont typeface="Arial" pitchFamily="34" charset="0"/>
              <a:buChar char="•"/>
            </a:pPr>
            <a:r>
              <a:rPr lang="en-US" sz="2200" b="1" dirty="0" smtClean="0"/>
              <a:t>Chemistry:</a:t>
            </a:r>
            <a:r>
              <a:rPr lang="en-US" sz="2200" i="1" dirty="0" smtClean="0"/>
              <a:t> 1-1/2 semesters with lab</a:t>
            </a:r>
          </a:p>
          <a:p>
            <a:pPr marL="256032" indent="-256032" eaLnBrk="1" hangingPunct="1">
              <a:lnSpc>
                <a:spcPct val="110000"/>
              </a:lnSpc>
              <a:spcBef>
                <a:spcPct val="0"/>
              </a:spcBef>
              <a:spcAft>
                <a:spcPts val="600"/>
              </a:spcAft>
              <a:buFont typeface="Arial" pitchFamily="34" charset="0"/>
              <a:buChar char="•"/>
            </a:pPr>
            <a:r>
              <a:rPr lang="en-US" sz="2200" b="1" dirty="0" smtClean="0"/>
              <a:t>Biology:</a:t>
            </a:r>
            <a:r>
              <a:rPr lang="en-US" sz="2200" i="1" dirty="0" smtClean="0"/>
              <a:t> 1 semester</a:t>
            </a:r>
          </a:p>
          <a:p>
            <a:pPr marL="256032" indent="-256032" eaLnBrk="1" hangingPunct="1">
              <a:lnSpc>
                <a:spcPct val="110000"/>
              </a:lnSpc>
              <a:spcBef>
                <a:spcPct val="0"/>
              </a:spcBef>
              <a:spcAft>
                <a:spcPts val="600"/>
              </a:spcAft>
              <a:buFont typeface="Arial" pitchFamily="34" charset="0"/>
              <a:buChar char="•"/>
            </a:pPr>
            <a:r>
              <a:rPr lang="en-US" sz="2200" b="1" dirty="0" smtClean="0"/>
              <a:t>Engineering:</a:t>
            </a:r>
            <a:r>
              <a:rPr lang="en-US" sz="2200" i="1" dirty="0" smtClean="0"/>
              <a:t> 1 semester (systems engineering)</a:t>
            </a:r>
          </a:p>
          <a:p>
            <a:pPr marL="256032" indent="-256032" eaLnBrk="1" hangingPunct="1">
              <a:lnSpc>
                <a:spcPct val="110000"/>
              </a:lnSpc>
              <a:spcBef>
                <a:spcPct val="0"/>
              </a:spcBef>
              <a:spcAft>
                <a:spcPts val="600"/>
              </a:spcAft>
              <a:buFont typeface="Arial" pitchFamily="34" charset="0"/>
              <a:buChar char="•"/>
            </a:pPr>
            <a:r>
              <a:rPr lang="en-US" sz="2200" b="1" dirty="0" smtClean="0"/>
              <a:t>Computer Science:</a:t>
            </a:r>
            <a:r>
              <a:rPr lang="en-US" sz="2200" i="1" dirty="0" smtClean="0"/>
              <a:t> 1 semester</a:t>
            </a:r>
          </a:p>
          <a:p>
            <a:pPr marL="256032" indent="-256032" eaLnBrk="1" hangingPunct="1">
              <a:lnSpc>
                <a:spcPct val="110000"/>
              </a:lnSpc>
              <a:spcBef>
                <a:spcPct val="0"/>
              </a:spcBef>
              <a:spcAft>
                <a:spcPts val="600"/>
              </a:spcAft>
              <a:buFont typeface="Arial" pitchFamily="34" charset="0"/>
              <a:buChar char="•"/>
            </a:pPr>
            <a:r>
              <a:rPr lang="en-US" sz="2200" b="1" dirty="0" smtClean="0"/>
              <a:t>Writing: </a:t>
            </a:r>
            <a:r>
              <a:rPr lang="en-US" sz="2200" i="1" dirty="0" smtClean="0"/>
              <a:t>½ semester (Intro to Academic Writing)</a:t>
            </a:r>
          </a:p>
          <a:p>
            <a:pPr marL="256032" indent="-256032" eaLnBrk="1" hangingPunct="1">
              <a:lnSpc>
                <a:spcPct val="110000"/>
              </a:lnSpc>
              <a:spcBef>
                <a:spcPct val="0"/>
              </a:spcBef>
              <a:spcAft>
                <a:spcPts val="600"/>
              </a:spcAft>
              <a:buFont typeface="Arial" pitchFamily="34" charset="0"/>
              <a:buChar char="•"/>
            </a:pPr>
            <a:r>
              <a:rPr lang="en-US" sz="2200" b="1" dirty="0" smtClean="0"/>
              <a:t>Choice Lab: </a:t>
            </a:r>
            <a:r>
              <a:rPr lang="en-US" sz="2200" i="1" dirty="0" smtClean="0"/>
              <a:t>Emphasizing experiential learning</a:t>
            </a:r>
          </a:p>
          <a:p>
            <a:pPr marL="256032" indent="-256032" eaLnBrk="1" hangingPunct="1">
              <a:lnSpc>
                <a:spcPct val="110000"/>
              </a:lnSpc>
              <a:spcBef>
                <a:spcPct val="0"/>
              </a:spcBef>
              <a:spcAft>
                <a:spcPts val="600"/>
              </a:spcAft>
              <a:buFont typeface="Arial" pitchFamily="34" charset="0"/>
              <a:buChar char="•"/>
            </a:pPr>
            <a:r>
              <a:rPr lang="en-US" sz="2200" b="1" dirty="0" smtClean="0"/>
              <a:t>Humanities, Social Sciences and Arts:</a:t>
            </a:r>
            <a:r>
              <a:rPr lang="en-US" sz="2200" i="1" dirty="0" smtClean="0"/>
              <a:t> 11 semesters</a:t>
            </a:r>
          </a:p>
        </p:txBody>
      </p:sp>
    </p:spTree>
    <p:extLst>
      <p:ext uri="{BB962C8B-B14F-4D97-AF65-F5344CB8AC3E}">
        <p14:creationId xmlns:p14="http://schemas.microsoft.com/office/powerpoint/2010/main" val="4344663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2729" y="352159"/>
            <a:ext cx="8821271" cy="914400"/>
          </a:xfrm>
        </p:spPr>
        <p:txBody>
          <a:bodyPr>
            <a:normAutofit fontScale="90000"/>
          </a:bodyPr>
          <a:lstStyle/>
          <a:p>
            <a:pPr eaLnBrk="1" hangingPunct="1"/>
            <a:r>
              <a:rPr lang="en-US" dirty="0" smtClean="0"/>
              <a:t>Global Clinic at Harvey Mudd College</a:t>
            </a:r>
          </a:p>
        </p:txBody>
      </p:sp>
      <p:sp>
        <p:nvSpPr>
          <p:cNvPr id="35844" name="TextBox 5"/>
          <p:cNvSpPr txBox="1">
            <a:spLocks noChangeArrowheads="1"/>
          </p:cNvSpPr>
          <p:nvPr/>
        </p:nvSpPr>
        <p:spPr bwMode="auto">
          <a:xfrm>
            <a:off x="322729" y="4343493"/>
            <a:ext cx="8480611" cy="708025"/>
          </a:xfrm>
          <a:prstGeom prst="rect">
            <a:avLst/>
          </a:prstGeom>
          <a:noFill/>
          <a:ln w="9525">
            <a:noFill/>
            <a:miter lim="800000"/>
            <a:headEnd/>
            <a:tailEnd/>
          </a:ln>
        </p:spPr>
        <p:txBody>
          <a:bodyPr wrap="square">
            <a:spAutoFit/>
          </a:bodyPr>
          <a:lstStyle/>
          <a:p>
            <a:pPr algn="ctr"/>
            <a:r>
              <a:rPr lang="en-US" sz="2000" b="1" dirty="0">
                <a:latin typeface="Helvetica" pitchFamily="34" charset="0"/>
                <a:cs typeface="Helvetica" pitchFamily="34" charset="0"/>
              </a:rPr>
              <a:t>Partnerships with universities and sponsors in Puerto Rico, Singapore, Iceland, India, Japan &amp; Israel since 2006</a:t>
            </a:r>
          </a:p>
        </p:txBody>
      </p:sp>
      <p:pic>
        <p:nvPicPr>
          <p:cNvPr id="35845" name="Picture 5" descr="political_world_map_603"/>
          <p:cNvPicPr>
            <a:picLocks noChangeAspect="1" noChangeArrowheads="1"/>
          </p:cNvPicPr>
          <p:nvPr/>
        </p:nvPicPr>
        <p:blipFill>
          <a:blip r:embed="rId3" cstate="print"/>
          <a:srcRect/>
          <a:stretch>
            <a:fillRect/>
          </a:stretch>
        </p:blipFill>
        <p:spPr bwMode="auto">
          <a:xfrm>
            <a:off x="1871849" y="1150018"/>
            <a:ext cx="5446526" cy="2954124"/>
          </a:xfrm>
          <a:prstGeom prst="rect">
            <a:avLst/>
          </a:prstGeom>
          <a:noFill/>
          <a:ln w="9525">
            <a:noFill/>
            <a:miter lim="800000"/>
            <a:headEnd/>
            <a:tailEnd/>
          </a:ln>
        </p:spPr>
      </p:pic>
      <p:pic>
        <p:nvPicPr>
          <p:cNvPr id="35846" name="Picture 12"/>
          <p:cNvPicPr>
            <a:picLocks noChangeAspect="1" noChangeArrowheads="1"/>
          </p:cNvPicPr>
          <p:nvPr/>
        </p:nvPicPr>
        <p:blipFill>
          <a:blip r:embed="rId4" cstate="print"/>
          <a:srcRect/>
          <a:stretch>
            <a:fillRect/>
          </a:stretch>
        </p:blipFill>
        <p:spPr bwMode="auto">
          <a:xfrm>
            <a:off x="1943100" y="5687219"/>
            <a:ext cx="1120775" cy="522287"/>
          </a:xfrm>
          <a:prstGeom prst="rect">
            <a:avLst/>
          </a:prstGeom>
          <a:noFill/>
          <a:ln w="9525">
            <a:noFill/>
            <a:miter lim="800000"/>
            <a:headEnd/>
            <a:tailEnd/>
          </a:ln>
        </p:spPr>
      </p:pic>
      <p:pic>
        <p:nvPicPr>
          <p:cNvPr id="35847" name="Picture 13" descr="BITlogo"/>
          <p:cNvPicPr>
            <a:picLocks noChangeAspect="1" noChangeArrowheads="1"/>
          </p:cNvPicPr>
          <p:nvPr/>
        </p:nvPicPr>
        <p:blipFill>
          <a:blip r:embed="rId5" cstate="print"/>
          <a:srcRect/>
          <a:stretch>
            <a:fillRect/>
          </a:stretch>
        </p:blipFill>
        <p:spPr bwMode="auto">
          <a:xfrm>
            <a:off x="4506072" y="5100638"/>
            <a:ext cx="993775" cy="847725"/>
          </a:xfrm>
          <a:prstGeom prst="rect">
            <a:avLst/>
          </a:prstGeom>
          <a:noFill/>
          <a:ln w="9525">
            <a:noFill/>
            <a:miter lim="800000"/>
            <a:headEnd/>
            <a:tailEnd/>
          </a:ln>
        </p:spPr>
      </p:pic>
      <p:pic>
        <p:nvPicPr>
          <p:cNvPr id="35848" name="Picture 10" descr="http://www1.spms.ntu.edu.sg/~tcs/ntu_logo.jpg"/>
          <p:cNvPicPr>
            <a:picLocks noChangeAspect="1" noChangeArrowheads="1"/>
          </p:cNvPicPr>
          <p:nvPr/>
        </p:nvPicPr>
        <p:blipFill>
          <a:blip r:embed="rId6" cstate="print"/>
          <a:srcRect/>
          <a:stretch>
            <a:fillRect/>
          </a:stretch>
        </p:blipFill>
        <p:spPr bwMode="auto">
          <a:xfrm>
            <a:off x="1839913" y="5135562"/>
            <a:ext cx="1327150" cy="503238"/>
          </a:xfrm>
          <a:prstGeom prst="rect">
            <a:avLst/>
          </a:prstGeom>
          <a:noFill/>
          <a:ln w="9525">
            <a:noFill/>
            <a:miter lim="800000"/>
            <a:headEnd/>
            <a:tailEnd/>
          </a:ln>
        </p:spPr>
      </p:pic>
      <p:pic>
        <p:nvPicPr>
          <p:cNvPr id="35849" name="Picture 12" descr="http://mladiinfo.com/wp-content/uploads/2009/12/iceland_logo.jpg"/>
          <p:cNvPicPr>
            <a:picLocks noChangeAspect="1" noChangeArrowheads="1"/>
          </p:cNvPicPr>
          <p:nvPr/>
        </p:nvPicPr>
        <p:blipFill>
          <a:blip r:embed="rId7" cstate="print"/>
          <a:srcRect/>
          <a:stretch>
            <a:fillRect/>
          </a:stretch>
        </p:blipFill>
        <p:spPr bwMode="auto">
          <a:xfrm>
            <a:off x="3415647" y="5135562"/>
            <a:ext cx="887412" cy="749300"/>
          </a:xfrm>
          <a:prstGeom prst="rect">
            <a:avLst/>
          </a:prstGeom>
          <a:noFill/>
          <a:ln w="9525">
            <a:noFill/>
            <a:miter lim="800000"/>
            <a:headEnd/>
            <a:tailEnd/>
          </a:ln>
        </p:spPr>
      </p:pic>
      <p:pic>
        <p:nvPicPr>
          <p:cNvPr id="35850" name="Picture 14" descr="http://www.stateuniversity.com/assets/logo/image/1540/large/portico.gif"/>
          <p:cNvPicPr>
            <a:picLocks noChangeAspect="1" noChangeArrowheads="1"/>
          </p:cNvPicPr>
          <p:nvPr/>
        </p:nvPicPr>
        <p:blipFill>
          <a:blip r:embed="rId8" cstate="print"/>
          <a:srcRect/>
          <a:stretch>
            <a:fillRect/>
          </a:stretch>
        </p:blipFill>
        <p:spPr bwMode="auto">
          <a:xfrm>
            <a:off x="859071" y="5135562"/>
            <a:ext cx="785812" cy="790575"/>
          </a:xfrm>
          <a:prstGeom prst="rect">
            <a:avLst/>
          </a:prstGeom>
          <a:noFill/>
          <a:ln w="9525">
            <a:noFill/>
            <a:miter lim="800000"/>
            <a:headEnd/>
            <a:tailEnd/>
          </a:ln>
        </p:spPr>
      </p:pic>
      <p:sp>
        <p:nvSpPr>
          <p:cNvPr id="35851" name="AutoShape 12" descr="data:image/jpg;base64,/9j/4AAQSkZJRgABAQAAAQABAAD/2wCEAAkGBggGBQkIBwgKCQkKDRYODRgYGSAfHRoiHycqKyokHicuJDIqJSUvLyEiIi8gIzM1LC8sJCozNTAsNS8sOC0BCQoKDQsOGQ4OGSokHiQ1NSk0NSkuNTQpNDY0MzE1LDU1NCwyNjM1LjUrNTYzLTUzNTU1NSs1NTU1NTU0NS81Lv/AABEIAC4AiAMBIgACEQEDEQH/xAAbAAACAwEBAQAAAAAAAAAAAAAGBwADBQQCCP/EAD8QAAEDAgQEAgYFCgcAAAAAAAECAwQFEQAGEiEHMUFREyIUFTJCYXFDUqGxsiQzNjdidYGRwdIWI2RzouLw/8QAGQEBAAMBAQAAAAAAAAAAAAAAAAIEBQMB/8QAJREAAgEDAwIHAAAAAAAAAAAAAAECAxHwBBIxIdEyQWGhscHx/9oADAMBAAIRAxEAPwBjcR82y8nUGPNgssPOOygyQu9rFKj0I38owuhxzrhUB6vp257L/uwU8dP0NhfvBP4HMI9Ptp+YxtaOhTnS3SXUhJu59ZsOF2O2sixUkKP8cWY5m3kx6Sl5QUUtshZtz2HTAIvjjl9tsrXT62lKRckscv8AljGZMYmJhdM8dMuyGw4zBrLiDyIZuPxY1qrxOpNIytT64/FqBj1F3wmUBseJffmkqH1T9mPAF+JhLr4vZq9TSAjL071h6Zdn8mXo8L9re+v7MaTnGp2HXZMifQKvHoKGE6CY5Cwu++olQSE7258wO+AGtiYE8w8R6bl1qkqehVGWurtqcjpaQFKsAk7jUN7LHK/I4zl8ZKKmjRagKfVlCXKciNoDaS5qQBfy6/2gO9+mAD3EwqInF+pDNE1UzLtZ9SeGPRQmMrxb2F9fmtb2uXwwf5UzRDzfQW6rT2322HFqQAsAK8psb2J+/AGxiYE+J2aJmUMkSKrTQ0qQ242kahceY2PXBBR5iqhRIUtzSFyI7bqrcrqSD/XAHZiYGs457p+TPQ0TWZbz04qRHDaNRJFtrXHccsADPFzMppNP8WgT/TvTPy20Zenwr+5v7Vu+AHJiYVaONRg1ioO1qj1OLRgUJhqLCgom2+skgDfkMTAHbx0/Q2F+8E/gcwl6dAfqUxLMdIJA1rJNglI5qUegHfDx4ywHqlleCyzoTaelS1KNkpAQ5dSj0AwuocNmPGbjRmvEZWPGSlfl8a30z/1WU+42faOLy1y09DbHxfHq/r3sk2kae53fA/IS0qhtBCgrSgA/yxk57/V/X/3dI/AcdbLzNMpaps59thhpoKUb2SlI6/1vgVzjxAytNyTWo0av09196A+htIWCSSkgAfE4zKMpzgnNWeZ24JSST6HjgX+qmn/7j34zjfzdk6JnBmA3MkPsCDKTKRotuU9DcHbARwhzrl2jcN4EOpVqFFkoU4VIUsAi6jzGDGrUijcR6PHcYqkhUVtwqQuO7pueRBNjf5Y6kQS4kUr/AAzTZtfk5rzSht16zbLL2lIK72SnbypHfoO+Ksn8PcwVjKFSj5zrc9xmrNt+EguqcU2AoKvdRKQTYCwHLr0AjxbyrlrLtHLMGuTZdXbkNpUy4/rKQQTcpttsQb/H44PYXBKguQGFOy6wlam0lQ8cixt8sATNcYU3iJw+jM6nExkSm09zpQgD+JtgPoa48XI2WK1IgVWoyI1RlTViOkEJXqFw5cbDYcvjgxzix6v4jZCZjoW96OiWlAJ3VpQiwuepta5xjCfMyHwhXCnNacw15970dge0FOm3L4Df5kDAGBRuIDUStxail/O1QZlOuBhpa0qbcJBGlIvvpvsByIGDvK2VhV+GrFPgS6/l5KZbjtyQh7mdjb3Tf7Bgcq9IbyMeGkOa8203DkrMhRNkhSrFW/a6jv2wy6xnWiUTLS61InNOw0+VBQQrWr6qbcz93M2F8AJzillGfTE0+iwsyV+vTqitSww66VJ0oF72vzvyv2PbG5w/yc7mzJkCox875mjnR4braXzZCk7WHYcrDtbG9w7oE+sV2VnnMbJZmzk6IDR+ha6fxI+wk+9tnzy9wizs/UkNLXlStu6pISL+juH3gPqn7tuguAXVLIcaqvZcelz5jj2X1oW2okEuFOndwkbk6bkjucA/EKlP5Mpvpy83ZskPzHy1FbQ7YajcgHsPlv8ADB1mLKVMz0xClOVCc20hBUyph3SFBVjc7G/wOE1xMyxlymyKdCo1cmVCoGcGH21PeIpA5crbG9hgA4oPDSt1zIsmnZ5rU112W82+kaytTWm+11XFzfcDtzOJjSPBaiqBCqtXyD/qP+uJgCrjkooyhAUOYqKD/JC//WwuKXVBVUqbdCXZC1hx5KzYOKH0jytgGkC1mk9cODiVlWXm7L8aHBdYacalB4ld7WCVDoDv5hhcN8Fa6hxKhOpvlIPNf9mLyp0K1BRm7SXDzy/VZpMKTixwaWp9HfjTGWpTKmbOJIuki3snv8cLCA5l6qZfj1WHkujOs6GmXPIBrkOlIDTe2yUlXncVsOQub2bjccJghjZPk0m3ywJo4Zw2qfFisTpDCW47bMgpAHiFqxbc7JcSQCFjmPKbi1syjCUIKMnd5nYlJpu6B6p0qh5TUf8AEmVKA8h2M69HLDdrqbAJbIUOoPlWOxuBtgny48qhLNPleoKcy0yuQphi4U2Njc9FDndVh0xY5kk1Za1ZkqTlU/JnIzQCA2EhwAKVtzWbABXIdAL45ZmQZdVW2KpX3ZTaGFxvzSUrUhZRqC1A7khGm4A2Jx1ImJIqlOch1PMFWyzTGqtGMeU0pxAJU04UhC1Ei4UkApNuRTgiazdOkuQJbURlFLqU5EWKVE61pKVHxLcgDpGlJ3tubXsK6lw1pchYVTlqpupvwntI1BaQpKgDc7WKNiO5746JGR0XeRBqD8Nj0hM2KgAEMugklSL+4q51N8tyRa+AMrMuZUxc0qDlKhyXqYT6M4oeZOph1w2PS5ZSnbocWUzMzdcl5dem0qKmpqkOx3ri5ZPhFy7Z7LASQfqnuMdb+QRNDr06puPTX3VuPLCAkG7K2glKb7BIcKuZJPM746E5IjN5ho9VbkuIdprHgrSALO2QUJKuxAWrcd7dBgCuuyIdVy3WnapSoc9FLdd8JDiQoEoSDfcbHe1xjOhzKY1l1yH6hgMoi1JoNNaRoKVvBCXUi3Mb37KSehBO5Lyy7IVOYbnBuBUHA5IRourcAKCVX2CgnfYkXNjytXLya3KiQG/TFtuw5IfKgkeceIHCgjsSlO/S18AeKfm5x/L0mbJioRIaZaeaQknzh1IKLfNRLd+6TjLmZklTKVNRONDcaL5huNL1G3+aGyXN/Z62t1GNxvKbTa6QRJXppzCGXBb87oA0lXbSQVAftHHlOV3vDUwua0qMZnpYHh+a/ieJYnVuL7csAcEbMspTMKOwinRWlqW026dXgr020hq1ud9rn3SBqxmKgtKrrFUp9EoLcqTU34ocW2SsLQXPPcdSG/ncnfBFMyy+7BmwYs1pqFMWtS0Ka1aQvmEeYDnqULg2KvgMXRstIjNQ0CStQiz3ZouNzr17H5eJz62+OAKV5ilMSTTHI7RqqnUpZSCdCkH6TuEpAUFDnqAHvJJmNRynJcrceoayFMR3WALc9ZQb3+Hh/biYA//Z"/>
          <p:cNvSpPr>
            <a:spLocks noChangeAspect="1" noChangeArrowheads="1"/>
          </p:cNvSpPr>
          <p:nvPr/>
        </p:nvSpPr>
        <p:spPr bwMode="auto">
          <a:xfrm>
            <a:off x="87313" y="-214313"/>
            <a:ext cx="1295400" cy="438151"/>
          </a:xfrm>
          <a:prstGeom prst="rect">
            <a:avLst/>
          </a:prstGeom>
          <a:noFill/>
          <a:ln w="9525">
            <a:noFill/>
            <a:miter lim="800000"/>
            <a:headEnd/>
            <a:tailEnd/>
          </a:ln>
        </p:spPr>
        <p:txBody>
          <a:bodyPr/>
          <a:lstStyle/>
          <a:p>
            <a:endParaRPr lang="en-US" dirty="0"/>
          </a:p>
        </p:txBody>
      </p:sp>
      <p:sp>
        <p:nvSpPr>
          <p:cNvPr id="35852" name="AutoShape 14" descr="data:image/jpg;base64,/9j/4AAQSkZJRgABAQAAAQABAAD/2wCEAAkGBggGBQkIBwgKCQkKDRYODRgYGSAfHRoiHycqKyokHicuJDIqJSUvLyEiIi8gIzM1LC8sJCozNTAsNS8sOC0BCQoKDQsOGQ4OGSokHiQ1NSk0NSkuNTQpNDY0MzE1LDU1NCwyNjM1LjUrNTYzLTUzNTU1NSs1NTU1NTU0NS81Lv/AABEIAC4AiAMBIgACEQEDEQH/xAAbAAACAwEBAQAAAAAAAAAAAAAGBwADBQQCCP/EAD8QAAEDAgQEAgYFCgcAAAAAAAECAwQFEQAGEiEHMUFREyIUFTJCYXFDUqGxsiQzNjdidYGRwdIWI2RzouLw/8QAGQEBAAMBAQAAAAAAAAAAAAAAAAIEBQMB/8QAJREAAgEDAwIHAAAAAAAAAAAAAAECAxHwBBIxIdEyQWGhscHx/9oADAMBAAIRAxEAPwBjcR82y8nUGPNgssPOOygyQu9rFKj0I38owuhxzrhUB6vp257L/uwU8dP0NhfvBP4HMI9Ptp+YxtaOhTnS3SXUhJu59ZsOF2O2sixUkKP8cWY5m3kx6Sl5QUUtshZtz2HTAIvjjl9tsrXT62lKRckscv8AljGZMYmJhdM8dMuyGw4zBrLiDyIZuPxY1qrxOpNIytT64/FqBj1F3wmUBseJffmkqH1T9mPAF+JhLr4vZq9TSAjL071h6Zdn8mXo8L9re+v7MaTnGp2HXZMifQKvHoKGE6CY5Cwu++olQSE7258wO+AGtiYE8w8R6bl1qkqehVGWurtqcjpaQFKsAk7jUN7LHK/I4zl8ZKKmjRagKfVlCXKciNoDaS5qQBfy6/2gO9+mAD3EwqInF+pDNE1UzLtZ9SeGPRQmMrxb2F9fmtb2uXwwf5UzRDzfQW6rT2322HFqQAsAK8psb2J+/AGxiYE+J2aJmUMkSKrTQ0qQ242kahceY2PXBBR5iqhRIUtzSFyI7bqrcrqSD/XAHZiYGs457p+TPQ0TWZbz04qRHDaNRJFtrXHccsADPFzMppNP8WgT/TvTPy20Zenwr+5v7Vu+AHJiYVaONRg1ioO1qj1OLRgUJhqLCgom2+skgDfkMTAHbx0/Q2F+8E/gcwl6dAfqUxLMdIJA1rJNglI5qUegHfDx4ywHqlleCyzoTaelS1KNkpAQ5dSj0AwuocNmPGbjRmvEZWPGSlfl8a30z/1WU+42faOLy1y09DbHxfHq/r3sk2kae53fA/IS0qhtBCgrSgA/yxk57/V/X/3dI/AcdbLzNMpaps59thhpoKUb2SlI6/1vgVzjxAytNyTWo0av09196A+htIWCSSkgAfE4zKMpzgnNWeZ24JSST6HjgX+qmn/7j34zjfzdk6JnBmA3MkPsCDKTKRotuU9DcHbARwhzrl2jcN4EOpVqFFkoU4VIUsAi6jzGDGrUijcR6PHcYqkhUVtwqQuO7pueRBNjf5Y6kQS4kUr/AAzTZtfk5rzSht16zbLL2lIK72SnbypHfoO+Ksn8PcwVjKFSj5zrc9xmrNt+EguqcU2AoKvdRKQTYCwHLr0AjxbyrlrLtHLMGuTZdXbkNpUy4/rKQQTcpttsQb/H44PYXBKguQGFOy6wlam0lQ8cixt8sATNcYU3iJw+jM6nExkSm09zpQgD+JtgPoa48XI2WK1IgVWoyI1RlTViOkEJXqFw5cbDYcvjgxzix6v4jZCZjoW96OiWlAJ3VpQiwuepta5xjCfMyHwhXCnNacw15970dge0FOm3L4Df5kDAGBRuIDUStxail/O1QZlOuBhpa0qbcJBGlIvvpvsByIGDvK2VhV+GrFPgS6/l5KZbjtyQh7mdjb3Tf7Bgcq9IbyMeGkOa8203DkrMhRNkhSrFW/a6jv2wy6xnWiUTLS61InNOw0+VBQQrWr6qbcz93M2F8AJzillGfTE0+iwsyV+vTqitSww66VJ0oF72vzvyv2PbG5w/yc7mzJkCox875mjnR4braXzZCk7WHYcrDtbG9w7oE+sV2VnnMbJZmzk6IDR+ha6fxI+wk+9tnzy9wizs/UkNLXlStu6pISL+juH3gPqn7tuguAXVLIcaqvZcelz5jj2X1oW2okEuFOndwkbk6bkjucA/EKlP5Mpvpy83ZskPzHy1FbQ7YajcgHsPlv8ADB1mLKVMz0xClOVCc20hBUyph3SFBVjc7G/wOE1xMyxlymyKdCo1cmVCoGcGH21PeIpA5crbG9hgA4oPDSt1zIsmnZ5rU112W82+kaytTWm+11XFzfcDtzOJjSPBaiqBCqtXyD/qP+uJgCrjkooyhAUOYqKD/JC//WwuKXVBVUqbdCXZC1hx5KzYOKH0jytgGkC1mk9cODiVlWXm7L8aHBdYacalB4ld7WCVDoDv5hhcN8Fa6hxKhOpvlIPNf9mLyp0K1BRm7SXDzy/VZpMKTixwaWp9HfjTGWpTKmbOJIuki3snv8cLCA5l6qZfj1WHkujOs6GmXPIBrkOlIDTe2yUlXncVsOQub2bjccJghjZPk0m3ywJo4Zw2qfFisTpDCW47bMgpAHiFqxbc7JcSQCFjmPKbi1syjCUIKMnd5nYlJpu6B6p0qh5TUf8AEmVKA8h2M69HLDdrqbAJbIUOoPlWOxuBtgny48qhLNPleoKcy0yuQphi4U2Njc9FDndVh0xY5kk1Za1ZkqTlU/JnIzQCA2EhwAKVtzWbABXIdAL45ZmQZdVW2KpX3ZTaGFxvzSUrUhZRqC1A7khGm4A2Jx1ImJIqlOch1PMFWyzTGqtGMeU0pxAJU04UhC1Ei4UkApNuRTgiazdOkuQJbURlFLqU5EWKVE61pKVHxLcgDpGlJ3tubXsK6lw1pchYVTlqpupvwntI1BaQpKgDc7WKNiO5746JGR0XeRBqD8Nj0hM2KgAEMugklSL+4q51N8tyRa+AMrMuZUxc0qDlKhyXqYT6M4oeZOph1w2PS5ZSnbocWUzMzdcl5dem0qKmpqkOx3ri5ZPhFy7Z7LASQfqnuMdb+QRNDr06puPTX3VuPLCAkG7K2glKb7BIcKuZJPM746E5IjN5ho9VbkuIdprHgrSALO2QUJKuxAWrcd7dBgCuuyIdVy3WnapSoc9FLdd8JDiQoEoSDfcbHe1xjOhzKY1l1yH6hgMoi1JoNNaRoKVvBCXUi3Mb37KSehBO5Lyy7IVOYbnBuBUHA5IRourcAKCVX2CgnfYkXNjytXLya3KiQG/TFtuw5IfKgkeceIHCgjsSlO/S18AeKfm5x/L0mbJioRIaZaeaQknzh1IKLfNRLd+6TjLmZklTKVNRONDcaL5huNL1G3+aGyXN/Z62t1GNxvKbTa6QRJXppzCGXBb87oA0lXbSQVAftHHlOV3vDUwua0qMZnpYHh+a/ieJYnVuL7csAcEbMspTMKOwinRWlqW026dXgr020hq1ud9rn3SBqxmKgtKrrFUp9EoLcqTU34ocW2SsLQXPPcdSG/ncnfBFMyy+7BmwYs1pqFMWtS0Ka1aQvmEeYDnqULg2KvgMXRstIjNQ0CStQiz3ZouNzr17H5eJz62+OAKV5ilMSTTHI7RqqnUpZSCdCkH6TuEpAUFDnqAHvJJmNRynJcrceoayFMR3WALc9ZQb3+Hh/biYA//Z"/>
          <p:cNvSpPr>
            <a:spLocks noChangeAspect="1" noChangeArrowheads="1"/>
          </p:cNvSpPr>
          <p:nvPr/>
        </p:nvSpPr>
        <p:spPr bwMode="auto">
          <a:xfrm>
            <a:off x="87313" y="-214313"/>
            <a:ext cx="1295400" cy="438151"/>
          </a:xfrm>
          <a:prstGeom prst="rect">
            <a:avLst/>
          </a:prstGeom>
          <a:noFill/>
          <a:ln w="9525">
            <a:noFill/>
            <a:miter lim="800000"/>
            <a:headEnd/>
            <a:tailEnd/>
          </a:ln>
        </p:spPr>
        <p:txBody>
          <a:bodyPr/>
          <a:lstStyle/>
          <a:p>
            <a:endParaRPr lang="en-US" dirty="0"/>
          </a:p>
        </p:txBody>
      </p:sp>
      <p:pic>
        <p:nvPicPr>
          <p:cNvPr id="35853" name="Picture 16" descr="http://images.cambridgesoft.com/chemstore/university/logo_kogakuin.gif"/>
          <p:cNvPicPr>
            <a:picLocks noChangeAspect="1" noChangeArrowheads="1"/>
          </p:cNvPicPr>
          <p:nvPr/>
        </p:nvPicPr>
        <p:blipFill>
          <a:blip r:embed="rId9" cstate="print"/>
          <a:srcRect/>
          <a:stretch>
            <a:fillRect/>
          </a:stretch>
        </p:blipFill>
        <p:spPr bwMode="auto">
          <a:xfrm>
            <a:off x="5719483" y="5100638"/>
            <a:ext cx="1428750" cy="492125"/>
          </a:xfrm>
          <a:prstGeom prst="rect">
            <a:avLst/>
          </a:prstGeom>
          <a:noFill/>
          <a:ln w="9525">
            <a:noFill/>
            <a:miter lim="800000"/>
            <a:headEnd/>
            <a:tailEnd/>
          </a:ln>
        </p:spPr>
      </p:pic>
      <p:pic>
        <p:nvPicPr>
          <p:cNvPr id="35854" name="Picture 15" descr="Home">
            <a:hlinkClick r:id="rId10" tooltip="Home"/>
          </p:cNvPr>
          <p:cNvPicPr>
            <a:picLocks noChangeAspect="1" noChangeArrowheads="1"/>
          </p:cNvPicPr>
          <p:nvPr/>
        </p:nvPicPr>
        <p:blipFill>
          <a:blip r:embed="rId11" cstate="print"/>
          <a:srcRect/>
          <a:stretch>
            <a:fillRect/>
          </a:stretch>
        </p:blipFill>
        <p:spPr bwMode="auto">
          <a:xfrm>
            <a:off x="5814733" y="5715000"/>
            <a:ext cx="1333500" cy="44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0" y="143435"/>
            <a:ext cx="9144000" cy="609600"/>
          </a:xfrm>
        </p:spPr>
        <p:txBody>
          <a:bodyPr/>
          <a:lstStyle/>
          <a:p>
            <a:pPr algn="ctr" eaLnBrk="1" hangingPunct="1"/>
            <a:r>
              <a:rPr lang="en-US" sz="2400" b="1" dirty="0" smtClean="0">
                <a:solidFill>
                  <a:srgbClr val="800000"/>
                </a:solidFill>
              </a:rPr>
              <a:t>Wastewater Treatment System Design (Global Clinic)</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11674"/>
            <a:ext cx="9144000" cy="5751479"/>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eaLnBrk="1" hangingPunct="1"/>
            <a:r>
              <a:rPr lang="en-US" dirty="0" smtClean="0"/>
              <a:t>For More Information</a:t>
            </a:r>
          </a:p>
        </p:txBody>
      </p:sp>
      <p:sp>
        <p:nvSpPr>
          <p:cNvPr id="37891" name="Content Placeholder 2"/>
          <p:cNvSpPr>
            <a:spLocks noGrp="1"/>
          </p:cNvSpPr>
          <p:nvPr>
            <p:ph idx="1"/>
          </p:nvPr>
        </p:nvSpPr>
        <p:spPr>
          <a:xfrm>
            <a:off x="672353" y="1405463"/>
            <a:ext cx="7696200" cy="3429000"/>
          </a:xfrm>
        </p:spPr>
        <p:txBody>
          <a:bodyPr/>
          <a:lstStyle/>
          <a:p>
            <a:pPr algn="ctr" eaLnBrk="1" hangingPunct="1">
              <a:buFontTx/>
              <a:buNone/>
            </a:pPr>
            <a:r>
              <a:rPr lang="en-US" sz="2000" u="sng" dirty="0" smtClean="0">
                <a:solidFill>
                  <a:srgbClr val="800000"/>
                </a:solidFill>
              </a:rPr>
              <a:t>https://www.hmc.edu/clinic</a:t>
            </a:r>
            <a:endParaRPr lang="en-US" sz="2000" b="1" dirty="0" smtClean="0">
              <a:solidFill>
                <a:srgbClr val="800000"/>
              </a:solidFill>
            </a:endParaRPr>
          </a:p>
          <a:p>
            <a:pPr algn="ctr" eaLnBrk="1" hangingPunct="1">
              <a:buFontTx/>
              <a:buNone/>
            </a:pPr>
            <a:r>
              <a:rPr lang="en-US" sz="2000" b="1" dirty="0" smtClean="0"/>
              <a:t>Director of Corporate Relations:  </a:t>
            </a:r>
            <a:r>
              <a:rPr lang="en-US" sz="2000" dirty="0" smtClean="0"/>
              <a:t>Colleen </a:t>
            </a:r>
            <a:r>
              <a:rPr lang="en-US" sz="2000" dirty="0" err="1" smtClean="0"/>
              <a:t>Coxe</a:t>
            </a:r>
            <a:endParaRPr lang="en-US" sz="2000" b="1" dirty="0" smtClean="0"/>
          </a:p>
          <a:p>
            <a:pPr algn="ctr" eaLnBrk="1" hangingPunct="1">
              <a:buFontTx/>
              <a:buNone/>
            </a:pPr>
            <a:r>
              <a:rPr lang="en-US" sz="2000" dirty="0" smtClean="0"/>
              <a:t>(909) 607-7015 </a:t>
            </a:r>
          </a:p>
          <a:p>
            <a:pPr algn="ctr" eaLnBrk="1" hangingPunct="1">
              <a:buFontTx/>
              <a:buNone/>
            </a:pPr>
            <a:r>
              <a:rPr lang="en-US" sz="2000" dirty="0" smtClean="0"/>
              <a:t>colleen_coxe@hmc.edu</a:t>
            </a:r>
            <a:endParaRPr lang="en-US" sz="2000" b="1" dirty="0" smtClean="0"/>
          </a:p>
          <a:p>
            <a:pPr algn="ctr" eaLnBrk="1" hangingPunct="1">
              <a:buFontTx/>
              <a:buNone/>
            </a:pPr>
            <a:r>
              <a:rPr lang="en-US" sz="2000" b="1" dirty="0" smtClean="0"/>
              <a:t>Corporate Relations Coordinator: Kelly Barker</a:t>
            </a:r>
          </a:p>
          <a:p>
            <a:pPr algn="ctr" eaLnBrk="1" hangingPunct="1">
              <a:buFontTx/>
              <a:buNone/>
            </a:pPr>
            <a:r>
              <a:rPr lang="en-US" sz="2000" dirty="0" smtClean="0"/>
              <a:t>(909) 607-0898</a:t>
            </a:r>
            <a:endParaRPr lang="en-US" sz="2000" b="1" dirty="0" smtClean="0"/>
          </a:p>
          <a:p>
            <a:pPr algn="ctr" eaLnBrk="1" hangingPunct="1">
              <a:buFontTx/>
              <a:buNone/>
            </a:pPr>
            <a:r>
              <a:rPr lang="en-US" sz="2000" dirty="0" smtClean="0"/>
              <a:t>Fax: (909) 607-0900</a:t>
            </a:r>
            <a:endParaRPr lang="en-US" sz="2000" b="1" dirty="0" smtClean="0"/>
          </a:p>
          <a:p>
            <a:pPr algn="ctr" eaLnBrk="1" hangingPunct="1">
              <a:buFontTx/>
              <a:buNone/>
            </a:pPr>
            <a:r>
              <a:rPr lang="en-US" sz="2000" dirty="0" smtClean="0"/>
              <a:t>kelly_barker@hmc.edu</a:t>
            </a:r>
            <a:endParaRPr lang="en-US" sz="2000" b="1" dirty="0" smtClean="0"/>
          </a:p>
          <a:p>
            <a:pPr eaLnBrk="1" hangingPunct="1">
              <a:buFontTx/>
              <a:buNone/>
            </a:pPr>
            <a:endParaRPr lang="en-US" sz="2000" dirty="0" smtClean="0"/>
          </a:p>
        </p:txBody>
      </p:sp>
      <p:pic>
        <p:nvPicPr>
          <p:cNvPr id="37893" name="Picture 2" descr="Student and Faculty Clinic Participants for 2009-2010"/>
          <p:cNvPicPr>
            <a:picLocks noChangeAspect="1" noChangeArrowheads="1"/>
          </p:cNvPicPr>
          <p:nvPr/>
        </p:nvPicPr>
        <p:blipFill>
          <a:blip r:embed="rId3" cstate="print"/>
          <a:srcRect/>
          <a:stretch>
            <a:fillRect/>
          </a:stretch>
        </p:blipFill>
        <p:spPr bwMode="auto">
          <a:xfrm>
            <a:off x="457200" y="4409785"/>
            <a:ext cx="6916270" cy="1740480"/>
          </a:xfrm>
          <a:prstGeom prst="rect">
            <a:avLst/>
          </a:prstGeom>
          <a:noFill/>
          <a:ln w="9525">
            <a:noFill/>
            <a:miter lim="800000"/>
            <a:headEnd/>
            <a:tailEnd/>
          </a:ln>
        </p:spPr>
      </p:pic>
      <p:pic>
        <p:nvPicPr>
          <p:cNvPr id="5" name="Picture 4" descr="HMC Logo small.jpg"/>
          <p:cNvPicPr>
            <a:picLocks noChangeAspect="1"/>
          </p:cNvPicPr>
          <p:nvPr/>
        </p:nvPicPr>
        <p:blipFill>
          <a:blip r:embed="rId4" cstate="print"/>
          <a:stretch>
            <a:fillRect/>
          </a:stretch>
        </p:blipFill>
        <p:spPr>
          <a:xfrm>
            <a:off x="7770537" y="4410595"/>
            <a:ext cx="772129" cy="772129"/>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58680"/>
            <a:ext cx="8458200" cy="1143000"/>
          </a:xfrm>
        </p:spPr>
        <p:txBody>
          <a:bodyPr>
            <a:normAutofit/>
          </a:bodyPr>
          <a:lstStyle/>
          <a:p>
            <a:pPr algn="ctr">
              <a:defRPr/>
            </a:pPr>
            <a:r>
              <a:rPr lang="en-US" sz="3600" dirty="0">
                <a:solidFill>
                  <a:schemeClr val="bg1"/>
                </a:solidFill>
              </a:rPr>
              <a:t>The Year’s End:  Projects Day</a:t>
            </a:r>
          </a:p>
        </p:txBody>
      </p:sp>
      <p:sp>
        <p:nvSpPr>
          <p:cNvPr id="6" name="TextBox 5"/>
          <p:cNvSpPr txBox="1">
            <a:spLocks noChangeArrowheads="1"/>
          </p:cNvSpPr>
          <p:nvPr/>
        </p:nvSpPr>
        <p:spPr bwMode="auto">
          <a:xfrm>
            <a:off x="569625" y="5070978"/>
            <a:ext cx="3833979" cy="307777"/>
          </a:xfrm>
          <a:prstGeom prst="rect">
            <a:avLst/>
          </a:prstGeom>
          <a:noFill/>
          <a:ln w="9525">
            <a:noFill/>
            <a:miter lim="800000"/>
            <a:headEnd/>
            <a:tailEnd/>
          </a:ln>
        </p:spPr>
        <p:txBody>
          <a:bodyPr wrap="square">
            <a:spAutoFit/>
          </a:bodyPr>
          <a:lstStyle/>
          <a:p>
            <a:r>
              <a:rPr lang="en-US" sz="1400" dirty="0" err="1" smtClean="0">
                <a:latin typeface="Tahoma" pitchFamily="34" charset="0"/>
                <a:cs typeface="Tahoma" pitchFamily="34" charset="0"/>
              </a:rPr>
              <a:t>GoDaddy</a:t>
            </a:r>
            <a:r>
              <a:rPr lang="en-US" sz="1400" dirty="0">
                <a:latin typeface="Tahoma" pitchFamily="34" charset="0"/>
                <a:cs typeface="Tahoma" pitchFamily="34" charset="0"/>
              </a:rPr>
              <a:t> </a:t>
            </a:r>
            <a:r>
              <a:rPr lang="en-US" sz="1400" dirty="0" smtClean="0">
                <a:latin typeface="Tahoma" pitchFamily="34" charset="0"/>
                <a:cs typeface="Tahoma" pitchFamily="34" charset="0"/>
              </a:rPr>
              <a:t>team’s presentation</a:t>
            </a:r>
            <a:endParaRPr lang="en-US" sz="1400" dirty="0">
              <a:latin typeface="Tahoma" pitchFamily="34" charset="0"/>
              <a:cs typeface="Tahoma" pitchFamily="34"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5410" t="21897" r="10983" b="29399"/>
          <a:stretch/>
        </p:blipFill>
        <p:spPr>
          <a:xfrm>
            <a:off x="614595" y="1685707"/>
            <a:ext cx="7644985" cy="3340143"/>
          </a:xfrm>
          <a:prstGeom prst="rect">
            <a:avLst/>
          </a:prstGeom>
        </p:spPr>
      </p:pic>
    </p:spTree>
    <p:extLst>
      <p:ext uri="{BB962C8B-B14F-4D97-AF65-F5344CB8AC3E}">
        <p14:creationId xmlns:p14="http://schemas.microsoft.com/office/powerpoint/2010/main" val="194658613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58680"/>
            <a:ext cx="8458200" cy="1143000"/>
          </a:xfrm>
        </p:spPr>
        <p:txBody>
          <a:bodyPr>
            <a:normAutofit/>
          </a:bodyPr>
          <a:lstStyle/>
          <a:p>
            <a:pPr algn="ctr">
              <a:defRPr/>
            </a:pPr>
            <a:r>
              <a:rPr lang="en-US" sz="3600" dirty="0" smtClean="0">
                <a:solidFill>
                  <a:schemeClr val="bg1"/>
                </a:solidFill>
              </a:rPr>
              <a:t>Year’s </a:t>
            </a:r>
            <a:r>
              <a:rPr lang="en-US" sz="3600" dirty="0">
                <a:solidFill>
                  <a:schemeClr val="bg1"/>
                </a:solidFill>
              </a:rPr>
              <a:t>End:  Projects Day</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27229" b="245"/>
          <a:stretch/>
        </p:blipFill>
        <p:spPr>
          <a:xfrm>
            <a:off x="636485" y="1846453"/>
            <a:ext cx="6802139" cy="3699908"/>
          </a:xfrm>
          <a:prstGeom prst="rect">
            <a:avLst/>
          </a:prstGeom>
        </p:spPr>
      </p:pic>
      <p:sp>
        <p:nvSpPr>
          <p:cNvPr id="6" name="TextBox 5"/>
          <p:cNvSpPr txBox="1">
            <a:spLocks noChangeArrowheads="1"/>
          </p:cNvSpPr>
          <p:nvPr/>
        </p:nvSpPr>
        <p:spPr bwMode="auto">
          <a:xfrm>
            <a:off x="7438624" y="1846453"/>
            <a:ext cx="1042842" cy="738664"/>
          </a:xfrm>
          <a:prstGeom prst="rect">
            <a:avLst/>
          </a:prstGeom>
          <a:noFill/>
          <a:ln w="9525">
            <a:noFill/>
            <a:miter lim="800000"/>
            <a:headEnd/>
            <a:tailEnd/>
          </a:ln>
        </p:spPr>
        <p:txBody>
          <a:bodyPr wrap="square">
            <a:spAutoFit/>
          </a:bodyPr>
          <a:lstStyle/>
          <a:p>
            <a:r>
              <a:rPr lang="en-US" sz="1400" dirty="0" smtClean="0">
                <a:latin typeface="Tahoma" pitchFamily="34" charset="0"/>
                <a:cs typeface="Tahoma" pitchFamily="34" charset="0"/>
              </a:rPr>
              <a:t>AmEx </a:t>
            </a:r>
          </a:p>
          <a:p>
            <a:r>
              <a:rPr lang="en-US" sz="1400" dirty="0" smtClean="0">
                <a:latin typeface="Tahoma" pitchFamily="34" charset="0"/>
                <a:cs typeface="Tahoma" pitchFamily="34" charset="0"/>
              </a:rPr>
              <a:t>team’s dinner</a:t>
            </a:r>
            <a:endParaRPr lang="en-US" sz="1400" dirty="0">
              <a:latin typeface="Tahoma" pitchFamily="34" charset="0"/>
              <a:cs typeface="Tahoma" pitchFamily="34" charset="0"/>
            </a:endParaRPr>
          </a:p>
        </p:txBody>
      </p:sp>
    </p:spTree>
    <p:extLst>
      <p:ext uri="{BB962C8B-B14F-4D97-AF65-F5344CB8AC3E}">
        <p14:creationId xmlns:p14="http://schemas.microsoft.com/office/powerpoint/2010/main" val="290410314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58680"/>
            <a:ext cx="8458200" cy="1143000"/>
          </a:xfrm>
        </p:spPr>
        <p:txBody>
          <a:bodyPr>
            <a:normAutofit/>
          </a:bodyPr>
          <a:lstStyle/>
          <a:p>
            <a:pPr algn="ctr" eaLnBrk="1" hangingPunct="1">
              <a:defRPr/>
            </a:pPr>
            <a:r>
              <a:rPr lang="en-US" sz="3600" dirty="0" smtClean="0">
                <a:solidFill>
                  <a:schemeClr val="bg1"/>
                </a:solidFill>
              </a:rPr>
              <a:t>and beyond…</a:t>
            </a:r>
            <a:endParaRPr lang="en-US" sz="3600" dirty="0">
              <a:solidFill>
                <a:schemeClr val="bg1"/>
              </a:solidFill>
            </a:endParaRPr>
          </a:p>
        </p:txBody>
      </p:sp>
      <p:sp>
        <p:nvSpPr>
          <p:cNvPr id="6" name="TextBox 5"/>
          <p:cNvSpPr txBox="1">
            <a:spLocks noChangeArrowheads="1"/>
          </p:cNvSpPr>
          <p:nvPr/>
        </p:nvSpPr>
        <p:spPr bwMode="auto">
          <a:xfrm>
            <a:off x="7030386" y="1501680"/>
            <a:ext cx="1042842" cy="738664"/>
          </a:xfrm>
          <a:prstGeom prst="rect">
            <a:avLst/>
          </a:prstGeom>
          <a:noFill/>
          <a:ln w="9525">
            <a:noFill/>
            <a:miter lim="800000"/>
            <a:headEnd/>
            <a:tailEnd/>
          </a:ln>
        </p:spPr>
        <p:txBody>
          <a:bodyPr wrap="square">
            <a:spAutoFit/>
          </a:bodyPr>
          <a:lstStyle/>
          <a:p>
            <a:r>
              <a:rPr lang="en-US" sz="1400" dirty="0" smtClean="0">
                <a:latin typeface="Tahoma" pitchFamily="34" charset="0"/>
                <a:cs typeface="Tahoma" pitchFamily="34" charset="0"/>
              </a:rPr>
              <a:t>AmEx </a:t>
            </a:r>
          </a:p>
          <a:p>
            <a:r>
              <a:rPr lang="en-US" sz="1400" dirty="0" smtClean="0">
                <a:latin typeface="Tahoma" pitchFamily="34" charset="0"/>
                <a:cs typeface="Tahoma" pitchFamily="34" charset="0"/>
              </a:rPr>
              <a:t>team’s visit</a:t>
            </a:r>
            <a:endParaRPr lang="en-US" sz="1400" dirty="0">
              <a:latin typeface="Tahoma" pitchFamily="34" charset="0"/>
              <a:cs typeface="Tahoma"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4471" y="1379095"/>
            <a:ext cx="6225915" cy="4669436"/>
          </a:xfrm>
          <a:prstGeom prst="rect">
            <a:avLst/>
          </a:prstGeom>
        </p:spPr>
      </p:pic>
    </p:spTree>
    <p:extLst>
      <p:ext uri="{BB962C8B-B14F-4D97-AF65-F5344CB8AC3E}">
        <p14:creationId xmlns:p14="http://schemas.microsoft.com/office/powerpoint/2010/main" val="38725413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159745" y="3622693"/>
            <a:ext cx="1176638" cy="593124"/>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766" y="249380"/>
            <a:ext cx="8561294" cy="1143000"/>
          </a:xfrm>
        </p:spPr>
        <p:txBody>
          <a:bodyPr>
            <a:normAutofit/>
          </a:bodyPr>
          <a:lstStyle/>
          <a:p>
            <a:pPr algn="ctr">
              <a:defRPr/>
            </a:pPr>
            <a:r>
              <a:rPr lang="en-US" sz="3600" dirty="0">
                <a:solidFill>
                  <a:schemeClr val="bg1"/>
                </a:solidFill>
              </a:rPr>
              <a:t>The Year’s </a:t>
            </a:r>
            <a:r>
              <a:rPr lang="en-US" sz="3600" dirty="0" smtClean="0">
                <a:solidFill>
                  <a:schemeClr val="bg1"/>
                </a:solidFill>
              </a:rPr>
              <a:t>Start</a:t>
            </a:r>
            <a:r>
              <a:rPr lang="en-US" sz="3600" dirty="0">
                <a:solidFill>
                  <a:schemeClr val="bg1"/>
                </a:solidFill>
              </a:rPr>
              <a:t>:  Orientation 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67005" y="2074494"/>
            <a:ext cx="3884950" cy="2942351"/>
          </a:xfrm>
          <a:prstGeom prst="rect">
            <a:avLst/>
          </a:prstGeom>
        </p:spPr>
      </p:pic>
      <p:sp>
        <p:nvSpPr>
          <p:cNvPr id="8" name="TextBox 6"/>
          <p:cNvSpPr txBox="1">
            <a:spLocks noChangeArrowheads="1"/>
          </p:cNvSpPr>
          <p:nvPr/>
        </p:nvSpPr>
        <p:spPr bwMode="auto">
          <a:xfrm>
            <a:off x="4342225" y="5016845"/>
            <a:ext cx="2092243" cy="307777"/>
          </a:xfrm>
          <a:prstGeom prst="rect">
            <a:avLst/>
          </a:prstGeom>
          <a:noFill/>
          <a:ln w="9525">
            <a:noFill/>
            <a:miter lim="800000"/>
            <a:headEnd/>
            <a:tailEnd/>
          </a:ln>
        </p:spPr>
        <p:txBody>
          <a:bodyPr wrap="square">
            <a:spAutoFit/>
          </a:bodyPr>
          <a:lstStyle/>
          <a:p>
            <a:pPr algn="ctr"/>
            <a:r>
              <a:rPr lang="en-US" sz="1400" dirty="0" smtClean="0">
                <a:latin typeface="Tahoma" pitchFamily="34" charset="0"/>
                <a:cs typeface="Tahoma" pitchFamily="34" charset="0"/>
              </a:rPr>
              <a:t>inside a weekly </a:t>
            </a:r>
            <a:r>
              <a:rPr lang="en-US" sz="1400" dirty="0" err="1" smtClean="0">
                <a:latin typeface="Tahoma" pitchFamily="34" charset="0"/>
                <a:cs typeface="Tahoma" pitchFamily="34" charset="0"/>
              </a:rPr>
              <a:t>telecon</a:t>
            </a:r>
            <a:endParaRPr lang="en-US" sz="1400" dirty="0">
              <a:latin typeface="Tahoma" pitchFamily="34" charset="0"/>
              <a:cs typeface="Tahoma" pitchFamily="34" charset="0"/>
            </a:endParaRPr>
          </a:p>
        </p:txBody>
      </p:sp>
      <p:sp>
        <p:nvSpPr>
          <p:cNvPr id="7" name="Content Placeholder 2"/>
          <p:cNvSpPr>
            <a:spLocks noGrp="1"/>
          </p:cNvSpPr>
          <p:nvPr>
            <p:ph idx="1"/>
          </p:nvPr>
        </p:nvSpPr>
        <p:spPr>
          <a:xfrm>
            <a:off x="538029" y="1358381"/>
            <a:ext cx="4114800" cy="4953000"/>
          </a:xfrm>
        </p:spPr>
        <p:txBody>
          <a:bodyPr>
            <a:normAutofit/>
          </a:bodyPr>
          <a:lstStyle/>
          <a:p>
            <a:pPr marL="256032" indent="-256032">
              <a:lnSpc>
                <a:spcPct val="120000"/>
              </a:lnSpc>
              <a:spcBef>
                <a:spcPct val="0"/>
              </a:spcBef>
              <a:spcAft>
                <a:spcPts val="600"/>
              </a:spcAft>
              <a:buFont typeface="Arial" pitchFamily="34" charset="0"/>
              <a:buChar char="•"/>
            </a:pPr>
            <a:r>
              <a:rPr lang="en-US" sz="2000" b="0" dirty="0">
                <a:latin typeface="Arial" panose="020B0604020202020204" pitchFamily="34" charset="0"/>
                <a:cs typeface="Arial" panose="020B0604020202020204" pitchFamily="34" charset="0"/>
              </a:rPr>
              <a:t>Liaisons invited to campus</a:t>
            </a:r>
          </a:p>
          <a:p>
            <a:pPr marL="256032" indent="-256032">
              <a:lnSpc>
                <a:spcPct val="120000"/>
              </a:lnSpc>
              <a:spcBef>
                <a:spcPct val="0"/>
              </a:spcBef>
              <a:spcAft>
                <a:spcPts val="600"/>
              </a:spcAft>
              <a:buFont typeface="Arial" pitchFamily="34" charset="0"/>
              <a:buChar char="•"/>
            </a:pPr>
            <a:r>
              <a:rPr lang="en-US" sz="2000" b="0" dirty="0">
                <a:latin typeface="Arial" panose="020B0604020202020204" pitchFamily="34" charset="0"/>
                <a:cs typeface="Arial" panose="020B0604020202020204" pitchFamily="34" charset="0"/>
              </a:rPr>
              <a:t>Meet with Clinic Director</a:t>
            </a:r>
          </a:p>
          <a:p>
            <a:pPr marL="656082" lvl="2" indent="-256032">
              <a:lnSpc>
                <a:spcPct val="120000"/>
              </a:lnSpc>
              <a:spcBef>
                <a:spcPct val="0"/>
              </a:spcBef>
              <a:spcAft>
                <a:spcPts val="600"/>
              </a:spcAft>
            </a:pPr>
            <a:r>
              <a:rPr lang="en-US" sz="1600" dirty="0">
                <a:solidFill>
                  <a:schemeClr val="tx1"/>
                </a:solidFill>
                <a:latin typeface="Arial" panose="020B0604020202020204" pitchFamily="34" charset="0"/>
                <a:cs typeface="Arial" panose="020B0604020202020204" pitchFamily="34" charset="0"/>
              </a:rPr>
              <a:t>Strategies and tips</a:t>
            </a:r>
          </a:p>
          <a:p>
            <a:pPr marL="256032" indent="-256032">
              <a:lnSpc>
                <a:spcPct val="120000"/>
              </a:lnSpc>
              <a:spcBef>
                <a:spcPct val="0"/>
              </a:spcBef>
              <a:spcAft>
                <a:spcPts val="600"/>
              </a:spcAft>
              <a:buFont typeface="Arial" pitchFamily="34" charset="0"/>
              <a:buChar char="•"/>
            </a:pPr>
            <a:r>
              <a:rPr lang="en-US" sz="2000" b="0" dirty="0">
                <a:latin typeface="Arial" panose="020B0604020202020204" pitchFamily="34" charset="0"/>
                <a:cs typeface="Arial" panose="020B0604020202020204" pitchFamily="34" charset="0"/>
              </a:rPr>
              <a:t>Meet with team and faculty advisor</a:t>
            </a:r>
          </a:p>
          <a:p>
            <a:pPr marL="656082" lvl="2" indent="-256032">
              <a:lnSpc>
                <a:spcPct val="120000"/>
              </a:lnSpc>
              <a:spcBef>
                <a:spcPct val="0"/>
              </a:spcBef>
              <a:spcAft>
                <a:spcPts val="600"/>
              </a:spcAft>
            </a:pPr>
            <a:r>
              <a:rPr lang="en-US" sz="1600" dirty="0">
                <a:solidFill>
                  <a:schemeClr val="tx1"/>
                </a:solidFill>
                <a:latin typeface="Arial" panose="020B0604020202020204" pitchFamily="34" charset="0"/>
                <a:cs typeface="Arial" panose="020B0604020202020204" pitchFamily="34" charset="0"/>
              </a:rPr>
              <a:t>Cover problem in detail</a:t>
            </a:r>
          </a:p>
          <a:p>
            <a:pPr marL="656082" lvl="2" indent="-256032">
              <a:lnSpc>
                <a:spcPct val="120000"/>
              </a:lnSpc>
              <a:spcBef>
                <a:spcPct val="0"/>
              </a:spcBef>
              <a:spcAft>
                <a:spcPts val="600"/>
              </a:spcAft>
            </a:pPr>
            <a:r>
              <a:rPr lang="en-US" sz="1600" dirty="0">
                <a:solidFill>
                  <a:schemeClr val="tx1"/>
                </a:solidFill>
                <a:latin typeface="Arial" panose="020B0604020202020204" pitchFamily="34" charset="0"/>
                <a:cs typeface="Arial" panose="020B0604020202020204" pitchFamily="34" charset="0"/>
              </a:rPr>
              <a:t>Discuss confidentiality</a:t>
            </a:r>
          </a:p>
          <a:p>
            <a:pPr marL="256032" lvl="1" indent="-256032">
              <a:lnSpc>
                <a:spcPct val="120000"/>
              </a:lnSpc>
              <a:spcBef>
                <a:spcPct val="0"/>
              </a:spcBef>
              <a:spcAft>
                <a:spcPts val="600"/>
              </a:spcAft>
            </a:pPr>
            <a:r>
              <a:rPr lang="en-US" sz="2000" b="0" dirty="0">
                <a:solidFill>
                  <a:schemeClr val="tx1"/>
                </a:solidFill>
                <a:latin typeface="Arial" panose="020B0604020202020204" pitchFamily="34" charset="0"/>
                <a:cs typeface="Arial" panose="020B0604020202020204" pitchFamily="34" charset="0"/>
              </a:rPr>
              <a:t>Establish communication routine</a:t>
            </a:r>
          </a:p>
          <a:p>
            <a:pPr marL="713232" lvl="3" indent="-256032">
              <a:lnSpc>
                <a:spcPct val="120000"/>
              </a:lnSpc>
              <a:spcBef>
                <a:spcPct val="0"/>
              </a:spcBef>
              <a:spcAft>
                <a:spcPts val="600"/>
              </a:spcAft>
              <a:buFont typeface="Wingdings" pitchFamily="2" charset="2"/>
              <a:buChar char="§"/>
            </a:pPr>
            <a:r>
              <a:rPr lang="en-US" sz="1600" b="0" dirty="0">
                <a:latin typeface="Arial" panose="020B0604020202020204" pitchFamily="34" charset="0"/>
                <a:cs typeface="Arial" panose="020B0604020202020204" pitchFamily="34" charset="0"/>
              </a:rPr>
              <a:t>Email/Slack/other</a:t>
            </a:r>
          </a:p>
          <a:p>
            <a:pPr marL="713232" lvl="3" indent="-256032">
              <a:lnSpc>
                <a:spcPct val="120000"/>
              </a:lnSpc>
              <a:spcBef>
                <a:spcPct val="0"/>
              </a:spcBef>
              <a:spcAft>
                <a:spcPts val="600"/>
              </a:spcAft>
              <a:buFont typeface="Wingdings" pitchFamily="2" charset="2"/>
              <a:buChar char="§"/>
            </a:pPr>
            <a:r>
              <a:rPr lang="en-US" sz="1600" b="0" dirty="0">
                <a:latin typeface="Arial" panose="020B0604020202020204" pitchFamily="34" charset="0"/>
                <a:cs typeface="Arial" panose="020B0604020202020204" pitchFamily="34" charset="0"/>
              </a:rPr>
              <a:t>Weekly teleconferences</a:t>
            </a:r>
          </a:p>
          <a:p>
            <a:pPr marL="256032" indent="-256032">
              <a:lnSpc>
                <a:spcPct val="120000"/>
              </a:lnSpc>
              <a:spcBef>
                <a:spcPct val="0"/>
              </a:spcBef>
              <a:spcAft>
                <a:spcPts val="600"/>
              </a:spcAft>
              <a:buFont typeface="Arial" pitchFamily="34" charset="0"/>
              <a:buChar char="•"/>
            </a:pPr>
            <a:r>
              <a:rPr lang="en-US" sz="2000" b="0" dirty="0">
                <a:latin typeface="Arial" panose="020B0604020202020204" pitchFamily="34" charset="0"/>
                <a:cs typeface="Arial" panose="020B0604020202020204" pitchFamily="34" charset="0"/>
              </a:rPr>
              <a:t>Jumpstart the project, face-to-face</a:t>
            </a:r>
          </a:p>
          <a:p>
            <a:pPr marL="256032" indent="-256032">
              <a:lnSpc>
                <a:spcPct val="120000"/>
              </a:lnSpc>
              <a:spcBef>
                <a:spcPct val="0"/>
              </a:spcBef>
              <a:spcAft>
                <a:spcPts val="600"/>
              </a:spcAft>
              <a:buFont typeface="Arial" pitchFamily="34" charset="0"/>
              <a:buChar char="•"/>
            </a:pPr>
            <a:r>
              <a:rPr lang="en-US" sz="2000" b="0" dirty="0">
                <a:latin typeface="Arial" panose="020B0604020202020204" pitchFamily="34" charset="0"/>
                <a:cs typeface="Arial" panose="020B0604020202020204" pitchFamily="34" charset="0"/>
              </a:rPr>
              <a:t>Recruiting / internship opportunity</a:t>
            </a:r>
          </a:p>
        </p:txBody>
      </p:sp>
    </p:spTree>
    <p:extLst>
      <p:ext uri="{BB962C8B-B14F-4D97-AF65-F5344CB8AC3E}">
        <p14:creationId xmlns:p14="http://schemas.microsoft.com/office/powerpoint/2010/main" val="30655574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13770" y="370255"/>
            <a:ext cx="8525430" cy="927628"/>
          </a:xfrm>
        </p:spPr>
        <p:txBody>
          <a:bodyPr>
            <a:noAutofit/>
          </a:bodyPr>
          <a:lstStyle/>
          <a:p>
            <a:pPr algn="ctr"/>
            <a:r>
              <a:rPr lang="en-US" sz="3200" dirty="0" smtClean="0"/>
              <a:t>Harvey </a:t>
            </a:r>
            <a:r>
              <a:rPr lang="en-US" sz="3200" dirty="0" err="1" smtClean="0"/>
              <a:t>Mudd</a:t>
            </a:r>
            <a:r>
              <a:rPr lang="en-US" sz="3200" dirty="0" smtClean="0"/>
              <a:t> College:   prioritizing</a:t>
            </a:r>
            <a:br>
              <a:rPr lang="en-US" sz="3200" dirty="0" smtClean="0"/>
            </a:br>
            <a:r>
              <a:rPr lang="en-US" sz="3200" dirty="0" smtClean="0"/>
              <a:t>both </a:t>
            </a:r>
            <a:r>
              <a:rPr lang="en-US" sz="3200" dirty="0" smtClean="0">
                <a:solidFill>
                  <a:schemeClr val="accent2">
                    <a:lumMod val="75000"/>
                  </a:schemeClr>
                </a:solidFill>
              </a:rPr>
              <a:t>Engineering</a:t>
            </a:r>
            <a:r>
              <a:rPr lang="en-US" sz="3200" dirty="0" smtClean="0"/>
              <a:t> and the </a:t>
            </a:r>
            <a:r>
              <a:rPr lang="en-US" sz="3200" dirty="0" smtClean="0">
                <a:solidFill>
                  <a:schemeClr val="accent2">
                    <a:lumMod val="75000"/>
                  </a:schemeClr>
                </a:solidFill>
              </a:rPr>
              <a:t>Liberal Arts</a:t>
            </a:r>
            <a:endParaRPr lang="en-US" sz="3200" dirty="0">
              <a:solidFill>
                <a:schemeClr val="accent2">
                  <a:lumMod val="75000"/>
                </a:schemeClr>
              </a:solidFill>
            </a:endParaRPr>
          </a:p>
        </p:txBody>
      </p:sp>
      <p:sp>
        <p:nvSpPr>
          <p:cNvPr id="30" name="Slide Number Placeholder 4"/>
          <p:cNvSpPr>
            <a:spLocks noGrp="1"/>
          </p:cNvSpPr>
          <p:nvPr>
            <p:ph type="sldNum" sz="quarter" idx="12"/>
          </p:nvPr>
        </p:nvSpPr>
        <p:spPr>
          <a:xfrm>
            <a:off x="9623909" y="6531277"/>
            <a:ext cx="2133600" cy="365125"/>
          </a:xfrm>
        </p:spPr>
        <p:txBody>
          <a:bodyPr/>
          <a:lstStyle/>
          <a:p>
            <a:pPr>
              <a:defRPr/>
            </a:pPr>
            <a:r>
              <a:rPr lang="en-US" dirty="0" smtClean="0"/>
              <a:t>17</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916" y="1762492"/>
            <a:ext cx="4130268" cy="421223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82290" y="1672552"/>
            <a:ext cx="3601767" cy="4447486"/>
          </a:xfrm>
          <a:prstGeom prst="rect">
            <a:avLst/>
          </a:prstGeom>
        </p:spPr>
      </p:pic>
      <p:sp>
        <p:nvSpPr>
          <p:cNvPr id="6" name="Down Arrow 5"/>
          <p:cNvSpPr/>
          <p:nvPr/>
        </p:nvSpPr>
        <p:spPr>
          <a:xfrm rot="3604955">
            <a:off x="6370817" y="1392059"/>
            <a:ext cx="464695" cy="590963"/>
          </a:xfrm>
          <a:prstGeom prst="downArrow">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890189">
            <a:off x="1212903" y="3573129"/>
            <a:ext cx="464695" cy="590963"/>
          </a:xfrm>
          <a:prstGeom prst="downArrow">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rot="19634075">
            <a:off x="3146573" y="1274532"/>
            <a:ext cx="432556" cy="524574"/>
          </a:xfrm>
          <a:prstGeom prst="downArrow">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8089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5611" y="4646141"/>
            <a:ext cx="5486400" cy="370702"/>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Title 1"/>
          <p:cNvSpPr>
            <a:spLocks noGrp="1"/>
          </p:cNvSpPr>
          <p:nvPr>
            <p:ph type="title"/>
          </p:nvPr>
        </p:nvSpPr>
        <p:spPr>
          <a:xfrm>
            <a:off x="277906" y="381000"/>
            <a:ext cx="8615082" cy="1143000"/>
          </a:xfrm>
        </p:spPr>
        <p:txBody>
          <a:bodyPr>
            <a:normAutofit/>
          </a:bodyPr>
          <a:lstStyle/>
          <a:p>
            <a:pPr algn="ctr" eaLnBrk="1" hangingPunct="1"/>
            <a:r>
              <a:rPr lang="en-US" sz="3200" dirty="0" smtClean="0">
                <a:solidFill>
                  <a:schemeClr val="tx1"/>
                </a:solidFill>
              </a:rPr>
              <a:t>Clinic Program</a:t>
            </a:r>
            <a:r>
              <a:rPr lang="en-US" sz="3200" dirty="0" smtClean="0"/>
              <a:t> ~ founded in 1963</a:t>
            </a:r>
            <a:br>
              <a:rPr lang="en-US" sz="3200" dirty="0" smtClean="0"/>
            </a:br>
            <a:r>
              <a:rPr lang="en-US" sz="3200" dirty="0" smtClean="0"/>
              <a:t>as an Engineering Education Innovation</a:t>
            </a:r>
          </a:p>
        </p:txBody>
      </p:sp>
      <p:sp>
        <p:nvSpPr>
          <p:cNvPr id="8195" name="Content Placeholder 2"/>
          <p:cNvSpPr>
            <a:spLocks noGrp="1"/>
          </p:cNvSpPr>
          <p:nvPr>
            <p:ph idx="1"/>
          </p:nvPr>
        </p:nvSpPr>
        <p:spPr>
          <a:xfrm>
            <a:off x="762000" y="1629228"/>
            <a:ext cx="7924800" cy="4114800"/>
          </a:xfrm>
        </p:spPr>
        <p:txBody>
          <a:bodyPr>
            <a:normAutofit/>
          </a:bodyPr>
          <a:lstStyle/>
          <a:p>
            <a:pPr eaLnBrk="1" hangingPunct="1">
              <a:spcBef>
                <a:spcPct val="0"/>
              </a:spcBef>
              <a:buFontTx/>
              <a:buNone/>
            </a:pPr>
            <a:r>
              <a:rPr lang="en-US" sz="2400" b="1" dirty="0" smtClean="0"/>
              <a:t>Over 1,500 projects completed to date…</a:t>
            </a:r>
          </a:p>
          <a:p>
            <a:pPr eaLnBrk="1" hangingPunct="1">
              <a:spcBef>
                <a:spcPct val="0"/>
              </a:spcBef>
              <a:buFontTx/>
              <a:buNone/>
            </a:pPr>
            <a:endParaRPr lang="en-US" sz="2400" b="1" dirty="0" smtClean="0"/>
          </a:p>
          <a:p>
            <a:pPr eaLnBrk="1" hangingPunct="1">
              <a:spcBef>
                <a:spcPct val="0"/>
              </a:spcBef>
              <a:buFontTx/>
              <a:buNone/>
            </a:pPr>
            <a:r>
              <a:rPr lang="en-US" sz="2400" b="0" dirty="0" smtClean="0"/>
              <a:t>Directors:</a:t>
            </a:r>
          </a:p>
          <a:p>
            <a:pPr eaLnBrk="1" hangingPunct="1">
              <a:spcBef>
                <a:spcPct val="0"/>
              </a:spcBef>
              <a:buFontTx/>
              <a:buNone/>
            </a:pPr>
            <a:endParaRPr lang="en-US" sz="2400" b="0" dirty="0" smtClean="0"/>
          </a:p>
          <a:p>
            <a:pPr>
              <a:spcBef>
                <a:spcPts val="0"/>
              </a:spcBef>
              <a:spcAft>
                <a:spcPts val="600"/>
              </a:spcAft>
              <a:buFont typeface="Arial" pitchFamily="34" charset="0"/>
              <a:buChar char="•"/>
            </a:pPr>
            <a:r>
              <a:rPr lang="en-US" sz="2000" b="0" i="1" dirty="0" smtClean="0"/>
              <a:t>    Engineering                  			</a:t>
            </a:r>
            <a:r>
              <a:rPr lang="en-US" sz="2000" b="0" dirty="0" smtClean="0">
                <a:solidFill>
                  <a:schemeClr val="tx1"/>
                </a:solidFill>
              </a:rPr>
              <a:t>Profs. Kash Gokli &amp; </a:t>
            </a:r>
            <a:r>
              <a:rPr lang="en-US" sz="2000" b="0" dirty="0" err="1" smtClean="0">
                <a:solidFill>
                  <a:schemeClr val="tx1"/>
                </a:solidFill>
              </a:rPr>
              <a:t>Qimin</a:t>
            </a:r>
            <a:r>
              <a:rPr lang="en-US" sz="2000" b="0" dirty="0" smtClean="0">
                <a:solidFill>
                  <a:schemeClr val="tx1"/>
                </a:solidFill>
              </a:rPr>
              <a:t> Yang</a:t>
            </a:r>
          </a:p>
          <a:p>
            <a:pPr eaLnBrk="1" hangingPunct="1">
              <a:spcBef>
                <a:spcPts val="0"/>
              </a:spcBef>
              <a:spcAft>
                <a:spcPts val="600"/>
              </a:spcAft>
              <a:buFont typeface="Arial" pitchFamily="34" charset="0"/>
              <a:buChar char="•"/>
            </a:pPr>
            <a:r>
              <a:rPr lang="en-US" sz="2000" b="0" i="1" dirty="0" smtClean="0"/>
              <a:t>    Mathematics                			</a:t>
            </a:r>
            <a:r>
              <a:rPr lang="en-US" sz="2000" b="0" dirty="0" smtClean="0">
                <a:solidFill>
                  <a:schemeClr val="tx1"/>
                </a:solidFill>
              </a:rPr>
              <a:t>Prof. Weiqing Gu</a:t>
            </a:r>
          </a:p>
          <a:p>
            <a:pPr eaLnBrk="1" hangingPunct="1">
              <a:spcBef>
                <a:spcPts val="0"/>
              </a:spcBef>
              <a:spcAft>
                <a:spcPts val="600"/>
              </a:spcAft>
              <a:buFont typeface="Arial" pitchFamily="34" charset="0"/>
              <a:buChar char="•"/>
            </a:pPr>
            <a:r>
              <a:rPr lang="en-US" sz="2000" b="0" i="1" dirty="0" smtClean="0"/>
              <a:t>    Physics                           			</a:t>
            </a:r>
            <a:r>
              <a:rPr lang="en-US" sz="2000" b="0" dirty="0" smtClean="0">
                <a:solidFill>
                  <a:schemeClr val="tx1"/>
                </a:solidFill>
              </a:rPr>
              <a:t>Prof. Peter </a:t>
            </a:r>
            <a:r>
              <a:rPr lang="en-US" sz="2000" b="0" dirty="0" err="1" smtClean="0">
                <a:solidFill>
                  <a:schemeClr val="tx1"/>
                </a:solidFill>
              </a:rPr>
              <a:t>Saeta</a:t>
            </a:r>
            <a:endParaRPr lang="en-US" sz="2000" b="0" dirty="0" smtClean="0">
              <a:solidFill>
                <a:schemeClr val="tx1"/>
              </a:solidFill>
            </a:endParaRPr>
          </a:p>
          <a:p>
            <a:pPr>
              <a:spcBef>
                <a:spcPts val="0"/>
              </a:spcBef>
              <a:spcAft>
                <a:spcPts val="600"/>
              </a:spcAft>
              <a:buFont typeface="Arial" pitchFamily="34" charset="0"/>
              <a:buChar char="•"/>
            </a:pPr>
            <a:r>
              <a:rPr lang="en-US" sz="2000" b="0" i="1" dirty="0"/>
              <a:t> </a:t>
            </a:r>
            <a:r>
              <a:rPr lang="en-US" sz="2000" b="0" i="1" dirty="0" smtClean="0"/>
              <a:t>   Global </a:t>
            </a:r>
            <a:r>
              <a:rPr lang="en-US" sz="2000" b="0" i="1" dirty="0"/>
              <a:t>Clinic                 			</a:t>
            </a:r>
            <a:r>
              <a:rPr lang="en-US" sz="2000" b="0" dirty="0"/>
              <a:t>Prof. Susan </a:t>
            </a:r>
            <a:r>
              <a:rPr lang="en-US" sz="2000" b="0" dirty="0" err="1"/>
              <a:t>Martonosi</a:t>
            </a:r>
            <a:endParaRPr lang="en-US" sz="2000" b="0" dirty="0" smtClean="0">
              <a:solidFill>
                <a:schemeClr val="tx1"/>
              </a:solidFill>
            </a:endParaRPr>
          </a:p>
          <a:p>
            <a:pPr>
              <a:spcBef>
                <a:spcPts val="0"/>
              </a:spcBef>
              <a:spcAft>
                <a:spcPts val="600"/>
              </a:spcAft>
              <a:buFont typeface="Arial" pitchFamily="34" charset="0"/>
              <a:buChar char="•"/>
            </a:pPr>
            <a:r>
              <a:rPr lang="en-US" sz="2000" b="0" i="1" dirty="0"/>
              <a:t> </a:t>
            </a:r>
            <a:r>
              <a:rPr lang="en-US" sz="2000" b="0" i="1" dirty="0" smtClean="0"/>
              <a:t>   Computer </a:t>
            </a:r>
            <a:r>
              <a:rPr lang="en-US" sz="2000" b="0" i="1" dirty="0"/>
              <a:t>Science     			</a:t>
            </a:r>
            <a:r>
              <a:rPr lang="en-US" sz="2000" b="0" dirty="0"/>
              <a:t>Prof. Zach </a:t>
            </a:r>
            <a:r>
              <a:rPr lang="en-US" sz="2000" b="0" dirty="0" err="1"/>
              <a:t>Dodds</a:t>
            </a:r>
            <a:endParaRPr lang="en-US" sz="2000" b="0" dirty="0" smtClean="0">
              <a:solidFill>
                <a:schemeClr val="tx1"/>
              </a:solidFill>
            </a:endParaRPr>
          </a:p>
          <a:p>
            <a:pPr eaLnBrk="1" hangingPunct="1">
              <a:spcBef>
                <a:spcPts val="0"/>
              </a:spcBef>
              <a:spcAft>
                <a:spcPts val="600"/>
              </a:spcAft>
              <a:buFont typeface="Arial" pitchFamily="34" charset="0"/>
              <a:buChar char="•"/>
            </a:pPr>
            <a:r>
              <a:rPr lang="en-US" sz="2000" b="0" i="1" dirty="0" smtClean="0"/>
              <a:t>    Director of Corp. Relations		</a:t>
            </a:r>
            <a:r>
              <a:rPr lang="en-US" sz="2000" b="0" dirty="0" smtClean="0">
                <a:solidFill>
                  <a:schemeClr val="tx1"/>
                </a:solidFill>
              </a:rPr>
              <a:t>Colleen </a:t>
            </a:r>
            <a:r>
              <a:rPr lang="en-US" sz="2000" b="0" dirty="0" err="1" smtClean="0">
                <a:solidFill>
                  <a:schemeClr val="tx1"/>
                </a:solidFill>
              </a:rPr>
              <a:t>Coxe</a:t>
            </a:r>
            <a:endParaRPr lang="en-US" sz="2000" b="0" dirty="0" smtClean="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
          <p:cNvSpPr>
            <a:spLocks noGrp="1" noChangeArrowheads="1"/>
          </p:cNvSpPr>
          <p:nvPr>
            <p:ph type="title"/>
          </p:nvPr>
        </p:nvSpPr>
        <p:spPr/>
        <p:txBody>
          <a:bodyPr/>
          <a:lstStyle/>
          <a:p>
            <a:pPr algn="ctr" eaLnBrk="1" hangingPunct="1"/>
            <a:r>
              <a:rPr lang="en-US" dirty="0" smtClean="0"/>
              <a:t>What </a:t>
            </a:r>
            <a:r>
              <a:rPr lang="en-US" i="1" dirty="0" smtClean="0"/>
              <a:t>is</a:t>
            </a:r>
            <a:r>
              <a:rPr lang="en-US" dirty="0" smtClean="0"/>
              <a:t> Clinic?</a:t>
            </a:r>
          </a:p>
        </p:txBody>
      </p:sp>
      <p:sp>
        <p:nvSpPr>
          <p:cNvPr id="161795" name="Rectangle 2"/>
          <p:cNvSpPr>
            <a:spLocks noGrp="1" noChangeArrowheads="1"/>
          </p:cNvSpPr>
          <p:nvPr>
            <p:ph idx="1"/>
          </p:nvPr>
        </p:nvSpPr>
        <p:spPr bwMode="auto">
          <a:xfrm>
            <a:off x="681318" y="1680883"/>
            <a:ext cx="7010400" cy="4114800"/>
          </a:xfrm>
          <a:noFill/>
          <a:ln w="12700">
            <a:miter lim="800000"/>
            <a:headEnd/>
            <a:tailEnd/>
          </a:ln>
        </p:spPr>
        <p:txBody>
          <a:bodyPr wrap="square" lIns="50800" tIns="50800" rIns="50800" bIns="50800" numCol="1" anchor="t" anchorCtr="0" compatLnSpc="1">
            <a:prstTxWarp prst="textNoShape">
              <a:avLst/>
            </a:prstTxWarp>
          </a:bodyPr>
          <a:lstStyle/>
          <a:p>
            <a:pPr marL="292100" indent="-292100" eaLnBrk="1" hangingPunct="1">
              <a:spcBef>
                <a:spcPct val="0"/>
              </a:spcBef>
              <a:buFont typeface="Arial" pitchFamily="34" charset="0"/>
              <a:buChar char="•"/>
            </a:pPr>
            <a:r>
              <a:rPr lang="en-US" sz="2600" dirty="0" smtClean="0"/>
              <a:t>Sponsored Capstone-Project Course</a:t>
            </a:r>
          </a:p>
          <a:p>
            <a:pPr eaLnBrk="1" hangingPunct="1">
              <a:spcBef>
                <a:spcPct val="0"/>
              </a:spcBef>
            </a:pPr>
            <a:endParaRPr lang="en-US" sz="2600" b="0" dirty="0" smtClean="0"/>
          </a:p>
          <a:p>
            <a:pPr marL="292100" indent="-292100" eaLnBrk="1" hangingPunct="1">
              <a:buFont typeface="Arial" pitchFamily="34" charset="0"/>
              <a:buChar char="•"/>
            </a:pPr>
            <a:r>
              <a:rPr lang="en-US" sz="2600" b="0" dirty="0" smtClean="0"/>
              <a:t>starts in September, delivers in May</a:t>
            </a:r>
          </a:p>
          <a:p>
            <a:pPr marL="292100" indent="-292100" eaLnBrk="1" hangingPunct="1">
              <a:buFont typeface="Arial" pitchFamily="34" charset="0"/>
              <a:buChar char="•"/>
            </a:pPr>
            <a:r>
              <a:rPr lang="en-US" sz="2600" b="0" dirty="0" smtClean="0"/>
              <a:t>team of 4 - 5 students &amp; faculty </a:t>
            </a:r>
            <a:r>
              <a:rPr lang="en-US" sz="2600" b="0" dirty="0"/>
              <a:t>a</a:t>
            </a:r>
            <a:r>
              <a:rPr lang="en-US" sz="2600" b="0" dirty="0" smtClean="0"/>
              <a:t>dvisor</a:t>
            </a:r>
          </a:p>
          <a:p>
            <a:pPr marL="292100" indent="-292100" eaLnBrk="1" hangingPunct="1">
              <a:buFont typeface="Arial" pitchFamily="34" charset="0"/>
              <a:buChar char="•"/>
            </a:pPr>
            <a:r>
              <a:rPr lang="en-US" sz="2600" b="0" dirty="0" smtClean="0"/>
              <a:t>10 hours/student/week:  1,200 - 1,500 hours total</a:t>
            </a:r>
          </a:p>
          <a:p>
            <a:pPr marL="292100" indent="-292100" eaLnBrk="1" hangingPunct="1">
              <a:buFont typeface="Arial" pitchFamily="34" charset="0"/>
              <a:buChar char="•"/>
            </a:pPr>
            <a:r>
              <a:rPr lang="en-US" sz="2600" b="0" dirty="0" smtClean="0"/>
              <a:t>Fee is $50,000</a:t>
            </a:r>
          </a:p>
          <a:p>
            <a:pPr marL="292100" indent="-292100" eaLnBrk="1" hangingPunct="1">
              <a:buFont typeface="Arial" pitchFamily="34" charset="0"/>
              <a:buChar char="•"/>
            </a:pPr>
            <a:r>
              <a:rPr lang="en-US" sz="2600" b="0" dirty="0" smtClean="0"/>
              <a:t>Sponsor owns all IP</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
          <p:cNvSpPr>
            <a:spLocks noGrp="1" noChangeArrowheads="1"/>
          </p:cNvSpPr>
          <p:nvPr>
            <p:ph type="title"/>
          </p:nvPr>
        </p:nvSpPr>
        <p:spPr/>
        <p:txBody>
          <a:bodyPr/>
          <a:lstStyle/>
          <a:p>
            <a:pPr algn="ctr" eaLnBrk="1" hangingPunct="1"/>
            <a:r>
              <a:rPr lang="en-US" dirty="0" smtClean="0"/>
              <a:t>Sponsor Benefits</a:t>
            </a:r>
          </a:p>
        </p:txBody>
      </p:sp>
      <p:sp>
        <p:nvSpPr>
          <p:cNvPr id="163843" name="Rectangle 2"/>
          <p:cNvSpPr>
            <a:spLocks noGrp="1" noChangeArrowheads="1"/>
          </p:cNvSpPr>
          <p:nvPr>
            <p:ph idx="1"/>
          </p:nvPr>
        </p:nvSpPr>
        <p:spPr bwMode="auto">
          <a:xfrm>
            <a:off x="681317" y="1524000"/>
            <a:ext cx="7098577" cy="4481384"/>
          </a:xfrm>
          <a:noFill/>
          <a:ln w="12700">
            <a:miter lim="800000"/>
            <a:headEnd/>
            <a:tailEnd/>
          </a:ln>
        </p:spPr>
        <p:txBody>
          <a:bodyPr wrap="square" lIns="50800" tIns="50800" rIns="50800" bIns="50800" numCol="1" anchor="t" anchorCtr="0" compatLnSpc="1">
            <a:prstTxWarp prst="textNoShape">
              <a:avLst/>
            </a:prstTxWarp>
          </a:bodyPr>
          <a:lstStyle/>
          <a:p>
            <a:pPr marL="292100" indent="-292100" eaLnBrk="1" hangingPunct="1">
              <a:spcBef>
                <a:spcPct val="0"/>
              </a:spcBef>
              <a:buFont typeface="Arial" pitchFamily="34" charset="0"/>
              <a:buChar char="•"/>
            </a:pPr>
            <a:r>
              <a:rPr lang="en-US" sz="3100" dirty="0" smtClean="0"/>
              <a:t>Project deliverables</a:t>
            </a:r>
          </a:p>
          <a:p>
            <a:pPr marL="1035050" lvl="1" indent="-292100">
              <a:spcBef>
                <a:spcPts val="775"/>
              </a:spcBef>
              <a:buFont typeface="Arial" pitchFamily="34" charset="0"/>
              <a:buChar char="•"/>
            </a:pPr>
            <a:r>
              <a:rPr lang="en-US" b="0" dirty="0">
                <a:solidFill>
                  <a:schemeClr val="tx1"/>
                </a:solidFill>
              </a:rPr>
              <a:t>All IP, </a:t>
            </a:r>
            <a:r>
              <a:rPr lang="en-US" b="0" dirty="0" smtClean="0">
                <a:solidFill>
                  <a:schemeClr val="tx1"/>
                </a:solidFill>
              </a:rPr>
              <a:t>patents, products</a:t>
            </a:r>
            <a:endParaRPr lang="en-US" b="0" dirty="0">
              <a:solidFill>
                <a:schemeClr val="tx1"/>
              </a:solidFill>
            </a:endParaRPr>
          </a:p>
          <a:p>
            <a:pPr marL="1035050" lvl="1" indent="-292100">
              <a:spcBef>
                <a:spcPts val="775"/>
              </a:spcBef>
              <a:buFont typeface="Arial" pitchFamily="34" charset="0"/>
              <a:buChar char="•"/>
            </a:pPr>
            <a:r>
              <a:rPr lang="en-US" b="0" dirty="0">
                <a:solidFill>
                  <a:schemeClr val="tx1"/>
                </a:solidFill>
              </a:rPr>
              <a:t>Mid-year and final report</a:t>
            </a:r>
          </a:p>
          <a:p>
            <a:pPr marL="1035050" lvl="1" indent="-292100">
              <a:spcBef>
                <a:spcPts val="775"/>
              </a:spcBef>
              <a:buFont typeface="Arial" pitchFamily="34" charset="0"/>
              <a:buChar char="•"/>
            </a:pPr>
            <a:r>
              <a:rPr lang="en-US" b="0" dirty="0" smtClean="0">
                <a:solidFill>
                  <a:schemeClr val="tx1"/>
                </a:solidFill>
              </a:rPr>
              <a:t>All software, prototypes,        documentation, hardware, …</a:t>
            </a:r>
            <a:endParaRPr lang="en-US" b="0" dirty="0">
              <a:solidFill>
                <a:schemeClr val="tx1"/>
              </a:solidFill>
            </a:endParaRPr>
          </a:p>
          <a:p>
            <a:pPr marL="292100" indent="-292100" eaLnBrk="1" hangingPunct="1">
              <a:spcBef>
                <a:spcPts val="775"/>
              </a:spcBef>
              <a:buFont typeface="Arial" pitchFamily="34" charset="0"/>
              <a:buChar char="•"/>
            </a:pPr>
            <a:r>
              <a:rPr lang="en-US" sz="3100" dirty="0"/>
              <a:t>O</a:t>
            </a:r>
            <a:r>
              <a:rPr lang="en-US" sz="3100" dirty="0" smtClean="0"/>
              <a:t>pportunities for recruiting</a:t>
            </a:r>
          </a:p>
          <a:p>
            <a:pPr marL="292100" indent="-292100">
              <a:spcBef>
                <a:spcPts val="775"/>
              </a:spcBef>
              <a:buFont typeface="Arial" pitchFamily="34" charset="0"/>
              <a:buChar char="•"/>
            </a:pPr>
            <a:r>
              <a:rPr lang="en-US" sz="3100" dirty="0" smtClean="0"/>
              <a:t>Shaping student-education &amp; -paths</a:t>
            </a:r>
            <a:endParaRPr lang="en-US" sz="31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52762" y="1405463"/>
            <a:ext cx="2834038" cy="2117226"/>
          </a:xfrm>
          <a:prstGeom prst="rect">
            <a:avLst/>
          </a:prstGeom>
        </p:spPr>
      </p:pic>
      <p:sp>
        <p:nvSpPr>
          <p:cNvPr id="6" name="TextBox 6"/>
          <p:cNvSpPr txBox="1">
            <a:spLocks noChangeArrowheads="1"/>
          </p:cNvSpPr>
          <p:nvPr/>
        </p:nvSpPr>
        <p:spPr bwMode="auto">
          <a:xfrm>
            <a:off x="5787075" y="3507699"/>
            <a:ext cx="2935431" cy="276999"/>
          </a:xfrm>
          <a:prstGeom prst="rect">
            <a:avLst/>
          </a:prstGeom>
          <a:noFill/>
          <a:ln w="9525">
            <a:noFill/>
            <a:miter lim="800000"/>
            <a:headEnd/>
            <a:tailEnd/>
          </a:ln>
        </p:spPr>
        <p:txBody>
          <a:bodyPr wrap="square">
            <a:spAutoFit/>
          </a:bodyPr>
          <a:lstStyle/>
          <a:p>
            <a:pPr algn="ctr"/>
            <a:r>
              <a:rPr lang="en-US" sz="1200" dirty="0" smtClean="0">
                <a:latin typeface="Calibri" charset="0"/>
                <a:ea typeface="Calibri" charset="0"/>
                <a:cs typeface="Calibri" charset="0"/>
              </a:rPr>
              <a:t>for </a:t>
            </a:r>
            <a:r>
              <a:rPr lang="en-US" sz="1200" dirty="0" err="1" smtClean="0">
                <a:latin typeface="Calibri" charset="0"/>
                <a:ea typeface="Calibri" charset="0"/>
                <a:cs typeface="Calibri" charset="0"/>
              </a:rPr>
              <a:t>Matterport</a:t>
            </a:r>
            <a:r>
              <a:rPr lang="en-US" sz="1200" dirty="0">
                <a:latin typeface="Calibri" charset="0"/>
                <a:ea typeface="Calibri" charset="0"/>
                <a:cs typeface="Calibri" charset="0"/>
              </a:rPr>
              <a:t>:</a:t>
            </a:r>
            <a:r>
              <a:rPr lang="en-US" sz="1200" dirty="0" smtClean="0">
                <a:latin typeface="Calibri" charset="0"/>
                <a:ea typeface="Calibri" charset="0"/>
                <a:cs typeface="Calibri" charset="0"/>
              </a:rPr>
              <a:t> a custom-designed 3d game</a:t>
            </a:r>
            <a:endParaRPr lang="en-US" sz="1200" dirty="0">
              <a:latin typeface="Calibri" charset="0"/>
              <a:ea typeface="Calibri" charset="0"/>
              <a:cs typeface="Calibri"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
          <p:cNvSpPr>
            <a:spLocks noGrp="1" noChangeArrowheads="1"/>
          </p:cNvSpPr>
          <p:nvPr>
            <p:ph type="title"/>
          </p:nvPr>
        </p:nvSpPr>
        <p:spPr/>
        <p:txBody>
          <a:bodyPr/>
          <a:lstStyle/>
          <a:p>
            <a:pPr algn="ctr" eaLnBrk="1" hangingPunct="1"/>
            <a:r>
              <a:rPr lang="en-US" dirty="0" smtClean="0"/>
              <a:t>Sponsor Obligations</a:t>
            </a:r>
          </a:p>
        </p:txBody>
      </p:sp>
      <p:sp>
        <p:nvSpPr>
          <p:cNvPr id="164867" name="Rectangle 2"/>
          <p:cNvSpPr>
            <a:spLocks noGrp="1" noChangeArrowheads="1"/>
          </p:cNvSpPr>
          <p:nvPr>
            <p:ph idx="1"/>
          </p:nvPr>
        </p:nvSpPr>
        <p:spPr bwMode="auto">
          <a:xfrm>
            <a:off x="797858" y="1524000"/>
            <a:ext cx="7493525" cy="4114800"/>
          </a:xfrm>
          <a:noFill/>
          <a:ln w="12700">
            <a:miter lim="800000"/>
            <a:headEnd/>
            <a:tailEnd/>
          </a:ln>
        </p:spPr>
        <p:txBody>
          <a:bodyPr wrap="square" lIns="50800" tIns="50800" rIns="50800" bIns="50800" numCol="1" anchor="t" anchorCtr="0" compatLnSpc="1">
            <a:prstTxWarp prst="textNoShape">
              <a:avLst/>
            </a:prstTxWarp>
          </a:bodyPr>
          <a:lstStyle/>
          <a:p>
            <a:pPr marL="292100" indent="-292100" eaLnBrk="1" hangingPunct="1">
              <a:buFont typeface="Arial" pitchFamily="34" charset="0"/>
              <a:buChar char="•"/>
            </a:pPr>
            <a:r>
              <a:rPr lang="en-US" dirty="0" smtClean="0">
                <a:latin typeface="Arial" panose="020B0604020202020204" pitchFamily="34" charset="0"/>
                <a:cs typeface="Arial" panose="020B0604020202020204" pitchFamily="34" charset="0"/>
              </a:rPr>
              <a:t>Provides project idea / description</a:t>
            </a:r>
          </a:p>
          <a:p>
            <a:pPr marL="1035050" lvl="1" indent="-292100">
              <a:buFont typeface="Arial" pitchFamily="34" charset="0"/>
              <a:buChar char="•"/>
            </a:pPr>
            <a:r>
              <a:rPr lang="en-US" sz="2400" b="0" dirty="0" smtClean="0">
                <a:solidFill>
                  <a:schemeClr val="tx1"/>
                </a:solidFill>
                <a:latin typeface="Arial" panose="020B0604020202020204" pitchFamily="34" charset="0"/>
                <a:cs typeface="Arial" panose="020B0604020202020204" pitchFamily="34" charset="0"/>
              </a:rPr>
              <a:t>We invite iteration on details, if you’d like…</a:t>
            </a:r>
          </a:p>
          <a:p>
            <a:pPr marL="292100" indent="-292100" eaLnBrk="1" hangingPunct="1">
              <a:buFont typeface="Arial" pitchFamily="34" charset="0"/>
              <a:buChar char="•"/>
            </a:pPr>
            <a:r>
              <a:rPr lang="en-US" dirty="0" smtClean="0">
                <a:latin typeface="Arial" panose="020B0604020202020204" pitchFamily="34" charset="0"/>
                <a:cs typeface="Arial" panose="020B0604020202020204" pitchFamily="34" charset="0"/>
              </a:rPr>
              <a:t>Provides liaison  </a:t>
            </a:r>
            <a:r>
              <a:rPr lang="en-US" b="0" dirty="0" smtClean="0">
                <a:latin typeface="Arial" panose="020B0604020202020204" pitchFamily="34" charset="0"/>
                <a:cs typeface="Arial" panose="020B0604020202020204" pitchFamily="34" charset="0"/>
              </a:rPr>
              <a:t> </a:t>
            </a:r>
            <a:r>
              <a:rPr lang="en-US" sz="2800" b="0" dirty="0" smtClean="0">
                <a:latin typeface="Arial" panose="020B0604020202020204" pitchFamily="34" charset="0"/>
                <a:cs typeface="Arial" panose="020B0604020202020204" pitchFamily="34" charset="0"/>
              </a:rPr>
              <a:t>(~1-2 </a:t>
            </a:r>
            <a:r>
              <a:rPr lang="en-US" sz="2800" b="0" dirty="0" err="1" smtClean="0">
                <a:latin typeface="Arial" panose="020B0604020202020204" pitchFamily="34" charset="0"/>
                <a:cs typeface="Arial" panose="020B0604020202020204" pitchFamily="34" charset="0"/>
              </a:rPr>
              <a:t>hrs</a:t>
            </a:r>
            <a:r>
              <a:rPr lang="en-US" sz="2800" b="0" dirty="0" smtClean="0">
                <a:latin typeface="Arial" panose="020B0604020202020204" pitchFamily="34" charset="0"/>
                <a:cs typeface="Arial" panose="020B0604020202020204" pitchFamily="34" charset="0"/>
              </a:rPr>
              <a:t>/week)</a:t>
            </a:r>
          </a:p>
          <a:p>
            <a:pPr marL="292100" indent="-292100">
              <a:buFont typeface="Arial" pitchFamily="34" charset="0"/>
              <a:buChar char="•"/>
            </a:pPr>
            <a:r>
              <a:rPr lang="en-US" dirty="0" smtClean="0">
                <a:latin typeface="Arial" panose="020B0604020202020204" pitchFamily="34" charset="0"/>
                <a:cs typeface="Arial" panose="020B0604020202020204" pitchFamily="34" charset="0"/>
              </a:rPr>
              <a:t>Provides fee    </a:t>
            </a:r>
            <a:r>
              <a:rPr lang="en-US" b="0" dirty="0" smtClean="0">
                <a:latin typeface="Arial" panose="020B0604020202020204" pitchFamily="34" charset="0"/>
                <a:cs typeface="Arial" panose="020B0604020202020204" pitchFamily="34" charset="0"/>
              </a:rPr>
              <a:t>(</a:t>
            </a:r>
            <a:r>
              <a:rPr lang="en-US" sz="2800" b="0" dirty="0" smtClean="0">
                <a:latin typeface="Arial" panose="020B0604020202020204" pitchFamily="34" charset="0"/>
                <a:cs typeface="Arial" panose="020B0604020202020204" pitchFamily="34" charset="0"/>
              </a:rPr>
              <a:t>$50k, split into 3 payments</a:t>
            </a:r>
            <a:r>
              <a:rPr lang="en-US" b="0" dirty="0" smtClean="0">
                <a:latin typeface="Arial" panose="020B0604020202020204" pitchFamily="34" charset="0"/>
                <a:cs typeface="Arial" panose="020B0604020202020204" pitchFamily="34" charset="0"/>
              </a:rPr>
              <a:t>)</a:t>
            </a:r>
          </a:p>
          <a:p>
            <a:pPr marL="292100" indent="-292100">
              <a:buFont typeface="Arial" pitchFamily="34" charset="0"/>
              <a:buChar char="•"/>
            </a:pPr>
            <a:r>
              <a:rPr lang="en-US" dirty="0" smtClean="0">
                <a:latin typeface="Arial" panose="020B0604020202020204" pitchFamily="34" charset="0"/>
                <a:cs typeface="Arial" panose="020B0604020202020204" pitchFamily="34" charset="0"/>
              </a:rPr>
              <a:t>Business agreement  </a:t>
            </a:r>
            <a:r>
              <a:rPr lang="en-US" sz="2800" b="0" dirty="0" smtClean="0">
                <a:latin typeface="Arial" panose="020B0604020202020204" pitchFamily="34" charset="0"/>
                <a:cs typeface="Arial" panose="020B0604020202020204" pitchFamily="34" charset="0"/>
              </a:rPr>
              <a:t>  (~3 pages)</a:t>
            </a:r>
          </a:p>
          <a:p>
            <a:pPr marL="292100" indent="-292100" eaLnBrk="1" hangingPunct="1">
              <a:buFont typeface="Arial" pitchFamily="34" charset="0"/>
              <a:buChar char="•"/>
            </a:pPr>
            <a:r>
              <a:rPr lang="en-US" dirty="0" smtClean="0">
                <a:latin typeface="Arial" panose="020B0604020202020204" pitchFamily="34" charset="0"/>
                <a:cs typeface="Arial" panose="020B0604020202020204" pitchFamily="34" charset="0"/>
              </a:rPr>
              <a:t>Feedback at end of project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
          <p:cNvSpPr>
            <a:spLocks noGrp="1" noChangeArrowheads="1"/>
          </p:cNvSpPr>
          <p:nvPr>
            <p:ph type="title"/>
          </p:nvPr>
        </p:nvSpPr>
        <p:spPr/>
        <p:txBody>
          <a:bodyPr/>
          <a:lstStyle/>
          <a:p>
            <a:pPr algn="ctr" eaLnBrk="1" hangingPunct="1"/>
            <a:r>
              <a:rPr lang="en-US" dirty="0" smtClean="0"/>
              <a:t>Clinic's timeline</a:t>
            </a:r>
          </a:p>
        </p:txBody>
      </p:sp>
      <p:sp>
        <p:nvSpPr>
          <p:cNvPr id="168963" name="Rectangle 2"/>
          <p:cNvSpPr>
            <a:spLocks noGrp="1" noChangeArrowheads="1"/>
          </p:cNvSpPr>
          <p:nvPr>
            <p:ph idx="1"/>
          </p:nvPr>
        </p:nvSpPr>
        <p:spPr bwMode="auto">
          <a:xfrm>
            <a:off x="672352" y="1405463"/>
            <a:ext cx="6403005" cy="4686300"/>
          </a:xfrm>
          <a:noFill/>
          <a:ln w="12700">
            <a:miter lim="800000"/>
            <a:headEnd/>
            <a:tailEnd/>
          </a:ln>
        </p:spPr>
        <p:txBody>
          <a:bodyPr wrap="square" lIns="50800" tIns="50800" rIns="50800" bIns="50800" numCol="1" anchor="t" anchorCtr="0" compatLnSpc="1">
            <a:prstTxWarp prst="textNoShape">
              <a:avLst/>
            </a:prstTxWarp>
            <a:normAutofit lnSpcReduction="10000"/>
          </a:bodyPr>
          <a:lstStyle/>
          <a:p>
            <a:pPr marL="255588" indent="-255588" eaLnBrk="1" hangingPunct="1">
              <a:lnSpc>
                <a:spcPct val="120000"/>
              </a:lnSpc>
              <a:spcBef>
                <a:spcPct val="0"/>
              </a:spcBef>
              <a:buFont typeface="Arial" pitchFamily="34" charset="0"/>
              <a:buChar char="•"/>
            </a:pPr>
            <a:r>
              <a:rPr lang="en-US" sz="2600" dirty="0" smtClean="0">
                <a:latin typeface="Arial" panose="020B0604020202020204" pitchFamily="34" charset="0"/>
                <a:cs typeface="Arial" panose="020B0604020202020204" pitchFamily="34" charset="0"/>
              </a:rPr>
              <a:t>Fall, Winter, Spring </a:t>
            </a:r>
            <a:r>
              <a:rPr lang="en-US" sz="2600" b="0" dirty="0" smtClean="0">
                <a:latin typeface="Arial" panose="020B0604020202020204" pitchFamily="34" charset="0"/>
                <a:cs typeface="Arial" panose="020B0604020202020204" pitchFamily="34" charset="0"/>
              </a:rPr>
              <a:t>— Contact potential sponsors. Gather and iterate on project ideas</a:t>
            </a:r>
          </a:p>
          <a:p>
            <a:pPr marL="255588" indent="-255588" eaLnBrk="1" hangingPunct="1">
              <a:lnSpc>
                <a:spcPct val="120000"/>
              </a:lnSpc>
              <a:spcBef>
                <a:spcPts val="500"/>
              </a:spcBef>
              <a:buFont typeface="Arial" pitchFamily="34" charset="0"/>
              <a:buChar char="•"/>
            </a:pPr>
            <a:r>
              <a:rPr lang="en-US" sz="2600" dirty="0" smtClean="0">
                <a:latin typeface="Arial" panose="020B0604020202020204" pitchFamily="34" charset="0"/>
                <a:cs typeface="Arial" panose="020B0604020202020204" pitchFamily="34" charset="0"/>
              </a:rPr>
              <a:t>Jan. to April </a:t>
            </a:r>
            <a:r>
              <a:rPr lang="en-US" sz="2600" b="0" dirty="0" smtClean="0">
                <a:latin typeface="Arial" panose="020B0604020202020204" pitchFamily="34" charset="0"/>
                <a:cs typeface="Arial" panose="020B0604020202020204" pitchFamily="34" charset="0"/>
              </a:rPr>
              <a:t>— Prepare 1-2 page project </a:t>
            </a:r>
            <a:r>
              <a:rPr lang="en-US" sz="2600" b="0" dirty="0">
                <a:latin typeface="Arial" panose="020B0604020202020204" pitchFamily="34" charset="0"/>
                <a:cs typeface="Arial" panose="020B0604020202020204" pitchFamily="34" charset="0"/>
              </a:rPr>
              <a:t>s</a:t>
            </a:r>
            <a:r>
              <a:rPr lang="en-US" sz="2600" b="0" dirty="0" smtClean="0">
                <a:latin typeface="Arial" panose="020B0604020202020204" pitchFamily="34" charset="0"/>
                <a:cs typeface="Arial" panose="020B0604020202020204" pitchFamily="34" charset="0"/>
              </a:rPr>
              <a:t>tatement, execute business </a:t>
            </a:r>
            <a:r>
              <a:rPr lang="en-US" sz="2600" b="0" dirty="0">
                <a:latin typeface="Arial" panose="020B0604020202020204" pitchFamily="34" charset="0"/>
                <a:cs typeface="Arial" panose="020B0604020202020204" pitchFamily="34" charset="0"/>
              </a:rPr>
              <a:t>a</a:t>
            </a:r>
            <a:r>
              <a:rPr lang="en-US" sz="2600" b="0" dirty="0" smtClean="0">
                <a:latin typeface="Arial" panose="020B0604020202020204" pitchFamily="34" charset="0"/>
                <a:cs typeface="Arial" panose="020B0604020202020204" pitchFamily="34" charset="0"/>
              </a:rPr>
              <a:t>greement</a:t>
            </a:r>
          </a:p>
          <a:p>
            <a:pPr marL="255588" indent="-255588" eaLnBrk="1" hangingPunct="1">
              <a:lnSpc>
                <a:spcPct val="120000"/>
              </a:lnSpc>
              <a:spcBef>
                <a:spcPts val="500"/>
              </a:spcBef>
              <a:buFont typeface="Arial" pitchFamily="34" charset="0"/>
              <a:buChar char="•"/>
            </a:pPr>
            <a:r>
              <a:rPr lang="en-US" sz="2600" dirty="0" smtClean="0">
                <a:latin typeface="Arial" panose="020B0604020202020204" pitchFamily="34" charset="0"/>
                <a:cs typeface="Arial" panose="020B0604020202020204" pitchFamily="34" charset="0"/>
              </a:rPr>
              <a:t>by 1 July </a:t>
            </a:r>
            <a:r>
              <a:rPr lang="en-US" sz="2600" b="0" dirty="0" smtClean="0">
                <a:latin typeface="Arial" panose="020B0604020202020204" pitchFamily="34" charset="0"/>
                <a:cs typeface="Arial" panose="020B0604020202020204" pitchFamily="34" charset="0"/>
              </a:rPr>
              <a:t>— PS and BA due</a:t>
            </a:r>
          </a:p>
          <a:p>
            <a:pPr marL="255588" indent="-255588" eaLnBrk="1" hangingPunct="1">
              <a:lnSpc>
                <a:spcPct val="120000"/>
              </a:lnSpc>
              <a:spcBef>
                <a:spcPts val="500"/>
              </a:spcBef>
              <a:buFont typeface="Arial" pitchFamily="34" charset="0"/>
              <a:buChar char="•"/>
            </a:pPr>
            <a:r>
              <a:rPr lang="en-US" sz="2600" dirty="0" smtClean="0">
                <a:latin typeface="Arial" panose="020B0604020202020204" pitchFamily="34" charset="0"/>
                <a:cs typeface="Arial" panose="020B0604020202020204" pitchFamily="34" charset="0"/>
              </a:rPr>
              <a:t>July/August</a:t>
            </a:r>
            <a:r>
              <a:rPr lang="en-US" sz="2600" b="0" dirty="0" smtClean="0">
                <a:latin typeface="Arial" panose="020B0604020202020204" pitchFamily="34" charset="0"/>
                <a:cs typeface="Arial" panose="020B0604020202020204" pitchFamily="34" charset="0"/>
              </a:rPr>
              <a:t> — Post project </a:t>
            </a:r>
            <a:r>
              <a:rPr lang="en-US" sz="2600" b="0" dirty="0">
                <a:latin typeface="Arial" panose="020B0604020202020204" pitchFamily="34" charset="0"/>
                <a:cs typeface="Arial" panose="020B0604020202020204" pitchFamily="34" charset="0"/>
              </a:rPr>
              <a:t>s</a:t>
            </a:r>
            <a:r>
              <a:rPr lang="en-US" sz="2600" b="0" dirty="0" smtClean="0">
                <a:latin typeface="Arial" panose="020B0604020202020204" pitchFamily="34" charset="0"/>
                <a:cs typeface="Arial" panose="020B0604020202020204" pitchFamily="34" charset="0"/>
              </a:rPr>
              <a:t>tatement for students, prepare for student teams</a:t>
            </a:r>
          </a:p>
          <a:p>
            <a:pPr marL="255588" indent="-255588" eaLnBrk="1" hangingPunct="1">
              <a:lnSpc>
                <a:spcPct val="120000"/>
              </a:lnSpc>
              <a:spcBef>
                <a:spcPts val="500"/>
              </a:spcBef>
              <a:buFont typeface="Arial" pitchFamily="34" charset="0"/>
              <a:buChar char="•"/>
            </a:pPr>
            <a:r>
              <a:rPr lang="en-US" sz="2600" dirty="0" smtClean="0">
                <a:latin typeface="Arial" panose="020B0604020202020204" pitchFamily="34" charset="0"/>
                <a:cs typeface="Arial" panose="020B0604020202020204" pitchFamily="34" charset="0"/>
              </a:rPr>
              <a:t>1</a:t>
            </a:r>
            <a:r>
              <a:rPr lang="en-US" sz="2600" baseline="30000" dirty="0" smtClean="0">
                <a:latin typeface="Arial" panose="020B0604020202020204" pitchFamily="34" charset="0"/>
                <a:cs typeface="Arial" panose="020B0604020202020204" pitchFamily="34" charset="0"/>
              </a:rPr>
              <a:t>st</a:t>
            </a:r>
            <a:r>
              <a:rPr lang="en-US" sz="2600" dirty="0" smtClean="0">
                <a:latin typeface="Arial" panose="020B0604020202020204" pitchFamily="34" charset="0"/>
                <a:cs typeface="Arial" panose="020B0604020202020204" pitchFamily="34" charset="0"/>
              </a:rPr>
              <a:t> Tuesday in Sept. </a:t>
            </a:r>
            <a:r>
              <a:rPr lang="en-US" sz="2600" b="0" dirty="0" smtClean="0">
                <a:latin typeface="Arial" panose="020B0604020202020204" pitchFamily="34" charset="0"/>
                <a:cs typeface="Arial" panose="020B0604020202020204" pitchFamily="34" charset="0"/>
              </a:rPr>
              <a:t>— Projects start</a:t>
            </a:r>
          </a:p>
          <a:p>
            <a:pPr marL="255588" indent="-255588" eaLnBrk="1" hangingPunct="1">
              <a:lnSpc>
                <a:spcPct val="120000"/>
              </a:lnSpc>
              <a:spcBef>
                <a:spcPts val="500"/>
              </a:spcBef>
              <a:buFont typeface="Arial" pitchFamily="34" charset="0"/>
              <a:buChar char="•"/>
            </a:pPr>
            <a:r>
              <a:rPr lang="en-US" sz="2600" dirty="0" smtClean="0">
                <a:latin typeface="Arial" panose="020B0604020202020204" pitchFamily="34" charset="0"/>
                <a:cs typeface="Arial" panose="020B0604020202020204" pitchFamily="34" charset="0"/>
              </a:rPr>
              <a:t>1</a:t>
            </a:r>
            <a:r>
              <a:rPr lang="en-US" sz="2600" baseline="30000" dirty="0" smtClean="0">
                <a:latin typeface="Arial" panose="020B0604020202020204" pitchFamily="34" charset="0"/>
                <a:cs typeface="Arial" panose="020B0604020202020204" pitchFamily="34" charset="0"/>
              </a:rPr>
              <a:t>st</a:t>
            </a:r>
            <a:r>
              <a:rPr lang="en-US" sz="2600" dirty="0" smtClean="0">
                <a:latin typeface="Arial" panose="020B0604020202020204" pitchFamily="34" charset="0"/>
                <a:cs typeface="Arial" panose="020B0604020202020204" pitchFamily="34" charset="0"/>
              </a:rPr>
              <a:t> Tuesday in May </a:t>
            </a:r>
            <a:r>
              <a:rPr lang="en-US" sz="2600" b="0" dirty="0" smtClean="0">
                <a:latin typeface="Arial" panose="020B0604020202020204" pitchFamily="34" charset="0"/>
                <a:cs typeface="Arial" panose="020B0604020202020204" pitchFamily="34" charset="0"/>
              </a:rPr>
              <a:t>— Projects Day</a:t>
            </a:r>
          </a:p>
        </p:txBody>
      </p:sp>
      <p:sp>
        <p:nvSpPr>
          <p:cNvPr id="2" name="Down Arrow 1"/>
          <p:cNvSpPr/>
          <p:nvPr/>
        </p:nvSpPr>
        <p:spPr>
          <a:xfrm rot="5400000">
            <a:off x="7452237" y="1301360"/>
            <a:ext cx="857681" cy="1065888"/>
          </a:xfrm>
          <a:prstGeom prst="downArrow">
            <a:avLst/>
          </a:prstGeom>
          <a:solidFill>
            <a:schemeClr val="bg1"/>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618735" y="1865871"/>
            <a:ext cx="19770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formal HD Template">
  <a:themeElements>
    <a:clrScheme name="">
      <a:dk1>
        <a:sysClr val="windowText" lastClr="000000"/>
      </a:dk1>
      <a:lt1>
        <a:sysClr val="window" lastClr="FFFFFF"/>
      </a:lt1>
      <a:dk2>
        <a:srgbClr val="5C6670"/>
      </a:dk2>
      <a:lt2>
        <a:srgbClr val="EEECE1"/>
      </a:lt2>
      <a:accent1>
        <a:srgbClr val="007DA4"/>
      </a:accent1>
      <a:accent2>
        <a:srgbClr val="ECAA00"/>
      </a:accent2>
      <a:accent3>
        <a:srgbClr val="5C6670"/>
      </a:accent3>
      <a:accent4>
        <a:srgbClr val="BABF10"/>
      </a:accent4>
      <a:accent5>
        <a:srgbClr val="FFD100"/>
      </a:accent5>
      <a:accent6>
        <a:srgbClr val="05A4B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4489</TotalTime>
  <Words>1519</Words>
  <Application>Microsoft Macintosh PowerPoint</Application>
  <PresentationFormat>On-screen Show (4:3)</PresentationFormat>
  <Paragraphs>274</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Rounded MT Bold</vt:lpstr>
      <vt:lpstr>Calibri</vt:lpstr>
      <vt:lpstr>Helvetica</vt:lpstr>
      <vt:lpstr>ＭＳ Ｐゴシック</vt:lpstr>
      <vt:lpstr>Tahoma</vt:lpstr>
      <vt:lpstr>Wingdings</vt:lpstr>
      <vt:lpstr>Informal HD Template</vt:lpstr>
      <vt:lpstr>Celebrating over 50 years of Clinic</vt:lpstr>
      <vt:lpstr>Students:  Bright, Inventive, Fearless</vt:lpstr>
      <vt:lpstr>Students:  Bright, Inventive, Fearless</vt:lpstr>
      <vt:lpstr>Harvey Mudd College:   prioritizing both Engineering and the Liberal Arts</vt:lpstr>
      <vt:lpstr>Clinic Program ~ founded in 1963 as an Engineering Education Innovation</vt:lpstr>
      <vt:lpstr>What is Clinic?</vt:lpstr>
      <vt:lpstr>Sponsor Benefits</vt:lpstr>
      <vt:lpstr>Sponsor Obligations</vt:lpstr>
      <vt:lpstr>Clinic's timeline</vt:lpstr>
      <vt:lpstr>First Step:  Identify a Project</vt:lpstr>
      <vt:lpstr>Year’s Start:  Orientation Day</vt:lpstr>
      <vt:lpstr>Year’s End:  Projects Day</vt:lpstr>
      <vt:lpstr>Year’s End:  Projects Day</vt:lpstr>
      <vt:lpstr>2017 Clinic Sponsors</vt:lpstr>
      <vt:lpstr>Project?  Recommendations:</vt:lpstr>
      <vt:lpstr>2017 Clinic Sponsors</vt:lpstr>
      <vt:lpstr>2016 Clinic Sponsors</vt:lpstr>
      <vt:lpstr>Example clinic projects...</vt:lpstr>
      <vt:lpstr>Remaining slides are extra...</vt:lpstr>
      <vt:lpstr>PowerPoint Presentation</vt:lpstr>
      <vt:lpstr>PowerPoint Presentation</vt:lpstr>
      <vt:lpstr>PowerPoint Presentation</vt:lpstr>
      <vt:lpstr>PowerPoint Presentation</vt:lpstr>
      <vt:lpstr>Prior Sponsor Recommendations Are Strong:  You Can Ask Them</vt:lpstr>
      <vt:lpstr>Prior Sponsor Recommendations Are Strong:  You Can Ask Them (cont.)</vt:lpstr>
      <vt:lpstr>Harvey Mudd College was first and still sets the standard</vt:lpstr>
      <vt:lpstr>Project Areas</vt:lpstr>
      <vt:lpstr>Project Areas (cont.)</vt:lpstr>
      <vt:lpstr>Project Areas (cont.)</vt:lpstr>
      <vt:lpstr>Project Areas (cont.)</vt:lpstr>
      <vt:lpstr>HMC's Common Core Makes Our Students Even Better</vt:lpstr>
      <vt:lpstr>Global Clinic at Harvey Mudd College</vt:lpstr>
      <vt:lpstr>Wastewater Treatment System Design (Global Clinic)</vt:lpstr>
      <vt:lpstr>For More Information</vt:lpstr>
      <vt:lpstr>The Year’s End:  Projects Day</vt:lpstr>
      <vt:lpstr>Year’s End:  Projects Day</vt:lpstr>
      <vt:lpstr>and beyond…</vt:lpstr>
      <vt:lpstr>The Year’s Start:  Orientation Day</vt:lpstr>
    </vt:vector>
  </TitlesOfParts>
  <Company>Harvey Mudd College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Alden</dc:creator>
  <cp:lastModifiedBy>Zach Dodds</cp:lastModifiedBy>
  <cp:revision>131</cp:revision>
  <cp:lastPrinted>2018-01-05T01:36:31Z</cp:lastPrinted>
  <dcterms:created xsi:type="dcterms:W3CDTF">2013-10-03T17:55:10Z</dcterms:created>
  <dcterms:modified xsi:type="dcterms:W3CDTF">2018-01-05T01:44:28Z</dcterms:modified>
</cp:coreProperties>
</file>