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7"/>
  </p:notesMasterIdLst>
  <p:handoutMasterIdLst>
    <p:handoutMasterId r:id="rId58"/>
  </p:handoutMasterIdLst>
  <p:sldIdLst>
    <p:sldId id="337" r:id="rId2"/>
    <p:sldId id="345" r:id="rId3"/>
    <p:sldId id="338" r:id="rId4"/>
    <p:sldId id="339" r:id="rId5"/>
    <p:sldId id="341" r:id="rId6"/>
    <p:sldId id="343" r:id="rId7"/>
    <p:sldId id="256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11" r:id="rId19"/>
    <p:sldId id="291" r:id="rId20"/>
    <p:sldId id="292" r:id="rId21"/>
    <p:sldId id="293" r:id="rId22"/>
    <p:sldId id="334" r:id="rId23"/>
    <p:sldId id="346" r:id="rId24"/>
    <p:sldId id="335" r:id="rId25"/>
    <p:sldId id="358" r:id="rId26"/>
    <p:sldId id="359" r:id="rId27"/>
    <p:sldId id="360" r:id="rId28"/>
    <p:sldId id="294" r:id="rId29"/>
    <p:sldId id="361" r:id="rId30"/>
    <p:sldId id="362" r:id="rId31"/>
    <p:sldId id="265" r:id="rId32"/>
    <p:sldId id="266" r:id="rId33"/>
    <p:sldId id="336" r:id="rId34"/>
    <p:sldId id="363" r:id="rId35"/>
    <p:sldId id="283" r:id="rId36"/>
    <p:sldId id="297" r:id="rId37"/>
    <p:sldId id="309" r:id="rId38"/>
    <p:sldId id="312" r:id="rId39"/>
    <p:sldId id="317" r:id="rId40"/>
    <p:sldId id="320" r:id="rId41"/>
    <p:sldId id="328" r:id="rId42"/>
    <p:sldId id="347" r:id="rId43"/>
    <p:sldId id="332" r:id="rId44"/>
    <p:sldId id="33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71" r:id="rId53"/>
    <p:sldId id="372" r:id="rId54"/>
    <p:sldId id="373" r:id="rId55"/>
    <p:sldId id="374" r:id="rId56"/>
  </p:sldIdLst>
  <p:sldSz cx="9144000" cy="6858000" type="letter"/>
  <p:notesSz cx="9271000" cy="6985000"/>
  <p:custShowLst>
    <p:custShow name="For handouts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</p:sldLst>
    </p:custShow>
    <p:custShow name="For screen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66FF"/>
    <a:srgbClr val="CCFF33"/>
    <a:srgbClr val="00CCFF"/>
    <a:srgbClr val="FF00FF"/>
    <a:srgbClr val="CC0000"/>
    <a:srgbClr val="FFFF99"/>
    <a:srgbClr val="9403B9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04" autoAdjust="0"/>
  </p:normalViewPr>
  <p:slideViewPr>
    <p:cSldViewPr>
      <p:cViewPr varScale="1">
        <p:scale>
          <a:sx n="93" d="100"/>
          <a:sy n="93" d="100"/>
        </p:scale>
        <p:origin x="-420" y="-90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256088" y="6654800"/>
            <a:ext cx="760412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89FB0ECC-2D08-4768-B29D-83155EA6E48C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4188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19463"/>
            <a:ext cx="67976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11" tIns="44215" rIns="90011" bIns="44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3863" y="6654800"/>
            <a:ext cx="8032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852" tIns="44215" rIns="86852" bIns="44215">
            <a:spAutoFit/>
          </a:bodyPr>
          <a:lstStyle>
            <a:lvl1pPr defTabSz="858838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58838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5883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A2E3458A-A342-4C53-AC6F-02379E6CD5DE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30225"/>
            <a:ext cx="3478213" cy="2608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471939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31813"/>
            <a:ext cx="3475038" cy="26066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663" y="3317875"/>
            <a:ext cx="6797675" cy="3140075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Different hardware algorithms are needed for  signed and unsigned.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8B42DA0F-0821-479D-9AD2-724BCEF82F22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Second day ended 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day ended here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7150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7188" y="528638"/>
            <a:ext cx="3479800" cy="260985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5075" y="3319463"/>
            <a:ext cx="6800850" cy="31416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5251450" y="6634163"/>
            <a:ext cx="4017963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fld id="{0072153B-19DF-4DD7-B8C6-0F30C2619A82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52918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3588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28600"/>
            <a:ext cx="2076450" cy="6216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28600"/>
            <a:ext cx="6078537" cy="6216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385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3822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6590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031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7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9417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2495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84340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3104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7467600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32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20B816DE-0961-484D-9BC8-55E1A06F0421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2875" y="6391275"/>
            <a:ext cx="6842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7715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-12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Word_97_-_2003_Document1.doc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752600"/>
            <a:ext cx="5562600" cy="106045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 Computer Systems</a:t>
            </a:r>
            <a:br>
              <a:rPr lang="en-US" altLang="en-US" smtClean="0"/>
            </a:br>
            <a:r>
              <a:rPr lang="en-US" altLang="en-US" smtClean="0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25" y="4381500"/>
            <a:ext cx="5521325" cy="1870075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Topics:</a:t>
            </a:r>
          </a:p>
          <a:p>
            <a:pPr lvl="1" eaLnBrk="1" hangingPunct="1">
              <a:defRPr/>
            </a:pPr>
            <a:r>
              <a:rPr lang="en-US" dirty="0" smtClean="0"/>
              <a:t>Class Intro</a:t>
            </a:r>
          </a:p>
          <a:p>
            <a:pPr lvl="1" eaLnBrk="1" hangingPunct="1">
              <a:defRPr/>
            </a:pPr>
            <a:r>
              <a:rPr lang="en-US" dirty="0" smtClean="0"/>
              <a:t>Data Representation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533400"/>
            <a:ext cx="8458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800">
                <a:solidFill>
                  <a:schemeClr val="tx2"/>
                </a:solidFill>
                <a:latin typeface="Arial" pitchFamily="34" charset="0"/>
              </a:rPr>
              <a:t>CS  105</a:t>
            </a:r>
          </a:p>
          <a:p>
            <a:pPr>
              <a:lnSpc>
                <a:spcPct val="95000"/>
              </a:lnSpc>
            </a:pPr>
            <a:r>
              <a:rPr lang="en-US" altLang="en-US" sz="2800" i="1">
                <a:solidFill>
                  <a:schemeClr val="tx2"/>
                </a:solidFill>
                <a:latin typeface="Arial" pitchFamily="34" charset="0"/>
              </a:rPr>
              <a:t>“Tour of the Black Holes of Computing!”</a:t>
            </a:r>
            <a:endParaRPr lang="en-US" altLang="en-US" sz="28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590800" y="3200400"/>
            <a:ext cx="3925888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Geoff Kuenning</a:t>
            </a:r>
          </a:p>
          <a:p>
            <a:pPr>
              <a:lnSpc>
                <a:spcPct val="95000"/>
              </a:lnSpc>
            </a:pPr>
            <a:r>
              <a:rPr lang="en-US" altLang="en-US" sz="2400" dirty="0">
                <a:solidFill>
                  <a:schemeClr val="tx2"/>
                </a:solidFill>
                <a:latin typeface="Arial" pitchFamily="34" charset="0"/>
              </a:rPr>
              <a:t>Fall </a:t>
            </a:r>
            <a:r>
              <a:rPr lang="en-US" altLang="en-US" sz="2400" dirty="0" smtClean="0">
                <a:solidFill>
                  <a:schemeClr val="tx2"/>
                </a:solidFill>
                <a:latin typeface="Arial" pitchFamily="34" charset="0"/>
              </a:rPr>
              <a:t>2017</a:t>
            </a:r>
            <a:endParaRPr lang="en-US" altLang="en-US" sz="24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Example Data Sizes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5632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Developed by George Boole in 19th </a:t>
            </a:r>
            <a:r>
              <a:rPr lang="en-US" dirty="0" smtClean="0"/>
              <a:t>century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Algebraic representation of logic</a:t>
            </a:r>
          </a:p>
          <a:p>
            <a:pPr marL="838200" lvl="2" eaLnBrk="1" hangingPunct="1">
              <a:defRPr/>
            </a:pPr>
            <a:r>
              <a:rPr lang="en-US" dirty="0"/>
              <a:t>Encode “True” as 1 and “False” as 0</a:t>
            </a:r>
          </a:p>
        </p:txBody>
      </p:sp>
      <p:sp>
        <p:nvSpPr>
          <p:cNvPr id="13316" name="Rectangle 5"/>
          <p:cNvSpPr>
            <a:spLocks/>
          </p:cNvSpPr>
          <p:nvPr/>
        </p:nvSpPr>
        <p:spPr bwMode="auto">
          <a:xfrm>
            <a:off x="317500" y="26035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And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A&amp;B = 1 when both A=1 and B=1</a:t>
            </a:r>
          </a:p>
        </p:txBody>
      </p:sp>
      <p:pic>
        <p:nvPicPr>
          <p:cNvPr id="13317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584200" y="3429000"/>
            <a:ext cx="13970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7"/>
          <p:cNvSpPr>
            <a:spLocks/>
          </p:cNvSpPr>
          <p:nvPr/>
        </p:nvSpPr>
        <p:spPr bwMode="auto">
          <a:xfrm>
            <a:off x="4419600" y="2603500"/>
            <a:ext cx="3746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Or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A|B = 1 when either A=1 or B=1</a:t>
            </a:r>
          </a:p>
        </p:txBody>
      </p:sp>
      <p:pic>
        <p:nvPicPr>
          <p:cNvPr id="13319" name="Picture 8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4762500" y="3436938"/>
            <a:ext cx="1397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584200" y="5461000"/>
            <a:ext cx="139700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10"/>
          <p:cNvSpPr>
            <a:spLocks/>
          </p:cNvSpPr>
          <p:nvPr/>
        </p:nvSpPr>
        <p:spPr bwMode="auto">
          <a:xfrm>
            <a:off x="317500" y="4635500"/>
            <a:ext cx="20955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Not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~A = 1 when A=0</a:t>
            </a:r>
          </a:p>
        </p:txBody>
      </p:sp>
      <p:pic>
        <p:nvPicPr>
          <p:cNvPr id="13322" name="Picture 1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23"/>
          <a:stretch>
            <a:fillRect/>
          </a:stretch>
        </p:blipFill>
        <p:spPr bwMode="auto">
          <a:xfrm>
            <a:off x="4762500" y="5468938"/>
            <a:ext cx="1397000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Rectangle 12"/>
          <p:cNvSpPr>
            <a:spLocks/>
          </p:cNvSpPr>
          <p:nvPr/>
        </p:nvSpPr>
        <p:spPr bwMode="auto">
          <a:xfrm>
            <a:off x="3568700" y="4635500"/>
            <a:ext cx="51816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spcBef>
                <a:spcPts val="575"/>
              </a:spcBef>
            </a:pPr>
            <a:r>
              <a:rPr lang="en-US" altLang="en-US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Exclusive-Or (Xor)</a:t>
            </a:r>
          </a:p>
          <a:p>
            <a:pPr eaLnBrk="1" hangingPunct="1">
              <a:spcBef>
                <a:spcPts val="575"/>
              </a:spcBef>
              <a:buClr>
                <a:srgbClr val="980002"/>
              </a:buClr>
              <a:buSzPct val="60000"/>
              <a:buFont typeface="Wingdings" pitchFamily="2" charset="2"/>
              <a:buChar char="n"/>
            </a:pPr>
            <a:r>
              <a:rPr lang="en-US" altLang="en-US" sz="2000" b="0">
                <a:solidFill>
                  <a:srgbClr val="000000"/>
                </a:solidFill>
                <a:latin typeface="Calibri Bold" pitchFamily="34" charset="0"/>
                <a:cs typeface="Calibri Bold" pitchFamily="34" charset="0"/>
                <a:sym typeface="Calibri Bold" pitchFamily="34" charset="0"/>
              </a:rPr>
              <a:t> A^B = 1 when either A=1 or B=1, but not both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General Boolean Algebras</a:t>
            </a:r>
          </a:p>
        </p:txBody>
      </p:sp>
      <p:sp>
        <p:nvSpPr>
          <p:cNvPr id="5837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Operate on </a:t>
            </a:r>
            <a:r>
              <a:rPr lang="en-US" dirty="0" smtClean="0"/>
              <a:t>bit </a:t>
            </a:r>
            <a:r>
              <a:rPr lang="en-US" dirty="0"/>
              <a:t>v</a:t>
            </a:r>
            <a:r>
              <a:rPr lang="en-US" dirty="0" smtClean="0"/>
              <a:t>ectors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Operations applied bitwise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All of the </a:t>
            </a:r>
            <a:r>
              <a:rPr lang="en-US" dirty="0" smtClean="0"/>
              <a:t>properties </a:t>
            </a:r>
            <a:r>
              <a:rPr lang="en-US" dirty="0"/>
              <a:t>of Boolean </a:t>
            </a:r>
            <a:r>
              <a:rPr lang="en-US" dirty="0" smtClean="0"/>
              <a:t>algebra apply</a:t>
            </a:r>
            <a:endParaRPr lang="en-US" dirty="0"/>
          </a:p>
        </p:txBody>
      </p:sp>
      <p:sp>
        <p:nvSpPr>
          <p:cNvPr id="14340" name="Rectangle 5"/>
          <p:cNvSpPr>
            <a:spLocks/>
          </p:cNvSpPr>
          <p:nvPr/>
        </p:nvSpPr>
        <p:spPr bwMode="auto">
          <a:xfrm>
            <a:off x="7874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&amp;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01000001</a:t>
            </a:r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8636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2" name="Rectangle 7"/>
          <p:cNvSpPr>
            <a:spLocks/>
          </p:cNvSpPr>
          <p:nvPr/>
        </p:nvSpPr>
        <p:spPr bwMode="auto">
          <a:xfrm>
            <a:off x="26162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|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2692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4445000" y="2349500"/>
            <a:ext cx="16779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01101001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^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14345" name="Line 10"/>
          <p:cNvSpPr>
            <a:spLocks noChangeShapeType="1"/>
          </p:cNvSpPr>
          <p:nvPr/>
        </p:nvSpPr>
        <p:spPr bwMode="auto">
          <a:xfrm>
            <a:off x="4597400" y="2981325"/>
            <a:ext cx="15240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6348413" y="2349500"/>
            <a:ext cx="16795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~ 01010101</a:t>
            </a:r>
          </a:p>
          <a:p>
            <a:pPr eaLnBrk="1" hangingPunct="1"/>
            <a:r>
              <a:rPr lang="en-US" altLang="en-US" sz="2000" b="0">
                <a:solidFill>
                  <a:srgbClr val="000066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</a:t>
            </a:r>
            <a:r>
              <a:rPr lang="en-US" altLang="en-US" sz="2000" b="0">
                <a:solidFill>
                  <a:srgbClr val="FFFFFF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  <p:sp>
        <p:nvSpPr>
          <p:cNvPr id="14347" name="Line 12"/>
          <p:cNvSpPr>
            <a:spLocks noChangeShapeType="1"/>
          </p:cNvSpPr>
          <p:nvPr/>
        </p:nvSpPr>
        <p:spPr bwMode="auto">
          <a:xfrm>
            <a:off x="6426200" y="2981325"/>
            <a:ext cx="1600200" cy="1588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565" name="Rectangle 13"/>
          <p:cNvSpPr>
            <a:spLocks/>
          </p:cNvSpPr>
          <p:nvPr/>
        </p:nvSpPr>
        <p:spPr bwMode="auto">
          <a:xfrm>
            <a:off x="787400" y="3035300"/>
            <a:ext cx="16779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  01000001</a:t>
            </a:r>
          </a:p>
        </p:txBody>
      </p:sp>
      <p:sp>
        <p:nvSpPr>
          <p:cNvPr id="23566" name="Rectangle 14"/>
          <p:cNvSpPr>
            <a:spLocks/>
          </p:cNvSpPr>
          <p:nvPr/>
        </p:nvSpPr>
        <p:spPr bwMode="auto">
          <a:xfrm>
            <a:off x="29210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01111101</a:t>
            </a:r>
          </a:p>
        </p:txBody>
      </p:sp>
      <p:sp>
        <p:nvSpPr>
          <p:cNvPr id="23567" name="Rectangle 15"/>
          <p:cNvSpPr>
            <a:spLocks/>
          </p:cNvSpPr>
          <p:nvPr/>
        </p:nvSpPr>
        <p:spPr bwMode="auto">
          <a:xfrm>
            <a:off x="4749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00111100</a:t>
            </a:r>
          </a:p>
        </p:txBody>
      </p:sp>
      <p:sp>
        <p:nvSpPr>
          <p:cNvPr id="23568" name="Rectangle 16"/>
          <p:cNvSpPr>
            <a:spLocks/>
          </p:cNvSpPr>
          <p:nvPr/>
        </p:nvSpPr>
        <p:spPr bwMode="auto">
          <a:xfrm>
            <a:off x="6654800" y="3035300"/>
            <a:ext cx="13731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 sz="2000" b="0">
                <a:solidFill>
                  <a:srgbClr val="CC0000"/>
                </a:solidFill>
                <a:latin typeface="Courier New Bold" pitchFamily="1" charset="0"/>
                <a:cs typeface="Courier New Bold" pitchFamily="1" charset="0"/>
                <a:sym typeface="Courier New Bold" pitchFamily="1" charset="0"/>
              </a:rPr>
              <a:t>10101010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 build="p" autoUpdateAnimBg="0"/>
      <p:bldP spid="23566" grpId="0" build="p" autoUpdateAnimBg="0"/>
      <p:bldP spid="23567" grpId="0" build="p" autoUpdateAnimBg="0"/>
      <p:bldP spid="2356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434975"/>
            <a:ext cx="8634412" cy="762000"/>
          </a:xfrm>
        </p:spPr>
        <p:txBody>
          <a:bodyPr/>
          <a:lstStyle/>
          <a:p>
            <a:r>
              <a:rPr lang="en-US" altLang="en-US" smtClean="0"/>
              <a:t>Example: Representing &amp; Manipulating Sets</a:t>
            </a:r>
          </a:p>
        </p:txBody>
      </p:sp>
      <p:sp>
        <p:nvSpPr>
          <p:cNvPr id="5939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Representation</a:t>
            </a:r>
          </a:p>
          <a:p>
            <a:pPr lvl="1">
              <a:defRPr/>
            </a:pPr>
            <a:r>
              <a:rPr lang="en-US" dirty="0" smtClean="0"/>
              <a:t>Width </a:t>
            </a:r>
            <a:r>
              <a:rPr lang="en-US" dirty="0" err="1" smtClean="0"/>
              <a:t>w</a:t>
            </a:r>
            <a:r>
              <a:rPr lang="en-US" dirty="0" smtClean="0"/>
              <a:t> bit vector represents subsets of {0, …, </a:t>
            </a:r>
            <a:r>
              <a:rPr lang="en-US" dirty="0" err="1" smtClean="0"/>
              <a:t>w</a:t>
            </a:r>
            <a:r>
              <a:rPr lang="en-US" dirty="0" smtClean="0"/>
              <a:t>–1}</a:t>
            </a:r>
          </a:p>
          <a:p>
            <a:pPr lvl="1">
              <a:defRPr/>
            </a:pPr>
            <a:r>
              <a:rPr lang="en-US" dirty="0" err="1" smtClean="0"/>
              <a:t>a</a:t>
            </a:r>
            <a:r>
              <a:rPr lang="en-US" baseline="-25000" dirty="0" err="1" smtClean="0"/>
              <a:t>j</a:t>
            </a:r>
            <a:r>
              <a:rPr lang="en-US" dirty="0" smtClean="0"/>
              <a:t> = 1 if j ∈ A</a:t>
            </a:r>
          </a:p>
          <a:p>
            <a:pPr lvl="2">
              <a:defRPr/>
            </a:pPr>
            <a:endParaRPr lang="en-US" dirty="0" smtClean="0">
              <a:sym typeface="Monaco" charset="0"/>
            </a:endParaRP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01101001	{ 0, 3, 5, 6 }</a:t>
            </a: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65</a:t>
            </a:r>
            <a:r>
              <a:rPr lang="en-US" i="1" dirty="0" smtClean="0">
                <a:sym typeface="Monaco" charset="0"/>
              </a:rPr>
              <a:t>4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3</a:t>
            </a:r>
            <a:r>
              <a:rPr lang="en-US" i="1" dirty="0" smtClean="0">
                <a:sym typeface="Monaco" charset="0"/>
              </a:rPr>
              <a:t>21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 lvl="2">
              <a:defRPr/>
            </a:pPr>
            <a:endParaRPr lang="en-US" dirty="0" smtClean="0">
              <a:sym typeface="Monaco" charset="0"/>
            </a:endParaRP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01010101	{ 0, 2, 4, 6 }</a:t>
            </a:r>
          </a:p>
          <a:p>
            <a:pPr lvl="2">
              <a:defRPr/>
            </a:pPr>
            <a:r>
              <a:rPr lang="en-US" dirty="0" smtClean="0">
                <a:sym typeface="Monaco" charset="0"/>
              </a:rPr>
              <a:t> </a:t>
            </a:r>
            <a:r>
              <a:rPr lang="en-US" i="1" dirty="0" smtClean="0">
                <a:sym typeface="Monaco" charset="0"/>
              </a:rPr>
              <a:t>7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6</a:t>
            </a:r>
            <a:r>
              <a:rPr lang="en-US" i="1" dirty="0" smtClean="0">
                <a:sym typeface="Monaco" charset="0"/>
              </a:rPr>
              <a:t>5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4</a:t>
            </a:r>
            <a:r>
              <a:rPr lang="en-US" i="1" dirty="0" smtClean="0">
                <a:sym typeface="Monaco" charset="0"/>
              </a:rPr>
              <a:t>3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2</a:t>
            </a:r>
            <a:r>
              <a:rPr lang="en-US" i="1" dirty="0" smtClean="0">
                <a:sym typeface="Monaco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sym typeface="Monaco" charset="0"/>
              </a:rPr>
              <a:t>0</a:t>
            </a:r>
          </a:p>
          <a:p>
            <a:pPr>
              <a:defRPr/>
            </a:pPr>
            <a:r>
              <a:rPr lang="en-US" dirty="0" smtClean="0"/>
              <a:t>Operations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 smtClean="0"/>
              <a:t>&amp;	Intersection	01000001	{ 0,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 smtClean="0"/>
              <a:t>|	Union	01111101	{ 0, 2, 3, 4, 5, 6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 smtClean="0"/>
              <a:t>^</a:t>
            </a:r>
            <a:r>
              <a:rPr lang="en-US" dirty="0"/>
              <a:t>	</a:t>
            </a:r>
            <a:r>
              <a:rPr lang="en-US" dirty="0" smtClean="0"/>
              <a:t>Symmetric difference	00111100	{ 2, 3, 4, 5 }</a:t>
            </a:r>
          </a:p>
          <a:p>
            <a:pPr lvl="1" defTabSz="0">
              <a:tabLst>
                <a:tab pos="1254125" algn="l"/>
                <a:tab pos="3930650" algn="l"/>
                <a:tab pos="5486400" algn="l"/>
              </a:tabLst>
              <a:defRPr/>
            </a:pPr>
            <a:r>
              <a:rPr lang="en-US" dirty="0" smtClean="0"/>
              <a:t>~</a:t>
            </a:r>
            <a:r>
              <a:rPr lang="en-US" dirty="0"/>
              <a:t>	</a:t>
            </a:r>
            <a:r>
              <a:rPr lang="en-US" dirty="0" smtClean="0"/>
              <a:t>Complement	10101010	{ 1, 3, 5, 7 }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Bit-Level Operations in C</a:t>
            </a:r>
          </a:p>
        </p:txBody>
      </p:sp>
      <p:sp>
        <p:nvSpPr>
          <p:cNvPr id="6042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Operations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|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</a:t>
            </a:r>
            <a:r>
              <a:rPr lang="en-US" dirty="0"/>
              <a:t>, 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^</a:t>
            </a:r>
            <a:r>
              <a:rPr lang="en-US" dirty="0"/>
              <a:t> </a:t>
            </a:r>
            <a:r>
              <a:rPr lang="en-US" dirty="0" smtClean="0"/>
              <a:t>available </a:t>
            </a:r>
            <a:r>
              <a:rPr lang="en-US" dirty="0"/>
              <a:t>in C</a:t>
            </a:r>
          </a:p>
          <a:p>
            <a:pPr marL="552450" lvl="1" eaLnBrk="1" hangingPunct="1">
              <a:defRPr/>
            </a:pPr>
            <a:r>
              <a:rPr lang="en-US" dirty="0"/>
              <a:t>Apply to any “integral” data type</a:t>
            </a: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long, </a:t>
            </a:r>
            <a:r>
              <a:rPr lang="en-US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int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, short, char, unsigned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dirty="0"/>
              <a:t>View arguments as bit vectors</a:t>
            </a:r>
          </a:p>
          <a:p>
            <a:pPr marL="552450" lvl="1" eaLnBrk="1" hangingPunct="1">
              <a:defRPr/>
            </a:pPr>
            <a:r>
              <a:rPr lang="en-US" dirty="0"/>
              <a:t>Arguments applied bit-wise</a:t>
            </a:r>
          </a:p>
          <a:p>
            <a:pPr eaLnBrk="1" hangingPunct="1">
              <a:defRPr/>
            </a:pPr>
            <a:r>
              <a:rPr lang="en-US" dirty="0"/>
              <a:t>Examples </a:t>
            </a:r>
            <a:r>
              <a:rPr lang="en-US" dirty="0" smtClean="0"/>
              <a:t>(char </a:t>
            </a:r>
            <a:r>
              <a:rPr lang="en-US" dirty="0"/>
              <a:t>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~0x41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0xBE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~01000001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10111110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~0x00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0xFF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~00000000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➙ 11111111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0x41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 01010101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 smtClean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01000001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0x7D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01101001</a:t>
            </a:r>
            <a:r>
              <a:rPr lang="en-US" baseline="-6000" dirty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 |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01010101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r>
              <a:rPr lang="en-US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 </a:t>
            </a:r>
            <a:r>
              <a:rPr lang="en-US" dirty="0" smtClean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01111101</a:t>
            </a:r>
            <a:r>
              <a:rPr lang="en-US" baseline="-60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2</a:t>
            </a:r>
            <a:endParaRPr lang="en-US" baseline="-6000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</a:t>
            </a: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Symbol"/>
              </a:rPr>
              <a:t> </a:t>
            </a:r>
            <a:r>
              <a:rPr lang="en-US" sz="1800" dirty="0" smtClean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 smtClean="0">
                <a:latin typeface="Monaco" charset="0"/>
                <a:ea typeface="Monaco" charset="0"/>
                <a:cs typeface="Monaco" charset="0"/>
                <a:sym typeface="Monaco" charset="0"/>
              </a:rPr>
              <a:t>p != 0 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 *p </a:t>
            </a:r>
            <a:r>
              <a:rPr lang="en-US" dirty="0"/>
              <a:t>	(avoids null pointer access)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Contrast: Logic Operations in C</a:t>
            </a:r>
          </a:p>
        </p:txBody>
      </p:sp>
      <p:sp>
        <p:nvSpPr>
          <p:cNvPr id="614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Contrast to Logical Operators</a:t>
            </a:r>
          </a:p>
          <a:p>
            <a:pPr marL="552450" lvl="1" eaLnBrk="1" hangingPunct="1">
              <a:defRPr/>
            </a:pP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&amp;&amp;, ||, !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 eaLnBrk="1" hangingPunct="1">
              <a:defRPr/>
            </a:pPr>
            <a:r>
              <a:rPr lang="en-US" dirty="0"/>
              <a:t>View 0 as “False”</a:t>
            </a:r>
          </a:p>
          <a:p>
            <a:pPr marL="838200" lvl="2" eaLnBrk="1" hangingPunct="1">
              <a:defRPr/>
            </a:pPr>
            <a:r>
              <a:rPr lang="en-US" dirty="0"/>
              <a:t>Anything nonzero as “True”</a:t>
            </a:r>
          </a:p>
          <a:p>
            <a:pPr marL="838200" lvl="2" eaLnBrk="1" hangingPunct="1">
              <a:defRPr/>
            </a:pPr>
            <a:r>
              <a:rPr lang="en-US" dirty="0"/>
              <a:t>Always return 0 or 1</a:t>
            </a:r>
          </a:p>
          <a:p>
            <a:pPr marL="838200" lvl="2" eaLnBrk="1" hangingPunct="1">
              <a:defRPr/>
            </a:pPr>
            <a:r>
              <a:rPr lang="en-US" dirty="0">
                <a:solidFill>
                  <a:srgbClr val="980002"/>
                </a:solidFill>
              </a:rPr>
              <a:t>Early termination</a:t>
            </a:r>
          </a:p>
          <a:p>
            <a:pPr eaLnBrk="1" hangingPunct="1">
              <a:defRPr/>
            </a:pPr>
            <a:r>
              <a:rPr lang="en-US" dirty="0"/>
              <a:t>Examples (char data type)</a:t>
            </a: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!0x41  ➙  0x00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!0x00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!!0x41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spcBef>
                <a:spcPts val="2100"/>
              </a:spcBef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&amp;&amp;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>
                <a:latin typeface="Monaco" charset="0"/>
                <a:ea typeface="Zapf Dingbats" charset="2"/>
                <a:cs typeface="Zapf Dingbats" charset="2"/>
                <a:sym typeface="Monaco" charset="0"/>
              </a:rPr>
              <a:t>0x69 || 0x55  ➙  0x01</a:t>
            </a:r>
            <a:endParaRPr lang="en-US" sz="1800" dirty="0">
              <a:latin typeface="Monaco" charset="0"/>
              <a:sym typeface="Monaco" charset="0"/>
            </a:endParaRPr>
          </a:p>
          <a:p>
            <a:pPr marL="552450" lvl="1" eaLnBrk="1" hangingPunct="1">
              <a:defRPr/>
            </a:pP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&amp;&amp; *</a:t>
            </a:r>
            <a:r>
              <a:rPr lang="en-US" sz="1800" dirty="0" err="1">
                <a:latin typeface="Monaco" charset="0"/>
                <a:ea typeface="Monaco" charset="0"/>
                <a:cs typeface="Monaco" charset="0"/>
                <a:sym typeface="Monaco" charset="0"/>
              </a:rPr>
              <a:t>p</a:t>
            </a:r>
            <a:r>
              <a:rPr lang="en-US" sz="1800" dirty="0">
                <a:latin typeface="Monaco" charset="0"/>
                <a:ea typeface="Monaco" charset="0"/>
                <a:cs typeface="Monaco" charset="0"/>
                <a:sym typeface="Monaco" charset="0"/>
              </a:rPr>
              <a:t> </a:t>
            </a:r>
            <a:r>
              <a:rPr lang="en-US" dirty="0"/>
              <a:t>	(avoids null pointer access)</a:t>
            </a:r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1892300" y="2743200"/>
            <a:ext cx="6400800" cy="2590800"/>
          </a:xfrm>
          <a:prstGeom prst="wedgeRoundRectCallout">
            <a:avLst>
              <a:gd name="adj1" fmla="val -40824"/>
              <a:gd name="adj2" fmla="val -88542"/>
              <a:gd name="adj3" fmla="val 16667"/>
            </a:avLst>
          </a:prstGeom>
          <a:solidFill>
            <a:srgbClr val="FF9900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</p:spPr>
        <p:txBody>
          <a:bodyPr lIns="45720" rIns="4572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>
                <a:solidFill>
                  <a:srgbClr val="000000"/>
                </a:solidFill>
              </a:rPr>
              <a:t>Watch out for &amp;&amp; vs. &amp; (and || vs. |)… </a:t>
            </a:r>
          </a:p>
          <a:p>
            <a:r>
              <a:rPr lang="en-US" altLang="en-US" sz="3200">
                <a:solidFill>
                  <a:srgbClr val="000000"/>
                </a:solidFill>
              </a:rPr>
              <a:t>one of the more common oopsies in </a:t>
            </a:r>
          </a:p>
          <a:p>
            <a:r>
              <a:rPr lang="en-US" altLang="en-US" sz="3200">
                <a:solidFill>
                  <a:srgbClr val="000000"/>
                </a:solidFill>
              </a:rPr>
              <a:t>C programming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Shift Operations</a:t>
            </a:r>
          </a:p>
        </p:txBody>
      </p:sp>
      <p:sp>
        <p:nvSpPr>
          <p:cNvPr id="62469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Left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&lt;&lt;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left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1181100" lvl="3" eaLnBrk="1" hangingPunct="1">
              <a:defRPr/>
            </a:pPr>
            <a:r>
              <a:rPr lang="en-US" dirty="0"/>
              <a:t>Throw away extra bits on left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 right</a:t>
            </a:r>
          </a:p>
          <a:p>
            <a:pPr eaLnBrk="1" hangingPunct="1">
              <a:defRPr/>
            </a:pPr>
            <a:r>
              <a:rPr lang="en-US" dirty="0"/>
              <a:t>Right Shift: 	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>
                <a:latin typeface="Courier New"/>
                <a:ea typeface="Monaco" charset="0"/>
                <a:cs typeface="Courier New"/>
                <a:sym typeface="Monaco" charset="0"/>
              </a:rPr>
              <a:t> &gt;&gt;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endParaRPr lang="en-US" dirty="0">
              <a:latin typeface="Courier New"/>
              <a:cs typeface="Courier New"/>
            </a:endParaRPr>
          </a:p>
          <a:p>
            <a:pPr marL="552450" lvl="1" eaLnBrk="1" hangingPunct="1">
              <a:defRPr/>
            </a:pPr>
            <a:r>
              <a:rPr lang="en-US" dirty="0"/>
              <a:t>Shift bit-vector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x</a:t>
            </a:r>
            <a:r>
              <a:rPr lang="en-US" dirty="0"/>
              <a:t> right </a:t>
            </a:r>
            <a:r>
              <a:rPr lang="en-US" dirty="0" err="1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dirty="0"/>
              <a:t> positions</a:t>
            </a:r>
          </a:p>
          <a:p>
            <a:pPr marL="838200" lvl="2" eaLnBrk="1" hangingPunct="1">
              <a:defRPr/>
            </a:pPr>
            <a:r>
              <a:rPr lang="en-US" dirty="0"/>
              <a:t>Throw away extra bits on right</a:t>
            </a:r>
          </a:p>
          <a:p>
            <a:pPr marL="552450" lvl="1" eaLnBrk="1" hangingPunct="1">
              <a:defRPr/>
            </a:pPr>
            <a:r>
              <a:rPr lang="en-US" dirty="0"/>
              <a:t>Logical shift</a:t>
            </a:r>
          </a:p>
          <a:p>
            <a:pPr marL="838200" lvl="2" eaLnBrk="1" hangingPunct="1">
              <a:defRPr/>
            </a:pPr>
            <a:r>
              <a:rPr lang="en-US" dirty="0"/>
              <a:t>Fill with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0</a:t>
            </a:r>
            <a:r>
              <a:rPr lang="en-US" dirty="0"/>
              <a:t>’s on</a:t>
            </a:r>
            <a:r>
              <a:rPr lang="en-US" dirty="0" smtClean="0"/>
              <a:t> left</a:t>
            </a:r>
          </a:p>
          <a:p>
            <a:pPr marL="552450" lvl="1" eaLnBrk="1" hangingPunct="1">
              <a:defRPr/>
            </a:pPr>
            <a:r>
              <a:rPr lang="en-US" dirty="0"/>
              <a:t>Arithmetic shift</a:t>
            </a:r>
          </a:p>
          <a:p>
            <a:pPr marL="838200" lvl="2" eaLnBrk="1" hangingPunct="1">
              <a:defRPr/>
            </a:pPr>
            <a:r>
              <a:rPr lang="en-US" dirty="0"/>
              <a:t>Replicate most significant bit on</a:t>
            </a:r>
            <a:r>
              <a:rPr lang="en-US" dirty="0" smtClean="0"/>
              <a:t> left</a:t>
            </a:r>
          </a:p>
          <a:p>
            <a:pPr eaLnBrk="1" hangingPunct="1">
              <a:defRPr/>
            </a:pPr>
            <a:r>
              <a:rPr lang="en-US" dirty="0"/>
              <a:t>Undefined Behavior</a:t>
            </a:r>
          </a:p>
          <a:p>
            <a:pPr marL="552450" lvl="1" eaLnBrk="1" hangingPunct="1">
              <a:defRPr/>
            </a:pPr>
            <a:r>
              <a:rPr lang="en-US" dirty="0"/>
              <a:t>Shift amount &lt; 0 or ≥ word size</a:t>
            </a: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6781800" y="1371600"/>
            <a:ext cx="1371600" cy="457200"/>
            <a:chOff x="0" y="0"/>
            <a:chExt cx="864" cy="288"/>
          </a:xfrm>
        </p:grpSpPr>
        <p:sp>
          <p:nvSpPr>
            <p:cNvPr id="19542" name="Rectangle 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3" name="Rectangle 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01100010</a:t>
              </a:r>
            </a:p>
          </p:txBody>
        </p:sp>
      </p:grpSp>
      <p:grpSp>
        <p:nvGrpSpPr>
          <p:cNvPr id="19461" name="Group 8"/>
          <p:cNvGrpSpPr>
            <a:grpSpLocks/>
          </p:cNvGrpSpPr>
          <p:nvPr/>
        </p:nvGrpSpPr>
        <p:grpSpPr bwMode="auto">
          <a:xfrm>
            <a:off x="5376863" y="1371600"/>
            <a:ext cx="1436687" cy="457200"/>
            <a:chOff x="0" y="0"/>
            <a:chExt cx="904" cy="288"/>
          </a:xfrm>
        </p:grpSpPr>
        <p:sp>
          <p:nvSpPr>
            <p:cNvPr id="19540" name="Rectangle 9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41" name="Rectangle 10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19538" name="Rectangle 1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9" name="Rectangle 1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63" name="Group 14"/>
          <p:cNvGrpSpPr>
            <a:grpSpLocks/>
          </p:cNvGrpSpPr>
          <p:nvPr/>
        </p:nvGrpSpPr>
        <p:grpSpPr bwMode="auto">
          <a:xfrm>
            <a:off x="5410200" y="1828800"/>
            <a:ext cx="1371600" cy="457200"/>
            <a:chOff x="0" y="0"/>
            <a:chExt cx="864" cy="288"/>
          </a:xfrm>
        </p:grpSpPr>
        <p:sp>
          <p:nvSpPr>
            <p:cNvPr id="19536" name="Rectangle 1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7" name="Rectangle 16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64" name="Group 17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19534" name="Rectangle 1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5" name="Rectangle 1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5" name="Group 20"/>
          <p:cNvGrpSpPr>
            <a:grpSpLocks/>
          </p:cNvGrpSpPr>
          <p:nvPr/>
        </p:nvGrpSpPr>
        <p:grpSpPr bwMode="auto">
          <a:xfrm>
            <a:off x="5410200" y="2286000"/>
            <a:ext cx="1371600" cy="457200"/>
            <a:chOff x="0" y="0"/>
            <a:chExt cx="864" cy="288"/>
          </a:xfrm>
        </p:grpSpPr>
        <p:sp>
          <p:nvSpPr>
            <p:cNvPr id="19532" name="Rectangle 2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3" name="Rectangle 22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6" name="Group 23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19530" name="Rectangle 2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31" name="Rectangle 2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19467" name="Group 26"/>
          <p:cNvGrpSpPr>
            <a:grpSpLocks/>
          </p:cNvGrpSpPr>
          <p:nvPr/>
        </p:nvGrpSpPr>
        <p:grpSpPr bwMode="auto">
          <a:xfrm>
            <a:off x="5410200" y="2743200"/>
            <a:ext cx="1371600" cy="457200"/>
            <a:chOff x="0" y="0"/>
            <a:chExt cx="864" cy="288"/>
          </a:xfrm>
        </p:grpSpPr>
        <p:sp>
          <p:nvSpPr>
            <p:cNvPr id="19528" name="Rectangle 2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9" name="Rectangle 28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68" name="Group 29"/>
          <p:cNvGrpSpPr>
            <a:grpSpLocks/>
          </p:cNvGrpSpPr>
          <p:nvPr/>
        </p:nvGrpSpPr>
        <p:grpSpPr bwMode="auto">
          <a:xfrm>
            <a:off x="6781800" y="3581400"/>
            <a:ext cx="1371600" cy="457200"/>
            <a:chOff x="0" y="0"/>
            <a:chExt cx="864" cy="288"/>
          </a:xfrm>
        </p:grpSpPr>
        <p:sp>
          <p:nvSpPr>
            <p:cNvPr id="19526" name="Rectangle 3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7" name="Rectangle 3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10100010</a:t>
              </a:r>
            </a:p>
          </p:txBody>
        </p:sp>
      </p:grpSp>
      <p:grpSp>
        <p:nvGrpSpPr>
          <p:cNvPr id="19469" name="Group 32"/>
          <p:cNvGrpSpPr>
            <a:grpSpLocks/>
          </p:cNvGrpSpPr>
          <p:nvPr/>
        </p:nvGrpSpPr>
        <p:grpSpPr bwMode="auto">
          <a:xfrm>
            <a:off x="5376863" y="3581400"/>
            <a:ext cx="1436687" cy="457200"/>
            <a:chOff x="0" y="0"/>
            <a:chExt cx="904" cy="288"/>
          </a:xfrm>
        </p:grpSpPr>
        <p:sp>
          <p:nvSpPr>
            <p:cNvPr id="19524" name="Rectangle 33"/>
            <p:cNvSpPr>
              <a:spLocks/>
            </p:cNvSpPr>
            <p:nvPr/>
          </p:nvSpPr>
          <p:spPr bwMode="auto">
            <a:xfrm>
              <a:off x="2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5" name="Rectangle 34"/>
            <p:cNvSpPr>
              <a:spLocks/>
            </p:cNvSpPr>
            <p:nvPr/>
          </p:nvSpPr>
          <p:spPr bwMode="auto">
            <a:xfrm>
              <a:off x="0" y="16"/>
              <a:ext cx="90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Argument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x</a:t>
              </a:r>
            </a:p>
          </p:txBody>
        </p:sp>
      </p:grpSp>
      <p:grpSp>
        <p:nvGrpSpPr>
          <p:cNvPr id="19470" name="Group 35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19522" name="Rectangle 3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3" name="Rectangle 3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471" name="Group 38"/>
          <p:cNvGrpSpPr>
            <a:grpSpLocks/>
          </p:cNvGrpSpPr>
          <p:nvPr/>
        </p:nvGrpSpPr>
        <p:grpSpPr bwMode="auto">
          <a:xfrm>
            <a:off x="5410200" y="4038600"/>
            <a:ext cx="1371600" cy="457200"/>
            <a:chOff x="0" y="0"/>
            <a:chExt cx="864" cy="288"/>
          </a:xfrm>
        </p:grpSpPr>
        <p:sp>
          <p:nvSpPr>
            <p:cNvPr id="19520" name="Rectangle 3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21" name="Rectangle 40"/>
            <p:cNvSpPr>
              <a:spLocks/>
            </p:cNvSpPr>
            <p:nvPr/>
          </p:nvSpPr>
          <p:spPr bwMode="auto">
            <a:xfrm>
              <a:off x="210" y="3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&lt;&lt; 3</a:t>
              </a:r>
            </a:p>
          </p:txBody>
        </p:sp>
      </p:grpSp>
      <p:grpSp>
        <p:nvGrpSpPr>
          <p:cNvPr id="19472" name="Group 41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19518" name="Rectangle 4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9" name="Rectangle 4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3" name="Group 44"/>
          <p:cNvGrpSpPr>
            <a:grpSpLocks/>
          </p:cNvGrpSpPr>
          <p:nvPr/>
        </p:nvGrpSpPr>
        <p:grpSpPr bwMode="auto">
          <a:xfrm>
            <a:off x="5410200" y="4495800"/>
            <a:ext cx="1371600" cy="457200"/>
            <a:chOff x="0" y="0"/>
            <a:chExt cx="864" cy="288"/>
          </a:xfrm>
        </p:grpSpPr>
        <p:sp>
          <p:nvSpPr>
            <p:cNvPr id="19516" name="Rectangle 4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7" name="Rectangle 46"/>
            <p:cNvSpPr>
              <a:spLocks/>
            </p:cNvSpPr>
            <p:nvPr/>
          </p:nvSpPr>
          <p:spPr bwMode="auto">
            <a:xfrm>
              <a:off x="38" y="16"/>
              <a:ext cx="787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Log.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9474" name="Group 4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19514" name="Rectangle 4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5" name="Rectangle 4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FFFFFF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19475" name="Group 50"/>
          <p:cNvGrpSpPr>
            <a:grpSpLocks/>
          </p:cNvGrpSpPr>
          <p:nvPr/>
        </p:nvGrpSpPr>
        <p:grpSpPr bwMode="auto">
          <a:xfrm>
            <a:off x="5410200" y="4953000"/>
            <a:ext cx="1371600" cy="457200"/>
            <a:chOff x="0" y="0"/>
            <a:chExt cx="864" cy="288"/>
          </a:xfrm>
        </p:grpSpPr>
        <p:sp>
          <p:nvSpPr>
            <p:cNvPr id="19512" name="Rectangle 5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3" name="Rectangle 52"/>
            <p:cNvSpPr>
              <a:spLocks/>
            </p:cNvSpPr>
            <p:nvPr/>
          </p:nvSpPr>
          <p:spPr bwMode="auto">
            <a:xfrm>
              <a:off x="2" y="16"/>
              <a:ext cx="859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Arith. 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&gt;&gt; 2</a:t>
              </a:r>
            </a:p>
          </p:txBody>
        </p:sp>
      </p:grpSp>
      <p:grpSp>
        <p:nvGrpSpPr>
          <p:cNvPr id="18" name="Group 53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19510" name="Rectangle 5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11" name="Rectangle 5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19" name="Group 56"/>
          <p:cNvGrpSpPr>
            <a:grpSpLocks/>
          </p:cNvGrpSpPr>
          <p:nvPr/>
        </p:nvGrpSpPr>
        <p:grpSpPr bwMode="auto">
          <a:xfrm>
            <a:off x="6781800" y="1828800"/>
            <a:ext cx="1371600" cy="457200"/>
            <a:chOff x="0" y="0"/>
            <a:chExt cx="864" cy="288"/>
          </a:xfrm>
        </p:grpSpPr>
        <p:sp>
          <p:nvSpPr>
            <p:cNvPr id="19508" name="Rectangle 5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9" name="Rectangle 5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0" name="Group 59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19506" name="Rectangle 60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7" name="Rectangle 61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1" name="Group 62"/>
          <p:cNvGrpSpPr>
            <a:grpSpLocks/>
          </p:cNvGrpSpPr>
          <p:nvPr/>
        </p:nvGrpSpPr>
        <p:grpSpPr bwMode="auto">
          <a:xfrm>
            <a:off x="6781800" y="2286000"/>
            <a:ext cx="1371600" cy="457200"/>
            <a:chOff x="0" y="0"/>
            <a:chExt cx="864" cy="288"/>
          </a:xfrm>
        </p:grpSpPr>
        <p:sp>
          <p:nvSpPr>
            <p:cNvPr id="19504" name="Rectangle 63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5" name="Rectangle 64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2" name="Group 65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19502" name="Rectangle 66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3" name="Rectangle 67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3" name="Group 68"/>
          <p:cNvGrpSpPr>
            <a:grpSpLocks/>
          </p:cNvGrpSpPr>
          <p:nvPr/>
        </p:nvGrpSpPr>
        <p:grpSpPr bwMode="auto">
          <a:xfrm>
            <a:off x="6781800" y="2743200"/>
            <a:ext cx="1371600" cy="457200"/>
            <a:chOff x="0" y="0"/>
            <a:chExt cx="864" cy="288"/>
          </a:xfrm>
        </p:grpSpPr>
        <p:sp>
          <p:nvSpPr>
            <p:cNvPr id="19500" name="Rectangle 69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501" name="Rectangle 70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011000</a:t>
              </a:r>
            </a:p>
          </p:txBody>
        </p:sp>
      </p:grpSp>
      <p:grpSp>
        <p:nvGrpSpPr>
          <p:cNvPr id="24" name="Group 71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19498" name="Rectangle 72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9" name="Rectangle 73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5" name="Group 74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19496" name="Rectangle 75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7" name="Rectangle 76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6" name="Group 77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19494" name="Rectangle 78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5" name="Rectangle 79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FFFFFF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6781800" y="4038600"/>
            <a:ext cx="1371600" cy="457200"/>
            <a:chOff x="0" y="0"/>
            <a:chExt cx="864" cy="288"/>
          </a:xfrm>
        </p:grpSpPr>
        <p:sp>
          <p:nvSpPr>
            <p:cNvPr id="19492" name="Rectangle 81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3" name="Rectangle 82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00010</a:t>
              </a:r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000</a:t>
              </a:r>
            </a:p>
          </p:txBody>
        </p:sp>
      </p:grpSp>
      <p:grpSp>
        <p:nvGrpSpPr>
          <p:cNvPr id="28" name="Group 83"/>
          <p:cNvGrpSpPr>
            <a:grpSpLocks/>
          </p:cNvGrpSpPr>
          <p:nvPr/>
        </p:nvGrpSpPr>
        <p:grpSpPr bwMode="auto">
          <a:xfrm>
            <a:off x="6781800" y="4495800"/>
            <a:ext cx="1371600" cy="457200"/>
            <a:chOff x="0" y="0"/>
            <a:chExt cx="864" cy="288"/>
          </a:xfrm>
        </p:grpSpPr>
        <p:sp>
          <p:nvSpPr>
            <p:cNvPr id="19490" name="Rectangle 84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91" name="Rectangle 85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00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  <p:grpSp>
        <p:nvGrpSpPr>
          <p:cNvPr id="29" name="Group 86"/>
          <p:cNvGrpSpPr>
            <a:grpSpLocks/>
          </p:cNvGrpSpPr>
          <p:nvPr/>
        </p:nvGrpSpPr>
        <p:grpSpPr bwMode="auto">
          <a:xfrm>
            <a:off x="6781800" y="4953000"/>
            <a:ext cx="1371600" cy="457200"/>
            <a:chOff x="0" y="0"/>
            <a:chExt cx="864" cy="288"/>
          </a:xfrm>
        </p:grpSpPr>
        <p:sp>
          <p:nvSpPr>
            <p:cNvPr id="19488" name="Rectangle 87"/>
            <p:cNvSpPr>
              <a:spLocks/>
            </p:cNvSpPr>
            <p:nvPr/>
          </p:nvSpPr>
          <p:spPr bwMode="auto">
            <a:xfrm>
              <a:off x="0" y="0"/>
              <a:ext cx="864" cy="28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9489" name="Rectangle 88"/>
            <p:cNvSpPr>
              <a:spLocks/>
            </p:cNvSpPr>
            <p:nvPr/>
          </p:nvSpPr>
          <p:spPr bwMode="auto">
            <a:xfrm>
              <a:off x="37" y="32"/>
              <a:ext cx="7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 anchor="ctr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 Italic" pitchFamily="49" charset="0"/>
                  <a:cs typeface="Courier New Bold Italic" pitchFamily="49" charset="0"/>
                  <a:sym typeface="Courier New Bold Italic" pitchFamily="49" charset="0"/>
                </a:rPr>
                <a:t>11</a:t>
              </a:r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101000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 Puzzles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07388" cy="5224463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Taken from old exams</a:t>
            </a:r>
          </a:p>
          <a:p>
            <a:pPr lvl="1" eaLnBrk="1" hangingPunct="1"/>
            <a:r>
              <a:rPr lang="en-US" altLang="en-US" smtClean="0"/>
              <a:t>Assume machine with 32-bit word size, two’s complement integers</a:t>
            </a:r>
          </a:p>
          <a:p>
            <a:pPr lvl="1" eaLnBrk="1" hangingPunct="1"/>
            <a:r>
              <a:rPr lang="en-US" altLang="en-US" smtClean="0"/>
              <a:t>For each of the following C expressions, either:</a:t>
            </a:r>
          </a:p>
          <a:p>
            <a:pPr lvl="2" eaLnBrk="1" hangingPunct="1"/>
            <a:r>
              <a:rPr lang="en-US" altLang="en-US" smtClean="0"/>
              <a:t>Argue that it is true for all argument values, or</a:t>
            </a:r>
          </a:p>
          <a:p>
            <a:pPr lvl="2" eaLnBrk="1" hangingPunct="1"/>
            <a:r>
              <a:rPr lang="en-US" altLang="en-US" smtClean="0"/>
              <a:t>Give example where it is not true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429000" y="3048000"/>
            <a:ext cx="5257800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 marL="292100" indent="-2921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2400300" algn="l"/>
                <a:tab pos="2857500" algn="l"/>
                <a:tab pos="3086100" algn="l"/>
                <a:tab pos="5829300" algn="r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((x*2) &lt; 0)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&amp; 7 == 7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(x&lt;&lt;30) &lt;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 err="1">
                <a:latin typeface="Courier New" pitchFamily="49" charset="0"/>
              </a:rPr>
              <a:t>ux</a:t>
            </a:r>
            <a:r>
              <a:rPr lang="en-US" altLang="en-US" dirty="0">
                <a:latin typeface="Courier New" pitchFamily="49" charset="0"/>
              </a:rPr>
              <a:t> &gt; -1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y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-x &lt; -y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* x &gt;=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 0 &amp;&amp; y &gt; 0	</a:t>
            </a:r>
            <a:r>
              <a:rPr lang="en-US" altLang="en-US" dirty="0">
                <a:latin typeface="Symbol" pitchFamily="18" charset="2"/>
              </a:rPr>
              <a:t></a:t>
            </a:r>
            <a:r>
              <a:rPr lang="en-US" altLang="en-US" dirty="0">
                <a:latin typeface="Courier New" pitchFamily="49" charset="0"/>
              </a:rPr>
              <a:t>	x + y &gt;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&gt;=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&lt;= 0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  <a:buFont typeface="Helvetica" pitchFamily="-124" charset="0"/>
              <a:buChar char="•"/>
            </a:pPr>
            <a:r>
              <a:rPr lang="en-US" altLang="en-US" dirty="0">
                <a:latin typeface="Courier New" pitchFamily="49" charset="0"/>
              </a:rPr>
              <a:t>x &lt;= 0	 </a:t>
            </a:r>
            <a:r>
              <a:rPr lang="en-US" altLang="en-US" dirty="0">
                <a:latin typeface="Symbol" pitchFamily="18" charset="2"/>
              </a:rPr>
              <a:t></a:t>
            </a:r>
            <a:r>
              <a:rPr lang="en-US" altLang="en-US" dirty="0">
                <a:latin typeface="Courier New" pitchFamily="49" charset="0"/>
              </a:rPr>
              <a:t>	-x &gt;= 0</a:t>
            </a:r>
            <a:endParaRPr lang="en-US" altLang="en-US" dirty="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4191000"/>
            <a:ext cx="2613025" cy="1627188"/>
          </a:xfrm>
          <a:prstGeom prst="rect">
            <a:avLst/>
          </a:prstGeom>
          <a:solidFill>
            <a:srgbClr val="FFFF99"/>
          </a:solidFill>
          <a:ln w="254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1371600" algn="l"/>
                <a:tab pos="22860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x = foo();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int y = bar();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ux = x;</a:t>
            </a:r>
          </a:p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US" altLang="en-US">
                <a:latin typeface="Courier New" pitchFamily="49" charset="0"/>
              </a:rPr>
              <a:t>unsigned uy = y;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914400" y="3657600"/>
            <a:ext cx="15017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Initialization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6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66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65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5240337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Encoding Integers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52600" y="2362200"/>
            <a:ext cx="34290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y = -15213;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305800" cy="3505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mtClean="0"/>
              <a:t>C </a:t>
            </a:r>
            <a:r>
              <a:rPr lang="en-US" smtClean="0">
                <a:latin typeface="Courier New" pitchFamily="49" charset="0"/>
              </a:rPr>
              <a:t>short</a:t>
            </a:r>
            <a:r>
              <a:rPr lang="en-US" smtClean="0"/>
              <a:t> 2 bytes long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Sign Bit</a:t>
            </a:r>
          </a:p>
          <a:p>
            <a:pPr lvl="1" eaLnBrk="1" hangingPunct="1">
              <a:defRPr/>
            </a:pPr>
            <a:r>
              <a:rPr lang="en-US" smtClean="0"/>
              <a:t>For 2’s complement, most-significant bit indicates sign</a:t>
            </a:r>
          </a:p>
          <a:p>
            <a:pPr lvl="2" eaLnBrk="1" hangingPunct="1">
              <a:defRPr/>
            </a:pPr>
            <a:r>
              <a:rPr lang="en-US" smtClean="0"/>
              <a:t>0 for nonnegative</a:t>
            </a:r>
          </a:p>
          <a:p>
            <a:pPr lvl="2" eaLnBrk="1" hangingPunct="1">
              <a:defRPr/>
            </a:pPr>
            <a:r>
              <a:rPr lang="en-US" smtClean="0"/>
              <a:t>1 for negative</a:t>
            </a:r>
          </a:p>
        </p:txBody>
      </p:sp>
      <p:graphicFrame>
        <p:nvGraphicFramePr>
          <p:cNvPr id="21509" name="Object 14"/>
          <p:cNvGraphicFramePr>
            <a:graphicFrameLocks noChangeAspect="1"/>
          </p:cNvGraphicFramePr>
          <p:nvPr/>
        </p:nvGraphicFramePr>
        <p:xfrm>
          <a:off x="4800600" y="1524000"/>
          <a:ext cx="33401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7" name="Equation" r:id="rId3" imgW="3340100" imgH="596900" progId="Equation.3">
                  <p:embed/>
                </p:oleObj>
              </mc:Choice>
              <mc:Fallback>
                <p:oleObj name="Equation" r:id="rId3" imgW="3340100" imgH="5969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24000"/>
                        <a:ext cx="33401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15"/>
          <p:cNvGraphicFramePr>
            <a:graphicFrameLocks noChangeAspect="1"/>
          </p:cNvGraphicFramePr>
          <p:nvPr/>
        </p:nvGraphicFramePr>
        <p:xfrm>
          <a:off x="990600" y="1524000"/>
          <a:ext cx="2133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tion" r:id="rId5" imgW="2133600" imgH="596900" progId="Equation.3">
                  <p:embed/>
                </p:oleObj>
              </mc:Choice>
              <mc:Fallback>
                <p:oleObj name="Equation" r:id="rId5" imgW="21336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2133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17"/>
          <p:cNvSpPr txBox="1">
            <a:spLocks noChangeArrowheads="1"/>
          </p:cNvSpPr>
          <p:nvPr/>
        </p:nvSpPr>
        <p:spPr bwMode="auto">
          <a:xfrm>
            <a:off x="990600" y="91440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Unsigned</a:t>
            </a:r>
          </a:p>
        </p:txBody>
      </p:sp>
      <p:sp>
        <p:nvSpPr>
          <p:cNvPr id="21512" name="Text Box 18"/>
          <p:cNvSpPr txBox="1">
            <a:spLocks noChangeArrowheads="1"/>
          </p:cNvSpPr>
          <p:nvPr/>
        </p:nvSpPr>
        <p:spPr bwMode="auto">
          <a:xfrm>
            <a:off x="4876800" y="990600"/>
            <a:ext cx="2976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/>
              <a:t>Two’s Complement</a:t>
            </a:r>
          </a:p>
        </p:txBody>
      </p:sp>
      <p:sp>
        <p:nvSpPr>
          <p:cNvPr id="21513" name="Line 19"/>
          <p:cNvSpPr>
            <a:spLocks noChangeShapeType="1"/>
          </p:cNvSpPr>
          <p:nvPr/>
        </p:nvSpPr>
        <p:spPr bwMode="auto">
          <a:xfrm flipH="1" flipV="1">
            <a:off x="6629400" y="2057400"/>
            <a:ext cx="10668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20"/>
          <p:cNvSpPr>
            <a:spLocks noChangeArrowheads="1"/>
          </p:cNvSpPr>
          <p:nvPr/>
        </p:nvSpPr>
        <p:spPr bwMode="auto">
          <a:xfrm>
            <a:off x="7848600" y="2590800"/>
            <a:ext cx="676275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/>
              <a:t>Sign</a:t>
            </a:r>
          </a:p>
          <a:p>
            <a:pPr algn="l">
              <a:lnSpc>
                <a:spcPct val="100000"/>
              </a:lnSpc>
            </a:pPr>
            <a:r>
              <a:rPr lang="en-US" altLang="en-US"/>
              <a:t>Bit</a:t>
            </a:r>
          </a:p>
        </p:txBody>
      </p:sp>
      <p:graphicFrame>
        <p:nvGraphicFramePr>
          <p:cNvPr id="21515" name="Object 21"/>
          <p:cNvGraphicFramePr>
            <a:graphicFrameLocks noChangeAspect="1"/>
          </p:cNvGraphicFramePr>
          <p:nvPr/>
        </p:nvGraphicFramePr>
        <p:xfrm>
          <a:off x="1600200" y="3657600"/>
          <a:ext cx="5653088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Document" r:id="rId8" imgW="5636602" imgH="1017470" progId="Word.Document.8">
                  <p:embed/>
                </p:oleObj>
              </mc:Choice>
              <mc:Fallback>
                <p:oleObj name="Document" r:id="rId8" imgW="5636602" imgH="1017470" progId="Word.Documen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657600"/>
                        <a:ext cx="5653088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Course Theme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Abstraction is good, but don’t forget reality!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Many CS Courses emphasize abstraction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Abstract data types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Asymptotic analysis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These abstractions have limits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Especially in the presence of bugs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Need to understand underlying implementations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Useful outcomes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Become more effective programmers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Able to find and eliminate bugs efficiently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Able to tune program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Prepare for later “systems” classes in CS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Compilers, Operating Systems, File Systems, Computer Architecture, Robotics,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75" y="301625"/>
            <a:ext cx="6696075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Encoding Integers (Cont.)</a:t>
            </a:r>
          </a:p>
        </p:txBody>
      </p:sp>
      <p:sp>
        <p:nvSpPr>
          <p:cNvPr id="22531" name="Text Box 6"/>
          <p:cNvSpPr txBox="1">
            <a:spLocks noChangeArrowheads="1"/>
          </p:cNvSpPr>
          <p:nvPr/>
        </p:nvSpPr>
        <p:spPr bwMode="auto">
          <a:xfrm>
            <a:off x="1752600" y="990600"/>
            <a:ext cx="541020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x =      15213: 00111011 01101101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y =     -15213: 11000100 10010011</a:t>
            </a:r>
          </a:p>
        </p:txBody>
      </p:sp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1922463" y="1779588"/>
          <a:ext cx="5545137" cy="492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Document" r:id="rId3" imgW="5544312" imgH="4925568" progId="Word.Document.8">
                  <p:embed/>
                </p:oleObj>
              </mc:Choice>
              <mc:Fallback>
                <p:oleObj name="Document" r:id="rId3" imgW="5544312" imgH="4925568" progId="Word.Documen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1779588"/>
                        <a:ext cx="5545137" cy="492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301625"/>
            <a:ext cx="4989513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Numeric Ranges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20788"/>
            <a:ext cx="40782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0" indent="0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smtClean="0"/>
              <a:t>Unsigned Values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smtClean="0"/>
              <a:t>UMin</a:t>
            </a:r>
            <a:r>
              <a:rPr lang="en-US" sz="2000" b="0" smtClean="0"/>
              <a:t>	=	0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smtClean="0"/>
              <a:t>000…0</a:t>
            </a:r>
          </a:p>
          <a:p>
            <a:pPr lvl="1" eaLnBrk="1" hangingPunct="1">
              <a:tabLst>
                <a:tab pos="1828800" algn="l"/>
                <a:tab pos="2235200" algn="l"/>
              </a:tabLst>
              <a:defRPr/>
            </a:pPr>
            <a:r>
              <a:rPr lang="en-US" sz="2000" b="0" i="1" smtClean="0"/>
              <a:t>UMax</a:t>
            </a:r>
            <a:r>
              <a:rPr lang="en-US" sz="2000" smtClean="0"/>
              <a:t> 	=	 </a:t>
            </a:r>
            <a:r>
              <a:rPr lang="en-US" sz="2000" b="0" smtClean="0"/>
              <a:t>2</a:t>
            </a:r>
            <a:r>
              <a:rPr lang="en-US" sz="2000" b="0" i="1" baseline="30000" smtClean="0"/>
              <a:t>w</a:t>
            </a:r>
            <a:r>
              <a:rPr lang="en-US" sz="2000" b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828800" algn="l"/>
                <a:tab pos="2235200" algn="l"/>
              </a:tabLst>
              <a:defRPr/>
            </a:pPr>
            <a:r>
              <a:rPr lang="en-US" sz="1800" smtClean="0"/>
              <a:t>111…1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smtClean="0"/>
              <a:t>Two’s-Complement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smtClean="0"/>
              <a:t>TMin</a:t>
            </a:r>
            <a:r>
              <a:rPr lang="en-US" sz="2000" b="0" smtClean="0"/>
              <a:t>	=	 –2</a:t>
            </a:r>
            <a:r>
              <a:rPr lang="en-US" sz="2000" b="0" i="1" baseline="30000" smtClean="0"/>
              <a:t>w</a:t>
            </a:r>
            <a:r>
              <a:rPr lang="en-US" sz="2000" b="0" baseline="30000" smtClean="0"/>
              <a:t>–1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100…0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i="1" smtClean="0"/>
              <a:t>TMax</a:t>
            </a:r>
            <a:r>
              <a:rPr lang="en-US" sz="2000" smtClean="0"/>
              <a:t> 	=	 </a:t>
            </a:r>
            <a:r>
              <a:rPr lang="en-US" sz="2000" b="0" smtClean="0"/>
              <a:t>2</a:t>
            </a:r>
            <a:r>
              <a:rPr lang="en-US" sz="2000" b="0" i="1" baseline="30000" smtClean="0"/>
              <a:t>w</a:t>
            </a:r>
            <a:r>
              <a:rPr lang="en-US" sz="2000" b="0" baseline="30000" smtClean="0"/>
              <a:t>–1</a:t>
            </a:r>
            <a:r>
              <a:rPr lang="en-US" sz="2000" b="0" smtClean="0"/>
              <a:t> –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011…1</a:t>
            </a:r>
          </a:p>
          <a:p>
            <a:pPr marL="0" indent="0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smtClean="0"/>
              <a:t>Other Values</a:t>
            </a:r>
          </a:p>
          <a:p>
            <a:pPr lvl="1" eaLnBrk="1" hangingPunct="1">
              <a:tabLst>
                <a:tab pos="1714500" algn="l"/>
                <a:tab pos="2286000" algn="l"/>
              </a:tabLst>
              <a:defRPr/>
            </a:pPr>
            <a:r>
              <a:rPr lang="en-US" sz="2000" b="0" smtClean="0"/>
              <a:t>Minus 1</a:t>
            </a:r>
          </a:p>
          <a:p>
            <a:pPr lvl="2" eaLnBrk="1" hangingPunct="1">
              <a:buFont typeface="Wingdings" pitchFamily="2" charset="2"/>
              <a:buNone/>
              <a:tabLst>
                <a:tab pos="1714500" algn="l"/>
                <a:tab pos="2286000" algn="l"/>
              </a:tabLst>
              <a:defRPr/>
            </a:pPr>
            <a:r>
              <a:rPr lang="en-US" sz="1800" smtClean="0"/>
              <a:t>111…1</a:t>
            </a:r>
          </a:p>
        </p:txBody>
      </p:sp>
      <p:graphicFrame>
        <p:nvGraphicFramePr>
          <p:cNvPr id="23557" name="Object 10"/>
          <p:cNvGraphicFramePr>
            <a:graphicFrameLocks noChangeAspect="1"/>
          </p:cNvGraphicFramePr>
          <p:nvPr/>
        </p:nvGraphicFramePr>
        <p:xfrm>
          <a:off x="1371600" y="4419600"/>
          <a:ext cx="5905500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Document" r:id="rId4" imgW="5916168" imgH="1933956" progId="Word.Document.8">
                  <p:embed/>
                </p:oleObj>
              </mc:Choice>
              <mc:Fallback>
                <p:oleObj name="Document" r:id="rId4" imgW="5916168" imgH="1933956" progId="Word.Documen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19600"/>
                        <a:ext cx="5905500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1371600" y="3962400"/>
            <a:ext cx="22907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000">
                <a:solidFill>
                  <a:schemeClr val="tx2"/>
                </a:solidFill>
              </a:rPr>
              <a:t>Values for </a:t>
            </a:r>
            <a:r>
              <a:rPr lang="en-US" altLang="en-US" sz="2000" i="1">
                <a:solidFill>
                  <a:schemeClr val="tx2"/>
                </a:solidFill>
              </a:rPr>
              <a:t>W</a:t>
            </a:r>
            <a:r>
              <a:rPr lang="en-US" altLang="en-US" sz="2000">
                <a:solidFill>
                  <a:schemeClr val="tx2"/>
                </a:solidFill>
              </a:rPr>
              <a:t> = 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315200" cy="742950"/>
          </a:xfrm>
        </p:spPr>
        <p:txBody>
          <a:bodyPr/>
          <a:lstStyle/>
          <a:p>
            <a:pPr eaLnBrk="1" hangingPunct="1"/>
            <a:r>
              <a:rPr lang="en-US" altLang="en-US" smtClean="0"/>
              <a:t>Values for Different Word Sizes</a:t>
            </a:r>
          </a:p>
        </p:txBody>
      </p:sp>
      <p:graphicFrame>
        <p:nvGraphicFramePr>
          <p:cNvPr id="245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219200"/>
          <a:ext cx="8307388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Document" r:id="rId3" imgW="8401483" imgH="1711589" progId="Word.Document.8">
                  <p:embed/>
                </p:oleObj>
              </mc:Choice>
              <mc:Fallback>
                <p:oleObj name="Document" r:id="rId3" imgW="8401483" imgH="1711589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8307388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0" y="3124200"/>
            <a:ext cx="41465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Observations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/>
              <a:t>|</a:t>
            </a:r>
            <a:r>
              <a:rPr lang="en-US" sz="2000" b="0" i="1"/>
              <a:t>TMin </a:t>
            </a:r>
            <a:r>
              <a:rPr lang="en-US" sz="2000" b="0"/>
              <a:t>| 	= 	</a:t>
            </a:r>
            <a:r>
              <a:rPr lang="en-US" sz="2000" b="0" i="1"/>
              <a:t>TMax</a:t>
            </a:r>
            <a:r>
              <a:rPr lang="en-US" sz="2000" b="0"/>
              <a:t> + 1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b="0">
                <a:solidFill>
                  <a:schemeClr val="folHlink"/>
                </a:solidFill>
              </a:rPr>
              <a:t>Asymmetric range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1714500" algn="l"/>
                <a:tab pos="2171700" algn="l"/>
                <a:tab pos="5435600" algn="r"/>
              </a:tabLst>
              <a:defRPr/>
            </a:pPr>
            <a:r>
              <a:rPr lang="en-US" sz="2000" b="0" i="1"/>
              <a:t>UMax</a:t>
            </a:r>
            <a:r>
              <a:rPr lang="en-US" sz="2000" b="0"/>
              <a:t>	=	2 * </a:t>
            </a:r>
            <a:r>
              <a:rPr lang="en-US" sz="2000" b="0" i="1"/>
              <a:t>TMax</a:t>
            </a:r>
            <a:r>
              <a:rPr lang="en-US" sz="2000" b="0"/>
              <a:t> + 1 		</a:t>
            </a:r>
          </a:p>
        </p:txBody>
      </p:sp>
      <p:sp>
        <p:nvSpPr>
          <p:cNvPr id="112647" name="Rectangle 7"/>
          <p:cNvSpPr>
            <a:spLocks noChangeArrowheads="1"/>
          </p:cNvSpPr>
          <p:nvPr/>
        </p:nvSpPr>
        <p:spPr bwMode="auto">
          <a:xfrm>
            <a:off x="4419600" y="3124200"/>
            <a:ext cx="47244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tabLst>
                <a:tab pos="5435600" algn="r"/>
              </a:tabLst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 Programming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 </a:t>
            </a:r>
            <a:r>
              <a:rPr lang="en-US" sz="2000" dirty="0">
                <a:latin typeface="Courier New" pitchFamily="49" charset="0"/>
              </a:rPr>
              <a:t>#include &lt;</a:t>
            </a:r>
            <a:r>
              <a:rPr lang="en-US" sz="2000" dirty="0" err="1">
                <a:latin typeface="Courier New" pitchFamily="49" charset="0"/>
              </a:rPr>
              <a:t>limits.h</a:t>
            </a:r>
            <a:r>
              <a:rPr lang="en-US" sz="2000" dirty="0">
                <a:latin typeface="Courier New" pitchFamily="49" charset="0"/>
              </a:rPr>
              <a:t>&gt;</a:t>
            </a:r>
            <a:endParaRPr lang="en-US" sz="2000" dirty="0"/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 err="1">
                <a:solidFill>
                  <a:schemeClr val="folHlink"/>
                </a:solidFill>
              </a:rPr>
              <a:t>K&amp;R</a:t>
            </a:r>
            <a:r>
              <a:rPr lang="en-US" dirty="0">
                <a:solidFill>
                  <a:schemeClr val="folHlink"/>
                </a:solidFill>
              </a:rPr>
              <a:t> Appendix B11</a:t>
            </a: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Declares constants, e.g.,</a:t>
            </a: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ULONG_MAX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LONG_MAX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1146175" lvl="2" indent="-238125" algn="l" eaLnBrk="1" hangingPunct="1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tabLst>
                <a:tab pos="5435600" algn="r"/>
              </a:tabLst>
              <a:defRPr/>
            </a:pPr>
            <a:r>
              <a:rPr lang="en-US" dirty="0">
                <a:solidFill>
                  <a:schemeClr val="folHlink"/>
                </a:solidFill>
              </a:rPr>
              <a:t> </a:t>
            </a:r>
            <a:r>
              <a:rPr lang="en-US" dirty="0" err="1">
                <a:solidFill>
                  <a:schemeClr val="folHlink"/>
                </a:solidFill>
                <a:latin typeface="Courier New" pitchFamily="49" charset="0"/>
              </a:rPr>
              <a:t>LONG_MIN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marL="744538" lvl="1" indent="-246063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tabLst>
                <a:tab pos="5435600" algn="r"/>
              </a:tabLst>
              <a:defRPr/>
            </a:pPr>
            <a:r>
              <a:rPr lang="en-US" sz="2000" dirty="0"/>
              <a:t>Values platform-specific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5240337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An Important Detail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 self-identifying data</a:t>
            </a:r>
          </a:p>
          <a:p>
            <a:pPr lvl="1" eaLnBrk="1" hangingPunct="1">
              <a:defRPr/>
            </a:pPr>
            <a:r>
              <a:rPr lang="en-US" dirty="0" smtClean="0"/>
              <a:t>Looking at a bunch of bits doesn’t tell you what they mean</a:t>
            </a:r>
          </a:p>
          <a:p>
            <a:pPr lvl="1" eaLnBrk="1" hangingPunct="1">
              <a:defRPr/>
            </a:pPr>
            <a:r>
              <a:rPr lang="en-US" dirty="0" smtClean="0"/>
              <a:t>Could be signed, unsigned integer</a:t>
            </a:r>
          </a:p>
          <a:p>
            <a:pPr lvl="1" eaLnBrk="1" hangingPunct="1">
              <a:defRPr/>
            </a:pPr>
            <a:r>
              <a:rPr lang="en-US" dirty="0" smtClean="0"/>
              <a:t>Could be floating-point number</a:t>
            </a:r>
          </a:p>
          <a:p>
            <a:pPr lvl="1" eaLnBrk="1" hangingPunct="1">
              <a:defRPr/>
            </a:pPr>
            <a:r>
              <a:rPr lang="en-US" dirty="0" smtClean="0"/>
              <a:t>Could be part of a string</a:t>
            </a:r>
          </a:p>
          <a:p>
            <a:pPr eaLnBrk="1" hangingPunct="1">
              <a:defRPr/>
            </a:pPr>
            <a:r>
              <a:rPr lang="en-US" dirty="0" smtClean="0"/>
              <a:t>Only the program (instructions) knows for </a:t>
            </a:r>
            <a:r>
              <a:rPr lang="en-US" dirty="0"/>
              <a:t>s</a:t>
            </a:r>
            <a:r>
              <a:rPr lang="en-US" dirty="0" smtClean="0"/>
              <a:t>ure!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Unsigned &amp; Signed</a:t>
            </a:r>
            <a:br>
              <a:rPr lang="en-US" altLang="en-US" smtClean="0"/>
            </a:br>
            <a:r>
              <a:rPr lang="en-US" altLang="en-US" smtClean="0"/>
              <a:t>Numeric Values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533400" y="1219200"/>
            <a:ext cx="3111500" cy="5168900"/>
            <a:chOff x="480" y="768"/>
            <a:chExt cx="1960" cy="3256"/>
          </a:xfrm>
        </p:grpSpPr>
        <p:sp>
          <p:nvSpPr>
            <p:cNvPr id="26629" name="Rectangle 4"/>
            <p:cNvSpPr>
              <a:spLocks noChangeArrowheads="1"/>
            </p:cNvSpPr>
            <p:nvPr/>
          </p:nvSpPr>
          <p:spPr bwMode="auto">
            <a:xfrm>
              <a:off x="480" y="76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824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B2T(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200" y="76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/>
                <a:t>B2U(</a:t>
              </a:r>
              <a:r>
                <a:rPr lang="en-US" altLang="en-US" i="1"/>
                <a:t>X</a:t>
              </a:r>
              <a:r>
                <a:rPr lang="en-US" altLang="en-US"/>
                <a:t>)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480" y="96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0000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1824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34" name="Rectangle 9"/>
            <p:cNvSpPr>
              <a:spLocks noChangeArrowheads="1"/>
            </p:cNvSpPr>
            <p:nvPr/>
          </p:nvSpPr>
          <p:spPr bwMode="auto">
            <a:xfrm>
              <a:off x="480" y="115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0001</a:t>
              </a:r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1824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36" name="Rectangle 11"/>
            <p:cNvSpPr>
              <a:spLocks noChangeArrowheads="1"/>
            </p:cNvSpPr>
            <p:nvPr/>
          </p:nvSpPr>
          <p:spPr bwMode="auto">
            <a:xfrm>
              <a:off x="480" y="134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0010</a:t>
              </a:r>
            </a:p>
          </p:txBody>
        </p:sp>
        <p:sp>
          <p:nvSpPr>
            <p:cNvPr id="26637" name="Rectangle 12"/>
            <p:cNvSpPr>
              <a:spLocks noChangeArrowheads="1"/>
            </p:cNvSpPr>
            <p:nvPr/>
          </p:nvSpPr>
          <p:spPr bwMode="auto">
            <a:xfrm>
              <a:off x="1824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38" name="Rectangle 13"/>
            <p:cNvSpPr>
              <a:spLocks noChangeArrowheads="1"/>
            </p:cNvSpPr>
            <p:nvPr/>
          </p:nvSpPr>
          <p:spPr bwMode="auto">
            <a:xfrm>
              <a:off x="480" y="153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0011</a:t>
              </a:r>
            </a:p>
          </p:txBody>
        </p:sp>
        <p:sp>
          <p:nvSpPr>
            <p:cNvPr id="26639" name="Rectangle 14"/>
            <p:cNvSpPr>
              <a:spLocks noChangeArrowheads="1"/>
            </p:cNvSpPr>
            <p:nvPr/>
          </p:nvSpPr>
          <p:spPr bwMode="auto">
            <a:xfrm>
              <a:off x="1824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480" y="172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0100</a:t>
              </a:r>
            </a:p>
          </p:txBody>
        </p:sp>
        <p:sp>
          <p:nvSpPr>
            <p:cNvPr id="26641" name="Rectangle 16"/>
            <p:cNvSpPr>
              <a:spLocks noChangeArrowheads="1"/>
            </p:cNvSpPr>
            <p:nvPr/>
          </p:nvSpPr>
          <p:spPr bwMode="auto">
            <a:xfrm>
              <a:off x="1824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42" name="Rectangle 17"/>
            <p:cNvSpPr>
              <a:spLocks noChangeArrowheads="1"/>
            </p:cNvSpPr>
            <p:nvPr/>
          </p:nvSpPr>
          <p:spPr bwMode="auto">
            <a:xfrm>
              <a:off x="480" y="192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0101</a:t>
              </a:r>
            </a:p>
          </p:txBody>
        </p:sp>
        <p:sp>
          <p:nvSpPr>
            <p:cNvPr id="26643" name="Rectangle 18"/>
            <p:cNvSpPr>
              <a:spLocks noChangeArrowheads="1"/>
            </p:cNvSpPr>
            <p:nvPr/>
          </p:nvSpPr>
          <p:spPr bwMode="auto">
            <a:xfrm>
              <a:off x="1824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44" name="Rectangle 19"/>
            <p:cNvSpPr>
              <a:spLocks noChangeArrowheads="1"/>
            </p:cNvSpPr>
            <p:nvPr/>
          </p:nvSpPr>
          <p:spPr bwMode="auto">
            <a:xfrm>
              <a:off x="480" y="211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0110</a:t>
              </a:r>
            </a:p>
          </p:txBody>
        </p:sp>
        <p:sp>
          <p:nvSpPr>
            <p:cNvPr id="26645" name="Rectangle 20"/>
            <p:cNvSpPr>
              <a:spLocks noChangeArrowheads="1"/>
            </p:cNvSpPr>
            <p:nvPr/>
          </p:nvSpPr>
          <p:spPr bwMode="auto">
            <a:xfrm>
              <a:off x="1824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46" name="Rectangle 21"/>
            <p:cNvSpPr>
              <a:spLocks noChangeArrowheads="1"/>
            </p:cNvSpPr>
            <p:nvPr/>
          </p:nvSpPr>
          <p:spPr bwMode="auto">
            <a:xfrm>
              <a:off x="480" y="230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0111</a:t>
              </a:r>
            </a:p>
          </p:txBody>
        </p:sp>
        <p:sp>
          <p:nvSpPr>
            <p:cNvPr id="26647" name="Rectangle 22"/>
            <p:cNvSpPr>
              <a:spLocks noChangeArrowheads="1"/>
            </p:cNvSpPr>
            <p:nvPr/>
          </p:nvSpPr>
          <p:spPr bwMode="auto">
            <a:xfrm>
              <a:off x="1824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48" name="Rectangle 23"/>
            <p:cNvSpPr>
              <a:spLocks noChangeArrowheads="1"/>
            </p:cNvSpPr>
            <p:nvPr/>
          </p:nvSpPr>
          <p:spPr bwMode="auto">
            <a:xfrm>
              <a:off x="1824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–8</a:t>
              </a:r>
            </a:p>
          </p:txBody>
        </p:sp>
        <p:sp>
          <p:nvSpPr>
            <p:cNvPr id="26649" name="Rectangle 24"/>
            <p:cNvSpPr>
              <a:spLocks noChangeArrowheads="1"/>
            </p:cNvSpPr>
            <p:nvPr/>
          </p:nvSpPr>
          <p:spPr bwMode="auto">
            <a:xfrm>
              <a:off x="1200" y="249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8</a:t>
              </a:r>
            </a:p>
          </p:txBody>
        </p:sp>
        <p:sp>
          <p:nvSpPr>
            <p:cNvPr id="26650" name="Rectangle 25"/>
            <p:cNvSpPr>
              <a:spLocks noChangeArrowheads="1"/>
            </p:cNvSpPr>
            <p:nvPr/>
          </p:nvSpPr>
          <p:spPr bwMode="auto">
            <a:xfrm>
              <a:off x="1824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–7</a:t>
              </a:r>
            </a:p>
          </p:txBody>
        </p:sp>
        <p:sp>
          <p:nvSpPr>
            <p:cNvPr id="26651" name="Rectangle 26"/>
            <p:cNvSpPr>
              <a:spLocks noChangeArrowheads="1"/>
            </p:cNvSpPr>
            <p:nvPr/>
          </p:nvSpPr>
          <p:spPr bwMode="auto">
            <a:xfrm>
              <a:off x="1200" y="268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9</a:t>
              </a:r>
            </a:p>
          </p:txBody>
        </p:sp>
        <p:sp>
          <p:nvSpPr>
            <p:cNvPr id="26652" name="Rectangle 27"/>
            <p:cNvSpPr>
              <a:spLocks noChangeArrowheads="1"/>
            </p:cNvSpPr>
            <p:nvPr/>
          </p:nvSpPr>
          <p:spPr bwMode="auto">
            <a:xfrm>
              <a:off x="1824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–6</a:t>
              </a:r>
            </a:p>
          </p:txBody>
        </p:sp>
        <p:sp>
          <p:nvSpPr>
            <p:cNvPr id="26653" name="Rectangle 28"/>
            <p:cNvSpPr>
              <a:spLocks noChangeArrowheads="1"/>
            </p:cNvSpPr>
            <p:nvPr/>
          </p:nvSpPr>
          <p:spPr bwMode="auto">
            <a:xfrm>
              <a:off x="1200" y="288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10</a:t>
              </a:r>
            </a:p>
          </p:txBody>
        </p:sp>
        <p:sp>
          <p:nvSpPr>
            <p:cNvPr id="26654" name="Rectangle 29"/>
            <p:cNvSpPr>
              <a:spLocks noChangeArrowheads="1"/>
            </p:cNvSpPr>
            <p:nvPr/>
          </p:nvSpPr>
          <p:spPr bwMode="auto">
            <a:xfrm>
              <a:off x="1824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–5</a:t>
              </a:r>
            </a:p>
          </p:txBody>
        </p:sp>
        <p:sp>
          <p:nvSpPr>
            <p:cNvPr id="26655" name="Rectangle 30"/>
            <p:cNvSpPr>
              <a:spLocks noChangeArrowheads="1"/>
            </p:cNvSpPr>
            <p:nvPr/>
          </p:nvSpPr>
          <p:spPr bwMode="auto">
            <a:xfrm>
              <a:off x="1200" y="3072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11</a:t>
              </a:r>
            </a:p>
          </p:txBody>
        </p:sp>
        <p:sp>
          <p:nvSpPr>
            <p:cNvPr id="26656" name="Rectangle 31"/>
            <p:cNvSpPr>
              <a:spLocks noChangeArrowheads="1"/>
            </p:cNvSpPr>
            <p:nvPr/>
          </p:nvSpPr>
          <p:spPr bwMode="auto">
            <a:xfrm>
              <a:off x="1824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–4</a:t>
              </a:r>
            </a:p>
          </p:txBody>
        </p:sp>
        <p:sp>
          <p:nvSpPr>
            <p:cNvPr id="26657" name="Rectangle 32"/>
            <p:cNvSpPr>
              <a:spLocks noChangeArrowheads="1"/>
            </p:cNvSpPr>
            <p:nvPr/>
          </p:nvSpPr>
          <p:spPr bwMode="auto">
            <a:xfrm>
              <a:off x="1200" y="3264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12</a:t>
              </a:r>
            </a:p>
          </p:txBody>
        </p:sp>
        <p:sp>
          <p:nvSpPr>
            <p:cNvPr id="26658" name="Rectangle 33"/>
            <p:cNvSpPr>
              <a:spLocks noChangeArrowheads="1"/>
            </p:cNvSpPr>
            <p:nvPr/>
          </p:nvSpPr>
          <p:spPr bwMode="auto">
            <a:xfrm>
              <a:off x="1824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–3</a:t>
              </a:r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1200" y="3456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13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1824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–2</a:t>
              </a:r>
            </a:p>
          </p:txBody>
        </p:sp>
        <p:sp>
          <p:nvSpPr>
            <p:cNvPr id="26661" name="Rectangle 36"/>
            <p:cNvSpPr>
              <a:spLocks noChangeArrowheads="1"/>
            </p:cNvSpPr>
            <p:nvPr/>
          </p:nvSpPr>
          <p:spPr bwMode="auto">
            <a:xfrm>
              <a:off x="1200" y="3648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14</a:t>
              </a:r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24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–1</a:t>
              </a:r>
            </a:p>
          </p:txBody>
        </p:sp>
        <p:sp>
          <p:nvSpPr>
            <p:cNvPr id="26663" name="Rectangle 38"/>
            <p:cNvSpPr>
              <a:spLocks noChangeArrowheads="1"/>
            </p:cNvSpPr>
            <p:nvPr/>
          </p:nvSpPr>
          <p:spPr bwMode="auto">
            <a:xfrm>
              <a:off x="1200" y="3840"/>
              <a:ext cx="616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15</a:t>
              </a:r>
            </a:p>
          </p:txBody>
        </p:sp>
        <p:sp>
          <p:nvSpPr>
            <p:cNvPr id="26664" name="Rectangle 39"/>
            <p:cNvSpPr>
              <a:spLocks noChangeArrowheads="1"/>
            </p:cNvSpPr>
            <p:nvPr/>
          </p:nvSpPr>
          <p:spPr bwMode="auto">
            <a:xfrm>
              <a:off x="480" y="249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1000</a:t>
              </a:r>
            </a:p>
          </p:txBody>
        </p:sp>
        <p:sp>
          <p:nvSpPr>
            <p:cNvPr id="26665" name="Rectangle 40"/>
            <p:cNvSpPr>
              <a:spLocks noChangeArrowheads="1"/>
            </p:cNvSpPr>
            <p:nvPr/>
          </p:nvSpPr>
          <p:spPr bwMode="auto">
            <a:xfrm>
              <a:off x="480" y="268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1001</a:t>
              </a:r>
            </a:p>
          </p:txBody>
        </p:sp>
        <p:sp>
          <p:nvSpPr>
            <p:cNvPr id="26666" name="Rectangle 41"/>
            <p:cNvSpPr>
              <a:spLocks noChangeArrowheads="1"/>
            </p:cNvSpPr>
            <p:nvPr/>
          </p:nvSpPr>
          <p:spPr bwMode="auto">
            <a:xfrm>
              <a:off x="480" y="288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1010</a:t>
              </a:r>
            </a:p>
          </p:txBody>
        </p:sp>
        <p:sp>
          <p:nvSpPr>
            <p:cNvPr id="26667" name="Rectangle 42"/>
            <p:cNvSpPr>
              <a:spLocks noChangeArrowheads="1"/>
            </p:cNvSpPr>
            <p:nvPr/>
          </p:nvSpPr>
          <p:spPr bwMode="auto">
            <a:xfrm>
              <a:off x="480" y="3072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1011</a:t>
              </a:r>
            </a:p>
          </p:txBody>
        </p:sp>
        <p:sp>
          <p:nvSpPr>
            <p:cNvPr id="26668" name="Rectangle 43"/>
            <p:cNvSpPr>
              <a:spLocks noChangeArrowheads="1"/>
            </p:cNvSpPr>
            <p:nvPr/>
          </p:nvSpPr>
          <p:spPr bwMode="auto">
            <a:xfrm>
              <a:off x="480" y="3264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1100</a:t>
              </a:r>
            </a:p>
          </p:txBody>
        </p:sp>
        <p:sp>
          <p:nvSpPr>
            <p:cNvPr id="26669" name="Rectangle 44"/>
            <p:cNvSpPr>
              <a:spLocks noChangeArrowheads="1"/>
            </p:cNvSpPr>
            <p:nvPr/>
          </p:nvSpPr>
          <p:spPr bwMode="auto">
            <a:xfrm>
              <a:off x="480" y="3456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1101</a:t>
              </a:r>
            </a:p>
          </p:txBody>
        </p:sp>
        <p:sp>
          <p:nvSpPr>
            <p:cNvPr id="26670" name="Rectangle 45"/>
            <p:cNvSpPr>
              <a:spLocks noChangeArrowheads="1"/>
            </p:cNvSpPr>
            <p:nvPr/>
          </p:nvSpPr>
          <p:spPr bwMode="auto">
            <a:xfrm>
              <a:off x="480" y="3648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1110</a:t>
              </a:r>
            </a:p>
          </p:txBody>
        </p:sp>
        <p:sp>
          <p:nvSpPr>
            <p:cNvPr id="26671" name="Rectangle 46"/>
            <p:cNvSpPr>
              <a:spLocks noChangeArrowheads="1"/>
            </p:cNvSpPr>
            <p:nvPr/>
          </p:nvSpPr>
          <p:spPr bwMode="auto">
            <a:xfrm>
              <a:off x="480" y="3840"/>
              <a:ext cx="712" cy="18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1111</a:t>
              </a:r>
            </a:p>
          </p:txBody>
        </p:sp>
        <p:sp>
          <p:nvSpPr>
            <p:cNvPr id="26672" name="Rectangle 47"/>
            <p:cNvSpPr>
              <a:spLocks noChangeArrowheads="1"/>
            </p:cNvSpPr>
            <p:nvPr/>
          </p:nvSpPr>
          <p:spPr bwMode="auto">
            <a:xfrm>
              <a:off x="1200" y="96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26673" name="Rectangle 48"/>
            <p:cNvSpPr>
              <a:spLocks noChangeArrowheads="1"/>
            </p:cNvSpPr>
            <p:nvPr/>
          </p:nvSpPr>
          <p:spPr bwMode="auto">
            <a:xfrm>
              <a:off x="1200" y="115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1</a:t>
              </a:r>
            </a:p>
          </p:txBody>
        </p:sp>
        <p:sp>
          <p:nvSpPr>
            <p:cNvPr id="26674" name="Rectangle 49"/>
            <p:cNvSpPr>
              <a:spLocks noChangeArrowheads="1"/>
            </p:cNvSpPr>
            <p:nvPr/>
          </p:nvSpPr>
          <p:spPr bwMode="auto">
            <a:xfrm>
              <a:off x="1200" y="134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2</a:t>
              </a:r>
            </a:p>
          </p:txBody>
        </p:sp>
        <p:sp>
          <p:nvSpPr>
            <p:cNvPr id="26675" name="Rectangle 50"/>
            <p:cNvSpPr>
              <a:spLocks noChangeArrowheads="1"/>
            </p:cNvSpPr>
            <p:nvPr/>
          </p:nvSpPr>
          <p:spPr bwMode="auto">
            <a:xfrm>
              <a:off x="1200" y="1536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3</a:t>
              </a:r>
            </a:p>
          </p:txBody>
        </p:sp>
        <p:sp>
          <p:nvSpPr>
            <p:cNvPr id="26676" name="Rectangle 51"/>
            <p:cNvSpPr>
              <a:spLocks noChangeArrowheads="1"/>
            </p:cNvSpPr>
            <p:nvPr/>
          </p:nvSpPr>
          <p:spPr bwMode="auto">
            <a:xfrm>
              <a:off x="1200" y="1728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4</a:t>
              </a:r>
            </a:p>
          </p:txBody>
        </p:sp>
        <p:sp>
          <p:nvSpPr>
            <p:cNvPr id="26677" name="Rectangle 52"/>
            <p:cNvSpPr>
              <a:spLocks noChangeArrowheads="1"/>
            </p:cNvSpPr>
            <p:nvPr/>
          </p:nvSpPr>
          <p:spPr bwMode="auto">
            <a:xfrm>
              <a:off x="1200" y="1920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5</a:t>
              </a:r>
            </a:p>
          </p:txBody>
        </p:sp>
        <p:sp>
          <p:nvSpPr>
            <p:cNvPr id="26678" name="Rectangle 53"/>
            <p:cNvSpPr>
              <a:spLocks noChangeArrowheads="1"/>
            </p:cNvSpPr>
            <p:nvPr/>
          </p:nvSpPr>
          <p:spPr bwMode="auto">
            <a:xfrm>
              <a:off x="1200" y="2112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6</a:t>
              </a:r>
            </a:p>
          </p:txBody>
        </p:sp>
        <p:sp>
          <p:nvSpPr>
            <p:cNvPr id="26679" name="Rectangle 54"/>
            <p:cNvSpPr>
              <a:spLocks noChangeArrowheads="1"/>
            </p:cNvSpPr>
            <p:nvPr/>
          </p:nvSpPr>
          <p:spPr bwMode="auto">
            <a:xfrm>
              <a:off x="1200" y="2304"/>
              <a:ext cx="616" cy="1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7</a:t>
              </a:r>
            </a:p>
          </p:txBody>
        </p:sp>
        <p:sp>
          <p:nvSpPr>
            <p:cNvPr id="26680" name="Rectangle 55"/>
            <p:cNvSpPr>
              <a:spLocks noChangeArrowheads="1"/>
            </p:cNvSpPr>
            <p:nvPr/>
          </p:nvSpPr>
          <p:spPr bwMode="auto">
            <a:xfrm>
              <a:off x="484" y="772"/>
              <a:ext cx="1952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81" name="Rectangle 56"/>
            <p:cNvSpPr>
              <a:spLocks noChangeArrowheads="1"/>
            </p:cNvSpPr>
            <p:nvPr/>
          </p:nvSpPr>
          <p:spPr bwMode="auto">
            <a:xfrm>
              <a:off x="484" y="964"/>
              <a:ext cx="1952" cy="30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14745" name="Rectangle 57"/>
          <p:cNvSpPr>
            <a:spLocks noChangeArrowheads="1"/>
          </p:cNvSpPr>
          <p:nvPr/>
        </p:nvSpPr>
        <p:spPr bwMode="auto">
          <a:xfrm>
            <a:off x="4114800" y="1147763"/>
            <a:ext cx="4459288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Equivalence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Same encodings for nonnegative values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Uniqueness</a:t>
            </a:r>
            <a:endParaRPr lang="en-US" sz="240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Every bit pattern represents unique integer value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Each representable integer has unique bit encoding</a:t>
            </a:r>
          </a:p>
          <a:p>
            <a:pPr marL="342900" indent="-342900" algn="l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3" name="Rectangle 3"/>
          <p:cNvSpPr>
            <a:spLocks noChangeArrowheads="1"/>
          </p:cNvSpPr>
          <p:nvPr/>
        </p:nvSpPr>
        <p:spPr bwMode="auto">
          <a:xfrm>
            <a:off x="3213100" y="1841500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517900" y="2222500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4660900" y="2222500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2527300" y="23622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5270500" y="2362200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8"/>
          <p:cNvSpPr>
            <a:spLocks noChangeShapeType="1"/>
          </p:cNvSpPr>
          <p:nvPr/>
        </p:nvSpPr>
        <p:spPr bwMode="auto">
          <a:xfrm>
            <a:off x="4127500" y="236220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0" y="1674813"/>
            <a:ext cx="26225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6324600" y="1611313"/>
            <a:ext cx="137795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2947988" y="2949575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59" name="Rectangle 12"/>
          <p:cNvSpPr>
            <a:spLocks noChangeArrowheads="1"/>
          </p:cNvSpPr>
          <p:nvPr/>
        </p:nvSpPr>
        <p:spPr bwMode="auto">
          <a:xfrm>
            <a:off x="2043113" y="2132013"/>
            <a:ext cx="3190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0" name="Rectangle 13"/>
          <p:cNvSpPr>
            <a:spLocks noChangeArrowheads="1"/>
          </p:cNvSpPr>
          <p:nvPr/>
        </p:nvSpPr>
        <p:spPr bwMode="auto">
          <a:xfrm>
            <a:off x="6310313" y="2132013"/>
            <a:ext cx="4730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61" name="Rectangle 14"/>
          <p:cNvSpPr>
            <a:spLocks noChangeArrowheads="1"/>
          </p:cNvSpPr>
          <p:nvPr/>
        </p:nvSpPr>
        <p:spPr bwMode="auto">
          <a:xfrm>
            <a:off x="4176713" y="2305050"/>
            <a:ext cx="369887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27662" name="Rectangle 38"/>
          <p:cNvSpPr>
            <a:spLocks noGrp="1" noChangeArrowheads="1"/>
          </p:cNvSpPr>
          <p:nvPr>
            <p:ph type="title"/>
          </p:nvPr>
        </p:nvSpPr>
        <p:spPr>
          <a:xfrm>
            <a:off x="357188" y="533400"/>
            <a:ext cx="7591425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Mapping Between Signed &amp; Unsigned</a:t>
            </a:r>
          </a:p>
        </p:txBody>
      </p:sp>
      <p:sp>
        <p:nvSpPr>
          <p:cNvPr id="19460" name="Rectangle 42"/>
          <p:cNvSpPr>
            <a:spLocks noChangeArrowheads="1"/>
          </p:cNvSpPr>
          <p:nvPr/>
        </p:nvSpPr>
        <p:spPr bwMode="auto">
          <a:xfrm>
            <a:off x="3224213" y="37099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 dirty="0">
                <a:latin typeface="Calibri" pitchFamily="34" charset="0"/>
              </a:rPr>
              <a:t>U2T</a:t>
            </a:r>
          </a:p>
        </p:txBody>
      </p:sp>
      <p:sp>
        <p:nvSpPr>
          <p:cNvPr id="27664" name="Rectangle 43"/>
          <p:cNvSpPr>
            <a:spLocks noChangeArrowheads="1"/>
          </p:cNvSpPr>
          <p:nvPr/>
        </p:nvSpPr>
        <p:spPr bwMode="auto">
          <a:xfrm>
            <a:off x="3529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U2B</a:t>
            </a:r>
          </a:p>
        </p:txBody>
      </p:sp>
      <p:sp>
        <p:nvSpPr>
          <p:cNvPr id="27665" name="Rectangle 44"/>
          <p:cNvSpPr>
            <a:spLocks noChangeArrowheads="1"/>
          </p:cNvSpPr>
          <p:nvPr/>
        </p:nvSpPr>
        <p:spPr bwMode="auto">
          <a:xfrm>
            <a:off x="4672013" y="40909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B2T</a:t>
            </a:r>
          </a:p>
        </p:txBody>
      </p:sp>
      <p:sp>
        <p:nvSpPr>
          <p:cNvPr id="27666" name="Line 45"/>
          <p:cNvSpPr>
            <a:spLocks noChangeShapeType="1"/>
          </p:cNvSpPr>
          <p:nvPr/>
        </p:nvSpPr>
        <p:spPr bwMode="auto">
          <a:xfrm>
            <a:off x="25384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Line 46"/>
          <p:cNvSpPr>
            <a:spLocks noChangeShapeType="1"/>
          </p:cNvSpPr>
          <p:nvPr/>
        </p:nvSpPr>
        <p:spPr bwMode="auto">
          <a:xfrm>
            <a:off x="5281613" y="42306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47"/>
          <p:cNvSpPr>
            <a:spLocks noChangeShapeType="1"/>
          </p:cNvSpPr>
          <p:nvPr/>
        </p:nvSpPr>
        <p:spPr bwMode="auto">
          <a:xfrm>
            <a:off x="4138613" y="42306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48"/>
          <p:cNvSpPr>
            <a:spLocks noChangeArrowheads="1"/>
          </p:cNvSpPr>
          <p:nvPr/>
        </p:nvSpPr>
        <p:spPr bwMode="auto">
          <a:xfrm>
            <a:off x="6324600" y="3579813"/>
            <a:ext cx="26225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27670" name="Rectangle 49"/>
          <p:cNvSpPr>
            <a:spLocks noChangeArrowheads="1"/>
          </p:cNvSpPr>
          <p:nvPr/>
        </p:nvSpPr>
        <p:spPr bwMode="auto">
          <a:xfrm>
            <a:off x="1244600" y="3657600"/>
            <a:ext cx="13779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27671" name="Rectangle 50"/>
          <p:cNvSpPr>
            <a:spLocks noChangeArrowheads="1"/>
          </p:cNvSpPr>
          <p:nvPr/>
        </p:nvSpPr>
        <p:spPr bwMode="auto">
          <a:xfrm>
            <a:off x="2947988" y="4818063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27672" name="Rectangle 51"/>
          <p:cNvSpPr>
            <a:spLocks noChangeArrowheads="1"/>
          </p:cNvSpPr>
          <p:nvPr/>
        </p:nvSpPr>
        <p:spPr bwMode="auto">
          <a:xfrm>
            <a:off x="2054225" y="3962400"/>
            <a:ext cx="3968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27673" name="Rectangle 52"/>
          <p:cNvSpPr>
            <a:spLocks noChangeArrowheads="1"/>
          </p:cNvSpPr>
          <p:nvPr/>
        </p:nvSpPr>
        <p:spPr bwMode="auto">
          <a:xfrm>
            <a:off x="6321425" y="3962400"/>
            <a:ext cx="28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  <a:endParaRPr lang="en-US" altLang="en-US" b="0" i="1">
              <a:latin typeface="Symbol" pitchFamily="18" charset="2"/>
            </a:endParaRPr>
          </a:p>
        </p:txBody>
      </p:sp>
      <p:sp>
        <p:nvSpPr>
          <p:cNvPr id="27674" name="Rectangle 53"/>
          <p:cNvSpPr>
            <a:spLocks noChangeArrowheads="1"/>
          </p:cNvSpPr>
          <p:nvPr/>
        </p:nvSpPr>
        <p:spPr bwMode="auto">
          <a:xfrm>
            <a:off x="4173538" y="4170363"/>
            <a:ext cx="320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19472" name="Rectangle 56"/>
          <p:cNvSpPr>
            <a:spLocks noGrp="1" noChangeArrowheads="1"/>
          </p:cNvSpPr>
          <p:nvPr>
            <p:ph type="body" idx="1"/>
          </p:nvPr>
        </p:nvSpPr>
        <p:spPr>
          <a:xfrm>
            <a:off x="290513" y="5670550"/>
            <a:ext cx="8656637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Mappings between unsigned and two’s complement numbers: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eep bit representations and reinterpret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 smtClean="0"/>
              <a:t>Mapping Signed </a:t>
            </a:r>
            <a:r>
              <a:rPr lang="en-US" altLang="en-US" smtClean="0">
                <a:sym typeface="Symbol" pitchFamily="18" charset="2"/>
              </a:rPr>
              <a:t></a:t>
            </a:r>
            <a:r>
              <a:rPr lang="en-US" altLang="en-US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658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1004888"/>
          <a:ext cx="1143000" cy="5548658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658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8789" name="Group 124"/>
          <p:cNvGrpSpPr>
            <a:grpSpLocks/>
          </p:cNvGrpSpPr>
          <p:nvPr/>
        </p:nvGrpSpPr>
        <p:grpSpPr bwMode="auto">
          <a:xfrm>
            <a:off x="5181600" y="3530600"/>
            <a:ext cx="1574800" cy="279400"/>
            <a:chOff x="3264" y="2608"/>
            <a:chExt cx="992" cy="176"/>
          </a:xfrm>
        </p:grpSpPr>
        <p:sp>
          <p:nvSpPr>
            <p:cNvPr id="28794" name="Rectangle 117"/>
            <p:cNvSpPr>
              <a:spLocks noChangeArrowheads="1"/>
            </p:cNvSpPr>
            <p:nvPr/>
          </p:nvSpPr>
          <p:spPr bwMode="auto">
            <a:xfrm>
              <a:off x="3552" y="260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U2T</a:t>
              </a:r>
            </a:p>
          </p:txBody>
        </p:sp>
        <p:sp>
          <p:nvSpPr>
            <p:cNvPr id="28795" name="Line 118"/>
            <p:cNvSpPr>
              <a:spLocks noChangeShapeType="1"/>
            </p:cNvSpPr>
            <p:nvPr/>
          </p:nvSpPr>
          <p:spPr bwMode="auto">
            <a:xfrm flipH="1" flipV="1">
              <a:off x="3264" y="270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6" name="Line 119"/>
            <p:cNvSpPr>
              <a:spLocks noChangeShapeType="1"/>
            </p:cNvSpPr>
            <p:nvPr/>
          </p:nvSpPr>
          <p:spPr bwMode="auto">
            <a:xfrm flipH="1">
              <a:off x="3936" y="269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790" name="Group 123"/>
          <p:cNvGrpSpPr>
            <a:grpSpLocks/>
          </p:cNvGrpSpPr>
          <p:nvPr/>
        </p:nvGrpSpPr>
        <p:grpSpPr bwMode="auto">
          <a:xfrm>
            <a:off x="5181600" y="3098800"/>
            <a:ext cx="1574800" cy="279400"/>
            <a:chOff x="3264" y="2128"/>
            <a:chExt cx="992" cy="176"/>
          </a:xfrm>
        </p:grpSpPr>
        <p:sp>
          <p:nvSpPr>
            <p:cNvPr id="28791" name="Rectangle 120"/>
            <p:cNvSpPr>
              <a:spLocks noChangeArrowheads="1"/>
            </p:cNvSpPr>
            <p:nvPr/>
          </p:nvSpPr>
          <p:spPr bwMode="auto">
            <a:xfrm>
              <a:off x="3552" y="2128"/>
              <a:ext cx="368" cy="17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alibri" pitchFamily="34" charset="0"/>
                </a:rPr>
                <a:t>T2U</a:t>
              </a:r>
            </a:p>
          </p:txBody>
        </p:sp>
        <p:sp>
          <p:nvSpPr>
            <p:cNvPr id="28792" name="Line 121"/>
            <p:cNvSpPr>
              <a:spLocks noChangeShapeType="1"/>
            </p:cNvSpPr>
            <p:nvPr/>
          </p:nvSpPr>
          <p:spPr bwMode="auto">
            <a:xfrm flipH="1" flipV="1">
              <a:off x="3264" y="222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93" name="Line 122"/>
            <p:cNvSpPr>
              <a:spLocks noChangeShapeType="1"/>
            </p:cNvSpPr>
            <p:nvPr/>
          </p:nvSpPr>
          <p:spPr bwMode="auto">
            <a:xfrm flipH="1">
              <a:off x="3936" y="2216"/>
              <a:ext cx="3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824662" cy="555625"/>
          </a:xfrm>
        </p:spPr>
        <p:txBody>
          <a:bodyPr wrap="none" lIns="63500" tIns="25400" rIns="63500" bIns="25400" anchor="t">
            <a:spAutoFit/>
          </a:bodyPr>
          <a:lstStyle/>
          <a:p>
            <a:pPr eaLnBrk="1" hangingPunct="1"/>
            <a:r>
              <a:rPr lang="en-US" altLang="en-US" smtClean="0"/>
              <a:t>Mapping Signed </a:t>
            </a:r>
            <a:r>
              <a:rPr lang="en-US" altLang="en-US" smtClean="0">
                <a:sym typeface="Symbol" pitchFamily="18" charset="2"/>
              </a:rPr>
              <a:t></a:t>
            </a:r>
            <a:r>
              <a:rPr lang="en-US" altLang="en-US" smtClean="0"/>
              <a:t> Unsigned</a:t>
            </a:r>
          </a:p>
        </p:txBody>
      </p:sp>
      <p:graphicFrame>
        <p:nvGraphicFramePr>
          <p:cNvPr id="203779" name="Group 3"/>
          <p:cNvGraphicFramePr>
            <a:graphicFrameLocks noGrp="1"/>
          </p:cNvGraphicFramePr>
          <p:nvPr/>
        </p:nvGraphicFramePr>
        <p:xfrm>
          <a:off x="3733800" y="990600"/>
          <a:ext cx="1143000" cy="5548658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-1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17" name="Group 41"/>
          <p:cNvGraphicFramePr>
            <a:graphicFrameLocks noGrp="1"/>
          </p:cNvGraphicFramePr>
          <p:nvPr/>
        </p:nvGraphicFramePr>
        <p:xfrm>
          <a:off x="7010400" y="990600"/>
          <a:ext cx="1143000" cy="5548658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Unsigned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6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7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9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12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13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14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15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3855" name="Group 79"/>
          <p:cNvGraphicFramePr>
            <a:graphicFrameLocks noGrp="1"/>
          </p:cNvGraphicFramePr>
          <p:nvPr/>
        </p:nvGraphicFramePr>
        <p:xfrm>
          <a:off x="1752600" y="990600"/>
          <a:ext cx="1143000" cy="5548658"/>
        </p:xfrm>
        <a:graphic>
          <a:graphicData uri="http://schemas.openxmlformats.org/drawingml/2006/table">
            <a:tbl>
              <a:tblPr/>
              <a:tblGrid>
                <a:gridCol w="1143000"/>
              </a:tblGrid>
              <a:tr h="37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Bits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0111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1011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1101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1110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</a:rPr>
                        <a:t>1111</a:t>
                      </a:r>
                    </a:p>
                  </a:txBody>
                  <a:tcPr marL="45720" marR="4572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9813" name="Group 126"/>
          <p:cNvGrpSpPr>
            <a:grpSpLocks/>
          </p:cNvGrpSpPr>
          <p:nvPr/>
        </p:nvGrpSpPr>
        <p:grpSpPr bwMode="auto">
          <a:xfrm>
            <a:off x="5257800" y="2286000"/>
            <a:ext cx="1447800" cy="584200"/>
            <a:chOff x="3312" y="1226"/>
            <a:chExt cx="912" cy="368"/>
          </a:xfrm>
        </p:grpSpPr>
        <p:sp>
          <p:nvSpPr>
            <p:cNvPr id="29817" name="Line 121"/>
            <p:cNvSpPr>
              <a:spLocks noChangeShapeType="1"/>
            </p:cNvSpPr>
            <p:nvPr/>
          </p:nvSpPr>
          <p:spPr bwMode="auto">
            <a:xfrm flipH="1" flipV="1">
              <a:off x="3312" y="1536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8" name="Text Box 124"/>
            <p:cNvSpPr txBox="1">
              <a:spLocks noChangeArrowheads="1"/>
            </p:cNvSpPr>
            <p:nvPr/>
          </p:nvSpPr>
          <p:spPr bwMode="auto">
            <a:xfrm>
              <a:off x="3696" y="1226"/>
              <a:ext cx="18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 wrap="none" lIns="45720" rIns="4572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3200">
                  <a:latin typeface="Calibri" pitchFamily="34" charset="0"/>
                </a:rPr>
                <a:t>=</a:t>
              </a:r>
            </a:p>
          </p:txBody>
        </p:sp>
      </p:grpSp>
      <p:grpSp>
        <p:nvGrpSpPr>
          <p:cNvPr id="29814" name="Group 127"/>
          <p:cNvGrpSpPr>
            <a:grpSpLocks/>
          </p:cNvGrpSpPr>
          <p:nvPr/>
        </p:nvGrpSpPr>
        <p:grpSpPr bwMode="auto">
          <a:xfrm>
            <a:off x="5257800" y="4724400"/>
            <a:ext cx="1447800" cy="492125"/>
            <a:chOff x="3312" y="2762"/>
            <a:chExt cx="912" cy="310"/>
          </a:xfrm>
        </p:grpSpPr>
        <p:sp>
          <p:nvSpPr>
            <p:cNvPr id="29815" name="Line 123"/>
            <p:cNvSpPr>
              <a:spLocks noChangeShapeType="1"/>
            </p:cNvSpPr>
            <p:nvPr/>
          </p:nvSpPr>
          <p:spPr bwMode="auto">
            <a:xfrm flipH="1" flipV="1">
              <a:off x="3312" y="3072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6" name="Text Box 125"/>
            <p:cNvSpPr txBox="1">
              <a:spLocks noChangeArrowheads="1"/>
            </p:cNvSpPr>
            <p:nvPr/>
          </p:nvSpPr>
          <p:spPr bwMode="auto">
            <a:xfrm>
              <a:off x="3504" y="2762"/>
              <a:ext cx="3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 type="triangle" w="lg" len="lg"/>
                  <a:tailEnd type="triangle" w="lg" len="lg"/>
                </a14:hiddenLine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>
                  <a:latin typeface="Calibri" pitchFamily="34" charset="0"/>
                </a:rPr>
                <a:t>+/- 16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66800" y="1971675"/>
            <a:ext cx="6858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x =  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ux = (unsigned short) x;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short int           y  = -15213;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unsigned short int uy = (unsigned short) y;</a:t>
            </a:r>
          </a:p>
        </p:txBody>
      </p:sp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6904037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Casting Signed to Unsigned</a:t>
            </a:r>
          </a:p>
        </p:txBody>
      </p:sp>
      <p:sp>
        <p:nvSpPr>
          <p:cNvPr id="4507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 Allows Conversions from Signed to Unsigned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Resulting Value</a:t>
            </a:r>
          </a:p>
          <a:p>
            <a:pPr lvl="1" eaLnBrk="1" hangingPunct="1">
              <a:defRPr/>
            </a:pPr>
            <a:r>
              <a:rPr lang="en-US" smtClean="0"/>
              <a:t>No change in bit representation</a:t>
            </a:r>
          </a:p>
          <a:p>
            <a:pPr lvl="1" eaLnBrk="1" hangingPunct="1">
              <a:defRPr/>
            </a:pPr>
            <a:r>
              <a:rPr lang="en-US" smtClean="0"/>
              <a:t>Nonnegative values unchanged</a:t>
            </a:r>
          </a:p>
          <a:p>
            <a:pPr lvl="2" eaLnBrk="1" hangingPunct="1">
              <a:defRPr/>
            </a:pPr>
            <a:r>
              <a:rPr lang="en-US" i="1" smtClean="0"/>
              <a:t>ux</a:t>
            </a:r>
            <a:r>
              <a:rPr lang="en-US" smtClean="0"/>
              <a:t> = 15213</a:t>
            </a:r>
          </a:p>
          <a:p>
            <a:pPr lvl="1" eaLnBrk="1" hangingPunct="1">
              <a:defRPr/>
            </a:pPr>
            <a:r>
              <a:rPr lang="en-US" smtClean="0"/>
              <a:t>Negative values change into (large) positive values</a:t>
            </a:r>
          </a:p>
          <a:p>
            <a:pPr lvl="2" eaLnBrk="1" hangingPunct="1">
              <a:defRPr/>
            </a:pPr>
            <a:r>
              <a:rPr lang="en-US" i="1" smtClean="0"/>
              <a:t>uy</a:t>
            </a:r>
            <a:r>
              <a:rPr lang="en-US" smtClean="0"/>
              <a:t> = 50323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6"/>
          <p:cNvGrpSpPr>
            <a:grpSpLocks/>
          </p:cNvGrpSpPr>
          <p:nvPr/>
        </p:nvGrpSpPr>
        <p:grpSpPr bwMode="auto">
          <a:xfrm>
            <a:off x="1752600" y="3810000"/>
            <a:ext cx="2743200" cy="228600"/>
            <a:chOff x="2832" y="2208"/>
            <a:chExt cx="1728" cy="144"/>
          </a:xfrm>
        </p:grpSpPr>
        <p:sp>
          <p:nvSpPr>
            <p:cNvPr id="31774" name="Rectangle 17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5" name="Rectangle 18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6" name="Rectangle 19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7" name="Rectangle 20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8" name="Rectangle 21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9" name="Rectangle 22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80" name="Rectangle 23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grpSp>
        <p:nvGrpSpPr>
          <p:cNvPr id="31747" name="Group 24"/>
          <p:cNvGrpSpPr>
            <a:grpSpLocks/>
          </p:cNvGrpSpPr>
          <p:nvPr/>
        </p:nvGrpSpPr>
        <p:grpSpPr bwMode="auto">
          <a:xfrm>
            <a:off x="1752600" y="4267200"/>
            <a:ext cx="2743200" cy="228600"/>
            <a:chOff x="2832" y="2208"/>
            <a:chExt cx="1728" cy="144"/>
          </a:xfrm>
        </p:grpSpPr>
        <p:sp>
          <p:nvSpPr>
            <p:cNvPr id="31767" name="Rectangle 25"/>
            <p:cNvSpPr>
              <a:spLocks noChangeArrowheads="1"/>
            </p:cNvSpPr>
            <p:nvPr/>
          </p:nvSpPr>
          <p:spPr bwMode="auto">
            <a:xfrm>
              <a:off x="283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-</a:t>
              </a:r>
            </a:p>
          </p:txBody>
        </p:sp>
        <p:sp>
          <p:nvSpPr>
            <p:cNvPr id="31768" name="Rectangle 26"/>
            <p:cNvSpPr>
              <a:spLocks noChangeArrowheads="1"/>
            </p:cNvSpPr>
            <p:nvPr/>
          </p:nvSpPr>
          <p:spPr bwMode="auto">
            <a:xfrm>
              <a:off x="297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69" name="Rectangle 27"/>
            <p:cNvSpPr>
              <a:spLocks noChangeArrowheads="1"/>
            </p:cNvSpPr>
            <p:nvPr/>
          </p:nvSpPr>
          <p:spPr bwMode="auto">
            <a:xfrm>
              <a:off x="3120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0" name="Rectangle 28"/>
            <p:cNvSpPr>
              <a:spLocks noChangeArrowheads="1"/>
            </p:cNvSpPr>
            <p:nvPr/>
          </p:nvSpPr>
          <p:spPr bwMode="auto">
            <a:xfrm>
              <a:off x="4128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1" name="Rectangle 29"/>
            <p:cNvSpPr>
              <a:spLocks noChangeArrowheads="1"/>
            </p:cNvSpPr>
            <p:nvPr/>
          </p:nvSpPr>
          <p:spPr bwMode="auto">
            <a:xfrm>
              <a:off x="4272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2" name="Rectangle 30"/>
            <p:cNvSpPr>
              <a:spLocks noChangeArrowheads="1"/>
            </p:cNvSpPr>
            <p:nvPr/>
          </p:nvSpPr>
          <p:spPr bwMode="auto">
            <a:xfrm>
              <a:off x="4416" y="2208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+</a:t>
              </a:r>
            </a:p>
          </p:txBody>
        </p:sp>
        <p:sp>
          <p:nvSpPr>
            <p:cNvPr id="31773" name="Rectangle 31"/>
            <p:cNvSpPr>
              <a:spLocks noChangeArrowheads="1"/>
            </p:cNvSpPr>
            <p:nvPr/>
          </p:nvSpPr>
          <p:spPr bwMode="auto">
            <a:xfrm>
              <a:off x="3264" y="2208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/>
                <a:t>• • •</a:t>
              </a:r>
            </a:p>
          </p:txBody>
        </p:sp>
      </p:grpSp>
      <p:sp>
        <p:nvSpPr>
          <p:cNvPr id="31748" name="Rectangle 32"/>
          <p:cNvSpPr>
            <a:spLocks noChangeArrowheads="1"/>
          </p:cNvSpPr>
          <p:nvPr/>
        </p:nvSpPr>
        <p:spPr bwMode="auto">
          <a:xfrm>
            <a:off x="1219200" y="3657600"/>
            <a:ext cx="400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49" name="Rectangle 33"/>
          <p:cNvSpPr>
            <a:spLocks noChangeArrowheads="1"/>
          </p:cNvSpPr>
          <p:nvPr/>
        </p:nvSpPr>
        <p:spPr bwMode="auto">
          <a:xfrm>
            <a:off x="1219200" y="4114800"/>
            <a:ext cx="28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50" name="Rectangle 36"/>
          <p:cNvSpPr>
            <a:spLocks noChangeArrowheads="1"/>
          </p:cNvSpPr>
          <p:nvPr/>
        </p:nvSpPr>
        <p:spPr bwMode="auto">
          <a:xfrm>
            <a:off x="1600200" y="3429000"/>
            <a:ext cx="56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w</a:t>
            </a:r>
            <a:r>
              <a:rPr lang="en-US" altLang="en-US" b="0">
                <a:latin typeface="Times"/>
              </a:rPr>
              <a:t>–1</a:t>
            </a:r>
            <a:endParaRPr lang="en-US" altLang="en-US" b="0" i="1">
              <a:latin typeface="Times"/>
            </a:endParaRPr>
          </a:p>
        </p:txBody>
      </p:sp>
      <p:sp>
        <p:nvSpPr>
          <p:cNvPr id="31751" name="Rectangle 37"/>
          <p:cNvSpPr>
            <a:spLocks noChangeArrowheads="1"/>
          </p:cNvSpPr>
          <p:nvPr/>
        </p:nvSpPr>
        <p:spPr bwMode="auto">
          <a:xfrm>
            <a:off x="4267200" y="34290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Times"/>
              </a:rPr>
              <a:t>0</a:t>
            </a:r>
          </a:p>
        </p:txBody>
      </p:sp>
      <p:sp>
        <p:nvSpPr>
          <p:cNvPr id="31752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 between Signed &amp; Unsigned</a:t>
            </a:r>
          </a:p>
        </p:txBody>
      </p:sp>
      <p:sp>
        <p:nvSpPr>
          <p:cNvPr id="31753" name="Line 43"/>
          <p:cNvSpPr>
            <a:spLocks noChangeShapeType="1"/>
          </p:cNvSpPr>
          <p:nvPr/>
        </p:nvSpPr>
        <p:spPr bwMode="auto">
          <a:xfrm flipV="1">
            <a:off x="1828800" y="4648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1754" name="Text Box 44"/>
          <p:cNvSpPr txBox="1">
            <a:spLocks noChangeArrowheads="1"/>
          </p:cNvSpPr>
          <p:nvPr/>
        </p:nvSpPr>
        <p:spPr bwMode="auto">
          <a:xfrm>
            <a:off x="582613" y="5257800"/>
            <a:ext cx="2881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 lIns="45720" rIns="4572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latin typeface="Calibri" pitchFamily="34" charset="0"/>
              </a:rPr>
              <a:t>Large negative weight</a:t>
            </a:r>
          </a:p>
          <a:p>
            <a:r>
              <a:rPr lang="en-US" altLang="en-US" b="0" i="1">
                <a:latin typeface="Calibri" pitchFamily="34" charset="0"/>
                <a:sym typeface="Symbol" pitchFamily="18" charset="2"/>
              </a:rPr>
              <a:t>becomes</a:t>
            </a:r>
          </a:p>
          <a:p>
            <a:r>
              <a:rPr lang="en-US" altLang="en-US">
                <a:latin typeface="Calibri" pitchFamily="34" charset="0"/>
              </a:rPr>
              <a:t>Large positive weight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587750" y="1754188"/>
            <a:ext cx="2336800" cy="104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Ctr="1"/>
          <a:lstStyle/>
          <a:p>
            <a:pPr>
              <a:lnSpc>
                <a:spcPct val="100000"/>
              </a:lnSpc>
              <a:defRPr/>
            </a:pPr>
            <a:r>
              <a:rPr lang="en-US" sz="2000" b="0">
                <a:latin typeface="Calibri" pitchFamily="34" charset="0"/>
              </a:rPr>
              <a:t>T2U</a:t>
            </a:r>
          </a:p>
        </p:txBody>
      </p:sp>
      <p:sp>
        <p:nvSpPr>
          <p:cNvPr id="31756" name="Rectangle 4"/>
          <p:cNvSpPr>
            <a:spLocks noChangeArrowheads="1"/>
          </p:cNvSpPr>
          <p:nvPr/>
        </p:nvSpPr>
        <p:spPr bwMode="auto">
          <a:xfrm>
            <a:off x="3892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T2B</a:t>
            </a:r>
          </a:p>
        </p:txBody>
      </p:sp>
      <p:sp>
        <p:nvSpPr>
          <p:cNvPr id="31757" name="Rectangle 5"/>
          <p:cNvSpPr>
            <a:spLocks noChangeArrowheads="1"/>
          </p:cNvSpPr>
          <p:nvPr/>
        </p:nvSpPr>
        <p:spPr bwMode="auto">
          <a:xfrm>
            <a:off x="5035550" y="2135188"/>
            <a:ext cx="584200" cy="279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B2U</a:t>
            </a:r>
          </a:p>
        </p:txBody>
      </p:sp>
      <p:sp>
        <p:nvSpPr>
          <p:cNvPr id="31758" name="Line 6"/>
          <p:cNvSpPr>
            <a:spLocks noChangeShapeType="1"/>
          </p:cNvSpPr>
          <p:nvPr/>
        </p:nvSpPr>
        <p:spPr bwMode="auto">
          <a:xfrm>
            <a:off x="29019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7"/>
          <p:cNvSpPr>
            <a:spLocks noChangeShapeType="1"/>
          </p:cNvSpPr>
          <p:nvPr/>
        </p:nvSpPr>
        <p:spPr bwMode="auto">
          <a:xfrm>
            <a:off x="5645150" y="2274888"/>
            <a:ext cx="96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8"/>
          <p:cNvSpPr>
            <a:spLocks noChangeShapeType="1"/>
          </p:cNvSpPr>
          <p:nvPr/>
        </p:nvSpPr>
        <p:spPr bwMode="auto">
          <a:xfrm>
            <a:off x="4502150" y="2274888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374650" y="1587500"/>
            <a:ext cx="26225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Two’s Complement</a:t>
            </a:r>
          </a:p>
        </p:txBody>
      </p:sp>
      <p:sp>
        <p:nvSpPr>
          <p:cNvPr id="31762" name="Rectangle 10"/>
          <p:cNvSpPr>
            <a:spLocks noChangeArrowheads="1"/>
          </p:cNvSpPr>
          <p:nvPr/>
        </p:nvSpPr>
        <p:spPr bwMode="auto">
          <a:xfrm>
            <a:off x="6699250" y="1524000"/>
            <a:ext cx="137795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alibri" pitchFamily="34" charset="0"/>
              </a:rPr>
              <a:t>Unsigned</a:t>
            </a:r>
          </a:p>
        </p:txBody>
      </p:sp>
      <p:sp>
        <p:nvSpPr>
          <p:cNvPr id="31763" name="Rectangle 11"/>
          <p:cNvSpPr>
            <a:spLocks noChangeArrowheads="1"/>
          </p:cNvSpPr>
          <p:nvPr/>
        </p:nvSpPr>
        <p:spPr bwMode="auto">
          <a:xfrm>
            <a:off x="3322638" y="2862263"/>
            <a:ext cx="2919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Maintain Same Bit Pattern</a:t>
            </a:r>
          </a:p>
        </p:txBody>
      </p:sp>
      <p:sp>
        <p:nvSpPr>
          <p:cNvPr id="31764" name="Rectangle 12"/>
          <p:cNvSpPr>
            <a:spLocks noChangeArrowheads="1"/>
          </p:cNvSpPr>
          <p:nvPr/>
        </p:nvSpPr>
        <p:spPr bwMode="auto">
          <a:xfrm>
            <a:off x="2417763" y="2043113"/>
            <a:ext cx="319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  <p:sp>
        <p:nvSpPr>
          <p:cNvPr id="31765" name="Rectangle 13"/>
          <p:cNvSpPr>
            <a:spLocks noChangeArrowheads="1"/>
          </p:cNvSpPr>
          <p:nvPr/>
        </p:nvSpPr>
        <p:spPr bwMode="auto">
          <a:xfrm>
            <a:off x="6684963" y="2043113"/>
            <a:ext cx="473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ux</a:t>
            </a:r>
          </a:p>
        </p:txBody>
      </p:sp>
      <p:sp>
        <p:nvSpPr>
          <p:cNvPr id="31766" name="Rectangle 14"/>
          <p:cNvSpPr>
            <a:spLocks noChangeArrowheads="1"/>
          </p:cNvSpPr>
          <p:nvPr/>
        </p:nvSpPr>
        <p:spPr bwMode="auto">
          <a:xfrm>
            <a:off x="4551363" y="2216150"/>
            <a:ext cx="369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Textbooks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Randal E. Bryant and David R. </a:t>
            </a:r>
            <a:r>
              <a:rPr lang="en-US" dirty="0" err="1" smtClean="0"/>
              <a:t>O’Hallaron</a:t>
            </a:r>
            <a:r>
              <a:rPr lang="en-US" dirty="0" smtClean="0"/>
              <a:t>, </a:t>
            </a:r>
          </a:p>
          <a:p>
            <a:pPr marL="746125" lvl="1" eaLnBrk="1" hangingPunct="1">
              <a:defRPr/>
            </a:pPr>
            <a:r>
              <a:rPr lang="en-US" dirty="0" smtClean="0"/>
              <a:t>“Computer Systems: A Programmer’s Perspective”, 3</a:t>
            </a:r>
            <a:r>
              <a:rPr lang="en-US" baseline="30000" dirty="0"/>
              <a:t>r</a:t>
            </a:r>
            <a:r>
              <a:rPr lang="en-US" baseline="30000" dirty="0" smtClean="0"/>
              <a:t>d</a:t>
            </a:r>
            <a:r>
              <a:rPr lang="en-US" dirty="0" smtClean="0"/>
              <a:t> Edition, Prentice Hall, 2015.</a:t>
            </a:r>
          </a:p>
          <a:p>
            <a:pPr eaLnBrk="1" hangingPunct="1">
              <a:defRPr/>
            </a:pPr>
            <a:r>
              <a:rPr lang="en-US" dirty="0" smtClean="0"/>
              <a:t>Brian Kernighan and Dennis Ritchie, </a:t>
            </a:r>
          </a:p>
          <a:p>
            <a:pPr marL="746125" lvl="1" eaLnBrk="1" hangingPunct="1">
              <a:defRPr/>
            </a:pPr>
            <a:r>
              <a:rPr lang="en-US" dirty="0" smtClean="0"/>
              <a:t>“The C Programming Language, Second Edition”, Prentice Hall, 1988</a:t>
            </a:r>
          </a:p>
          <a:p>
            <a:pPr eaLnBrk="1" hangingPunct="1">
              <a:defRPr/>
            </a:pPr>
            <a:r>
              <a:rPr lang="en-US" dirty="0" smtClean="0"/>
              <a:t>Larry Miller and Alex </a:t>
            </a:r>
            <a:r>
              <a:rPr lang="en-US" dirty="0" err="1" smtClean="0"/>
              <a:t>Quilici</a:t>
            </a:r>
            <a:endParaRPr lang="en-US" dirty="0" smtClean="0"/>
          </a:p>
          <a:p>
            <a:pPr marL="746125" lvl="1" eaLnBrk="1" hangingPunct="1">
              <a:defRPr/>
            </a:pPr>
            <a:r>
              <a:rPr lang="en-US" dirty="0" smtClean="0"/>
              <a:t>The Joy of C, Wiley, 1997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56753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998913" y="3124200"/>
            <a:ext cx="457200" cy="1828800"/>
          </a:xfrm>
          <a:prstGeom prst="rect">
            <a:avLst/>
          </a:prstGeom>
          <a:solidFill>
            <a:srgbClr val="CDF1C5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3998913" y="49530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675313" y="1600200"/>
            <a:ext cx="457200" cy="1524000"/>
          </a:xfrm>
          <a:prstGeom prst="rect">
            <a:avLst/>
          </a:prstGeom>
          <a:solidFill>
            <a:srgbClr val="EFBFB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Oval 8"/>
          <p:cNvSpPr>
            <a:spLocks noChangeArrowheads="1"/>
          </p:cNvSpPr>
          <p:nvPr/>
        </p:nvSpPr>
        <p:spPr bwMode="auto">
          <a:xfrm>
            <a:off x="4075113" y="4724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3160713" y="4648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76" name="Line 10"/>
          <p:cNvSpPr>
            <a:spLocks noChangeShapeType="1"/>
          </p:cNvSpPr>
          <p:nvPr/>
        </p:nvSpPr>
        <p:spPr bwMode="auto">
          <a:xfrm>
            <a:off x="4227513" y="4800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Oval 11"/>
          <p:cNvSpPr>
            <a:spLocks noChangeArrowheads="1"/>
          </p:cNvSpPr>
          <p:nvPr/>
        </p:nvSpPr>
        <p:spPr bwMode="auto">
          <a:xfrm>
            <a:off x="4075113" y="3200400"/>
            <a:ext cx="152400" cy="1524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Text Box 12"/>
          <p:cNvSpPr txBox="1">
            <a:spLocks noChangeArrowheads="1"/>
          </p:cNvSpPr>
          <p:nvPr/>
        </p:nvSpPr>
        <p:spPr bwMode="auto">
          <a:xfrm>
            <a:off x="3101975" y="3124200"/>
            <a:ext cx="890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79" name="Line 13"/>
          <p:cNvSpPr>
            <a:spLocks noChangeShapeType="1"/>
          </p:cNvSpPr>
          <p:nvPr/>
        </p:nvSpPr>
        <p:spPr bwMode="auto">
          <a:xfrm>
            <a:off x="4227513" y="32766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Oval 14"/>
          <p:cNvSpPr>
            <a:spLocks noChangeArrowheads="1"/>
          </p:cNvSpPr>
          <p:nvPr/>
        </p:nvSpPr>
        <p:spPr bwMode="auto">
          <a:xfrm>
            <a:off x="4075113" y="6248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089275" y="6172200"/>
            <a:ext cx="827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TMin</a:t>
            </a:r>
          </a:p>
        </p:txBody>
      </p:sp>
      <p:sp>
        <p:nvSpPr>
          <p:cNvPr id="32782" name="Oval 16"/>
          <p:cNvSpPr>
            <a:spLocks noChangeArrowheads="1"/>
          </p:cNvSpPr>
          <p:nvPr/>
        </p:nvSpPr>
        <p:spPr bwMode="auto">
          <a:xfrm>
            <a:off x="4075113" y="5029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Text Box 17"/>
          <p:cNvSpPr txBox="1">
            <a:spLocks noChangeArrowheads="1"/>
          </p:cNvSpPr>
          <p:nvPr/>
        </p:nvSpPr>
        <p:spPr bwMode="auto">
          <a:xfrm>
            <a:off x="3160713" y="49530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–1</a:t>
            </a:r>
          </a:p>
        </p:txBody>
      </p:sp>
      <p:sp>
        <p:nvSpPr>
          <p:cNvPr id="32784" name="Oval 18"/>
          <p:cNvSpPr>
            <a:spLocks noChangeArrowheads="1"/>
          </p:cNvSpPr>
          <p:nvPr/>
        </p:nvSpPr>
        <p:spPr bwMode="auto">
          <a:xfrm>
            <a:off x="4075113" y="53340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Text Box 19"/>
          <p:cNvSpPr txBox="1">
            <a:spLocks noChangeArrowheads="1"/>
          </p:cNvSpPr>
          <p:nvPr/>
        </p:nvSpPr>
        <p:spPr bwMode="auto">
          <a:xfrm>
            <a:off x="3160713" y="5257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–2</a:t>
            </a:r>
          </a:p>
        </p:txBody>
      </p:sp>
      <p:sp>
        <p:nvSpPr>
          <p:cNvPr id="32786" name="Oval 20"/>
          <p:cNvSpPr>
            <a:spLocks noChangeArrowheads="1"/>
          </p:cNvSpPr>
          <p:nvPr/>
        </p:nvSpPr>
        <p:spPr bwMode="auto">
          <a:xfrm>
            <a:off x="5903913" y="4724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21"/>
          <p:cNvSpPr>
            <a:spLocks noChangeArrowheads="1"/>
          </p:cNvSpPr>
          <p:nvPr/>
        </p:nvSpPr>
        <p:spPr bwMode="auto">
          <a:xfrm>
            <a:off x="5903913" y="3200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22"/>
          <p:cNvSpPr>
            <a:spLocks noChangeArrowheads="1"/>
          </p:cNvSpPr>
          <p:nvPr/>
        </p:nvSpPr>
        <p:spPr bwMode="auto">
          <a:xfrm>
            <a:off x="5903913" y="2895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3"/>
          <p:cNvSpPr>
            <a:spLocks noChangeArrowheads="1"/>
          </p:cNvSpPr>
          <p:nvPr/>
        </p:nvSpPr>
        <p:spPr bwMode="auto">
          <a:xfrm>
            <a:off x="5903913" y="1676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4"/>
          <p:cNvSpPr>
            <a:spLocks noChangeArrowheads="1"/>
          </p:cNvSpPr>
          <p:nvPr/>
        </p:nvSpPr>
        <p:spPr bwMode="auto">
          <a:xfrm>
            <a:off x="5903913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Freeform 25"/>
          <p:cNvSpPr>
            <a:spLocks/>
          </p:cNvSpPr>
          <p:nvPr/>
        </p:nvSpPr>
        <p:spPr bwMode="auto">
          <a:xfrm>
            <a:off x="4227513" y="17526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2" name="Freeform 26"/>
          <p:cNvSpPr>
            <a:spLocks/>
          </p:cNvSpPr>
          <p:nvPr/>
        </p:nvSpPr>
        <p:spPr bwMode="auto">
          <a:xfrm>
            <a:off x="4227513" y="20574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3" name="Freeform 27"/>
          <p:cNvSpPr>
            <a:spLocks/>
          </p:cNvSpPr>
          <p:nvPr/>
        </p:nvSpPr>
        <p:spPr bwMode="auto">
          <a:xfrm>
            <a:off x="4227513" y="2971800"/>
            <a:ext cx="1676400" cy="3352800"/>
          </a:xfrm>
          <a:custGeom>
            <a:avLst/>
            <a:gdLst>
              <a:gd name="T0" fmla="*/ 0 w 1056"/>
              <a:gd name="T1" fmla="*/ 3352800 h 2112"/>
              <a:gd name="T2" fmla="*/ 228600 w 1056"/>
              <a:gd name="T3" fmla="*/ 3352800 h 2112"/>
              <a:gd name="T4" fmla="*/ 1447800 w 1056"/>
              <a:gd name="T5" fmla="*/ 0 h 2112"/>
              <a:gd name="T6" fmla="*/ 1676400 w 1056"/>
              <a:gd name="T7" fmla="*/ 0 h 2112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2112"/>
              <a:gd name="T14" fmla="*/ 1056 w 1056"/>
              <a:gd name="T15" fmla="*/ 2112 h 21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2112">
                <a:moveTo>
                  <a:pt x="0" y="2112"/>
                </a:moveTo>
                <a:lnTo>
                  <a:pt x="144" y="2112"/>
                </a:lnTo>
                <a:lnTo>
                  <a:pt x="912" y="0"/>
                </a:lnTo>
                <a:lnTo>
                  <a:pt x="1056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8"/>
          <p:cNvSpPr txBox="1">
            <a:spLocks noChangeArrowheads="1"/>
          </p:cNvSpPr>
          <p:nvPr/>
        </p:nvSpPr>
        <p:spPr bwMode="auto">
          <a:xfrm>
            <a:off x="6208713" y="46482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alibri" pitchFamily="34" charset="0"/>
              </a:rPr>
              <a:t>0</a:t>
            </a:r>
          </a:p>
        </p:txBody>
      </p:sp>
      <p:sp>
        <p:nvSpPr>
          <p:cNvPr id="32795" name="Text Box 29"/>
          <p:cNvSpPr txBox="1">
            <a:spLocks noChangeArrowheads="1"/>
          </p:cNvSpPr>
          <p:nvPr/>
        </p:nvSpPr>
        <p:spPr bwMode="auto">
          <a:xfrm>
            <a:off x="6132513" y="15240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</a:p>
        </p:txBody>
      </p:sp>
      <p:sp>
        <p:nvSpPr>
          <p:cNvPr id="32796" name="Text Box 30"/>
          <p:cNvSpPr txBox="1">
            <a:spLocks noChangeArrowheads="1"/>
          </p:cNvSpPr>
          <p:nvPr/>
        </p:nvSpPr>
        <p:spPr bwMode="auto">
          <a:xfrm>
            <a:off x="6132513" y="18288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UMax</a:t>
            </a:r>
            <a:r>
              <a:rPr lang="en-US" altLang="en-US" b="0">
                <a:latin typeface="Calibri" pitchFamily="34" charset="0"/>
              </a:rPr>
              <a:t> –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7" name="Text Box 31"/>
          <p:cNvSpPr txBox="1">
            <a:spLocks noChangeArrowheads="1"/>
          </p:cNvSpPr>
          <p:nvPr/>
        </p:nvSpPr>
        <p:spPr bwMode="auto">
          <a:xfrm>
            <a:off x="6208713" y="3124200"/>
            <a:ext cx="890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</a:t>
            </a:r>
          </a:p>
        </p:txBody>
      </p:sp>
      <p:sp>
        <p:nvSpPr>
          <p:cNvPr id="32798" name="Text Box 32"/>
          <p:cNvSpPr txBox="1">
            <a:spLocks noChangeArrowheads="1"/>
          </p:cNvSpPr>
          <p:nvPr/>
        </p:nvSpPr>
        <p:spPr bwMode="auto">
          <a:xfrm>
            <a:off x="6208713" y="2819400"/>
            <a:ext cx="1406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 i="1">
                <a:latin typeface="Calibri" pitchFamily="34" charset="0"/>
              </a:rPr>
              <a:t>TMax  </a:t>
            </a:r>
            <a:r>
              <a:rPr lang="en-US" altLang="en-US" b="0">
                <a:latin typeface="Calibri" pitchFamily="34" charset="0"/>
              </a:rPr>
              <a:t>+ 1</a:t>
            </a:r>
            <a:endParaRPr lang="en-US" altLang="en-US" b="0" i="1">
              <a:latin typeface="Calibri" pitchFamily="34" charset="0"/>
            </a:endParaRPr>
          </a:p>
        </p:txBody>
      </p:sp>
      <p:sp>
        <p:nvSpPr>
          <p:cNvPr id="32799" name="Rectangle 33"/>
          <p:cNvSpPr>
            <a:spLocks noChangeArrowheads="1"/>
          </p:cNvSpPr>
          <p:nvPr/>
        </p:nvSpPr>
        <p:spPr bwMode="auto">
          <a:xfrm>
            <a:off x="685800" y="4549775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2’s Complement Range</a:t>
            </a:r>
          </a:p>
        </p:txBody>
      </p:sp>
      <p:sp>
        <p:nvSpPr>
          <p:cNvPr id="32800" name="Freeform 34"/>
          <p:cNvSpPr>
            <a:spLocks/>
          </p:cNvSpPr>
          <p:nvPr/>
        </p:nvSpPr>
        <p:spPr bwMode="auto">
          <a:xfrm>
            <a:off x="2971800" y="32004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Freeform 35"/>
          <p:cNvSpPr>
            <a:spLocks/>
          </p:cNvSpPr>
          <p:nvPr/>
        </p:nvSpPr>
        <p:spPr bwMode="auto">
          <a:xfrm flipH="1">
            <a:off x="7564438" y="1600200"/>
            <a:ext cx="152400" cy="3352800"/>
          </a:xfrm>
          <a:custGeom>
            <a:avLst/>
            <a:gdLst>
              <a:gd name="T0" fmla="*/ 101600 w 144"/>
              <a:gd name="T1" fmla="*/ 3352800 h 2160"/>
              <a:gd name="T2" fmla="*/ 0 w 144"/>
              <a:gd name="T3" fmla="*/ 3352800 h 2160"/>
              <a:gd name="T4" fmla="*/ 0 w 144"/>
              <a:gd name="T5" fmla="*/ 0 h 2160"/>
              <a:gd name="T6" fmla="*/ 152400 w 144"/>
              <a:gd name="T7" fmla="*/ 0 h 2160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160"/>
              <a:gd name="T14" fmla="*/ 144 w 144"/>
              <a:gd name="T15" fmla="*/ 2160 h 21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160">
                <a:moveTo>
                  <a:pt x="96" y="2160"/>
                </a:moveTo>
                <a:lnTo>
                  <a:pt x="0" y="2160"/>
                </a:lnTo>
                <a:lnTo>
                  <a:pt x="0" y="0"/>
                </a:lnTo>
                <a:lnTo>
                  <a:pt x="144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2" name="Rectangle 36"/>
          <p:cNvSpPr>
            <a:spLocks noChangeArrowheads="1"/>
          </p:cNvSpPr>
          <p:nvPr/>
        </p:nvSpPr>
        <p:spPr bwMode="auto">
          <a:xfrm>
            <a:off x="7753350" y="2895600"/>
            <a:ext cx="11620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Unsigned</a:t>
            </a:r>
          </a:p>
          <a:p>
            <a:pPr>
              <a:lnSpc>
                <a:spcPct val="100000"/>
              </a:lnSpc>
            </a:pPr>
            <a:r>
              <a:rPr lang="en-US" altLang="en-US" sz="2000" b="0">
                <a:latin typeface="Calibri" pitchFamily="34" charset="0"/>
              </a:rPr>
              <a:t>Range</a:t>
            </a:r>
          </a:p>
        </p:txBody>
      </p:sp>
      <p:sp>
        <p:nvSpPr>
          <p:cNvPr id="32803" name="Rectangle 37"/>
          <p:cNvSpPr>
            <a:spLocks noGrp="1" noChangeArrowheads="1"/>
          </p:cNvSpPr>
          <p:nvPr>
            <p:ph type="title"/>
          </p:nvPr>
        </p:nvSpPr>
        <p:spPr>
          <a:xfrm>
            <a:off x="269875" y="533400"/>
            <a:ext cx="79454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Conversion Visualized</a:t>
            </a:r>
          </a:p>
        </p:txBody>
      </p:sp>
      <p:sp>
        <p:nvSpPr>
          <p:cNvPr id="123942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4159250" cy="17160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2’s Comp.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Unsigned</a:t>
            </a:r>
          </a:p>
          <a:p>
            <a:pPr lvl="1" eaLnBrk="1" hangingPunct="1">
              <a:defRPr/>
            </a:pPr>
            <a:r>
              <a:rPr lang="en-US" smtClean="0"/>
              <a:t>Ordering Inversion</a:t>
            </a:r>
          </a:p>
          <a:p>
            <a:pPr lvl="1" eaLnBrk="1" hangingPunct="1">
              <a:defRPr/>
            </a:pPr>
            <a:r>
              <a:rPr lang="en-US" smtClean="0"/>
              <a:t>Negative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Big Positive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73231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Signed vs. Unsigned in 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Integer Constants</a:t>
            </a:r>
          </a:p>
          <a:p>
            <a:pPr lvl="1" eaLnBrk="1" hangingPunct="1">
              <a:defRPr/>
            </a:pPr>
            <a:r>
              <a:rPr lang="en-US" dirty="0" smtClean="0"/>
              <a:t>By default are considered to be signed integers</a:t>
            </a:r>
          </a:p>
          <a:p>
            <a:pPr lvl="2" eaLnBrk="1" hangingPunct="1">
              <a:defRPr/>
            </a:pPr>
            <a:r>
              <a:rPr lang="en-US" dirty="0" smtClean="0"/>
              <a:t>Exception: unsigned, if too big to be signed but fit in unsigned</a:t>
            </a:r>
          </a:p>
          <a:p>
            <a:pPr lvl="1" eaLnBrk="1" hangingPunct="1">
              <a:defRPr/>
            </a:pPr>
            <a:r>
              <a:rPr lang="en-US" dirty="0" smtClean="0"/>
              <a:t>Unsigned if have “U” as suffix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0U, 4294967259u</a:t>
            </a:r>
          </a:p>
          <a:p>
            <a:pPr eaLnBrk="1" hangingPunct="1">
              <a:defRPr/>
            </a:pPr>
            <a:r>
              <a:rPr lang="en-US" dirty="0" smtClean="0"/>
              <a:t>Casting</a:t>
            </a:r>
          </a:p>
          <a:p>
            <a:pPr lvl="1" eaLnBrk="1" hangingPunct="1">
              <a:defRPr/>
            </a:pPr>
            <a:r>
              <a:rPr lang="en-US" dirty="0" smtClean="0"/>
              <a:t>Explicit casting between signed &amp; unsigned same as U2T and T2U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tx</a:t>
            </a:r>
            <a:r>
              <a:rPr lang="en-US" dirty="0" smtClean="0">
                <a:latin typeface="Courier New" pitchFamily="49" charset="0"/>
              </a:rPr>
              <a:t>, ty;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</a:rPr>
              <a:t>uy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tx</a:t>
            </a:r>
            <a:r>
              <a:rPr lang="en-US" dirty="0" smtClean="0">
                <a:latin typeface="Courier New" pitchFamily="49" charset="0"/>
              </a:rPr>
              <a:t> = 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</a:t>
            </a:r>
            <a:r>
              <a:rPr lang="en-US" dirty="0" err="1" smtClean="0">
                <a:latin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uy</a:t>
            </a:r>
            <a:r>
              <a:rPr lang="en-US" dirty="0" smtClean="0">
                <a:latin typeface="Courier New" pitchFamily="49" charset="0"/>
              </a:rPr>
              <a:t> = (unsigned)ty;</a:t>
            </a:r>
          </a:p>
          <a:p>
            <a:pPr lvl="1" eaLnBrk="1" hangingPunct="1">
              <a:defRPr/>
            </a:pPr>
            <a:r>
              <a:rPr lang="en-US" dirty="0" smtClean="0"/>
              <a:t>Implicit casting also occurs via assignments and procedure calls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tx</a:t>
            </a:r>
            <a:r>
              <a:rPr lang="en-US" dirty="0" smtClean="0">
                <a:latin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</a:rPr>
              <a:t>ux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uy</a:t>
            </a:r>
            <a:r>
              <a:rPr lang="en-US" dirty="0" smtClean="0">
                <a:latin typeface="Courier New" pitchFamily="49" charset="0"/>
              </a:rPr>
              <a:t> = ty;</a:t>
            </a:r>
          </a:p>
          <a:p>
            <a:pPr eaLnBrk="1" hangingPunct="1">
              <a:defRPr/>
            </a:pPr>
            <a:endParaRPr lang="en-US" sz="1800" b="0" dirty="0" smtClean="0">
              <a:latin typeface="Courier New" pitchFamily="49" charset="0"/>
            </a:endParaRPr>
          </a:p>
        </p:txBody>
      </p:sp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3875088" y="2706688"/>
            <a:ext cx="2814637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lowercase is better here</a:t>
            </a:r>
          </a:p>
        </p:txBody>
      </p:sp>
      <p:sp>
        <p:nvSpPr>
          <p:cNvPr id="3" name="Left Arrow 2"/>
          <p:cNvSpPr/>
          <p:nvPr/>
        </p:nvSpPr>
        <p:spPr bwMode="auto">
          <a:xfrm>
            <a:off x="3429000" y="2776538"/>
            <a:ext cx="446088" cy="228600"/>
          </a:xfrm>
          <a:prstGeom prst="leftArrow">
            <a:avLst/>
          </a:prstGeom>
          <a:noFill/>
          <a:ln w="190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lIns="45720" rIns="45720" anchor="ctr">
            <a:spAutoFit/>
          </a:bodyPr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Casting Surprises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853487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dirty="0" smtClean="0">
                <a:latin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&lt;=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	-2147483648 	</a:t>
            </a:r>
            <a:endParaRPr lang="en-US" dirty="0" smtClean="0"/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(unsigned) 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 2147483647 	2147483648u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 2147483647 	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 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90513" y="3276600"/>
            <a:ext cx="885348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42900" indent="-3429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687388" indent="-187325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95350"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953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2857500" algn="l"/>
                <a:tab pos="5549900" algn="l"/>
                <a:tab pos="6972300" algn="l"/>
              </a:tabLs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0	0U	</a:t>
            </a:r>
            <a:r>
              <a:rPr lang="en-US" altLang="en-US" sz="2000">
                <a:latin typeface="Courier New" pitchFamily="49" charset="0"/>
              </a:rPr>
              <a:t>==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	</a:t>
            </a:r>
            <a:r>
              <a:rPr lang="en-US" altLang="en-US" sz="2000">
                <a:latin typeface="Courier New" pitchFamily="49" charset="0"/>
              </a:rPr>
              <a:t>&lt;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0U	</a:t>
            </a:r>
            <a:r>
              <a:rPr lang="en-US" altLang="en-US" sz="2000">
                <a:latin typeface="Courier New" pitchFamily="49" charset="0"/>
              </a:rPr>
              <a:t>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	-2147483648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2147483647U	-2147483648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(unsigned) -1	-2</a:t>
            </a:r>
            <a:r>
              <a:rPr lang="en-US" altLang="en-US" sz="2000">
                <a:latin typeface="Courier New" pitchFamily="49" charset="0"/>
              </a:rPr>
              <a:t> 	&gt;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2147483648U</a:t>
            </a:r>
            <a:r>
              <a:rPr lang="en-US" altLang="en-US" sz="2000">
                <a:latin typeface="Courier New" pitchFamily="49" charset="0"/>
              </a:rPr>
              <a:t> 	&lt;	</a:t>
            </a:r>
            <a:r>
              <a:rPr lang="en-US" altLang="en-US" sz="2000"/>
              <a:t>unsigned</a:t>
            </a:r>
            <a:endParaRPr lang="en-US" altLang="en-US" sz="2000">
              <a:latin typeface="Courier New" pitchFamily="49" charset="0"/>
            </a:endParaRPr>
          </a:p>
          <a:p>
            <a:pPr lvl="1" algn="l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altLang="en-US" sz="2000">
                <a:solidFill>
                  <a:schemeClr val="bg1"/>
                </a:solidFill>
                <a:latin typeface="Courier New" pitchFamily="49" charset="0"/>
              </a:rPr>
              <a:t>	 2147483647 	(int) 2147483648U</a:t>
            </a:r>
            <a:r>
              <a:rPr lang="en-US" altLang="en-US" sz="2000">
                <a:latin typeface="Courier New" pitchFamily="49" charset="0"/>
              </a:rPr>
              <a:t>	&gt;	</a:t>
            </a:r>
            <a:r>
              <a:rPr lang="en-US" altLang="en-US" sz="2000"/>
              <a:t>signed</a:t>
            </a:r>
            <a:endParaRPr lang="en-US" altLang="en-US" sz="2000">
              <a:latin typeface="Courier New" pitchFamily="49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6524625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Casting Surprises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914400"/>
            <a:ext cx="8853487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Expression Evaluation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If you mix unsigned and signed in single expression, signed values are implicitly cast to unsigned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Including comparison operations </a:t>
            </a:r>
            <a:r>
              <a:rPr lang="en-US" dirty="0" smtClean="0">
                <a:latin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&lt;=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</a:rPr>
              <a:t>&gt;=</a:t>
            </a:r>
          </a:p>
          <a:p>
            <a:pPr marL="687388" lvl="1" indent="-187325"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Examples for </a:t>
            </a:r>
            <a:r>
              <a:rPr lang="en-US" i="1" dirty="0" smtClean="0"/>
              <a:t>W</a:t>
            </a:r>
            <a:r>
              <a:rPr lang="en-US" dirty="0" smtClean="0"/>
              <a:t> = 32</a:t>
            </a:r>
          </a:p>
          <a:p>
            <a:pPr eaLnBrk="1" hangingPunct="1"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/>
              <a:t>Constant</a:t>
            </a:r>
            <a:r>
              <a:rPr lang="en-US" baseline="-25000" dirty="0" smtClean="0"/>
              <a:t>1</a:t>
            </a:r>
            <a:r>
              <a:rPr lang="en-US" dirty="0" smtClean="0"/>
              <a:t>	Constant</a:t>
            </a:r>
            <a:r>
              <a:rPr lang="en-US" baseline="-25000" dirty="0" smtClean="0"/>
              <a:t>2</a:t>
            </a:r>
            <a:r>
              <a:rPr lang="en-US" dirty="0" smtClean="0"/>
              <a:t>	Relation	Evaluation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0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0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0u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	-2147483648 	</a:t>
            </a:r>
            <a:endParaRPr lang="en-US" dirty="0" smtClean="0"/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2147483647u	-2147483648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(unsigned)-1	-2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 	2147483648u 	</a:t>
            </a:r>
          </a:p>
          <a:p>
            <a:pPr marL="687388" lvl="1" indent="-187325" eaLnBrk="1" hangingPunct="1">
              <a:buFont typeface="Wingdings" pitchFamily="2" charset="2"/>
              <a:buNone/>
              <a:tabLst>
                <a:tab pos="457200" algn="l"/>
                <a:tab pos="2857500" algn="l"/>
                <a:tab pos="5549900" algn="l"/>
                <a:tab pos="69723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2147483647 	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)2147483648u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77213" cy="762000"/>
          </a:xfrm>
        </p:spPr>
        <p:txBody>
          <a:bodyPr/>
          <a:lstStyle/>
          <a:p>
            <a:r>
              <a:rPr lang="en-US" altLang="en-US" smtClean="0"/>
              <a:t>Summary: Casting</a:t>
            </a:r>
            <a:br>
              <a:rPr lang="en-US" altLang="en-US" smtClean="0"/>
            </a:br>
            <a:r>
              <a:rPr lang="en-US" altLang="en-US" smtClean="0"/>
              <a:t>Signed ↔ Unsigned: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809750"/>
            <a:ext cx="7896225" cy="49720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Bit pattern is maintained</a:t>
            </a:r>
          </a:p>
          <a:p>
            <a:pPr>
              <a:defRPr/>
            </a:pPr>
            <a:r>
              <a:rPr lang="en-US" dirty="0" smtClean="0"/>
              <a:t>But reinterpreted</a:t>
            </a:r>
          </a:p>
          <a:p>
            <a:pPr>
              <a:defRPr/>
            </a:pPr>
            <a:r>
              <a:rPr lang="en-US" dirty="0" smtClean="0"/>
              <a:t>Can have unexpected effects: adding or subtracting 2</a:t>
            </a:r>
            <a:r>
              <a:rPr lang="en-US" baseline="30000" dirty="0" smtClean="0"/>
              <a:t>w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Expression containing signed and unsigned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is cast to </a:t>
            </a:r>
            <a:r>
              <a:rPr lang="en-US" dirty="0" smtClean="0">
                <a:latin typeface="Courier New"/>
                <a:cs typeface="Courier New"/>
              </a:rPr>
              <a:t>unsigned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391275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Sign Extension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20788"/>
            <a:ext cx="8294687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Task:</a:t>
            </a:r>
          </a:p>
          <a:p>
            <a:pPr lvl="1" eaLnBrk="1" hangingPunct="1">
              <a:defRPr/>
            </a:pPr>
            <a:r>
              <a:rPr lang="en-US" smtClean="0"/>
              <a:t>Given </a:t>
            </a:r>
            <a:r>
              <a:rPr lang="en-US" i="1" smtClean="0"/>
              <a:t>w</a:t>
            </a:r>
            <a:r>
              <a:rPr lang="en-US" smtClean="0"/>
              <a:t>-bit signed integer </a:t>
            </a:r>
            <a:r>
              <a:rPr lang="en-US" i="1" smtClean="0"/>
              <a:t>x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Convert it to </a:t>
            </a:r>
            <a:r>
              <a:rPr lang="en-US" i="1" smtClean="0"/>
              <a:t>w</a:t>
            </a:r>
            <a:r>
              <a:rPr lang="en-US" smtClean="0"/>
              <a:t>+</a:t>
            </a:r>
            <a:r>
              <a:rPr lang="en-US" i="1" smtClean="0"/>
              <a:t>k</a:t>
            </a:r>
            <a:r>
              <a:rPr lang="en-US" smtClean="0"/>
              <a:t>-bit integer with same value</a:t>
            </a:r>
          </a:p>
          <a:p>
            <a:pPr eaLnBrk="1" hangingPunct="1">
              <a:defRPr/>
            </a:pPr>
            <a:r>
              <a:rPr lang="en-US" smtClean="0"/>
              <a:t>Rule:</a:t>
            </a:r>
          </a:p>
          <a:p>
            <a:pPr lvl="1" eaLnBrk="1" hangingPunct="1">
              <a:defRPr/>
            </a:pPr>
            <a:r>
              <a:rPr lang="en-US" smtClean="0"/>
              <a:t>Make </a:t>
            </a:r>
            <a:r>
              <a:rPr lang="en-US" i="1" smtClean="0"/>
              <a:t>k</a:t>
            </a:r>
            <a:r>
              <a:rPr lang="en-US" smtClean="0"/>
              <a:t> copies of sign bit:</a:t>
            </a:r>
          </a:p>
          <a:p>
            <a:pPr lvl="1" eaLnBrk="1" hangingPunct="1">
              <a:defRPr/>
            </a:pPr>
            <a:r>
              <a:rPr lang="en-US" b="0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</a:rPr>
              <a:t></a:t>
            </a:r>
            <a:r>
              <a:rPr lang="en-US" smtClean="0"/>
              <a:t> = 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–1 </a:t>
            </a:r>
            <a:r>
              <a:rPr lang="en-US" smtClean="0"/>
              <a:t>, </a:t>
            </a:r>
            <a:r>
              <a:rPr lang="en-US" b="0" i="1" smtClean="0"/>
              <a:t>x</a:t>
            </a:r>
            <a:r>
              <a:rPr lang="en-US" b="0" i="1" baseline="-25000" smtClean="0"/>
              <a:t>w</a:t>
            </a:r>
            <a:r>
              <a:rPr lang="en-US" b="0" baseline="-25000" smtClean="0"/>
              <a:t>–2 </a:t>
            </a:r>
            <a:r>
              <a:rPr lang="en-US" smtClean="0"/>
              <a:t>,…, </a:t>
            </a:r>
            <a:r>
              <a:rPr lang="en-US" b="0" i="1" smtClean="0"/>
              <a:t>x</a:t>
            </a:r>
            <a:r>
              <a:rPr lang="en-US" b="0" baseline="-25000" smtClean="0"/>
              <a:t>0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7892" name="Freeform 4"/>
          <p:cNvSpPr>
            <a:spLocks/>
          </p:cNvSpPr>
          <p:nvPr/>
        </p:nvSpPr>
        <p:spPr bwMode="auto">
          <a:xfrm>
            <a:off x="1752600" y="3733800"/>
            <a:ext cx="1296988" cy="77788"/>
          </a:xfrm>
          <a:custGeom>
            <a:avLst/>
            <a:gdLst>
              <a:gd name="T0" fmla="*/ 0 w 817"/>
              <a:gd name="T1" fmla="*/ 0 h 49"/>
              <a:gd name="T2" fmla="*/ 0 w 817"/>
              <a:gd name="T3" fmla="*/ 2147483647 h 49"/>
              <a:gd name="T4" fmla="*/ 2147483647 w 817"/>
              <a:gd name="T5" fmla="*/ 2147483647 h 49"/>
              <a:gd name="T6" fmla="*/ 2147483647 w 817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17" h="49">
                <a:moveTo>
                  <a:pt x="0" y="0"/>
                </a:moveTo>
                <a:lnTo>
                  <a:pt x="0" y="48"/>
                </a:lnTo>
                <a:lnTo>
                  <a:pt x="816" y="48"/>
                </a:lnTo>
                <a:lnTo>
                  <a:pt x="8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447800" y="3962400"/>
            <a:ext cx="175101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i="1"/>
              <a:t>k</a:t>
            </a:r>
            <a:r>
              <a:rPr lang="en-US" altLang="en-US" sz="1600"/>
              <a:t> copies of MSB</a:t>
            </a:r>
          </a:p>
        </p:txBody>
      </p:sp>
      <p:grpSp>
        <p:nvGrpSpPr>
          <p:cNvPr id="37894" name="Group 81"/>
          <p:cNvGrpSpPr>
            <a:grpSpLocks/>
          </p:cNvGrpSpPr>
          <p:nvPr/>
        </p:nvGrpSpPr>
        <p:grpSpPr bwMode="auto">
          <a:xfrm>
            <a:off x="1905000" y="3887788"/>
            <a:ext cx="5181600" cy="2817812"/>
            <a:chOff x="1392" y="2104"/>
            <a:chExt cx="3264" cy="1775"/>
          </a:xfrm>
        </p:grpSpPr>
        <p:grpSp>
          <p:nvGrpSpPr>
            <p:cNvPr id="37895" name="Group 74"/>
            <p:cNvGrpSpPr>
              <a:grpSpLocks/>
            </p:cNvGrpSpPr>
            <p:nvPr/>
          </p:nvGrpSpPr>
          <p:grpSpPr bwMode="auto">
            <a:xfrm>
              <a:off x="1392" y="2352"/>
              <a:ext cx="3264" cy="1248"/>
              <a:chOff x="1392" y="2352"/>
              <a:chExt cx="3264" cy="1248"/>
            </a:xfrm>
          </p:grpSpPr>
          <p:grpSp>
            <p:nvGrpSpPr>
              <p:cNvPr id="37902" name="Group 73"/>
              <p:cNvGrpSpPr>
                <a:grpSpLocks/>
              </p:cNvGrpSpPr>
              <p:nvPr/>
            </p:nvGrpSpPr>
            <p:grpSpPr bwMode="auto">
              <a:xfrm>
                <a:off x="2928" y="2400"/>
                <a:ext cx="1728" cy="144"/>
                <a:chOff x="2928" y="2400"/>
                <a:chExt cx="1728" cy="144"/>
              </a:xfrm>
            </p:grpSpPr>
            <p:sp>
              <p:nvSpPr>
                <p:cNvPr id="37930" name="Rectangle 37"/>
                <p:cNvSpPr>
                  <a:spLocks noChangeArrowheads="1"/>
                </p:cNvSpPr>
                <p:nvPr/>
              </p:nvSpPr>
              <p:spPr bwMode="auto">
                <a:xfrm>
                  <a:off x="2928" y="2400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1" name="Rectangle 38"/>
                <p:cNvSpPr>
                  <a:spLocks noChangeArrowheads="1"/>
                </p:cNvSpPr>
                <p:nvPr/>
              </p:nvSpPr>
              <p:spPr bwMode="auto">
                <a:xfrm>
                  <a:off x="307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2" name="Rectangle 39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3" name="Rectangle 40"/>
                <p:cNvSpPr>
                  <a:spLocks noChangeArrowheads="1"/>
                </p:cNvSpPr>
                <p:nvPr/>
              </p:nvSpPr>
              <p:spPr bwMode="auto">
                <a:xfrm>
                  <a:off x="4224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4" name="Rectangle 41"/>
                <p:cNvSpPr>
                  <a:spLocks noChangeArrowheads="1"/>
                </p:cNvSpPr>
                <p:nvPr/>
              </p:nvSpPr>
              <p:spPr bwMode="auto">
                <a:xfrm>
                  <a:off x="4368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5" name="Rectangle 42"/>
                <p:cNvSpPr>
                  <a:spLocks noChangeArrowheads="1"/>
                </p:cNvSpPr>
                <p:nvPr/>
              </p:nvSpPr>
              <p:spPr bwMode="auto">
                <a:xfrm>
                  <a:off x="4512" y="2400"/>
                  <a:ext cx="14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36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2400"/>
                  <a:ext cx="864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</p:grpSp>
          <p:sp>
            <p:nvSpPr>
              <p:cNvPr id="37903" name="Rectangle 44"/>
              <p:cNvSpPr>
                <a:spLocks noChangeArrowheads="1"/>
              </p:cNvSpPr>
              <p:nvPr/>
            </p:nvSpPr>
            <p:spPr bwMode="auto">
              <a:xfrm>
                <a:off x="2544" y="2352"/>
                <a:ext cx="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endParaRPr lang="en-US" altLang="en-US" b="0">
                  <a:latin typeface="Symbol" pitchFamily="18" charset="2"/>
                </a:endParaRPr>
              </a:p>
            </p:txBody>
          </p:sp>
          <p:sp>
            <p:nvSpPr>
              <p:cNvPr id="37904" name="Rectangle 45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i="1">
                    <a:latin typeface="Times"/>
                  </a:rPr>
                  <a:t>X</a:t>
                </a:r>
                <a:r>
                  <a:rPr lang="en-US" altLang="en-US" b="0">
                    <a:latin typeface="Times"/>
                  </a:rPr>
                  <a:t> </a:t>
                </a:r>
                <a:r>
                  <a:rPr lang="en-US" altLang="en-US" b="0">
                    <a:latin typeface="Symbol" pitchFamily="18" charset="2"/>
                  </a:rPr>
                  <a:t></a:t>
                </a:r>
              </a:p>
            </p:txBody>
          </p:sp>
          <p:sp>
            <p:nvSpPr>
              <p:cNvPr id="37905" name="Line 46"/>
              <p:cNvSpPr>
                <a:spLocks noChangeShapeType="1"/>
              </p:cNvSpPr>
              <p:nvPr/>
            </p:nvSpPr>
            <p:spPr bwMode="auto">
              <a:xfrm>
                <a:off x="302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6" name="Line 47"/>
              <p:cNvSpPr>
                <a:spLocks noChangeShapeType="1"/>
              </p:cNvSpPr>
              <p:nvPr/>
            </p:nvSpPr>
            <p:spPr bwMode="auto">
              <a:xfrm flipH="1">
                <a:off x="2880" y="2592"/>
                <a:ext cx="14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7907" name="Group 72"/>
              <p:cNvGrpSpPr>
                <a:grpSpLocks/>
              </p:cNvGrpSpPr>
              <p:nvPr/>
            </p:nvGrpSpPr>
            <p:grpSpPr bwMode="auto">
              <a:xfrm>
                <a:off x="1824" y="3456"/>
                <a:ext cx="2832" cy="144"/>
                <a:chOff x="1824" y="3456"/>
                <a:chExt cx="2832" cy="144"/>
              </a:xfrm>
            </p:grpSpPr>
            <p:sp>
              <p:nvSpPr>
                <p:cNvPr id="37917" name="Rectangle 49"/>
                <p:cNvSpPr>
                  <a:spLocks noChangeArrowheads="1"/>
                </p:cNvSpPr>
                <p:nvPr/>
              </p:nvSpPr>
              <p:spPr bwMode="auto">
                <a:xfrm>
                  <a:off x="2112" y="3456"/>
                  <a:ext cx="528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 b="0">
                      <a:latin typeface="Courier New" pitchFamily="49" charset="0"/>
                    </a:rPr>
                    <a:t>• • •</a:t>
                  </a:r>
                </a:p>
              </p:txBody>
            </p:sp>
            <p:sp>
              <p:nvSpPr>
                <p:cNvPr id="3791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640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0" name="Rectangle 52"/>
                <p:cNvSpPr>
                  <a:spLocks noChangeArrowheads="1"/>
                </p:cNvSpPr>
                <p:nvPr/>
              </p:nvSpPr>
              <p:spPr bwMode="auto">
                <a:xfrm>
                  <a:off x="1968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sp>
              <p:nvSpPr>
                <p:cNvPr id="3792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144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endParaRPr lang="en-US" altLang="en-US" b="0">
                    <a:latin typeface="Courier New" pitchFamily="49" charset="0"/>
                  </a:endParaRPr>
                </a:p>
              </p:txBody>
            </p:sp>
            <p:grpSp>
              <p:nvGrpSpPr>
                <p:cNvPr id="37922" name="Group 71"/>
                <p:cNvGrpSpPr>
                  <a:grpSpLocks/>
                </p:cNvGrpSpPr>
                <p:nvPr/>
              </p:nvGrpSpPr>
              <p:grpSpPr bwMode="auto">
                <a:xfrm>
                  <a:off x="2928" y="3456"/>
                  <a:ext cx="1728" cy="144"/>
                  <a:chOff x="2928" y="3456"/>
                  <a:chExt cx="1728" cy="144"/>
                </a:xfrm>
              </p:grpSpPr>
              <p:sp>
                <p:nvSpPr>
                  <p:cNvPr id="3792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456"/>
                    <a:ext cx="144" cy="144"/>
                  </a:xfrm>
                  <a:prstGeom prst="rect">
                    <a:avLst/>
                  </a:prstGeom>
                  <a:solidFill>
                    <a:schemeClr val="bg2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07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4224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368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512" y="3456"/>
                    <a:ext cx="14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endParaRPr lang="en-US" altLang="en-US" b="0">
                      <a:latin typeface="Courier New" pitchFamily="49" charset="0"/>
                    </a:endParaRPr>
                  </a:p>
                </p:txBody>
              </p:sp>
              <p:sp>
                <p:nvSpPr>
                  <p:cNvPr id="3792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456"/>
                    <a:ext cx="864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 b="0">
                        <a:latin typeface="Courier New" pitchFamily="49" charset="0"/>
                      </a:rPr>
                      <a:t>• • •</a:t>
                    </a:r>
                  </a:p>
                </p:txBody>
              </p:sp>
            </p:grpSp>
          </p:grpSp>
          <p:sp>
            <p:nvSpPr>
              <p:cNvPr id="37908" name="Line 62"/>
              <p:cNvSpPr>
                <a:spLocks noChangeShapeType="1"/>
              </p:cNvSpPr>
              <p:nvPr/>
            </p:nvSpPr>
            <p:spPr bwMode="auto">
              <a:xfrm flipH="1">
                <a:off x="2736" y="2592"/>
                <a:ext cx="288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9" name="Line 63"/>
              <p:cNvSpPr>
                <a:spLocks noChangeShapeType="1"/>
              </p:cNvSpPr>
              <p:nvPr/>
            </p:nvSpPr>
            <p:spPr bwMode="auto">
              <a:xfrm flipH="1">
                <a:off x="2064" y="2592"/>
                <a:ext cx="96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 flipH="1">
                <a:off x="1920" y="2592"/>
                <a:ext cx="1104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>
                <a:off x="316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2" name="Line 66"/>
              <p:cNvSpPr>
                <a:spLocks noChangeShapeType="1"/>
              </p:cNvSpPr>
              <p:nvPr/>
            </p:nvSpPr>
            <p:spPr bwMode="auto">
              <a:xfrm>
                <a:off x="3312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3" name="Line 67"/>
              <p:cNvSpPr>
                <a:spLocks noChangeShapeType="1"/>
              </p:cNvSpPr>
              <p:nvPr/>
            </p:nvSpPr>
            <p:spPr bwMode="auto">
              <a:xfrm>
                <a:off x="4320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4" name="Line 68"/>
              <p:cNvSpPr>
                <a:spLocks noChangeShapeType="1"/>
              </p:cNvSpPr>
              <p:nvPr/>
            </p:nvSpPr>
            <p:spPr bwMode="auto">
              <a:xfrm>
                <a:off x="4464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Line 69"/>
              <p:cNvSpPr>
                <a:spLocks noChangeShapeType="1"/>
              </p:cNvSpPr>
              <p:nvPr/>
            </p:nvSpPr>
            <p:spPr bwMode="auto">
              <a:xfrm>
                <a:off x="4608" y="2592"/>
                <a:ext cx="0" cy="8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6" name="Rectangle 70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451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1400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37896" name="Line 75"/>
            <p:cNvSpPr>
              <a:spLocks noChangeShapeType="1"/>
            </p:cNvSpPr>
            <p:nvPr/>
          </p:nvSpPr>
          <p:spPr bwMode="auto">
            <a:xfrm>
              <a:off x="2928" y="2208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7" name="Rectangle 76"/>
            <p:cNvSpPr>
              <a:spLocks noChangeArrowheads="1"/>
            </p:cNvSpPr>
            <p:nvPr/>
          </p:nvSpPr>
          <p:spPr bwMode="auto">
            <a:xfrm>
              <a:off x="3696" y="2104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898" name="Line 77"/>
            <p:cNvSpPr>
              <a:spLocks noChangeShapeType="1"/>
            </p:cNvSpPr>
            <p:nvPr/>
          </p:nvSpPr>
          <p:spPr bwMode="auto">
            <a:xfrm>
              <a:off x="2928" y="3744"/>
              <a:ext cx="17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9" name="Rectangle 78"/>
            <p:cNvSpPr>
              <a:spLocks noChangeArrowheads="1"/>
            </p:cNvSpPr>
            <p:nvPr/>
          </p:nvSpPr>
          <p:spPr bwMode="auto">
            <a:xfrm>
              <a:off x="3696" y="3640"/>
              <a:ext cx="220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w</a:t>
              </a:r>
            </a:p>
          </p:txBody>
        </p:sp>
        <p:sp>
          <p:nvSpPr>
            <p:cNvPr id="37900" name="Line 79"/>
            <p:cNvSpPr>
              <a:spLocks noChangeShapeType="1"/>
            </p:cNvSpPr>
            <p:nvPr/>
          </p:nvSpPr>
          <p:spPr bwMode="auto">
            <a:xfrm>
              <a:off x="1824" y="3744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Rectangle 80"/>
            <p:cNvSpPr>
              <a:spLocks noChangeArrowheads="1"/>
            </p:cNvSpPr>
            <p:nvPr/>
          </p:nvSpPr>
          <p:spPr bwMode="auto">
            <a:xfrm>
              <a:off x="2208" y="3648"/>
              <a:ext cx="18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23850"/>
            <a:ext cx="70056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Sign Extension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803775"/>
            <a:ext cx="8307387" cy="1641475"/>
          </a:xfrm>
        </p:spPr>
        <p:txBody>
          <a:bodyPr/>
          <a:lstStyle/>
          <a:p>
            <a:pPr lvl="1" eaLnBrk="1" hangingPunct="1"/>
            <a:r>
              <a:rPr lang="en-US" altLang="en-US" smtClean="0"/>
              <a:t>Converting from smaller to larger integer data type</a:t>
            </a:r>
          </a:p>
          <a:p>
            <a:pPr lvl="1" eaLnBrk="1" hangingPunct="1"/>
            <a:r>
              <a:rPr lang="en-US" altLang="en-US" smtClean="0"/>
              <a:t>C automatically performs sign extension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2133600" y="1143000"/>
            <a:ext cx="4191000" cy="12287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x =  15213;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ix = (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)x</a:t>
            </a:r>
            <a:r>
              <a:rPr lang="en-US" altLang="en-US" dirty="0">
                <a:latin typeface="Courier New" pitchFamily="49" charset="0"/>
              </a:rPr>
              <a:t>; 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short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y = -</a:t>
            </a:r>
            <a:r>
              <a:rPr lang="en-US" altLang="en-US" dirty="0" smtClean="0">
                <a:latin typeface="Courier New" pitchFamily="49" charset="0"/>
              </a:rPr>
              <a:t>15213;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     </a:t>
            </a:r>
            <a:r>
              <a:rPr lang="en-US" altLang="en-US" dirty="0" err="1">
                <a:latin typeface="Courier New" pitchFamily="49" charset="0"/>
              </a:rPr>
              <a:t>iy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)y</a:t>
            </a:r>
            <a:r>
              <a:rPr lang="en-US" altLang="en-US" dirty="0">
                <a:latin typeface="Courier New" pitchFamily="49" charset="0"/>
              </a:rPr>
              <a:t>;</a:t>
            </a:r>
          </a:p>
        </p:txBody>
      </p:sp>
      <p:sp>
        <p:nvSpPr>
          <p:cNvPr id="38917" name="Rectangle 16"/>
          <p:cNvSpPr>
            <a:spLocks noChangeArrowheads="1"/>
          </p:cNvSpPr>
          <p:nvPr/>
        </p:nvSpPr>
        <p:spPr bwMode="auto">
          <a:xfrm>
            <a:off x="11096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2082800" y="2863850"/>
            <a:ext cx="17463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Rectangle 22"/>
          <p:cNvSpPr>
            <a:spLocks noChangeArrowheads="1"/>
          </p:cNvSpPr>
          <p:nvPr/>
        </p:nvSpPr>
        <p:spPr bwMode="auto">
          <a:xfrm>
            <a:off x="3738563" y="2863850"/>
            <a:ext cx="19050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grpSp>
        <p:nvGrpSpPr>
          <p:cNvPr id="38920" name="Group 115"/>
          <p:cNvGrpSpPr>
            <a:grpSpLocks/>
          </p:cNvGrpSpPr>
          <p:nvPr/>
        </p:nvGrpSpPr>
        <p:grpSpPr bwMode="auto">
          <a:xfrm>
            <a:off x="355600" y="2844800"/>
            <a:ext cx="8431213" cy="1427163"/>
            <a:chOff x="224" y="1792"/>
            <a:chExt cx="5311" cy="899"/>
          </a:xfrm>
        </p:grpSpPr>
        <p:sp>
          <p:nvSpPr>
            <p:cNvPr id="38921" name="Rectangle 10"/>
            <p:cNvSpPr>
              <a:spLocks noChangeArrowheads="1"/>
            </p:cNvSpPr>
            <p:nvPr/>
          </p:nvSpPr>
          <p:spPr bwMode="auto">
            <a:xfrm>
              <a:off x="782" y="1808"/>
              <a:ext cx="52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Decimal</a:t>
              </a:r>
              <a:endParaRPr lang="en-US" altLang="en-US"/>
            </a:p>
          </p:txBody>
        </p:sp>
        <p:sp>
          <p:nvSpPr>
            <p:cNvPr id="38922" name="Rectangle 11"/>
            <p:cNvSpPr>
              <a:spLocks noChangeArrowheads="1"/>
            </p:cNvSpPr>
            <p:nvPr/>
          </p:nvSpPr>
          <p:spPr bwMode="auto">
            <a:xfrm>
              <a:off x="1742" y="1808"/>
              <a:ext cx="25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Hex</a:t>
              </a:r>
              <a:endParaRPr lang="en-US" altLang="en-US"/>
            </a:p>
          </p:txBody>
        </p:sp>
        <p:sp>
          <p:nvSpPr>
            <p:cNvPr id="38923" name="Rectangle 12"/>
            <p:cNvSpPr>
              <a:spLocks noChangeArrowheads="1"/>
            </p:cNvSpPr>
            <p:nvPr/>
          </p:nvSpPr>
          <p:spPr bwMode="auto">
            <a:xfrm>
              <a:off x="3772" y="1808"/>
              <a:ext cx="40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Binary</a:t>
              </a:r>
              <a:endParaRPr lang="en-US" altLang="en-US"/>
            </a:p>
          </p:txBody>
        </p:sp>
        <p:sp>
          <p:nvSpPr>
            <p:cNvPr id="38924" name="Rectangle 13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5" name="Rectangle 14"/>
            <p:cNvSpPr>
              <a:spLocks noChangeArrowheads="1"/>
            </p:cNvSpPr>
            <p:nvPr/>
          </p:nvSpPr>
          <p:spPr bwMode="auto">
            <a:xfrm>
              <a:off x="224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6" name="Rectangle 15"/>
            <p:cNvSpPr>
              <a:spLocks noChangeArrowheads="1"/>
            </p:cNvSpPr>
            <p:nvPr/>
          </p:nvSpPr>
          <p:spPr bwMode="auto">
            <a:xfrm>
              <a:off x="236" y="1792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7" name="Rectangle 17"/>
            <p:cNvSpPr>
              <a:spLocks noChangeArrowheads="1"/>
            </p:cNvSpPr>
            <p:nvPr/>
          </p:nvSpPr>
          <p:spPr bwMode="auto">
            <a:xfrm>
              <a:off x="699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8" name="Rectangle 18"/>
            <p:cNvSpPr>
              <a:spLocks noChangeArrowheads="1"/>
            </p:cNvSpPr>
            <p:nvPr/>
          </p:nvSpPr>
          <p:spPr bwMode="auto">
            <a:xfrm>
              <a:off x="711" y="1792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29" name="Rectangle 20"/>
            <p:cNvSpPr>
              <a:spLocks noChangeArrowheads="1"/>
            </p:cNvSpPr>
            <p:nvPr/>
          </p:nvSpPr>
          <p:spPr bwMode="auto">
            <a:xfrm>
              <a:off x="1312" y="1792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0" name="Rectangle 21"/>
            <p:cNvSpPr>
              <a:spLocks noChangeArrowheads="1"/>
            </p:cNvSpPr>
            <p:nvPr/>
          </p:nvSpPr>
          <p:spPr bwMode="auto">
            <a:xfrm>
              <a:off x="1323" y="1792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1" name="Rectangle 23"/>
            <p:cNvSpPr>
              <a:spLocks noChangeArrowheads="1"/>
            </p:cNvSpPr>
            <p:nvPr/>
          </p:nvSpPr>
          <p:spPr bwMode="auto">
            <a:xfrm>
              <a:off x="2355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2" name="Rectangle 24"/>
            <p:cNvSpPr>
              <a:spLocks noChangeArrowheads="1"/>
            </p:cNvSpPr>
            <p:nvPr/>
          </p:nvSpPr>
          <p:spPr bwMode="auto">
            <a:xfrm>
              <a:off x="2367" y="1792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3" name="Rectangle 25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4" name="Rectangle 26"/>
            <p:cNvSpPr>
              <a:spLocks noChangeArrowheads="1"/>
            </p:cNvSpPr>
            <p:nvPr/>
          </p:nvSpPr>
          <p:spPr bwMode="auto">
            <a:xfrm>
              <a:off x="5523" y="1792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5" name="Rectangle 27"/>
            <p:cNvSpPr>
              <a:spLocks noChangeArrowheads="1"/>
            </p:cNvSpPr>
            <p:nvPr/>
          </p:nvSpPr>
          <p:spPr bwMode="auto">
            <a:xfrm>
              <a:off x="224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6" name="Rectangle 28"/>
            <p:cNvSpPr>
              <a:spLocks noChangeArrowheads="1"/>
            </p:cNvSpPr>
            <p:nvPr/>
          </p:nvSpPr>
          <p:spPr bwMode="auto">
            <a:xfrm>
              <a:off x="699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7" name="Rectangle 29"/>
            <p:cNvSpPr>
              <a:spLocks noChangeArrowheads="1"/>
            </p:cNvSpPr>
            <p:nvPr/>
          </p:nvSpPr>
          <p:spPr bwMode="auto">
            <a:xfrm>
              <a:off x="1312" y="1804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8" name="Rectangle 30"/>
            <p:cNvSpPr>
              <a:spLocks noChangeArrowheads="1"/>
            </p:cNvSpPr>
            <p:nvPr/>
          </p:nvSpPr>
          <p:spPr bwMode="auto">
            <a:xfrm>
              <a:off x="2355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39" name="Rectangle 31"/>
            <p:cNvSpPr>
              <a:spLocks noChangeArrowheads="1"/>
            </p:cNvSpPr>
            <p:nvPr/>
          </p:nvSpPr>
          <p:spPr bwMode="auto">
            <a:xfrm>
              <a:off x="5523" y="1804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0" name="Rectangle 32"/>
            <p:cNvSpPr>
              <a:spLocks noChangeArrowheads="1"/>
            </p:cNvSpPr>
            <p:nvPr/>
          </p:nvSpPr>
          <p:spPr bwMode="auto">
            <a:xfrm>
              <a:off x="316" y="1993"/>
              <a:ext cx="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x</a:t>
              </a:r>
              <a:endParaRPr lang="en-US" altLang="en-US"/>
            </a:p>
          </p:txBody>
        </p:sp>
        <p:sp>
          <p:nvSpPr>
            <p:cNvPr id="38941" name="Rectangle 33"/>
            <p:cNvSpPr>
              <a:spLocks noChangeArrowheads="1"/>
            </p:cNvSpPr>
            <p:nvPr/>
          </p:nvSpPr>
          <p:spPr bwMode="auto">
            <a:xfrm>
              <a:off x="905" y="1986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42" name="Rectangle 34"/>
            <p:cNvSpPr>
              <a:spLocks noChangeArrowheads="1"/>
            </p:cNvSpPr>
            <p:nvPr/>
          </p:nvSpPr>
          <p:spPr bwMode="auto">
            <a:xfrm>
              <a:off x="1930" y="1993"/>
              <a:ext cx="43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3B 6D</a:t>
              </a:r>
              <a:endParaRPr lang="en-US" altLang="en-US"/>
            </a:p>
          </p:txBody>
        </p:sp>
        <p:sp>
          <p:nvSpPr>
            <p:cNvPr id="38943" name="Rectangle 35"/>
            <p:cNvSpPr>
              <a:spLocks noChangeArrowheads="1"/>
            </p:cNvSpPr>
            <p:nvPr/>
          </p:nvSpPr>
          <p:spPr bwMode="auto">
            <a:xfrm>
              <a:off x="4063" y="1993"/>
              <a:ext cx="146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00111011 01101101</a:t>
              </a:r>
              <a:endParaRPr lang="en-US" altLang="en-US"/>
            </a:p>
          </p:txBody>
        </p:sp>
        <p:sp>
          <p:nvSpPr>
            <p:cNvPr id="38944" name="Rectangle 36"/>
            <p:cNvSpPr>
              <a:spLocks noChangeArrowheads="1"/>
            </p:cNvSpPr>
            <p:nvPr/>
          </p:nvSpPr>
          <p:spPr bwMode="auto">
            <a:xfrm>
              <a:off x="224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5" name="Rectangle 37"/>
            <p:cNvSpPr>
              <a:spLocks noChangeArrowheads="1"/>
            </p:cNvSpPr>
            <p:nvPr/>
          </p:nvSpPr>
          <p:spPr bwMode="auto">
            <a:xfrm>
              <a:off x="236" y="1970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6" name="Rectangle 38"/>
            <p:cNvSpPr>
              <a:spLocks noChangeArrowheads="1"/>
            </p:cNvSpPr>
            <p:nvPr/>
          </p:nvSpPr>
          <p:spPr bwMode="auto">
            <a:xfrm>
              <a:off x="699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7" name="Rectangle 39"/>
            <p:cNvSpPr>
              <a:spLocks noChangeArrowheads="1"/>
            </p:cNvSpPr>
            <p:nvPr/>
          </p:nvSpPr>
          <p:spPr bwMode="auto">
            <a:xfrm>
              <a:off x="711" y="1970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8" name="Rectangle 40"/>
            <p:cNvSpPr>
              <a:spLocks noChangeArrowheads="1"/>
            </p:cNvSpPr>
            <p:nvPr/>
          </p:nvSpPr>
          <p:spPr bwMode="auto">
            <a:xfrm>
              <a:off x="1312" y="1970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49" name="Rectangle 41"/>
            <p:cNvSpPr>
              <a:spLocks noChangeArrowheads="1"/>
            </p:cNvSpPr>
            <p:nvPr/>
          </p:nvSpPr>
          <p:spPr bwMode="auto">
            <a:xfrm>
              <a:off x="1323" y="1970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0" name="Rectangle 42"/>
            <p:cNvSpPr>
              <a:spLocks noChangeArrowheads="1"/>
            </p:cNvSpPr>
            <p:nvPr/>
          </p:nvSpPr>
          <p:spPr bwMode="auto">
            <a:xfrm>
              <a:off x="2355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1" name="Rectangle 43"/>
            <p:cNvSpPr>
              <a:spLocks noChangeArrowheads="1"/>
            </p:cNvSpPr>
            <p:nvPr/>
          </p:nvSpPr>
          <p:spPr bwMode="auto">
            <a:xfrm>
              <a:off x="2367" y="1970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2" name="Rectangle 44"/>
            <p:cNvSpPr>
              <a:spLocks noChangeArrowheads="1"/>
            </p:cNvSpPr>
            <p:nvPr/>
          </p:nvSpPr>
          <p:spPr bwMode="auto">
            <a:xfrm>
              <a:off x="5523" y="1970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3" name="Rectangle 45"/>
            <p:cNvSpPr>
              <a:spLocks noChangeArrowheads="1"/>
            </p:cNvSpPr>
            <p:nvPr/>
          </p:nvSpPr>
          <p:spPr bwMode="auto">
            <a:xfrm>
              <a:off x="224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4" name="Rectangle 46"/>
            <p:cNvSpPr>
              <a:spLocks noChangeArrowheads="1"/>
            </p:cNvSpPr>
            <p:nvPr/>
          </p:nvSpPr>
          <p:spPr bwMode="auto">
            <a:xfrm>
              <a:off x="699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5" name="Rectangle 47"/>
            <p:cNvSpPr>
              <a:spLocks noChangeArrowheads="1"/>
            </p:cNvSpPr>
            <p:nvPr/>
          </p:nvSpPr>
          <p:spPr bwMode="auto">
            <a:xfrm>
              <a:off x="1312" y="1982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6" name="Rectangle 48"/>
            <p:cNvSpPr>
              <a:spLocks noChangeArrowheads="1"/>
            </p:cNvSpPr>
            <p:nvPr/>
          </p:nvSpPr>
          <p:spPr bwMode="auto">
            <a:xfrm>
              <a:off x="2355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7" name="Rectangle 49"/>
            <p:cNvSpPr>
              <a:spLocks noChangeArrowheads="1"/>
            </p:cNvSpPr>
            <p:nvPr/>
          </p:nvSpPr>
          <p:spPr bwMode="auto">
            <a:xfrm>
              <a:off x="5523" y="1982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58" name="Rectangle 50"/>
            <p:cNvSpPr>
              <a:spLocks noChangeArrowheads="1"/>
            </p:cNvSpPr>
            <p:nvPr/>
          </p:nvSpPr>
          <p:spPr bwMode="auto">
            <a:xfrm>
              <a:off x="316" y="2170"/>
              <a:ext cx="17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ix</a:t>
              </a:r>
              <a:endParaRPr lang="en-US" altLang="en-US"/>
            </a:p>
          </p:txBody>
        </p:sp>
        <p:sp>
          <p:nvSpPr>
            <p:cNvPr id="38959" name="Rectangle 51"/>
            <p:cNvSpPr>
              <a:spLocks noChangeArrowheads="1"/>
            </p:cNvSpPr>
            <p:nvPr/>
          </p:nvSpPr>
          <p:spPr bwMode="auto">
            <a:xfrm>
              <a:off x="905" y="2164"/>
              <a:ext cx="40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15213</a:t>
              </a:r>
              <a:endParaRPr lang="en-US" altLang="en-US"/>
            </a:p>
          </p:txBody>
        </p:sp>
        <p:sp>
          <p:nvSpPr>
            <p:cNvPr id="38960" name="Rectangle 52"/>
            <p:cNvSpPr>
              <a:spLocks noChangeArrowheads="1"/>
            </p:cNvSpPr>
            <p:nvPr/>
          </p:nvSpPr>
          <p:spPr bwMode="auto">
            <a:xfrm>
              <a:off x="1412" y="2170"/>
              <a:ext cx="94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 00 3B 6D</a:t>
              </a:r>
              <a:endParaRPr lang="en-US" altLang="en-US"/>
            </a:p>
          </p:txBody>
        </p:sp>
        <p:sp>
          <p:nvSpPr>
            <p:cNvPr id="38961" name="Rectangle 53"/>
            <p:cNvSpPr>
              <a:spLocks noChangeArrowheads="1"/>
            </p:cNvSpPr>
            <p:nvPr/>
          </p:nvSpPr>
          <p:spPr bwMode="auto">
            <a:xfrm>
              <a:off x="2512" y="2170"/>
              <a:ext cx="301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00000000 00000000 00111011 01101101</a:t>
              </a:r>
              <a:endParaRPr lang="en-US" altLang="en-US"/>
            </a:p>
          </p:txBody>
        </p:sp>
        <p:sp>
          <p:nvSpPr>
            <p:cNvPr id="38962" name="Rectangle 54"/>
            <p:cNvSpPr>
              <a:spLocks noChangeArrowheads="1"/>
            </p:cNvSpPr>
            <p:nvPr/>
          </p:nvSpPr>
          <p:spPr bwMode="auto">
            <a:xfrm>
              <a:off x="224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3" name="Rectangle 55"/>
            <p:cNvSpPr>
              <a:spLocks noChangeArrowheads="1"/>
            </p:cNvSpPr>
            <p:nvPr/>
          </p:nvSpPr>
          <p:spPr bwMode="auto">
            <a:xfrm>
              <a:off x="236" y="2147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4" name="Rectangle 56"/>
            <p:cNvSpPr>
              <a:spLocks noChangeArrowheads="1"/>
            </p:cNvSpPr>
            <p:nvPr/>
          </p:nvSpPr>
          <p:spPr bwMode="auto">
            <a:xfrm>
              <a:off x="699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5" name="Rectangle 57"/>
            <p:cNvSpPr>
              <a:spLocks noChangeArrowheads="1"/>
            </p:cNvSpPr>
            <p:nvPr/>
          </p:nvSpPr>
          <p:spPr bwMode="auto">
            <a:xfrm>
              <a:off x="711" y="2147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6" name="Rectangle 58"/>
            <p:cNvSpPr>
              <a:spLocks noChangeArrowheads="1"/>
            </p:cNvSpPr>
            <p:nvPr/>
          </p:nvSpPr>
          <p:spPr bwMode="auto">
            <a:xfrm>
              <a:off x="1312" y="2147"/>
              <a:ext cx="11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7" name="Rectangle 59"/>
            <p:cNvSpPr>
              <a:spLocks noChangeArrowheads="1"/>
            </p:cNvSpPr>
            <p:nvPr/>
          </p:nvSpPr>
          <p:spPr bwMode="auto">
            <a:xfrm>
              <a:off x="1323" y="2147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8" name="Rectangle 60"/>
            <p:cNvSpPr>
              <a:spLocks noChangeArrowheads="1"/>
            </p:cNvSpPr>
            <p:nvPr/>
          </p:nvSpPr>
          <p:spPr bwMode="auto">
            <a:xfrm>
              <a:off x="2355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69" name="Rectangle 61"/>
            <p:cNvSpPr>
              <a:spLocks noChangeArrowheads="1"/>
            </p:cNvSpPr>
            <p:nvPr/>
          </p:nvSpPr>
          <p:spPr bwMode="auto">
            <a:xfrm>
              <a:off x="2367" y="2147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0" name="Rectangle 62"/>
            <p:cNvSpPr>
              <a:spLocks noChangeArrowheads="1"/>
            </p:cNvSpPr>
            <p:nvPr/>
          </p:nvSpPr>
          <p:spPr bwMode="auto">
            <a:xfrm>
              <a:off x="5523" y="2147"/>
              <a:ext cx="12" cy="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1" name="Rectangle 63"/>
            <p:cNvSpPr>
              <a:spLocks noChangeArrowheads="1"/>
            </p:cNvSpPr>
            <p:nvPr/>
          </p:nvSpPr>
          <p:spPr bwMode="auto">
            <a:xfrm>
              <a:off x="224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2" name="Rectangle 64"/>
            <p:cNvSpPr>
              <a:spLocks noChangeArrowheads="1"/>
            </p:cNvSpPr>
            <p:nvPr/>
          </p:nvSpPr>
          <p:spPr bwMode="auto">
            <a:xfrm>
              <a:off x="699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3" name="Rectangle 65"/>
            <p:cNvSpPr>
              <a:spLocks noChangeArrowheads="1"/>
            </p:cNvSpPr>
            <p:nvPr/>
          </p:nvSpPr>
          <p:spPr bwMode="auto">
            <a:xfrm>
              <a:off x="1312" y="2160"/>
              <a:ext cx="11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4" name="Rectangle 66"/>
            <p:cNvSpPr>
              <a:spLocks noChangeArrowheads="1"/>
            </p:cNvSpPr>
            <p:nvPr/>
          </p:nvSpPr>
          <p:spPr bwMode="auto">
            <a:xfrm>
              <a:off x="2355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5" name="Rectangle 67"/>
            <p:cNvSpPr>
              <a:spLocks noChangeArrowheads="1"/>
            </p:cNvSpPr>
            <p:nvPr/>
          </p:nvSpPr>
          <p:spPr bwMode="auto">
            <a:xfrm>
              <a:off x="5523" y="2160"/>
              <a:ext cx="12" cy="1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76" name="Rectangle 68"/>
            <p:cNvSpPr>
              <a:spLocks noChangeArrowheads="1"/>
            </p:cNvSpPr>
            <p:nvPr/>
          </p:nvSpPr>
          <p:spPr bwMode="auto">
            <a:xfrm>
              <a:off x="316" y="2348"/>
              <a:ext cx="8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y</a:t>
              </a:r>
              <a:endParaRPr lang="en-US" altLang="en-US"/>
            </a:p>
          </p:txBody>
        </p:sp>
        <p:sp>
          <p:nvSpPr>
            <p:cNvPr id="38977" name="Rectangle 69"/>
            <p:cNvSpPr>
              <a:spLocks noChangeArrowheads="1"/>
            </p:cNvSpPr>
            <p:nvPr/>
          </p:nvSpPr>
          <p:spPr bwMode="auto">
            <a:xfrm>
              <a:off x="857" y="2341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78" name="Rectangle 70"/>
            <p:cNvSpPr>
              <a:spLocks noChangeArrowheads="1"/>
            </p:cNvSpPr>
            <p:nvPr/>
          </p:nvSpPr>
          <p:spPr bwMode="auto">
            <a:xfrm>
              <a:off x="1930" y="2348"/>
              <a:ext cx="43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C4 93</a:t>
              </a:r>
              <a:endParaRPr lang="en-US" altLang="en-US"/>
            </a:p>
          </p:txBody>
        </p:sp>
        <p:sp>
          <p:nvSpPr>
            <p:cNvPr id="38979" name="Rectangle 71"/>
            <p:cNvSpPr>
              <a:spLocks noChangeArrowheads="1"/>
            </p:cNvSpPr>
            <p:nvPr/>
          </p:nvSpPr>
          <p:spPr bwMode="auto">
            <a:xfrm>
              <a:off x="4063" y="2348"/>
              <a:ext cx="146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11000100 10010011</a:t>
              </a:r>
              <a:endParaRPr lang="en-US" altLang="en-US"/>
            </a:p>
          </p:txBody>
        </p:sp>
        <p:sp>
          <p:nvSpPr>
            <p:cNvPr id="38980" name="Rectangle 72"/>
            <p:cNvSpPr>
              <a:spLocks noChangeArrowheads="1"/>
            </p:cNvSpPr>
            <p:nvPr/>
          </p:nvSpPr>
          <p:spPr bwMode="auto">
            <a:xfrm>
              <a:off x="224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1" name="Rectangle 73"/>
            <p:cNvSpPr>
              <a:spLocks noChangeArrowheads="1"/>
            </p:cNvSpPr>
            <p:nvPr/>
          </p:nvSpPr>
          <p:spPr bwMode="auto">
            <a:xfrm>
              <a:off x="236" y="2325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2" name="Rectangle 74"/>
            <p:cNvSpPr>
              <a:spLocks noChangeArrowheads="1"/>
            </p:cNvSpPr>
            <p:nvPr/>
          </p:nvSpPr>
          <p:spPr bwMode="auto">
            <a:xfrm>
              <a:off x="699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3" name="Rectangle 75"/>
            <p:cNvSpPr>
              <a:spLocks noChangeArrowheads="1"/>
            </p:cNvSpPr>
            <p:nvPr/>
          </p:nvSpPr>
          <p:spPr bwMode="auto">
            <a:xfrm>
              <a:off x="711" y="2325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4" name="Rectangle 76"/>
            <p:cNvSpPr>
              <a:spLocks noChangeArrowheads="1"/>
            </p:cNvSpPr>
            <p:nvPr/>
          </p:nvSpPr>
          <p:spPr bwMode="auto">
            <a:xfrm>
              <a:off x="1312" y="2325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5" name="Rectangle 77"/>
            <p:cNvSpPr>
              <a:spLocks noChangeArrowheads="1"/>
            </p:cNvSpPr>
            <p:nvPr/>
          </p:nvSpPr>
          <p:spPr bwMode="auto">
            <a:xfrm>
              <a:off x="1323" y="2325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6" name="Rectangle 78"/>
            <p:cNvSpPr>
              <a:spLocks noChangeArrowheads="1"/>
            </p:cNvSpPr>
            <p:nvPr/>
          </p:nvSpPr>
          <p:spPr bwMode="auto">
            <a:xfrm>
              <a:off x="2355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7" name="Rectangle 79"/>
            <p:cNvSpPr>
              <a:spLocks noChangeArrowheads="1"/>
            </p:cNvSpPr>
            <p:nvPr/>
          </p:nvSpPr>
          <p:spPr bwMode="auto">
            <a:xfrm>
              <a:off x="2367" y="2325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8" name="Rectangle 80"/>
            <p:cNvSpPr>
              <a:spLocks noChangeArrowheads="1"/>
            </p:cNvSpPr>
            <p:nvPr/>
          </p:nvSpPr>
          <p:spPr bwMode="auto">
            <a:xfrm>
              <a:off x="5523" y="2325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89" name="Rectangle 81"/>
            <p:cNvSpPr>
              <a:spLocks noChangeArrowheads="1"/>
            </p:cNvSpPr>
            <p:nvPr/>
          </p:nvSpPr>
          <p:spPr bwMode="auto">
            <a:xfrm>
              <a:off x="224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0" name="Rectangle 82"/>
            <p:cNvSpPr>
              <a:spLocks noChangeArrowheads="1"/>
            </p:cNvSpPr>
            <p:nvPr/>
          </p:nvSpPr>
          <p:spPr bwMode="auto">
            <a:xfrm>
              <a:off x="699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1" name="Rectangle 83"/>
            <p:cNvSpPr>
              <a:spLocks noChangeArrowheads="1"/>
            </p:cNvSpPr>
            <p:nvPr/>
          </p:nvSpPr>
          <p:spPr bwMode="auto">
            <a:xfrm>
              <a:off x="1312" y="2337"/>
              <a:ext cx="11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2" name="Rectangle 84"/>
            <p:cNvSpPr>
              <a:spLocks noChangeArrowheads="1"/>
            </p:cNvSpPr>
            <p:nvPr/>
          </p:nvSpPr>
          <p:spPr bwMode="auto">
            <a:xfrm>
              <a:off x="2355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3" name="Rectangle 85"/>
            <p:cNvSpPr>
              <a:spLocks noChangeArrowheads="1"/>
            </p:cNvSpPr>
            <p:nvPr/>
          </p:nvSpPr>
          <p:spPr bwMode="auto">
            <a:xfrm>
              <a:off x="5523" y="2337"/>
              <a:ext cx="12" cy="16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4" name="Rectangle 86"/>
            <p:cNvSpPr>
              <a:spLocks noChangeArrowheads="1"/>
            </p:cNvSpPr>
            <p:nvPr/>
          </p:nvSpPr>
          <p:spPr bwMode="auto">
            <a:xfrm>
              <a:off x="316" y="2526"/>
              <a:ext cx="172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iy</a:t>
              </a:r>
              <a:endParaRPr lang="en-US" altLang="en-US"/>
            </a:p>
          </p:txBody>
        </p:sp>
        <p:sp>
          <p:nvSpPr>
            <p:cNvPr id="38995" name="Rectangle 87"/>
            <p:cNvSpPr>
              <a:spLocks noChangeArrowheads="1"/>
            </p:cNvSpPr>
            <p:nvPr/>
          </p:nvSpPr>
          <p:spPr bwMode="auto">
            <a:xfrm>
              <a:off x="857" y="2519"/>
              <a:ext cx="44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Arial" pitchFamily="34" charset="0"/>
                </a:rPr>
                <a:t>-15213</a:t>
              </a:r>
              <a:endParaRPr lang="en-US" altLang="en-US"/>
            </a:p>
          </p:txBody>
        </p:sp>
        <p:sp>
          <p:nvSpPr>
            <p:cNvPr id="38996" name="Rectangle 88"/>
            <p:cNvSpPr>
              <a:spLocks noChangeArrowheads="1"/>
            </p:cNvSpPr>
            <p:nvPr/>
          </p:nvSpPr>
          <p:spPr bwMode="auto">
            <a:xfrm>
              <a:off x="1412" y="2526"/>
              <a:ext cx="94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FF FF C4 93</a:t>
              </a:r>
              <a:endParaRPr lang="en-US" altLang="en-US"/>
            </a:p>
          </p:txBody>
        </p:sp>
        <p:sp>
          <p:nvSpPr>
            <p:cNvPr id="38997" name="Rectangle 89"/>
            <p:cNvSpPr>
              <a:spLocks noChangeArrowheads="1"/>
            </p:cNvSpPr>
            <p:nvPr/>
          </p:nvSpPr>
          <p:spPr bwMode="auto">
            <a:xfrm>
              <a:off x="2512" y="2526"/>
              <a:ext cx="3010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b="0">
                  <a:solidFill>
                    <a:srgbClr val="000000"/>
                  </a:solidFill>
                  <a:latin typeface="Courier New" pitchFamily="49" charset="0"/>
                </a:rPr>
                <a:t>11111111 11111111 11000100 10010011</a:t>
              </a:r>
              <a:endParaRPr lang="en-US" altLang="en-US"/>
            </a:p>
          </p:txBody>
        </p:sp>
        <p:sp>
          <p:nvSpPr>
            <p:cNvPr id="38998" name="Rectangle 90"/>
            <p:cNvSpPr>
              <a:spLocks noChangeArrowheads="1"/>
            </p:cNvSpPr>
            <p:nvPr/>
          </p:nvSpPr>
          <p:spPr bwMode="auto">
            <a:xfrm>
              <a:off x="224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999" name="Rectangle 91"/>
            <p:cNvSpPr>
              <a:spLocks noChangeArrowheads="1"/>
            </p:cNvSpPr>
            <p:nvPr/>
          </p:nvSpPr>
          <p:spPr bwMode="auto">
            <a:xfrm>
              <a:off x="236" y="2503"/>
              <a:ext cx="463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0" name="Rectangle 92"/>
            <p:cNvSpPr>
              <a:spLocks noChangeArrowheads="1"/>
            </p:cNvSpPr>
            <p:nvPr/>
          </p:nvSpPr>
          <p:spPr bwMode="auto">
            <a:xfrm>
              <a:off x="699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1" name="Rectangle 93"/>
            <p:cNvSpPr>
              <a:spLocks noChangeArrowheads="1"/>
            </p:cNvSpPr>
            <p:nvPr/>
          </p:nvSpPr>
          <p:spPr bwMode="auto">
            <a:xfrm>
              <a:off x="711" y="2503"/>
              <a:ext cx="601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2" name="Rectangle 94"/>
            <p:cNvSpPr>
              <a:spLocks noChangeArrowheads="1"/>
            </p:cNvSpPr>
            <p:nvPr/>
          </p:nvSpPr>
          <p:spPr bwMode="auto">
            <a:xfrm>
              <a:off x="1312" y="2503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3" name="Rectangle 95"/>
            <p:cNvSpPr>
              <a:spLocks noChangeArrowheads="1"/>
            </p:cNvSpPr>
            <p:nvPr/>
          </p:nvSpPr>
          <p:spPr bwMode="auto">
            <a:xfrm>
              <a:off x="1323" y="2503"/>
              <a:ext cx="1032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4" name="Rectangle 96"/>
            <p:cNvSpPr>
              <a:spLocks noChangeArrowheads="1"/>
            </p:cNvSpPr>
            <p:nvPr/>
          </p:nvSpPr>
          <p:spPr bwMode="auto">
            <a:xfrm>
              <a:off x="2355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5" name="Rectangle 97"/>
            <p:cNvSpPr>
              <a:spLocks noChangeArrowheads="1"/>
            </p:cNvSpPr>
            <p:nvPr/>
          </p:nvSpPr>
          <p:spPr bwMode="auto">
            <a:xfrm>
              <a:off x="2367" y="2503"/>
              <a:ext cx="3156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6" name="Rectangle 98"/>
            <p:cNvSpPr>
              <a:spLocks noChangeArrowheads="1"/>
            </p:cNvSpPr>
            <p:nvPr/>
          </p:nvSpPr>
          <p:spPr bwMode="auto">
            <a:xfrm>
              <a:off x="5523" y="2503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7" name="Rectangle 99"/>
            <p:cNvSpPr>
              <a:spLocks noChangeArrowheads="1"/>
            </p:cNvSpPr>
            <p:nvPr/>
          </p:nvSpPr>
          <p:spPr bwMode="auto">
            <a:xfrm>
              <a:off x="224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8" name="Rectangle 100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09" name="Rectangle 101"/>
            <p:cNvSpPr>
              <a:spLocks noChangeArrowheads="1"/>
            </p:cNvSpPr>
            <p:nvPr/>
          </p:nvSpPr>
          <p:spPr bwMode="auto">
            <a:xfrm>
              <a:off x="224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0" name="Rectangle 102"/>
            <p:cNvSpPr>
              <a:spLocks noChangeArrowheads="1"/>
            </p:cNvSpPr>
            <p:nvPr/>
          </p:nvSpPr>
          <p:spPr bwMode="auto">
            <a:xfrm>
              <a:off x="236" y="2679"/>
              <a:ext cx="463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1" name="Rectangle 103"/>
            <p:cNvSpPr>
              <a:spLocks noChangeArrowheads="1"/>
            </p:cNvSpPr>
            <p:nvPr/>
          </p:nvSpPr>
          <p:spPr bwMode="auto">
            <a:xfrm>
              <a:off x="699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2" name="Rectangle 104"/>
            <p:cNvSpPr>
              <a:spLocks noChangeArrowheads="1"/>
            </p:cNvSpPr>
            <p:nvPr/>
          </p:nvSpPr>
          <p:spPr bwMode="auto">
            <a:xfrm>
              <a:off x="699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3" name="Rectangle 105"/>
            <p:cNvSpPr>
              <a:spLocks noChangeArrowheads="1"/>
            </p:cNvSpPr>
            <p:nvPr/>
          </p:nvSpPr>
          <p:spPr bwMode="auto">
            <a:xfrm>
              <a:off x="711" y="2679"/>
              <a:ext cx="60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4" name="Rectangle 106"/>
            <p:cNvSpPr>
              <a:spLocks noChangeArrowheads="1"/>
            </p:cNvSpPr>
            <p:nvPr/>
          </p:nvSpPr>
          <p:spPr bwMode="auto">
            <a:xfrm>
              <a:off x="1312" y="2515"/>
              <a:ext cx="11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5" name="Rectangle 107"/>
            <p:cNvSpPr>
              <a:spLocks noChangeArrowheads="1"/>
            </p:cNvSpPr>
            <p:nvPr/>
          </p:nvSpPr>
          <p:spPr bwMode="auto">
            <a:xfrm>
              <a:off x="1312" y="2679"/>
              <a:ext cx="11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6" name="Rectangle 108"/>
            <p:cNvSpPr>
              <a:spLocks noChangeArrowheads="1"/>
            </p:cNvSpPr>
            <p:nvPr/>
          </p:nvSpPr>
          <p:spPr bwMode="auto">
            <a:xfrm>
              <a:off x="1323" y="2679"/>
              <a:ext cx="103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7" name="Rectangle 109"/>
            <p:cNvSpPr>
              <a:spLocks noChangeArrowheads="1"/>
            </p:cNvSpPr>
            <p:nvPr/>
          </p:nvSpPr>
          <p:spPr bwMode="auto">
            <a:xfrm>
              <a:off x="2355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8" name="Rectangle 110"/>
            <p:cNvSpPr>
              <a:spLocks noChangeArrowheads="1"/>
            </p:cNvSpPr>
            <p:nvPr/>
          </p:nvSpPr>
          <p:spPr bwMode="auto">
            <a:xfrm>
              <a:off x="2355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19" name="Rectangle 111"/>
            <p:cNvSpPr>
              <a:spLocks noChangeArrowheads="1"/>
            </p:cNvSpPr>
            <p:nvPr/>
          </p:nvSpPr>
          <p:spPr bwMode="auto">
            <a:xfrm>
              <a:off x="2367" y="2679"/>
              <a:ext cx="315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0" name="Rectangle 112"/>
            <p:cNvSpPr>
              <a:spLocks noChangeArrowheads="1"/>
            </p:cNvSpPr>
            <p:nvPr/>
          </p:nvSpPr>
          <p:spPr bwMode="auto">
            <a:xfrm>
              <a:off x="5523" y="2515"/>
              <a:ext cx="12" cy="16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1" name="Rectangle 113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022" name="Rectangle 114"/>
            <p:cNvSpPr>
              <a:spLocks noChangeArrowheads="1"/>
            </p:cNvSpPr>
            <p:nvPr/>
          </p:nvSpPr>
          <p:spPr bwMode="auto">
            <a:xfrm>
              <a:off x="5523" y="2679"/>
              <a:ext cx="12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323850"/>
            <a:ext cx="8866187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Negating with Complement &amp; Increment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7854950" cy="522446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Claim: Following holds for 2’s complement</a:t>
            </a:r>
          </a:p>
          <a:p>
            <a:pPr lvl="1" eaLnBrk="1" hangingPunct="1">
              <a:buFont typeface="Wingdings" pitchFamily="2" charset="2"/>
              <a:buNone/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</a:rPr>
              <a:t>~x + 1 == 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Complement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Observation: </a:t>
            </a:r>
            <a:r>
              <a:rPr lang="en-US" dirty="0" smtClean="0">
                <a:latin typeface="Courier New" pitchFamily="49" charset="0"/>
              </a:rPr>
              <a:t>~x + x == 1111…11</a:t>
            </a:r>
            <a:r>
              <a:rPr lang="en-US" b="0" baseline="-25000" dirty="0" smtClean="0"/>
              <a:t>2</a:t>
            </a:r>
            <a:r>
              <a:rPr lang="en-US" dirty="0" smtClean="0">
                <a:latin typeface="Courier New" pitchFamily="49" charset="0"/>
              </a:rPr>
              <a:t> == -1</a:t>
            </a: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Increment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~x + x + (-x + 1)	==	-1 + (-x + 1)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~x + 1		==	-x</a:t>
            </a:r>
          </a:p>
          <a:p>
            <a:pPr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Warning: Be cautious treating 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err="1" smtClean="0"/>
              <a:t>’s</a:t>
            </a:r>
            <a:r>
              <a:rPr lang="en-US" dirty="0" smtClean="0"/>
              <a:t> as integers</a:t>
            </a:r>
          </a:p>
          <a:p>
            <a:pPr lvl="1" eaLnBrk="1" hangingPunct="1">
              <a:tabLst>
                <a:tab pos="3200400" algn="l"/>
                <a:tab pos="4114800" algn="l"/>
              </a:tabLst>
              <a:defRPr/>
            </a:pPr>
            <a:r>
              <a:rPr lang="en-US" dirty="0" smtClean="0"/>
              <a:t>OK here (associativity holds)</a:t>
            </a: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3048000" y="3048000"/>
            <a:ext cx="2971800" cy="1600200"/>
            <a:chOff x="2160" y="1968"/>
            <a:chExt cx="1872" cy="1008"/>
          </a:xfrm>
        </p:grpSpPr>
        <p:grpSp>
          <p:nvGrpSpPr>
            <p:cNvPr id="39945" name="Group 5"/>
            <p:cNvGrpSpPr>
              <a:grpSpLocks/>
            </p:cNvGrpSpPr>
            <p:nvPr/>
          </p:nvGrpSpPr>
          <p:grpSpPr bwMode="auto">
            <a:xfrm>
              <a:off x="2448" y="1968"/>
              <a:ext cx="1536" cy="288"/>
              <a:chOff x="2448" y="1968"/>
              <a:chExt cx="1536" cy="288"/>
            </a:xfrm>
          </p:grpSpPr>
          <p:sp>
            <p:nvSpPr>
              <p:cNvPr id="39968" name="Rectangle 6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9" name="Rectangle 7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0" name="Rectangle 8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1" name="Rectangle 9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2" name="Rectangle 10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73" name="Rectangle 11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4" name="Rectangle 12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5" name="Rectangle 13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76" name="Rectangle 14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 x</a:t>
                </a:r>
              </a:p>
            </p:txBody>
          </p:sp>
        </p:grpSp>
        <p:grpSp>
          <p:nvGrpSpPr>
            <p:cNvPr id="39946" name="Group 15"/>
            <p:cNvGrpSpPr>
              <a:grpSpLocks/>
            </p:cNvGrpSpPr>
            <p:nvPr/>
          </p:nvGrpSpPr>
          <p:grpSpPr bwMode="auto">
            <a:xfrm>
              <a:off x="2448" y="2304"/>
              <a:ext cx="1536" cy="288"/>
              <a:chOff x="2448" y="2448"/>
              <a:chExt cx="1536" cy="288"/>
            </a:xfrm>
          </p:grpSpPr>
          <p:sp>
            <p:nvSpPr>
              <p:cNvPr id="39959" name="Rectangle 16"/>
              <p:cNvSpPr>
                <a:spLocks noChangeArrowheads="1"/>
              </p:cNvSpPr>
              <p:nvPr/>
            </p:nvSpPr>
            <p:spPr bwMode="auto">
              <a:xfrm>
                <a:off x="283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0" name="Rectangle 17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1" name="Rectangle 18"/>
              <p:cNvSpPr>
                <a:spLocks noChangeArrowheads="1"/>
              </p:cNvSpPr>
              <p:nvPr/>
            </p:nvSpPr>
            <p:spPr bwMode="auto">
              <a:xfrm>
                <a:off x="312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2" name="Rectangle 19"/>
              <p:cNvSpPr>
                <a:spLocks noChangeArrowheads="1"/>
              </p:cNvSpPr>
              <p:nvPr/>
            </p:nvSpPr>
            <p:spPr bwMode="auto">
              <a:xfrm>
                <a:off x="3552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3" name="Rectangle 20"/>
              <p:cNvSpPr>
                <a:spLocks noChangeArrowheads="1"/>
              </p:cNvSpPr>
              <p:nvPr/>
            </p:nvSpPr>
            <p:spPr bwMode="auto">
              <a:xfrm>
                <a:off x="3696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64" name="Rectangle 21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5" name="Rectangle 22"/>
              <p:cNvSpPr>
                <a:spLocks noChangeArrowheads="1"/>
              </p:cNvSpPr>
              <p:nvPr/>
            </p:nvSpPr>
            <p:spPr bwMode="auto">
              <a:xfrm>
                <a:off x="3264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6" name="Rectangle 23"/>
              <p:cNvSpPr>
                <a:spLocks noChangeArrowheads="1"/>
              </p:cNvSpPr>
              <p:nvPr/>
            </p:nvSpPr>
            <p:spPr bwMode="auto">
              <a:xfrm>
                <a:off x="3408" y="249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9967" name="Rectangle 24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~x</a:t>
                </a:r>
              </a:p>
            </p:txBody>
          </p:sp>
        </p:grpSp>
        <p:sp>
          <p:nvSpPr>
            <p:cNvPr id="39947" name="Rectangle 25"/>
            <p:cNvSpPr>
              <a:spLocks noChangeArrowheads="1"/>
            </p:cNvSpPr>
            <p:nvPr/>
          </p:nvSpPr>
          <p:spPr bwMode="auto">
            <a:xfrm>
              <a:off x="2160" y="2304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2400">
                  <a:latin typeface="Courier New" pitchFamily="49" charset="0"/>
                </a:rPr>
                <a:t>+</a:t>
              </a:r>
            </a:p>
          </p:txBody>
        </p:sp>
        <p:sp>
          <p:nvSpPr>
            <p:cNvPr id="39948" name="Line 26"/>
            <p:cNvSpPr>
              <a:spLocks noChangeShapeType="1"/>
            </p:cNvSpPr>
            <p:nvPr/>
          </p:nvSpPr>
          <p:spPr bwMode="auto">
            <a:xfrm>
              <a:off x="2208" y="2640"/>
              <a:ext cx="18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9949" name="Group 27"/>
            <p:cNvGrpSpPr>
              <a:grpSpLocks/>
            </p:cNvGrpSpPr>
            <p:nvPr/>
          </p:nvGrpSpPr>
          <p:grpSpPr bwMode="auto">
            <a:xfrm>
              <a:off x="2448" y="2688"/>
              <a:ext cx="1536" cy="288"/>
              <a:chOff x="2448" y="1968"/>
              <a:chExt cx="1536" cy="288"/>
            </a:xfrm>
          </p:grpSpPr>
          <p:sp>
            <p:nvSpPr>
              <p:cNvPr id="39950" name="Rectangle 28"/>
              <p:cNvSpPr>
                <a:spLocks noChangeArrowheads="1"/>
              </p:cNvSpPr>
              <p:nvPr/>
            </p:nvSpPr>
            <p:spPr bwMode="auto">
              <a:xfrm>
                <a:off x="283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1" name="Rectangle 29"/>
              <p:cNvSpPr>
                <a:spLocks noChangeArrowheads="1"/>
              </p:cNvSpPr>
              <p:nvPr/>
            </p:nvSpPr>
            <p:spPr bwMode="auto">
              <a:xfrm>
                <a:off x="297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2" name="Rectangle 30"/>
              <p:cNvSpPr>
                <a:spLocks noChangeArrowheads="1"/>
              </p:cNvSpPr>
              <p:nvPr/>
            </p:nvSpPr>
            <p:spPr bwMode="auto">
              <a:xfrm>
                <a:off x="312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3" name="Rectangle 31"/>
              <p:cNvSpPr>
                <a:spLocks noChangeArrowheads="1"/>
              </p:cNvSpPr>
              <p:nvPr/>
            </p:nvSpPr>
            <p:spPr bwMode="auto">
              <a:xfrm>
                <a:off x="3552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4" name="Rectangle 32"/>
              <p:cNvSpPr>
                <a:spLocks noChangeArrowheads="1"/>
              </p:cNvSpPr>
              <p:nvPr/>
            </p:nvSpPr>
            <p:spPr bwMode="auto">
              <a:xfrm>
                <a:off x="3696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5" name="Rectangle 33"/>
              <p:cNvSpPr>
                <a:spLocks noChangeArrowheads="1"/>
              </p:cNvSpPr>
              <p:nvPr/>
            </p:nvSpPr>
            <p:spPr bwMode="auto">
              <a:xfrm>
                <a:off x="3840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6" name="Rectangle 34"/>
              <p:cNvSpPr>
                <a:spLocks noChangeArrowheads="1"/>
              </p:cNvSpPr>
              <p:nvPr/>
            </p:nvSpPr>
            <p:spPr bwMode="auto">
              <a:xfrm>
                <a:off x="3264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7" name="Rectangle 35"/>
              <p:cNvSpPr>
                <a:spLocks noChangeArrowheads="1"/>
              </p:cNvSpPr>
              <p:nvPr/>
            </p:nvSpPr>
            <p:spPr bwMode="auto">
              <a:xfrm>
                <a:off x="3408" y="2016"/>
                <a:ext cx="144" cy="1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9958" name="Rectangle 36"/>
              <p:cNvSpPr>
                <a:spLocks noChangeArrowheads="1"/>
              </p:cNvSpPr>
              <p:nvPr/>
            </p:nvSpPr>
            <p:spPr bwMode="auto">
              <a:xfrm>
                <a:off x="2448" y="1968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 sz="2400">
                    <a:latin typeface="Courier New" pitchFamily="49" charset="0"/>
                  </a:rPr>
                  <a:t>-1</a:t>
                </a:r>
              </a:p>
            </p:txBody>
          </p:sp>
        </p:grpSp>
      </p:grpSp>
      <p:sp>
        <p:nvSpPr>
          <p:cNvPr id="64549" name="Line 37"/>
          <p:cNvSpPr>
            <a:spLocks noChangeShapeType="1"/>
          </p:cNvSpPr>
          <p:nvPr/>
        </p:nvSpPr>
        <p:spPr bwMode="auto">
          <a:xfrm flipV="1">
            <a:off x="18288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38"/>
          <p:cNvSpPr>
            <a:spLocks noChangeShapeType="1"/>
          </p:cNvSpPr>
          <p:nvPr/>
        </p:nvSpPr>
        <p:spPr bwMode="auto">
          <a:xfrm flipV="1">
            <a:off x="2667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39"/>
          <p:cNvSpPr>
            <a:spLocks noChangeShapeType="1"/>
          </p:cNvSpPr>
          <p:nvPr/>
        </p:nvSpPr>
        <p:spPr bwMode="auto">
          <a:xfrm flipV="1">
            <a:off x="64770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0"/>
          <p:cNvSpPr>
            <a:spLocks noChangeShapeType="1"/>
          </p:cNvSpPr>
          <p:nvPr/>
        </p:nvSpPr>
        <p:spPr bwMode="auto">
          <a:xfrm flipV="1">
            <a:off x="5029200" y="5105400"/>
            <a:ext cx="304800" cy="304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50" grpId="0" animBg="1"/>
      <p:bldP spid="64551" grpId="0" animBg="1"/>
      <p:bldP spid="6455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1625"/>
            <a:ext cx="546893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Unsigned Addition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3533775"/>
            <a:ext cx="5149850" cy="16430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Standard Addition Function</a:t>
            </a:r>
          </a:p>
          <a:p>
            <a:pPr lvl="1"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Ignores carry output</a:t>
            </a:r>
          </a:p>
          <a:p>
            <a:pPr eaLnBrk="1" hangingPunct="1"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smtClean="0"/>
              <a:t>Implements Modular Arithmetic</a:t>
            </a:r>
          </a:p>
          <a:p>
            <a:pPr lvl="1" eaLnBrk="1" hangingPunct="1">
              <a:buFont typeface="Wingdings" pitchFamily="2" charset="2"/>
              <a:buNone/>
              <a:tabLst>
                <a:tab pos="800100" algn="l"/>
                <a:tab pos="1257300" algn="l"/>
                <a:tab pos="3035300" algn="l"/>
                <a:tab pos="3429000" algn="l"/>
              </a:tabLst>
              <a:defRPr/>
            </a:pPr>
            <a:r>
              <a:rPr lang="en-US" b="0" i="1" smtClean="0"/>
              <a:t>s</a:t>
            </a:r>
            <a:r>
              <a:rPr lang="en-US" b="0" smtClean="0"/>
              <a:t>		=	 UAdd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	=	</a:t>
            </a:r>
            <a:r>
              <a:rPr lang="en-US" b="0" i="1" smtClean="0"/>
              <a:t>u</a:t>
            </a:r>
            <a:r>
              <a:rPr lang="en-US" b="0" smtClean="0"/>
              <a:t> + </a:t>
            </a:r>
            <a:r>
              <a:rPr lang="en-US" b="0" i="1" smtClean="0"/>
              <a:t>v</a:t>
            </a:r>
            <a:r>
              <a:rPr lang="en-US" b="0" smtClean="0"/>
              <a:t>  mod 2</a:t>
            </a:r>
            <a:r>
              <a:rPr lang="en-US" b="0" i="1" baseline="30000" smtClean="0"/>
              <a:t>w</a:t>
            </a:r>
          </a:p>
        </p:txBody>
      </p:sp>
      <p:graphicFrame>
        <p:nvGraphicFramePr>
          <p:cNvPr id="40964" name="Object 4"/>
          <p:cNvGraphicFramePr>
            <a:graphicFrameLocks/>
          </p:cNvGraphicFramePr>
          <p:nvPr/>
        </p:nvGraphicFramePr>
        <p:xfrm>
          <a:off x="2590800" y="5511800"/>
          <a:ext cx="416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6" name="Equation" r:id="rId3" imgW="6096000" imgH="4064000" progId="Equation.3">
                  <p:embed/>
                </p:oleObj>
              </mc:Choice>
              <mc:Fallback>
                <p:oleObj name="Equation" r:id="rId3" imgW="6096000" imgH="4064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1808" b="80063"/>
                      <a:stretch>
                        <a:fillRect/>
                      </a:stretch>
                    </p:blipFill>
                    <p:spPr bwMode="auto">
                      <a:xfrm>
                        <a:off x="2590800" y="5511800"/>
                        <a:ext cx="4165600" cy="812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54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5" name="Group 5"/>
          <p:cNvGrpSpPr>
            <a:grpSpLocks/>
          </p:cNvGrpSpPr>
          <p:nvPr/>
        </p:nvGrpSpPr>
        <p:grpSpPr bwMode="auto">
          <a:xfrm>
            <a:off x="4724400" y="1295400"/>
            <a:ext cx="2743200" cy="228600"/>
            <a:chOff x="2976" y="816"/>
            <a:chExt cx="1728" cy="144"/>
          </a:xfrm>
        </p:grpSpPr>
        <p:sp>
          <p:nvSpPr>
            <p:cNvPr id="41002" name="Rectangle 6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3" name="Rectangle 7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4" name="Rectangle 8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5" name="Rectangle 9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6" name="Rectangle 10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7" name="Rectangle 11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8" name="Rectangle 12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0966" name="Group 13"/>
          <p:cNvGrpSpPr>
            <a:grpSpLocks/>
          </p:cNvGrpSpPr>
          <p:nvPr/>
        </p:nvGrpSpPr>
        <p:grpSpPr bwMode="auto">
          <a:xfrm>
            <a:off x="4724400" y="1752600"/>
            <a:ext cx="2743200" cy="228600"/>
            <a:chOff x="2976" y="1104"/>
            <a:chExt cx="1728" cy="144"/>
          </a:xfrm>
        </p:grpSpPr>
        <p:sp>
          <p:nvSpPr>
            <p:cNvPr id="40995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6" name="Rectangle 15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7" name="Rectangle 16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8" name="Rectangle 17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99" name="Rectangle 18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0" name="Rectangle 19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1001" name="Rectangle 20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67" name="Rectangle 21"/>
          <p:cNvSpPr>
            <a:spLocks noChangeArrowheads="1"/>
          </p:cNvSpPr>
          <p:nvPr/>
        </p:nvSpPr>
        <p:spPr bwMode="auto">
          <a:xfrm>
            <a:off x="4114800" y="121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0968" name="Rectangle 22"/>
          <p:cNvSpPr>
            <a:spLocks noChangeArrowheads="1"/>
          </p:cNvSpPr>
          <p:nvPr/>
        </p:nvSpPr>
        <p:spPr bwMode="auto">
          <a:xfrm>
            <a:off x="4114800" y="16764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0969" name="Line 23"/>
          <p:cNvSpPr>
            <a:spLocks noChangeShapeType="1"/>
          </p:cNvSpPr>
          <p:nvPr/>
        </p:nvSpPr>
        <p:spPr bwMode="auto">
          <a:xfrm>
            <a:off x="3733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24"/>
          <p:cNvSpPr>
            <a:spLocks noChangeArrowheads="1"/>
          </p:cNvSpPr>
          <p:nvPr/>
        </p:nvSpPr>
        <p:spPr bwMode="auto">
          <a:xfrm>
            <a:off x="3733800" y="16764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0971" name="Group 25"/>
          <p:cNvGrpSpPr>
            <a:grpSpLocks/>
          </p:cNvGrpSpPr>
          <p:nvPr/>
        </p:nvGrpSpPr>
        <p:grpSpPr bwMode="auto">
          <a:xfrm>
            <a:off x="4495800" y="2209800"/>
            <a:ext cx="2971800" cy="228600"/>
            <a:chOff x="2832" y="1392"/>
            <a:chExt cx="1872" cy="144"/>
          </a:xfrm>
        </p:grpSpPr>
        <p:grpSp>
          <p:nvGrpSpPr>
            <p:cNvPr id="40986" name="Group 26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0988" name="Rectangle 27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89" name="Rectangle 28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0" name="Rectangle 29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1" name="Rectangle 30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2" name="Rectangle 31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3" name="Rectangle 32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0994" name="Rectangle 33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0987" name="Rectangle 34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0972" name="Rectangle 35"/>
          <p:cNvSpPr>
            <a:spLocks noChangeArrowheads="1"/>
          </p:cNvSpPr>
          <p:nvPr/>
        </p:nvSpPr>
        <p:spPr bwMode="auto">
          <a:xfrm>
            <a:off x="3733800" y="2133600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0973" name="Group 36"/>
          <p:cNvGrpSpPr>
            <a:grpSpLocks/>
          </p:cNvGrpSpPr>
          <p:nvPr/>
        </p:nvGrpSpPr>
        <p:grpSpPr bwMode="auto">
          <a:xfrm>
            <a:off x="4724400" y="2667000"/>
            <a:ext cx="2743200" cy="228600"/>
            <a:chOff x="2976" y="1392"/>
            <a:chExt cx="1728" cy="144"/>
          </a:xfrm>
        </p:grpSpPr>
        <p:sp>
          <p:nvSpPr>
            <p:cNvPr id="40979" name="Rectangle 37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1" name="Rectangle 39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2" name="Rectangle 40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3" name="Rectangle 41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4" name="Rectangle 42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0985" name="Rectangle 43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0974" name="Line 44"/>
          <p:cNvSpPr>
            <a:spLocks noChangeShapeType="1"/>
          </p:cNvSpPr>
          <p:nvPr/>
        </p:nvSpPr>
        <p:spPr bwMode="auto">
          <a:xfrm>
            <a:off x="3733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Text Box 45"/>
          <p:cNvSpPr txBox="1">
            <a:spLocks noChangeArrowheads="1"/>
          </p:cNvSpPr>
          <p:nvPr/>
        </p:nvSpPr>
        <p:spPr bwMode="auto">
          <a:xfrm>
            <a:off x="457200" y="2057400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0976" name="Text Box 46"/>
          <p:cNvSpPr txBox="1">
            <a:spLocks noChangeArrowheads="1"/>
          </p:cNvSpPr>
          <p:nvPr/>
        </p:nvSpPr>
        <p:spPr bwMode="auto">
          <a:xfrm>
            <a:off x="457200" y="13716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7" name="Text Box 47"/>
          <p:cNvSpPr txBox="1">
            <a:spLocks noChangeArrowheads="1"/>
          </p:cNvSpPr>
          <p:nvPr/>
        </p:nvSpPr>
        <p:spPr bwMode="auto">
          <a:xfrm>
            <a:off x="457200" y="2667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0978" name="Rectangle 48"/>
          <p:cNvSpPr>
            <a:spLocks noChangeArrowheads="1"/>
          </p:cNvSpPr>
          <p:nvPr/>
        </p:nvSpPr>
        <p:spPr bwMode="auto">
          <a:xfrm>
            <a:off x="3022600" y="2667000"/>
            <a:ext cx="138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01625"/>
            <a:ext cx="706278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Two’s-Complement Addition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025" y="3533775"/>
            <a:ext cx="7916863" cy="22399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err="1" smtClean="0"/>
              <a:t>TAdd</a:t>
            </a:r>
            <a:r>
              <a:rPr lang="en-US" dirty="0" smtClean="0"/>
              <a:t> and </a:t>
            </a:r>
            <a:r>
              <a:rPr lang="en-US" dirty="0" err="1" smtClean="0"/>
              <a:t>UAdd</a:t>
            </a:r>
            <a:r>
              <a:rPr lang="en-US" dirty="0" smtClean="0"/>
              <a:t> have identical bit-level behavior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Signed vs. unsigned addition in C: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s, t, u, v;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	s = 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 ((unsigned)u + (unsigned)v);</a:t>
            </a:r>
          </a:p>
          <a:p>
            <a:pPr lvl="1" eaLnBrk="1" hangingPunct="1">
              <a:buFont typeface="Wingdings" pitchFamily="2" charset="2"/>
              <a:buNone/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  t = u + v</a:t>
            </a:r>
          </a:p>
          <a:p>
            <a:pPr lvl="1" eaLnBrk="1" hangingPunct="1">
              <a:tabLst>
                <a:tab pos="1371600" algn="l"/>
                <a:tab pos="1892300" algn="l"/>
                <a:tab pos="2349500" algn="l"/>
              </a:tabLst>
              <a:defRPr/>
            </a:pPr>
            <a:r>
              <a:rPr lang="en-US" dirty="0" smtClean="0"/>
              <a:t>Will give</a:t>
            </a:r>
            <a:r>
              <a:rPr lang="en-US" dirty="0" smtClean="0">
                <a:latin typeface="Courier New" pitchFamily="49" charset="0"/>
              </a:rPr>
              <a:t> s == t</a:t>
            </a:r>
            <a:endParaRPr lang="en-US" sz="1600" dirty="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4724400" y="1295400"/>
            <a:ext cx="2743200" cy="228600"/>
            <a:chOff x="2976" y="816"/>
            <a:chExt cx="1728" cy="144"/>
          </a:xfrm>
        </p:grpSpPr>
        <p:sp>
          <p:nvSpPr>
            <p:cNvPr id="42025" name="Rectangle 5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6" name="Rectangle 6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7" name="Rectangle 7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8" name="Rectangle 8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9" name="Rectangle 9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0" name="Rectangle 10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31" name="Rectangle 11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grpSp>
        <p:nvGrpSpPr>
          <p:cNvPr id="41989" name="Group 12"/>
          <p:cNvGrpSpPr>
            <a:grpSpLocks/>
          </p:cNvGrpSpPr>
          <p:nvPr/>
        </p:nvGrpSpPr>
        <p:grpSpPr bwMode="auto">
          <a:xfrm>
            <a:off x="4724400" y="1752600"/>
            <a:ext cx="2743200" cy="228600"/>
            <a:chOff x="2976" y="1104"/>
            <a:chExt cx="1728" cy="144"/>
          </a:xfrm>
        </p:grpSpPr>
        <p:sp>
          <p:nvSpPr>
            <p:cNvPr id="42018" name="Rectangle 13"/>
            <p:cNvSpPr>
              <a:spLocks noChangeArrowheads="1"/>
            </p:cNvSpPr>
            <p:nvPr/>
          </p:nvSpPr>
          <p:spPr bwMode="auto">
            <a:xfrm>
              <a:off x="297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19" name="Rectangle 14"/>
            <p:cNvSpPr>
              <a:spLocks noChangeArrowheads="1"/>
            </p:cNvSpPr>
            <p:nvPr/>
          </p:nvSpPr>
          <p:spPr bwMode="auto">
            <a:xfrm>
              <a:off x="312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0" name="Rectangle 15"/>
            <p:cNvSpPr>
              <a:spLocks noChangeArrowheads="1"/>
            </p:cNvSpPr>
            <p:nvPr/>
          </p:nvSpPr>
          <p:spPr bwMode="auto">
            <a:xfrm>
              <a:off x="3264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1" name="Rectangle 16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2" name="Rectangle 17"/>
            <p:cNvSpPr>
              <a:spLocks noChangeArrowheads="1"/>
            </p:cNvSpPr>
            <p:nvPr/>
          </p:nvSpPr>
          <p:spPr bwMode="auto">
            <a:xfrm>
              <a:off x="4416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3" name="Rectangle 18"/>
            <p:cNvSpPr>
              <a:spLocks noChangeArrowheads="1"/>
            </p:cNvSpPr>
            <p:nvPr/>
          </p:nvSpPr>
          <p:spPr bwMode="auto">
            <a:xfrm>
              <a:off x="4560" y="1104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24" name="Rectangle 19"/>
            <p:cNvSpPr>
              <a:spLocks noChangeArrowheads="1"/>
            </p:cNvSpPr>
            <p:nvPr/>
          </p:nvSpPr>
          <p:spPr bwMode="auto">
            <a:xfrm>
              <a:off x="3408" y="1104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0" name="Rectangle 20"/>
          <p:cNvSpPr>
            <a:spLocks noChangeArrowheads="1"/>
          </p:cNvSpPr>
          <p:nvPr/>
        </p:nvSpPr>
        <p:spPr bwMode="auto">
          <a:xfrm>
            <a:off x="4114800" y="121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1991" name="Rectangle 21"/>
          <p:cNvSpPr>
            <a:spLocks noChangeArrowheads="1"/>
          </p:cNvSpPr>
          <p:nvPr/>
        </p:nvSpPr>
        <p:spPr bwMode="auto">
          <a:xfrm>
            <a:off x="4114800" y="16764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v</a:t>
            </a:r>
          </a:p>
        </p:txBody>
      </p:sp>
      <p:sp>
        <p:nvSpPr>
          <p:cNvPr id="41992" name="Line 22"/>
          <p:cNvSpPr>
            <a:spLocks noChangeShapeType="1"/>
          </p:cNvSpPr>
          <p:nvPr/>
        </p:nvSpPr>
        <p:spPr bwMode="auto">
          <a:xfrm>
            <a:off x="3733800" y="20574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Rectangle 23"/>
          <p:cNvSpPr>
            <a:spLocks noChangeArrowheads="1"/>
          </p:cNvSpPr>
          <p:nvPr/>
        </p:nvSpPr>
        <p:spPr bwMode="auto">
          <a:xfrm>
            <a:off x="3733800" y="16764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+</a:t>
            </a:r>
          </a:p>
        </p:txBody>
      </p:sp>
      <p:grpSp>
        <p:nvGrpSpPr>
          <p:cNvPr id="41994" name="Group 24"/>
          <p:cNvGrpSpPr>
            <a:grpSpLocks/>
          </p:cNvGrpSpPr>
          <p:nvPr/>
        </p:nvGrpSpPr>
        <p:grpSpPr bwMode="auto">
          <a:xfrm>
            <a:off x="4495800" y="2209800"/>
            <a:ext cx="2971800" cy="228600"/>
            <a:chOff x="2832" y="1392"/>
            <a:chExt cx="1872" cy="144"/>
          </a:xfrm>
        </p:grpSpPr>
        <p:grpSp>
          <p:nvGrpSpPr>
            <p:cNvPr id="42009" name="Group 25"/>
            <p:cNvGrpSpPr>
              <a:grpSpLocks/>
            </p:cNvGrpSpPr>
            <p:nvPr/>
          </p:nvGrpSpPr>
          <p:grpSpPr bwMode="auto">
            <a:xfrm>
              <a:off x="2976" y="1392"/>
              <a:ext cx="1728" cy="144"/>
              <a:chOff x="2976" y="1392"/>
              <a:chExt cx="1728" cy="144"/>
            </a:xfrm>
          </p:grpSpPr>
          <p:sp>
            <p:nvSpPr>
              <p:cNvPr id="42011" name="Rectangle 26"/>
              <p:cNvSpPr>
                <a:spLocks noChangeArrowheads="1"/>
              </p:cNvSpPr>
              <p:nvPr/>
            </p:nvSpPr>
            <p:spPr bwMode="auto">
              <a:xfrm>
                <a:off x="297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2" name="Rectangle 27"/>
              <p:cNvSpPr>
                <a:spLocks noChangeArrowheads="1"/>
              </p:cNvSpPr>
              <p:nvPr/>
            </p:nvSpPr>
            <p:spPr bwMode="auto">
              <a:xfrm>
                <a:off x="312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3" name="Rectangle 28"/>
              <p:cNvSpPr>
                <a:spLocks noChangeArrowheads="1"/>
              </p:cNvSpPr>
              <p:nvPr/>
            </p:nvSpPr>
            <p:spPr bwMode="auto">
              <a:xfrm>
                <a:off x="3264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4" name="Rectangle 29"/>
              <p:cNvSpPr>
                <a:spLocks noChangeArrowheads="1"/>
              </p:cNvSpPr>
              <p:nvPr/>
            </p:nvSpPr>
            <p:spPr bwMode="auto">
              <a:xfrm>
                <a:off x="4272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5" name="Rectangle 30"/>
              <p:cNvSpPr>
                <a:spLocks noChangeArrowheads="1"/>
              </p:cNvSpPr>
              <p:nvPr/>
            </p:nvSpPr>
            <p:spPr bwMode="auto">
              <a:xfrm>
                <a:off x="4416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6" name="Rectangle 31"/>
              <p:cNvSpPr>
                <a:spLocks noChangeArrowheads="1"/>
              </p:cNvSpPr>
              <p:nvPr/>
            </p:nvSpPr>
            <p:spPr bwMode="auto">
              <a:xfrm>
                <a:off x="4560" y="1392"/>
                <a:ext cx="14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endParaRPr lang="en-US" altLang="en-US" b="0">
                  <a:latin typeface="Courier New" pitchFamily="49" charset="0"/>
                </a:endParaRPr>
              </a:p>
            </p:txBody>
          </p:sp>
          <p:sp>
            <p:nvSpPr>
              <p:cNvPr id="42017" name="Rectangle 32"/>
              <p:cNvSpPr>
                <a:spLocks noChangeArrowheads="1"/>
              </p:cNvSpPr>
              <p:nvPr/>
            </p:nvSpPr>
            <p:spPr bwMode="auto">
              <a:xfrm>
                <a:off x="3408" y="1392"/>
                <a:ext cx="864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>
                    <a:latin typeface="Courier New" pitchFamily="49" charset="0"/>
                  </a:rPr>
                  <a:t>• • •</a:t>
                </a:r>
              </a:p>
            </p:txBody>
          </p:sp>
        </p:grpSp>
        <p:sp>
          <p:nvSpPr>
            <p:cNvPr id="42010" name="Rectangle 33"/>
            <p:cNvSpPr>
              <a:spLocks noChangeArrowheads="1"/>
            </p:cNvSpPr>
            <p:nvPr/>
          </p:nvSpPr>
          <p:spPr bwMode="auto">
            <a:xfrm>
              <a:off x="2832" y="1392"/>
              <a:ext cx="144" cy="144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</p:grpSp>
      <p:sp>
        <p:nvSpPr>
          <p:cNvPr id="41995" name="Rectangle 34"/>
          <p:cNvSpPr>
            <a:spLocks noChangeArrowheads="1"/>
          </p:cNvSpPr>
          <p:nvPr/>
        </p:nvSpPr>
        <p:spPr bwMode="auto">
          <a:xfrm>
            <a:off x="3733800" y="2133600"/>
            <a:ext cx="64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+ </a:t>
            </a:r>
            <a:r>
              <a:rPr lang="en-US" altLang="en-US" b="0" i="1">
                <a:latin typeface="Times"/>
              </a:rPr>
              <a:t>v</a:t>
            </a:r>
          </a:p>
        </p:txBody>
      </p:sp>
      <p:grpSp>
        <p:nvGrpSpPr>
          <p:cNvPr id="41996" name="Group 35"/>
          <p:cNvGrpSpPr>
            <a:grpSpLocks/>
          </p:cNvGrpSpPr>
          <p:nvPr/>
        </p:nvGrpSpPr>
        <p:grpSpPr bwMode="auto">
          <a:xfrm>
            <a:off x="4724400" y="2667000"/>
            <a:ext cx="2743200" cy="228600"/>
            <a:chOff x="2976" y="1392"/>
            <a:chExt cx="1728" cy="144"/>
          </a:xfrm>
        </p:grpSpPr>
        <p:sp>
          <p:nvSpPr>
            <p:cNvPr id="42002" name="Rectangle 36"/>
            <p:cNvSpPr>
              <a:spLocks noChangeArrowheads="1"/>
            </p:cNvSpPr>
            <p:nvPr/>
          </p:nvSpPr>
          <p:spPr bwMode="auto">
            <a:xfrm>
              <a:off x="297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3" name="Rectangle 37"/>
            <p:cNvSpPr>
              <a:spLocks noChangeArrowheads="1"/>
            </p:cNvSpPr>
            <p:nvPr/>
          </p:nvSpPr>
          <p:spPr bwMode="auto">
            <a:xfrm>
              <a:off x="312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4" name="Rectangle 38"/>
            <p:cNvSpPr>
              <a:spLocks noChangeArrowheads="1"/>
            </p:cNvSpPr>
            <p:nvPr/>
          </p:nvSpPr>
          <p:spPr bwMode="auto">
            <a:xfrm>
              <a:off x="3264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5" name="Rectangle 39"/>
            <p:cNvSpPr>
              <a:spLocks noChangeArrowheads="1"/>
            </p:cNvSpPr>
            <p:nvPr/>
          </p:nvSpPr>
          <p:spPr bwMode="auto">
            <a:xfrm>
              <a:off x="4272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6" name="Rectangle 40"/>
            <p:cNvSpPr>
              <a:spLocks noChangeArrowheads="1"/>
            </p:cNvSpPr>
            <p:nvPr/>
          </p:nvSpPr>
          <p:spPr bwMode="auto">
            <a:xfrm>
              <a:off x="4416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7" name="Rectangle 41"/>
            <p:cNvSpPr>
              <a:spLocks noChangeArrowheads="1"/>
            </p:cNvSpPr>
            <p:nvPr/>
          </p:nvSpPr>
          <p:spPr bwMode="auto">
            <a:xfrm>
              <a:off x="4560" y="1392"/>
              <a:ext cx="14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2008" name="Rectangle 42"/>
            <p:cNvSpPr>
              <a:spLocks noChangeArrowheads="1"/>
            </p:cNvSpPr>
            <p:nvPr/>
          </p:nvSpPr>
          <p:spPr bwMode="auto">
            <a:xfrm>
              <a:off x="3408" y="1392"/>
              <a:ext cx="864" cy="1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1997" name="Line 43"/>
          <p:cNvSpPr>
            <a:spLocks noChangeShapeType="1"/>
          </p:cNvSpPr>
          <p:nvPr/>
        </p:nvSpPr>
        <p:spPr bwMode="auto">
          <a:xfrm>
            <a:off x="3733800" y="2514600"/>
            <a:ext cx="3886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44"/>
          <p:cNvSpPr txBox="1">
            <a:spLocks noChangeArrowheads="1"/>
          </p:cNvSpPr>
          <p:nvPr/>
        </p:nvSpPr>
        <p:spPr bwMode="auto">
          <a:xfrm>
            <a:off x="457200" y="2057400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Sum: </a:t>
            </a:r>
            <a:r>
              <a:rPr lang="en-US" altLang="en-US" b="0" i="1"/>
              <a:t>w</a:t>
            </a:r>
            <a:r>
              <a:rPr lang="en-US" altLang="en-US" b="0"/>
              <a:t>+1 bits</a:t>
            </a:r>
          </a:p>
        </p:txBody>
      </p:sp>
      <p:sp>
        <p:nvSpPr>
          <p:cNvPr id="41999" name="Text Box 45"/>
          <p:cNvSpPr txBox="1">
            <a:spLocks noChangeArrowheads="1"/>
          </p:cNvSpPr>
          <p:nvPr/>
        </p:nvSpPr>
        <p:spPr bwMode="auto">
          <a:xfrm>
            <a:off x="457200" y="13716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0" name="Text Box 46"/>
          <p:cNvSpPr txBox="1">
            <a:spLocks noChangeArrowheads="1"/>
          </p:cNvSpPr>
          <p:nvPr/>
        </p:nvSpPr>
        <p:spPr bwMode="auto">
          <a:xfrm>
            <a:off x="457200" y="26670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Carry: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2001" name="Rectangle 47"/>
          <p:cNvSpPr>
            <a:spLocks noChangeArrowheads="1"/>
          </p:cNvSpPr>
          <p:nvPr/>
        </p:nvSpPr>
        <p:spPr bwMode="auto">
          <a:xfrm>
            <a:off x="3048000" y="2667000"/>
            <a:ext cx="1358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TAdd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</a:t>
            </a:r>
            <a:r>
              <a:rPr lang="en-US" altLang="en-US" b="0" i="1">
                <a:latin typeface="Times"/>
              </a:rPr>
              <a:t>v</a:t>
            </a:r>
            <a:r>
              <a:rPr lang="en-US" altLang="en-US" b="0">
                <a:latin typeface="Time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Syllabus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Syllabus on Web: http://www.cs.hmc.edu/~geoff/cs105</a:t>
            </a:r>
          </a:p>
          <a:p>
            <a:pPr lvl="1" eaLnBrk="1" hangingPunct="1">
              <a:defRPr/>
            </a:pPr>
            <a:r>
              <a:rPr lang="en-US" smtClean="0"/>
              <a:t>Calendar defines due dates</a:t>
            </a:r>
          </a:p>
          <a:p>
            <a:pPr lvl="1" eaLnBrk="1" hangingPunct="1">
              <a:defRPr/>
            </a:pPr>
            <a:r>
              <a:rPr lang="en-US" smtClean="0"/>
              <a:t>Labs: cs105submit for some, others have specific directions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301625"/>
            <a:ext cx="7367587" cy="528638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Detecting 2’s-Comp. Overflow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708900" cy="4687888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Task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Given</a:t>
            </a:r>
            <a:r>
              <a:rPr lang="en-US" b="0" smtClean="0"/>
              <a:t> </a:t>
            </a:r>
            <a:r>
              <a:rPr lang="en-US" b="0" i="1" smtClean="0"/>
              <a:t>s</a:t>
            </a:r>
            <a:r>
              <a:rPr lang="en-US" b="0" smtClean="0"/>
              <a:t>  =  TAdd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Determine if </a:t>
            </a:r>
            <a:r>
              <a:rPr lang="en-US" b="0" i="1" smtClean="0"/>
              <a:t>s   </a:t>
            </a:r>
            <a:r>
              <a:rPr lang="en-US" b="0" smtClean="0"/>
              <a:t>=</a:t>
            </a:r>
            <a:r>
              <a:rPr lang="en-US" b="0" i="1" smtClean="0"/>
              <a:t> </a:t>
            </a:r>
            <a:r>
              <a:rPr lang="en-US" b="0" smtClean="0"/>
              <a:t>Add</a:t>
            </a:r>
            <a:r>
              <a:rPr lang="en-US" b="0" i="1" baseline="-25000" smtClean="0"/>
              <a:t>w</a:t>
            </a:r>
            <a:r>
              <a:rPr lang="en-US" b="0" smtClean="0"/>
              <a:t>(</a:t>
            </a:r>
            <a:r>
              <a:rPr lang="en-US" b="0" i="1" smtClean="0"/>
              <a:t>u</a:t>
            </a:r>
            <a:r>
              <a:rPr lang="en-US" b="0" smtClean="0"/>
              <a:t> , </a:t>
            </a:r>
            <a:r>
              <a:rPr lang="en-US" b="0" i="1" smtClean="0"/>
              <a:t>v</a:t>
            </a:r>
            <a:r>
              <a:rPr lang="en-US" b="0" smtClean="0"/>
              <a:t>)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Example</a:t>
            </a:r>
          </a:p>
          <a:p>
            <a:pPr lvl="1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int s, u, v;</a:t>
            </a:r>
          </a:p>
          <a:p>
            <a:pPr lvl="1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s = u + v;</a:t>
            </a:r>
          </a:p>
          <a:p>
            <a:pPr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Claim</a:t>
            </a:r>
          </a:p>
          <a:p>
            <a:pPr lvl="1" eaLnBrk="1" hangingPunct="1"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/>
              <a:t>Overflow iff either:</a:t>
            </a:r>
          </a:p>
          <a:p>
            <a:pPr lvl="2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 smtClean="0"/>
              <a:t>	u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&lt; 0,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0	(NegOver)</a:t>
            </a:r>
          </a:p>
          <a:p>
            <a:pPr lvl="2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i="1" smtClean="0"/>
              <a:t>	u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smtClean="0"/>
              <a:t> 0, </a:t>
            </a:r>
            <a:r>
              <a:rPr lang="en-US" i="1" smtClean="0"/>
              <a:t>s</a:t>
            </a:r>
            <a:r>
              <a:rPr lang="en-US" smtClean="0"/>
              <a:t> &lt; 0	(PosOver)</a:t>
            </a:r>
          </a:p>
          <a:p>
            <a:pPr lvl="1" eaLnBrk="1" hangingPunct="1">
              <a:buFont typeface="Wingdings" pitchFamily="2" charset="2"/>
              <a:buNone/>
              <a:tabLst>
                <a:tab pos="2743200" algn="l"/>
                <a:tab pos="4572000" algn="l"/>
                <a:tab pos="5029200" algn="l"/>
              </a:tabLst>
              <a:defRPr/>
            </a:pPr>
            <a:r>
              <a:rPr lang="en-US" smtClean="0">
                <a:latin typeface="Courier New" pitchFamily="49" charset="0"/>
              </a:rPr>
              <a:t>	</a:t>
            </a:r>
            <a:endParaRPr lang="en-US" smtClean="0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5257800" y="1371600"/>
            <a:ext cx="2058988" cy="2938463"/>
            <a:chOff x="3311" y="850"/>
            <a:chExt cx="1297" cy="1851"/>
          </a:xfrm>
        </p:grpSpPr>
        <p:sp>
          <p:nvSpPr>
            <p:cNvPr id="43013" name="Line 5"/>
            <p:cNvSpPr>
              <a:spLocks noChangeShapeType="1"/>
            </p:cNvSpPr>
            <p:nvPr/>
          </p:nvSpPr>
          <p:spPr bwMode="auto">
            <a:xfrm>
              <a:off x="3752" y="968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4" name="Line 6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5" name="Line 7"/>
            <p:cNvSpPr>
              <a:spLocks noChangeShapeType="1"/>
            </p:cNvSpPr>
            <p:nvPr/>
          </p:nvSpPr>
          <p:spPr bwMode="auto">
            <a:xfrm>
              <a:off x="3712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6" name="Line 8"/>
            <p:cNvSpPr>
              <a:spLocks noChangeShapeType="1"/>
            </p:cNvSpPr>
            <p:nvPr/>
          </p:nvSpPr>
          <p:spPr bwMode="auto">
            <a:xfrm>
              <a:off x="3712" y="960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568" y="1400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4528" y="1392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3856" y="1536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3848" y="1200"/>
              <a:ext cx="625" cy="817"/>
            </a:xfrm>
            <a:custGeom>
              <a:avLst/>
              <a:gdLst>
                <a:gd name="T0" fmla="*/ 0 w 625"/>
                <a:gd name="T1" fmla="*/ 0 h 817"/>
                <a:gd name="T2" fmla="*/ 240 w 625"/>
                <a:gd name="T3" fmla="*/ 0 h 817"/>
                <a:gd name="T4" fmla="*/ 384 w 625"/>
                <a:gd name="T5" fmla="*/ 816 h 817"/>
                <a:gd name="T6" fmla="*/ 624 w 625"/>
                <a:gd name="T7" fmla="*/ 816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0"/>
                  </a:moveTo>
                  <a:lnTo>
                    <a:pt x="240" y="0"/>
                  </a:lnTo>
                  <a:lnTo>
                    <a:pt x="384" y="816"/>
                  </a:lnTo>
                  <a:lnTo>
                    <a:pt x="624" y="81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3359" y="1714"/>
              <a:ext cx="1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0</a:t>
              </a: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359" y="1282"/>
              <a:ext cx="396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 </a:t>
              </a:r>
              <a:r>
                <a:rPr lang="en-US" altLang="en-US" b="0" baseline="30000"/>
                <a:t>–1</a:t>
              </a:r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311" y="850"/>
              <a:ext cx="42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/>
                <a:t>2</a:t>
              </a:r>
              <a:r>
                <a:rPr lang="en-US" altLang="en-US" b="0" i="1" baseline="30000"/>
                <a:t>w</a:t>
              </a:r>
              <a:r>
                <a:rPr lang="en-US" altLang="en-US" b="0"/>
                <a:t>–1</a:t>
              </a:r>
            </a:p>
          </p:txBody>
        </p:sp>
        <p:sp>
          <p:nvSpPr>
            <p:cNvPr id="43025" name="Line 17"/>
            <p:cNvSpPr>
              <a:spLocks noChangeShapeType="1"/>
            </p:cNvSpPr>
            <p:nvPr/>
          </p:nvSpPr>
          <p:spPr bwMode="auto">
            <a:xfrm>
              <a:off x="3752" y="1832"/>
              <a:ext cx="0" cy="8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8"/>
            <p:cNvSpPr>
              <a:spLocks noChangeShapeType="1"/>
            </p:cNvSpPr>
            <p:nvPr/>
          </p:nvSpPr>
          <p:spPr bwMode="auto">
            <a:xfrm>
              <a:off x="3712" y="2688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3712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8" name="Line 20"/>
            <p:cNvSpPr>
              <a:spLocks noChangeShapeType="1"/>
            </p:cNvSpPr>
            <p:nvPr/>
          </p:nvSpPr>
          <p:spPr bwMode="auto">
            <a:xfrm>
              <a:off x="3712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9" name="Line 21"/>
            <p:cNvSpPr>
              <a:spLocks noChangeShapeType="1"/>
            </p:cNvSpPr>
            <p:nvPr/>
          </p:nvSpPr>
          <p:spPr bwMode="auto">
            <a:xfrm>
              <a:off x="4568" y="1832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0" name="Line 22"/>
            <p:cNvSpPr>
              <a:spLocks noChangeShapeType="1"/>
            </p:cNvSpPr>
            <p:nvPr/>
          </p:nvSpPr>
          <p:spPr bwMode="auto">
            <a:xfrm>
              <a:off x="4528" y="2256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1" name="Line 23"/>
            <p:cNvSpPr>
              <a:spLocks noChangeShapeType="1"/>
            </p:cNvSpPr>
            <p:nvPr/>
          </p:nvSpPr>
          <p:spPr bwMode="auto">
            <a:xfrm>
              <a:off x="4528" y="1824"/>
              <a:ext cx="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4"/>
            <p:cNvSpPr>
              <a:spLocks noChangeShapeType="1"/>
            </p:cNvSpPr>
            <p:nvPr/>
          </p:nvSpPr>
          <p:spPr bwMode="auto">
            <a:xfrm>
              <a:off x="3856" y="2112"/>
              <a:ext cx="6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auto">
            <a:xfrm>
              <a:off x="3848" y="1680"/>
              <a:ext cx="625" cy="817"/>
            </a:xfrm>
            <a:custGeom>
              <a:avLst/>
              <a:gdLst>
                <a:gd name="T0" fmla="*/ 0 w 625"/>
                <a:gd name="T1" fmla="*/ 816 h 817"/>
                <a:gd name="T2" fmla="*/ 240 w 625"/>
                <a:gd name="T3" fmla="*/ 816 h 817"/>
                <a:gd name="T4" fmla="*/ 384 w 625"/>
                <a:gd name="T5" fmla="*/ 0 h 817"/>
                <a:gd name="T6" fmla="*/ 624 w 625"/>
                <a:gd name="T7" fmla="*/ 0 h 81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5" h="817">
                  <a:moveTo>
                    <a:pt x="0" y="816"/>
                  </a:moveTo>
                  <a:lnTo>
                    <a:pt x="240" y="816"/>
                  </a:lnTo>
                  <a:lnTo>
                    <a:pt x="384" y="0"/>
                  </a:lnTo>
                  <a:lnTo>
                    <a:pt x="62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Rectangle 26"/>
            <p:cNvSpPr>
              <a:spLocks noChangeArrowheads="1"/>
            </p:cNvSpPr>
            <p:nvPr/>
          </p:nvSpPr>
          <p:spPr bwMode="auto">
            <a:xfrm>
              <a:off x="3831" y="1023"/>
              <a:ext cx="54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PosOver</a:t>
              </a:r>
            </a:p>
          </p:txBody>
        </p:sp>
        <p:sp>
          <p:nvSpPr>
            <p:cNvPr id="43035" name="Rectangle 27"/>
            <p:cNvSpPr>
              <a:spLocks noChangeArrowheads="1"/>
            </p:cNvSpPr>
            <p:nvPr/>
          </p:nvSpPr>
          <p:spPr bwMode="auto">
            <a:xfrm>
              <a:off x="3831" y="2511"/>
              <a:ext cx="561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sz="1400" b="0"/>
                <a:t>NegOver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1801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A Fun Fact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Official C standard says overflow is “undefined”</a:t>
            </a:r>
            <a:endParaRPr lang="en-US" b="0" i="1" dirty="0" smtClean="0"/>
          </a:p>
          <a:p>
            <a:pPr lvl="1" eaLnBrk="1" hangingPunct="1">
              <a:defRPr/>
            </a:pPr>
            <a:r>
              <a:rPr lang="en-US" dirty="0" smtClean="0"/>
              <a:t>Intention was to let machine define what happens</a:t>
            </a:r>
          </a:p>
          <a:p>
            <a:pPr eaLnBrk="1" hangingPunct="1">
              <a:defRPr/>
            </a:pPr>
            <a:r>
              <a:rPr lang="en-US" dirty="0" smtClean="0"/>
              <a:t>Recently compiler writers have decided “undefined” means “we get to choose”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We can generate 0, biggest integer, or anything else</a:t>
            </a:r>
          </a:p>
          <a:p>
            <a:pPr lvl="1" eaLnBrk="1" hangingPunct="1">
              <a:defRPr/>
            </a:pPr>
            <a:r>
              <a:rPr lang="en-US" dirty="0" smtClean="0"/>
              <a:t>Or if we’re sure it’ll overflow, we can optimize out completely</a:t>
            </a:r>
          </a:p>
          <a:p>
            <a:pPr lvl="1" eaLnBrk="1" hangingPunct="1">
              <a:defRPr/>
            </a:pPr>
            <a:r>
              <a:rPr lang="en-US" dirty="0" smtClean="0"/>
              <a:t>This can introduce some lovely bugs (e.g., you can’t check for overflow)</a:t>
            </a:r>
          </a:p>
          <a:p>
            <a:pPr eaLnBrk="1" hangingPunct="1">
              <a:defRPr/>
            </a:pPr>
            <a:r>
              <a:rPr lang="en-US" dirty="0" smtClean="0"/>
              <a:t>Currently fight between compiler community and security community over this issue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23850"/>
            <a:ext cx="6180138" cy="5556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Multiplication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2446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Computing exact product of </a:t>
            </a:r>
            <a:r>
              <a:rPr lang="en-US" b="0" i="1" dirty="0" smtClean="0"/>
              <a:t>w</a:t>
            </a:r>
            <a:r>
              <a:rPr lang="en-US" dirty="0" smtClean="0"/>
              <a:t>-bit numbers </a:t>
            </a:r>
            <a:r>
              <a:rPr lang="en-US" b="0" i="1" dirty="0" smtClean="0"/>
              <a:t>x</a:t>
            </a:r>
            <a:r>
              <a:rPr lang="en-US" dirty="0" smtClean="0"/>
              <a:t>, </a:t>
            </a:r>
            <a:r>
              <a:rPr lang="en-US" b="0" i="1" dirty="0" smtClean="0"/>
              <a:t>y</a:t>
            </a:r>
          </a:p>
          <a:p>
            <a:pPr lvl="1" eaLnBrk="1" hangingPunct="1">
              <a:defRPr/>
            </a:pPr>
            <a:r>
              <a:rPr lang="en-US" dirty="0" smtClean="0"/>
              <a:t>Either signed or unsigned</a:t>
            </a:r>
          </a:p>
          <a:p>
            <a:pPr eaLnBrk="1" hangingPunct="1">
              <a:defRPr/>
            </a:pPr>
            <a:r>
              <a:rPr lang="en-US" dirty="0" smtClean="0"/>
              <a:t>Ranges</a:t>
            </a:r>
            <a:endParaRPr lang="en-US" i="1" dirty="0" smtClean="0"/>
          </a:p>
          <a:p>
            <a:pPr lvl="1" eaLnBrk="1" hangingPunct="1">
              <a:defRPr/>
            </a:pPr>
            <a:r>
              <a:rPr lang="en-US" dirty="0" smtClean="0"/>
              <a:t>Unsigned: </a:t>
            </a:r>
            <a:r>
              <a:rPr lang="en-US" b="0" dirty="0" smtClean="0"/>
              <a:t>0 ≤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1)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dirty="0" smtClean="0"/>
              <a:t> –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+1</a:t>
            </a:r>
            <a:r>
              <a:rPr lang="en-US" b="0" dirty="0" smtClean="0"/>
              <a:t> + 1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</a:t>
            </a:r>
          </a:p>
          <a:p>
            <a:pPr lvl="1" eaLnBrk="1" hangingPunct="1">
              <a:defRPr/>
            </a:pPr>
            <a:r>
              <a:rPr lang="en-US" dirty="0" smtClean="0"/>
              <a:t>Two’s complement min: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 ≥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)*(2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–1)  =  –2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 </a:t>
            </a:r>
            <a:r>
              <a:rPr lang="en-US" b="0" dirty="0" smtClean="0"/>
              <a:t>+ 2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–1 bits (including 1 for sign)</a:t>
            </a:r>
          </a:p>
          <a:p>
            <a:pPr lvl="1" eaLnBrk="1" hangingPunct="1">
              <a:defRPr/>
            </a:pPr>
            <a:r>
              <a:rPr lang="en-US" dirty="0" smtClean="0"/>
              <a:t>Two’s complement max:</a:t>
            </a:r>
            <a:r>
              <a:rPr lang="en-US" b="0" dirty="0" smtClean="0"/>
              <a:t> </a:t>
            </a:r>
            <a:r>
              <a:rPr lang="en-US" b="0" i="1" dirty="0" smtClean="0"/>
              <a:t>x</a:t>
            </a:r>
            <a:r>
              <a:rPr lang="en-US" b="0" dirty="0" smtClean="0"/>
              <a:t> * </a:t>
            </a:r>
            <a:r>
              <a:rPr lang="en-US" b="0" i="1" dirty="0" smtClean="0"/>
              <a:t>y</a:t>
            </a:r>
            <a:r>
              <a:rPr lang="en-US" b="0" dirty="0" smtClean="0"/>
              <a:t> ≤ (–2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–1</a:t>
            </a:r>
            <a:r>
              <a:rPr lang="en-US" b="0" dirty="0" smtClean="0"/>
              <a:t>) </a:t>
            </a:r>
            <a:r>
              <a:rPr lang="en-US" b="0" baseline="30000" dirty="0" smtClean="0"/>
              <a:t>2</a:t>
            </a:r>
            <a:r>
              <a:rPr lang="en-US" b="0" dirty="0" smtClean="0"/>
              <a:t>  =  2</a:t>
            </a:r>
            <a:r>
              <a:rPr lang="en-US" b="0" baseline="30000" dirty="0" smtClean="0"/>
              <a:t>2</a:t>
            </a:r>
            <a:r>
              <a:rPr lang="en-US" b="0" i="1" baseline="30000" dirty="0" smtClean="0"/>
              <a:t>w</a:t>
            </a:r>
            <a:r>
              <a:rPr lang="en-US" b="0" baseline="30000" dirty="0" smtClean="0"/>
              <a:t>–2</a:t>
            </a:r>
          </a:p>
          <a:p>
            <a:pPr lvl="2" eaLnBrk="1" hangingPunct="1">
              <a:defRPr/>
            </a:pPr>
            <a:r>
              <a:rPr lang="en-US" dirty="0" smtClean="0"/>
              <a:t>Up to 2</a:t>
            </a:r>
            <a:r>
              <a:rPr lang="en-US" i="1" dirty="0" smtClean="0"/>
              <a:t>w</a:t>
            </a:r>
            <a:r>
              <a:rPr lang="en-US" dirty="0" smtClean="0"/>
              <a:t> bits, but only for (</a:t>
            </a:r>
            <a:r>
              <a:rPr lang="en-US" i="1" dirty="0" err="1" smtClean="0"/>
              <a:t>TMin</a:t>
            </a:r>
            <a:r>
              <a:rPr lang="en-US" i="1" baseline="-25000" dirty="0" err="1" smtClean="0"/>
              <a:t>w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pPr eaLnBrk="1" hangingPunct="1">
              <a:defRPr/>
            </a:pPr>
            <a:r>
              <a:rPr lang="en-US" dirty="0" smtClean="0"/>
              <a:t>Maintaining exact results</a:t>
            </a:r>
          </a:p>
          <a:p>
            <a:pPr lvl="1" eaLnBrk="1" hangingPunct="1">
              <a:defRPr/>
            </a:pPr>
            <a:r>
              <a:rPr lang="en-US" dirty="0" smtClean="0"/>
              <a:t>Would need to keep expanding word size with each product computed</a:t>
            </a:r>
          </a:p>
          <a:p>
            <a:pPr lvl="1" eaLnBrk="1" hangingPunct="1">
              <a:defRPr/>
            </a:pPr>
            <a:r>
              <a:rPr lang="en-US" dirty="0" smtClean="0"/>
              <a:t>Done in software by “arbitrary-precision” arithmetic packages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301625"/>
            <a:ext cx="7270750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Power-of-2 Multiply by Shifting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Operation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&lt;&lt; k</a:t>
            </a:r>
            <a:r>
              <a:rPr lang="en-US" dirty="0" smtClean="0"/>
              <a:t> gives </a:t>
            </a:r>
            <a:r>
              <a:rPr lang="en-US" dirty="0" smtClean="0">
                <a:latin typeface="Courier New" pitchFamily="49" charset="0"/>
              </a:rPr>
              <a:t>u * </a:t>
            </a:r>
            <a:r>
              <a:rPr lang="en-US" b="0" i="1" dirty="0" smtClean="0"/>
              <a:t>2</a:t>
            </a:r>
            <a:r>
              <a:rPr lang="en-US" b="0" i="1" baseline="30000" dirty="0" smtClean="0"/>
              <a:t>k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Both signed and unsigned</a:t>
            </a:r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endParaRPr lang="en-US" dirty="0" smtClean="0"/>
          </a:p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Examples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&lt;&lt; 3		==	u * 8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&lt;&lt; 5 - u &lt;&lt; 3	==	u * 24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Most machines shift and add much faster than multiply</a:t>
            </a:r>
          </a:p>
          <a:p>
            <a:pPr lvl="2" eaLnBrk="1" hangingPunct="1">
              <a:tabLst>
                <a:tab pos="2971800" algn="l"/>
              </a:tabLst>
              <a:defRPr/>
            </a:pPr>
            <a:r>
              <a:rPr lang="en-US" dirty="0" smtClean="0"/>
              <a:t>Compiler generates this code automatically</a:t>
            </a:r>
          </a:p>
          <a:p>
            <a:pPr lvl="1" eaLnBrk="1" hangingPunct="1">
              <a:tabLst>
                <a:tab pos="2971800" algn="l"/>
              </a:tabLst>
              <a:defRPr/>
            </a:pPr>
            <a:endParaRPr lang="en-US" dirty="0" smtClean="0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5791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6019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6" name="Rectangle 7"/>
          <p:cNvSpPr>
            <a:spLocks noChangeArrowheads="1"/>
          </p:cNvSpPr>
          <p:nvPr/>
        </p:nvSpPr>
        <p:spPr bwMode="auto">
          <a:xfrm>
            <a:off x="62484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7" name="Rectangle 8"/>
          <p:cNvSpPr>
            <a:spLocks noChangeArrowheads="1"/>
          </p:cNvSpPr>
          <p:nvPr/>
        </p:nvSpPr>
        <p:spPr bwMode="auto">
          <a:xfrm>
            <a:off x="78486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8" name="Rectangle 9"/>
          <p:cNvSpPr>
            <a:spLocks noChangeArrowheads="1"/>
          </p:cNvSpPr>
          <p:nvPr/>
        </p:nvSpPr>
        <p:spPr bwMode="auto">
          <a:xfrm>
            <a:off x="80772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89" name="Rectangle 10"/>
          <p:cNvSpPr>
            <a:spLocks noChangeArrowheads="1"/>
          </p:cNvSpPr>
          <p:nvPr/>
        </p:nvSpPr>
        <p:spPr bwMode="auto">
          <a:xfrm>
            <a:off x="8305800" y="27574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090" name="Rectangle 11"/>
          <p:cNvSpPr>
            <a:spLocks noChangeArrowheads="1"/>
          </p:cNvSpPr>
          <p:nvPr/>
        </p:nvSpPr>
        <p:spPr bwMode="auto">
          <a:xfrm>
            <a:off x="6477000" y="2757488"/>
            <a:ext cx="1371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 • •</a:t>
            </a:r>
          </a:p>
        </p:txBody>
      </p:sp>
      <p:sp>
        <p:nvSpPr>
          <p:cNvPr id="46091" name="Rectangle 12"/>
          <p:cNvSpPr>
            <a:spLocks noChangeArrowheads="1"/>
          </p:cNvSpPr>
          <p:nvPr/>
        </p:nvSpPr>
        <p:spPr bwMode="auto">
          <a:xfrm>
            <a:off x="5791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2" name="Rectangle 13"/>
          <p:cNvSpPr>
            <a:spLocks noChangeArrowheads="1"/>
          </p:cNvSpPr>
          <p:nvPr/>
        </p:nvSpPr>
        <p:spPr bwMode="auto">
          <a:xfrm>
            <a:off x="67056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3" name="Rectangle 14"/>
          <p:cNvSpPr>
            <a:spLocks noChangeArrowheads="1"/>
          </p:cNvSpPr>
          <p:nvPr/>
        </p:nvSpPr>
        <p:spPr bwMode="auto">
          <a:xfrm>
            <a:off x="6934200" y="3214688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6094" name="Rectangle 15"/>
          <p:cNvSpPr>
            <a:spLocks noChangeArrowheads="1"/>
          </p:cNvSpPr>
          <p:nvPr/>
        </p:nvSpPr>
        <p:spPr bwMode="auto">
          <a:xfrm>
            <a:off x="7162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5" name="Rectangle 16"/>
          <p:cNvSpPr>
            <a:spLocks noChangeArrowheads="1"/>
          </p:cNvSpPr>
          <p:nvPr/>
        </p:nvSpPr>
        <p:spPr bwMode="auto">
          <a:xfrm>
            <a:off x="80772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6" name="Rectangle 17"/>
          <p:cNvSpPr>
            <a:spLocks noChangeArrowheads="1"/>
          </p:cNvSpPr>
          <p:nvPr/>
        </p:nvSpPr>
        <p:spPr bwMode="auto">
          <a:xfrm>
            <a:off x="8305800" y="32146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097" name="Rectangle 18"/>
          <p:cNvSpPr>
            <a:spLocks noChangeArrowheads="1"/>
          </p:cNvSpPr>
          <p:nvPr/>
        </p:nvSpPr>
        <p:spPr bwMode="auto">
          <a:xfrm>
            <a:off x="60198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098" name="Rectangle 19"/>
          <p:cNvSpPr>
            <a:spLocks noChangeArrowheads="1"/>
          </p:cNvSpPr>
          <p:nvPr/>
        </p:nvSpPr>
        <p:spPr bwMode="auto">
          <a:xfrm>
            <a:off x="5181600" y="26812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6099" name="Rectangle 20"/>
          <p:cNvSpPr>
            <a:spLocks noChangeArrowheads="1"/>
          </p:cNvSpPr>
          <p:nvPr/>
        </p:nvSpPr>
        <p:spPr bwMode="auto">
          <a:xfrm>
            <a:off x="5181600" y="3138488"/>
            <a:ext cx="366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0" name="Line 21"/>
          <p:cNvSpPr>
            <a:spLocks noChangeShapeType="1"/>
          </p:cNvSpPr>
          <p:nvPr/>
        </p:nvSpPr>
        <p:spPr bwMode="auto">
          <a:xfrm>
            <a:off x="2362200" y="35194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2"/>
          <p:cNvSpPr>
            <a:spLocks noChangeArrowheads="1"/>
          </p:cNvSpPr>
          <p:nvPr/>
        </p:nvSpPr>
        <p:spPr bwMode="auto">
          <a:xfrm>
            <a:off x="4800600" y="3138488"/>
            <a:ext cx="32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*</a:t>
            </a:r>
          </a:p>
        </p:txBody>
      </p:sp>
      <p:sp>
        <p:nvSpPr>
          <p:cNvPr id="46102" name="Rectangle 23"/>
          <p:cNvSpPr>
            <a:spLocks noChangeArrowheads="1"/>
          </p:cNvSpPr>
          <p:nvPr/>
        </p:nvSpPr>
        <p:spPr bwMode="auto">
          <a:xfrm>
            <a:off x="3429000" y="3595688"/>
            <a:ext cx="6524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·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6103" name="Line 24"/>
          <p:cNvSpPr>
            <a:spLocks noChangeShapeType="1"/>
          </p:cNvSpPr>
          <p:nvPr/>
        </p:nvSpPr>
        <p:spPr bwMode="auto">
          <a:xfrm flipV="1">
            <a:off x="2362200" y="3976688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Text Box 25"/>
          <p:cNvSpPr txBox="1">
            <a:spLocks noChangeArrowheads="1"/>
          </p:cNvSpPr>
          <p:nvPr/>
        </p:nvSpPr>
        <p:spPr bwMode="auto">
          <a:xfrm>
            <a:off x="838200" y="3595688"/>
            <a:ext cx="252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True Product: </a:t>
            </a:r>
            <a:r>
              <a:rPr lang="en-US" altLang="en-US" b="0" i="1"/>
              <a:t>w</a:t>
            </a:r>
            <a:r>
              <a:rPr lang="en-US" altLang="en-US" b="0"/>
              <a:t>+</a:t>
            </a:r>
            <a:r>
              <a:rPr lang="en-US" altLang="en-US" b="0" i="1"/>
              <a:t>k</a:t>
            </a:r>
            <a:r>
              <a:rPr lang="en-US" altLang="en-US" b="0"/>
              <a:t>  bits</a:t>
            </a:r>
          </a:p>
        </p:txBody>
      </p:sp>
      <p:sp>
        <p:nvSpPr>
          <p:cNvPr id="46105" name="Text Box 26"/>
          <p:cNvSpPr txBox="1">
            <a:spLocks noChangeArrowheads="1"/>
          </p:cNvSpPr>
          <p:nvPr/>
        </p:nvSpPr>
        <p:spPr bwMode="auto">
          <a:xfrm>
            <a:off x="838200" y="2909888"/>
            <a:ext cx="189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6" name="Text Box 27"/>
          <p:cNvSpPr txBox="1">
            <a:spLocks noChangeArrowheads="1"/>
          </p:cNvSpPr>
          <p:nvPr/>
        </p:nvSpPr>
        <p:spPr bwMode="auto">
          <a:xfrm>
            <a:off x="838200" y="4205288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Discard </a:t>
            </a:r>
            <a:r>
              <a:rPr lang="en-US" altLang="en-US" b="0" i="1"/>
              <a:t>k </a:t>
            </a:r>
            <a:r>
              <a:rPr lang="en-US" altLang="en-US" b="0"/>
              <a:t> bits: </a:t>
            </a:r>
            <a:r>
              <a:rPr lang="en-US" altLang="en-US" b="0" i="1"/>
              <a:t>w</a:t>
            </a:r>
            <a:r>
              <a:rPr lang="en-US" altLang="en-US" b="0"/>
              <a:t> bits</a:t>
            </a:r>
          </a:p>
        </p:txBody>
      </p:sp>
      <p:sp>
        <p:nvSpPr>
          <p:cNvPr id="46107" name="Rectangle 28"/>
          <p:cNvSpPr>
            <a:spLocks noChangeArrowheads="1"/>
          </p:cNvSpPr>
          <p:nvPr/>
        </p:nvSpPr>
        <p:spPr bwMode="auto">
          <a:xfrm>
            <a:off x="4097338" y="4129088"/>
            <a:ext cx="1516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UMult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08" name="Rectangle 29"/>
          <p:cNvSpPr>
            <a:spLocks noChangeArrowheads="1"/>
          </p:cNvSpPr>
          <p:nvPr/>
        </p:nvSpPr>
        <p:spPr bwMode="auto">
          <a:xfrm>
            <a:off x="7391400" y="32146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09" name="Rectangle 30"/>
          <p:cNvSpPr>
            <a:spLocks noChangeArrowheads="1"/>
          </p:cNvSpPr>
          <p:nvPr/>
        </p:nvSpPr>
        <p:spPr bwMode="auto">
          <a:xfrm>
            <a:off x="6858000" y="2376488"/>
            <a:ext cx="28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grpSp>
        <p:nvGrpSpPr>
          <p:cNvPr id="46110" name="Group 31"/>
          <p:cNvGrpSpPr>
            <a:grpSpLocks/>
          </p:cNvGrpSpPr>
          <p:nvPr/>
        </p:nvGrpSpPr>
        <p:grpSpPr bwMode="auto">
          <a:xfrm>
            <a:off x="4419600" y="3671888"/>
            <a:ext cx="2743200" cy="228600"/>
            <a:chOff x="2976" y="816"/>
            <a:chExt cx="1728" cy="144"/>
          </a:xfrm>
        </p:grpSpPr>
        <p:sp>
          <p:nvSpPr>
            <p:cNvPr id="46124" name="Rectangle 32"/>
            <p:cNvSpPr>
              <a:spLocks noChangeArrowheads="1"/>
            </p:cNvSpPr>
            <p:nvPr/>
          </p:nvSpPr>
          <p:spPr bwMode="auto">
            <a:xfrm>
              <a:off x="297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5" name="Rectangle 33"/>
            <p:cNvSpPr>
              <a:spLocks noChangeArrowheads="1"/>
            </p:cNvSpPr>
            <p:nvPr/>
          </p:nvSpPr>
          <p:spPr bwMode="auto">
            <a:xfrm>
              <a:off x="312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6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7" name="Rectangle 35"/>
            <p:cNvSpPr>
              <a:spLocks noChangeArrowheads="1"/>
            </p:cNvSpPr>
            <p:nvPr/>
          </p:nvSpPr>
          <p:spPr bwMode="auto">
            <a:xfrm>
              <a:off x="4272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8" name="Rectangle 36"/>
            <p:cNvSpPr>
              <a:spLocks noChangeArrowheads="1"/>
            </p:cNvSpPr>
            <p:nvPr/>
          </p:nvSpPr>
          <p:spPr bwMode="auto">
            <a:xfrm>
              <a:off x="4416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29" name="Rectangle 37"/>
            <p:cNvSpPr>
              <a:spLocks noChangeArrowheads="1"/>
            </p:cNvSpPr>
            <p:nvPr/>
          </p:nvSpPr>
          <p:spPr bwMode="auto">
            <a:xfrm>
              <a:off x="4560" y="81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6130" name="Rectangle 38"/>
            <p:cNvSpPr>
              <a:spLocks noChangeArrowheads="1"/>
            </p:cNvSpPr>
            <p:nvPr/>
          </p:nvSpPr>
          <p:spPr bwMode="auto">
            <a:xfrm>
              <a:off x="3408" y="816"/>
              <a:ext cx="86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 • •</a:t>
              </a:r>
            </a:p>
          </p:txBody>
        </p:sp>
      </p:grpSp>
      <p:sp>
        <p:nvSpPr>
          <p:cNvPr id="46111" name="Rectangle 39"/>
          <p:cNvSpPr>
            <a:spLocks noChangeArrowheads="1"/>
          </p:cNvSpPr>
          <p:nvPr/>
        </p:nvSpPr>
        <p:spPr bwMode="auto">
          <a:xfrm>
            <a:off x="7162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2" name="Rectangle 40"/>
          <p:cNvSpPr>
            <a:spLocks noChangeArrowheads="1"/>
          </p:cNvSpPr>
          <p:nvPr/>
        </p:nvSpPr>
        <p:spPr bwMode="auto">
          <a:xfrm>
            <a:off x="80772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3" name="Rectangle 41"/>
          <p:cNvSpPr>
            <a:spLocks noChangeArrowheads="1"/>
          </p:cNvSpPr>
          <p:nvPr/>
        </p:nvSpPr>
        <p:spPr bwMode="auto">
          <a:xfrm>
            <a:off x="8305800" y="36718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4" name="Rectangle 42"/>
          <p:cNvSpPr>
            <a:spLocks noChangeArrowheads="1"/>
          </p:cNvSpPr>
          <p:nvPr/>
        </p:nvSpPr>
        <p:spPr bwMode="auto">
          <a:xfrm>
            <a:off x="7391400" y="36718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15" name="Rectangle 43"/>
          <p:cNvSpPr>
            <a:spLocks noChangeArrowheads="1"/>
          </p:cNvSpPr>
          <p:nvPr/>
        </p:nvSpPr>
        <p:spPr bwMode="auto">
          <a:xfrm>
            <a:off x="4114800" y="4510088"/>
            <a:ext cx="1490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latin typeface="Times"/>
              </a:rPr>
              <a:t>TMult</a:t>
            </a:r>
            <a:r>
              <a:rPr lang="en-US" altLang="en-US" b="0" i="1" baseline="-25000">
                <a:latin typeface="Times"/>
              </a:rPr>
              <a:t>w</a:t>
            </a:r>
            <a:r>
              <a:rPr lang="en-US" altLang="en-US" b="0">
                <a:latin typeface="Times"/>
              </a:rPr>
              <a:t>(</a:t>
            </a:r>
            <a:r>
              <a:rPr lang="en-US" altLang="en-US" b="0" i="1">
                <a:latin typeface="Times"/>
              </a:rPr>
              <a:t>u</a:t>
            </a:r>
            <a:r>
              <a:rPr lang="en-US" altLang="en-US" b="0">
                <a:latin typeface="Times"/>
              </a:rPr>
              <a:t> , 2</a:t>
            </a:r>
            <a:r>
              <a:rPr lang="en-US" altLang="en-US" b="0" i="1" baseline="30000">
                <a:latin typeface="Times"/>
              </a:rPr>
              <a:t>k</a:t>
            </a:r>
            <a:r>
              <a:rPr lang="en-US" altLang="en-US" b="0">
                <a:latin typeface="Times"/>
              </a:rPr>
              <a:t>)</a:t>
            </a:r>
          </a:p>
        </p:txBody>
      </p:sp>
      <p:sp>
        <p:nvSpPr>
          <p:cNvPr id="46116" name="Rectangle 44"/>
          <p:cNvSpPr>
            <a:spLocks noChangeArrowheads="1"/>
          </p:cNvSpPr>
          <p:nvPr/>
        </p:nvSpPr>
        <p:spPr bwMode="auto">
          <a:xfrm>
            <a:off x="7162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7" name="Rectangle 45"/>
          <p:cNvSpPr>
            <a:spLocks noChangeArrowheads="1"/>
          </p:cNvSpPr>
          <p:nvPr/>
        </p:nvSpPr>
        <p:spPr bwMode="auto">
          <a:xfrm>
            <a:off x="80772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8" name="Rectangle 46"/>
          <p:cNvSpPr>
            <a:spLocks noChangeArrowheads="1"/>
          </p:cNvSpPr>
          <p:nvPr/>
        </p:nvSpPr>
        <p:spPr bwMode="auto">
          <a:xfrm>
            <a:off x="8305800" y="4129088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6119" name="Rectangle 47"/>
          <p:cNvSpPr>
            <a:spLocks noChangeArrowheads="1"/>
          </p:cNvSpPr>
          <p:nvPr/>
        </p:nvSpPr>
        <p:spPr bwMode="auto">
          <a:xfrm>
            <a:off x="7391400" y="4129088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6120" name="Rectangle 48"/>
          <p:cNvSpPr>
            <a:spLocks noChangeArrowheads="1"/>
          </p:cNvSpPr>
          <p:nvPr/>
        </p:nvSpPr>
        <p:spPr bwMode="auto">
          <a:xfrm>
            <a:off x="64770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1" name="Rectangle 49"/>
          <p:cNvSpPr>
            <a:spLocks noChangeArrowheads="1"/>
          </p:cNvSpPr>
          <p:nvPr/>
        </p:nvSpPr>
        <p:spPr bwMode="auto">
          <a:xfrm>
            <a:off x="67056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2" name="Rectangle 50"/>
          <p:cNvSpPr>
            <a:spLocks noChangeArrowheads="1"/>
          </p:cNvSpPr>
          <p:nvPr/>
        </p:nvSpPr>
        <p:spPr bwMode="auto">
          <a:xfrm>
            <a:off x="6934200" y="4129088"/>
            <a:ext cx="2286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6123" name="Rectangle 51"/>
          <p:cNvSpPr>
            <a:spLocks noChangeArrowheads="1"/>
          </p:cNvSpPr>
          <p:nvPr/>
        </p:nvSpPr>
        <p:spPr bwMode="auto">
          <a:xfrm>
            <a:off x="5791200" y="4129088"/>
            <a:ext cx="685800" cy="228600"/>
          </a:xfrm>
          <a:prstGeom prst="rect">
            <a:avLst/>
          </a:prstGeom>
          <a:solidFill>
            <a:srgbClr val="FF00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77825" y="301625"/>
            <a:ext cx="7181850" cy="544513"/>
          </a:xfrm>
        </p:spPr>
        <p:txBody>
          <a:bodyPr/>
          <a:lstStyle/>
          <a:p>
            <a:pPr eaLnBrk="1" hangingPunct="1"/>
            <a:r>
              <a:rPr lang="en-US" altLang="en-US" smtClean="0"/>
              <a:t>Unsigned Power-of-2 Divide</a:t>
            </a:r>
            <a:br>
              <a:rPr lang="en-US" altLang="en-US" smtClean="0"/>
            </a:br>
            <a:r>
              <a:rPr lang="en-US" altLang="en-US" smtClean="0"/>
              <a:t>by Shifting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268412"/>
          </a:xfrm>
        </p:spPr>
        <p:txBody>
          <a:bodyPr/>
          <a:lstStyle/>
          <a:p>
            <a:pPr eaLnBrk="1" hangingPunct="1">
              <a:tabLst>
                <a:tab pos="2971800" algn="l"/>
              </a:tabLst>
              <a:defRPr/>
            </a:pPr>
            <a:r>
              <a:rPr lang="en-US" dirty="0" smtClean="0"/>
              <a:t>Quotient of unsigned by power of 2</a:t>
            </a:r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latin typeface="Courier New" pitchFamily="49" charset="0"/>
              </a:rPr>
              <a:t>u &gt;&gt; k</a:t>
            </a:r>
            <a:r>
              <a:rPr lang="en-US" dirty="0" smtClean="0"/>
              <a:t> gives  </a:t>
            </a:r>
            <a:r>
              <a:rPr lang="en-US" dirty="0" smtClean="0">
                <a:sym typeface="Symbol" pitchFamily="18" charset="2"/>
              </a:rPr>
              <a:t> </a:t>
            </a:r>
            <a:r>
              <a:rPr lang="en-US" dirty="0" smtClean="0">
                <a:latin typeface="Courier New" pitchFamily="49" charset="0"/>
              </a:rPr>
              <a:t>u / </a:t>
            </a:r>
            <a:r>
              <a:rPr lang="en-US" b="0" i="1" dirty="0" smtClean="0"/>
              <a:t>2</a:t>
            </a:r>
            <a:r>
              <a:rPr lang="en-US" b="0" i="1" baseline="30000" dirty="0" smtClean="0"/>
              <a:t>k </a:t>
            </a:r>
            <a:r>
              <a:rPr lang="en-US" dirty="0" smtClean="0">
                <a:sym typeface="Symbol" pitchFamily="18" charset="2"/>
              </a:rPr>
              <a:t></a:t>
            </a:r>
            <a:endParaRPr lang="en-US" b="0" i="1" baseline="30000" dirty="0" smtClean="0"/>
          </a:p>
          <a:p>
            <a:pPr lvl="1" eaLnBrk="1" hangingPunct="1">
              <a:tabLst>
                <a:tab pos="2971800" algn="l"/>
              </a:tabLst>
              <a:defRPr/>
            </a:pPr>
            <a:r>
              <a:rPr lang="en-US" dirty="0" smtClean="0">
                <a:solidFill>
                  <a:schemeClr val="tx2"/>
                </a:solidFill>
              </a:rPr>
              <a:t>Uses logical shift</a:t>
            </a:r>
          </a:p>
        </p:txBody>
      </p:sp>
      <p:graphicFrame>
        <p:nvGraphicFramePr>
          <p:cNvPr id="47108" name="Object 56"/>
          <p:cNvGraphicFramePr>
            <a:graphicFrameLocks noChangeAspect="1"/>
          </p:cNvGraphicFramePr>
          <p:nvPr/>
        </p:nvGraphicFramePr>
        <p:xfrm>
          <a:off x="762000" y="4724400"/>
          <a:ext cx="76835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0" name="Document" r:id="rId3" imgW="7688580" imgH="1647444" progId="Word.Document.8">
                  <p:embed/>
                </p:oleObj>
              </mc:Choice>
              <mc:Fallback>
                <p:oleObj name="Document" r:id="rId3" imgW="7688580" imgH="1647444" progId="Word.Document.8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76835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Rectangle 58"/>
          <p:cNvSpPr>
            <a:spLocks noChangeArrowheads="1"/>
          </p:cNvSpPr>
          <p:nvPr/>
        </p:nvSpPr>
        <p:spPr bwMode="auto">
          <a:xfrm>
            <a:off x="3962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0" name="Rectangle 59"/>
          <p:cNvSpPr>
            <a:spLocks noChangeArrowheads="1"/>
          </p:cNvSpPr>
          <p:nvPr/>
        </p:nvSpPr>
        <p:spPr bwMode="auto">
          <a:xfrm>
            <a:off x="41910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1" name="Rectangle 60"/>
          <p:cNvSpPr>
            <a:spLocks noChangeArrowheads="1"/>
          </p:cNvSpPr>
          <p:nvPr/>
        </p:nvSpPr>
        <p:spPr bwMode="auto">
          <a:xfrm>
            <a:off x="5105400" y="27432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12" name="Rectangle 61"/>
          <p:cNvSpPr>
            <a:spLocks noChangeArrowheads="1"/>
          </p:cNvSpPr>
          <p:nvPr/>
        </p:nvSpPr>
        <p:spPr bwMode="auto">
          <a:xfrm>
            <a:off x="3962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3" name="Rectangle 62"/>
          <p:cNvSpPr>
            <a:spLocks noChangeArrowheads="1"/>
          </p:cNvSpPr>
          <p:nvPr/>
        </p:nvSpPr>
        <p:spPr bwMode="auto">
          <a:xfrm>
            <a:off x="48768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4" name="Rectangle 63"/>
          <p:cNvSpPr>
            <a:spLocks noChangeArrowheads="1"/>
          </p:cNvSpPr>
          <p:nvPr/>
        </p:nvSpPr>
        <p:spPr bwMode="auto">
          <a:xfrm>
            <a:off x="5105400" y="3200400"/>
            <a:ext cx="228600" cy="22860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1</a:t>
            </a:r>
          </a:p>
        </p:txBody>
      </p:sp>
      <p:sp>
        <p:nvSpPr>
          <p:cNvPr id="47115" name="Rectangle 64"/>
          <p:cNvSpPr>
            <a:spLocks noChangeArrowheads="1"/>
          </p:cNvSpPr>
          <p:nvPr/>
        </p:nvSpPr>
        <p:spPr bwMode="auto">
          <a:xfrm>
            <a:off x="5334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6" name="Rectangle 65"/>
          <p:cNvSpPr>
            <a:spLocks noChangeArrowheads="1"/>
          </p:cNvSpPr>
          <p:nvPr/>
        </p:nvSpPr>
        <p:spPr bwMode="auto">
          <a:xfrm>
            <a:off x="62484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7" name="Rectangle 66"/>
          <p:cNvSpPr>
            <a:spLocks noChangeArrowheads="1"/>
          </p:cNvSpPr>
          <p:nvPr/>
        </p:nvSpPr>
        <p:spPr bwMode="auto">
          <a:xfrm>
            <a:off x="6477000" y="32004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18" name="Rectangle 67"/>
          <p:cNvSpPr>
            <a:spLocks noChangeArrowheads="1"/>
          </p:cNvSpPr>
          <p:nvPr/>
        </p:nvSpPr>
        <p:spPr bwMode="auto">
          <a:xfrm>
            <a:off x="41910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19" name="Rectangle 68"/>
          <p:cNvSpPr>
            <a:spLocks noChangeArrowheads="1"/>
          </p:cNvSpPr>
          <p:nvPr/>
        </p:nvSpPr>
        <p:spPr bwMode="auto">
          <a:xfrm>
            <a:off x="3352800" y="2667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</a:t>
            </a:r>
          </a:p>
        </p:txBody>
      </p:sp>
      <p:sp>
        <p:nvSpPr>
          <p:cNvPr id="47120" name="Rectangle 69"/>
          <p:cNvSpPr>
            <a:spLocks noChangeArrowheads="1"/>
          </p:cNvSpPr>
          <p:nvPr/>
        </p:nvSpPr>
        <p:spPr bwMode="auto">
          <a:xfrm>
            <a:off x="3352800" y="3124200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>
                <a:latin typeface="Times"/>
              </a:rPr>
              <a:t>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1" name="Line 70"/>
          <p:cNvSpPr>
            <a:spLocks noChangeShapeType="1"/>
          </p:cNvSpPr>
          <p:nvPr/>
        </p:nvSpPr>
        <p:spPr bwMode="auto">
          <a:xfrm>
            <a:off x="2209800" y="35052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71"/>
          <p:cNvSpPr>
            <a:spLocks noChangeArrowheads="1"/>
          </p:cNvSpPr>
          <p:nvPr/>
        </p:nvSpPr>
        <p:spPr bwMode="auto">
          <a:xfrm>
            <a:off x="2971800" y="3124200"/>
            <a:ext cx="32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/</a:t>
            </a:r>
          </a:p>
        </p:txBody>
      </p:sp>
      <p:sp>
        <p:nvSpPr>
          <p:cNvPr id="47123" name="Rectangle 72"/>
          <p:cNvSpPr>
            <a:spLocks noChangeArrowheads="1"/>
          </p:cNvSpPr>
          <p:nvPr/>
        </p:nvSpPr>
        <p:spPr bwMode="auto">
          <a:xfrm>
            <a:off x="3048000" y="3581400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</a:t>
            </a:r>
            <a:endParaRPr lang="en-US" altLang="en-US" b="0" i="1">
              <a:latin typeface="Times"/>
            </a:endParaRPr>
          </a:p>
        </p:txBody>
      </p:sp>
      <p:sp>
        <p:nvSpPr>
          <p:cNvPr id="47124" name="Text Box 73"/>
          <p:cNvSpPr txBox="1">
            <a:spLocks noChangeArrowheads="1"/>
          </p:cNvSpPr>
          <p:nvPr/>
        </p:nvSpPr>
        <p:spPr bwMode="auto">
          <a:xfrm>
            <a:off x="533400" y="3581400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Division: </a:t>
            </a:r>
          </a:p>
        </p:txBody>
      </p:sp>
      <p:sp>
        <p:nvSpPr>
          <p:cNvPr id="47125" name="Text Box 74"/>
          <p:cNvSpPr txBox="1">
            <a:spLocks noChangeArrowheads="1"/>
          </p:cNvSpPr>
          <p:nvPr/>
        </p:nvSpPr>
        <p:spPr bwMode="auto">
          <a:xfrm>
            <a:off x="533400" y="2895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Operands:</a:t>
            </a:r>
          </a:p>
        </p:txBody>
      </p:sp>
      <p:sp>
        <p:nvSpPr>
          <p:cNvPr id="47126" name="Rectangle 75"/>
          <p:cNvSpPr>
            <a:spLocks noChangeArrowheads="1"/>
          </p:cNvSpPr>
          <p:nvPr/>
        </p:nvSpPr>
        <p:spPr bwMode="auto">
          <a:xfrm>
            <a:off x="5562600" y="32004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27" name="Rectangle 76"/>
          <p:cNvSpPr>
            <a:spLocks noChangeArrowheads="1"/>
          </p:cNvSpPr>
          <p:nvPr/>
        </p:nvSpPr>
        <p:spPr bwMode="auto">
          <a:xfrm>
            <a:off x="5029200" y="2362200"/>
            <a:ext cx="28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 i="1">
                <a:latin typeface="Times"/>
              </a:rPr>
              <a:t>k</a:t>
            </a:r>
          </a:p>
        </p:txBody>
      </p:sp>
      <p:sp>
        <p:nvSpPr>
          <p:cNvPr id="47128" name="Rectangle 77"/>
          <p:cNvSpPr>
            <a:spLocks noChangeArrowheads="1"/>
          </p:cNvSpPr>
          <p:nvPr/>
        </p:nvSpPr>
        <p:spPr bwMode="auto">
          <a:xfrm>
            <a:off x="4419600" y="27432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29" name="Group 78"/>
          <p:cNvGrpSpPr>
            <a:grpSpLocks/>
          </p:cNvGrpSpPr>
          <p:nvPr/>
        </p:nvGrpSpPr>
        <p:grpSpPr bwMode="auto">
          <a:xfrm>
            <a:off x="5334000" y="2743200"/>
            <a:ext cx="1371600" cy="228600"/>
            <a:chOff x="3744" y="1488"/>
            <a:chExt cx="864" cy="144"/>
          </a:xfrm>
        </p:grpSpPr>
        <p:sp>
          <p:nvSpPr>
            <p:cNvPr id="47159" name="Rectangle 79"/>
            <p:cNvSpPr>
              <a:spLocks noChangeArrowheads="1"/>
            </p:cNvSpPr>
            <p:nvPr/>
          </p:nvSpPr>
          <p:spPr bwMode="auto">
            <a:xfrm>
              <a:off x="374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0" name="Rectangle 80"/>
            <p:cNvSpPr>
              <a:spLocks noChangeArrowheads="1"/>
            </p:cNvSpPr>
            <p:nvPr/>
          </p:nvSpPr>
          <p:spPr bwMode="auto">
            <a:xfrm>
              <a:off x="4320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1" name="Rectangle 81"/>
            <p:cNvSpPr>
              <a:spLocks noChangeArrowheads="1"/>
            </p:cNvSpPr>
            <p:nvPr/>
          </p:nvSpPr>
          <p:spPr bwMode="auto">
            <a:xfrm>
              <a:off x="4464" y="1488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62" name="Rectangle 82"/>
            <p:cNvSpPr>
              <a:spLocks noChangeArrowheads="1"/>
            </p:cNvSpPr>
            <p:nvPr/>
          </p:nvSpPr>
          <p:spPr bwMode="auto">
            <a:xfrm>
              <a:off x="3888" y="1488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0" name="Rectangle 83"/>
          <p:cNvSpPr>
            <a:spLocks noChangeArrowheads="1"/>
          </p:cNvSpPr>
          <p:nvPr/>
        </p:nvSpPr>
        <p:spPr bwMode="auto">
          <a:xfrm>
            <a:off x="5334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1" name="Rectangle 84"/>
          <p:cNvSpPr>
            <a:spLocks noChangeArrowheads="1"/>
          </p:cNvSpPr>
          <p:nvPr/>
        </p:nvSpPr>
        <p:spPr bwMode="auto">
          <a:xfrm>
            <a:off x="55626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2" name="Rectangle 85"/>
          <p:cNvSpPr>
            <a:spLocks noChangeArrowheads="1"/>
          </p:cNvSpPr>
          <p:nvPr/>
        </p:nvSpPr>
        <p:spPr bwMode="auto">
          <a:xfrm>
            <a:off x="6477000" y="36576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3" name="Rectangle 86"/>
          <p:cNvSpPr>
            <a:spLocks noChangeArrowheads="1"/>
          </p:cNvSpPr>
          <p:nvPr/>
        </p:nvSpPr>
        <p:spPr bwMode="auto">
          <a:xfrm>
            <a:off x="5791200" y="36576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34" name="Rectangle 87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35" name="Rectangle 88"/>
          <p:cNvSpPr>
            <a:spLocks noChangeArrowheads="1"/>
          </p:cNvSpPr>
          <p:nvPr/>
        </p:nvSpPr>
        <p:spPr bwMode="auto">
          <a:xfrm>
            <a:off x="48768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6" name="Rectangle 89"/>
          <p:cNvSpPr>
            <a:spLocks noChangeArrowheads="1"/>
          </p:cNvSpPr>
          <p:nvPr/>
        </p:nvSpPr>
        <p:spPr bwMode="auto">
          <a:xfrm>
            <a:off x="5105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37" name="Rectangle 90"/>
          <p:cNvSpPr>
            <a:spLocks noChangeArrowheads="1"/>
          </p:cNvSpPr>
          <p:nvPr/>
        </p:nvSpPr>
        <p:spPr bwMode="auto">
          <a:xfrm>
            <a:off x="4191000" y="36576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grpSp>
        <p:nvGrpSpPr>
          <p:cNvPr id="47138" name="Group 91"/>
          <p:cNvGrpSpPr>
            <a:grpSpLocks/>
          </p:cNvGrpSpPr>
          <p:nvPr/>
        </p:nvGrpSpPr>
        <p:grpSpPr bwMode="auto">
          <a:xfrm>
            <a:off x="6781800" y="3657600"/>
            <a:ext cx="1371600" cy="228600"/>
            <a:chOff x="4416" y="2256"/>
            <a:chExt cx="864" cy="144"/>
          </a:xfrm>
        </p:grpSpPr>
        <p:sp>
          <p:nvSpPr>
            <p:cNvPr id="47155" name="Rectangle 92"/>
            <p:cNvSpPr>
              <a:spLocks noChangeArrowheads="1"/>
            </p:cNvSpPr>
            <p:nvPr/>
          </p:nvSpPr>
          <p:spPr bwMode="auto">
            <a:xfrm>
              <a:off x="441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6" name="Rectangle 93"/>
            <p:cNvSpPr>
              <a:spLocks noChangeArrowheads="1"/>
            </p:cNvSpPr>
            <p:nvPr/>
          </p:nvSpPr>
          <p:spPr bwMode="auto">
            <a:xfrm>
              <a:off x="4992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7" name="Rectangle 94"/>
            <p:cNvSpPr>
              <a:spLocks noChangeArrowheads="1"/>
            </p:cNvSpPr>
            <p:nvPr/>
          </p:nvSpPr>
          <p:spPr bwMode="auto">
            <a:xfrm>
              <a:off x="5136" y="2256"/>
              <a:ext cx="144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b="0">
                <a:latin typeface="Courier New" pitchFamily="49" charset="0"/>
              </a:endParaRPr>
            </a:p>
          </p:txBody>
        </p:sp>
        <p:sp>
          <p:nvSpPr>
            <p:cNvPr id="47158" name="Rectangle 95"/>
            <p:cNvSpPr>
              <a:spLocks noChangeArrowheads="1"/>
            </p:cNvSpPr>
            <p:nvPr/>
          </p:nvSpPr>
          <p:spPr bwMode="auto">
            <a:xfrm>
              <a:off x="4560" y="2256"/>
              <a:ext cx="432" cy="144"/>
            </a:xfrm>
            <a:prstGeom prst="rect">
              <a:avLst/>
            </a:prstGeom>
            <a:solidFill>
              <a:srgbClr val="FF00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 b="0">
                  <a:latin typeface="Courier New" pitchFamily="49" charset="0"/>
                </a:rPr>
                <a:t>•••</a:t>
              </a:r>
            </a:p>
          </p:txBody>
        </p:sp>
      </p:grpSp>
      <p:sp>
        <p:nvSpPr>
          <p:cNvPr id="47139" name="Line 96"/>
          <p:cNvSpPr>
            <a:spLocks noChangeShapeType="1"/>
          </p:cNvSpPr>
          <p:nvPr/>
        </p:nvSpPr>
        <p:spPr bwMode="auto">
          <a:xfrm>
            <a:off x="2209800" y="40386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97"/>
          <p:cNvSpPr>
            <a:spLocks noChangeArrowheads="1"/>
          </p:cNvSpPr>
          <p:nvPr/>
        </p:nvSpPr>
        <p:spPr bwMode="auto">
          <a:xfrm>
            <a:off x="2882900" y="4133850"/>
            <a:ext cx="92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</a:t>
            </a:r>
            <a:r>
              <a:rPr lang="en-US" altLang="en-US" sz="1600" b="0" i="1">
                <a:latin typeface="Times"/>
              </a:rPr>
              <a:t> </a:t>
            </a:r>
            <a:r>
              <a:rPr lang="en-US" altLang="en-US" b="0" i="1">
                <a:latin typeface="Times"/>
              </a:rPr>
              <a:t>u </a:t>
            </a:r>
            <a:r>
              <a:rPr lang="en-US" altLang="en-US" b="0">
                <a:latin typeface="Times"/>
              </a:rPr>
              <a:t>/ 2</a:t>
            </a:r>
            <a:r>
              <a:rPr lang="en-US" altLang="en-US" b="0" i="1" baseline="30000">
                <a:latin typeface="Times"/>
              </a:rPr>
              <a:t>k </a:t>
            </a:r>
            <a:r>
              <a:rPr lang="en-US" altLang="en-US" b="0">
                <a:solidFill>
                  <a:schemeClr val="tx2"/>
                </a:solidFill>
                <a:sym typeface="Symbol" pitchFamily="18" charset="2"/>
              </a:rPr>
              <a:t></a:t>
            </a:r>
          </a:p>
        </p:txBody>
      </p:sp>
      <p:sp>
        <p:nvSpPr>
          <p:cNvPr id="47141" name="Rectangle 98"/>
          <p:cNvSpPr>
            <a:spLocks noChangeArrowheads="1"/>
          </p:cNvSpPr>
          <p:nvPr/>
        </p:nvSpPr>
        <p:spPr bwMode="auto">
          <a:xfrm>
            <a:off x="5334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2" name="Rectangle 99"/>
          <p:cNvSpPr>
            <a:spLocks noChangeArrowheads="1"/>
          </p:cNvSpPr>
          <p:nvPr/>
        </p:nvSpPr>
        <p:spPr bwMode="auto">
          <a:xfrm>
            <a:off x="55626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3" name="Rectangle 100"/>
          <p:cNvSpPr>
            <a:spLocks noChangeArrowheads="1"/>
          </p:cNvSpPr>
          <p:nvPr/>
        </p:nvSpPr>
        <p:spPr bwMode="auto">
          <a:xfrm>
            <a:off x="6477000" y="4191000"/>
            <a:ext cx="2286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44" name="Rectangle 101"/>
          <p:cNvSpPr>
            <a:spLocks noChangeArrowheads="1"/>
          </p:cNvSpPr>
          <p:nvPr/>
        </p:nvSpPr>
        <p:spPr bwMode="auto">
          <a:xfrm>
            <a:off x="5791200" y="4191000"/>
            <a:ext cx="685800" cy="228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45" name="Text Box 102"/>
          <p:cNvSpPr txBox="1">
            <a:spLocks noChangeArrowheads="1"/>
          </p:cNvSpPr>
          <p:nvPr/>
        </p:nvSpPr>
        <p:spPr bwMode="auto">
          <a:xfrm>
            <a:off x="533400" y="41148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Result:</a:t>
            </a:r>
          </a:p>
        </p:txBody>
      </p:sp>
      <p:sp>
        <p:nvSpPr>
          <p:cNvPr id="47146" name="Text Box 103"/>
          <p:cNvSpPr txBox="1">
            <a:spLocks noChangeArrowheads="1"/>
          </p:cNvSpPr>
          <p:nvPr/>
        </p:nvSpPr>
        <p:spPr bwMode="auto">
          <a:xfrm>
            <a:off x="6629400" y="358140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.</a:t>
            </a:r>
          </a:p>
        </p:txBody>
      </p:sp>
      <p:sp>
        <p:nvSpPr>
          <p:cNvPr id="47147" name="Text Box 104"/>
          <p:cNvSpPr txBox="1">
            <a:spLocks noChangeArrowheads="1"/>
          </p:cNvSpPr>
          <p:nvPr/>
        </p:nvSpPr>
        <p:spPr bwMode="auto">
          <a:xfrm>
            <a:off x="6934200" y="26670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Binary Point</a:t>
            </a:r>
          </a:p>
        </p:txBody>
      </p:sp>
      <p:sp>
        <p:nvSpPr>
          <p:cNvPr id="47148" name="Line 105"/>
          <p:cNvSpPr>
            <a:spLocks noChangeShapeType="1"/>
          </p:cNvSpPr>
          <p:nvPr/>
        </p:nvSpPr>
        <p:spPr bwMode="auto">
          <a:xfrm flipH="1">
            <a:off x="6781800" y="3048000"/>
            <a:ext cx="3048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Rectangle 106"/>
          <p:cNvSpPr>
            <a:spLocks noChangeArrowheads="1"/>
          </p:cNvSpPr>
          <p:nvPr/>
        </p:nvSpPr>
        <p:spPr bwMode="auto">
          <a:xfrm>
            <a:off x="3962400" y="36576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0" name="Rectangle 107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rgbClr val="00CC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0</a:t>
            </a:r>
          </a:p>
        </p:txBody>
      </p:sp>
      <p:sp>
        <p:nvSpPr>
          <p:cNvPr id="47151" name="Rectangle 108"/>
          <p:cNvSpPr>
            <a:spLocks noChangeArrowheads="1"/>
          </p:cNvSpPr>
          <p:nvPr/>
        </p:nvSpPr>
        <p:spPr bwMode="auto">
          <a:xfrm>
            <a:off x="48768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2" name="Rectangle 109"/>
          <p:cNvSpPr>
            <a:spLocks noChangeArrowheads="1"/>
          </p:cNvSpPr>
          <p:nvPr/>
        </p:nvSpPr>
        <p:spPr bwMode="auto">
          <a:xfrm>
            <a:off x="5105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  <p:sp>
        <p:nvSpPr>
          <p:cNvPr id="47153" name="Rectangle 110"/>
          <p:cNvSpPr>
            <a:spLocks noChangeArrowheads="1"/>
          </p:cNvSpPr>
          <p:nvPr/>
        </p:nvSpPr>
        <p:spPr bwMode="auto">
          <a:xfrm>
            <a:off x="4191000" y="4191000"/>
            <a:ext cx="6858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>
                <a:latin typeface="Courier New" pitchFamily="49" charset="0"/>
              </a:rPr>
              <a:t>•••</a:t>
            </a:r>
          </a:p>
        </p:txBody>
      </p:sp>
      <p:sp>
        <p:nvSpPr>
          <p:cNvPr id="47154" name="Rectangle 111"/>
          <p:cNvSpPr>
            <a:spLocks noChangeArrowheads="1"/>
          </p:cNvSpPr>
          <p:nvPr/>
        </p:nvSpPr>
        <p:spPr bwMode="auto">
          <a:xfrm>
            <a:off x="3962400" y="4191000"/>
            <a:ext cx="2286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b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Arithmetic: Basic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Addition:</a:t>
            </a:r>
          </a:p>
          <a:p>
            <a:pPr lvl="1">
              <a:defRPr/>
            </a:pPr>
            <a:r>
              <a:rPr lang="en-US" dirty="0" smtClean="0"/>
              <a:t>Unsigned/signed: Normal addition followed by truncate,</a:t>
            </a:r>
            <a:br>
              <a:rPr lang="en-US" dirty="0" smtClean="0"/>
            </a:br>
            <a:r>
              <a:rPr lang="en-US" dirty="0" smtClean="0"/>
              <a:t>same operation on bit level</a:t>
            </a:r>
          </a:p>
          <a:p>
            <a:pPr lvl="1">
              <a:defRPr/>
            </a:pPr>
            <a:r>
              <a:rPr lang="en-US" dirty="0" smtClean="0"/>
              <a:t>Unsigned: addition mod 2</a:t>
            </a:r>
            <a:r>
              <a:rPr lang="en-US" baseline="30000" dirty="0" smtClean="0"/>
              <a:t>w</a:t>
            </a:r>
          </a:p>
          <a:p>
            <a:pPr lvl="2">
              <a:defRPr/>
            </a:pPr>
            <a:r>
              <a:rPr lang="en-US" dirty="0" smtClean="0"/>
              <a:t>Mathematical addition + possible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Signed: modified addition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  <a:p>
            <a:pPr lvl="2">
              <a:defRPr/>
            </a:pPr>
            <a:r>
              <a:rPr lang="en-US" dirty="0" smtClean="0"/>
              <a:t>Mathematical addition + possible addition or subtraction of 2</a:t>
            </a:r>
            <a:r>
              <a:rPr lang="en-US" baseline="30000" dirty="0" smtClean="0"/>
              <a:t>w</a:t>
            </a: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Multiplication:</a:t>
            </a:r>
          </a:p>
          <a:p>
            <a:pPr lvl="1">
              <a:defRPr/>
            </a:pPr>
            <a:r>
              <a:rPr lang="en-US" dirty="0" smtClean="0"/>
              <a:t>Unsigned/signed: Normal multiplication followed by truncate, same operation on bit level</a:t>
            </a:r>
          </a:p>
          <a:p>
            <a:pPr lvl="1">
              <a:defRPr/>
            </a:pPr>
            <a:r>
              <a:rPr lang="en-US" dirty="0" smtClean="0"/>
              <a:t>Unsigned: multiplication mod 2</a:t>
            </a:r>
            <a:r>
              <a:rPr lang="en-US" baseline="30000" dirty="0" smtClean="0"/>
              <a:t>w</a:t>
            </a:r>
          </a:p>
          <a:p>
            <a:pPr lvl="1">
              <a:defRPr/>
            </a:pPr>
            <a:r>
              <a:rPr lang="en-US" dirty="0" smtClean="0"/>
              <a:t>Signed: modified multiplication mod 2</a:t>
            </a:r>
            <a:r>
              <a:rPr lang="en-US" baseline="30000" dirty="0" smtClean="0"/>
              <a:t>w </a:t>
            </a:r>
            <a:r>
              <a:rPr lang="en-US" dirty="0" smtClean="0"/>
              <a:t>(result in proper range)</a:t>
            </a:r>
            <a:endParaRPr lang="en-US" baseline="30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Why Should I Use Unsigned?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04938"/>
            <a:ext cx="83073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Don’t</a:t>
            </a:r>
            <a:r>
              <a:rPr lang="en-US" dirty="0" smtClean="0"/>
              <a:t> use without understanding implications</a:t>
            </a:r>
          </a:p>
          <a:p>
            <a:pPr lvl="1" eaLnBrk="1" hangingPunct="1">
              <a:defRPr/>
            </a:pPr>
            <a:r>
              <a:rPr lang="en-US" dirty="0" smtClean="0"/>
              <a:t>Easy to make mistakes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= cnt-2;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&gt;= 0;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+= a[i+1];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Can be very subtle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#define DELTA </a:t>
            </a:r>
            <a:r>
              <a:rPr lang="en-US" dirty="0" err="1" smtClean="0">
                <a:latin typeface="Courier New" pitchFamily="49" charset="0"/>
              </a:rPr>
              <a:t>sizeof</a:t>
            </a:r>
            <a:r>
              <a:rPr lang="en-US" dirty="0" smtClean="0">
                <a:latin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= CNT;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-DELTA &gt;= 0;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-= DELTA)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Counting Down with Unsigned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04938"/>
            <a:ext cx="8307387" cy="52244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 smtClean="0"/>
              <a:t>Proper way to use unsigned as loop index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;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for (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= cnt-2;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</a:rPr>
              <a:t>&lt;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dirty="0" smtClean="0">
                <a:latin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--)</a:t>
            </a:r>
          </a:p>
          <a:p>
            <a:pPr lvl="2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</a:rPr>
              <a:t>  a[</a:t>
            </a:r>
            <a:r>
              <a:rPr lang="en-US" dirty="0" err="1" smtClean="0">
                <a:latin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</a:rPr>
              <a:t>] += a[i+1];</a:t>
            </a:r>
            <a:endParaRPr lang="en-US" dirty="0" smtClean="0"/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See Robert </a:t>
            </a:r>
            <a:r>
              <a:rPr lang="en-US" dirty="0" err="1" smtClean="0"/>
              <a:t>Seacord</a:t>
            </a:r>
            <a:r>
              <a:rPr lang="en-US" dirty="0" smtClean="0"/>
              <a:t>, </a:t>
            </a:r>
            <a:r>
              <a:rPr lang="en-US" i="1" dirty="0" smtClean="0"/>
              <a:t>Secure Coding in C and C++</a:t>
            </a:r>
          </a:p>
          <a:p>
            <a:pPr lvl="1">
              <a:defRPr/>
            </a:pPr>
            <a:r>
              <a:rPr lang="en-US" dirty="0" smtClean="0"/>
              <a:t>C Standard guarantees unsigned addition will behave like modular arithmetic</a:t>
            </a:r>
          </a:p>
          <a:p>
            <a:pPr lvl="2">
              <a:lnSpc>
                <a:spcPct val="100000"/>
              </a:lnSpc>
              <a:defRPr/>
            </a:pPr>
            <a:r>
              <a:rPr lang="en-US" dirty="0" smtClean="0"/>
              <a:t>0 – 1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err="1" smtClean="0">
                <a:sym typeface="Wingdings"/>
              </a:rPr>
              <a:t>UMax</a:t>
            </a:r>
            <a:endParaRPr lang="en-US" i="1" dirty="0" smtClean="0">
              <a:sym typeface="Wingdings"/>
            </a:endParaRP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Even better</a:t>
            </a:r>
            <a:endParaRPr lang="en-US" dirty="0"/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</a:rPr>
              <a:t>size_t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cnt-2;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&lt; </a:t>
            </a:r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--)</a:t>
            </a:r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</a:rPr>
              <a:t>  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+= a[i+1]</a:t>
            </a:r>
            <a:r>
              <a:rPr lang="en-US" dirty="0" smtClean="0">
                <a:latin typeface="Courier New" pitchFamily="49" charset="0"/>
              </a:rPr>
              <a:t>;</a:t>
            </a:r>
            <a:endParaRPr lang="en-US" dirty="0">
              <a:latin typeface="Courier New" pitchFamily="49" charset="0"/>
            </a:endParaRPr>
          </a:p>
          <a:p>
            <a:pPr lvl="1">
              <a:defRPr/>
            </a:pPr>
            <a:r>
              <a:rPr lang="en-US" sz="1800" dirty="0" smtClean="0">
                <a:latin typeface="Courier New"/>
                <a:cs typeface="Courier New"/>
              </a:rPr>
              <a:t>Data type </a:t>
            </a:r>
            <a:r>
              <a:rPr lang="en-US" sz="1800" dirty="0" err="1" smtClean="0">
                <a:latin typeface="Courier New"/>
                <a:cs typeface="Courier New"/>
              </a:rPr>
              <a:t>size_t</a:t>
            </a:r>
            <a:r>
              <a:rPr lang="en-US" sz="1800" dirty="0" smtClean="0"/>
              <a:t> is unsigned value with length = word size</a:t>
            </a:r>
          </a:p>
          <a:p>
            <a:pPr lvl="1">
              <a:defRPr/>
            </a:pPr>
            <a:r>
              <a:rPr lang="en-US" sz="1800" dirty="0" smtClean="0"/>
              <a:t>Code will work even if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UMax</a:t>
            </a:r>
            <a:endParaRPr lang="en-US" sz="1800" i="1" dirty="0" smtClean="0"/>
          </a:p>
          <a:p>
            <a:pPr lvl="1">
              <a:defRPr/>
            </a:pPr>
            <a:r>
              <a:rPr lang="en-US" sz="1800" dirty="0" smtClean="0"/>
              <a:t>What if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 smtClean="0"/>
              <a:t> is signed and &lt; 0?</a:t>
            </a:r>
            <a:endParaRPr lang="en-US" sz="1800" dirty="0"/>
          </a:p>
          <a:p>
            <a:pPr lvl="2">
              <a:lnSpc>
                <a:spcPct val="100000"/>
              </a:lnSpc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7450138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Why Should I Use Unsigned? (cont.)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404938"/>
            <a:ext cx="83073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Performing Modular Arithmetic</a:t>
            </a:r>
          </a:p>
          <a:p>
            <a:pPr lvl="1" eaLnBrk="1" hangingPunct="1">
              <a:defRPr/>
            </a:pPr>
            <a:r>
              <a:rPr lang="en-US" dirty="0" err="1" smtClean="0"/>
              <a:t>Multiprecision</a:t>
            </a:r>
            <a:r>
              <a:rPr lang="en-US" dirty="0" smtClean="0"/>
              <a:t> arithmetic</a:t>
            </a:r>
          </a:p>
          <a:p>
            <a:pPr eaLnBrk="1" hangingPunct="1">
              <a:defRPr/>
            </a:pPr>
            <a:r>
              <a:rPr lang="en-US" i="1" dirty="0" smtClean="0"/>
              <a:t>Do</a:t>
            </a:r>
            <a:r>
              <a:rPr lang="en-US" dirty="0" smtClean="0"/>
              <a:t> Use When Using Bits to Represent Sets</a:t>
            </a:r>
          </a:p>
          <a:p>
            <a:pPr lvl="1" eaLnBrk="1" hangingPunct="1">
              <a:defRPr/>
            </a:pPr>
            <a:r>
              <a:rPr lang="en-US" dirty="0" smtClean="0"/>
              <a:t>Logical right shift, no sign extension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Byte-Oriented Memory Organization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2809875"/>
            <a:ext cx="8686800" cy="37433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Programs</a:t>
            </a:r>
            <a:r>
              <a:rPr lang="en-US" dirty="0" smtClean="0"/>
              <a:t> refer </a:t>
            </a:r>
            <a:r>
              <a:rPr lang="en-US" dirty="0"/>
              <a:t>to</a:t>
            </a:r>
            <a:r>
              <a:rPr lang="en-US" dirty="0" smtClean="0"/>
              <a:t> data by address</a:t>
            </a:r>
          </a:p>
          <a:p>
            <a:pPr marL="552450" lvl="1" eaLnBrk="1" hangingPunct="1">
              <a:defRPr/>
            </a:pPr>
            <a:r>
              <a:rPr lang="en-US" dirty="0" smtClean="0"/>
              <a:t>Conceptually, envision it as a very </a:t>
            </a:r>
            <a:r>
              <a:rPr lang="en-US" dirty="0"/>
              <a:t>large array of </a:t>
            </a:r>
            <a:r>
              <a:rPr lang="en-US" dirty="0" smtClean="0"/>
              <a:t>bytes</a:t>
            </a:r>
          </a:p>
          <a:p>
            <a:pPr marL="952500" lvl="2">
              <a:defRPr/>
            </a:pPr>
            <a:r>
              <a:rPr lang="en-US" dirty="0" smtClean="0"/>
              <a:t>In reality, it’s not, but can think of it that way</a:t>
            </a:r>
          </a:p>
          <a:p>
            <a:pPr marL="552450" lvl="1" eaLnBrk="1" hangingPunct="1">
              <a:defRPr/>
            </a:pPr>
            <a:r>
              <a:rPr lang="en-US" dirty="0" smtClean="0"/>
              <a:t>An address is like an index into that array</a:t>
            </a:r>
          </a:p>
          <a:p>
            <a:pPr marL="952500" lvl="2">
              <a:defRPr/>
            </a:pPr>
            <a:r>
              <a:rPr lang="en-US" dirty="0" smtClean="0"/>
              <a:t>and, a pointer variable stores an address</a:t>
            </a:r>
          </a:p>
          <a:p>
            <a:pPr marL="952500" lvl="2">
              <a:defRPr/>
            </a:pPr>
            <a:endParaRPr lang="en-US" dirty="0" smtClean="0"/>
          </a:p>
          <a:p>
            <a:pPr marL="152400">
              <a:defRPr/>
            </a:pPr>
            <a:r>
              <a:rPr lang="en-US" dirty="0" smtClean="0"/>
              <a:t>Note: system </a:t>
            </a:r>
            <a:r>
              <a:rPr lang="en-US" dirty="0"/>
              <a:t>provides</a:t>
            </a:r>
            <a:r>
              <a:rPr lang="en-US" dirty="0" smtClean="0"/>
              <a:t> private address spaces to each “</a:t>
            </a:r>
            <a:r>
              <a:rPr lang="en-US" dirty="0"/>
              <a:t>process”</a:t>
            </a:r>
            <a:endParaRPr lang="en-US" dirty="0" smtClean="0"/>
          </a:p>
          <a:p>
            <a:pPr marL="438150" lvl="1">
              <a:defRPr/>
            </a:pPr>
            <a:r>
              <a:rPr lang="en-US" dirty="0" smtClean="0"/>
              <a:t>Think of a process as a program </a:t>
            </a:r>
            <a:r>
              <a:rPr lang="en-US" dirty="0"/>
              <a:t>being executed</a:t>
            </a:r>
            <a:endParaRPr lang="en-US" dirty="0" smtClean="0"/>
          </a:p>
          <a:p>
            <a:pPr marL="438150" lvl="1">
              <a:defRPr/>
            </a:pPr>
            <a:r>
              <a:rPr lang="en-US" dirty="0" smtClean="0"/>
              <a:t>So, a program </a:t>
            </a:r>
            <a:r>
              <a:rPr lang="en-US" dirty="0"/>
              <a:t>can clobber its own data, but not that of </a:t>
            </a:r>
            <a:r>
              <a:rPr lang="en-US" dirty="0" smtClean="0"/>
              <a:t>others</a:t>
            </a:r>
            <a:endParaRPr lang="en-US" dirty="0"/>
          </a:p>
        </p:txBody>
      </p:sp>
      <p:grpSp>
        <p:nvGrpSpPr>
          <p:cNvPr id="52228" name="Group 5"/>
          <p:cNvGrpSpPr>
            <a:grpSpLocks/>
          </p:cNvGrpSpPr>
          <p:nvPr/>
        </p:nvGrpSpPr>
        <p:grpSpPr bwMode="auto">
          <a:xfrm>
            <a:off x="762000" y="1198563"/>
            <a:ext cx="6416675" cy="1239837"/>
            <a:chOff x="0" y="0"/>
            <a:chExt cx="4042" cy="780"/>
          </a:xfrm>
        </p:grpSpPr>
        <p:sp>
          <p:nvSpPr>
            <p:cNvPr id="52229" name="Rectangle 6"/>
            <p:cNvSpPr>
              <a:spLocks/>
            </p:cNvSpPr>
            <p:nvPr/>
          </p:nvSpPr>
          <p:spPr bwMode="auto">
            <a:xfrm>
              <a:off x="1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0" name="Rectangle 7"/>
            <p:cNvSpPr>
              <a:spLocks/>
            </p:cNvSpPr>
            <p:nvPr/>
          </p:nvSpPr>
          <p:spPr bwMode="auto">
            <a:xfrm>
              <a:off x="3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1" name="Rectangle 8"/>
            <p:cNvSpPr>
              <a:spLocks/>
            </p:cNvSpPr>
            <p:nvPr/>
          </p:nvSpPr>
          <p:spPr bwMode="auto">
            <a:xfrm>
              <a:off x="6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2" name="Rectangle 9"/>
            <p:cNvSpPr>
              <a:spLocks/>
            </p:cNvSpPr>
            <p:nvPr/>
          </p:nvSpPr>
          <p:spPr bwMode="auto">
            <a:xfrm>
              <a:off x="8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3" name="Rectangle 10"/>
            <p:cNvSpPr>
              <a:spLocks/>
            </p:cNvSpPr>
            <p:nvPr/>
          </p:nvSpPr>
          <p:spPr bwMode="auto">
            <a:xfrm>
              <a:off x="10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4" name="Rectangle 11"/>
            <p:cNvSpPr>
              <a:spLocks/>
            </p:cNvSpPr>
            <p:nvPr/>
          </p:nvSpPr>
          <p:spPr bwMode="auto">
            <a:xfrm>
              <a:off x="1338" y="520"/>
              <a:ext cx="96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5" name="Rectangle 12"/>
            <p:cNvSpPr>
              <a:spLocks/>
            </p:cNvSpPr>
            <p:nvPr/>
          </p:nvSpPr>
          <p:spPr bwMode="auto">
            <a:xfrm>
              <a:off x="22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6" name="Rectangle 13"/>
            <p:cNvSpPr>
              <a:spLocks/>
            </p:cNvSpPr>
            <p:nvPr/>
          </p:nvSpPr>
          <p:spPr bwMode="auto">
            <a:xfrm>
              <a:off x="253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7" name="Rectangle 14"/>
            <p:cNvSpPr>
              <a:spLocks/>
            </p:cNvSpPr>
            <p:nvPr/>
          </p:nvSpPr>
          <p:spPr bwMode="auto">
            <a:xfrm>
              <a:off x="277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8" name="Rectangle 15"/>
            <p:cNvSpPr>
              <a:spLocks/>
            </p:cNvSpPr>
            <p:nvPr/>
          </p:nvSpPr>
          <p:spPr bwMode="auto">
            <a:xfrm>
              <a:off x="301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39" name="Rectangle 16"/>
            <p:cNvSpPr>
              <a:spLocks/>
            </p:cNvSpPr>
            <p:nvPr/>
          </p:nvSpPr>
          <p:spPr bwMode="auto">
            <a:xfrm>
              <a:off x="325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0" name="Rectangle 17"/>
            <p:cNvSpPr>
              <a:spLocks/>
            </p:cNvSpPr>
            <p:nvPr/>
          </p:nvSpPr>
          <p:spPr bwMode="auto">
            <a:xfrm>
              <a:off x="3498" y="520"/>
              <a:ext cx="248" cy="192"/>
            </a:xfrm>
            <a:prstGeom prst="rect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2241" name="Rectangle 18"/>
            <p:cNvSpPr>
              <a:spLocks/>
            </p:cNvSpPr>
            <p:nvPr/>
          </p:nvSpPr>
          <p:spPr bwMode="auto">
            <a:xfrm>
              <a:off x="1332" y="484"/>
              <a:ext cx="968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rIns="4572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• • •</a:t>
              </a:r>
            </a:p>
          </p:txBody>
        </p:sp>
        <p:sp>
          <p:nvSpPr>
            <p:cNvPr id="52242" name="Rectangle 19"/>
            <p:cNvSpPr>
              <a:spLocks/>
            </p:cNvSpPr>
            <p:nvPr/>
          </p:nvSpPr>
          <p:spPr bwMode="auto">
            <a:xfrm rot="-2580000">
              <a:off x="-2" y="171"/>
              <a:ext cx="589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00•••0</a:t>
              </a:r>
            </a:p>
          </p:txBody>
        </p:sp>
        <p:sp>
          <p:nvSpPr>
            <p:cNvPr id="52243" name="Rectangle 20"/>
            <p:cNvSpPr>
              <a:spLocks/>
            </p:cNvSpPr>
            <p:nvPr/>
          </p:nvSpPr>
          <p:spPr bwMode="auto">
            <a:xfrm rot="-2580000">
              <a:off x="3455" y="171"/>
              <a:ext cx="59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rIns="4572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 Bold" pitchFamily="1" charset="0"/>
                  <a:cs typeface="Courier New Bold" pitchFamily="1" charset="0"/>
                  <a:sym typeface="Courier New Bold" pitchFamily="1" charset="0"/>
                </a:rPr>
                <a:t>FF•••F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Notes: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Work groups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You must work in pairs on all labs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Honor-code violation to work without your partner!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Corollary: showing up late doesn’t harm only you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err="1" smtClean="0"/>
              <a:t>Handins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Check calendar for due 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Electronic submissions only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Grading Characteristics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Lab scores tend to be high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Serious handicap if you don’t hand a lab 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Tests &amp; quizzes typically have a wider range of scores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I.e., they’re primary determinant of your grade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folHlink"/>
                </a:solidFill>
              </a:rPr>
              <a:t>…but not the ONLY one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your share of lab work and reading, or bomb tests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practice problems in book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Machine Words</a:t>
            </a:r>
          </a:p>
        </p:txBody>
      </p:sp>
      <p:sp>
        <p:nvSpPr>
          <p:cNvPr id="4506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Any given computer has a “</a:t>
            </a:r>
            <a:r>
              <a:rPr lang="en-US" dirty="0"/>
              <a:t>Word Size”</a:t>
            </a:r>
          </a:p>
          <a:p>
            <a:pPr marL="552450" lvl="1" eaLnBrk="1" hangingPunct="1">
              <a:defRPr/>
            </a:pPr>
            <a:r>
              <a:rPr lang="en-US" dirty="0"/>
              <a:t>Nominal size of integer-valued data</a:t>
            </a:r>
            <a:endParaRPr lang="en-US" dirty="0" smtClean="0"/>
          </a:p>
          <a:p>
            <a:pPr marL="838200" lvl="2" eaLnBrk="1" hangingPunct="1">
              <a:defRPr/>
            </a:pPr>
            <a:r>
              <a:rPr lang="en-US" dirty="0" smtClean="0"/>
              <a:t>and of addresses</a:t>
            </a:r>
          </a:p>
          <a:p>
            <a:pPr marL="552450" lvl="1" eaLnBrk="1" hangingPunct="1">
              <a:defRPr/>
            </a:pPr>
            <a:endParaRPr lang="en-US" dirty="0" smtClean="0"/>
          </a:p>
          <a:p>
            <a:pPr marL="552450" lvl="1" eaLnBrk="1" hangingPunct="1">
              <a:defRPr/>
            </a:pPr>
            <a:r>
              <a:rPr lang="en-US" dirty="0" smtClean="0"/>
              <a:t>Until recently, most </a:t>
            </a:r>
            <a:r>
              <a:rPr lang="en-US" dirty="0"/>
              <a:t>machines </a:t>
            </a:r>
            <a:r>
              <a:rPr lang="en-US" dirty="0" smtClean="0"/>
              <a:t>used </a:t>
            </a:r>
            <a:r>
              <a:rPr lang="en-US" dirty="0"/>
              <a:t>32 bits (4 bytes)</a:t>
            </a:r>
            <a:r>
              <a:rPr lang="en-US" dirty="0" smtClean="0"/>
              <a:t> as word size</a:t>
            </a:r>
          </a:p>
          <a:p>
            <a:pPr marL="838200" lvl="2" eaLnBrk="1" hangingPunct="1">
              <a:defRPr/>
            </a:pPr>
            <a:r>
              <a:rPr lang="en-US" dirty="0"/>
              <a:t>Limits addresses to </a:t>
            </a:r>
            <a:r>
              <a:rPr lang="en-US" dirty="0" smtClean="0"/>
              <a:t>4GB (2</a:t>
            </a:r>
            <a:r>
              <a:rPr lang="en-US" baseline="30000" dirty="0" smtClean="0"/>
              <a:t>32</a:t>
            </a:r>
            <a:r>
              <a:rPr lang="en-US" dirty="0" smtClean="0"/>
              <a:t> bytes)</a:t>
            </a:r>
          </a:p>
          <a:p>
            <a:pPr marL="438150" lvl="1">
              <a:defRPr/>
            </a:pPr>
            <a:endParaRPr lang="en-US" dirty="0" smtClean="0"/>
          </a:p>
          <a:p>
            <a:pPr marL="438150" lvl="1">
              <a:defRPr/>
            </a:pPr>
            <a:r>
              <a:rPr lang="en-US" dirty="0" smtClean="0"/>
              <a:t>Increasingly, machines have 64-bit word size</a:t>
            </a:r>
          </a:p>
          <a:p>
            <a:pPr marL="838200" lvl="2" eaLnBrk="1" hangingPunct="1">
              <a:defRPr/>
            </a:pPr>
            <a:r>
              <a:rPr lang="en-US" dirty="0" smtClean="0"/>
              <a:t>Potentially, could have 18 PB (petabytes) of addressable memory</a:t>
            </a:r>
          </a:p>
          <a:p>
            <a:pPr marL="838200" lvl="2" eaLnBrk="1" hangingPunct="1">
              <a:defRPr/>
            </a:pPr>
            <a:r>
              <a:rPr lang="en-US" dirty="0" smtClean="0"/>
              <a:t>That’s 18.4 X 10</a:t>
            </a:r>
            <a:r>
              <a:rPr lang="en-US" baseline="30000" dirty="0" smtClean="0"/>
              <a:t>15</a:t>
            </a:r>
          </a:p>
          <a:p>
            <a:pPr marL="552450" lvl="1" eaLnBrk="1" hangingPunct="1">
              <a:defRPr/>
            </a:pPr>
            <a:endParaRPr lang="en-US" dirty="0" smtClean="0"/>
          </a:p>
          <a:p>
            <a:pPr marL="552450" lvl="1" eaLnBrk="1" hangingPunct="1">
              <a:defRPr/>
            </a:pPr>
            <a:r>
              <a:rPr lang="en-US" dirty="0" smtClean="0"/>
              <a:t>Machines still support </a:t>
            </a:r>
            <a:r>
              <a:rPr lang="en-US" dirty="0"/>
              <a:t>multiple data formats</a:t>
            </a:r>
          </a:p>
          <a:p>
            <a:pPr marL="838200" lvl="2" eaLnBrk="1" hangingPunct="1">
              <a:defRPr/>
            </a:pPr>
            <a:r>
              <a:rPr lang="en-US" dirty="0"/>
              <a:t>Fractions or multiples of word size</a:t>
            </a:r>
          </a:p>
          <a:p>
            <a:pPr marL="838200" lvl="2" eaLnBrk="1" hangingPunct="1">
              <a:defRPr/>
            </a:pPr>
            <a:r>
              <a:rPr lang="en-US" dirty="0"/>
              <a:t>Always integral number of bytes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Word-Oriented Memory Organization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362075"/>
            <a:ext cx="4554538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Addresses Specify Byte Locations</a:t>
            </a:r>
          </a:p>
          <a:p>
            <a:pPr marL="552450" lvl="1" eaLnBrk="1" hangingPunct="1">
              <a:defRPr/>
            </a:pPr>
            <a:r>
              <a:rPr lang="en-US" dirty="0"/>
              <a:t>Address of first byte in word</a:t>
            </a:r>
          </a:p>
          <a:p>
            <a:pPr marL="552450" lvl="1" eaLnBrk="1" hangingPunct="1">
              <a:defRPr/>
            </a:pPr>
            <a:r>
              <a:rPr lang="en-US" dirty="0"/>
              <a:t>Addresses of successive words differ by 4 (32-bit) or 8 (64-bit)</a:t>
            </a:r>
          </a:p>
        </p:txBody>
      </p:sp>
      <p:grpSp>
        <p:nvGrpSpPr>
          <p:cNvPr id="54276" name="Group 5"/>
          <p:cNvGrpSpPr>
            <a:grpSpLocks/>
          </p:cNvGrpSpPr>
          <p:nvPr/>
        </p:nvGrpSpPr>
        <p:grpSpPr bwMode="auto">
          <a:xfrm>
            <a:off x="5219700" y="1143000"/>
            <a:ext cx="3467100" cy="5591175"/>
            <a:chOff x="0" y="0"/>
            <a:chExt cx="2184" cy="3522"/>
          </a:xfrm>
        </p:grpSpPr>
        <p:sp>
          <p:nvSpPr>
            <p:cNvPr id="54277" name="Rectangle 6"/>
            <p:cNvSpPr>
              <a:spLocks/>
            </p:cNvSpPr>
            <p:nvPr/>
          </p:nvSpPr>
          <p:spPr bwMode="auto">
            <a:xfrm>
              <a:off x="1253" y="41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8" name="Rectangle 7"/>
            <p:cNvSpPr>
              <a:spLocks/>
            </p:cNvSpPr>
            <p:nvPr/>
          </p:nvSpPr>
          <p:spPr bwMode="auto">
            <a:xfrm>
              <a:off x="1253" y="61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79" name="Rectangle 8"/>
            <p:cNvSpPr>
              <a:spLocks/>
            </p:cNvSpPr>
            <p:nvPr/>
          </p:nvSpPr>
          <p:spPr bwMode="auto">
            <a:xfrm>
              <a:off x="1253" y="80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0" name="Rectangle 9"/>
            <p:cNvSpPr>
              <a:spLocks/>
            </p:cNvSpPr>
            <p:nvPr/>
          </p:nvSpPr>
          <p:spPr bwMode="auto">
            <a:xfrm>
              <a:off x="1253" y="99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1" name="Rectangle 10"/>
            <p:cNvSpPr>
              <a:spLocks/>
            </p:cNvSpPr>
            <p:nvPr/>
          </p:nvSpPr>
          <p:spPr bwMode="auto">
            <a:xfrm>
              <a:off x="1253" y="118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2" name="Rectangle 11"/>
            <p:cNvSpPr>
              <a:spLocks/>
            </p:cNvSpPr>
            <p:nvPr/>
          </p:nvSpPr>
          <p:spPr bwMode="auto">
            <a:xfrm>
              <a:off x="1253" y="137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3" name="Rectangle 12"/>
            <p:cNvSpPr>
              <a:spLocks/>
            </p:cNvSpPr>
            <p:nvPr/>
          </p:nvSpPr>
          <p:spPr bwMode="auto">
            <a:xfrm>
              <a:off x="1253" y="157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4" name="Rectangle 13"/>
            <p:cNvSpPr>
              <a:spLocks/>
            </p:cNvSpPr>
            <p:nvPr/>
          </p:nvSpPr>
          <p:spPr bwMode="auto">
            <a:xfrm>
              <a:off x="1253" y="176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5" name="Rectangle 14"/>
            <p:cNvSpPr>
              <a:spLocks/>
            </p:cNvSpPr>
            <p:nvPr/>
          </p:nvSpPr>
          <p:spPr bwMode="auto">
            <a:xfrm>
              <a:off x="1253" y="195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6" name="Rectangle 15"/>
            <p:cNvSpPr>
              <a:spLocks/>
            </p:cNvSpPr>
            <p:nvPr/>
          </p:nvSpPr>
          <p:spPr bwMode="auto">
            <a:xfrm>
              <a:off x="1253" y="214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7" name="Rectangle 16"/>
            <p:cNvSpPr>
              <a:spLocks/>
            </p:cNvSpPr>
            <p:nvPr/>
          </p:nvSpPr>
          <p:spPr bwMode="auto">
            <a:xfrm>
              <a:off x="1253" y="233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8" name="Rectangle 17"/>
            <p:cNvSpPr>
              <a:spLocks/>
            </p:cNvSpPr>
            <p:nvPr/>
          </p:nvSpPr>
          <p:spPr bwMode="auto">
            <a:xfrm>
              <a:off x="1253" y="2530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289" name="Rectangle 18"/>
            <p:cNvSpPr>
              <a:spLocks/>
            </p:cNvSpPr>
            <p:nvPr/>
          </p:nvSpPr>
          <p:spPr bwMode="auto">
            <a:xfrm>
              <a:off x="1733" y="41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0000</a:t>
              </a:r>
            </a:p>
          </p:txBody>
        </p:sp>
        <p:sp>
          <p:nvSpPr>
            <p:cNvPr id="54290" name="Rectangle 19"/>
            <p:cNvSpPr>
              <a:spLocks/>
            </p:cNvSpPr>
            <p:nvPr/>
          </p:nvSpPr>
          <p:spPr bwMode="auto">
            <a:xfrm>
              <a:off x="1733" y="61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0001</a:t>
              </a:r>
            </a:p>
          </p:txBody>
        </p:sp>
        <p:sp>
          <p:nvSpPr>
            <p:cNvPr id="54291" name="Rectangle 20"/>
            <p:cNvSpPr>
              <a:spLocks/>
            </p:cNvSpPr>
            <p:nvPr/>
          </p:nvSpPr>
          <p:spPr bwMode="auto">
            <a:xfrm>
              <a:off x="1733" y="80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0002</a:t>
              </a:r>
            </a:p>
          </p:txBody>
        </p:sp>
        <p:sp>
          <p:nvSpPr>
            <p:cNvPr id="54292" name="Rectangle 21"/>
            <p:cNvSpPr>
              <a:spLocks/>
            </p:cNvSpPr>
            <p:nvPr/>
          </p:nvSpPr>
          <p:spPr bwMode="auto">
            <a:xfrm>
              <a:off x="1733" y="99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0003</a:t>
              </a:r>
            </a:p>
          </p:txBody>
        </p:sp>
        <p:sp>
          <p:nvSpPr>
            <p:cNvPr id="54293" name="Rectangle 22"/>
            <p:cNvSpPr>
              <a:spLocks/>
            </p:cNvSpPr>
            <p:nvPr/>
          </p:nvSpPr>
          <p:spPr bwMode="auto">
            <a:xfrm>
              <a:off x="1733" y="118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0004</a:t>
              </a:r>
            </a:p>
          </p:txBody>
        </p:sp>
        <p:sp>
          <p:nvSpPr>
            <p:cNvPr id="54294" name="Rectangle 23"/>
            <p:cNvSpPr>
              <a:spLocks/>
            </p:cNvSpPr>
            <p:nvPr/>
          </p:nvSpPr>
          <p:spPr bwMode="auto">
            <a:xfrm>
              <a:off x="1733" y="137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0005</a:t>
              </a:r>
            </a:p>
          </p:txBody>
        </p:sp>
        <p:sp>
          <p:nvSpPr>
            <p:cNvPr id="54295" name="Rectangle 24"/>
            <p:cNvSpPr>
              <a:spLocks/>
            </p:cNvSpPr>
            <p:nvPr/>
          </p:nvSpPr>
          <p:spPr bwMode="auto">
            <a:xfrm>
              <a:off x="1733" y="157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0006</a:t>
              </a:r>
            </a:p>
          </p:txBody>
        </p:sp>
        <p:sp>
          <p:nvSpPr>
            <p:cNvPr id="54296" name="Rectangle 25"/>
            <p:cNvSpPr>
              <a:spLocks/>
            </p:cNvSpPr>
            <p:nvPr/>
          </p:nvSpPr>
          <p:spPr bwMode="auto">
            <a:xfrm>
              <a:off x="1733" y="176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0007</a:t>
              </a:r>
            </a:p>
          </p:txBody>
        </p:sp>
        <p:sp>
          <p:nvSpPr>
            <p:cNvPr id="54297" name="Rectangle 26"/>
            <p:cNvSpPr>
              <a:spLocks/>
            </p:cNvSpPr>
            <p:nvPr/>
          </p:nvSpPr>
          <p:spPr bwMode="auto">
            <a:xfrm>
              <a:off x="1733" y="195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0008</a:t>
              </a:r>
            </a:p>
          </p:txBody>
        </p:sp>
        <p:sp>
          <p:nvSpPr>
            <p:cNvPr id="54298" name="Rectangle 27"/>
            <p:cNvSpPr>
              <a:spLocks/>
            </p:cNvSpPr>
            <p:nvPr/>
          </p:nvSpPr>
          <p:spPr bwMode="auto">
            <a:xfrm>
              <a:off x="1733" y="214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0009</a:t>
              </a:r>
            </a:p>
          </p:txBody>
        </p:sp>
        <p:sp>
          <p:nvSpPr>
            <p:cNvPr id="54299" name="Rectangle 28"/>
            <p:cNvSpPr>
              <a:spLocks/>
            </p:cNvSpPr>
            <p:nvPr/>
          </p:nvSpPr>
          <p:spPr bwMode="auto">
            <a:xfrm>
              <a:off x="1733" y="233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0010</a:t>
              </a:r>
            </a:p>
          </p:txBody>
        </p:sp>
        <p:sp>
          <p:nvSpPr>
            <p:cNvPr id="54300" name="Rectangle 29"/>
            <p:cNvSpPr>
              <a:spLocks/>
            </p:cNvSpPr>
            <p:nvPr/>
          </p:nvSpPr>
          <p:spPr bwMode="auto">
            <a:xfrm>
              <a:off x="1733" y="2530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0011</a:t>
              </a:r>
            </a:p>
          </p:txBody>
        </p:sp>
        <p:grpSp>
          <p:nvGrpSpPr>
            <p:cNvPr id="54301" name="Group 30"/>
            <p:cNvGrpSpPr>
              <a:grpSpLocks/>
            </p:cNvGrpSpPr>
            <p:nvPr/>
          </p:nvGrpSpPr>
          <p:grpSpPr bwMode="auto">
            <a:xfrm>
              <a:off x="657" y="418"/>
              <a:ext cx="384" cy="3072"/>
              <a:chOff x="0" y="0"/>
              <a:chExt cx="384" cy="3072"/>
            </a:xfrm>
          </p:grpSpPr>
          <p:sp>
            <p:nvSpPr>
              <p:cNvPr id="54345" name="Rectangle 31"/>
              <p:cNvSpPr>
                <a:spLocks/>
              </p:cNvSpPr>
              <p:nvPr/>
            </p:nvSpPr>
            <p:spPr bwMode="auto">
              <a:xfrm>
                <a:off x="0" y="1536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6" name="Rectangle 32"/>
              <p:cNvSpPr>
                <a:spLocks/>
              </p:cNvSpPr>
              <p:nvPr/>
            </p:nvSpPr>
            <p:spPr bwMode="auto">
              <a:xfrm>
                <a:off x="0" y="0"/>
                <a:ext cx="384" cy="1536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grpSp>
          <p:nvGrpSpPr>
            <p:cNvPr id="54302" name="Group 33"/>
            <p:cNvGrpSpPr>
              <a:grpSpLocks/>
            </p:cNvGrpSpPr>
            <p:nvPr/>
          </p:nvGrpSpPr>
          <p:grpSpPr bwMode="auto">
            <a:xfrm>
              <a:off x="81" y="418"/>
              <a:ext cx="384" cy="3072"/>
              <a:chOff x="0" y="0"/>
              <a:chExt cx="384" cy="3072"/>
            </a:xfrm>
          </p:grpSpPr>
          <p:sp>
            <p:nvSpPr>
              <p:cNvPr id="54341" name="Rectangle 34"/>
              <p:cNvSpPr>
                <a:spLocks/>
              </p:cNvSpPr>
              <p:nvPr/>
            </p:nvSpPr>
            <p:spPr bwMode="auto">
              <a:xfrm>
                <a:off x="0" y="0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2" name="Rectangle 35"/>
              <p:cNvSpPr>
                <a:spLocks/>
              </p:cNvSpPr>
              <p:nvPr/>
            </p:nvSpPr>
            <p:spPr bwMode="auto">
              <a:xfrm>
                <a:off x="0" y="768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3" name="Rectangle 36"/>
              <p:cNvSpPr>
                <a:spLocks/>
              </p:cNvSpPr>
              <p:nvPr/>
            </p:nvSpPr>
            <p:spPr bwMode="auto">
              <a:xfrm>
                <a:off x="0" y="1536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4344" name="Rectangle 37"/>
              <p:cNvSpPr>
                <a:spLocks/>
              </p:cNvSpPr>
              <p:nvPr/>
            </p:nvSpPr>
            <p:spPr bwMode="auto">
              <a:xfrm>
                <a:off x="0" y="2304"/>
                <a:ext cx="384" cy="768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</p:grpSp>
        <p:sp>
          <p:nvSpPr>
            <p:cNvPr id="54303" name="Rectangle 38"/>
            <p:cNvSpPr>
              <a:spLocks/>
            </p:cNvSpPr>
            <p:nvPr/>
          </p:nvSpPr>
          <p:spPr bwMode="auto">
            <a:xfrm>
              <a:off x="0" y="0"/>
              <a:ext cx="54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32-bit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04" name="Rectangle 39"/>
            <p:cNvSpPr>
              <a:spLocks/>
            </p:cNvSpPr>
            <p:nvPr/>
          </p:nvSpPr>
          <p:spPr bwMode="auto">
            <a:xfrm>
              <a:off x="1198" y="82"/>
              <a:ext cx="49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Bytes</a:t>
              </a:r>
            </a:p>
          </p:txBody>
        </p:sp>
        <p:sp>
          <p:nvSpPr>
            <p:cNvPr id="54305" name="Rectangle 40"/>
            <p:cNvSpPr>
              <a:spLocks/>
            </p:cNvSpPr>
            <p:nvPr/>
          </p:nvSpPr>
          <p:spPr bwMode="auto">
            <a:xfrm>
              <a:off x="1718" y="82"/>
              <a:ext cx="46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Addr.</a:t>
              </a:r>
            </a:p>
          </p:txBody>
        </p:sp>
        <p:sp>
          <p:nvSpPr>
            <p:cNvPr id="54306" name="Rectangle 41"/>
            <p:cNvSpPr>
              <a:spLocks/>
            </p:cNvSpPr>
            <p:nvPr/>
          </p:nvSpPr>
          <p:spPr bwMode="auto">
            <a:xfrm>
              <a:off x="1253" y="2722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7" name="Rectangle 42"/>
            <p:cNvSpPr>
              <a:spLocks/>
            </p:cNvSpPr>
            <p:nvPr/>
          </p:nvSpPr>
          <p:spPr bwMode="auto">
            <a:xfrm>
              <a:off x="1733" y="2722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0012</a:t>
              </a:r>
            </a:p>
          </p:txBody>
        </p:sp>
        <p:sp>
          <p:nvSpPr>
            <p:cNvPr id="54308" name="Rectangle 43"/>
            <p:cNvSpPr>
              <a:spLocks/>
            </p:cNvSpPr>
            <p:nvPr/>
          </p:nvSpPr>
          <p:spPr bwMode="auto">
            <a:xfrm>
              <a:off x="1253" y="2914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09" name="Rectangle 44"/>
            <p:cNvSpPr>
              <a:spLocks/>
            </p:cNvSpPr>
            <p:nvPr/>
          </p:nvSpPr>
          <p:spPr bwMode="auto">
            <a:xfrm>
              <a:off x="1733" y="2914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0013</a:t>
              </a:r>
            </a:p>
          </p:txBody>
        </p:sp>
        <p:sp>
          <p:nvSpPr>
            <p:cNvPr id="54310" name="Rectangle 45"/>
            <p:cNvSpPr>
              <a:spLocks/>
            </p:cNvSpPr>
            <p:nvPr/>
          </p:nvSpPr>
          <p:spPr bwMode="auto">
            <a:xfrm>
              <a:off x="1253" y="3106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1" name="Rectangle 46"/>
            <p:cNvSpPr>
              <a:spLocks/>
            </p:cNvSpPr>
            <p:nvPr/>
          </p:nvSpPr>
          <p:spPr bwMode="auto">
            <a:xfrm>
              <a:off x="1733" y="3106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0014</a:t>
              </a:r>
            </a:p>
          </p:txBody>
        </p:sp>
        <p:sp>
          <p:nvSpPr>
            <p:cNvPr id="54312" name="Rectangle 47"/>
            <p:cNvSpPr>
              <a:spLocks/>
            </p:cNvSpPr>
            <p:nvPr/>
          </p:nvSpPr>
          <p:spPr bwMode="auto">
            <a:xfrm>
              <a:off x="1253" y="3298"/>
              <a:ext cx="384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4313" name="Rectangle 48"/>
            <p:cNvSpPr>
              <a:spLocks/>
            </p:cNvSpPr>
            <p:nvPr/>
          </p:nvSpPr>
          <p:spPr bwMode="auto">
            <a:xfrm>
              <a:off x="1733" y="3298"/>
              <a:ext cx="443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0015</a:t>
              </a:r>
            </a:p>
          </p:txBody>
        </p:sp>
        <p:sp>
          <p:nvSpPr>
            <p:cNvPr id="54314" name="Rectangle 49"/>
            <p:cNvSpPr>
              <a:spLocks/>
            </p:cNvSpPr>
            <p:nvPr/>
          </p:nvSpPr>
          <p:spPr bwMode="auto">
            <a:xfrm>
              <a:off x="576" y="0"/>
              <a:ext cx="54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64-bit</a:t>
              </a:r>
            </a:p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Words</a:t>
              </a:r>
            </a:p>
          </p:txBody>
        </p:sp>
        <p:sp>
          <p:nvSpPr>
            <p:cNvPr id="54315" name="Rectangle 50"/>
            <p:cNvSpPr>
              <a:spLocks/>
            </p:cNvSpPr>
            <p:nvPr/>
          </p:nvSpPr>
          <p:spPr bwMode="auto">
            <a:xfrm>
              <a:off x="657" y="94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6" name="Rectangle 51"/>
            <p:cNvSpPr>
              <a:spLocks/>
            </p:cNvSpPr>
            <p:nvPr/>
          </p:nvSpPr>
          <p:spPr bwMode="auto">
            <a:xfrm>
              <a:off x="657" y="2434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7" name="Rectangle 52"/>
            <p:cNvSpPr>
              <a:spLocks/>
            </p:cNvSpPr>
            <p:nvPr/>
          </p:nvSpPr>
          <p:spPr bwMode="auto">
            <a:xfrm>
              <a:off x="81" y="562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8" name="Rectangle 53"/>
            <p:cNvSpPr>
              <a:spLocks/>
            </p:cNvSpPr>
            <p:nvPr/>
          </p:nvSpPr>
          <p:spPr bwMode="auto">
            <a:xfrm>
              <a:off x="81" y="1330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19" name="Rectangle 54"/>
            <p:cNvSpPr>
              <a:spLocks/>
            </p:cNvSpPr>
            <p:nvPr/>
          </p:nvSpPr>
          <p:spPr bwMode="auto">
            <a:xfrm>
              <a:off x="81" y="2098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sp>
          <p:nvSpPr>
            <p:cNvPr id="54320" name="Rectangle 55"/>
            <p:cNvSpPr>
              <a:spLocks/>
            </p:cNvSpPr>
            <p:nvPr/>
          </p:nvSpPr>
          <p:spPr bwMode="auto">
            <a:xfrm>
              <a:off x="81" y="2866"/>
              <a:ext cx="392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Addr </a:t>
              </a:r>
            </a:p>
            <a:p>
              <a:pPr eaLnBrk="1" hangingPunct="1"/>
              <a:r>
                <a:rPr lang="en-US" altLang="en-US" sz="140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=</a:t>
              </a:r>
            </a:p>
            <a:p>
              <a:pPr eaLnBrk="1" hangingPunct="1"/>
              <a:r>
                <a:rPr lang="en-US" altLang="en-US" sz="1400" b="0">
                  <a:solidFill>
                    <a:srgbClr val="000066"/>
                  </a:solidFill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??</a:t>
              </a:r>
            </a:p>
          </p:txBody>
        </p:sp>
        <p:grpSp>
          <p:nvGrpSpPr>
            <p:cNvPr id="54321" name="Group 56"/>
            <p:cNvGrpSpPr>
              <a:grpSpLocks/>
            </p:cNvGrpSpPr>
            <p:nvPr/>
          </p:nvGrpSpPr>
          <p:grpSpPr bwMode="auto">
            <a:xfrm>
              <a:off x="103" y="826"/>
              <a:ext cx="340" cy="2496"/>
              <a:chOff x="0" y="0"/>
              <a:chExt cx="340" cy="2496"/>
            </a:xfrm>
          </p:grpSpPr>
          <p:grpSp>
            <p:nvGrpSpPr>
              <p:cNvPr id="54329" name="Group 57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39" name="Rectangle 58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40" name="Rectangle 59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30" name="Group 60"/>
              <p:cNvGrpSpPr>
                <a:grpSpLocks/>
              </p:cNvGrpSpPr>
              <p:nvPr/>
            </p:nvGrpSpPr>
            <p:grpSpPr bwMode="auto">
              <a:xfrm>
                <a:off x="0" y="768"/>
                <a:ext cx="340" cy="192"/>
                <a:chOff x="0" y="0"/>
                <a:chExt cx="340" cy="192"/>
              </a:xfrm>
            </p:grpSpPr>
            <p:sp>
              <p:nvSpPr>
                <p:cNvPr id="54337" name="Rectangle 6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8" name="Rectangle 6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0004</a:t>
                  </a:r>
                </a:p>
              </p:txBody>
            </p:sp>
          </p:grpSp>
          <p:grpSp>
            <p:nvGrpSpPr>
              <p:cNvPr id="54331" name="Group 63"/>
              <p:cNvGrpSpPr>
                <a:grpSpLocks/>
              </p:cNvGrpSpPr>
              <p:nvPr/>
            </p:nvGrpSpPr>
            <p:grpSpPr bwMode="auto">
              <a:xfrm>
                <a:off x="0" y="1536"/>
                <a:ext cx="340" cy="192"/>
                <a:chOff x="0" y="0"/>
                <a:chExt cx="340" cy="192"/>
              </a:xfrm>
            </p:grpSpPr>
            <p:sp>
              <p:nvSpPr>
                <p:cNvPr id="54335" name="Rectangle 6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6" name="Rectangle 6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  <p:grpSp>
            <p:nvGrpSpPr>
              <p:cNvPr id="54332" name="Group 66"/>
              <p:cNvGrpSpPr>
                <a:grpSpLocks/>
              </p:cNvGrpSpPr>
              <p:nvPr/>
            </p:nvGrpSpPr>
            <p:grpSpPr bwMode="auto">
              <a:xfrm>
                <a:off x="0" y="2304"/>
                <a:ext cx="340" cy="192"/>
                <a:chOff x="0" y="0"/>
                <a:chExt cx="340" cy="192"/>
              </a:xfrm>
            </p:grpSpPr>
            <p:sp>
              <p:nvSpPr>
                <p:cNvPr id="54333" name="Rectangle 67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34" name="Rectangle 68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0012</a:t>
                  </a:r>
                </a:p>
              </p:txBody>
            </p:sp>
          </p:grpSp>
        </p:grpSp>
        <p:grpSp>
          <p:nvGrpSpPr>
            <p:cNvPr id="54322" name="Group 69"/>
            <p:cNvGrpSpPr>
              <a:grpSpLocks/>
            </p:cNvGrpSpPr>
            <p:nvPr/>
          </p:nvGrpSpPr>
          <p:grpSpPr bwMode="auto">
            <a:xfrm>
              <a:off x="679" y="1210"/>
              <a:ext cx="340" cy="1680"/>
              <a:chOff x="0" y="0"/>
              <a:chExt cx="340" cy="1680"/>
            </a:xfrm>
          </p:grpSpPr>
          <p:grpSp>
            <p:nvGrpSpPr>
              <p:cNvPr id="54323" name="Group 70"/>
              <p:cNvGrpSpPr>
                <a:grpSpLocks/>
              </p:cNvGrpSpPr>
              <p:nvPr/>
            </p:nvGrpSpPr>
            <p:grpSpPr bwMode="auto">
              <a:xfrm>
                <a:off x="0" y="0"/>
                <a:ext cx="340" cy="192"/>
                <a:chOff x="0" y="0"/>
                <a:chExt cx="340" cy="192"/>
              </a:xfrm>
            </p:grpSpPr>
            <p:sp>
              <p:nvSpPr>
                <p:cNvPr id="54327" name="Rectangle 71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8" name="Rectangle 72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0000</a:t>
                  </a:r>
                </a:p>
              </p:txBody>
            </p:sp>
          </p:grpSp>
          <p:grpSp>
            <p:nvGrpSpPr>
              <p:cNvPr id="54324" name="Group 73"/>
              <p:cNvGrpSpPr>
                <a:grpSpLocks/>
              </p:cNvGrpSpPr>
              <p:nvPr/>
            </p:nvGrpSpPr>
            <p:grpSpPr bwMode="auto">
              <a:xfrm>
                <a:off x="0" y="1488"/>
                <a:ext cx="340" cy="192"/>
                <a:chOff x="0" y="0"/>
                <a:chExt cx="340" cy="192"/>
              </a:xfrm>
            </p:grpSpPr>
            <p:sp>
              <p:nvSpPr>
                <p:cNvPr id="54325" name="Rectangle 74"/>
                <p:cNvSpPr>
                  <a:spLocks/>
                </p:cNvSpPr>
                <p:nvPr/>
              </p:nvSpPr>
              <p:spPr bwMode="auto">
                <a:xfrm>
                  <a:off x="26" y="24"/>
                  <a:ext cx="288" cy="144"/>
                </a:xfrm>
                <a:prstGeom prst="rect">
                  <a:avLst/>
                </a:prstGeom>
                <a:solidFill>
                  <a:srgbClr val="FFFF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905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54326" name="Rectangle 75"/>
                <p:cNvSpPr>
                  <a:spLocks/>
                </p:cNvSpPr>
                <p:nvPr/>
              </p:nvSpPr>
              <p:spPr bwMode="auto">
                <a:xfrm>
                  <a:off x="0" y="0"/>
                  <a:ext cx="3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rIns="4572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sz="1400" b="0">
                      <a:solidFill>
                        <a:srgbClr val="000066"/>
                      </a:solidFill>
                      <a:latin typeface="Courier New" pitchFamily="49" charset="0"/>
                      <a:cs typeface="Courier New" pitchFamily="49" charset="0"/>
                      <a:sym typeface="Courier New" pitchFamily="49" charset="0"/>
                    </a:rPr>
                    <a:t>0008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Example Data Representations</a:t>
            </a:r>
          </a:p>
        </p:txBody>
      </p:sp>
      <p:graphicFrame>
        <p:nvGraphicFramePr>
          <p:cNvPr id="12292" name="Group 4"/>
          <p:cNvGraphicFramePr>
            <a:graphicFrameLocks noGrp="1"/>
          </p:cNvGraphicFramePr>
          <p:nvPr/>
        </p:nvGraphicFramePr>
        <p:xfrm>
          <a:off x="1549400" y="1524000"/>
          <a:ext cx="6032500" cy="4165600"/>
        </p:xfrm>
        <a:graphic>
          <a:graphicData uri="http://schemas.openxmlformats.org/drawingml/2006/table">
            <a:tbl>
              <a:tblPr/>
              <a:tblGrid>
                <a:gridCol w="1651000"/>
                <a:gridCol w="1460500"/>
                <a:gridCol w="1460500"/>
                <a:gridCol w="14605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C Data Type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32-bit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Typical 64-bit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/>
                        <a:ea typeface="Arial Narrow Bold" charset="0"/>
                        <a:cs typeface="Calibri"/>
                        <a:sym typeface="Arial Narro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Arial Narrow Bold" charset="0"/>
                          <a:cs typeface="Calibri"/>
                          <a:sym typeface="Arial Narrow Bold" charset="0"/>
                        </a:rPr>
                        <a:t>x86-64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8000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char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short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/>
                        <a:ea typeface="Arial Narrow" charset="0"/>
                        <a:cs typeface="Courier New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float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Arial Narrow" charset="0"/>
                          <a:cs typeface="Courier New"/>
                          <a:sym typeface="Arial Narrow" charset="0"/>
                        </a:rPr>
                        <a:t>long double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ゴシック"/>
                          <a:cs typeface="Calibri"/>
                          <a:sym typeface="Arial Narrow" charset="0"/>
                        </a:rPr>
                        <a:t>−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10/16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pointer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8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8C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Byte Ordering</a:t>
            </a:r>
          </a:p>
        </p:txBody>
      </p:sp>
      <p:sp>
        <p:nvSpPr>
          <p:cNvPr id="4813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So, how are the bytes </a:t>
            </a:r>
            <a:r>
              <a:rPr lang="en-US" dirty="0"/>
              <a:t>within a multi-byte word</a:t>
            </a:r>
            <a:r>
              <a:rPr lang="en-US" dirty="0" smtClean="0"/>
              <a:t> ordered </a:t>
            </a:r>
            <a:r>
              <a:rPr lang="en-US" dirty="0"/>
              <a:t>in memory?</a:t>
            </a:r>
          </a:p>
          <a:p>
            <a:pPr eaLnBrk="1" hangingPunct="1">
              <a:defRPr/>
            </a:pPr>
            <a:r>
              <a:rPr lang="en-US" dirty="0"/>
              <a:t>Conventions</a:t>
            </a:r>
          </a:p>
          <a:p>
            <a:pPr marL="552450" lvl="1" eaLnBrk="1" hangingPunct="1">
              <a:defRPr/>
            </a:pPr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: Sun, PPC Mac, Internet</a:t>
            </a:r>
          </a:p>
          <a:p>
            <a:pPr marL="838200" lvl="2" eaLnBrk="1" hangingPunct="1">
              <a:defRPr/>
            </a:pPr>
            <a:r>
              <a:rPr lang="en-US" dirty="0"/>
              <a:t>Least significant byte has highest address</a:t>
            </a:r>
          </a:p>
          <a:p>
            <a:pPr marL="552450" lvl="1" eaLnBrk="1" hangingPunct="1">
              <a:defRPr/>
            </a:pPr>
            <a:r>
              <a:rPr lang="en-US" dirty="0"/>
              <a:t>Little Endian: </a:t>
            </a:r>
            <a:r>
              <a:rPr lang="en-US" dirty="0" smtClean="0"/>
              <a:t>x86, ARM processors running Android, </a:t>
            </a:r>
            <a:r>
              <a:rPr lang="en-US" dirty="0" err="1" smtClean="0"/>
              <a:t>iOS</a:t>
            </a:r>
            <a:r>
              <a:rPr lang="en-US" dirty="0" smtClean="0"/>
              <a:t>, and Windows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Least significant byte has lowest address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Byte Ordering Example</a:t>
            </a:r>
          </a:p>
        </p:txBody>
      </p:sp>
      <p:sp>
        <p:nvSpPr>
          <p:cNvPr id="49157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524000"/>
            <a:ext cx="7896225" cy="4810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Variable </a:t>
            </a:r>
            <a:r>
              <a:rPr lang="en-US" dirty="0" err="1"/>
              <a:t>x</a:t>
            </a:r>
            <a:r>
              <a:rPr lang="en-US" dirty="0"/>
              <a:t> has 4-byte</a:t>
            </a:r>
            <a:r>
              <a:rPr lang="en-US" dirty="0" smtClean="0"/>
              <a:t> value of 0x01234567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Address given by &amp;</a:t>
            </a:r>
            <a:r>
              <a:rPr lang="en-US" dirty="0" err="1"/>
              <a:t>x</a:t>
            </a:r>
            <a:r>
              <a:rPr lang="en-US" dirty="0"/>
              <a:t> is 0x100</a:t>
            </a:r>
          </a:p>
        </p:txBody>
      </p:sp>
      <p:grpSp>
        <p:nvGrpSpPr>
          <p:cNvPr id="57348" name="Group 5"/>
          <p:cNvGrpSpPr>
            <a:grpSpLocks/>
          </p:cNvGrpSpPr>
          <p:nvPr/>
        </p:nvGrpSpPr>
        <p:grpSpPr bwMode="auto">
          <a:xfrm>
            <a:off x="2057400" y="3479800"/>
            <a:ext cx="5486400" cy="635000"/>
            <a:chOff x="0" y="0"/>
            <a:chExt cx="3456" cy="400"/>
          </a:xfrm>
        </p:grpSpPr>
        <p:grpSp>
          <p:nvGrpSpPr>
            <p:cNvPr id="57406" name="Group 6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32" name="Rectangle 7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3" name="Rectangle 8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407" name="Group 9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30" name="Rectangle 10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31" name="Rectangle 11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408" name="Group 12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28" name="Rectangle 13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9" name="Rectangle 14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409" name="Group 15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426" name="Rectangle 1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7" name="Rectangle 1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410" name="Rectangle 18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1" name="Rectangle 19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412" name="Group 20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424" name="Rectangle 21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5" name="Rectangle 22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413" name="Group 23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422" name="Rectangle 24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3" name="Rectangle 25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414" name="Group 26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420" name="Rectangle 2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21" name="Rectangle 28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415" name="Group 29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418" name="Rectangle 3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19" name="Rectangle 3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sp>
          <p:nvSpPr>
            <p:cNvPr id="57416" name="Rectangle 32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417" name="Rectangle 33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grpSp>
        <p:nvGrpSpPr>
          <p:cNvPr id="57349" name="Group 34"/>
          <p:cNvGrpSpPr>
            <a:grpSpLocks/>
          </p:cNvGrpSpPr>
          <p:nvPr/>
        </p:nvGrpSpPr>
        <p:grpSpPr bwMode="auto">
          <a:xfrm>
            <a:off x="2057400" y="4318000"/>
            <a:ext cx="5486400" cy="635000"/>
            <a:chOff x="0" y="0"/>
            <a:chExt cx="3456" cy="400"/>
          </a:xfrm>
        </p:grpSpPr>
        <p:grpSp>
          <p:nvGrpSpPr>
            <p:cNvPr id="57378" name="Group 35"/>
            <p:cNvGrpSpPr>
              <a:grpSpLocks/>
            </p:cNvGrpSpPr>
            <p:nvPr/>
          </p:nvGrpSpPr>
          <p:grpSpPr bwMode="auto">
            <a:xfrm>
              <a:off x="864" y="0"/>
              <a:ext cx="433" cy="192"/>
              <a:chOff x="0" y="0"/>
              <a:chExt cx="433" cy="192"/>
            </a:xfrm>
          </p:grpSpPr>
          <p:sp>
            <p:nvSpPr>
              <p:cNvPr id="57404" name="Rectangle 36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5" name="Rectangle 37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0x100</a:t>
                </a:r>
              </a:p>
            </p:txBody>
          </p:sp>
        </p:grpSp>
        <p:grpSp>
          <p:nvGrpSpPr>
            <p:cNvPr id="57379" name="Group 38"/>
            <p:cNvGrpSpPr>
              <a:grpSpLocks/>
            </p:cNvGrpSpPr>
            <p:nvPr/>
          </p:nvGrpSpPr>
          <p:grpSpPr bwMode="auto">
            <a:xfrm>
              <a:off x="1296" y="0"/>
              <a:ext cx="433" cy="192"/>
              <a:chOff x="0" y="0"/>
              <a:chExt cx="433" cy="192"/>
            </a:xfrm>
          </p:grpSpPr>
          <p:sp>
            <p:nvSpPr>
              <p:cNvPr id="57402" name="Rectangle 39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3" name="Rectangle 40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0x101</a:t>
                </a:r>
              </a:p>
            </p:txBody>
          </p:sp>
        </p:grpSp>
        <p:grpSp>
          <p:nvGrpSpPr>
            <p:cNvPr id="57380" name="Group 41"/>
            <p:cNvGrpSpPr>
              <a:grpSpLocks/>
            </p:cNvGrpSpPr>
            <p:nvPr/>
          </p:nvGrpSpPr>
          <p:grpSpPr bwMode="auto">
            <a:xfrm>
              <a:off x="1728" y="0"/>
              <a:ext cx="433" cy="192"/>
              <a:chOff x="0" y="0"/>
              <a:chExt cx="433" cy="192"/>
            </a:xfrm>
          </p:grpSpPr>
          <p:sp>
            <p:nvSpPr>
              <p:cNvPr id="57400" name="Rectangle 42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401" name="Rectangle 43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0x102</a:t>
                </a:r>
              </a:p>
            </p:txBody>
          </p:sp>
        </p:grpSp>
        <p:grpSp>
          <p:nvGrpSpPr>
            <p:cNvPr id="57381" name="Group 44"/>
            <p:cNvGrpSpPr>
              <a:grpSpLocks/>
            </p:cNvGrpSpPr>
            <p:nvPr/>
          </p:nvGrpSpPr>
          <p:grpSpPr bwMode="auto">
            <a:xfrm>
              <a:off x="2160" y="0"/>
              <a:ext cx="433" cy="192"/>
              <a:chOff x="0" y="0"/>
              <a:chExt cx="433" cy="192"/>
            </a:xfrm>
          </p:grpSpPr>
          <p:sp>
            <p:nvSpPr>
              <p:cNvPr id="57398" name="Rectangle 45"/>
              <p:cNvSpPr>
                <a:spLocks/>
              </p:cNvSpPr>
              <p:nvPr/>
            </p:nvSpPr>
            <p:spPr bwMode="auto">
              <a:xfrm>
                <a:off x="0" y="0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9" name="Rectangle 46"/>
              <p:cNvSpPr>
                <a:spLocks/>
              </p:cNvSpPr>
              <p:nvPr/>
            </p:nvSpPr>
            <p:spPr bwMode="auto">
              <a:xfrm>
                <a:off x="0" y="0"/>
                <a:ext cx="43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sz="1400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0x103</a:t>
                </a:r>
              </a:p>
            </p:txBody>
          </p:sp>
        </p:grpSp>
        <p:sp>
          <p:nvSpPr>
            <p:cNvPr id="57382" name="Rectangle 47"/>
            <p:cNvSpPr>
              <a:spLocks/>
            </p:cNvSpPr>
            <p:nvPr/>
          </p:nvSpPr>
          <p:spPr bwMode="auto">
            <a:xfrm>
              <a:off x="0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3" name="Rectangle 48"/>
            <p:cNvSpPr>
              <a:spLocks/>
            </p:cNvSpPr>
            <p:nvPr/>
          </p:nvSpPr>
          <p:spPr bwMode="auto">
            <a:xfrm>
              <a:off x="43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grpSp>
          <p:nvGrpSpPr>
            <p:cNvPr id="57384" name="Group 49"/>
            <p:cNvGrpSpPr>
              <a:grpSpLocks/>
            </p:cNvGrpSpPr>
            <p:nvPr/>
          </p:nvGrpSpPr>
          <p:grpSpPr bwMode="auto">
            <a:xfrm>
              <a:off x="864" y="176"/>
              <a:ext cx="432" cy="224"/>
              <a:chOff x="0" y="0"/>
              <a:chExt cx="432" cy="224"/>
            </a:xfrm>
          </p:grpSpPr>
          <p:sp>
            <p:nvSpPr>
              <p:cNvPr id="57396" name="Rectangle 5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7" name="Rectangle 51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85" name="Group 52"/>
            <p:cNvGrpSpPr>
              <a:grpSpLocks/>
            </p:cNvGrpSpPr>
            <p:nvPr/>
          </p:nvGrpSpPr>
          <p:grpSpPr bwMode="auto">
            <a:xfrm>
              <a:off x="1296" y="176"/>
              <a:ext cx="432" cy="224"/>
              <a:chOff x="0" y="0"/>
              <a:chExt cx="432" cy="224"/>
            </a:xfrm>
          </p:grpSpPr>
          <p:sp>
            <p:nvSpPr>
              <p:cNvPr id="57394" name="Rectangle 5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5" name="Rectangle 54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86" name="Group 55"/>
            <p:cNvGrpSpPr>
              <a:grpSpLocks/>
            </p:cNvGrpSpPr>
            <p:nvPr/>
          </p:nvGrpSpPr>
          <p:grpSpPr bwMode="auto">
            <a:xfrm>
              <a:off x="1728" y="176"/>
              <a:ext cx="432" cy="224"/>
              <a:chOff x="0" y="0"/>
              <a:chExt cx="432" cy="224"/>
            </a:xfrm>
          </p:grpSpPr>
          <p:sp>
            <p:nvSpPr>
              <p:cNvPr id="57392" name="Rectangle 5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3" name="Rectangle 57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87" name="Group 58"/>
            <p:cNvGrpSpPr>
              <a:grpSpLocks/>
            </p:cNvGrpSpPr>
            <p:nvPr/>
          </p:nvGrpSpPr>
          <p:grpSpPr bwMode="auto">
            <a:xfrm>
              <a:off x="2160" y="176"/>
              <a:ext cx="432" cy="224"/>
              <a:chOff x="0" y="0"/>
              <a:chExt cx="432" cy="224"/>
            </a:xfrm>
          </p:grpSpPr>
          <p:sp>
            <p:nvSpPr>
              <p:cNvPr id="57390" name="Rectangle 5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91" name="Rectangle 60"/>
              <p:cNvSpPr>
                <a:spLocks/>
              </p:cNvSpPr>
              <p:nvPr/>
            </p:nvSpPr>
            <p:spPr bwMode="auto">
              <a:xfrm>
                <a:off x="80" y="0"/>
                <a:ext cx="271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FFFFFF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sp>
          <p:nvSpPr>
            <p:cNvPr id="57388" name="Rectangle 61"/>
            <p:cNvSpPr>
              <a:spLocks/>
            </p:cNvSpPr>
            <p:nvPr/>
          </p:nvSpPr>
          <p:spPr bwMode="auto">
            <a:xfrm>
              <a:off x="2592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57389" name="Rectangle 62"/>
            <p:cNvSpPr>
              <a:spLocks/>
            </p:cNvSpPr>
            <p:nvPr/>
          </p:nvSpPr>
          <p:spPr bwMode="auto">
            <a:xfrm>
              <a:off x="3024" y="192"/>
              <a:ext cx="432" cy="1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</p:grpSp>
      <p:sp>
        <p:nvSpPr>
          <p:cNvPr id="57350" name="Rectangle 63"/>
          <p:cNvSpPr>
            <a:spLocks/>
          </p:cNvSpPr>
          <p:nvPr/>
        </p:nvSpPr>
        <p:spPr bwMode="auto">
          <a:xfrm>
            <a:off x="838200" y="34036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Big Endian</a:t>
            </a:r>
          </a:p>
        </p:txBody>
      </p:sp>
      <p:sp>
        <p:nvSpPr>
          <p:cNvPr id="57351" name="Rectangle 64"/>
          <p:cNvSpPr>
            <a:spLocks/>
          </p:cNvSpPr>
          <p:nvPr/>
        </p:nvSpPr>
        <p:spPr bwMode="auto">
          <a:xfrm>
            <a:off x="838200" y="4241800"/>
            <a:ext cx="17907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400" tIns="25400" rIns="63500" bIns="25400"/>
          <a:lstStyle>
            <a:lvl1pPr marL="12700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en-US">
                <a:solidFill>
                  <a:srgbClr val="980002"/>
                </a:solidFill>
                <a:cs typeface="Helvetica" pitchFamily="-124" charset="0"/>
                <a:sym typeface="Helvetica" pitchFamily="-124" charset="0"/>
              </a:rPr>
              <a:t>Little Endian</a:t>
            </a:r>
          </a:p>
        </p:txBody>
      </p:sp>
      <p:grpSp>
        <p:nvGrpSpPr>
          <p:cNvPr id="57352" name="Group 65"/>
          <p:cNvGrpSpPr>
            <a:grpSpLocks/>
          </p:cNvGrpSpPr>
          <p:nvPr/>
        </p:nvGrpSpPr>
        <p:grpSpPr bwMode="auto">
          <a:xfrm>
            <a:off x="3429000" y="3759200"/>
            <a:ext cx="2743200" cy="355600"/>
            <a:chOff x="0" y="0"/>
            <a:chExt cx="1728" cy="224"/>
          </a:xfrm>
        </p:grpSpPr>
        <p:grpSp>
          <p:nvGrpSpPr>
            <p:cNvPr id="57366" name="Group 66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57376" name="Rectangle 67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7" name="Rectangle 68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  <p:grpSp>
          <p:nvGrpSpPr>
            <p:cNvPr id="57367" name="Group 69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57374" name="Rectangle 7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5" name="Rectangle 7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68" name="Group 72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57372" name="Rectangle 7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3" name="Rectangle 7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69" name="Group 75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57370" name="Rectangle 7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71" name="Rectangle 7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</p:grpSp>
      <p:grpSp>
        <p:nvGrpSpPr>
          <p:cNvPr id="57353" name="Group 78"/>
          <p:cNvGrpSpPr>
            <a:grpSpLocks/>
          </p:cNvGrpSpPr>
          <p:nvPr/>
        </p:nvGrpSpPr>
        <p:grpSpPr bwMode="auto">
          <a:xfrm>
            <a:off x="3429000" y="4597400"/>
            <a:ext cx="2743200" cy="355600"/>
            <a:chOff x="0" y="0"/>
            <a:chExt cx="1728" cy="224"/>
          </a:xfrm>
        </p:grpSpPr>
        <p:grpSp>
          <p:nvGrpSpPr>
            <p:cNvPr id="57354" name="Group 79"/>
            <p:cNvGrpSpPr>
              <a:grpSpLocks/>
            </p:cNvGrpSpPr>
            <p:nvPr/>
          </p:nvGrpSpPr>
          <p:grpSpPr bwMode="auto">
            <a:xfrm>
              <a:off x="0" y="0"/>
              <a:ext cx="432" cy="224"/>
              <a:chOff x="0" y="0"/>
              <a:chExt cx="432" cy="224"/>
            </a:xfrm>
          </p:grpSpPr>
          <p:sp>
            <p:nvSpPr>
              <p:cNvPr id="57364" name="Rectangle 80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5" name="Rectangle 81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67</a:t>
                </a:r>
              </a:p>
            </p:txBody>
          </p:sp>
        </p:grpSp>
        <p:grpSp>
          <p:nvGrpSpPr>
            <p:cNvPr id="57355" name="Group 82"/>
            <p:cNvGrpSpPr>
              <a:grpSpLocks/>
            </p:cNvGrpSpPr>
            <p:nvPr/>
          </p:nvGrpSpPr>
          <p:grpSpPr bwMode="auto">
            <a:xfrm>
              <a:off x="432" y="0"/>
              <a:ext cx="432" cy="224"/>
              <a:chOff x="0" y="0"/>
              <a:chExt cx="432" cy="224"/>
            </a:xfrm>
          </p:grpSpPr>
          <p:sp>
            <p:nvSpPr>
              <p:cNvPr id="57362" name="Rectangle 83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3" name="Rectangle 84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45</a:t>
                </a:r>
              </a:p>
            </p:txBody>
          </p:sp>
        </p:grpSp>
        <p:grpSp>
          <p:nvGrpSpPr>
            <p:cNvPr id="57356" name="Group 85"/>
            <p:cNvGrpSpPr>
              <a:grpSpLocks/>
            </p:cNvGrpSpPr>
            <p:nvPr/>
          </p:nvGrpSpPr>
          <p:grpSpPr bwMode="auto">
            <a:xfrm>
              <a:off x="864" y="0"/>
              <a:ext cx="432" cy="224"/>
              <a:chOff x="0" y="0"/>
              <a:chExt cx="432" cy="224"/>
            </a:xfrm>
          </p:grpSpPr>
          <p:sp>
            <p:nvSpPr>
              <p:cNvPr id="57360" name="Rectangle 86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61" name="Rectangle 87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23</a:t>
                </a:r>
              </a:p>
            </p:txBody>
          </p:sp>
        </p:grpSp>
        <p:grpSp>
          <p:nvGrpSpPr>
            <p:cNvPr id="57357" name="Group 88"/>
            <p:cNvGrpSpPr>
              <a:grpSpLocks/>
            </p:cNvGrpSpPr>
            <p:nvPr/>
          </p:nvGrpSpPr>
          <p:grpSpPr bwMode="auto">
            <a:xfrm>
              <a:off x="1296" y="0"/>
              <a:ext cx="432" cy="224"/>
              <a:chOff x="0" y="0"/>
              <a:chExt cx="432" cy="224"/>
            </a:xfrm>
          </p:grpSpPr>
          <p:sp>
            <p:nvSpPr>
              <p:cNvPr id="57358" name="Rectangle 89"/>
              <p:cNvSpPr>
                <a:spLocks/>
              </p:cNvSpPr>
              <p:nvPr/>
            </p:nvSpPr>
            <p:spPr bwMode="auto">
              <a:xfrm>
                <a:off x="0" y="16"/>
                <a:ext cx="432" cy="192"/>
              </a:xfrm>
              <a:prstGeom prst="rect">
                <a:avLst/>
              </a:prstGeom>
              <a:solidFill>
                <a:srgbClr val="FFFF99"/>
              </a:solidFill>
              <a:ln w="28575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endParaRPr lang="en-US" altLang="en-US" sz="4200" b="0">
                  <a:solidFill>
                    <a:srgbClr val="000000"/>
                  </a:solidFill>
                  <a:latin typeface="Gill Sans"/>
                  <a:ea typeface="ヒラギノ角ゴ ProN W3"/>
                  <a:cs typeface="ヒラギノ角ゴ ProN W3"/>
                  <a:sym typeface="Gill Sans"/>
                </a:endParaRPr>
              </a:p>
            </p:txBody>
          </p:sp>
          <p:sp>
            <p:nvSpPr>
              <p:cNvPr id="57359" name="Rectangle 90"/>
              <p:cNvSpPr>
                <a:spLocks/>
              </p:cNvSpPr>
              <p:nvPr/>
            </p:nvSpPr>
            <p:spPr bwMode="auto">
              <a:xfrm>
                <a:off x="93" y="0"/>
                <a:ext cx="245" cy="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50800" tIns="50800" rIns="45720" bIns="50800" anchor="ctr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eaLnBrk="1" hangingPunct="1"/>
                <a:r>
                  <a:rPr lang="en-US" altLang="en-US" b="0">
                    <a:solidFill>
                      <a:srgbClr val="000066"/>
                    </a:solidFill>
                    <a:latin typeface="Courier New Bold" pitchFamily="1" charset="0"/>
                    <a:cs typeface="Courier New Bold" pitchFamily="1" charset="0"/>
                    <a:sym typeface="Courier New Bold" pitchFamily="1" charset="0"/>
                  </a:rPr>
                  <a:t>01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/>
          </p:cNvSpPr>
          <p:nvPr/>
        </p:nvSpPr>
        <p:spPr bwMode="auto">
          <a:xfrm>
            <a:off x="4991100" y="1206500"/>
            <a:ext cx="3911600" cy="457200"/>
          </a:xfrm>
          <a:prstGeom prst="rect">
            <a:avLst/>
          </a:prstGeom>
          <a:solidFill>
            <a:srgbClr val="FFFF9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dist="76199" dir="2700000" algn="ctr" rotWithShape="0">
              <a:srgbClr val="000000">
                <a:alpha val="75000"/>
              </a:srgbClr>
            </a:outerShdw>
          </a:effectLst>
        </p:spPr>
        <p:txBody>
          <a:bodyPr lIns="25400" tIns="25400" rIns="65086" bIns="25400"/>
          <a:lstStyle/>
          <a:p>
            <a:pPr marL="398463" indent="-385763" eaLnBrk="1" hangingPunct="1">
              <a:lnSpc>
                <a:spcPct val="95000"/>
              </a:lnSpc>
              <a:spcBef>
                <a:spcPts val="1150"/>
              </a:spcBef>
              <a:defRPr/>
            </a:pPr>
            <a:r>
              <a:rPr lang="en-US" sz="2000" b="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/>
                <a:ea typeface="Monaco" charset="0"/>
                <a:cs typeface="Courier New"/>
                <a:sym typeface="Monaco" charset="0"/>
              </a:rPr>
              <a:t>char S[6] = "18213";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Representing Strings</a:t>
            </a:r>
          </a:p>
        </p:txBody>
      </p:sp>
      <p:sp>
        <p:nvSpPr>
          <p:cNvPr id="55301" name="Rectangle 4"/>
          <p:cNvSpPr>
            <a:spLocks noGrp="1" noChangeArrowheads="1"/>
          </p:cNvSpPr>
          <p:nvPr>
            <p:ph idx="1"/>
          </p:nvPr>
        </p:nvSpPr>
        <p:spPr>
          <a:xfrm>
            <a:off x="396875" y="1428750"/>
            <a:ext cx="7896225" cy="49720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Strings in C</a:t>
            </a:r>
          </a:p>
          <a:p>
            <a:pPr marL="552450" lvl="1" eaLnBrk="1" hangingPunct="1">
              <a:defRPr/>
            </a:pPr>
            <a:r>
              <a:rPr lang="en-US" dirty="0"/>
              <a:t>Represented by array of characters</a:t>
            </a:r>
          </a:p>
          <a:p>
            <a:pPr marL="552450" lvl="1" eaLnBrk="1" hangingPunct="1">
              <a:defRPr/>
            </a:pPr>
            <a:r>
              <a:rPr lang="en-US" dirty="0"/>
              <a:t>Each character encoded in ASCII format</a:t>
            </a:r>
          </a:p>
          <a:p>
            <a:pPr marL="838200" lvl="2" eaLnBrk="1" hangingPunct="1">
              <a:defRPr/>
            </a:pPr>
            <a:r>
              <a:rPr lang="en-US" dirty="0"/>
              <a:t>Standard 7-bit encoding of character set</a:t>
            </a:r>
          </a:p>
          <a:p>
            <a:pPr marL="838200" lvl="2" eaLnBrk="1" hangingPunct="1">
              <a:defRPr/>
            </a:pPr>
            <a:r>
              <a:rPr lang="en-US" dirty="0"/>
              <a:t>Character “0” has code 0x30</a:t>
            </a:r>
          </a:p>
          <a:p>
            <a:pPr marL="1181100" lvl="3" eaLnBrk="1" hangingPunct="1">
              <a:defRPr/>
            </a:pPr>
            <a:r>
              <a:rPr lang="en-US" dirty="0"/>
              <a:t>Digit </a:t>
            </a:r>
            <a:r>
              <a:rPr lang="en-US" i="1" dirty="0" err="1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r>
              <a:rPr lang="en-US" dirty="0"/>
              <a:t>  has code 0x30+</a:t>
            </a:r>
            <a:r>
              <a:rPr lang="en-US" i="1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i</a:t>
            </a:r>
            <a:endParaRPr lang="en-US" i="1" dirty="0"/>
          </a:p>
          <a:p>
            <a:pPr marL="552450" lvl="1" eaLnBrk="1" hangingPunct="1">
              <a:defRPr/>
            </a:pPr>
            <a:r>
              <a:rPr lang="en-US" dirty="0"/>
              <a:t>String should be null-terminated</a:t>
            </a:r>
          </a:p>
          <a:p>
            <a:pPr marL="838200" lvl="2" eaLnBrk="1" hangingPunct="1">
              <a:defRPr/>
            </a:pPr>
            <a:r>
              <a:rPr lang="en-US" dirty="0"/>
              <a:t>Final character = 0</a:t>
            </a:r>
          </a:p>
          <a:p>
            <a:pPr eaLnBrk="1" hangingPunct="1">
              <a:defRPr/>
            </a:pPr>
            <a:r>
              <a:rPr lang="en-US" dirty="0"/>
              <a:t>Compatibility</a:t>
            </a:r>
          </a:p>
          <a:p>
            <a:pPr marL="552450" lvl="1" eaLnBrk="1" hangingPunct="1">
              <a:defRPr/>
            </a:pPr>
            <a:r>
              <a:rPr lang="en-US" dirty="0"/>
              <a:t>Byte ordering not an issue</a:t>
            </a:r>
          </a:p>
        </p:txBody>
      </p:sp>
      <p:sp>
        <p:nvSpPr>
          <p:cNvPr id="58373" name="Rectangle 5"/>
          <p:cNvSpPr>
            <a:spLocks/>
          </p:cNvSpPr>
          <p:nvPr/>
        </p:nvSpPr>
        <p:spPr bwMode="auto">
          <a:xfrm>
            <a:off x="6254750" y="2246313"/>
            <a:ext cx="631825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IA32</a:t>
            </a:r>
          </a:p>
        </p:txBody>
      </p:sp>
      <p:sp>
        <p:nvSpPr>
          <p:cNvPr id="58374" name="Rectangle 6"/>
          <p:cNvSpPr>
            <a:spLocks/>
          </p:cNvSpPr>
          <p:nvPr/>
        </p:nvSpPr>
        <p:spPr bwMode="auto">
          <a:xfrm>
            <a:off x="7894638" y="2246313"/>
            <a:ext cx="5857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0800" tIns="50800" bIns="508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cs typeface="Helvetica" pitchFamily="-124" charset="0"/>
                <a:sym typeface="Helvetica" pitchFamily="-124" charset="0"/>
              </a:rPr>
              <a:t>Sun</a:t>
            </a:r>
          </a:p>
        </p:txBody>
      </p:sp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6935788" y="2832100"/>
            <a:ext cx="914400" cy="1906588"/>
            <a:chOff x="0" y="0"/>
            <a:chExt cx="576" cy="1201"/>
          </a:xfrm>
        </p:grpSpPr>
        <p:sp>
          <p:nvSpPr>
            <p:cNvPr id="58408" name="Line 8"/>
            <p:cNvSpPr>
              <a:spLocks noChangeShapeType="1"/>
            </p:cNvSpPr>
            <p:nvPr/>
          </p:nvSpPr>
          <p:spPr bwMode="auto">
            <a:xfrm>
              <a:off x="0" y="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09" name="Line 9"/>
            <p:cNvSpPr>
              <a:spLocks noChangeShapeType="1"/>
            </p:cNvSpPr>
            <p:nvPr/>
          </p:nvSpPr>
          <p:spPr bwMode="auto">
            <a:xfrm>
              <a:off x="0" y="24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0" name="Line 10"/>
            <p:cNvSpPr>
              <a:spLocks noChangeShapeType="1"/>
            </p:cNvSpPr>
            <p:nvPr/>
          </p:nvSpPr>
          <p:spPr bwMode="auto">
            <a:xfrm>
              <a:off x="0" y="48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1" name="Line 11"/>
            <p:cNvSpPr>
              <a:spLocks noChangeShapeType="1"/>
            </p:cNvSpPr>
            <p:nvPr/>
          </p:nvSpPr>
          <p:spPr bwMode="auto">
            <a:xfrm>
              <a:off x="0" y="72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2" name="Line 12"/>
            <p:cNvSpPr>
              <a:spLocks noChangeShapeType="1"/>
            </p:cNvSpPr>
            <p:nvPr/>
          </p:nvSpPr>
          <p:spPr bwMode="auto">
            <a:xfrm>
              <a:off x="0" y="96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8413" name="Line 13"/>
            <p:cNvSpPr>
              <a:spLocks noChangeShapeType="1"/>
            </p:cNvSpPr>
            <p:nvPr/>
          </p:nvSpPr>
          <p:spPr bwMode="auto">
            <a:xfrm>
              <a:off x="0" y="1200"/>
              <a:ext cx="576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graphicFrame>
        <p:nvGraphicFramePr>
          <p:cNvPr id="20494" name="Group 14"/>
          <p:cNvGraphicFramePr>
            <a:graphicFrameLocks noGrp="1"/>
          </p:cNvGraphicFramePr>
          <p:nvPr/>
        </p:nvGraphicFramePr>
        <p:xfrm>
          <a:off x="62912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520" name="Group 40"/>
          <p:cNvGraphicFramePr>
            <a:graphicFrameLocks noGrp="1"/>
          </p:cNvGraphicFramePr>
          <p:nvPr/>
        </p:nvGraphicFramePr>
        <p:xfrm>
          <a:off x="7866063" y="2667000"/>
          <a:ext cx="635000" cy="2286000"/>
        </p:xfrm>
        <a:graphic>
          <a:graphicData uri="http://schemas.openxmlformats.org/drawingml/2006/table">
            <a:tbl>
              <a:tblPr/>
              <a:tblGrid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38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80"/>
                        </a:solidFill>
                        <a:effectLst/>
                        <a:latin typeface="Courier New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33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00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Facilities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Assignments will use Intel computer systems</a:t>
            </a:r>
          </a:p>
          <a:p>
            <a:pPr lvl="1" eaLnBrk="1" hangingPunct="1">
              <a:defRPr/>
            </a:pPr>
            <a:r>
              <a:rPr lang="en-US" sz="2400" dirty="0" smtClean="0"/>
              <a:t>Not all machines are created alike</a:t>
            </a:r>
          </a:p>
          <a:p>
            <a:pPr lvl="2" eaLnBrk="1" hangingPunct="1">
              <a:defRPr/>
            </a:pPr>
            <a:r>
              <a:rPr lang="en-US" sz="2000" dirty="0" smtClean="0"/>
              <a:t>Performance varies (and matters sometimes in 105)</a:t>
            </a:r>
          </a:p>
          <a:p>
            <a:pPr lvl="2" eaLnBrk="1" hangingPunct="1">
              <a:defRPr/>
            </a:pPr>
            <a:r>
              <a:rPr lang="en-US" sz="2000" dirty="0" smtClean="0"/>
              <a:t>Security settings vary and can matter</a:t>
            </a:r>
          </a:p>
          <a:p>
            <a:pPr lvl="1" eaLnBrk="1" hangingPunct="1">
              <a:defRPr/>
            </a:pPr>
            <a:r>
              <a:rPr lang="en-US" sz="2400" dirty="0" smtClean="0"/>
              <a:t>Wilkes: x86/Linux specifically set up for this class</a:t>
            </a:r>
          </a:p>
          <a:p>
            <a:pPr lvl="1" eaLnBrk="1" hangingPunct="1">
              <a:defRPr/>
            </a:pPr>
            <a:r>
              <a:rPr lang="en-US" sz="2400" dirty="0" smtClean="0"/>
              <a:t>Log in on a Mac, then </a:t>
            </a:r>
            <a:r>
              <a:rPr lang="en-US" sz="2400" dirty="0" err="1" smtClean="0"/>
              <a:t>ssh</a:t>
            </a:r>
            <a:r>
              <a:rPr lang="en-US" sz="2400" dirty="0" smtClean="0"/>
              <a:t> to Wilkes</a:t>
            </a:r>
          </a:p>
          <a:p>
            <a:pPr lvl="2" eaLnBrk="1" hangingPunct="1">
              <a:defRPr/>
            </a:pPr>
            <a:r>
              <a:rPr lang="en-US" sz="2000" dirty="0" smtClean="0"/>
              <a:t>If you want fancy programs, start X11 first</a:t>
            </a:r>
          </a:p>
          <a:p>
            <a:pPr lvl="2" eaLnBrk="1" hangingPunct="1">
              <a:defRPr/>
            </a:pPr>
            <a:r>
              <a:rPr lang="en-US" sz="2000" dirty="0" smtClean="0"/>
              <a:t>Directories are cross-mounted, so you can edit on Knuth or your Mac, and Wilkes will see your  files</a:t>
            </a:r>
          </a:p>
          <a:p>
            <a:pPr lvl="1" eaLnBrk="1" hangingPunct="1">
              <a:defRPr/>
            </a:pPr>
            <a:r>
              <a:rPr lang="en-US" sz="2400" dirty="0" smtClean="0"/>
              <a:t>…or </a:t>
            </a:r>
            <a:r>
              <a:rPr lang="en-US" sz="2400" dirty="0" err="1" smtClean="0"/>
              <a:t>ssh</a:t>
            </a:r>
            <a:r>
              <a:rPr lang="en-US" sz="2400" dirty="0" smtClean="0"/>
              <a:t> into Wilkes from your dorm</a:t>
            </a:r>
          </a:p>
          <a:p>
            <a:pPr lvl="1" eaLnBrk="1" hangingPunct="1">
              <a:defRPr/>
            </a:pPr>
            <a:r>
              <a:rPr lang="en-US" sz="2400" dirty="0" smtClean="0"/>
              <a:t>All programs </a:t>
            </a:r>
            <a:r>
              <a:rPr lang="en-US" sz="2400" i="1" dirty="0" smtClean="0"/>
              <a:t>must </a:t>
            </a:r>
            <a:r>
              <a:rPr lang="en-US" sz="2400" dirty="0" smtClean="0"/>
              <a:t>run on Wilkes: we grade there</a:t>
            </a:r>
          </a:p>
          <a:p>
            <a:pPr lvl="1" eaLnBrk="1" hangingPunct="1">
              <a:defRPr/>
            </a:pPr>
            <a:r>
              <a:rPr lang="en-US" sz="2400" dirty="0" smtClean="0"/>
              <a:t>Bring lecture slides (and textbook) to labs!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00" y="152400"/>
            <a:ext cx="6143625" cy="887413"/>
          </a:xfrm>
          <a:noFill/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wrap="none" lIns="63500" tIns="25400" rIns="63500" bIns="25400" anchor="t">
            <a:spAutoFit/>
          </a:bodyPr>
          <a:lstStyle/>
          <a:p>
            <a:pPr algn="ctr" eaLnBrk="1" hangingPunct="1"/>
            <a:r>
              <a:rPr lang="en-US" altLang="en-US" smtClean="0"/>
              <a:t>CS 105 </a:t>
            </a:r>
            <a:br>
              <a:rPr lang="en-US" altLang="en-US" smtClean="0"/>
            </a:br>
            <a:r>
              <a:rPr lang="en-US" altLang="en-US" sz="2500" i="1" smtClean="0"/>
              <a:t>“Tour of the Black Holes of Computing”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438400"/>
            <a:ext cx="7162800" cy="33655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Representing information as bits</a:t>
            </a:r>
          </a:p>
          <a:p>
            <a:pPr lvl="1" eaLnBrk="1" hangingPunct="1">
              <a:defRPr/>
            </a:pPr>
            <a:r>
              <a:rPr lang="en-US" dirty="0" smtClean="0"/>
              <a:t>Bit-level manipulations</a:t>
            </a:r>
          </a:p>
          <a:p>
            <a:pPr lvl="1" eaLnBrk="1" hangingPunct="1">
              <a:defRPr/>
            </a:pPr>
            <a:r>
              <a:rPr lang="en-US" dirty="0" smtClean="0"/>
              <a:t>Integers</a:t>
            </a:r>
          </a:p>
          <a:p>
            <a:pPr lvl="2" eaLnBrk="1" hangingPunct="1">
              <a:defRPr/>
            </a:pPr>
            <a:r>
              <a:rPr lang="en-US" dirty="0" smtClean="0"/>
              <a:t>Representation, unsigned and signed</a:t>
            </a:r>
          </a:p>
          <a:p>
            <a:pPr lvl="2" eaLnBrk="1" hangingPunct="1">
              <a:defRPr/>
            </a:pPr>
            <a:r>
              <a:rPr lang="en-US" dirty="0" smtClean="0"/>
              <a:t>Conversion, Casting</a:t>
            </a:r>
          </a:p>
          <a:p>
            <a:pPr lvl="2" eaLnBrk="1" hangingPunct="1">
              <a:defRPr/>
            </a:pPr>
            <a:r>
              <a:rPr lang="en-US" dirty="0" smtClean="0"/>
              <a:t>Expanding, truncating</a:t>
            </a:r>
          </a:p>
          <a:p>
            <a:pPr lvl="2" eaLnBrk="1" hangingPunct="1">
              <a:defRPr/>
            </a:pPr>
            <a:r>
              <a:rPr lang="en-US" dirty="0" smtClean="0"/>
              <a:t>Addition, negation, multiplication, shifting</a:t>
            </a:r>
          </a:p>
          <a:p>
            <a:pPr lvl="1" eaLnBrk="1" hangingPunct="1">
              <a:defRPr/>
            </a:pPr>
            <a:r>
              <a:rPr lang="en-US" dirty="0" smtClean="0"/>
              <a:t>Representations in memory, pointers, strings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556500" y="6573838"/>
            <a:ext cx="633413" cy="215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b="0"/>
              <a:t>CS 105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398588" y="1219200"/>
            <a:ext cx="6473825" cy="1095375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>
                <a:solidFill>
                  <a:schemeClr val="hlink"/>
                </a:solidFill>
              </a:rPr>
              <a:t>Bits, Bytes, Integers</a:t>
            </a:r>
            <a:br>
              <a:rPr lang="en-US" altLang="en-US" sz="3800">
                <a:solidFill>
                  <a:schemeClr val="hlink"/>
                </a:solidFill>
              </a:rPr>
            </a:br>
            <a:endParaRPr lang="en-US" altLang="en-US" sz="3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Everything is bits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dirty="0" smtClean="0"/>
              <a:t>Each bit is 0 or 1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By encoding/interpreting sets of bits in various ways</a:t>
            </a:r>
          </a:p>
          <a:p>
            <a:pPr lvl="1">
              <a:defRPr/>
            </a:pPr>
            <a:r>
              <a:rPr lang="en-US" dirty="0" smtClean="0"/>
              <a:t>Computers determine what to do (instructions)</a:t>
            </a:r>
          </a:p>
          <a:p>
            <a:pPr lvl="1">
              <a:defRPr/>
            </a:pPr>
            <a:r>
              <a:rPr lang="en-US" dirty="0" smtClean="0"/>
              <a:t>… and represent and manipulate numbers, sets, strings, etc…</a:t>
            </a:r>
          </a:p>
          <a:p>
            <a:pPr>
              <a:lnSpc>
                <a:spcPct val="100000"/>
              </a:lnSpc>
              <a:defRPr/>
            </a:pPr>
            <a:r>
              <a:rPr lang="en-US" dirty="0" smtClean="0"/>
              <a:t>Why bits?  Electronic </a:t>
            </a:r>
            <a:r>
              <a:rPr lang="en-US" dirty="0"/>
              <a:t>i</a:t>
            </a:r>
            <a:r>
              <a:rPr lang="en-US" dirty="0" smtClean="0"/>
              <a:t>mplementation</a:t>
            </a:r>
            <a:endParaRPr lang="en-US" dirty="0"/>
          </a:p>
          <a:p>
            <a:pPr lvl="1">
              <a:defRPr/>
            </a:pPr>
            <a:r>
              <a:rPr lang="en-US" dirty="0"/>
              <a:t>Easy to store with </a:t>
            </a:r>
            <a:r>
              <a:rPr lang="en-US" dirty="0" err="1"/>
              <a:t>bistable</a:t>
            </a:r>
            <a:r>
              <a:rPr lang="en-US" dirty="0"/>
              <a:t> elements</a:t>
            </a:r>
          </a:p>
          <a:p>
            <a:pPr lvl="1">
              <a:defRPr/>
            </a:pPr>
            <a:r>
              <a:rPr lang="en-US" dirty="0"/>
              <a:t>Reliably transmitted on noisy and inaccurate wires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89000" y="4495800"/>
            <a:ext cx="6858000" cy="2209800"/>
            <a:chOff x="0" y="0"/>
            <a:chExt cx="4320" cy="1392"/>
          </a:xfrm>
        </p:grpSpPr>
        <p:sp>
          <p:nvSpPr>
            <p:cNvPr id="10245" name="Rectangle 5"/>
            <p:cNvSpPr>
              <a:spLocks/>
            </p:cNvSpPr>
            <p:nvPr/>
          </p:nvSpPr>
          <p:spPr bwMode="auto">
            <a:xfrm>
              <a:off x="575" y="1008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6" name="Rectangle 6"/>
            <p:cNvSpPr>
              <a:spLocks/>
            </p:cNvSpPr>
            <p:nvPr/>
          </p:nvSpPr>
          <p:spPr bwMode="auto">
            <a:xfrm>
              <a:off x="575" y="384"/>
              <a:ext cx="3745" cy="240"/>
            </a:xfrm>
            <a:prstGeom prst="rect">
              <a:avLst/>
            </a:prstGeom>
            <a:solidFill>
              <a:srgbClr val="00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endParaRPr lang="en-US" altLang="en-US" sz="4200" b="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endParaRPr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76" y="484"/>
              <a:ext cx="3732" cy="716"/>
            </a:xfrm>
            <a:custGeom>
              <a:avLst/>
              <a:gdLst>
                <a:gd name="T0" fmla="*/ 0 w 21600"/>
                <a:gd name="T1" fmla="*/ 706 h 21600"/>
                <a:gd name="T2" fmla="*/ 164 w 21600"/>
                <a:gd name="T3" fmla="*/ 653 h 21600"/>
                <a:gd name="T4" fmla="*/ 307 w 21600"/>
                <a:gd name="T5" fmla="*/ 643 h 21600"/>
                <a:gd name="T6" fmla="*/ 571 w 21600"/>
                <a:gd name="T7" fmla="*/ 685 h 21600"/>
                <a:gd name="T8" fmla="*/ 801 w 21600"/>
                <a:gd name="T9" fmla="*/ 653 h 21600"/>
                <a:gd name="T10" fmla="*/ 932 w 21600"/>
                <a:gd name="T11" fmla="*/ 632 h 21600"/>
                <a:gd name="T12" fmla="*/ 1065 w 21600"/>
                <a:gd name="T13" fmla="*/ 664 h 21600"/>
                <a:gd name="T14" fmla="*/ 1229 w 21600"/>
                <a:gd name="T15" fmla="*/ 674 h 21600"/>
                <a:gd name="T16" fmla="*/ 1328 w 21600"/>
                <a:gd name="T17" fmla="*/ 664 h 21600"/>
                <a:gd name="T18" fmla="*/ 1361 w 21600"/>
                <a:gd name="T19" fmla="*/ 653 h 21600"/>
                <a:gd name="T20" fmla="*/ 1405 w 21600"/>
                <a:gd name="T21" fmla="*/ 569 h 21600"/>
                <a:gd name="T22" fmla="*/ 1526 w 21600"/>
                <a:gd name="T23" fmla="*/ 253 h 21600"/>
                <a:gd name="T24" fmla="*/ 1614 w 21600"/>
                <a:gd name="T25" fmla="*/ 116 h 21600"/>
                <a:gd name="T26" fmla="*/ 1713 w 21600"/>
                <a:gd name="T27" fmla="*/ 53 h 21600"/>
                <a:gd name="T28" fmla="*/ 1910 w 21600"/>
                <a:gd name="T29" fmla="*/ 21 h 21600"/>
                <a:gd name="T30" fmla="*/ 2118 w 21600"/>
                <a:gd name="T31" fmla="*/ 32 h 21600"/>
                <a:gd name="T32" fmla="*/ 2162 w 21600"/>
                <a:gd name="T33" fmla="*/ 42 h 21600"/>
                <a:gd name="T34" fmla="*/ 2349 w 21600"/>
                <a:gd name="T35" fmla="*/ 11 h 21600"/>
                <a:gd name="T36" fmla="*/ 2415 w 21600"/>
                <a:gd name="T37" fmla="*/ 42 h 21600"/>
                <a:gd name="T38" fmla="*/ 2492 w 21600"/>
                <a:gd name="T39" fmla="*/ 53 h 21600"/>
                <a:gd name="T40" fmla="*/ 2667 w 21600"/>
                <a:gd name="T41" fmla="*/ 42 h 21600"/>
                <a:gd name="T42" fmla="*/ 2733 w 21600"/>
                <a:gd name="T43" fmla="*/ 64 h 21600"/>
                <a:gd name="T44" fmla="*/ 2832 w 21600"/>
                <a:gd name="T45" fmla="*/ 11 h 21600"/>
                <a:gd name="T46" fmla="*/ 2887 w 21600"/>
                <a:gd name="T47" fmla="*/ 0 h 21600"/>
                <a:gd name="T48" fmla="*/ 3172 w 21600"/>
                <a:gd name="T49" fmla="*/ 411 h 21600"/>
                <a:gd name="T50" fmla="*/ 3293 w 21600"/>
                <a:gd name="T51" fmla="*/ 643 h 21600"/>
                <a:gd name="T52" fmla="*/ 3491 w 21600"/>
                <a:gd name="T53" fmla="*/ 716 h 21600"/>
                <a:gd name="T54" fmla="*/ 3589 w 21600"/>
                <a:gd name="T55" fmla="*/ 706 h 21600"/>
                <a:gd name="T56" fmla="*/ 3611 w 21600"/>
                <a:gd name="T57" fmla="*/ 674 h 21600"/>
                <a:gd name="T58" fmla="*/ 3732 w 21600"/>
                <a:gd name="T59" fmla="*/ 653 h 216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600"/>
                <a:gd name="T91" fmla="*/ 0 h 21600"/>
                <a:gd name="T92" fmla="*/ 21600 w 21600"/>
                <a:gd name="T93" fmla="*/ 21600 h 2160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600" h="21600">
                  <a:moveTo>
                    <a:pt x="0" y="21298"/>
                  </a:moveTo>
                  <a:cubicBezTo>
                    <a:pt x="326" y="20936"/>
                    <a:pt x="610" y="19820"/>
                    <a:pt x="948" y="19699"/>
                  </a:cubicBezTo>
                  <a:cubicBezTo>
                    <a:pt x="1219" y="19579"/>
                    <a:pt x="1497" y="19488"/>
                    <a:pt x="1775" y="19398"/>
                  </a:cubicBezTo>
                  <a:cubicBezTo>
                    <a:pt x="2276" y="19850"/>
                    <a:pt x="2789" y="20212"/>
                    <a:pt x="3302" y="20665"/>
                  </a:cubicBezTo>
                  <a:cubicBezTo>
                    <a:pt x="3791" y="19760"/>
                    <a:pt x="3984" y="19911"/>
                    <a:pt x="4636" y="19699"/>
                  </a:cubicBezTo>
                  <a:cubicBezTo>
                    <a:pt x="4781" y="19549"/>
                    <a:pt x="5282" y="19066"/>
                    <a:pt x="5397" y="19066"/>
                  </a:cubicBezTo>
                  <a:cubicBezTo>
                    <a:pt x="5663" y="19066"/>
                    <a:pt x="5898" y="19880"/>
                    <a:pt x="6164" y="20031"/>
                  </a:cubicBezTo>
                  <a:cubicBezTo>
                    <a:pt x="6478" y="20182"/>
                    <a:pt x="6792" y="20212"/>
                    <a:pt x="7111" y="20333"/>
                  </a:cubicBezTo>
                  <a:cubicBezTo>
                    <a:pt x="7299" y="20212"/>
                    <a:pt x="7492" y="20182"/>
                    <a:pt x="7685" y="20031"/>
                  </a:cubicBezTo>
                  <a:cubicBezTo>
                    <a:pt x="7751" y="19971"/>
                    <a:pt x="7836" y="19941"/>
                    <a:pt x="7878" y="19699"/>
                  </a:cubicBezTo>
                  <a:cubicBezTo>
                    <a:pt x="7993" y="18945"/>
                    <a:pt x="8023" y="17950"/>
                    <a:pt x="8132" y="17165"/>
                  </a:cubicBezTo>
                  <a:cubicBezTo>
                    <a:pt x="8548" y="13937"/>
                    <a:pt x="8566" y="10921"/>
                    <a:pt x="8832" y="7632"/>
                  </a:cubicBezTo>
                  <a:cubicBezTo>
                    <a:pt x="8935" y="6305"/>
                    <a:pt x="9176" y="4616"/>
                    <a:pt x="9339" y="3499"/>
                  </a:cubicBezTo>
                  <a:cubicBezTo>
                    <a:pt x="9466" y="2594"/>
                    <a:pt x="9689" y="1810"/>
                    <a:pt x="9913" y="1599"/>
                  </a:cubicBezTo>
                  <a:cubicBezTo>
                    <a:pt x="10287" y="1207"/>
                    <a:pt x="11054" y="634"/>
                    <a:pt x="11054" y="634"/>
                  </a:cubicBezTo>
                  <a:cubicBezTo>
                    <a:pt x="11452" y="724"/>
                    <a:pt x="11856" y="784"/>
                    <a:pt x="12261" y="965"/>
                  </a:cubicBezTo>
                  <a:cubicBezTo>
                    <a:pt x="12345" y="996"/>
                    <a:pt x="12424" y="1267"/>
                    <a:pt x="12514" y="1267"/>
                  </a:cubicBezTo>
                  <a:cubicBezTo>
                    <a:pt x="12859" y="1267"/>
                    <a:pt x="13245" y="603"/>
                    <a:pt x="13595" y="332"/>
                  </a:cubicBezTo>
                  <a:cubicBezTo>
                    <a:pt x="13728" y="513"/>
                    <a:pt x="13837" y="1056"/>
                    <a:pt x="13975" y="1267"/>
                  </a:cubicBezTo>
                  <a:cubicBezTo>
                    <a:pt x="14114" y="1478"/>
                    <a:pt x="14271" y="1478"/>
                    <a:pt x="14422" y="1599"/>
                  </a:cubicBezTo>
                  <a:cubicBezTo>
                    <a:pt x="14790" y="1086"/>
                    <a:pt x="15050" y="935"/>
                    <a:pt x="15436" y="1267"/>
                  </a:cubicBezTo>
                  <a:cubicBezTo>
                    <a:pt x="15563" y="1478"/>
                    <a:pt x="15684" y="2142"/>
                    <a:pt x="15817" y="1931"/>
                  </a:cubicBezTo>
                  <a:cubicBezTo>
                    <a:pt x="16022" y="1569"/>
                    <a:pt x="16173" y="543"/>
                    <a:pt x="16390" y="332"/>
                  </a:cubicBezTo>
                  <a:cubicBezTo>
                    <a:pt x="16493" y="211"/>
                    <a:pt x="16601" y="91"/>
                    <a:pt x="16710" y="0"/>
                  </a:cubicBezTo>
                  <a:cubicBezTo>
                    <a:pt x="17682" y="4857"/>
                    <a:pt x="17851" y="5038"/>
                    <a:pt x="18358" y="12399"/>
                  </a:cubicBezTo>
                  <a:cubicBezTo>
                    <a:pt x="18539" y="15023"/>
                    <a:pt x="18527" y="18010"/>
                    <a:pt x="19058" y="19398"/>
                  </a:cubicBezTo>
                  <a:cubicBezTo>
                    <a:pt x="19855" y="18674"/>
                    <a:pt x="19445" y="17799"/>
                    <a:pt x="20205" y="21600"/>
                  </a:cubicBezTo>
                  <a:cubicBezTo>
                    <a:pt x="20393" y="21479"/>
                    <a:pt x="20592" y="21600"/>
                    <a:pt x="20773" y="21298"/>
                  </a:cubicBezTo>
                  <a:cubicBezTo>
                    <a:pt x="20839" y="21147"/>
                    <a:pt x="20839" y="20544"/>
                    <a:pt x="20900" y="20333"/>
                  </a:cubicBezTo>
                  <a:cubicBezTo>
                    <a:pt x="21063" y="19669"/>
                    <a:pt x="21401" y="19699"/>
                    <a:pt x="21600" y="19699"/>
                  </a:cubicBezTo>
                </a:path>
              </a:pathLst>
            </a:cu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H="1">
              <a:off x="432" y="124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>
              <a:off x="432" y="38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/>
            </p:cNvSpPr>
            <p:nvPr/>
          </p:nvSpPr>
          <p:spPr bwMode="auto">
            <a:xfrm>
              <a:off x="0" y="1152"/>
              <a:ext cx="39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0.0V</a:t>
              </a:r>
            </a:p>
          </p:txBody>
        </p:sp>
        <p:sp>
          <p:nvSpPr>
            <p:cNvPr id="10251" name="Rectangle 11"/>
            <p:cNvSpPr>
              <a:spLocks/>
            </p:cNvSpPr>
            <p:nvPr/>
          </p:nvSpPr>
          <p:spPr bwMode="auto">
            <a:xfrm>
              <a:off x="0" y="912"/>
              <a:ext cx="39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0.2V</a:t>
              </a:r>
            </a:p>
          </p:txBody>
        </p:sp>
        <p:sp>
          <p:nvSpPr>
            <p:cNvPr id="10252" name="Rectangle 12"/>
            <p:cNvSpPr>
              <a:spLocks/>
            </p:cNvSpPr>
            <p:nvPr/>
          </p:nvSpPr>
          <p:spPr bwMode="auto">
            <a:xfrm>
              <a:off x="0" y="528"/>
              <a:ext cx="39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0.9V</a:t>
              </a:r>
            </a:p>
          </p:txBody>
        </p:sp>
        <p:sp>
          <p:nvSpPr>
            <p:cNvPr id="10253" name="Rectangle 13"/>
            <p:cNvSpPr>
              <a:spLocks/>
            </p:cNvSpPr>
            <p:nvPr/>
          </p:nvSpPr>
          <p:spPr bwMode="auto">
            <a:xfrm>
              <a:off x="0" y="288"/>
              <a:ext cx="39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1.1V</a:t>
              </a:r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576" y="96"/>
              <a:ext cx="1392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160" y="96"/>
              <a:ext cx="144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3792" y="96"/>
              <a:ext cx="480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1968" y="48"/>
              <a:ext cx="1" cy="100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216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3600" y="48"/>
              <a:ext cx="1" cy="57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3792" y="48"/>
              <a:ext cx="1" cy="96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/>
            </p:cNvSpPr>
            <p:nvPr/>
          </p:nvSpPr>
          <p:spPr bwMode="auto">
            <a:xfrm>
              <a:off x="1105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2" name="Rectangle 22"/>
            <p:cNvSpPr>
              <a:spLocks/>
            </p:cNvSpPr>
            <p:nvPr/>
          </p:nvSpPr>
          <p:spPr bwMode="auto">
            <a:xfrm>
              <a:off x="2641" y="0"/>
              <a:ext cx="304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1</a:t>
              </a:r>
            </a:p>
          </p:txBody>
        </p:sp>
        <p:sp>
          <p:nvSpPr>
            <p:cNvPr id="10263" name="Rectangle 23"/>
            <p:cNvSpPr>
              <a:spLocks/>
            </p:cNvSpPr>
            <p:nvPr/>
          </p:nvSpPr>
          <p:spPr bwMode="auto">
            <a:xfrm>
              <a:off x="3936" y="0"/>
              <a:ext cx="200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0800" tIns="50800" bIns="50800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 b="0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0</a:t>
              </a: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 flipH="1">
              <a:off x="432" y="1008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0265" name="Line 25"/>
            <p:cNvSpPr>
              <a:spLocks noChangeShapeType="1"/>
            </p:cNvSpPr>
            <p:nvPr/>
          </p:nvSpPr>
          <p:spPr bwMode="auto">
            <a:xfrm flipH="1">
              <a:off x="432" y="624"/>
              <a:ext cx="144" cy="1"/>
            </a:xfrm>
            <a:prstGeom prst="line">
              <a:avLst/>
            </a:prstGeom>
            <a:noFill/>
            <a:ln w="254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9063" indent="-119063" eaLnBrk="1" hangingPunct="1"/>
            <a:r>
              <a:rPr lang="en-US" altLang="en-US" smtClean="0"/>
              <a:t>Encoding Byte Values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Byte = 8 bits</a:t>
            </a:r>
          </a:p>
          <a:p>
            <a:pPr marL="552450" lvl="1" eaLnBrk="1" hangingPunct="1">
              <a:defRPr/>
            </a:pPr>
            <a:r>
              <a:rPr lang="en-US" dirty="0"/>
              <a:t>Binary 00000000</a:t>
            </a:r>
            <a:r>
              <a:rPr lang="en-US" baseline="-6000" dirty="0"/>
              <a:t>2</a:t>
            </a:r>
            <a:r>
              <a:rPr lang="en-US" dirty="0"/>
              <a:t> to 11111111</a:t>
            </a:r>
            <a:r>
              <a:rPr lang="en-US" baseline="-6000" dirty="0"/>
              <a:t>2</a:t>
            </a:r>
            <a:endParaRPr lang="en-US" dirty="0"/>
          </a:p>
          <a:p>
            <a:pPr marL="552450" lvl="1" eaLnBrk="1" hangingPunct="1">
              <a:defRPr/>
            </a:pPr>
            <a:r>
              <a:rPr lang="en-US" dirty="0"/>
              <a:t>Decimal: 0</a:t>
            </a:r>
            <a:r>
              <a:rPr lang="en-US" baseline="-6000" dirty="0"/>
              <a:t>10</a:t>
            </a:r>
            <a:r>
              <a:rPr lang="en-US" dirty="0"/>
              <a:t> to </a:t>
            </a:r>
            <a:r>
              <a:rPr lang="en-US" dirty="0" smtClean="0"/>
              <a:t>255</a:t>
            </a:r>
            <a:r>
              <a:rPr lang="en-US" baseline="-6000" dirty="0" smtClean="0"/>
              <a:t>10</a:t>
            </a:r>
            <a:endParaRPr lang="en-US" dirty="0" smtClean="0"/>
          </a:p>
          <a:p>
            <a:pPr marL="552450" lvl="1" eaLnBrk="1" hangingPunct="1">
              <a:defRPr/>
            </a:pPr>
            <a:r>
              <a:rPr lang="en-US" dirty="0"/>
              <a:t>Hexadecimal 00</a:t>
            </a:r>
            <a:r>
              <a:rPr lang="en-US" baseline="-6000" dirty="0"/>
              <a:t>16</a:t>
            </a:r>
            <a:r>
              <a:rPr lang="en-US" dirty="0"/>
              <a:t> to FF</a:t>
            </a:r>
            <a:r>
              <a:rPr lang="en-US" baseline="-6000" dirty="0"/>
              <a:t>16</a:t>
            </a:r>
            <a:endParaRPr lang="en-US" dirty="0"/>
          </a:p>
          <a:p>
            <a:pPr marL="838200" lvl="2" eaLnBrk="1" hangingPunct="1">
              <a:defRPr/>
            </a:pPr>
            <a:r>
              <a:rPr lang="en-US" dirty="0"/>
              <a:t>Base 16 number representation</a:t>
            </a:r>
          </a:p>
          <a:p>
            <a:pPr marL="838200" lvl="2" eaLnBrk="1" hangingPunct="1">
              <a:defRPr/>
            </a:pPr>
            <a:r>
              <a:rPr lang="en-US" dirty="0"/>
              <a:t>Use characters ‘0’ to ‘9’ and ‘A’ to ‘F’</a:t>
            </a:r>
          </a:p>
          <a:p>
            <a:pPr marL="838200" lvl="2" eaLnBrk="1" hangingPunct="1">
              <a:defRPr/>
            </a:pPr>
            <a:r>
              <a:rPr lang="en-US" dirty="0"/>
              <a:t>Write FA1D37B</a:t>
            </a:r>
            <a:r>
              <a:rPr lang="en-US" baseline="-6000" dirty="0"/>
              <a:t>16</a:t>
            </a:r>
            <a:r>
              <a:rPr lang="en-US" dirty="0"/>
              <a:t> in C </a:t>
            </a:r>
            <a:r>
              <a:rPr lang="en-US" dirty="0" smtClean="0"/>
              <a:t>as</a:t>
            </a:r>
          </a:p>
          <a:p>
            <a:pPr marL="1295400" lvl="3">
              <a:defRPr/>
            </a:pPr>
            <a:r>
              <a:rPr lang="en-US" dirty="0" smtClean="0"/>
              <a:t>0xFA1D37B</a:t>
            </a:r>
          </a:p>
          <a:p>
            <a:pPr marL="1295400" lvl="3">
              <a:defRPr/>
            </a:pPr>
            <a:r>
              <a:rPr lang="en-US" dirty="0" smtClean="0"/>
              <a:t>0xfa1d37b </a:t>
            </a:r>
          </a:p>
          <a:p>
            <a:pPr marL="1181100" lvl="3" eaLnBrk="1" hangingPunct="1">
              <a:buFontTx/>
              <a:buNone/>
              <a:defRPr/>
            </a:pPr>
            <a:endParaRPr lang="en-US" dirty="0"/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6553200" y="1106488"/>
            <a:ext cx="1851025" cy="4591050"/>
            <a:chOff x="0" y="0"/>
            <a:chExt cx="1166" cy="2891"/>
          </a:xfrm>
        </p:grpSpPr>
        <p:grpSp>
          <p:nvGrpSpPr>
            <p:cNvPr id="11269" name="Group 6"/>
            <p:cNvGrpSpPr>
              <a:grpSpLocks/>
            </p:cNvGrpSpPr>
            <p:nvPr/>
          </p:nvGrpSpPr>
          <p:grpSpPr bwMode="auto">
            <a:xfrm>
              <a:off x="0" y="507"/>
              <a:ext cx="1104" cy="2384"/>
              <a:chOff x="0" y="0"/>
              <a:chExt cx="1104" cy="2384"/>
            </a:xfrm>
          </p:grpSpPr>
          <p:grpSp>
            <p:nvGrpSpPr>
              <p:cNvPr id="1127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288" cy="224"/>
                <a:chOff x="0" y="0"/>
                <a:chExt cx="288" cy="224"/>
              </a:xfrm>
            </p:grpSpPr>
            <p:sp>
              <p:nvSpPr>
                <p:cNvPr id="11415" name="Rectangle 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6" name="Rectangle 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4" name="Group 10"/>
              <p:cNvGrpSpPr>
                <a:grpSpLocks/>
              </p:cNvGrpSpPr>
              <p:nvPr/>
            </p:nvGrpSpPr>
            <p:grpSpPr bwMode="auto">
              <a:xfrm>
                <a:off x="288" y="0"/>
                <a:ext cx="288" cy="224"/>
                <a:chOff x="0" y="0"/>
                <a:chExt cx="288" cy="224"/>
              </a:xfrm>
            </p:grpSpPr>
            <p:sp>
              <p:nvSpPr>
                <p:cNvPr id="11413" name="Rectangle 1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4" name="Rectangle 1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</a:t>
                  </a:r>
                </a:p>
              </p:txBody>
            </p:sp>
          </p:grpSp>
          <p:grpSp>
            <p:nvGrpSpPr>
              <p:cNvPr id="11275" name="Group 13"/>
              <p:cNvGrpSpPr>
                <a:grpSpLocks/>
              </p:cNvGrpSpPr>
              <p:nvPr/>
            </p:nvGrpSpPr>
            <p:grpSpPr bwMode="auto">
              <a:xfrm>
                <a:off x="576" y="0"/>
                <a:ext cx="528" cy="224"/>
                <a:chOff x="0" y="0"/>
                <a:chExt cx="528" cy="224"/>
              </a:xfrm>
            </p:grpSpPr>
            <p:sp>
              <p:nvSpPr>
                <p:cNvPr id="11411" name="Rectangle 1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2" name="Rectangle 1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0000</a:t>
                  </a:r>
                </a:p>
              </p:txBody>
            </p:sp>
          </p:grpSp>
          <p:grpSp>
            <p:nvGrpSpPr>
              <p:cNvPr id="11276" name="Group 16"/>
              <p:cNvGrpSpPr>
                <a:grpSpLocks/>
              </p:cNvGrpSpPr>
              <p:nvPr/>
            </p:nvGrpSpPr>
            <p:grpSpPr bwMode="auto">
              <a:xfrm>
                <a:off x="0" y="144"/>
                <a:ext cx="288" cy="224"/>
                <a:chOff x="0" y="0"/>
                <a:chExt cx="288" cy="224"/>
              </a:xfrm>
            </p:grpSpPr>
            <p:sp>
              <p:nvSpPr>
                <p:cNvPr id="11409" name="Rectangle 1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10" name="Rectangle 1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7" name="Group 19"/>
              <p:cNvGrpSpPr>
                <a:grpSpLocks/>
              </p:cNvGrpSpPr>
              <p:nvPr/>
            </p:nvGrpSpPr>
            <p:grpSpPr bwMode="auto">
              <a:xfrm>
                <a:off x="288" y="144"/>
                <a:ext cx="288" cy="224"/>
                <a:chOff x="0" y="0"/>
                <a:chExt cx="288" cy="224"/>
              </a:xfrm>
            </p:grpSpPr>
            <p:sp>
              <p:nvSpPr>
                <p:cNvPr id="11407" name="Rectangle 2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8" name="Rectangle 2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</a:t>
                  </a:r>
                </a:p>
              </p:txBody>
            </p:sp>
          </p:grpSp>
          <p:grpSp>
            <p:nvGrpSpPr>
              <p:cNvPr id="11278" name="Group 22"/>
              <p:cNvGrpSpPr>
                <a:grpSpLocks/>
              </p:cNvGrpSpPr>
              <p:nvPr/>
            </p:nvGrpSpPr>
            <p:grpSpPr bwMode="auto">
              <a:xfrm>
                <a:off x="576" y="144"/>
                <a:ext cx="528" cy="224"/>
                <a:chOff x="0" y="0"/>
                <a:chExt cx="528" cy="224"/>
              </a:xfrm>
            </p:grpSpPr>
            <p:sp>
              <p:nvSpPr>
                <p:cNvPr id="11405" name="Rectangle 2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6" name="Rectangle 2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0001</a:t>
                  </a:r>
                </a:p>
              </p:txBody>
            </p:sp>
          </p:grpSp>
          <p:grpSp>
            <p:nvGrpSpPr>
              <p:cNvPr id="11279" name="Group 25"/>
              <p:cNvGrpSpPr>
                <a:grpSpLocks/>
              </p:cNvGrpSpPr>
              <p:nvPr/>
            </p:nvGrpSpPr>
            <p:grpSpPr bwMode="auto">
              <a:xfrm>
                <a:off x="0" y="288"/>
                <a:ext cx="288" cy="224"/>
                <a:chOff x="0" y="0"/>
                <a:chExt cx="288" cy="224"/>
              </a:xfrm>
            </p:grpSpPr>
            <p:sp>
              <p:nvSpPr>
                <p:cNvPr id="11403" name="Rectangle 2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4" name="Rectangle 2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0" name="Group 28"/>
              <p:cNvGrpSpPr>
                <a:grpSpLocks/>
              </p:cNvGrpSpPr>
              <p:nvPr/>
            </p:nvGrpSpPr>
            <p:grpSpPr bwMode="auto">
              <a:xfrm>
                <a:off x="288" y="288"/>
                <a:ext cx="288" cy="224"/>
                <a:chOff x="0" y="0"/>
                <a:chExt cx="288" cy="224"/>
              </a:xfrm>
            </p:grpSpPr>
            <p:sp>
              <p:nvSpPr>
                <p:cNvPr id="11401" name="Rectangle 2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2" name="Rectangle 3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2</a:t>
                  </a:r>
                </a:p>
              </p:txBody>
            </p:sp>
          </p:grpSp>
          <p:grpSp>
            <p:nvGrpSpPr>
              <p:cNvPr id="11281" name="Group 31"/>
              <p:cNvGrpSpPr>
                <a:grpSpLocks/>
              </p:cNvGrpSpPr>
              <p:nvPr/>
            </p:nvGrpSpPr>
            <p:grpSpPr bwMode="auto">
              <a:xfrm>
                <a:off x="576" y="288"/>
                <a:ext cx="528" cy="224"/>
                <a:chOff x="0" y="0"/>
                <a:chExt cx="528" cy="224"/>
              </a:xfrm>
            </p:grpSpPr>
            <p:sp>
              <p:nvSpPr>
                <p:cNvPr id="11399" name="Rectangle 3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400" name="Rectangle 3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0010</a:t>
                  </a:r>
                </a:p>
              </p:txBody>
            </p:sp>
          </p:grpSp>
          <p:grpSp>
            <p:nvGrpSpPr>
              <p:cNvPr id="11282" name="Group 34"/>
              <p:cNvGrpSpPr>
                <a:grpSpLocks/>
              </p:cNvGrpSpPr>
              <p:nvPr/>
            </p:nvGrpSpPr>
            <p:grpSpPr bwMode="auto">
              <a:xfrm>
                <a:off x="0" y="432"/>
                <a:ext cx="288" cy="224"/>
                <a:chOff x="0" y="0"/>
                <a:chExt cx="288" cy="224"/>
              </a:xfrm>
            </p:grpSpPr>
            <p:sp>
              <p:nvSpPr>
                <p:cNvPr id="11397" name="Rectangle 3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8" name="Rectangle 3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3" name="Group 37"/>
              <p:cNvGrpSpPr>
                <a:grpSpLocks/>
              </p:cNvGrpSpPr>
              <p:nvPr/>
            </p:nvGrpSpPr>
            <p:grpSpPr bwMode="auto">
              <a:xfrm>
                <a:off x="288" y="432"/>
                <a:ext cx="288" cy="224"/>
                <a:chOff x="0" y="0"/>
                <a:chExt cx="288" cy="224"/>
              </a:xfrm>
            </p:grpSpPr>
            <p:sp>
              <p:nvSpPr>
                <p:cNvPr id="11395" name="Rectangle 3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6" name="Rectangle 3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3</a:t>
                  </a:r>
                </a:p>
              </p:txBody>
            </p:sp>
          </p:grpSp>
          <p:grpSp>
            <p:nvGrpSpPr>
              <p:cNvPr id="11284" name="Group 40"/>
              <p:cNvGrpSpPr>
                <a:grpSpLocks/>
              </p:cNvGrpSpPr>
              <p:nvPr/>
            </p:nvGrpSpPr>
            <p:grpSpPr bwMode="auto">
              <a:xfrm>
                <a:off x="576" y="432"/>
                <a:ext cx="528" cy="224"/>
                <a:chOff x="0" y="0"/>
                <a:chExt cx="528" cy="224"/>
              </a:xfrm>
            </p:grpSpPr>
            <p:sp>
              <p:nvSpPr>
                <p:cNvPr id="11393" name="Rectangle 4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4" name="Rectangle 4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0011</a:t>
                  </a:r>
                </a:p>
              </p:txBody>
            </p:sp>
          </p:grpSp>
          <p:grpSp>
            <p:nvGrpSpPr>
              <p:cNvPr id="11285" name="Group 43"/>
              <p:cNvGrpSpPr>
                <a:grpSpLocks/>
              </p:cNvGrpSpPr>
              <p:nvPr/>
            </p:nvGrpSpPr>
            <p:grpSpPr bwMode="auto">
              <a:xfrm>
                <a:off x="0" y="576"/>
                <a:ext cx="288" cy="224"/>
                <a:chOff x="0" y="0"/>
                <a:chExt cx="288" cy="224"/>
              </a:xfrm>
            </p:grpSpPr>
            <p:sp>
              <p:nvSpPr>
                <p:cNvPr id="11391" name="Rectangle 4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2" name="Rectangle 4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6" name="Group 46"/>
              <p:cNvGrpSpPr>
                <a:grpSpLocks/>
              </p:cNvGrpSpPr>
              <p:nvPr/>
            </p:nvGrpSpPr>
            <p:grpSpPr bwMode="auto">
              <a:xfrm>
                <a:off x="288" y="576"/>
                <a:ext cx="288" cy="224"/>
                <a:chOff x="0" y="0"/>
                <a:chExt cx="288" cy="224"/>
              </a:xfrm>
            </p:grpSpPr>
            <p:sp>
              <p:nvSpPr>
                <p:cNvPr id="11389" name="Rectangle 4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90" name="Rectangle 4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4</a:t>
                  </a:r>
                </a:p>
              </p:txBody>
            </p:sp>
          </p:grpSp>
          <p:grpSp>
            <p:nvGrpSpPr>
              <p:cNvPr id="11287" name="Group 49"/>
              <p:cNvGrpSpPr>
                <a:grpSpLocks/>
              </p:cNvGrpSpPr>
              <p:nvPr/>
            </p:nvGrpSpPr>
            <p:grpSpPr bwMode="auto">
              <a:xfrm>
                <a:off x="576" y="576"/>
                <a:ext cx="528" cy="224"/>
                <a:chOff x="0" y="0"/>
                <a:chExt cx="528" cy="224"/>
              </a:xfrm>
            </p:grpSpPr>
            <p:sp>
              <p:nvSpPr>
                <p:cNvPr id="11387" name="Rectangle 5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8" name="Rectangle 5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0100</a:t>
                  </a:r>
                </a:p>
              </p:txBody>
            </p:sp>
          </p:grpSp>
          <p:grpSp>
            <p:nvGrpSpPr>
              <p:cNvPr id="11288" name="Group 52"/>
              <p:cNvGrpSpPr>
                <a:grpSpLocks/>
              </p:cNvGrpSpPr>
              <p:nvPr/>
            </p:nvGrpSpPr>
            <p:grpSpPr bwMode="auto">
              <a:xfrm>
                <a:off x="0" y="720"/>
                <a:ext cx="288" cy="224"/>
                <a:chOff x="0" y="0"/>
                <a:chExt cx="288" cy="224"/>
              </a:xfrm>
            </p:grpSpPr>
            <p:sp>
              <p:nvSpPr>
                <p:cNvPr id="11385" name="Rectangle 5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6" name="Rectangle 5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89" name="Group 55"/>
              <p:cNvGrpSpPr>
                <a:grpSpLocks/>
              </p:cNvGrpSpPr>
              <p:nvPr/>
            </p:nvGrpSpPr>
            <p:grpSpPr bwMode="auto">
              <a:xfrm>
                <a:off x="288" y="720"/>
                <a:ext cx="288" cy="224"/>
                <a:chOff x="0" y="0"/>
                <a:chExt cx="288" cy="224"/>
              </a:xfrm>
            </p:grpSpPr>
            <p:sp>
              <p:nvSpPr>
                <p:cNvPr id="11383" name="Rectangle 5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4" name="Rectangle 5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5</a:t>
                  </a:r>
                </a:p>
              </p:txBody>
            </p:sp>
          </p:grpSp>
          <p:grpSp>
            <p:nvGrpSpPr>
              <p:cNvPr id="11290" name="Group 58"/>
              <p:cNvGrpSpPr>
                <a:grpSpLocks/>
              </p:cNvGrpSpPr>
              <p:nvPr/>
            </p:nvGrpSpPr>
            <p:grpSpPr bwMode="auto">
              <a:xfrm>
                <a:off x="576" y="720"/>
                <a:ext cx="528" cy="224"/>
                <a:chOff x="0" y="0"/>
                <a:chExt cx="528" cy="224"/>
              </a:xfrm>
            </p:grpSpPr>
            <p:sp>
              <p:nvSpPr>
                <p:cNvPr id="11381" name="Rectangle 5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2" name="Rectangle 6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0101</a:t>
                  </a:r>
                </a:p>
              </p:txBody>
            </p:sp>
          </p:grpSp>
          <p:grpSp>
            <p:nvGrpSpPr>
              <p:cNvPr id="11291" name="Group 61"/>
              <p:cNvGrpSpPr>
                <a:grpSpLocks/>
              </p:cNvGrpSpPr>
              <p:nvPr/>
            </p:nvGrpSpPr>
            <p:grpSpPr bwMode="auto">
              <a:xfrm>
                <a:off x="0" y="864"/>
                <a:ext cx="288" cy="224"/>
                <a:chOff x="0" y="0"/>
                <a:chExt cx="288" cy="224"/>
              </a:xfrm>
            </p:grpSpPr>
            <p:sp>
              <p:nvSpPr>
                <p:cNvPr id="11379" name="Rectangle 6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80" name="Rectangle 6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2" name="Group 64"/>
              <p:cNvGrpSpPr>
                <a:grpSpLocks/>
              </p:cNvGrpSpPr>
              <p:nvPr/>
            </p:nvGrpSpPr>
            <p:grpSpPr bwMode="auto">
              <a:xfrm>
                <a:off x="288" y="864"/>
                <a:ext cx="288" cy="224"/>
                <a:chOff x="0" y="0"/>
                <a:chExt cx="288" cy="224"/>
              </a:xfrm>
            </p:grpSpPr>
            <p:sp>
              <p:nvSpPr>
                <p:cNvPr id="11377" name="Rectangle 6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8" name="Rectangle 6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6</a:t>
                  </a:r>
                </a:p>
              </p:txBody>
            </p:sp>
          </p:grpSp>
          <p:grpSp>
            <p:nvGrpSpPr>
              <p:cNvPr id="11293" name="Group 67"/>
              <p:cNvGrpSpPr>
                <a:grpSpLocks/>
              </p:cNvGrpSpPr>
              <p:nvPr/>
            </p:nvGrpSpPr>
            <p:grpSpPr bwMode="auto">
              <a:xfrm>
                <a:off x="576" y="864"/>
                <a:ext cx="528" cy="224"/>
                <a:chOff x="0" y="0"/>
                <a:chExt cx="528" cy="224"/>
              </a:xfrm>
            </p:grpSpPr>
            <p:sp>
              <p:nvSpPr>
                <p:cNvPr id="11375" name="Rectangle 68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6" name="Rectangle 69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0110</a:t>
                  </a:r>
                </a:p>
              </p:txBody>
            </p:sp>
          </p:grpSp>
          <p:grpSp>
            <p:nvGrpSpPr>
              <p:cNvPr id="11294" name="Group 70"/>
              <p:cNvGrpSpPr>
                <a:grpSpLocks/>
              </p:cNvGrpSpPr>
              <p:nvPr/>
            </p:nvGrpSpPr>
            <p:grpSpPr bwMode="auto">
              <a:xfrm>
                <a:off x="0" y="1008"/>
                <a:ext cx="288" cy="224"/>
                <a:chOff x="0" y="0"/>
                <a:chExt cx="288" cy="224"/>
              </a:xfrm>
            </p:grpSpPr>
            <p:sp>
              <p:nvSpPr>
                <p:cNvPr id="11373" name="Rectangle 7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4" name="Rectangle 72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5" name="Group 73"/>
              <p:cNvGrpSpPr>
                <a:grpSpLocks/>
              </p:cNvGrpSpPr>
              <p:nvPr/>
            </p:nvGrpSpPr>
            <p:grpSpPr bwMode="auto">
              <a:xfrm>
                <a:off x="288" y="1008"/>
                <a:ext cx="288" cy="224"/>
                <a:chOff x="0" y="0"/>
                <a:chExt cx="288" cy="224"/>
              </a:xfrm>
            </p:grpSpPr>
            <p:sp>
              <p:nvSpPr>
                <p:cNvPr id="11371" name="Rectangle 7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2" name="Rectangle 7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7</a:t>
                  </a:r>
                </a:p>
              </p:txBody>
            </p:sp>
          </p:grpSp>
          <p:grpSp>
            <p:nvGrpSpPr>
              <p:cNvPr id="11296" name="Group 76"/>
              <p:cNvGrpSpPr>
                <a:grpSpLocks/>
              </p:cNvGrpSpPr>
              <p:nvPr/>
            </p:nvGrpSpPr>
            <p:grpSpPr bwMode="auto">
              <a:xfrm>
                <a:off x="576" y="1008"/>
                <a:ext cx="528" cy="224"/>
                <a:chOff x="0" y="0"/>
                <a:chExt cx="528" cy="224"/>
              </a:xfrm>
            </p:grpSpPr>
            <p:sp>
              <p:nvSpPr>
                <p:cNvPr id="11369" name="Rectangle 77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70" name="Rectangle 78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0111</a:t>
                  </a:r>
                </a:p>
              </p:txBody>
            </p:sp>
          </p:grpSp>
          <p:grpSp>
            <p:nvGrpSpPr>
              <p:cNvPr id="11297" name="Group 79"/>
              <p:cNvGrpSpPr>
                <a:grpSpLocks/>
              </p:cNvGrpSpPr>
              <p:nvPr/>
            </p:nvGrpSpPr>
            <p:grpSpPr bwMode="auto">
              <a:xfrm>
                <a:off x="0" y="1152"/>
                <a:ext cx="288" cy="224"/>
                <a:chOff x="0" y="0"/>
                <a:chExt cx="288" cy="224"/>
              </a:xfrm>
            </p:grpSpPr>
            <p:sp>
              <p:nvSpPr>
                <p:cNvPr id="11367" name="Rectangle 8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8" name="Rectangle 81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8" name="Group 82"/>
              <p:cNvGrpSpPr>
                <a:grpSpLocks/>
              </p:cNvGrpSpPr>
              <p:nvPr/>
            </p:nvGrpSpPr>
            <p:grpSpPr bwMode="auto">
              <a:xfrm>
                <a:off x="288" y="1152"/>
                <a:ext cx="288" cy="224"/>
                <a:chOff x="0" y="0"/>
                <a:chExt cx="288" cy="224"/>
              </a:xfrm>
            </p:grpSpPr>
            <p:sp>
              <p:nvSpPr>
                <p:cNvPr id="11365" name="Rectangle 8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6" name="Rectangle 8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8</a:t>
                  </a:r>
                </a:p>
              </p:txBody>
            </p:sp>
          </p:grpSp>
          <p:grpSp>
            <p:nvGrpSpPr>
              <p:cNvPr id="11299" name="Group 85"/>
              <p:cNvGrpSpPr>
                <a:grpSpLocks/>
              </p:cNvGrpSpPr>
              <p:nvPr/>
            </p:nvGrpSpPr>
            <p:grpSpPr bwMode="auto">
              <a:xfrm>
                <a:off x="576" y="1152"/>
                <a:ext cx="528" cy="224"/>
                <a:chOff x="0" y="0"/>
                <a:chExt cx="528" cy="224"/>
              </a:xfrm>
            </p:grpSpPr>
            <p:sp>
              <p:nvSpPr>
                <p:cNvPr id="11363" name="Rectangle 86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4" name="Rectangle 87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1000</a:t>
                  </a:r>
                </a:p>
              </p:txBody>
            </p:sp>
          </p:grpSp>
          <p:grpSp>
            <p:nvGrpSpPr>
              <p:cNvPr id="11300" name="Group 88"/>
              <p:cNvGrpSpPr>
                <a:grpSpLocks/>
              </p:cNvGrpSpPr>
              <p:nvPr/>
            </p:nvGrpSpPr>
            <p:grpSpPr bwMode="auto">
              <a:xfrm>
                <a:off x="0" y="1296"/>
                <a:ext cx="288" cy="224"/>
                <a:chOff x="0" y="0"/>
                <a:chExt cx="288" cy="224"/>
              </a:xfrm>
            </p:grpSpPr>
            <p:sp>
              <p:nvSpPr>
                <p:cNvPr id="11361" name="Rectangle 8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2" name="Rectangle 90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1" name="Group 91"/>
              <p:cNvGrpSpPr>
                <a:grpSpLocks/>
              </p:cNvGrpSpPr>
              <p:nvPr/>
            </p:nvGrpSpPr>
            <p:grpSpPr bwMode="auto">
              <a:xfrm>
                <a:off x="288" y="1296"/>
                <a:ext cx="288" cy="224"/>
                <a:chOff x="0" y="0"/>
                <a:chExt cx="288" cy="224"/>
              </a:xfrm>
            </p:grpSpPr>
            <p:sp>
              <p:nvSpPr>
                <p:cNvPr id="11359" name="Rectangle 92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60" name="Rectangle 93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9</a:t>
                  </a:r>
                </a:p>
              </p:txBody>
            </p:sp>
          </p:grpSp>
          <p:grpSp>
            <p:nvGrpSpPr>
              <p:cNvPr id="11302" name="Group 94"/>
              <p:cNvGrpSpPr>
                <a:grpSpLocks/>
              </p:cNvGrpSpPr>
              <p:nvPr/>
            </p:nvGrpSpPr>
            <p:grpSpPr bwMode="auto">
              <a:xfrm>
                <a:off x="576" y="1296"/>
                <a:ext cx="528" cy="224"/>
                <a:chOff x="0" y="0"/>
                <a:chExt cx="528" cy="224"/>
              </a:xfrm>
            </p:grpSpPr>
            <p:sp>
              <p:nvSpPr>
                <p:cNvPr id="11357" name="Rectangle 95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8" name="Rectangle 96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1001</a:t>
                  </a:r>
                </a:p>
              </p:txBody>
            </p:sp>
          </p:grpSp>
          <p:grpSp>
            <p:nvGrpSpPr>
              <p:cNvPr id="11303" name="Group 97"/>
              <p:cNvGrpSpPr>
                <a:grpSpLocks/>
              </p:cNvGrpSpPr>
              <p:nvPr/>
            </p:nvGrpSpPr>
            <p:grpSpPr bwMode="auto">
              <a:xfrm>
                <a:off x="0" y="1440"/>
                <a:ext cx="288" cy="224"/>
                <a:chOff x="0" y="0"/>
                <a:chExt cx="288" cy="224"/>
              </a:xfrm>
            </p:grpSpPr>
            <p:sp>
              <p:nvSpPr>
                <p:cNvPr id="11355" name="Rectangle 9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6" name="Rectangle 99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A</a:t>
                  </a:r>
                </a:p>
              </p:txBody>
            </p:sp>
          </p:grpSp>
          <p:grpSp>
            <p:nvGrpSpPr>
              <p:cNvPr id="11304" name="Group 100"/>
              <p:cNvGrpSpPr>
                <a:grpSpLocks/>
              </p:cNvGrpSpPr>
              <p:nvPr/>
            </p:nvGrpSpPr>
            <p:grpSpPr bwMode="auto">
              <a:xfrm>
                <a:off x="288" y="1440"/>
                <a:ext cx="288" cy="224"/>
                <a:chOff x="0" y="0"/>
                <a:chExt cx="288" cy="224"/>
              </a:xfrm>
            </p:grpSpPr>
            <p:sp>
              <p:nvSpPr>
                <p:cNvPr id="11353" name="Rectangle 101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4" name="Rectangle 102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</a:t>
                  </a:r>
                </a:p>
              </p:txBody>
            </p:sp>
          </p:grpSp>
          <p:grpSp>
            <p:nvGrpSpPr>
              <p:cNvPr id="11305" name="Group 103"/>
              <p:cNvGrpSpPr>
                <a:grpSpLocks/>
              </p:cNvGrpSpPr>
              <p:nvPr/>
            </p:nvGrpSpPr>
            <p:grpSpPr bwMode="auto">
              <a:xfrm>
                <a:off x="576" y="1440"/>
                <a:ext cx="528" cy="224"/>
                <a:chOff x="0" y="0"/>
                <a:chExt cx="528" cy="224"/>
              </a:xfrm>
            </p:grpSpPr>
            <p:sp>
              <p:nvSpPr>
                <p:cNvPr id="11351" name="Rectangle 104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2" name="Rectangle 105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1010</a:t>
                  </a:r>
                </a:p>
              </p:txBody>
            </p:sp>
          </p:grpSp>
          <p:grpSp>
            <p:nvGrpSpPr>
              <p:cNvPr id="11306" name="Group 106"/>
              <p:cNvGrpSpPr>
                <a:grpSpLocks/>
              </p:cNvGrpSpPr>
              <p:nvPr/>
            </p:nvGrpSpPr>
            <p:grpSpPr bwMode="auto">
              <a:xfrm>
                <a:off x="0" y="1584"/>
                <a:ext cx="288" cy="224"/>
                <a:chOff x="0" y="0"/>
                <a:chExt cx="288" cy="224"/>
              </a:xfrm>
            </p:grpSpPr>
            <p:sp>
              <p:nvSpPr>
                <p:cNvPr id="11349" name="Rectangle 10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50" name="Rectangle 108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B</a:t>
                  </a:r>
                </a:p>
              </p:txBody>
            </p:sp>
          </p:grpSp>
          <p:grpSp>
            <p:nvGrpSpPr>
              <p:cNvPr id="11307" name="Group 109"/>
              <p:cNvGrpSpPr>
                <a:grpSpLocks/>
              </p:cNvGrpSpPr>
              <p:nvPr/>
            </p:nvGrpSpPr>
            <p:grpSpPr bwMode="auto">
              <a:xfrm>
                <a:off x="288" y="1584"/>
                <a:ext cx="288" cy="224"/>
                <a:chOff x="0" y="0"/>
                <a:chExt cx="288" cy="224"/>
              </a:xfrm>
            </p:grpSpPr>
            <p:sp>
              <p:nvSpPr>
                <p:cNvPr id="11347" name="Rectangle 110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8" name="Rectangle 111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</a:t>
                  </a:r>
                </a:p>
              </p:txBody>
            </p:sp>
          </p:grpSp>
          <p:grpSp>
            <p:nvGrpSpPr>
              <p:cNvPr id="11308" name="Group 112"/>
              <p:cNvGrpSpPr>
                <a:grpSpLocks/>
              </p:cNvGrpSpPr>
              <p:nvPr/>
            </p:nvGrpSpPr>
            <p:grpSpPr bwMode="auto">
              <a:xfrm>
                <a:off x="576" y="1584"/>
                <a:ext cx="528" cy="224"/>
                <a:chOff x="0" y="0"/>
                <a:chExt cx="528" cy="224"/>
              </a:xfrm>
            </p:grpSpPr>
            <p:sp>
              <p:nvSpPr>
                <p:cNvPr id="11345" name="Rectangle 113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6" name="Rectangle 114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1011</a:t>
                  </a:r>
                </a:p>
              </p:txBody>
            </p:sp>
          </p:grpSp>
          <p:grpSp>
            <p:nvGrpSpPr>
              <p:cNvPr id="11309" name="Group 115"/>
              <p:cNvGrpSpPr>
                <a:grpSpLocks/>
              </p:cNvGrpSpPr>
              <p:nvPr/>
            </p:nvGrpSpPr>
            <p:grpSpPr bwMode="auto">
              <a:xfrm>
                <a:off x="0" y="1728"/>
                <a:ext cx="288" cy="224"/>
                <a:chOff x="0" y="0"/>
                <a:chExt cx="288" cy="224"/>
              </a:xfrm>
            </p:grpSpPr>
            <p:sp>
              <p:nvSpPr>
                <p:cNvPr id="11343" name="Rectangle 11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4" name="Rectangle 117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C</a:t>
                  </a:r>
                </a:p>
              </p:txBody>
            </p:sp>
          </p:grpSp>
          <p:grpSp>
            <p:nvGrpSpPr>
              <p:cNvPr id="11310" name="Group 118"/>
              <p:cNvGrpSpPr>
                <a:grpSpLocks/>
              </p:cNvGrpSpPr>
              <p:nvPr/>
            </p:nvGrpSpPr>
            <p:grpSpPr bwMode="auto">
              <a:xfrm>
                <a:off x="288" y="1728"/>
                <a:ext cx="288" cy="224"/>
                <a:chOff x="0" y="0"/>
                <a:chExt cx="288" cy="224"/>
              </a:xfrm>
            </p:grpSpPr>
            <p:sp>
              <p:nvSpPr>
                <p:cNvPr id="11341" name="Rectangle 119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2" name="Rectangle 120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12</a:t>
                  </a:r>
                </a:p>
              </p:txBody>
            </p:sp>
          </p:grpSp>
          <p:grpSp>
            <p:nvGrpSpPr>
              <p:cNvPr id="11311" name="Group 121"/>
              <p:cNvGrpSpPr>
                <a:grpSpLocks/>
              </p:cNvGrpSpPr>
              <p:nvPr/>
            </p:nvGrpSpPr>
            <p:grpSpPr bwMode="auto">
              <a:xfrm>
                <a:off x="576" y="1728"/>
                <a:ext cx="528" cy="224"/>
                <a:chOff x="0" y="0"/>
                <a:chExt cx="528" cy="224"/>
              </a:xfrm>
            </p:grpSpPr>
            <p:sp>
              <p:nvSpPr>
                <p:cNvPr id="11339" name="Rectangle 122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40" name="Rectangle 123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1100</a:t>
                  </a:r>
                </a:p>
              </p:txBody>
            </p:sp>
          </p:grpSp>
          <p:grpSp>
            <p:nvGrpSpPr>
              <p:cNvPr id="11312" name="Group 124"/>
              <p:cNvGrpSpPr>
                <a:grpSpLocks/>
              </p:cNvGrpSpPr>
              <p:nvPr/>
            </p:nvGrpSpPr>
            <p:grpSpPr bwMode="auto">
              <a:xfrm>
                <a:off x="0" y="1872"/>
                <a:ext cx="288" cy="224"/>
                <a:chOff x="0" y="0"/>
                <a:chExt cx="288" cy="224"/>
              </a:xfrm>
            </p:grpSpPr>
            <p:sp>
              <p:nvSpPr>
                <p:cNvPr id="11337" name="Rectangle 125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8" name="Rectangle 126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D</a:t>
                  </a:r>
                </a:p>
              </p:txBody>
            </p:sp>
          </p:grpSp>
          <p:grpSp>
            <p:nvGrpSpPr>
              <p:cNvPr id="11313" name="Group 127"/>
              <p:cNvGrpSpPr>
                <a:grpSpLocks/>
              </p:cNvGrpSpPr>
              <p:nvPr/>
            </p:nvGrpSpPr>
            <p:grpSpPr bwMode="auto">
              <a:xfrm>
                <a:off x="288" y="1872"/>
                <a:ext cx="288" cy="224"/>
                <a:chOff x="0" y="0"/>
                <a:chExt cx="288" cy="224"/>
              </a:xfrm>
            </p:grpSpPr>
            <p:sp>
              <p:nvSpPr>
                <p:cNvPr id="11335" name="Rectangle 128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6" name="Rectangle 129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13</a:t>
                  </a:r>
                </a:p>
              </p:txBody>
            </p:sp>
          </p:grpSp>
          <p:grpSp>
            <p:nvGrpSpPr>
              <p:cNvPr id="11314" name="Group 130"/>
              <p:cNvGrpSpPr>
                <a:grpSpLocks/>
              </p:cNvGrpSpPr>
              <p:nvPr/>
            </p:nvGrpSpPr>
            <p:grpSpPr bwMode="auto">
              <a:xfrm>
                <a:off x="576" y="1872"/>
                <a:ext cx="528" cy="224"/>
                <a:chOff x="0" y="0"/>
                <a:chExt cx="528" cy="224"/>
              </a:xfrm>
            </p:grpSpPr>
            <p:sp>
              <p:nvSpPr>
                <p:cNvPr id="11333" name="Rectangle 131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4" name="Rectangle 132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1101</a:t>
                  </a:r>
                </a:p>
              </p:txBody>
            </p:sp>
          </p:grpSp>
          <p:grpSp>
            <p:nvGrpSpPr>
              <p:cNvPr id="11315" name="Group 133"/>
              <p:cNvGrpSpPr>
                <a:grpSpLocks/>
              </p:cNvGrpSpPr>
              <p:nvPr/>
            </p:nvGrpSpPr>
            <p:grpSpPr bwMode="auto">
              <a:xfrm>
                <a:off x="0" y="2016"/>
                <a:ext cx="288" cy="224"/>
                <a:chOff x="0" y="0"/>
                <a:chExt cx="288" cy="224"/>
              </a:xfrm>
            </p:grpSpPr>
            <p:sp>
              <p:nvSpPr>
                <p:cNvPr id="11331" name="Rectangle 134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2" name="Rectangle 135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E</a:t>
                  </a:r>
                </a:p>
              </p:txBody>
            </p:sp>
          </p:grpSp>
          <p:grpSp>
            <p:nvGrpSpPr>
              <p:cNvPr id="11316" name="Group 136"/>
              <p:cNvGrpSpPr>
                <a:grpSpLocks/>
              </p:cNvGrpSpPr>
              <p:nvPr/>
            </p:nvGrpSpPr>
            <p:grpSpPr bwMode="auto">
              <a:xfrm>
                <a:off x="288" y="2016"/>
                <a:ext cx="288" cy="224"/>
                <a:chOff x="0" y="0"/>
                <a:chExt cx="288" cy="224"/>
              </a:xfrm>
            </p:grpSpPr>
            <p:sp>
              <p:nvSpPr>
                <p:cNvPr id="11329" name="Rectangle 137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30" name="Rectangle 138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14</a:t>
                  </a:r>
                </a:p>
              </p:txBody>
            </p:sp>
          </p:grpSp>
          <p:grpSp>
            <p:nvGrpSpPr>
              <p:cNvPr id="11317" name="Group 139"/>
              <p:cNvGrpSpPr>
                <a:grpSpLocks/>
              </p:cNvGrpSpPr>
              <p:nvPr/>
            </p:nvGrpSpPr>
            <p:grpSpPr bwMode="auto">
              <a:xfrm>
                <a:off x="576" y="2016"/>
                <a:ext cx="528" cy="224"/>
                <a:chOff x="0" y="0"/>
                <a:chExt cx="528" cy="224"/>
              </a:xfrm>
            </p:grpSpPr>
            <p:sp>
              <p:nvSpPr>
                <p:cNvPr id="11327" name="Rectangle 140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8" name="Rectangle 141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1110</a:t>
                  </a:r>
                </a:p>
              </p:txBody>
            </p:sp>
          </p:grpSp>
          <p:grpSp>
            <p:nvGrpSpPr>
              <p:cNvPr id="11318" name="Group 142"/>
              <p:cNvGrpSpPr>
                <a:grpSpLocks/>
              </p:cNvGrpSpPr>
              <p:nvPr/>
            </p:nvGrpSpPr>
            <p:grpSpPr bwMode="auto">
              <a:xfrm>
                <a:off x="0" y="2160"/>
                <a:ext cx="288" cy="224"/>
                <a:chOff x="0" y="0"/>
                <a:chExt cx="288" cy="224"/>
              </a:xfrm>
            </p:grpSpPr>
            <p:sp>
              <p:nvSpPr>
                <p:cNvPr id="11325" name="Rectangle 143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6" name="Rectangle 144"/>
                <p:cNvSpPr>
                  <a:spLocks/>
                </p:cNvSpPr>
                <p:nvPr/>
              </p:nvSpPr>
              <p:spPr bwMode="auto">
                <a:xfrm>
                  <a:off x="51" y="0"/>
                  <a:ext cx="185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F</a:t>
                  </a:r>
                </a:p>
              </p:txBody>
            </p:sp>
          </p:grpSp>
          <p:grpSp>
            <p:nvGrpSpPr>
              <p:cNvPr id="11319" name="Group 145"/>
              <p:cNvGrpSpPr>
                <a:grpSpLocks/>
              </p:cNvGrpSpPr>
              <p:nvPr/>
            </p:nvGrpSpPr>
            <p:grpSpPr bwMode="auto">
              <a:xfrm>
                <a:off x="288" y="2160"/>
                <a:ext cx="288" cy="224"/>
                <a:chOff x="0" y="0"/>
                <a:chExt cx="288" cy="224"/>
              </a:xfrm>
            </p:grpSpPr>
            <p:sp>
              <p:nvSpPr>
                <p:cNvPr id="11323" name="Rectangle 146"/>
                <p:cNvSpPr>
                  <a:spLocks/>
                </p:cNvSpPr>
                <p:nvPr/>
              </p:nvSpPr>
              <p:spPr bwMode="auto">
                <a:xfrm>
                  <a:off x="0" y="40"/>
                  <a:ext cx="28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4" name="Rectangle 147"/>
                <p:cNvSpPr>
                  <a:spLocks/>
                </p:cNvSpPr>
                <p:nvPr/>
              </p:nvSpPr>
              <p:spPr bwMode="auto">
                <a:xfrm>
                  <a:off x="8" y="0"/>
                  <a:ext cx="271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15</a:t>
                  </a:r>
                </a:p>
              </p:txBody>
            </p:sp>
          </p:grpSp>
          <p:grpSp>
            <p:nvGrpSpPr>
              <p:cNvPr id="11320" name="Group 148"/>
              <p:cNvGrpSpPr>
                <a:grpSpLocks/>
              </p:cNvGrpSpPr>
              <p:nvPr/>
            </p:nvGrpSpPr>
            <p:grpSpPr bwMode="auto">
              <a:xfrm>
                <a:off x="576" y="2160"/>
                <a:ext cx="528" cy="224"/>
                <a:chOff x="0" y="0"/>
                <a:chExt cx="528" cy="224"/>
              </a:xfrm>
            </p:grpSpPr>
            <p:sp>
              <p:nvSpPr>
                <p:cNvPr id="11321" name="Rectangle 149"/>
                <p:cNvSpPr>
                  <a:spLocks/>
                </p:cNvSpPr>
                <p:nvPr/>
              </p:nvSpPr>
              <p:spPr bwMode="auto">
                <a:xfrm>
                  <a:off x="0" y="40"/>
                  <a:ext cx="528" cy="144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endParaRPr lang="en-US" altLang="en-US" sz="4200" b="0">
                    <a:solidFill>
                      <a:srgbClr val="000000"/>
                    </a:solidFill>
                    <a:latin typeface="Gill Sans"/>
                    <a:ea typeface="ヒラギノ角ゴ ProN W3"/>
                    <a:cs typeface="ヒラギノ角ゴ ProN W3"/>
                    <a:sym typeface="Gill Sans"/>
                  </a:endParaRPr>
                </a:p>
              </p:txBody>
            </p:sp>
            <p:sp>
              <p:nvSpPr>
                <p:cNvPr id="11322" name="Rectangle 150"/>
                <p:cNvSpPr>
                  <a:spLocks/>
                </p:cNvSpPr>
                <p:nvPr/>
              </p:nvSpPr>
              <p:spPr bwMode="auto">
                <a:xfrm>
                  <a:off x="42" y="0"/>
                  <a:ext cx="443" cy="22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50800" tIns="50800" bIns="50800" anchor="ctr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 eaLnBrk="1" hangingPunct="1"/>
                  <a:r>
                    <a:rPr lang="en-US" altLang="en-US" b="0">
                      <a:solidFill>
                        <a:srgbClr val="000066"/>
                      </a:solidFill>
                      <a:latin typeface="Courier New Bold" pitchFamily="1" charset="0"/>
                      <a:cs typeface="Courier New Bold" pitchFamily="1" charset="0"/>
                      <a:sym typeface="Courier New Bold" pitchFamily="1" charset="0"/>
                    </a:rPr>
                    <a:t>1111</a:t>
                  </a:r>
                </a:p>
              </p:txBody>
            </p:sp>
          </p:grpSp>
        </p:grpSp>
        <p:sp>
          <p:nvSpPr>
            <p:cNvPr id="11270" name="Rectangle 151"/>
            <p:cNvSpPr>
              <a:spLocks/>
            </p:cNvSpPr>
            <p:nvPr/>
          </p:nvSpPr>
          <p:spPr bwMode="auto">
            <a:xfrm rot="-2340000">
              <a:off x="50" y="267"/>
              <a:ext cx="36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Hex</a:t>
              </a:r>
            </a:p>
          </p:txBody>
        </p:sp>
        <p:sp>
          <p:nvSpPr>
            <p:cNvPr id="11271" name="Rectangle 152"/>
            <p:cNvSpPr>
              <a:spLocks/>
            </p:cNvSpPr>
            <p:nvPr/>
          </p:nvSpPr>
          <p:spPr bwMode="auto">
            <a:xfrm rot="-2340000">
              <a:off x="307" y="177"/>
              <a:ext cx="649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Decimal</a:t>
              </a:r>
            </a:p>
          </p:txBody>
        </p:sp>
        <p:sp>
          <p:nvSpPr>
            <p:cNvPr id="11272" name="Rectangle 153"/>
            <p:cNvSpPr>
              <a:spLocks/>
            </p:cNvSpPr>
            <p:nvPr/>
          </p:nvSpPr>
          <p:spPr bwMode="auto">
            <a:xfrm rot="-2340000">
              <a:off x="606" y="210"/>
              <a:ext cx="54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50800" tIns="50800" bIns="50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66"/>
                  </a:solidFill>
                  <a:cs typeface="Helvetica" pitchFamily="-124" charset="0"/>
                  <a:sym typeface="Helvetica" pitchFamily="-124" charset="0"/>
                </a:rPr>
                <a:t>Binary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-12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43716</TotalTime>
  <Pages>35</Pages>
  <Words>3221</Words>
  <Application>Microsoft Office PowerPoint</Application>
  <PresentationFormat>Letter Paper (8.5x11 in)</PresentationFormat>
  <Paragraphs>1169</Paragraphs>
  <Slides>55</Slides>
  <Notes>15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  <vt:variant>
        <vt:lpstr>Custom Shows</vt:lpstr>
      </vt:variant>
      <vt:variant>
        <vt:i4>2</vt:i4>
      </vt:variant>
    </vt:vector>
  </HeadingPairs>
  <TitlesOfParts>
    <vt:vector size="60" baseType="lpstr">
      <vt:lpstr>class02</vt:lpstr>
      <vt:lpstr>Equation</vt:lpstr>
      <vt:lpstr>Document</vt:lpstr>
      <vt:lpstr> Computer Systems Introduction</vt:lpstr>
      <vt:lpstr>Course Theme</vt:lpstr>
      <vt:lpstr>Textbooks</vt:lpstr>
      <vt:lpstr>Syllabus</vt:lpstr>
      <vt:lpstr>Notes:</vt:lpstr>
      <vt:lpstr>Facilities</vt:lpstr>
      <vt:lpstr>CS 105  “Tour of the Black Holes of Computing”</vt:lpstr>
      <vt:lpstr>Everything is bits</vt:lpstr>
      <vt:lpstr>Encoding Byte Values</vt:lpstr>
      <vt:lpstr>Example Data Sizes</vt:lpstr>
      <vt:lpstr>Boolean Algebra</vt:lpstr>
      <vt:lpstr>General Boolean Algebras</vt:lpstr>
      <vt:lpstr>Example: Representing &amp; Manipulating Sets</vt:lpstr>
      <vt:lpstr>Bit-Level Operations in C</vt:lpstr>
      <vt:lpstr>Contrast: Logic Operations in C</vt:lpstr>
      <vt:lpstr>Contrast: Logic Operations in C</vt:lpstr>
      <vt:lpstr>Shift Operations</vt:lpstr>
      <vt:lpstr>C Puzzles</vt:lpstr>
      <vt:lpstr>Encoding Integers</vt:lpstr>
      <vt:lpstr>Encoding Integers (Cont.)</vt:lpstr>
      <vt:lpstr>Numeric Ranges</vt:lpstr>
      <vt:lpstr>Values for Different Word Sizes</vt:lpstr>
      <vt:lpstr>An Important Detail</vt:lpstr>
      <vt:lpstr>Unsigned &amp; Signed Numeric Values</vt:lpstr>
      <vt:lpstr>Mapping Between Signed &amp; Unsigned</vt:lpstr>
      <vt:lpstr>Mapping Signed  Unsigned</vt:lpstr>
      <vt:lpstr>Mapping Signed  Unsigned</vt:lpstr>
      <vt:lpstr>Casting Signed to Unsigned</vt:lpstr>
      <vt:lpstr>Relation between Signed &amp; Unsigned</vt:lpstr>
      <vt:lpstr>Conversion Visualized</vt:lpstr>
      <vt:lpstr>Signed vs. Unsigned in C</vt:lpstr>
      <vt:lpstr>Casting Surprises</vt:lpstr>
      <vt:lpstr>Casting Surprises</vt:lpstr>
      <vt:lpstr>Summary: Casting Signed ↔ Unsigned: Basic Rules</vt:lpstr>
      <vt:lpstr>Sign Extension</vt:lpstr>
      <vt:lpstr>Sign Extension Example</vt:lpstr>
      <vt:lpstr>Negating with Complement &amp; Increment</vt:lpstr>
      <vt:lpstr>Unsigned Addition</vt:lpstr>
      <vt:lpstr>Two’s-Complement Addition</vt:lpstr>
      <vt:lpstr>Detecting 2’s-Comp. Overflow</vt:lpstr>
      <vt:lpstr>A Fun Fact</vt:lpstr>
      <vt:lpstr>Multiplication</vt:lpstr>
      <vt:lpstr>Power-of-2 Multiply by Shifting</vt:lpstr>
      <vt:lpstr>Unsigned Power-of-2 Divide by Shifting</vt:lpstr>
      <vt:lpstr>Arithmetic: Basic Rules</vt:lpstr>
      <vt:lpstr>Why Should I Use Unsigned?</vt:lpstr>
      <vt:lpstr>Counting Down with Unsigned</vt:lpstr>
      <vt:lpstr>Why Should I Use Unsigned? (cont.)</vt:lpstr>
      <vt:lpstr>Byte-Oriented Memory Organization</vt:lpstr>
      <vt:lpstr>Machine Words</vt:lpstr>
      <vt:lpstr>Word-Oriented Memory Organization</vt:lpstr>
      <vt:lpstr>Example Data Representations</vt:lpstr>
      <vt:lpstr>Byte Ordering</vt:lpstr>
      <vt:lpstr>Byte Ordering Example</vt:lpstr>
      <vt:lpstr>Representing Strings</vt:lpstr>
      <vt:lpstr>For handouts</vt:lpstr>
      <vt:lpstr>For screen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Arithmetic</dc:title>
  <dc:subject/>
  <dc:creator>Randal E. Bryant and David R. O'Hallaron</dc:creator>
  <cp:keywords/>
  <dc:description/>
  <cp:lastModifiedBy>Geoff Kuenning</cp:lastModifiedBy>
  <cp:revision>124</cp:revision>
  <cp:lastPrinted>2017-08-23T23:12:14Z</cp:lastPrinted>
  <dcterms:created xsi:type="dcterms:W3CDTF">1998-08-11T09:19:24Z</dcterms:created>
  <dcterms:modified xsi:type="dcterms:W3CDTF">2017-10-12T05:51:07Z</dcterms:modified>
</cp:coreProperties>
</file>