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9144000" cy="6858000" type="letter"/>
  <p:notesSz cx="9271000" cy="6985000"/>
  <p:custShowLst>
    <p:custShow name="For display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54500" y="6651625"/>
            <a:ext cx="7667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52400"/>
            <a:ext cx="7127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II:</a:t>
            </a:r>
            <a:br>
              <a:rPr lang="en-US" altLang="en-US" smtClean="0"/>
            </a:br>
            <a:r>
              <a:rPr lang="en-US" altLang="en-US" smtClean="0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Conditional branches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 smtClean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08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152400"/>
            <a:ext cx="83185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Expressing with </a:t>
            </a:r>
            <a:r>
              <a:rPr lang="en-US" altLang="en-US" dirty="0" err="1" smtClean="0"/>
              <a:t>Goto</a:t>
            </a:r>
            <a:r>
              <a:rPr lang="en-US" altLang="en-US" dirty="0" smtClean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4572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 allows </a:t>
            </a:r>
            <a:r>
              <a:rPr lang="en-US" kern="0" smtClean="0">
                <a:latin typeface="Courier New"/>
                <a:cs typeface="Courier New"/>
              </a:rPr>
              <a:t>goto</a:t>
            </a:r>
            <a:r>
              <a:rPr lang="en-US" kern="0" smtClean="0"/>
              <a:t> statement</a:t>
            </a:r>
          </a:p>
          <a:p>
            <a:r>
              <a:rPr lang="en-US" kern="0" smtClean="0"/>
              <a:t>Jump to position designated by label</a:t>
            </a:r>
          </a:p>
          <a:p>
            <a:endParaRPr lang="en-US" kern="0" dirty="0" smtClean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1346" y="106680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Sinful!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824787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</a:t>
            </a:r>
            <a:r>
              <a:rPr lang="en-US" dirty="0" smtClean="0"/>
              <a:t>pipelines</a:t>
            </a:r>
          </a:p>
          <a:p>
            <a:pPr marL="552450" lvl="1"/>
            <a:r>
              <a:rPr lang="en-US" dirty="0" smtClean="0"/>
              <a:t>Branches can kill performance</a:t>
            </a:r>
            <a:endParaRPr lang="en-US" dirty="0" smtClean="0"/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58100" cy="66675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98662"/>
            <a:ext cx="4724400" cy="609600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0305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0386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5052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+=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</p:spPr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Single-bit registers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CF</a:t>
            </a:r>
            <a:r>
              <a:rPr lang="en-US" dirty="0" smtClean="0"/>
              <a:t>	Carry Flag (for unsigned)	</a:t>
            </a:r>
            <a:r>
              <a:rPr lang="en-US" dirty="0" smtClean="0">
                <a:latin typeface="Courier New" pitchFamily="49" charset="0"/>
              </a:rPr>
              <a:t>SF</a:t>
            </a:r>
            <a:r>
              <a:rPr lang="en-US" dirty="0" smtClean="0"/>
              <a:t>	Sign Flag (for signed)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ZF</a:t>
            </a:r>
            <a:r>
              <a:rPr lang="en-US" dirty="0" smtClean="0"/>
              <a:t>	Zero Flag	</a:t>
            </a: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</a:rPr>
              <a:t>OF</a:t>
            </a:r>
            <a:r>
              <a:rPr lang="en-US" dirty="0" smtClean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Implicitly set (as side effect) by arithmetic operations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r>
              <a:rPr lang="en-US" dirty="0" smtClean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C analog: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+= 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 smtClean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Detects unsigned overflow; also used for </a:t>
            </a: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if </a:t>
            </a:r>
            <a:r>
              <a:rPr lang="en-US" dirty="0" err="1" smtClean="0">
                <a:latin typeface="Courier New" pitchFamily="49" charset="0"/>
              </a:rPr>
              <a:t>src+dest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== 0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SF set if </a:t>
            </a:r>
            <a:r>
              <a:rPr lang="en-US" dirty="0" err="1" smtClean="0">
                <a:latin typeface="Courier New" pitchFamily="49" charset="0"/>
              </a:rPr>
              <a:t>src+dest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&lt; 0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/>
              <a:t>OF set if two’s complement overflow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&gt;0 </a:t>
            </a:r>
            <a:r>
              <a:rPr lang="en-US" dirty="0" smtClean="0">
                <a:latin typeface="Courier New" pitchFamily="49" charset="0"/>
              </a:rPr>
              <a:t>&amp;&amp; </a:t>
            </a:r>
            <a:r>
              <a:rPr lang="en-US" dirty="0" err="1" smtClean="0">
                <a:latin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</a:rPr>
              <a:t>&gt;0 </a:t>
            </a:r>
            <a:r>
              <a:rPr lang="en-US" dirty="0" smtClean="0">
                <a:latin typeface="Courier New" pitchFamily="49" charset="0"/>
              </a:rPr>
              <a:t>&amp;&amp; </a:t>
            </a:r>
            <a:r>
              <a:rPr lang="en-US" dirty="0" err="1" smtClean="0">
                <a:latin typeface="Courier New" pitchFamily="49" charset="0"/>
              </a:rPr>
              <a:t>src+dest</a:t>
            </a:r>
            <a:r>
              <a:rPr lang="en-US" dirty="0" smtClean="0">
                <a:latin typeface="Courier New" pitchFamily="49" charset="0"/>
              </a:rPr>
              <a:t>&lt;0</a:t>
            </a:r>
            <a:r>
              <a:rPr lang="en-US" dirty="0" smtClean="0">
                <a:latin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</a:rPr>
              <a:t>\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|| (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&lt;0 </a:t>
            </a:r>
            <a:r>
              <a:rPr lang="en-US" dirty="0" smtClean="0">
                <a:latin typeface="Courier New" pitchFamily="49" charset="0"/>
              </a:rPr>
              <a:t>&amp;&amp; </a:t>
            </a:r>
            <a:r>
              <a:rPr lang="en-US" dirty="0" err="1" smtClean="0">
                <a:latin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</a:rPr>
              <a:t>&lt;0 </a:t>
            </a:r>
            <a:r>
              <a:rPr lang="en-US" dirty="0" smtClean="0">
                <a:latin typeface="Courier New" pitchFamily="49" charset="0"/>
              </a:rPr>
              <a:t>&amp;&amp; </a:t>
            </a:r>
            <a:r>
              <a:rPr lang="en-US" dirty="0" err="1" smtClean="0">
                <a:latin typeface="Courier New" pitchFamily="49" charset="0"/>
              </a:rPr>
              <a:t>src+dest</a:t>
            </a:r>
            <a:r>
              <a:rPr lang="en-US" dirty="0" smtClean="0">
                <a:latin typeface="Courier New" pitchFamily="49" charset="0"/>
              </a:rPr>
              <a:t>&gt;=</a:t>
            </a:r>
            <a:r>
              <a:rPr lang="en-US" dirty="0" smtClean="0">
                <a:latin typeface="Courier New" pitchFamily="49" charset="0"/>
              </a:rPr>
              <a:t>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 smtClean="0"/>
              <a:t>Not</a:t>
            </a:r>
            <a:r>
              <a:rPr lang="en-US" dirty="0" smtClean="0"/>
              <a:t> set by </a:t>
            </a:r>
            <a:r>
              <a:rPr lang="en-US" dirty="0" err="1" smtClean="0">
                <a:latin typeface="Courier New" pitchFamily="49" charset="0"/>
              </a:rPr>
              <a:t>leaq</a:t>
            </a:r>
            <a:r>
              <a:rPr lang="en-US" dirty="0" smtClean="0"/>
              <a:t>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</a:t>
            </a:r>
            <a:r>
              <a:rPr lang="en-US" b="1" dirty="0" smtClean="0">
                <a:latin typeface="Courier New"/>
                <a:cs typeface="Courier New"/>
              </a:rPr>
              <a:t>O1 and above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</a:t>
            </a:r>
            <a:r>
              <a:rPr lang="en-US" dirty="0" smtClean="0"/>
              <a:t>often be </a:t>
            </a:r>
            <a:r>
              <a:rPr lang="en-US" dirty="0" smtClean="0"/>
              <a:t>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51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5562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2971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jtab: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381000" y="4876800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goto</a:t>
            </a:r>
            <a:r>
              <a:rPr lang="en-US" altLang="en-US" dirty="0" smtClean="0">
                <a:latin typeface="Courier New" pitchFamily="49" charset="0"/>
              </a:rPr>
              <a:t> *</a:t>
            </a:r>
            <a:r>
              <a:rPr lang="en-US" altLang="en-US" dirty="0" err="1" smtClean="0">
                <a:latin typeface="Courier New" pitchFamily="49" charset="0"/>
              </a:rPr>
              <a:t>Jtab</a:t>
            </a:r>
            <a:r>
              <a:rPr lang="en-US" altLang="en-US" dirty="0" smtClean="0">
                <a:latin typeface="Courier New" pitchFamily="49" charset="0"/>
              </a:rPr>
              <a:t>[x];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304800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switch(x) </a:t>
            </a: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2286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381000" y="4419600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 smtClean="0"/>
              <a:t>Approximate </a:t>
            </a:r>
            <a:r>
              <a:rPr lang="en-US" altLang="en-US" sz="2400" dirty="0"/>
              <a:t>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3733800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6400800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594360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92218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80744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2805112" y="5825931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2221599" y="5699812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304800" y="4270248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9248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Src2</a:t>
            </a:r>
            <a:r>
              <a:rPr lang="en-US" dirty="0" smtClean="0"/>
              <a:t>,</a:t>
            </a:r>
            <a:r>
              <a:rPr lang="en-US" i="1" dirty="0" smtClean="0"/>
              <a:t>Src1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b,a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like computing</a:t>
            </a:r>
            <a:r>
              <a:rPr lang="en-US" dirty="0" smtClean="0">
                <a:latin typeface="Courier New" pitchFamily="49" charset="0"/>
              </a:rPr>
              <a:t> a-b</a:t>
            </a:r>
            <a:r>
              <a:rPr lang="en-US" dirty="0" smtClean="0"/>
              <a:t> without setting destination</a:t>
            </a:r>
          </a:p>
          <a:p>
            <a:pPr lvl="2" eaLnBrk="1" hangingPunct="1">
              <a:defRPr/>
            </a:pPr>
            <a:r>
              <a:rPr lang="en-US" dirty="0" smtClean="0"/>
              <a:t>Note reversed operand order!</a:t>
            </a:r>
          </a:p>
          <a:p>
            <a:pPr lvl="1" eaLnBrk="1" hangingPunct="1">
              <a:defRPr/>
            </a:pPr>
            <a:r>
              <a:rPr lang="en-US" dirty="0" smtClean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 smtClean="0"/>
              <a:t>Used for unsigned comparisons</a:t>
            </a:r>
          </a:p>
          <a:p>
            <a:pPr lvl="1" eaLnBrk="1" hangingPunct="1"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if </a:t>
            </a:r>
            <a:r>
              <a:rPr lang="en-US" dirty="0" smtClean="0">
                <a:latin typeface="Courier New" pitchFamily="49" charset="0"/>
              </a:rPr>
              <a:t>a == b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SF set if </a:t>
            </a:r>
            <a:r>
              <a:rPr lang="en-US" dirty="0" smtClean="0">
                <a:latin typeface="Courier New" pitchFamily="49" charset="0"/>
              </a:rPr>
              <a:t>(a-b) &lt; 0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(a&gt;0 &amp;&amp; b&lt;0 &amp;&amp; (a-b)&lt;0) || (a&lt;0 &amp;&amp; b&gt;0 &amp;&amp; (a-b)&gt;0)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</a:t>
            </a:r>
            <a:r>
              <a:rPr lang="en-US" dirty="0" smtClean="0"/>
              <a:t>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286000"/>
            <a:ext cx="1384300" cy="5969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657600" y="2965846"/>
            <a:ext cx="1304925" cy="5913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657598" y="3276600"/>
            <a:ext cx="1308101" cy="398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657598" y="3475831"/>
            <a:ext cx="1308102" cy="199151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657598" y="3675063"/>
            <a:ext cx="1219202" cy="10493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657598" y="3886200"/>
            <a:ext cx="1219202" cy="8382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 smtClean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 smtClean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486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Src1</a:t>
            </a:r>
            <a:r>
              <a:rPr lang="en-US" dirty="0" smtClean="0"/>
              <a:t>,</a:t>
            </a:r>
            <a:r>
              <a:rPr lang="en-US" i="1" dirty="0" smtClean="0"/>
              <a:t>Src2</a:t>
            </a:r>
          </a:p>
          <a:p>
            <a:pPr lvl="1" eaLnBrk="1" hangingPunct="1">
              <a:defRPr/>
            </a:pPr>
            <a:r>
              <a:rPr lang="en-US" dirty="0" smtClean="0"/>
              <a:t>Sets condition codes based on value of </a:t>
            </a:r>
            <a:r>
              <a:rPr lang="en-US" i="1" dirty="0" smtClean="0"/>
              <a:t>Src1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&amp;</a:t>
            </a:r>
            <a:r>
              <a:rPr lang="en-US" dirty="0" smtClean="0"/>
              <a:t> </a:t>
            </a:r>
            <a:r>
              <a:rPr lang="en-US" i="1" dirty="0" smtClean="0"/>
              <a:t>Src2</a:t>
            </a:r>
          </a:p>
          <a:p>
            <a:pPr lvl="2" eaLnBrk="1" hangingPunct="1">
              <a:defRPr/>
            </a:pPr>
            <a:r>
              <a:rPr lang="en-US" dirty="0" smtClean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 smtClean="0"/>
              <a:t>Compiler usually sets </a:t>
            </a:r>
            <a:r>
              <a:rPr lang="en-US" i="1" dirty="0" smtClean="0"/>
              <a:t>Src1</a:t>
            </a:r>
            <a:r>
              <a:rPr lang="en-US" dirty="0" smtClean="0"/>
              <a:t> and </a:t>
            </a:r>
            <a:r>
              <a:rPr lang="en-US" i="1" dirty="0" smtClean="0"/>
              <a:t>Src2</a:t>
            </a:r>
            <a:r>
              <a:rPr lang="en-US" dirty="0" smtClean="0"/>
              <a:t> the same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like computing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/>
              <a:t> without setting destination </a:t>
            </a:r>
          </a:p>
          <a:p>
            <a:pPr marL="498475" lvl="1" indent="0" eaLnBrk="1" hangingPunct="1"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ZF</a:t>
            </a:r>
            <a:r>
              <a:rPr lang="en-US" dirty="0" smtClean="0"/>
              <a:t>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 smtClean="0"/>
              <a:t>SF set when </a:t>
            </a:r>
            <a:r>
              <a:rPr lang="en-US" dirty="0" err="1" smtClean="0">
                <a:latin typeface="Courier New" pitchFamily="49" charset="0"/>
              </a:rPr>
              <a:t>a&amp;b</a:t>
            </a:r>
            <a:r>
              <a:rPr lang="en-US" dirty="0" smtClean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r>
              <a:rPr lang="en-US" dirty="0" smtClean="0"/>
              <a:t>Easier way to think of it:</a:t>
            </a:r>
          </a:p>
          <a:p>
            <a:pPr lvl="2" eaLnBrk="1" hangingPunct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a,a</a:t>
            </a:r>
            <a:r>
              <a:rPr lang="en-US" dirty="0" smtClean="0"/>
              <a:t> sets </a:t>
            </a:r>
            <a:r>
              <a:rPr lang="en-US" dirty="0" err="1" smtClean="0"/>
              <a:t>ZF</a:t>
            </a:r>
            <a:r>
              <a:rPr lang="en-US" dirty="0" smtClean="0"/>
              <a:t>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== 0</a:t>
            </a:r>
            <a:r>
              <a:rPr lang="en-US" dirty="0" smtClean="0"/>
              <a:t>, SF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&lt; 0</a:t>
            </a:r>
          </a:p>
          <a:p>
            <a:pPr lvl="2" eaLnBrk="1" hangingPunct="1">
              <a:defRPr/>
            </a:pPr>
            <a:r>
              <a:rPr lang="en-US" dirty="0" smtClean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zero, negative, or </a:t>
            </a:r>
            <a:r>
              <a:rPr lang="en-US" dirty="0" smtClean="0">
                <a:cs typeface="Courier New" pitchFamily="49" charset="0"/>
              </a:rPr>
              <a:t>positive</a:t>
            </a:r>
            <a:r>
              <a:rPr lang="en-US" dirty="0" smtClean="0">
                <a:cs typeface="Courier New" pitchFamily="49" charset="0"/>
              </a:rPr>
              <a:t>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7437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Reading Condition Codes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533400" y="2314575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3" imgW="8229748" imgH="4724924" progId="Word.Document.8">
                  <p:embed/>
                </p:oleObj>
              </mc:Choice>
              <mc:Fallback>
                <p:oleObj name="Document" r:id="rId3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14575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SetX</a:t>
            </a:r>
            <a:r>
              <a:rPr lang="en-US" dirty="0" smtClean="0"/>
              <a:t> instructions</a:t>
            </a:r>
          </a:p>
          <a:p>
            <a:pPr lvl="1" eaLnBrk="1" hangingPunct="1">
              <a:defRPr/>
            </a:pPr>
            <a:r>
              <a:rPr lang="en-US" dirty="0" smtClean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 smtClean="0"/>
              <a:t>Remaining 7 bytes unaltered!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01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838200"/>
            <a:ext cx="6872287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SetX</a:t>
            </a:r>
            <a:r>
              <a:rPr lang="en-US" dirty="0" smtClean="0"/>
              <a:t> instructions</a:t>
            </a:r>
          </a:p>
          <a:p>
            <a:pPr lvl="1" eaLnBrk="1" hangingPunct="1">
              <a:defRPr/>
            </a:pPr>
            <a:r>
              <a:rPr lang="en-US" dirty="0" smtClean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 smtClean="0"/>
              <a:t>One of 8 addressable </a:t>
            </a:r>
            <a:r>
              <a:rPr lang="en-US" i="1" dirty="0" smtClean="0"/>
              <a:t>byte</a:t>
            </a:r>
            <a:r>
              <a:rPr lang="en-US" dirty="0" smtClean="0"/>
              <a:t> registers</a:t>
            </a:r>
          </a:p>
          <a:p>
            <a:pPr lvl="1" eaLnBrk="1" hangingPunct="1">
              <a:defRPr/>
            </a:pPr>
            <a:r>
              <a:rPr lang="en-US" dirty="0" smtClean="0"/>
              <a:t>Does not alter remaining 3 bytes!</a:t>
            </a:r>
          </a:p>
          <a:p>
            <a:pPr lvl="1" eaLnBrk="1" hangingPunct="1">
              <a:defRPr/>
            </a:pPr>
            <a:r>
              <a:rPr lang="en-US" dirty="0" smtClean="0"/>
              <a:t>Typically use </a:t>
            </a:r>
            <a:r>
              <a:rPr lang="en-US" dirty="0" err="1" smtClean="0">
                <a:latin typeface="Courier New" pitchFamily="49" charset="0"/>
              </a:rPr>
              <a:t>movzbl</a:t>
            </a:r>
            <a:r>
              <a:rPr lang="en-US" dirty="0" smtClean="0"/>
              <a:t> to finish job</a:t>
            </a:r>
          </a:p>
          <a:p>
            <a:pPr lvl="2" eaLnBrk="1" hangingPunct="1">
              <a:defRPr/>
            </a:pPr>
            <a:r>
              <a:rPr lang="en-US" dirty="0" smtClean="0"/>
              <a:t>32-bit instructions also set upper 32 bits to 0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5240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(long </a:t>
            </a:r>
            <a:r>
              <a:rPr lang="en-US" altLang="en-US" dirty="0">
                <a:latin typeface="Courier New" pitchFamily="49" charset="0"/>
              </a:rPr>
              <a:t>x, </a:t>
            </a:r>
            <a:r>
              <a:rPr lang="en-US" altLang="en-US" dirty="0" smtClean="0">
                <a:latin typeface="Courier New" pitchFamily="49" charset="0"/>
              </a:rPr>
              <a:t>long </a:t>
            </a:r>
            <a:r>
              <a:rPr lang="en-US" altLang="en-US" dirty="0">
                <a:latin typeface="Courier New" pitchFamily="49" charset="0"/>
              </a:rPr>
              <a:t>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04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cmpq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%rsi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rdi	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6035674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162800" y="5105400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5638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0" y="152400"/>
            <a:ext cx="2032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Jumping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12775" y="1603375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3" imgW="8229748" imgH="4893285" progId="Word.Document.8">
                  <p:embed/>
                </p:oleObj>
              </mc:Choice>
              <mc:Fallback>
                <p:oleObj name="Document" r:id="rId3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603375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8307387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jX instructions</a:t>
            </a:r>
          </a:p>
          <a:p>
            <a:pPr lvl="1" eaLnBrk="1" hangingPunct="1">
              <a:defRPr/>
            </a:pPr>
            <a:r>
              <a:rPr lang="en-US" smtClean="0"/>
              <a:t>Jump to different part of code depending on condition codes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366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Conditional Branch Example</a:t>
            </a:r>
            <a:br>
              <a:rPr lang="en-US" altLang="en-US" dirty="0" smtClean="0"/>
            </a:br>
            <a:r>
              <a:rPr lang="en-US" altLang="en-US" dirty="0" smtClean="0"/>
              <a:t>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2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Generation</a:t>
            </a:r>
          </a:p>
          <a:p>
            <a:pPr marL="279400" lvl="1" indent="0">
              <a:lnSpc>
                <a:spcPct val="100000"/>
              </a:lnSpc>
              <a:buFont typeface="Wingdings" pitchFamily="2" charset="2"/>
              <a:buNone/>
            </a:pP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15969</TotalTime>
  <Pages>35</Pages>
  <Words>2800</Words>
  <Application>Microsoft Office PowerPoint</Application>
  <PresentationFormat>Letter Paper (8.5x11 in)</PresentationFormat>
  <Paragraphs>812</Paragraphs>
  <Slides>36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0" baseType="lpstr"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display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Geoff Kuenning</cp:lastModifiedBy>
  <cp:revision>126</cp:revision>
  <cp:lastPrinted>2017-09-17T00:45:50Z</cp:lastPrinted>
  <dcterms:created xsi:type="dcterms:W3CDTF">1998-08-11T09:19:24Z</dcterms:created>
  <dcterms:modified xsi:type="dcterms:W3CDTF">2017-09-18T21:32:15Z</dcterms:modified>
</cp:coreProperties>
</file>