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397" r:id="rId11"/>
    <p:sldId id="398" r:id="rId12"/>
    <p:sldId id="399" r:id="rId13"/>
    <p:sldId id="357" r:id="rId14"/>
    <p:sldId id="359" r:id="rId15"/>
    <p:sldId id="392" r:id="rId16"/>
    <p:sldId id="360" r:id="rId17"/>
    <p:sldId id="400" r:id="rId18"/>
    <p:sldId id="388" r:id="rId19"/>
    <p:sldId id="362" r:id="rId20"/>
    <p:sldId id="393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1" r:id="rId31"/>
    <p:sldId id="410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pitchFamily="-96" charset="0"/>
              </a:rPr>
              <a:t>Board:</a:t>
            </a:r>
            <a:r>
              <a:rPr lang="en-US" baseline="0" dirty="0" smtClean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52400"/>
            <a:ext cx="2111375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181725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62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908925" y="6391275"/>
            <a:ext cx="3889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1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IV:</a:t>
            </a:r>
            <a:br>
              <a:rPr lang="en-US" altLang="en-US" smtClean="0"/>
            </a:br>
            <a:r>
              <a:rPr lang="en-US" altLang="en-US" smtClean="0"/>
              <a:t>Structured Data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Arrays</a:t>
            </a:r>
          </a:p>
          <a:p>
            <a:pPr lvl="1" eaLnBrk="1" hangingPunct="1">
              <a:defRPr/>
            </a:pPr>
            <a:r>
              <a:rPr lang="en-US" smtClean="0"/>
              <a:t>Structs</a:t>
            </a:r>
          </a:p>
          <a:p>
            <a:pPr lvl="1" eaLnBrk="1" hangingPunct="1">
              <a:defRPr/>
            </a:pPr>
            <a:r>
              <a:rPr lang="en-US" smtClean="0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616450" y="762000"/>
            <a:ext cx="127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69938" y="85725"/>
            <a:ext cx="77787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Variable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dirty="0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Each element is an array of 5 </a:t>
            </a:r>
            <a:r>
              <a:rPr lang="en-US" b="1" dirty="0" err="1" smtClean="0">
                <a:latin typeface="Courier New" pitchFamily="-96" charset="0"/>
              </a:rPr>
              <a:t>int</a:t>
            </a:r>
            <a:r>
              <a:rPr lang="en-US" dirty="0" err="1" smtClean="0">
                <a:latin typeface="Calibri" pitchFamily="-96" charset="0"/>
              </a:rPr>
              <a:t>’s</a:t>
            </a:r>
            <a:r>
              <a:rPr lang="en-US" dirty="0" smtClean="0">
                <a:latin typeface="Calibri" pitchFamily="-96" charset="0"/>
              </a:rPr>
              <a:t>, allocated contiguously</a:t>
            </a:r>
          </a:p>
          <a:p>
            <a:r>
              <a:rPr lang="en-US" dirty="0" smtClean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</a:t>
            </a:r>
            <a:r>
              <a:rPr lang="en-US" sz="1800" dirty="0" err="1">
                <a:latin typeface="Courier New" pitchFamily="-96" charset="0"/>
              </a:rPr>
              <a:t>PCOUNT</a:t>
            </a:r>
            <a:r>
              <a:rPr lang="en-US" sz="1800" dirty="0" smtClean="0">
                <a:latin typeface="Courier New" pitchFamily="-96" charset="0"/>
              </a:rPr>
              <a:t>][5] </a:t>
            </a:r>
            <a:r>
              <a:rPr lang="en-US" sz="1800" dirty="0">
                <a:latin typeface="Courier New" pitchFamily="-96" charset="0"/>
              </a:rPr>
              <a:t>=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36952" y="3519488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pgh</a:t>
            </a:r>
            <a:r>
              <a:rPr lang="en-US" sz="1800" dirty="0" smtClean="0">
                <a:latin typeface="Courier New" pitchFamily="-96" charset="0"/>
              </a:rPr>
              <a:t>[4][5];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16150" y="3352800"/>
            <a:ext cx="6623050" cy="1285875"/>
            <a:chOff x="1676400" y="3438525"/>
            <a:chExt cx="6623050" cy="1285875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6400" y="4357688"/>
              <a:ext cx="458788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200400" y="4357688"/>
              <a:ext cx="458788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6138" y="43576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80138" y="43576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4138" y="43576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A+((</a:t>
            </a:r>
            <a:r>
              <a:rPr lang="en-US" sz="1800" dirty="0">
                <a:latin typeface="Courier New" pitchFamily="-96" charset="0"/>
              </a:rPr>
              <a:t>R-1)*C*</a:t>
            </a:r>
            <a:r>
              <a:rPr lang="en-US" sz="1800" dirty="0" smtClean="0">
                <a:latin typeface="Courier New" pitchFamily="-96" charset="0"/>
              </a:rPr>
              <a:t>4)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3657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72961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7939087" cy="2393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Array Elements 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][j]</a:t>
            </a:r>
            <a:r>
              <a:rPr lang="en-US" dirty="0" smtClean="0"/>
              <a:t> is element of type </a:t>
            </a:r>
            <a:r>
              <a:rPr lang="en-US" b="0" i="1" dirty="0" smtClean="0"/>
              <a:t>T,</a:t>
            </a:r>
            <a:r>
              <a:rPr lang="en-US" b="0" dirty="0" smtClean="0"/>
              <a:t>  which requires </a:t>
            </a:r>
            <a:r>
              <a:rPr lang="en-US" b="0" i="1" dirty="0" smtClean="0"/>
              <a:t>K</a:t>
            </a:r>
            <a:r>
              <a:rPr lang="en-US" b="0" dirty="0" smtClean="0"/>
              <a:t> bytes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Address </a:t>
            </a:r>
            <a:r>
              <a:rPr lang="en-US" b="0" i="1" dirty="0" smtClean="0"/>
              <a:t>A + </a:t>
            </a:r>
            <a:r>
              <a:rPr lang="en-US" b="0" i="1" dirty="0" err="1" smtClean="0"/>
              <a:t>i</a:t>
            </a:r>
            <a:r>
              <a:rPr lang="en-US" b="0" i="1" dirty="0" smtClean="0"/>
              <a:t> * </a:t>
            </a:r>
            <a:r>
              <a:rPr lang="en-US" b="0" dirty="0" smtClean="0"/>
              <a:t>(</a:t>
            </a:r>
            <a:r>
              <a:rPr lang="en-US" b="0" i="1" dirty="0" smtClean="0"/>
              <a:t>C * K</a:t>
            </a:r>
            <a:r>
              <a:rPr lang="en-US" b="0" dirty="0" smtClean="0"/>
              <a:t>)</a:t>
            </a:r>
            <a:r>
              <a:rPr lang="en-US" b="0" i="1" dirty="0" smtClean="0"/>
              <a:t> + j * K = A + </a:t>
            </a:r>
            <a:r>
              <a:rPr lang="en-US" b="0" dirty="0" smtClean="0"/>
              <a:t>(</a:t>
            </a:r>
            <a:r>
              <a:rPr lang="en-US" b="0" i="1" dirty="0" err="1" smtClean="0"/>
              <a:t>i</a:t>
            </a:r>
            <a:r>
              <a:rPr lang="en-US" b="0" i="1" dirty="0" smtClean="0"/>
              <a:t>  </a:t>
            </a:r>
            <a:r>
              <a:rPr lang="en-US" b="0" dirty="0" smtClean="0"/>
              <a:t>* </a:t>
            </a:r>
            <a:r>
              <a:rPr lang="en-US" b="0" i="1" dirty="0" smtClean="0"/>
              <a:t>C </a:t>
            </a:r>
            <a:r>
              <a:rPr lang="en-US" b="0" dirty="0" smtClean="0"/>
              <a:t>+  </a:t>
            </a:r>
            <a:r>
              <a:rPr lang="en-US" b="0" i="1" dirty="0" smtClean="0"/>
              <a:t>j</a:t>
            </a:r>
            <a:r>
              <a:rPr lang="en-US" b="0" dirty="0" smtClean="0"/>
              <a:t>) * </a:t>
            </a:r>
            <a:r>
              <a:rPr lang="en-US" b="0" i="1" dirty="0" smtClean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791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419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657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657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3657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5791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3657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4343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6705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2667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457200" y="5029200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609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3733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533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373063" y="2667000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2971800" y="5105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6553200" y="5105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6781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4572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3810000" y="5486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34950"/>
            <a:ext cx="6396037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743200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pgh[0][19]	76+20*0+4*19 = 152	1 	</a:t>
            </a:r>
            <a:endParaRPr lang="en-US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pgh[0][-1]	76+20*0+4*-1 = 72	?? 	</a:t>
            </a:r>
            <a:endParaRPr lang="en-US" smtClean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smtClean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95119" y="1567718"/>
            <a:ext cx="2114681" cy="30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pgh</a:t>
            </a:r>
            <a:r>
              <a:rPr lang="en-US" altLang="en-US" dirty="0" smtClean="0">
                <a:latin typeface="Courier New" pitchFamily="49" charset="0"/>
              </a:rPr>
              <a:t>[4][5];</a:t>
            </a:r>
            <a:endParaRPr lang="en-US" altLang="en-US" dirty="0">
              <a:latin typeface="Courier New" pitchFamily="49" charset="0"/>
            </a:endParaRP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2057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6858000" y="31369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6858000" y="3532188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858000" y="3927475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6858000" y="4322763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6858000" y="471805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6913563" y="5113338"/>
            <a:ext cx="430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234950"/>
            <a:ext cx="6396037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743200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[0][19]	76+20*0+4*19 = 152	1 	</a:t>
            </a:r>
            <a:endParaRPr lang="en-US" dirty="0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pgh</a:t>
            </a:r>
            <a:r>
              <a:rPr lang="en-US" dirty="0" smtClean="0">
                <a:latin typeface="Courier New" pitchFamily="49" charset="0"/>
              </a:rPr>
              <a:t>[0][-1]	76+20*0+4*-1 = 72	?? 	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smtClean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057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95119" y="1567718"/>
            <a:ext cx="2114681" cy="30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pgh</a:t>
            </a:r>
            <a:r>
              <a:rPr lang="en-US" altLang="en-US" dirty="0" smtClean="0">
                <a:latin typeface="Courier New" pitchFamily="49" charset="0"/>
              </a:rPr>
              <a:t>[4][5];</a:t>
            </a:r>
            <a:endParaRPr lang="en-US" alt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34950"/>
            <a:ext cx="62166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143000"/>
            <a:ext cx="3505200" cy="281940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Variable </a:t>
            </a:r>
            <a:r>
              <a:rPr lang="en-US" altLang="en-US" dirty="0" err="1" smtClean="0">
                <a:latin typeface="Courier New" pitchFamily="49" charset="0"/>
              </a:rPr>
              <a:t>univ</a:t>
            </a:r>
            <a:r>
              <a:rPr lang="en-US" altLang="en-US" dirty="0" smtClean="0"/>
              <a:t> denotes array of 3 elements</a:t>
            </a:r>
          </a:p>
          <a:p>
            <a:pPr lvl="1" eaLnBrk="1" hangingPunct="1"/>
            <a:r>
              <a:rPr lang="en-US" altLang="en-US" dirty="0" smtClean="0"/>
              <a:t>Each element is a pointer</a:t>
            </a:r>
          </a:p>
          <a:p>
            <a:pPr lvl="2" eaLnBrk="1" hangingPunct="1"/>
            <a:r>
              <a:rPr lang="en-US" altLang="en-US" dirty="0"/>
              <a:t>8</a:t>
            </a:r>
            <a:r>
              <a:rPr lang="en-US" altLang="en-US" dirty="0" smtClean="0"/>
              <a:t> </a:t>
            </a:r>
            <a:r>
              <a:rPr lang="en-US" altLang="en-US" dirty="0" smtClean="0"/>
              <a:t>bytes</a:t>
            </a:r>
          </a:p>
          <a:p>
            <a:pPr lvl="1" eaLnBrk="1" hangingPunct="1"/>
            <a:r>
              <a:rPr lang="en-US" altLang="en-US" dirty="0" smtClean="0"/>
              <a:t>Each pointer points to array of 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err="1" smtClean="0"/>
              <a:t>’s</a:t>
            </a:r>
            <a:r>
              <a:rPr lang="en-US" altLang="en-US" dirty="0" smtClean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1482725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cmu</a:t>
            </a:r>
            <a:r>
              <a:rPr lang="en-US" altLang="en-US" dirty="0" smtClean="0">
                <a:latin typeface="Courier New" pitchFamily="49" charset="0"/>
              </a:rPr>
              <a:t>[] </a:t>
            </a:r>
            <a:r>
              <a:rPr lang="en-US" altLang="en-US" dirty="0">
                <a:latin typeface="Courier New" pitchFamily="49" charset="0"/>
              </a:rPr>
              <a:t>= { 1, 5, 2, 1, 3 };</a:t>
            </a:r>
          </a:p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mit</a:t>
            </a:r>
            <a:r>
              <a:rPr lang="en-US" altLang="en-US" dirty="0" smtClean="0">
                <a:latin typeface="Courier New" pitchFamily="49" charset="0"/>
              </a:rPr>
              <a:t>[] </a:t>
            </a:r>
            <a:r>
              <a:rPr lang="en-US" altLang="en-US" dirty="0">
                <a:latin typeface="Courier New" pitchFamily="49" charset="0"/>
              </a:rPr>
              <a:t>= { 0, 2, 1, 3, 9 };</a:t>
            </a:r>
          </a:p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hmc</a:t>
            </a:r>
            <a:r>
              <a:rPr lang="en-US" altLang="en-US" dirty="0" smtClean="0">
                <a:latin typeface="Courier New" pitchFamily="49" charset="0"/>
              </a:rPr>
              <a:t>[] </a:t>
            </a:r>
            <a:r>
              <a:rPr lang="en-US" altLang="en-US" dirty="0">
                <a:latin typeface="Courier New" pitchFamily="49" charset="0"/>
              </a:rPr>
              <a:t>= { 9, 1, 7, 1, 1 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00400" y="2549525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376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</a:t>
            </a:r>
            <a:r>
              <a:rPr lang="en-US" b="1" dirty="0" smtClean="0">
                <a:latin typeface="Courier New" pitchFamily="-96" charset="0"/>
              </a:rPr>
              <a:t>+8*</a:t>
            </a:r>
            <a:r>
              <a:rPr lang="en-US" b="1" dirty="0">
                <a:latin typeface="Courier New" pitchFamily="-96" charset="0"/>
              </a:rPr>
              <a:t>index]+4*</a:t>
            </a:r>
            <a:r>
              <a:rPr lang="en-US" b="1" dirty="0" smtClean="0">
                <a:latin typeface="Courier New" pitchFamily="-96" charset="0"/>
              </a:rPr>
              <a:t>digit]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#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 + 4*digit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# return *p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439864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index,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smtClean="0"/>
              <a:t>Nested Array</a:t>
            </a:r>
          </a:p>
          <a:p>
            <a:pPr marL="0" indent="0" eaLnBrk="1" hangingPunct="1">
              <a:defRPr/>
            </a:pPr>
            <a:endParaRPr lang="en-US" sz="2000" smtClean="0"/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r>
              <a:rPr lang="en-US" sz="1800" smtClean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smtClean="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 smtClean="0"/>
              <a:t>Multi-Level Array</a:t>
            </a:r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  <a:p>
            <a:pPr marL="0" indent="0" eaLnBrk="1" hangingPunct="1">
              <a:defRPr/>
            </a:pPr>
            <a:endParaRPr lang="en-US" sz="2000" smtClean="0"/>
          </a:p>
          <a:p>
            <a:pPr lvl="1" eaLnBrk="1" hangingPunct="1">
              <a:defRPr/>
            </a:pPr>
            <a:r>
              <a:rPr lang="en-US" sz="1800" smtClean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smtClean="0">
                <a:latin typeface="Courier New" pitchFamily="49" charset="0"/>
              </a:rPr>
              <a:t>Mem[Mem[univ+4*index]+4*dig]</a:t>
            </a:r>
            <a:endParaRPr lang="en-US" sz="1800" smtClean="0"/>
          </a:p>
          <a:p>
            <a:pPr lvl="1" eaLnBrk="1" hangingPunct="1">
              <a:defRPr/>
            </a:pPr>
            <a:endParaRPr lang="en-US" sz="180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81000" y="2182813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4572000" y="2182813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0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4419600" y="4953000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40" y="3383"/>
                <a:ext cx="129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 smtClean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 smtClean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3" y="3282"/>
                <a:ext cx="17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3" y="3137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77"/>
                <a:chOff x="3869" y="3212"/>
                <a:chExt cx="1446" cy="77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7" y="3402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78"/>
                <a:chOff x="3864" y="3457"/>
                <a:chExt cx="1446" cy="78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3" y="3624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77"/>
                <a:chOff x="3864" y="3698"/>
                <a:chExt cx="1446" cy="77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40" y="3383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3" y="3282"/>
              <a:ext cx="1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3" y="3282"/>
              <a:ext cx="1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3" y="3137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77"/>
              <a:chOff x="3869" y="3212"/>
              <a:chExt cx="1446" cy="77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7" y="3402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78"/>
              <a:chOff x="3864" y="3457"/>
              <a:chExt cx="1446" cy="78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3" y="3624"/>
              <a:ext cx="12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77"/>
              <a:chOff x="3864" y="3698"/>
              <a:chExt cx="1446" cy="77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69278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14738"/>
            <a:ext cx="8307387" cy="21780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mtClean="0"/>
              <a:t>	Reference	Address	</a:t>
            </a:r>
            <a:r>
              <a:rPr lang="en-US" sz="2000" smtClean="0"/>
              <a:t>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univ[2][3]	56+4*3  = 68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univ[1][5]	16+4*5  = 36	0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univ[2][-1]	56+4*-1 = 52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univ[3][-1]	??	??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univ[1][12]	16+4*12 = 64	7 	</a:t>
            </a:r>
            <a:endParaRPr lang="en-US" sz="1800" smtClean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23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7045325" y="4038600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7096125" y="4384675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7086600" y="4724400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7077075" y="5070475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7067550" y="5410200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6167438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07387" cy="48609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Signed vs. unsigned depends on instructions used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Intel	GAS	Bytes	C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byte	</a:t>
            </a:r>
            <a:r>
              <a:rPr lang="en-US" dirty="0" smtClean="0">
                <a:latin typeface="Courier New" pitchFamily="49" charset="0"/>
              </a:rPr>
              <a:t>b</a:t>
            </a:r>
            <a:r>
              <a:rPr lang="en-US" dirty="0" smtClean="0"/>
              <a:t>	1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word	</a:t>
            </a:r>
            <a:r>
              <a:rPr lang="en-US" dirty="0" smtClean="0">
                <a:latin typeface="Courier New" pitchFamily="49" charset="0"/>
              </a:rPr>
              <a:t>w</a:t>
            </a:r>
            <a:r>
              <a:rPr lang="en-US" dirty="0" smtClean="0"/>
              <a:t>	2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short</a:t>
            </a:r>
            <a:endParaRPr lang="en-US" dirty="0" smtClean="0"/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double word	</a:t>
            </a:r>
            <a:r>
              <a:rPr lang="en-US" dirty="0" smtClean="0">
                <a:latin typeface="Courier New" pitchFamily="49" charset="0"/>
              </a:rPr>
              <a:t>l</a:t>
            </a:r>
            <a:r>
              <a:rPr lang="en-US" dirty="0" smtClean="0"/>
              <a:t>	4	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int</a:t>
            </a:r>
            <a:endParaRPr lang="en-US" dirty="0" smtClean="0">
              <a:latin typeface="Courier New" pitchFamily="49" charset="0"/>
            </a:endParaRP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quad word</a:t>
            </a:r>
            <a:r>
              <a:rPr lang="en-US" dirty="0" smtClean="0">
                <a:latin typeface="Courier New" pitchFamily="49" charset="0"/>
              </a:rPr>
              <a:t>	q	</a:t>
            </a:r>
            <a:r>
              <a:rPr lang="en-US" dirty="0" smtClean="0"/>
              <a:t>8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[</a:t>
            </a:r>
            <a:r>
              <a:rPr lang="en-US" dirty="0" smtClean="0">
                <a:latin typeface="Courier New" pitchFamily="49" charset="0"/>
              </a:rPr>
              <a:t>unsigned</a:t>
            </a:r>
            <a:r>
              <a:rPr lang="en-US" dirty="0" smtClean="0"/>
              <a:t>]</a:t>
            </a:r>
            <a:r>
              <a:rPr lang="en-US" dirty="0" smtClean="0">
                <a:latin typeface="Courier New" pitchFamily="49" charset="0"/>
              </a:rPr>
              <a:t> long</a:t>
            </a:r>
            <a:endParaRPr lang="en-US" dirty="0" smtClean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Stored &amp; operated on in </a:t>
            </a:r>
            <a:r>
              <a:rPr lang="en-US" i="1" dirty="0" smtClean="0"/>
              <a:t>floating-point</a:t>
            </a:r>
            <a:r>
              <a:rPr lang="en-US" dirty="0" smtClean="0"/>
              <a:t> registers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Intel	GAS	Bytes	C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Single	</a:t>
            </a:r>
            <a:r>
              <a:rPr lang="en-US" dirty="0" smtClean="0">
                <a:latin typeface="Courier New" pitchFamily="49" charset="0"/>
              </a:rPr>
              <a:t>s</a:t>
            </a:r>
            <a:r>
              <a:rPr lang="en-US" dirty="0" smtClean="0"/>
              <a:t>	4	</a:t>
            </a:r>
            <a:r>
              <a:rPr lang="en-US" dirty="0" smtClean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Font typeface="Wingdings" pitchFamily="2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 smtClean="0"/>
              <a:t>Double	</a:t>
            </a:r>
            <a:r>
              <a:rPr lang="en-US" dirty="0" smtClean="0">
                <a:latin typeface="Courier New" pitchFamily="49" charset="0"/>
              </a:rPr>
              <a:t>l</a:t>
            </a:r>
            <a:r>
              <a:rPr lang="en-US" dirty="0" smtClean="0"/>
              <a:t>	8	</a:t>
            </a:r>
            <a:r>
              <a:rPr lang="en-US" dirty="0" smtClean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34950"/>
            <a:ext cx="692785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Strange</a:t>
            </a:r>
            <a:br>
              <a:rPr lang="en-US" altLang="en-US" smtClean="0"/>
            </a:br>
            <a:r>
              <a:rPr lang="en-US" altLang="en-US" smtClean="0"/>
              <a:t>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14738"/>
            <a:ext cx="8307387" cy="21780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mtClean="0"/>
              <a:t>	Reference	Address	</a:t>
            </a:r>
            <a:r>
              <a:rPr lang="en-US" sz="2000" smtClean="0"/>
              <a:t>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univ[2][3]	56+4*3  = 68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univ[1][5]	16+4*5  = 36	0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univ[2][-1]	56+4*-1 = 52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univ[3][-1]	??	??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>
                <a:latin typeface="Courier New" pitchFamily="49" charset="0"/>
              </a:rPr>
              <a:t>univ[1][12]	16+4*12 = 64	7 	</a:t>
            </a:r>
            <a:endParaRPr lang="en-US" sz="1800" smtClean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smtClean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23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168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smtClean="0">
                    <a:latin typeface="Courier New" pitchFamily="49" charset="0"/>
                  </a:rPr>
                  <a:t>176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      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sz="1800" dirty="0" err="1" smtClean="0">
                <a:latin typeface="Courier New" pitchFamily="-96" charset="0"/>
              </a:rPr>
              <a:t>int</a:t>
            </a:r>
            <a:r>
              <a:rPr lang="pt-BR" sz="1800" dirty="0" smtClean="0">
                <a:latin typeface="Courier New" pitchFamily="-96" charset="0"/>
              </a:rPr>
              <a:t>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smtClean="0">
                <a:latin typeface="Courier New" pitchFamily="-96" charset="0"/>
              </a:rPr>
              <a:t>          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#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  #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(%rdi,%rdx,4),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int </a:t>
            </a:r>
            <a:r>
              <a:rPr lang="pt-BR" sz="1800" dirty="0" err="1" smtClean="0">
                <a:latin typeface="Courier New" pitchFamily="-96" charset="0"/>
              </a:rPr>
              <a:t>var_ele</a:t>
            </a:r>
            <a:r>
              <a:rPr lang="pt-BR" sz="1800" dirty="0" smtClean="0">
                <a:latin typeface="Courier New" pitchFamily="-96" charset="0"/>
              </a:rPr>
              <a:t>(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i, </a:t>
            </a:r>
            <a:r>
              <a:rPr lang="pt-BR" sz="1800" dirty="0" err="1" smtClean="0">
                <a:latin typeface="Courier New" pitchFamily="-96" charset="0"/>
              </a:rPr>
              <a:t>size_t</a:t>
            </a:r>
            <a:r>
              <a:rPr lang="pt-BR" sz="1800" dirty="0" smtClean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      # 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(%rsi,%rdi,4),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(%rax,%rcx,4),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+ 4*j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 smtClean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 smtClean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(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ret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as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r + 4*</a:t>
            </a:r>
            <a:r>
              <a:rPr lang="en-US" b="1" dirty="0" err="1" smtClean="0">
                <a:latin typeface="Courier New"/>
                <a:cs typeface="Courier New"/>
              </a:rPr>
              <a:t>idx</a:t>
            </a:r>
            <a:endParaRPr lang="en-US" b="1" dirty="0" smtClean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r+4*</a:t>
            </a:r>
            <a:r>
              <a:rPr lang="en-US" dirty="0" err="1" smtClean="0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smtClean="0">
                  <a:latin typeface="Courier New" pitchFamily="-96" charset="0"/>
                </a:rPr>
                <a:t>next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16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24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-96" charset="0"/>
                </a:rPr>
                <a:t>32</a:t>
              </a:r>
              <a:endParaRPr lang="en-US" sz="2000" dirty="0">
                <a:latin typeface="Courier New" pitchFamily="-96" charset="0"/>
              </a:endParaRP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</a:t>
            </a:r>
            <a:r>
              <a:rPr lang="en-US" sz="1800" dirty="0" smtClean="0">
                <a:latin typeface="Courier New" pitchFamily="-96" charset="0"/>
              </a:rPr>
              <a:t>[4]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</a:rPr>
              <a:t>L11:                         # </a:t>
            </a:r>
            <a:r>
              <a:rPr lang="cs-CZ" sz="1800" dirty="0" err="1" smtClean="0">
                <a:latin typeface="Courier New" pitchFamily="49" charset="0"/>
              </a:rPr>
              <a:t>loop</a:t>
            </a:r>
            <a:r>
              <a:rPr lang="cs-CZ" sz="1800" dirty="0" smtClean="0">
                <a:latin typeface="Courier New" pitchFamily="49" charset="0"/>
              </a:rPr>
              <a:t>:</a:t>
            </a:r>
            <a:endParaRPr lang="cs-CZ" sz="1800" dirty="0">
              <a:latin typeface="Courier New" pitchFamily="49" charset="0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16(%rdi),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#   i = M[r+16]	  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) #   M[r+4*i] = val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24(%rdi),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= M[r+24]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%rdi, %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rdi          #   Test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L11 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3403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  r = r-&gt;</a:t>
            </a:r>
            <a:r>
              <a:rPr lang="nn-NO" sz="1800" dirty="0" err="1" smtClean="0">
                <a:latin typeface="Courier New" pitchFamily="-96" charset="0"/>
              </a:rPr>
              <a:t>next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800600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rec *next;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smtClean="0">
                      <a:latin typeface="Courier New" pitchFamily="-96" charset="0"/>
                    </a:rPr>
                    <a:t>next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16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24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 smtClean="0">
                      <a:latin typeface="Courier New" pitchFamily="-96" charset="0"/>
                    </a:rPr>
                    <a:t>32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for Aligning Data</a:t>
            </a:r>
          </a:p>
          <a:p>
            <a:pPr marL="552450" lvl="1"/>
            <a:r>
              <a:rPr lang="en-US" dirty="0"/>
              <a:t>Memory accessed by (aligned) chunks of 4 or 8 bytes (</a:t>
            </a:r>
            <a:r>
              <a:rPr lang="en-US" dirty="0" smtClean="0"/>
              <a:t>system-dependent</a:t>
            </a:r>
            <a:r>
              <a:rPr lang="en-US" dirty="0"/>
              <a:t>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</a:t>
            </a:r>
            <a:r>
              <a:rPr lang="en-US" dirty="0" smtClean="0"/>
              <a:t>trickier </a:t>
            </a:r>
            <a:r>
              <a:rPr lang="en-US" dirty="0"/>
              <a:t>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bytes in memory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399" y="152400"/>
            <a:ext cx="7600952" cy="838200"/>
          </a:xfrm>
          <a:ln/>
        </p:spPr>
        <p:txBody>
          <a:bodyPr/>
          <a:lstStyle/>
          <a:p>
            <a:pPr marL="119063" indent="-119063"/>
            <a:r>
              <a:rPr lang="en-US" dirty="0"/>
              <a:t>Satisfying Alignment </a:t>
            </a:r>
            <a:r>
              <a:rPr lang="en-US" dirty="0" smtClean="0"/>
              <a:t>within Structures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3187700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</a:t>
            </a:r>
            <a:r>
              <a:rPr lang="en-US" dirty="0" smtClean="0"/>
              <a:t>alignment</a:t>
            </a:r>
            <a:br>
              <a:rPr lang="en-US" dirty="0" smtClean="0"/>
            </a:br>
            <a:r>
              <a:rPr lang="en-US" dirty="0" smtClean="0"/>
              <a:t>requirement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Example:</a:t>
            </a:r>
            <a:endParaRPr lang="en-US" dirty="0"/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2341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464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2)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a+8(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,4)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,%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Which byte </a:t>
            </a:r>
            <a:r>
              <a:rPr lang="en-US" dirty="0"/>
              <a:t>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Sparc</a:t>
            </a:r>
            <a:endParaRPr lang="en-US" dirty="0"/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</a:t>
            </a:r>
            <a:r>
              <a:rPr lang="en-US" dirty="0" smtClean="0"/>
              <a:t>x86, ARM Android and IOS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Bi </a:t>
            </a:r>
            <a:r>
              <a:rPr lang="en-US" dirty="0" err="1" smtClean="0"/>
              <a:t>Endian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34950"/>
            <a:ext cx="4862513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64500" cy="14636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Basic Principle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 smtClean="0"/>
              <a:t>T</a:t>
            </a:r>
            <a:r>
              <a:rPr lang="en-US" dirty="0" smtClean="0"/>
              <a:t>  </a:t>
            </a:r>
            <a:r>
              <a:rPr lang="en-US" dirty="0" smtClean="0">
                <a:latin typeface="Courier New" pitchFamily="49" charset="0"/>
              </a:rPr>
              <a:t>A[</a:t>
            </a:r>
            <a:r>
              <a:rPr lang="en-US" b="0" i="1" dirty="0" smtClean="0"/>
              <a:t>L</a:t>
            </a:r>
            <a:r>
              <a:rPr lang="en-US" dirty="0" smtClean="0">
                <a:latin typeface="Courier New" pitchFamily="49" charset="0"/>
              </a:rPr>
              <a:t>];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Array of data type </a:t>
            </a:r>
            <a:r>
              <a:rPr lang="en-US" b="0" i="1" dirty="0" smtClean="0"/>
              <a:t>T</a:t>
            </a:r>
            <a:r>
              <a:rPr lang="en-US" dirty="0" smtClean="0"/>
              <a:t> and length </a:t>
            </a:r>
            <a:r>
              <a:rPr lang="en-US" b="0" i="1" dirty="0" smtClean="0"/>
              <a:t>L</a:t>
            </a: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Identifier </a:t>
            </a:r>
            <a:r>
              <a:rPr lang="en-US" dirty="0" smtClean="0">
                <a:latin typeface="Courier New" pitchFamily="49" charset="0"/>
              </a:rPr>
              <a:t>A</a:t>
            </a:r>
            <a:r>
              <a:rPr lang="en-US" dirty="0" smtClean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 smtClean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 smtClean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 smtClean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[4]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[5]	</a:t>
            </a:r>
            <a:r>
              <a:rPr lang="en-US" b="0" i="1" dirty="0" smtClean="0"/>
              <a:t>x                   </a:t>
            </a:r>
            <a:r>
              <a:rPr lang="en-US" b="0" dirty="0" smtClean="0"/>
              <a:t>(acts like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b="0" dirty="0" smtClean="0"/>
              <a:t>)</a:t>
            </a:r>
            <a:endParaRPr lang="en-US" dirty="0" smtClean="0"/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val+1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</a:t>
            </a:r>
            <a:r>
              <a:rPr lang="en-US" dirty="0" smtClean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&amp;</a:t>
            </a: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[2]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</a:t>
            </a:r>
            <a:r>
              <a:rPr lang="en-US" dirty="0" smtClean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[5]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*(val+1)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	5</a:t>
            </a:r>
            <a:endParaRPr lang="en-US" dirty="0" smtClean="0"/>
          </a:p>
          <a:p>
            <a:pPr marL="560388" lvl="1" indent="-222250" defTabSz="895350" eaLnBrk="1" hangingPunct="1">
              <a:spcBef>
                <a:spcPts val="300"/>
              </a:spcBef>
              <a:buFont typeface="Wingdings" pitchFamily="2" charset="2"/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+ </a:t>
            </a:r>
            <a:r>
              <a:rPr lang="en-US" b="0" i="1" dirty="0" err="1" smtClean="0"/>
              <a:t>i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*	</a:t>
            </a:r>
            <a:r>
              <a:rPr lang="en-US" b="0" i="1" dirty="0" smtClean="0"/>
              <a:t>x </a:t>
            </a:r>
            <a:r>
              <a:rPr lang="en-US" dirty="0" smtClean="0"/>
              <a:t>+ 4</a:t>
            </a:r>
            <a:r>
              <a:rPr lang="en-US" b="0" i="1" dirty="0" smtClean="0"/>
              <a:t> </a:t>
            </a:r>
            <a:r>
              <a:rPr lang="en-US" b="0" i="1" dirty="0" err="1" smtClean="0"/>
              <a:t>i</a:t>
            </a:r>
            <a:endParaRPr lang="en-US" b="0" i="1" dirty="0" smtClean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982663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Summary of Compound Types</a:t>
            </a:r>
            <a:br>
              <a:rPr lang="en-US" dirty="0" smtClean="0"/>
            </a:br>
            <a:r>
              <a:rPr lang="en-US" dirty="0" smtClean="0"/>
              <a:t>in C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</a:t>
            </a:r>
            <a:r>
              <a:rPr lang="en-US" dirty="0" smtClean="0"/>
              <a:t>requirement</a:t>
            </a:r>
          </a:p>
          <a:p>
            <a:pPr marL="552450" lvl="1"/>
            <a:r>
              <a:rPr lang="en-US" dirty="0" smtClean="0"/>
              <a:t>Pointer </a:t>
            </a:r>
            <a:r>
              <a:rPr lang="en-US" dirty="0"/>
              <a:t>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4784725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94275"/>
            <a:ext cx="8382000" cy="1377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Note: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Example </a:t>
            </a:r>
            <a:r>
              <a:rPr lang="en-US" dirty="0" smtClean="0"/>
              <a:t>arrays were allocated in successive 20-byte blocks</a:t>
            </a:r>
          </a:p>
          <a:p>
            <a:pPr lvl="2" eaLnBrk="1" hangingPunct="1">
              <a:defRPr/>
            </a:pPr>
            <a:r>
              <a:rPr lang="en-US" dirty="0" smtClean="0"/>
              <a:t>Not guaranteed to happen in </a:t>
            </a:r>
            <a:r>
              <a:rPr lang="en-US" dirty="0" smtClean="0"/>
              <a:t>general</a:t>
            </a:r>
          </a:p>
          <a:p>
            <a:pPr lvl="1" eaLnBrk="1" hangingPunct="1">
              <a:defRPr/>
            </a:pPr>
            <a:r>
              <a:rPr lang="en-US" dirty="0" smtClean="0"/>
              <a:t>Here, [5] could be omitted because initializer implies size</a:t>
            </a: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57400" y="1136635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cmu</a:t>
            </a:r>
            <a:r>
              <a:rPr lang="en-US" altLang="en-US" dirty="0" smtClean="0">
                <a:latin typeface="Courier New" pitchFamily="49" charset="0"/>
              </a:rPr>
              <a:t>[5] </a:t>
            </a:r>
            <a:r>
              <a:rPr lang="en-US" altLang="en-US" dirty="0">
                <a:latin typeface="Courier New" pitchFamily="49" charset="0"/>
              </a:rPr>
              <a:t>= { 1, 5, 2, 1, 3 };</a:t>
            </a:r>
          </a:p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mit</a:t>
            </a:r>
            <a:r>
              <a:rPr lang="en-US" altLang="en-US" dirty="0" smtClean="0">
                <a:latin typeface="Courier New" pitchFamily="49" charset="0"/>
              </a:rPr>
              <a:t>[5] </a:t>
            </a:r>
            <a:r>
              <a:rPr lang="en-US" altLang="en-US" dirty="0">
                <a:latin typeface="Courier New" pitchFamily="49" charset="0"/>
              </a:rPr>
              <a:t>= { 0, 2, 1, 3, 9 };</a:t>
            </a:r>
          </a:p>
          <a:p>
            <a:pPr algn="l">
              <a:lnSpc>
                <a:spcPct val="100000"/>
              </a:lnSpc>
            </a:pP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hmc</a:t>
            </a:r>
            <a:r>
              <a:rPr lang="en-US" altLang="en-US" dirty="0" smtClean="0">
                <a:latin typeface="Courier New" pitchFamily="49" charset="0"/>
              </a:rPr>
              <a:t>[5] </a:t>
            </a:r>
            <a:r>
              <a:rPr lang="en-US" altLang="en-US" dirty="0">
                <a:latin typeface="Courier New" pitchFamily="49" charset="0"/>
              </a:rPr>
              <a:t>= { 9, 1, 7, 1, 1 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492252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cmu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</a:t>
                </a:r>
                <a:r>
                  <a:rPr lang="en-US" altLang="en-US" dirty="0" err="1" smtClean="0">
                    <a:latin typeface="Courier New" pitchFamily="49" charset="0"/>
                  </a:rPr>
                  <a:t>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mit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hmc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25908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As argument, size of z doesn’t need to be specified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Register </a:t>
            </a: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alibri" pitchFamily="-96" charset="0"/>
              </a:rPr>
              <a:t> contains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Desired digit at </a:t>
            </a:r>
            <a:br>
              <a:rPr lang="en-US" sz="2000" dirty="0" smtClean="0">
                <a:latin typeface="Calibri" pitchFamily="-96" charset="0"/>
              </a:rPr>
            </a:br>
            <a:r>
              <a:rPr lang="en-US" sz="2000" dirty="0" smtClean="0">
                <a:latin typeface="Courier New" pitchFamily="-96" charset="0"/>
              </a:rPr>
              <a:t>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 + 4*%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endParaRPr lang="en-US" sz="2000" dirty="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 smtClean="0">
                <a:latin typeface="Calibri" pitchFamily="-96" charset="0"/>
              </a:rPr>
              <a:t>Use memory reference </a:t>
            </a:r>
            <a:r>
              <a:rPr lang="en-US" sz="2000" dirty="0" smtClean="0">
                <a:latin typeface="Courier New" pitchFamily="-96" charset="0"/>
              </a:rPr>
              <a:t>(%rdi,%rsi,4)</a:t>
            </a:r>
            <a:endParaRPr lang="en-US" sz="2000" dirty="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z[],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digit)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return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z</a:t>
            </a: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</a:t>
            </a:r>
            <a:r>
              <a:rPr lang="en-US" sz="1800" dirty="0" smtClean="0">
                <a:latin typeface="Courier New" pitchFamily="-96" charset="0"/>
              </a:rPr>
              <a:t>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</a:t>
            </a:r>
            <a:r>
              <a:rPr lang="en-US" sz="1800" dirty="0" smtClean="0">
                <a:latin typeface="Courier New" pitchFamily="-96" charset="0"/>
              </a:rPr>
              <a:t>digit</a:t>
            </a:r>
            <a:endParaRPr lang="cs-CZ" sz="1800" dirty="0">
              <a:latin typeface="Courier New" pitchFamily="-96" charset="0"/>
            </a:endParaRPr>
          </a:p>
          <a:p>
            <a:pPr algn="l" eaLnBrk="0" hangingPunct="0">
              <a:tabLst>
                <a:tab pos="342900" algn="l"/>
                <a:tab pos="2628900" algn="l"/>
              </a:tabLst>
            </a:pPr>
            <a:r>
              <a:rPr lang="cs-CZ" sz="1800" dirty="0" err="1" smtClean="0">
                <a:latin typeface="Courier New" pitchFamily="-96" charset="0"/>
              </a:rPr>
              <a:t>movl</a:t>
            </a:r>
            <a:r>
              <a:rPr lang="cs-CZ" sz="1800" dirty="0" smtClean="0">
                <a:latin typeface="Courier New" pitchFamily="-96" charset="0"/>
              </a:rPr>
              <a:t> (</a:t>
            </a:r>
            <a:r>
              <a:rPr lang="cs-CZ" sz="1800" dirty="0">
                <a:latin typeface="Courier New" pitchFamily="-96" charset="0"/>
              </a:rPr>
              <a:t>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# z[</a:t>
            </a:r>
            <a:r>
              <a:rPr lang="en-US" sz="1800" dirty="0" smtClean="0">
                <a:latin typeface="Courier New" pitchFamily="-96" charset="0"/>
              </a:rPr>
              <a:t>digit]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385564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alibri" pitchFamily="-96" charset="0"/>
              </a:rPr>
              <a:t>x86-64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cmu</a:t>
            </a:r>
            <a:r>
              <a:rPr lang="en-US" sz="1800" dirty="0" smtClean="0">
                <a:latin typeface="Courier New" pitchFamily="-96" charset="0"/>
              </a:rPr>
              <a:t>[5];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234950"/>
            <a:ext cx="546100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07387" cy="3016250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mit[3]	36 + 4* 3 = 48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mit[5]	36 + 4* 5 = 56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mit[-1]	36 + 4*-1 = 32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cmu[15]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339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cmu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mit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hmc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6477000" y="434340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6553200" y="4724400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6553200" y="5119688"/>
            <a:ext cx="430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6553200" y="5486400"/>
            <a:ext cx="43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234950"/>
            <a:ext cx="5461000" cy="614363"/>
          </a:xfrm>
        </p:spPr>
        <p:txBody>
          <a:bodyPr/>
          <a:lstStyle/>
          <a:p>
            <a:pPr eaLnBrk="1" hangingPunct="1"/>
            <a:r>
              <a:rPr lang="en-US" altLang="en-US" smtClean="0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07387" cy="3016250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	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mit[3]	36 + 4* 3 = 48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mit[5]	36 + 4* 5 = 56	9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mit[-1]	36 + 4*-1 = 32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>
                <a:latin typeface="Courier New" pitchFamily="49" charset="0"/>
              </a:rPr>
              <a:t>cmu[15]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smtClean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339852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cmu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mit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 smtClean="0">
                    <a:latin typeface="Courier New" pitchFamily="49" charset="0"/>
                  </a:rPr>
                  <a:t>int</a:t>
                </a:r>
                <a:r>
                  <a:rPr lang="en-US" altLang="en-US" dirty="0" smtClean="0">
                    <a:latin typeface="Courier New" pitchFamily="49" charset="0"/>
                  </a:rPr>
                  <a:t> </a:t>
                </a:r>
                <a:r>
                  <a:rPr lang="en-US" altLang="en-US" dirty="0" err="1" smtClean="0">
                    <a:latin typeface="Courier New" pitchFamily="49" charset="0"/>
                  </a:rPr>
                  <a:t>hmc</a:t>
                </a:r>
                <a:r>
                  <a:rPr lang="en-US" altLang="en-US" dirty="0" smtClean="0">
                    <a:latin typeface="Courier New" pitchFamily="49" charset="0"/>
                  </a:rPr>
                  <a:t>[5];</a:t>
                </a:r>
                <a:endParaRPr lang="en-US" altLang="en-US" dirty="0">
                  <a:latin typeface="Courier New" pitchFamily="49" charset="0"/>
                </a:endParaRP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$0,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 = 0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L3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$1, (%rdi,%rax,</a:t>
            </a:r>
            <a:r>
              <a:rPr lang="cs-CZ" sz="1800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4) #   z[i]++</a:t>
            </a:r>
            <a:endParaRPr lang="cs-CZ" sz="1800" dirty="0">
              <a:solidFill>
                <a:srgbClr val="FF0000"/>
              </a:solidFill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$1,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i++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:                        #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$4, %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     #   i:4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    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L4               # 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algn="l"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 smtClean="0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cs-CZ" sz="1800" dirty="0" smtClean="0">
                <a:latin typeface="Courier New" pitchFamily="49" charset="0"/>
                <a:ea typeface="+mn-ea"/>
                <a:cs typeface="+mn-cs"/>
              </a:rPr>
              <a:t>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3362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z[5]) </a:t>
            </a:r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size_t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17370</TotalTime>
  <Pages>35</Pages>
  <Words>3437</Words>
  <Application>Microsoft Office PowerPoint</Application>
  <PresentationFormat>Letter Paper (8.5x11 in)</PresentationFormat>
  <Paragraphs>1358</Paragraphs>
  <Slides>42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2</vt:i4>
      </vt:variant>
    </vt:vector>
  </HeadingPairs>
  <TitlesOfParts>
    <vt:vector size="45" baseType="lpstr"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Geoff Kuenning</cp:lastModifiedBy>
  <cp:revision>143</cp:revision>
  <cp:lastPrinted>2017-09-24T22:51:35Z</cp:lastPrinted>
  <dcterms:created xsi:type="dcterms:W3CDTF">1998-08-11T09:19:24Z</dcterms:created>
  <dcterms:modified xsi:type="dcterms:W3CDTF">2017-10-12T05:50:28Z</dcterms:modified>
</cp:coreProperties>
</file>