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43" r:id="rId2"/>
    <p:sldId id="345" r:id="rId3"/>
    <p:sldId id="346" r:id="rId4"/>
    <p:sldId id="347" r:id="rId5"/>
    <p:sldId id="349" r:id="rId6"/>
    <p:sldId id="350" r:id="rId7"/>
    <p:sldId id="351" r:id="rId8"/>
    <p:sldId id="352" r:id="rId9"/>
    <p:sldId id="407" r:id="rId10"/>
    <p:sldId id="408" r:id="rId11"/>
    <p:sldId id="409" r:id="rId12"/>
    <p:sldId id="354" r:id="rId13"/>
    <p:sldId id="355" r:id="rId14"/>
    <p:sldId id="379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411" r:id="rId24"/>
    <p:sldId id="400" r:id="rId25"/>
    <p:sldId id="395" r:id="rId26"/>
    <p:sldId id="396" r:id="rId27"/>
    <p:sldId id="397" r:id="rId28"/>
    <p:sldId id="410" r:id="rId29"/>
    <p:sldId id="399" r:id="rId30"/>
    <p:sldId id="401" r:id="rId31"/>
    <p:sldId id="402" r:id="rId32"/>
    <p:sldId id="420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04" r:id="rId41"/>
    <p:sldId id="405" r:id="rId42"/>
    <p:sldId id="406" r:id="rId43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we eliminate the process-group example completely?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215187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524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8138" y="762000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/>
                <a:gridCol w="25908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read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Read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write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Write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open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Open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close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Close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stat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fork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Create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59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Execute a program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_exit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Terminate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62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ourier New"/>
                        </a:rPr>
                        <a:t>kill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Send signal to process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Each x86-64 system call has a unique ID number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 smtClean="0"/>
              <a:t>System Call Example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User calls: </a:t>
            </a:r>
            <a:r>
              <a:rPr lang="en-US" sz="2000" dirty="0" smtClean="0">
                <a:latin typeface="Courier New" pitchFamily="49" charset="0"/>
              </a:rPr>
              <a:t>open(filename, options)</a:t>
            </a:r>
            <a:endParaRPr lang="en-US" sz="2000" b="0" dirty="0" smtClean="0"/>
          </a:p>
          <a:p>
            <a:r>
              <a:rPr lang="en-US" sz="2000" b="0" dirty="0" smtClean="0"/>
              <a:t>Calls __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function, which invokes </a:t>
            </a:r>
            <a:r>
              <a:rPr lang="en-US" sz="2000" b="0" dirty="0"/>
              <a:t>system call </a:t>
            </a:r>
            <a:r>
              <a:rPr lang="en-US" sz="2000" b="0" dirty="0" smtClean="0"/>
              <a:t>instruction </a:t>
            </a:r>
            <a:r>
              <a:rPr lang="en-US" sz="2000" dirty="0" err="1" smtClean="0">
                <a:latin typeface="Courier New" pitchFamily="49" charset="0"/>
              </a:rPr>
              <a:t>syscall</a:t>
            </a:r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pPr marL="0" indent="0">
              <a:buNone/>
            </a:pPr>
            <a:endParaRPr lang="en-US" sz="2200" b="0" dirty="0" smtClean="0"/>
          </a:p>
          <a:p>
            <a:endParaRPr lang="en-US" sz="2200" b="0" dirty="0" smtClean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6488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</a:t>
            </a:r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pPr algn="l"/>
            <a:r>
              <a:rPr lang="de-DE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pPr algn="l"/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e5d79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b8 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02 00 00 00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mov  $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0x2,%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eax  # </a:t>
            </a:r>
            <a:r>
              <a:rPr lang="sk-S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e5d7e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0f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05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48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 $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0xfffffffffffff001,%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rax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c3                  </a:t>
            </a:r>
            <a:r>
              <a:rPr lang="da-DK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</a:t>
            </a:r>
            <a:r>
              <a:rPr lang="en-US" sz="1800" b="0" i="1" dirty="0" smtClean="0">
                <a:latin typeface="Calibri" pitchFamily="34" charset="0"/>
              </a:rPr>
              <a:t>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r>
              <a:rPr lang="en-US" sz="2000" b="0" dirty="0" smtClean="0">
                <a:latin typeface="Courier New"/>
                <a:cs typeface="Courier New"/>
              </a:rPr>
              <a:t> </a:t>
            </a:r>
            <a:r>
              <a:rPr lang="en-US" sz="2000" b="0" dirty="0" smtClean="0"/>
              <a:t>contains </a:t>
            </a:r>
            <a:r>
              <a:rPr lang="en-US" sz="2000" b="0" dirty="0" err="1" smtClean="0"/>
              <a:t>syscall</a:t>
            </a:r>
            <a:r>
              <a:rPr lang="en-US" sz="2000" b="0" dirty="0" smtClean="0"/>
              <a:t> number</a:t>
            </a:r>
          </a:p>
          <a:p>
            <a:r>
              <a:rPr lang="en-US" sz="2000" b="0" dirty="0" smtClean="0"/>
              <a:t>Other arguments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rsi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rdx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%r10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%r8</a:t>
            </a:r>
            <a:r>
              <a:rPr lang="en-US" sz="2000" b="0" dirty="0" smtClean="0"/>
              <a:t>, </a:t>
            </a:r>
            <a:r>
              <a:rPr lang="en-US" sz="2000" b="0" dirty="0" smtClean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 smtClean="0"/>
              <a:t>Return value in </a:t>
            </a:r>
            <a:r>
              <a:rPr lang="en-US" sz="2000" b="0" dirty="0" smtClean="0">
                <a:latin typeface="Courier New"/>
                <a:cs typeface="Courier New"/>
              </a:rPr>
              <a:t>%</a:t>
            </a:r>
            <a:r>
              <a:rPr lang="en-US" sz="2000" b="0" dirty="0" err="1" smtClean="0">
                <a:latin typeface="Courier New"/>
                <a:cs typeface="Courier New"/>
              </a:rPr>
              <a:t>rax</a:t>
            </a:r>
            <a:endParaRPr lang="en-US" sz="2000" b="0" dirty="0" smtClean="0">
              <a:latin typeface="Courier New"/>
              <a:cs typeface="Courier New"/>
            </a:endParaRPr>
          </a:p>
          <a:p>
            <a:r>
              <a:rPr lang="en-US" sz="2000" b="0" dirty="0" smtClean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 smtClean="0">
                <a:latin typeface="Courier New"/>
                <a:cs typeface="Courier New"/>
              </a:rPr>
              <a:t>errno</a:t>
            </a:r>
            <a:endParaRPr lang="en-US" sz="2000" b="0" dirty="0" smtClean="0">
              <a:latin typeface="Courier New"/>
              <a:cs typeface="Courier New"/>
            </a:endParaRPr>
          </a:p>
          <a:p>
            <a:endParaRPr lang="en-US" sz="2000" b="0" dirty="0" smtClean="0">
              <a:latin typeface="+mn-lt"/>
              <a:cs typeface="Courier New"/>
            </a:endParaRPr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60375"/>
            <a:ext cx="7529512" cy="5826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Fault Example: Page Fault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609600" y="4495800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smtClean="0">
                  <a:solidFill>
                    <a:schemeClr val="hlink"/>
                  </a:solidFill>
                  <a:latin typeface="Arial" charset="0"/>
                </a:rPr>
                <a:t>OS kernel</a:t>
              </a:r>
              <a:endParaRPr lang="en-US" alt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5445125" cy="2471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Memory Reference</a:t>
            </a:r>
          </a:p>
          <a:p>
            <a:pPr lvl="1" eaLnBrk="1" hangingPunct="1">
              <a:defRPr/>
            </a:pPr>
            <a:r>
              <a:rPr lang="en-US" smtClean="0"/>
              <a:t>User writes to memory location</a:t>
            </a:r>
          </a:p>
          <a:p>
            <a:pPr lvl="1" eaLnBrk="1" hangingPunct="1">
              <a:defRPr/>
            </a:pPr>
            <a:r>
              <a:rPr lang="en-US" smtClean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smtClean="0"/>
              <a:t>Returns to faulting instruction</a:t>
            </a:r>
          </a:p>
          <a:p>
            <a:pPr lvl="1" eaLnBrk="1" hangingPunct="1">
              <a:defRPr/>
            </a:pPr>
            <a:r>
              <a:rPr lang="en-US" smtClean="0"/>
              <a:t>Successful on second try</a:t>
            </a:r>
          </a:p>
        </p:txBody>
      </p: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6248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762000" y="2667000"/>
            <a:ext cx="7342188" cy="36195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60375"/>
            <a:ext cx="7453312" cy="5826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Fault Example: Invalid Memory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03450" y="4513263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508625" y="4513263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17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24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34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410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917950" y="5313363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410200" y="5732463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57200" y="5373688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09800" y="5508625"/>
            <a:ext cx="671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371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438275"/>
            <a:ext cx="6705600" cy="21764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Memory Reference</a:t>
            </a:r>
          </a:p>
          <a:p>
            <a:pPr lvl="1" eaLnBrk="1" hangingPunct="1">
              <a:defRPr/>
            </a:pPr>
            <a:r>
              <a:rPr lang="en-US" smtClean="0"/>
              <a:t>User writes to memory location</a:t>
            </a:r>
          </a:p>
          <a:p>
            <a:pPr lvl="1" eaLnBrk="1" hangingPunct="1">
              <a:defRPr/>
            </a:pPr>
            <a:r>
              <a:rPr lang="en-US" smtClean="0"/>
              <a:t>Address is not valid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Page handler detects invalid address</a:t>
            </a:r>
          </a:p>
          <a:p>
            <a:pPr lvl="1" eaLnBrk="1" hangingPunct="1">
              <a:defRPr/>
            </a:pPr>
            <a:r>
              <a:rPr lang="en-US" smtClean="0"/>
              <a:t>Sends </a:t>
            </a:r>
            <a:r>
              <a:rPr lang="en-US" smtClean="0">
                <a:latin typeface="Courier New" pitchFamily="49" charset="0"/>
              </a:rPr>
              <a:t>SIGSEGV</a:t>
            </a:r>
            <a:r>
              <a:rPr lang="en-US" smtClean="0"/>
              <a:t> signal to user process</a:t>
            </a:r>
          </a:p>
          <a:p>
            <a:pPr lvl="1" eaLnBrk="1" hangingPunct="1">
              <a:defRPr/>
            </a:pPr>
            <a:r>
              <a:rPr lang="en-US" smtClean="0"/>
              <a:t>User process exits with “segmentation fault”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553200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" y="2819400"/>
            <a:ext cx="7342188" cy="36195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019800" y="6113463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ECF Exists at All Levels</a:t>
            </a:r>
            <a:br>
              <a:rPr lang="en-US" altLang="en-US" smtClean="0"/>
            </a:br>
            <a:r>
              <a:rPr lang="en-US" altLang="en-US" smtClean="0"/>
              <a:t>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091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Exceptions</a:t>
            </a:r>
          </a:p>
          <a:p>
            <a:pPr lvl="1" eaLnBrk="1" hangingPunct="1">
              <a:defRPr/>
            </a:pPr>
            <a:r>
              <a:rPr lang="en-US" dirty="0" smtClean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 smtClean="0"/>
              <a:t>Concurrent processes</a:t>
            </a:r>
          </a:p>
          <a:p>
            <a:pPr lvl="1" eaLnBrk="1" hangingPunct="1">
              <a:defRPr/>
            </a:pPr>
            <a:r>
              <a:rPr lang="en-US" dirty="0" smtClean="0"/>
              <a:t>Hardware timer and kernel software</a:t>
            </a:r>
          </a:p>
          <a:p>
            <a:pPr eaLnBrk="1" hangingPunct="1">
              <a:defRPr/>
            </a:pPr>
            <a:r>
              <a:rPr lang="en-US" dirty="0" smtClean="0"/>
              <a:t>Signals</a:t>
            </a:r>
          </a:p>
          <a:p>
            <a:pPr lvl="1" eaLnBrk="1" hangingPunct="1">
              <a:defRPr/>
            </a:pPr>
            <a:r>
              <a:rPr lang="en-US" dirty="0" smtClean="0"/>
              <a:t>Kernel software</a:t>
            </a:r>
          </a:p>
          <a:p>
            <a:pPr eaLnBrk="1" hangingPunct="1">
              <a:defRPr/>
            </a:pPr>
            <a:r>
              <a:rPr lang="en-US" dirty="0" smtClean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 smtClean="0"/>
              <a:t>Application code</a:t>
            </a:r>
          </a:p>
          <a:p>
            <a:pPr lvl="1" eaLnBrk="1" hangingPunct="1">
              <a:defRPr/>
            </a:pPr>
            <a:r>
              <a:rPr lang="en-US" dirty="0" smtClean="0"/>
              <a:t>Unsupported in C (except for horrible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 smtClean="0"/>
              <a:t> hack)</a:t>
            </a:r>
          </a:p>
          <a:p>
            <a:pPr lvl="1" eaLnBrk="1" hangingPunct="1">
              <a:defRPr/>
            </a:pPr>
            <a:r>
              <a:rPr lang="en-US" dirty="0" smtClean="0"/>
              <a:t>C++/Java </a:t>
            </a:r>
            <a:r>
              <a:rPr lang="en-US" dirty="0" smtClean="0">
                <a:latin typeface="Courier New" pitchFamily="49" charset="0"/>
              </a:rPr>
              <a:t>throw</a:t>
            </a:r>
            <a:r>
              <a:rPr lang="en-US" dirty="0" smtClean="0"/>
              <a:t>/</a:t>
            </a:r>
            <a:r>
              <a:rPr lang="en-US" dirty="0" smtClean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 smtClean="0"/>
              <a:t>Python </a:t>
            </a:r>
            <a:r>
              <a:rPr lang="en-US" dirty="0" smtClean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3300"/>
                </a:solidFill>
              </a:rPr>
              <a:t>shell</a:t>
            </a:r>
            <a:r>
              <a:rPr lang="en-US" dirty="0" smtClean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 smtClean="0">
                <a:latin typeface="Courier New" pitchFamily="49" charset="0"/>
              </a:rPr>
              <a:t>csh</a:t>
            </a:r>
            <a:r>
              <a:rPr lang="en-US" sz="1800" dirty="0" smtClean="0">
                <a:latin typeface="Courier New" pitchFamily="49" charset="0"/>
              </a:rPr>
              <a:t> – </a:t>
            </a:r>
            <a:r>
              <a:rPr lang="en-US" sz="1800" dirty="0" smtClean="0"/>
              <a:t>BSD Unix C shell, </a:t>
            </a:r>
            <a:r>
              <a:rPr lang="en-US" sz="1800" dirty="0" err="1" smtClean="0">
                <a:latin typeface="Courier New" pitchFamily="49" charset="0"/>
              </a:rPr>
              <a:t>tcsh</a:t>
            </a:r>
            <a:r>
              <a:rPr lang="en-US" sz="1800" dirty="0" smtClean="0">
                <a:latin typeface="Courier New" pitchFamily="49" charset="0"/>
              </a:rPr>
              <a:t> – </a:t>
            </a:r>
            <a:r>
              <a:rPr lang="en-US" sz="1800" dirty="0" smtClean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 smtClean="0">
                <a:latin typeface="Courier New" pitchFamily="49" charset="0"/>
              </a:rPr>
              <a:t>bash – </a:t>
            </a:r>
            <a:r>
              <a:rPr lang="en-US" sz="1800" dirty="0" smtClean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 smtClean="0">
                <a:latin typeface="Courier New" pitchFamily="49" charset="0"/>
              </a:rPr>
              <a:t>zsh</a:t>
            </a:r>
            <a:r>
              <a:rPr lang="en-US" sz="1800" dirty="0" smtClean="0"/>
              <a:t> – “Z” shell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cmdline[MAXLINE]; 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printf("&gt; ");                  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Fgets(cmdline, MAXLINE, stdin);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(feof(stdin))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eval(cmdline);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5486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57988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Simple Shell </a:t>
            </a:r>
            <a:r>
              <a:rPr lang="en-US" altLang="en-US" smtClean="0">
                <a:latin typeface="Courier New" pitchFamily="49" charset="0"/>
              </a:rPr>
              <a:t>eval</a:t>
            </a:r>
            <a:r>
              <a:rPr lang="en-US" altLang="en-US" smtClean="0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</a:t>
            </a:r>
            <a:r>
              <a:rPr lang="en-US" altLang="en-US" sz="1600" dirty="0" smtClean="0">
                <a:latin typeface="Courier New" pitchFamily="49" charset="0"/>
              </a:rPr>
              <a:t>== -1)</a:t>
            </a:r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 smtClean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 smtClean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 smtClean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 smtClean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 smtClean="0"/>
              <a:t>ECF</a:t>
            </a:r>
            <a:r>
              <a:rPr lang="en-US" dirty="0" smtClean="0"/>
              <a:t> to the rescue:</a:t>
            </a:r>
          </a:p>
          <a:p>
            <a:pPr lvl="1" eaLnBrk="1" hangingPunct="1">
              <a:defRPr/>
            </a:pPr>
            <a:r>
              <a:rPr lang="en-US" dirty="0" smtClean="0"/>
              <a:t>Kernel will interrupt regular processing to alert us of child termination</a:t>
            </a:r>
          </a:p>
          <a:p>
            <a:pPr lvl="1" eaLnBrk="1" hangingPunct="1">
              <a:defRPr/>
            </a:pPr>
            <a:r>
              <a:rPr lang="en-US" dirty="0" smtClean="0"/>
              <a:t>Unix alert mechanism is called a </a:t>
            </a:r>
            <a:r>
              <a:rPr lang="en-US" i="1" dirty="0" smtClean="0">
                <a:solidFill>
                  <a:srgbClr val="FF3300"/>
                </a:solidFill>
              </a:rPr>
              <a:t>signal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7416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3300"/>
                </a:solidFill>
              </a:rPr>
              <a:t>signal</a:t>
            </a:r>
            <a:r>
              <a:rPr lang="en-US" dirty="0" smtClean="0"/>
              <a:t> is a small message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Kernel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Sent from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hlink"/>
                </a:solidFill>
              </a:rPr>
              <a:t>Represented internally by </a:t>
            </a:r>
            <a:r>
              <a:rPr lang="en-US" i="1" dirty="0" smtClean="0">
                <a:solidFill>
                  <a:schemeClr val="hlink"/>
                </a:solidFill>
              </a:rPr>
              <a:t>one bit</a:t>
            </a:r>
            <a:r>
              <a:rPr lang="en-US" dirty="0" smtClean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52400" y="4038600"/>
          <a:ext cx="8872538" cy="2112966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2246313"/>
                <a:gridCol w="4568825"/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Kernel </a:t>
            </a:r>
            <a:r>
              <a:rPr lang="en-US" i="1" dirty="0" smtClean="0">
                <a:solidFill>
                  <a:srgbClr val="FF33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FF3300"/>
                </a:solidFill>
              </a:rPr>
              <a:t>destination process</a:t>
            </a:r>
            <a:r>
              <a:rPr lang="en-US" dirty="0" smtClean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 smtClean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 smtClean="0"/>
              <a:t>Kernel has detected a system event such as divide by zero (</a:t>
            </a:r>
            <a:r>
              <a:rPr lang="en-US" dirty="0" err="1" smtClean="0"/>
              <a:t>SIGFPE</a:t>
            </a:r>
            <a:r>
              <a:rPr lang="en-US" dirty="0" smtClean="0"/>
              <a:t>) or termination of a child process (</a:t>
            </a:r>
            <a:r>
              <a:rPr lang="en-US" dirty="0" err="1" smtClean="0"/>
              <a:t>SIGCHLD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Another process has invoked the </a:t>
            </a:r>
            <a:r>
              <a:rPr lang="en-US" dirty="0" smtClean="0">
                <a:latin typeface="Courier New" pitchFamily="49" charset="0"/>
              </a:rPr>
              <a:t>kill</a:t>
            </a:r>
            <a:r>
              <a:rPr lang="en-US" dirty="0" smtClean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4292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Control Flow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71875" y="3624263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294687" cy="174148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Computers do only one thing</a:t>
            </a:r>
          </a:p>
          <a:p>
            <a:pPr lvl="1" eaLnBrk="1" hangingPunct="1">
              <a:defRPr/>
            </a:pPr>
            <a:r>
              <a:rPr lang="en-US" smtClean="0"/>
              <a:t>From startup to shutdown, a CPU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 smtClean="0"/>
              <a:t>This sequence is the system’s physical </a:t>
            </a:r>
            <a:r>
              <a:rPr lang="en-US" i="1" smtClean="0"/>
              <a:t>control flow</a:t>
            </a:r>
            <a:r>
              <a:rPr lang="en-US" smtClean="0"/>
              <a:t> (or </a:t>
            </a:r>
            <a:r>
              <a:rPr lang="en-US" i="1" smtClean="0"/>
              <a:t>flow of control</a:t>
            </a:r>
            <a:r>
              <a:rPr lang="en-US" smtClean="0"/>
              <a:t>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90875" y="3244850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005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39624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destination process </a:t>
            </a:r>
            <a:r>
              <a:rPr lang="en-US" i="1" dirty="0" smtClean="0">
                <a:solidFill>
                  <a:srgbClr val="FF3300"/>
                </a:solidFill>
              </a:rPr>
              <a:t>receives</a:t>
            </a:r>
            <a:r>
              <a:rPr lang="en-US" dirty="0" smtClean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 smtClean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Ignore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signal (do nothing)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Terminate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process</a:t>
            </a:r>
          </a:p>
          <a:p>
            <a:pPr lvl="1" eaLnBrk="1" hangingPunct="1">
              <a:defRPr/>
            </a:pPr>
            <a:r>
              <a:rPr lang="en-US" dirty="0" smtClean="0"/>
              <a:t>Temporarily </a:t>
            </a:r>
            <a:r>
              <a:rPr lang="en-US" i="1" dirty="0" smtClean="0">
                <a:solidFill>
                  <a:srgbClr val="FF0000"/>
                </a:solidFill>
              </a:rPr>
              <a:t>stop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3300"/>
                </a:solidFill>
              </a:rPr>
              <a:t>Catch </a:t>
            </a:r>
            <a:r>
              <a:rPr lang="en-US" dirty="0" smtClean="0"/>
              <a:t>the signal by executing a user-level function called a </a:t>
            </a:r>
            <a:r>
              <a:rPr lang="en-US" dirty="0" smtClean="0">
                <a:solidFill>
                  <a:srgbClr val="FF3300"/>
                </a:solidFill>
              </a:rPr>
              <a:t>signal handler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OS-initiated function call</a:t>
            </a:r>
          </a:p>
          <a:p>
            <a:pPr lvl="2" eaLnBrk="1" hangingPunct="1">
              <a:defRPr/>
            </a:pPr>
            <a:r>
              <a:rPr lang="en-US" dirty="0" smtClean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 smtClean="0"/>
              <a:t>Like interrupts, signal handler might or might not return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</a:t>
            </a:r>
            <a:br>
              <a:rPr lang="en-US" altLang="en-US" dirty="0" smtClean="0"/>
            </a:br>
            <a:r>
              <a:rPr lang="en-US" altLang="en-US" dirty="0" smtClean="0"/>
              <a:t>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signal is </a:t>
            </a:r>
            <a:r>
              <a:rPr lang="en-US" i="1" dirty="0" smtClean="0">
                <a:solidFill>
                  <a:srgbClr val="FF3300"/>
                </a:solidFill>
              </a:rPr>
              <a:t>pending</a:t>
            </a:r>
            <a:r>
              <a:rPr lang="en-US" dirty="0" smtClean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 smtClean="0"/>
              <a:t>There can be at most one pending signal of any particular type</a:t>
            </a:r>
          </a:p>
          <a:p>
            <a:pPr lvl="1" eaLnBrk="1" hangingPunct="1">
              <a:defRPr/>
            </a:pPr>
            <a:r>
              <a:rPr lang="en-US" dirty="0" smtClean="0"/>
              <a:t>Important: </a:t>
            </a:r>
            <a:r>
              <a:rPr lang="en-US" dirty="0" smtClean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 smtClean="0"/>
              <a:t>If a process has pending signal of type </a:t>
            </a:r>
            <a:r>
              <a:rPr lang="en-US" i="1" dirty="0" smtClean="0"/>
              <a:t>k</a:t>
            </a:r>
            <a:r>
              <a:rPr lang="en-US" dirty="0" smtClean="0"/>
              <a:t>, then subsequent signals of type </a:t>
            </a:r>
            <a:r>
              <a:rPr lang="en-US" i="1" dirty="0" smtClean="0"/>
              <a:t>k</a:t>
            </a:r>
            <a:r>
              <a:rPr lang="en-US" dirty="0" smtClean="0"/>
              <a:t> for that process are discarded</a:t>
            </a:r>
          </a:p>
          <a:p>
            <a:pPr eaLnBrk="1" hangingPunct="1">
              <a:defRPr/>
            </a:pPr>
            <a:r>
              <a:rPr lang="en-US" dirty="0" smtClean="0"/>
              <a:t>Process can </a:t>
            </a:r>
            <a:r>
              <a:rPr lang="en-US" i="1" dirty="0" smtClean="0">
                <a:solidFill>
                  <a:srgbClr val="FF3300"/>
                </a:solidFill>
              </a:rPr>
              <a:t>block</a:t>
            </a:r>
            <a:r>
              <a:rPr lang="en-US" dirty="0" smtClean="0"/>
              <a:t> receipt of certain signals</a:t>
            </a:r>
          </a:p>
          <a:p>
            <a:pPr lvl="1" eaLnBrk="1" hangingPunct="1">
              <a:defRPr/>
            </a:pPr>
            <a:r>
              <a:rPr lang="en-US" dirty="0" smtClean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 smtClean="0"/>
              <a:t>Pending signal is received </a:t>
            </a:r>
            <a:r>
              <a:rPr lang="en-US" i="1" dirty="0" smtClean="0"/>
              <a:t>at most</a:t>
            </a:r>
            <a:r>
              <a:rPr lang="en-US" dirty="0" smtClean="0"/>
              <a:t> once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Kernel maintains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 smtClean="0"/>
              <a:t>Kernel sets bit </a:t>
            </a:r>
            <a:r>
              <a:rPr lang="en-US" i="1" dirty="0" smtClean="0"/>
              <a:t>k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whenever signal of type </a:t>
            </a:r>
            <a:r>
              <a:rPr lang="en-US" i="1" dirty="0" smtClean="0"/>
              <a:t>k</a:t>
            </a:r>
            <a:r>
              <a:rPr lang="en-US" dirty="0" smtClean="0"/>
              <a:t> is delivered</a:t>
            </a:r>
          </a:p>
          <a:p>
            <a:pPr lvl="2" eaLnBrk="1" hangingPunct="1">
              <a:defRPr/>
            </a:pPr>
            <a:r>
              <a:rPr lang="en-US" dirty="0" smtClean="0"/>
              <a:t>Kernel clears bit </a:t>
            </a:r>
            <a:r>
              <a:rPr lang="en-US" i="1" dirty="0" smtClean="0"/>
              <a:t>k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whenever signal of type </a:t>
            </a:r>
            <a:r>
              <a:rPr lang="en-US" i="1" dirty="0" smtClean="0"/>
              <a:t>k</a:t>
            </a:r>
            <a:r>
              <a:rPr lang="en-US" dirty="0" smtClean="0"/>
              <a:t> is received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 smtClean="0"/>
              <a:t>Can be set and cleared by application using </a:t>
            </a:r>
            <a:r>
              <a:rPr lang="en-US" dirty="0" err="1" smtClean="0">
                <a:latin typeface="Courier New" pitchFamily="49" charset="0"/>
              </a:rPr>
              <a:t>sigprocmask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 smtClean="0">
                <a:latin typeface="Courier New" pitchFamily="49" charset="0"/>
              </a:rPr>
              <a:t>Also referred to as the </a:t>
            </a:r>
            <a:r>
              <a:rPr lang="en-US" i="1" dirty="0" smtClean="0">
                <a:latin typeface="Courier New" pitchFamily="49" charset="0"/>
              </a:rPr>
              <a:t>signal mask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 err="1"/>
              <a:t>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46453" y="5943600"/>
            <a:ext cx="748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Important: All context switches are initiated by calling some exception handler.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Suppose  kernel is returning from exception handler and is ready to pass control to process </a:t>
            </a:r>
            <a:r>
              <a:rPr lang="en-US" i="1" smtClean="0"/>
              <a:t>p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Kernel computes</a:t>
            </a:r>
            <a:r>
              <a:rPr lang="en-US" smtClean="0">
                <a:latin typeface="Courier New" pitchFamily="49" charset="0"/>
              </a:rPr>
              <a:t> pnb = pending &amp; ~blocked</a:t>
            </a:r>
          </a:p>
          <a:p>
            <a:pPr lvl="1" eaLnBrk="1" hangingPunct="1">
              <a:defRPr/>
            </a:pPr>
            <a:r>
              <a:rPr lang="en-US" smtClean="0"/>
              <a:t>The set of pending nonblocked signals for process </a:t>
            </a:r>
            <a:r>
              <a:rPr lang="en-US" i="1" smtClean="0"/>
              <a:t>p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mtClean="0"/>
              <a:t>If  (</a:t>
            </a:r>
            <a:r>
              <a:rPr lang="en-US" smtClean="0">
                <a:latin typeface="Courier New" pitchFamily="49" charset="0"/>
              </a:rPr>
              <a:t>pnb == 0</a:t>
            </a:r>
            <a:r>
              <a:rPr lang="en-US" smtClean="0"/>
              <a:t>) </a:t>
            </a:r>
          </a:p>
          <a:p>
            <a:pPr lvl="1" eaLnBrk="1" hangingPunct="1">
              <a:defRPr/>
            </a:pPr>
            <a:r>
              <a:rPr lang="en-US" smtClean="0"/>
              <a:t>Pass control to next instruction in logical flow for </a:t>
            </a:r>
            <a:r>
              <a:rPr lang="en-US" i="1" smtClean="0"/>
              <a:t>p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Else</a:t>
            </a:r>
          </a:p>
          <a:p>
            <a:pPr lvl="1" eaLnBrk="1" hangingPunct="1">
              <a:defRPr/>
            </a:pPr>
            <a:r>
              <a:rPr lang="en-US" smtClean="0"/>
              <a:t>Choose lowest-numbered signal </a:t>
            </a:r>
            <a:r>
              <a:rPr lang="en-US" i="1" smtClean="0"/>
              <a:t>k</a:t>
            </a:r>
            <a:r>
              <a:rPr lang="en-US" smtClean="0"/>
              <a:t> in </a:t>
            </a:r>
            <a:r>
              <a:rPr lang="en-US" smtClean="0">
                <a:latin typeface="Courier New" pitchFamily="49" charset="0"/>
              </a:rPr>
              <a:t>pnb</a:t>
            </a:r>
            <a:r>
              <a:rPr lang="en-US" smtClean="0"/>
              <a:t> and force process </a:t>
            </a:r>
            <a:r>
              <a:rPr lang="en-US" i="1" smtClean="0"/>
              <a:t>p</a:t>
            </a:r>
            <a:r>
              <a:rPr lang="en-US" smtClean="0"/>
              <a:t> to </a:t>
            </a:r>
            <a:r>
              <a:rPr lang="en-US" smtClean="0">
                <a:solidFill>
                  <a:srgbClr val="FF3300"/>
                </a:solidFill>
              </a:rPr>
              <a:t>receive</a:t>
            </a:r>
            <a:r>
              <a:rPr lang="en-US" smtClean="0"/>
              <a:t> signal </a:t>
            </a:r>
            <a:r>
              <a:rPr lang="en-US" i="1" smtClean="0"/>
              <a:t>k</a:t>
            </a:r>
          </a:p>
          <a:p>
            <a:pPr lvl="1" eaLnBrk="1" hangingPunct="1">
              <a:defRPr/>
            </a:pPr>
            <a:r>
              <a:rPr lang="en-US" smtClean="0"/>
              <a:t>Receipt of signal triggers some </a:t>
            </a:r>
            <a:r>
              <a:rPr lang="en-US" i="1" smtClean="0">
                <a:solidFill>
                  <a:srgbClr val="FF3300"/>
                </a:solidFill>
              </a:rPr>
              <a:t>action</a:t>
            </a:r>
            <a:r>
              <a:rPr lang="en-US" smtClean="0"/>
              <a:t> by </a:t>
            </a:r>
            <a:r>
              <a:rPr lang="en-US" i="1" smtClean="0"/>
              <a:t>p</a:t>
            </a:r>
          </a:p>
          <a:p>
            <a:pPr lvl="1" eaLnBrk="1" hangingPunct="1">
              <a:defRPr/>
            </a:pPr>
            <a:r>
              <a:rPr lang="en-US" smtClean="0"/>
              <a:t>Repeat for all nonzero </a:t>
            </a:r>
            <a:r>
              <a:rPr lang="en-US" i="1" smtClean="0"/>
              <a:t>k</a:t>
            </a:r>
            <a:r>
              <a:rPr lang="en-US" smtClean="0"/>
              <a:t> in </a:t>
            </a:r>
            <a:r>
              <a:rPr lang="en-US" smtClean="0">
                <a:latin typeface="Courier New" pitchFamily="49" charset="0"/>
              </a:rPr>
              <a:t>pnb</a:t>
            </a:r>
          </a:p>
          <a:p>
            <a:pPr lvl="1" eaLnBrk="1" hangingPunct="1">
              <a:defRPr/>
            </a:pPr>
            <a:r>
              <a:rPr lang="en-US" smtClean="0"/>
              <a:t>Pass control to next instruction in logical flow for </a:t>
            </a:r>
            <a:r>
              <a:rPr lang="en-US" i="1" smtClean="0"/>
              <a:t>p</a:t>
            </a:r>
            <a:endParaRPr lang="en-US" smtClean="0"/>
          </a:p>
          <a:p>
            <a:pPr lvl="1" eaLnBrk="1" hangingPunct="1">
              <a:defRPr/>
            </a:pP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5257800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Every process belongs to exactly one </a:t>
            </a:r>
            <a:r>
              <a:rPr lang="en-US" i="1" smtClean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3319463" y="20701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spect="1" noChangeArrowheads="1"/>
          </p:cNvSpPr>
          <p:nvPr/>
        </p:nvSpPr>
        <p:spPr bwMode="auto">
          <a:xfrm>
            <a:off x="1066800" y="3122613"/>
            <a:ext cx="2443163" cy="2647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1385888" y="5816600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4006850" y="3122613"/>
            <a:ext cx="1176338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3705225" y="4202113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5815013" y="4208463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6145213" y="3122613"/>
            <a:ext cx="1176337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1120775" y="33655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5160963" y="34163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7272338" y="3443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1420813" y="5221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2563813" y="523081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4214813" y="5029200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 with </a:t>
            </a:r>
            <a:r>
              <a:rPr lang="en-US" altLang="en-US" smtClean="0">
                <a:latin typeface="Courier New" pitchFamily="49" charset="0"/>
              </a:rPr>
              <a:t>kill</a:t>
            </a:r>
            <a:endParaRPr lang="en-US" altLang="en-US" smtClean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urier New" pitchFamily="49" charset="0"/>
              </a:rPr>
              <a:t>kill</a:t>
            </a:r>
            <a:r>
              <a:rPr lang="en-US" dirty="0" smtClean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kill </a:t>
            </a:r>
            <a:r>
              <a:rPr lang="en-US" dirty="0" smtClean="0">
                <a:latin typeface="Courier New" pitchFamily="49" charset="0"/>
              </a:rPr>
              <a:t>–KILL </a:t>
            </a:r>
            <a:r>
              <a:rPr lang="en-US" dirty="0" smtClean="0">
                <a:latin typeface="Courier New" pitchFamily="49" charset="0"/>
              </a:rPr>
              <a:t>24818</a:t>
            </a:r>
          </a:p>
          <a:p>
            <a:pPr lvl="2" eaLnBrk="1" hangingPunct="1">
              <a:defRPr/>
            </a:pPr>
            <a:r>
              <a:rPr lang="en-US" dirty="0" smtClean="0">
                <a:latin typeface="Courier New" pitchFamily="49" charset="0"/>
              </a:rPr>
              <a:t>Send </a:t>
            </a:r>
            <a:r>
              <a:rPr lang="en-US" dirty="0" err="1" smtClean="0">
                <a:latin typeface="Courier New" pitchFamily="49" charset="0"/>
              </a:rPr>
              <a:t>SIGKILL</a:t>
            </a:r>
            <a:r>
              <a:rPr lang="en-US" dirty="0" smtClean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 smtClean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 smtClean="0">
                <a:latin typeface="Courier New" pitchFamily="49" charset="0"/>
              </a:rPr>
              <a:t>Send </a:t>
            </a:r>
            <a:r>
              <a:rPr lang="en-US" dirty="0" err="1" smtClean="0">
                <a:latin typeface="Courier New" pitchFamily="49" charset="0"/>
              </a:rPr>
              <a:t>SIGKILL</a:t>
            </a:r>
            <a:r>
              <a:rPr lang="en-US" dirty="0" smtClean="0">
                <a:latin typeface="Courier New" pitchFamily="49" charset="0"/>
              </a:rPr>
              <a:t> to every process in process group 24817.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91000" y="1682750"/>
            <a:ext cx="4573588" cy="4003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Child1: pid=24818 pgrp=24817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Child2: pid=24819 pgrp=24817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24788 pts/2    00:00:00 tcsh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24820 pts/2    00:00:00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ps 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24788 pts/2    00:00:00 tcsh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24823 pts/2    00:00:00 ps 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</a:t>
            </a:r>
            <a:br>
              <a:rPr lang="en-US" altLang="en-US" smtClean="0"/>
            </a:br>
            <a:r>
              <a:rPr lang="en-US" altLang="en-US" smtClean="0"/>
              <a:t>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smtClean="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spect="1" noChangeArrowheads="1"/>
          </p:cNvSpPr>
          <p:nvPr/>
        </p:nvSpPr>
        <p:spPr bwMode="auto">
          <a:xfrm>
            <a:off x="1981200" y="3695700"/>
            <a:ext cx="1955800" cy="2120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2646363" y="3781425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4405313" y="3781425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6129338" y="3781425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4408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2200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3100388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2654300" y="4440238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3278188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4805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3343275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5105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3624263" y="280828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2049463" y="5795963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spect="1" noChangeArrowheads="1"/>
          </p:cNvSpPr>
          <p:nvPr/>
        </p:nvSpPr>
        <p:spPr bwMode="auto">
          <a:xfrm>
            <a:off x="4335463" y="3695700"/>
            <a:ext cx="941387" cy="869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4159250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5846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spect="1" noChangeArrowheads="1"/>
          </p:cNvSpPr>
          <p:nvPr/>
        </p:nvSpPr>
        <p:spPr bwMode="auto">
          <a:xfrm>
            <a:off x="6046788" y="3695700"/>
            <a:ext cx="941387" cy="869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1863725" y="384492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5257800" y="3886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6948488" y="390683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2103438" y="533082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3019425" y="5338763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519987" cy="819150"/>
          </a:xfrm>
        </p:spPr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Signals with </a:t>
            </a:r>
            <a:r>
              <a:rPr lang="en-US" altLang="en-US" smtClean="0">
                <a:latin typeface="Courier New" pitchFamily="49" charset="0"/>
              </a:rPr>
              <a:t>kill</a:t>
            </a:r>
            <a:endParaRPr lang="en-US" altLang="en-US" smtClean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7696200" cy="51974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((pid[i]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printf("Killing process %d\n", pid[i]);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kill(pid[i],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pid_t wpid = wait(&amp;child_status);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(WIFEXITED(child_status))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printf("Child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	   wpid, WEXITSTATUS(child_status));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printf("Child %d terminated abnormally\n", wpid);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2992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472487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 smtClean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 smtClean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 smtClean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 smtClean="0"/>
              <a:t>Difficult for the CPU to react to other changes in system state </a:t>
            </a:r>
          </a:p>
          <a:p>
            <a:pPr lvl="2" eaLnBrk="1" hangingPunct="1">
              <a:defRPr/>
            </a:pPr>
            <a:r>
              <a:rPr lang="en-US" dirty="0" smtClean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 smtClean="0"/>
              <a:t>Instruction divides by zero</a:t>
            </a:r>
          </a:p>
          <a:p>
            <a:pPr lvl="2" eaLnBrk="1" hangingPunct="1">
              <a:defRPr/>
            </a:pPr>
            <a:r>
              <a:rPr lang="en-US" dirty="0" smtClean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 smtClean="0"/>
              <a:t>System timer expires</a:t>
            </a:r>
          </a:p>
          <a:p>
            <a:pPr eaLnBrk="1" hangingPunct="1">
              <a:defRPr/>
            </a:pPr>
            <a:r>
              <a:rPr lang="en-US" dirty="0" smtClean="0"/>
              <a:t>System needs mechanisms for “exceptional control flow”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signal type has predefined </a:t>
            </a:r>
            <a:r>
              <a:rPr lang="en-US" i="1" dirty="0" smtClean="0">
                <a:solidFill>
                  <a:srgbClr val="FF3300"/>
                </a:solidFill>
              </a:rPr>
              <a:t>default action</a:t>
            </a:r>
            <a:r>
              <a:rPr lang="en-US" dirty="0" smtClean="0"/>
              <a:t>, which is one of:</a:t>
            </a:r>
          </a:p>
          <a:p>
            <a:pPr lvl="1" eaLnBrk="1" hangingPunct="1">
              <a:defRPr/>
            </a:pPr>
            <a:r>
              <a:rPr lang="en-US" dirty="0" smtClean="0"/>
              <a:t>Process terminates</a:t>
            </a:r>
          </a:p>
          <a:p>
            <a:pPr lvl="1" eaLnBrk="1" hangingPunct="1">
              <a:defRPr/>
            </a:pPr>
            <a:r>
              <a:rPr lang="en-US" dirty="0" smtClean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 smtClean="0"/>
              <a:t>Nowadays dump is suppressed in normal operation</a:t>
            </a:r>
          </a:p>
          <a:p>
            <a:pPr lvl="1" eaLnBrk="1" hangingPunct="1">
              <a:defRPr/>
            </a:pPr>
            <a:r>
              <a:rPr lang="en-US" dirty="0" smtClean="0"/>
              <a:t>Process stops until restarted by a </a:t>
            </a:r>
            <a:r>
              <a:rPr lang="en-US" dirty="0" err="1" smtClean="0"/>
              <a:t>SIGCONT</a:t>
            </a:r>
            <a:r>
              <a:rPr lang="en-US" dirty="0" smtClean="0"/>
              <a:t> signal</a:t>
            </a:r>
          </a:p>
          <a:p>
            <a:pPr lvl="1" eaLnBrk="1" hangingPunct="1">
              <a:defRPr/>
            </a:pPr>
            <a:r>
              <a:rPr lang="en-US" dirty="0" smtClean="0"/>
              <a:t>Process ignores the signal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signal</a:t>
            </a:r>
            <a:r>
              <a:rPr lang="en-US" dirty="0" smtClean="0"/>
              <a:t> function modifies the default action associated with receipt of signal </a:t>
            </a:r>
            <a:r>
              <a:rPr lang="en-US" dirty="0" err="1" smtClean="0">
                <a:latin typeface="Courier New" pitchFamily="49" charset="0"/>
              </a:rPr>
              <a:t>signum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handler_t</a:t>
            </a:r>
            <a:r>
              <a:rPr lang="en-US" dirty="0" smtClean="0">
                <a:latin typeface="Courier New" pitchFamily="49" charset="0"/>
              </a:rPr>
              <a:t> *signal(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signum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handler_t</a:t>
            </a:r>
            <a:r>
              <a:rPr lang="en-US" dirty="0" smtClean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 smtClean="0"/>
              <a:t>Different values for </a:t>
            </a:r>
            <a:r>
              <a:rPr lang="en-US" dirty="0" smtClean="0">
                <a:latin typeface="Courier New" pitchFamily="49" charset="0"/>
              </a:rPr>
              <a:t>handler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/>
              <a:t>SIG_IGN</a:t>
            </a:r>
            <a:r>
              <a:rPr lang="en-US" dirty="0" smtClean="0"/>
              <a:t>: ignore signals of type </a:t>
            </a:r>
            <a:r>
              <a:rPr lang="en-US" dirty="0" err="1" smtClean="0">
                <a:latin typeface="Courier New" pitchFamily="49" charset="0"/>
              </a:rPr>
              <a:t>signum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 smtClean="0"/>
              <a:t>SIG_DFL</a:t>
            </a:r>
            <a:r>
              <a:rPr lang="en-US" dirty="0" smtClean="0"/>
              <a:t>: revert to default action on receipt of signals of type </a:t>
            </a:r>
            <a:r>
              <a:rPr lang="en-US" dirty="0" err="1" smtClean="0">
                <a:latin typeface="Courier New" pitchFamily="49" charset="0"/>
              </a:rPr>
              <a:t>signum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Otherwise, handler is address of a </a:t>
            </a:r>
            <a:r>
              <a:rPr lang="en-US" i="1" dirty="0" smtClean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Referred to as “</a:t>
            </a:r>
            <a:r>
              <a:rPr lang="en-US" i="1" dirty="0" smtClean="0">
                <a:solidFill>
                  <a:srgbClr val="FF3300"/>
                </a:solidFill>
              </a:rPr>
              <a:t>installing</a:t>
            </a:r>
            <a:r>
              <a:rPr lang="en-US" dirty="0" smtClean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Executing handler is called “</a:t>
            </a:r>
            <a:r>
              <a:rPr lang="en-US" i="1" dirty="0" smtClean="0">
                <a:solidFill>
                  <a:srgbClr val="FF3300"/>
                </a:solidFill>
              </a:rPr>
              <a:t>catching</a:t>
            </a:r>
            <a:r>
              <a:rPr lang="en-US" dirty="0" smtClean="0">
                <a:solidFill>
                  <a:schemeClr val="tx1"/>
                </a:solidFill>
              </a:rPr>
              <a:t>” or “</a:t>
            </a:r>
            <a:r>
              <a:rPr lang="en-US" i="1" dirty="0" smtClean="0">
                <a:solidFill>
                  <a:srgbClr val="FF3300"/>
                </a:solidFill>
              </a:rPr>
              <a:t>handling</a:t>
            </a:r>
            <a:r>
              <a:rPr lang="en-US" dirty="0" smtClean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1172184"/>
            <a:ext cx="8991600" cy="5638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600" dirty="0" smtClean="0">
                <a:latin typeface="Menlo-Regular"/>
              </a:rPr>
              <a:t>void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int</a:t>
            </a:r>
            <a:r>
              <a:rPr lang="en-US" sz="1600" dirty="0">
                <a:latin typeface="Menlo-Regular"/>
              </a:rPr>
              <a:t> sig) /* SIGINT handler */</a:t>
            </a:r>
          </a:p>
          <a:p>
            <a:pPr algn="l"/>
            <a:r>
              <a:rPr lang="en-US" sz="1600" dirty="0">
                <a:latin typeface="Menlo-Regular"/>
              </a:rPr>
              <a:t>{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("So you think you can stop the bomb with ctrl-c, do you?\n");</a:t>
            </a:r>
          </a:p>
          <a:p>
            <a:pPr algn="l"/>
            <a:r>
              <a:rPr lang="nl-NL" sz="1600" dirty="0">
                <a:latin typeface="Menlo-Regular"/>
              </a:rPr>
              <a:t>    sleep(2);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("Well...");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fflush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stdout</a:t>
            </a:r>
            <a:r>
              <a:rPr lang="en-US" sz="1600" dirty="0">
                <a:latin typeface="Menlo-Regular"/>
              </a:rPr>
              <a:t>);</a:t>
            </a:r>
          </a:p>
          <a:p>
            <a:pPr algn="l"/>
            <a:r>
              <a:rPr lang="nl-NL" sz="1600" dirty="0">
                <a:latin typeface="Menlo-Regular"/>
              </a:rPr>
              <a:t>    sleep(1);</a:t>
            </a:r>
          </a:p>
          <a:p>
            <a:pPr algn="l"/>
            <a:r>
              <a:rPr lang="ro-RO" sz="1600" dirty="0">
                <a:latin typeface="Menlo-Regular"/>
              </a:rPr>
              <a:t>    printf("OK. :-)\n");</a:t>
            </a:r>
          </a:p>
          <a:p>
            <a:pPr algn="l"/>
            <a:r>
              <a:rPr lang="ro-RO" sz="1600" dirty="0">
                <a:latin typeface="Menlo-Regular"/>
              </a:rPr>
              <a:t>    exit(0);</a:t>
            </a:r>
          </a:p>
          <a:p>
            <a:pPr algn="l"/>
            <a:r>
              <a:rPr lang="ro-RO" sz="1600" dirty="0">
                <a:latin typeface="Menlo-Regular"/>
              </a:rPr>
              <a:t>}</a:t>
            </a:r>
          </a:p>
          <a:p>
            <a:pPr algn="l"/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int main()</a:t>
            </a:r>
          </a:p>
          <a:p>
            <a:pPr algn="l"/>
            <a:r>
              <a:rPr lang="ro-RO" sz="1600" dirty="0" smtClean="0">
                <a:latin typeface="Menlo-Regular"/>
              </a:rPr>
              <a:t>{</a:t>
            </a:r>
            <a:endParaRPr lang="en-US" sz="1600" dirty="0" smtClean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sigset_t</a:t>
            </a:r>
            <a:r>
              <a:rPr lang="en-US" sz="1600" dirty="0" smtClean="0">
                <a:latin typeface="Menlo-Regular"/>
              </a:rPr>
              <a:t> blocks;</a:t>
            </a: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sigemptyset</a:t>
            </a:r>
            <a:r>
              <a:rPr lang="en-US" sz="1600" dirty="0" smtClean="0">
                <a:latin typeface="Menlo-Regular"/>
              </a:rPr>
              <a:t>(&amp;blocks);</a:t>
            </a: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sigaddset</a:t>
            </a:r>
            <a:r>
              <a:rPr lang="en-US" sz="1600" dirty="0" smtClean="0">
                <a:latin typeface="Menlo-Regular"/>
              </a:rPr>
              <a:t>(&amp;blocks, </a:t>
            </a:r>
            <a:r>
              <a:rPr lang="en-US" sz="1600" dirty="0" err="1" smtClean="0">
                <a:latin typeface="Menlo-Regular"/>
              </a:rPr>
              <a:t>SIGINT</a:t>
            </a:r>
            <a:r>
              <a:rPr lang="en-US" sz="1600" dirty="0" smtClean="0">
                <a:latin typeface="Menlo-Regular"/>
              </a:rPr>
              <a:t>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Install the SIGINT handler </a:t>
            </a:r>
            <a:r>
              <a:rPr lang="ro-RO" sz="1600" dirty="0" smtClean="0">
                <a:latin typeface="Menlo-Regular"/>
              </a:rPr>
              <a:t>*/</a:t>
            </a:r>
            <a:endParaRPr lang="en-US" sz="1600" dirty="0" smtClean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</a:t>
            </a:r>
            <a:r>
              <a:rPr lang="en-US" sz="1600" dirty="0" smtClean="0">
                <a:latin typeface="Menlo-Regular"/>
              </a:rPr>
              <a:t>   </a:t>
            </a:r>
            <a:r>
              <a:rPr lang="en-US" sz="1600" dirty="0" err="1" smtClean="0">
                <a:latin typeface="Menlo-Regular"/>
              </a:rPr>
              <a:t>sigprocmask</a:t>
            </a:r>
            <a:r>
              <a:rPr lang="en-US" sz="1600" dirty="0" smtClean="0">
                <a:latin typeface="Menlo-Regular"/>
              </a:rPr>
              <a:t>(</a:t>
            </a:r>
            <a:r>
              <a:rPr lang="en-US" sz="1600" dirty="0" err="1" smtClean="0">
                <a:latin typeface="Menlo-Regular"/>
              </a:rPr>
              <a:t>SIG_BLOCK</a:t>
            </a:r>
            <a:r>
              <a:rPr lang="en-US" sz="1600" dirty="0" smtClean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if (signal(SIGINT, </a:t>
            </a:r>
            <a:r>
              <a:rPr lang="en-US" sz="1600" dirty="0" err="1" smtClean="0">
                <a:latin typeface="Menlo-Regular"/>
              </a:rPr>
              <a:t>SIG_IGN</a:t>
            </a:r>
            <a:r>
              <a:rPr lang="ro-RO" sz="1600" dirty="0" smtClean="0">
                <a:latin typeface="Menlo-Regular"/>
              </a:rPr>
              <a:t>) </a:t>
            </a:r>
            <a:r>
              <a:rPr lang="en-US" sz="1600" dirty="0">
                <a:latin typeface="Menlo-Regular"/>
              </a:rPr>
              <a:t>!</a:t>
            </a:r>
            <a:r>
              <a:rPr lang="ro-RO" sz="1600" dirty="0" smtClean="0">
                <a:latin typeface="Menlo-Regular"/>
              </a:rPr>
              <a:t>= SIG_</a:t>
            </a:r>
            <a:r>
              <a:rPr lang="en-US" sz="1600" dirty="0" err="1" smtClean="0">
                <a:latin typeface="Menlo-Regular"/>
              </a:rPr>
              <a:t>IGN</a:t>
            </a:r>
            <a:r>
              <a:rPr lang="ro-RO" sz="1600" dirty="0" smtClean="0">
                <a:latin typeface="Menlo-Regular"/>
              </a:rPr>
              <a:t>)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    </a:t>
            </a:r>
            <a:r>
              <a:rPr lang="en-US" sz="1600" dirty="0" smtClean="0">
                <a:latin typeface="Menlo-Regular"/>
              </a:rPr>
              <a:t>signal(</a:t>
            </a:r>
            <a:r>
              <a:rPr lang="en-US" sz="1600" dirty="0" err="1" smtClean="0">
                <a:latin typeface="Menlo-Regular"/>
              </a:rPr>
              <a:t>SIGINT</a:t>
            </a:r>
            <a:r>
              <a:rPr lang="en-US" sz="1600" dirty="0" smtClean="0">
                <a:latin typeface="Menlo-Regular"/>
              </a:rPr>
              <a:t>, </a:t>
            </a:r>
            <a:r>
              <a:rPr lang="en-US" sz="1600" dirty="0" err="1" smtClean="0">
                <a:latin typeface="Menlo-Regular"/>
              </a:rPr>
              <a:t>sigint_handler</a:t>
            </a:r>
            <a:r>
              <a:rPr lang="en-US" sz="1600" dirty="0" smtClean="0">
                <a:latin typeface="Menlo-Regular"/>
              </a:rPr>
              <a:t>)</a:t>
            </a:r>
            <a:r>
              <a:rPr lang="ro-RO" sz="1600" dirty="0" smtClean="0">
                <a:latin typeface="Menlo-Regular"/>
              </a:rPr>
              <a:t>;</a:t>
            </a:r>
            <a:endParaRPr lang="ro-RO" sz="1600" dirty="0">
              <a:latin typeface="Menlo-Regular"/>
            </a:endParaRPr>
          </a:p>
          <a:p>
            <a:pPr algn="l"/>
            <a:r>
              <a:rPr lang="en-US" sz="1600" dirty="0" smtClean="0">
                <a:latin typeface="Menlo-Regular"/>
              </a:rPr>
              <a:t>    </a:t>
            </a:r>
            <a:r>
              <a:rPr lang="en-US" sz="1600" dirty="0" err="1" smtClean="0">
                <a:latin typeface="Menlo-Regular"/>
              </a:rPr>
              <a:t>sigprocmask</a:t>
            </a:r>
            <a:r>
              <a:rPr lang="en-US" sz="1600" dirty="0" smtClean="0">
                <a:latin typeface="Menlo-Regular"/>
              </a:rPr>
              <a:t>(</a:t>
            </a:r>
            <a:r>
              <a:rPr lang="en-US" sz="1600" dirty="0" err="1" smtClean="0">
                <a:latin typeface="Menlo-Regular"/>
              </a:rPr>
              <a:t>SIG_UNBLOCK</a:t>
            </a:r>
            <a:r>
              <a:rPr lang="en-US" sz="1600" dirty="0" smtClean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Menlo-Regular"/>
              </a:rPr>
              <a:t>    pause();</a:t>
            </a:r>
          </a:p>
          <a:p>
            <a:pPr algn="l"/>
            <a:r>
              <a:rPr lang="is-IS" sz="1600" dirty="0" smtClean="0">
                <a:latin typeface="Menlo-Regular"/>
              </a:rPr>
              <a:t>    </a:t>
            </a:r>
            <a:r>
              <a:rPr lang="is-IS" sz="1600" dirty="0">
                <a:latin typeface="Menlo-Regular"/>
              </a:rPr>
              <a:t>return 0;</a:t>
            </a:r>
          </a:p>
          <a:p>
            <a:pPr algn="l"/>
            <a:r>
              <a:rPr lang="is-IS" sz="1600" dirty="0" smtClean="0">
                <a:latin typeface="Menlo-Regular"/>
              </a:rPr>
              <a:t>}</a:t>
            </a:r>
            <a:endParaRPr lang="is-IS" sz="1600" dirty="0">
              <a:latin typeface="Menlo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70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Signal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(2) Control </a:t>
            </a:r>
            <a:r>
              <a:rPr lang="en-US" sz="1600" i="1" dirty="0">
                <a:latin typeface="Helvetica" charset="0"/>
              </a:rPr>
              <a:t>passes </a:t>
            </a:r>
            <a:r>
              <a:rPr lang="en-US" sz="1600" i="1" dirty="0" smtClean="0">
                <a:latin typeface="Helvetica" charset="0"/>
              </a:rPr>
              <a:t>to 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(5) Handler T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(1) Program catches signal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(3) Program catches signal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(4)  </a:t>
            </a:r>
            <a:r>
              <a:rPr lang="en-US" sz="1600" i="1" dirty="0">
                <a:latin typeface="Helvetica" charset="0"/>
              </a:rPr>
              <a:t>Control passes </a:t>
            </a:r>
            <a:r>
              <a:rPr lang="en-US" sz="1600" i="1" dirty="0" smtClean="0">
                <a:latin typeface="Helvetica" charset="0"/>
              </a:rPr>
              <a:t>to handler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(6) Handler S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main program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(7) Main program resumes </a:t>
            </a:r>
            <a:endParaRPr lang="en-US" sz="1600" i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* C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ode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Autofit/>
          </a:bodyPr>
          <a:lstStyle/>
          <a:p>
            <a:r>
              <a:rPr lang="en-US" sz="1800" dirty="0" smtClean="0"/>
              <a:t>G0: Keep your handlers as simple as possible</a:t>
            </a:r>
          </a:p>
          <a:p>
            <a:pPr lvl="1"/>
            <a:r>
              <a:rPr lang="en-US" sz="1800" dirty="0" smtClean="0"/>
              <a:t>e.g., Set a global flag and return</a:t>
            </a:r>
          </a:p>
          <a:p>
            <a:r>
              <a:rPr lang="en-US" sz="1800" dirty="0" smtClean="0"/>
              <a:t>G1: Call only </a:t>
            </a:r>
            <a:r>
              <a:rPr lang="en-US" sz="1800" dirty="0" err="1" smtClean="0"/>
              <a:t>async</a:t>
            </a:r>
            <a:r>
              <a:rPr lang="en-US" sz="1800" dirty="0" smtClean="0"/>
              <a:t>-signal-safe functions in your handlers</a:t>
            </a:r>
            <a:endParaRPr lang="en-US" sz="1800" dirty="0"/>
          </a:p>
          <a:p>
            <a:pPr lvl="1"/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sprintf</a:t>
            </a:r>
            <a:r>
              <a:rPr lang="en-US" sz="1800" dirty="0" smtClean="0"/>
              <a:t>, 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/>
              <a:t>, and </a:t>
            </a:r>
            <a:r>
              <a:rPr lang="en-US" sz="1800" dirty="0" smtClean="0">
                <a:latin typeface="Courier New"/>
                <a:cs typeface="Courier New"/>
              </a:rPr>
              <a:t>exit</a:t>
            </a:r>
            <a:r>
              <a:rPr lang="en-US" sz="1800" dirty="0" smtClean="0"/>
              <a:t> are not safe!</a:t>
            </a:r>
          </a:p>
          <a:p>
            <a:r>
              <a:rPr lang="en-US" sz="1800" dirty="0" smtClean="0"/>
              <a:t>G2: Save and restore </a:t>
            </a:r>
            <a:r>
              <a:rPr lang="en-US" sz="1800" dirty="0" err="1" smtClean="0">
                <a:latin typeface="Courier New"/>
                <a:cs typeface="Courier New"/>
              </a:rPr>
              <a:t>errno</a:t>
            </a:r>
            <a:r>
              <a:rPr lang="en-US" sz="1800" dirty="0" smtClean="0"/>
              <a:t> on entry and exit</a:t>
            </a:r>
          </a:p>
          <a:p>
            <a:pPr lvl="1"/>
            <a:r>
              <a:rPr lang="en-US" sz="1800" dirty="0" smtClean="0"/>
              <a:t>So that other handlers don’t overwrite your value of </a:t>
            </a:r>
            <a:r>
              <a:rPr lang="en-US" sz="1800" dirty="0" err="1" smtClean="0">
                <a:latin typeface="Courier New"/>
                <a:cs typeface="Courier New"/>
              </a:rPr>
              <a:t>errno</a:t>
            </a:r>
            <a:r>
              <a:rPr lang="en-US" sz="1800" dirty="0" smtClean="0"/>
              <a:t>	</a:t>
            </a:r>
          </a:p>
          <a:p>
            <a:r>
              <a:rPr lang="en-US" sz="1800" dirty="0" smtClean="0"/>
              <a:t>G3: Protect accesses to shared data structures by temporarily blocking all signals. </a:t>
            </a:r>
          </a:p>
          <a:p>
            <a:pPr lvl="1"/>
            <a:r>
              <a:rPr lang="en-US" sz="1800" dirty="0" smtClean="0"/>
              <a:t>To prevent possible corruption</a:t>
            </a:r>
          </a:p>
          <a:p>
            <a:r>
              <a:rPr lang="en-US" sz="1800" dirty="0" smtClean="0"/>
              <a:t>G4: Declare global variables as </a:t>
            </a:r>
            <a:r>
              <a:rPr lang="en-US" sz="1800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 smtClean="0">
                <a:cs typeface="Courier New"/>
              </a:rPr>
              <a:t>To prevent compiler from storing them in a register</a:t>
            </a:r>
          </a:p>
          <a:p>
            <a:r>
              <a:rPr lang="en-US" sz="1800" dirty="0" smtClean="0">
                <a:cs typeface="Courier New"/>
              </a:rPr>
              <a:t>G5: Declare global flags as </a:t>
            </a:r>
            <a:r>
              <a:rPr lang="en-US" sz="1800" dirty="0" smtClean="0">
                <a:latin typeface="Courier New"/>
                <a:cs typeface="Courier New"/>
              </a:rPr>
              <a:t>volatile </a:t>
            </a:r>
            <a:r>
              <a:rPr lang="en-US" sz="1800" dirty="0" err="1" smtClean="0">
                <a:latin typeface="Courier New"/>
                <a:cs typeface="Courier New"/>
              </a:rPr>
              <a:t>sig_atomic_t</a:t>
            </a:r>
            <a:endParaRPr lang="en-US" sz="1800" dirty="0" smtClean="0">
              <a:latin typeface="Courier New"/>
              <a:cs typeface="Courier New"/>
            </a:endParaRPr>
          </a:p>
          <a:p>
            <a:pPr lvl="1"/>
            <a:r>
              <a:rPr lang="en-US" sz="1800" i="1" dirty="0" smtClean="0">
                <a:cs typeface="Courier New"/>
              </a:rPr>
              <a:t>flag</a:t>
            </a:r>
            <a:r>
              <a:rPr lang="en-US" sz="1800" dirty="0" smtClean="0"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</a:t>
            </a:r>
            <a:r>
              <a:rPr lang="en-US" sz="1800" dirty="0" smtClean="0">
                <a:cs typeface="Courier New"/>
              </a:rPr>
              <a:t>lag declared this way does not need to be protected  like other </a:t>
            </a:r>
            <a:r>
              <a:rPr lang="en-US" sz="1800" dirty="0" err="1" smtClean="0">
                <a:cs typeface="Courier New"/>
              </a:rPr>
              <a:t>globals</a:t>
            </a:r>
            <a:endParaRPr lang="en-US" sz="1800" dirty="0" smtClean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990600"/>
            <a:ext cx="8281987" cy="45847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 smtClean="0"/>
              <a:t>Low-Level Mechanism</a:t>
            </a:r>
          </a:p>
          <a:p>
            <a:pPr lvl="1" eaLnBrk="1" hangingPunct="1">
              <a:defRPr/>
            </a:pPr>
            <a:r>
              <a:rPr lang="en-US" dirty="0" smtClean="0"/>
              <a:t>Exceptions </a:t>
            </a:r>
          </a:p>
          <a:p>
            <a:pPr lvl="2" eaLnBrk="1" hangingPunct="1">
              <a:defRPr/>
            </a:pPr>
            <a:r>
              <a:rPr lang="en-US" dirty="0" smtClean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 smtClean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 smtClean="0"/>
              <a:t>Higher-Level Mechanisms</a:t>
            </a:r>
          </a:p>
          <a:p>
            <a:pPr lvl="1" eaLnBrk="1" hangingPunct="1">
              <a:defRPr/>
            </a:pPr>
            <a:r>
              <a:rPr lang="en-US" dirty="0" smtClean="0"/>
              <a:t>Process context switch (done by OS software and </a:t>
            </a:r>
            <a:r>
              <a:rPr lang="en-US" dirty="0" err="1" smtClean="0"/>
              <a:t>HW</a:t>
            </a:r>
            <a:r>
              <a:rPr lang="en-US" dirty="0" smtClean="0"/>
              <a:t> timer)</a:t>
            </a:r>
          </a:p>
          <a:p>
            <a:pPr lvl="1" eaLnBrk="1" hangingPunct="1">
              <a:defRPr/>
            </a:pPr>
            <a:r>
              <a:rPr lang="en-US" dirty="0" smtClean="0"/>
              <a:t>Signals (done by OS software)</a:t>
            </a:r>
          </a:p>
          <a:p>
            <a:pPr lvl="1" eaLnBrk="1" hangingPunct="1">
              <a:defRPr/>
            </a:pPr>
            <a:r>
              <a:rPr lang="en-US" dirty="0" smtClean="0"/>
              <a:t>Nonlocal jumps (throw/catch)—ignored in this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048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1524000"/>
            <a:ext cx="3276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Pending signals are not queued</a:t>
            </a:r>
          </a:p>
          <a:p>
            <a:pPr lvl="1" eaLnBrk="1" hangingPunct="1">
              <a:defRPr/>
            </a:pPr>
            <a:r>
              <a:rPr lang="en-US" smtClean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smtClean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1352550"/>
            <a:ext cx="5562600" cy="541337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int ccount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child_handler(int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 = wait(&amp;child_status);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ccount--;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printf("Received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       sig, pid);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pid_t pid[N];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int i,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ccount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signal(SIGCHLD, child_handler);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if ((pid[i]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while (ccount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pause();/*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7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382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Must check for all terminated jobs</a:t>
            </a:r>
          </a:p>
          <a:p>
            <a:pPr lvl="1" eaLnBrk="1" hangingPunct="1">
              <a:defRPr/>
            </a:pPr>
            <a:r>
              <a:rPr lang="en-US" smtClean="0"/>
              <a:t>Typically loop with </a:t>
            </a:r>
            <a:r>
              <a:rPr lang="en-US" smtClean="0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int child_status;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pid_t pid;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while ((pid = waitpid(-1, &amp;child_status,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ccount--;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printf("Received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	  sig, pid);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5113"/>
            <a:ext cx="2209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 smtClean="0"/>
              <a:t>Can generate from user programs</a:t>
            </a:r>
            <a:endParaRPr lang="en-US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smtClean="0"/>
              <a:t>Can define effect by declaring signal handler</a:t>
            </a:r>
          </a:p>
          <a:p>
            <a:pPr eaLnBrk="1" hangingPunct="1">
              <a:defRPr/>
            </a:pPr>
            <a:r>
              <a:rPr lang="en-US" smtClean="0"/>
              <a:t>Some caveats</a:t>
            </a:r>
          </a:p>
          <a:p>
            <a:pPr lvl="1" eaLnBrk="1" hangingPunct="1">
              <a:defRPr/>
            </a:pPr>
            <a:r>
              <a:rPr lang="en-US" smtClean="0"/>
              <a:t>Very high overhead</a:t>
            </a:r>
          </a:p>
          <a:p>
            <a:pPr lvl="2" eaLnBrk="1" hangingPunct="1">
              <a:defRPr/>
            </a:pPr>
            <a:r>
              <a:rPr lang="en-US" smtClean="0"/>
              <a:t>&gt;10,000 clock cycles</a:t>
            </a:r>
          </a:p>
          <a:p>
            <a:pPr lvl="2" eaLnBrk="1" hangingPunct="1">
              <a:defRPr/>
            </a:pPr>
            <a:r>
              <a:rPr lang="en-US" smtClean="0"/>
              <a:t>Only use for exceptional conditions</a:t>
            </a:r>
          </a:p>
          <a:p>
            <a:pPr lvl="1" eaLnBrk="1" hangingPunct="1">
              <a:defRPr/>
            </a:pPr>
            <a:r>
              <a:rPr lang="en-US" smtClean="0"/>
              <a:t>Don’t have queues</a:t>
            </a:r>
          </a:p>
          <a:p>
            <a:pPr lvl="2" eaLnBrk="1" hangingPunct="1">
              <a:defRPr/>
            </a:pPr>
            <a:r>
              <a:rPr lang="en-US" smtClean="0"/>
              <a:t>Just one bit for each pending signal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68450"/>
            <a:ext cx="8686800" cy="10985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</a:t>
            </a:r>
            <a:r>
              <a:rPr lang="en-US" i="1" dirty="0" smtClean="0"/>
              <a:t>exception</a:t>
            </a:r>
            <a:r>
              <a:rPr lang="en-US" dirty="0" smtClean="0"/>
              <a:t> is a transfer of control to OS kernel in response to some </a:t>
            </a:r>
            <a:r>
              <a:rPr lang="en-US" i="1" dirty="0" smtClean="0"/>
              <a:t>event</a:t>
            </a:r>
            <a:r>
              <a:rPr lang="en-US" dirty="0" smtClean="0"/>
              <a:t>  (i.e., change in processor state)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79650" y="2586038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584825" y="2586038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94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3100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913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3087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3094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3994150" y="3386138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 smtClean="0">
                <a:latin typeface="Arial" charset="0"/>
              </a:rPr>
              <a:t>Exception</a:t>
            </a:r>
            <a:endParaRPr lang="en-US" altLang="en-US" b="0" i="1" dirty="0">
              <a:latin typeface="Arial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6051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 smtClean="0">
                <a:latin typeface="Arial" charset="0"/>
              </a:rPr>
              <a:t>Exception </a:t>
            </a:r>
            <a:r>
              <a:rPr lang="en-US" altLang="en-US" b="0" i="1" dirty="0">
                <a:latin typeface="Arial" charset="0"/>
              </a:rPr>
              <a:t>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3276600" y="4267200"/>
            <a:ext cx="2843710" cy="92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 smtClean="0">
                <a:latin typeface="Arial" charset="0"/>
              </a:rPr>
              <a:t>Or abort &amp; never return</a:t>
            </a:r>
            <a:endParaRPr lang="en-US" altLang="en-US" b="0" i="1" dirty="0">
              <a:latin typeface="Arial" charset="0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533400" y="3446463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2133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2446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1447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228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Exception Tables</a:t>
            </a:r>
            <a:br>
              <a:rPr lang="en-US" altLang="en-US" dirty="0" smtClean="0"/>
            </a:br>
            <a:r>
              <a:rPr lang="en-US" altLang="en-US" dirty="0"/>
              <a:t>(</a:t>
            </a:r>
            <a:r>
              <a:rPr lang="en-US" altLang="en-US" dirty="0" smtClean="0"/>
              <a:t>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648200" y="1981200"/>
            <a:ext cx="4330700" cy="2589213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Each type of event has a unique exception number </a:t>
            </a:r>
            <a:r>
              <a:rPr lang="en-US" altLang="en-US" i="1" dirty="0" smtClean="0"/>
              <a:t>k</a:t>
            </a:r>
          </a:p>
          <a:p>
            <a:pPr lvl="1" eaLnBrk="1" hangingPunct="1"/>
            <a:r>
              <a:rPr lang="en-US" altLang="en-US" dirty="0" smtClean="0"/>
              <a:t>k = index into exception table (a.k.a., interrupt vector)</a:t>
            </a:r>
          </a:p>
          <a:p>
            <a:pPr lvl="1" eaLnBrk="1" hangingPunct="1"/>
            <a:r>
              <a:rPr lang="en-US" altLang="en-US" dirty="0" smtClean="0"/>
              <a:t>Jump table entry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points to a function (exception handler).</a:t>
            </a:r>
          </a:p>
          <a:p>
            <a:pPr lvl="1" eaLnBrk="1" hangingPunct="1"/>
            <a:r>
              <a:rPr lang="en-US" altLang="en-US" dirty="0" smtClean="0"/>
              <a:t>Handler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called each time exception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25488" y="2914650"/>
            <a:ext cx="1016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6388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06388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03300" y="4025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3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579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41325" y="1584325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457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001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 smtClean="0"/>
              <a:t>Indicated by setting the processor’s interrupt pin(s)</a:t>
            </a:r>
          </a:p>
          <a:p>
            <a:pPr lvl="1" eaLnBrk="1" hangingPunct="1">
              <a:defRPr/>
            </a:pPr>
            <a:r>
              <a:rPr lang="en-US" dirty="0" smtClean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 eaLnBrk="1" hangingPunct="1">
              <a:defRPr/>
            </a:pPr>
            <a:r>
              <a:rPr lang="en-US" dirty="0" smtClean="0"/>
              <a:t>Timer interrupt</a:t>
            </a:r>
          </a:p>
          <a:p>
            <a:pPr lvl="2" eaLnBrk="1" hangingPunct="1">
              <a:defRPr/>
            </a:pPr>
            <a:r>
              <a:rPr lang="en-US" dirty="0" smtClean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 smtClean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 smtClean="0"/>
              <a:t>I/O interrupts</a:t>
            </a:r>
          </a:p>
          <a:p>
            <a:pPr lvl="2" eaLnBrk="1" hangingPunct="1">
              <a:defRPr/>
            </a:pPr>
            <a:r>
              <a:rPr lang="en-US" dirty="0" smtClean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 smtClean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 smtClean="0"/>
              <a:t>Arrival of data sector from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199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smtClean="0"/>
              <a:t>Traps</a:t>
            </a:r>
          </a:p>
          <a:p>
            <a:pPr lvl="2" eaLnBrk="1" hangingPunct="1">
              <a:defRPr/>
            </a:pPr>
            <a:r>
              <a:rPr lang="en-US" smtClean="0"/>
              <a:t>Intentional</a:t>
            </a:r>
          </a:p>
          <a:p>
            <a:pPr lvl="2" eaLnBrk="1" hangingPunct="1">
              <a:defRPr/>
            </a:pPr>
            <a:r>
              <a:rPr lang="en-US" smtClean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smtClean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smtClean="0"/>
              <a:t>Faults</a:t>
            </a:r>
          </a:p>
          <a:p>
            <a:pPr lvl="2" eaLnBrk="1" hangingPunct="1">
              <a:defRPr/>
            </a:pPr>
            <a:r>
              <a:rPr lang="en-US" smtClean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smtClean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smtClean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smtClean="0"/>
              <a:t>Aborts</a:t>
            </a:r>
          </a:p>
          <a:p>
            <a:pPr lvl="2" eaLnBrk="1" hangingPunct="1">
              <a:defRPr/>
            </a:pPr>
            <a:r>
              <a:rPr lang="en-US" smtClean="0"/>
              <a:t>Unintentional and unrecoverable</a:t>
            </a:r>
          </a:p>
          <a:p>
            <a:pPr lvl="2" eaLnBrk="1" hangingPunct="1">
              <a:defRPr/>
            </a:pPr>
            <a:r>
              <a:rPr lang="en-US" smtClean="0"/>
              <a:t>Examples: parity error, machine check</a:t>
            </a:r>
          </a:p>
          <a:p>
            <a:pPr lvl="2" eaLnBrk="1" hangingPunct="1">
              <a:defRPr/>
            </a:pPr>
            <a:r>
              <a:rPr lang="en-US" smtClean="0"/>
              <a:t>Aborts current program or entire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x86-64 </a:t>
            </a:r>
            <a:r>
              <a:rPr lang="en-US" dirty="0"/>
              <a:t>E</a:t>
            </a:r>
            <a:r>
              <a:rPr lang="en-US" dirty="0" smtClean="0"/>
              <a:t>xceptions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609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Divide by zero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General protection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Page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Machine check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Abort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32-255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 exceptions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31678</TotalTime>
  <Pages>35</Pages>
  <Words>2968</Words>
  <Application>Microsoft Office PowerPoint</Application>
  <PresentationFormat>Letter Paper (8.5x11 in)</PresentationFormat>
  <Paragraphs>750</Paragraphs>
  <Slides>42</Slides>
  <Notes>7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class02</vt:lpstr>
      <vt:lpstr>Exceptional Control Flow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Shell Programs</vt:lpstr>
      <vt:lpstr>Simple Shell eval Function</vt:lpstr>
      <vt:lpstr>Problem with Simple Shell Example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From the Keyboard</vt:lpstr>
      <vt:lpstr>Example of ctrl-c and ctrl-z</vt:lpstr>
      <vt:lpstr>Sending Signals with kill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 Kuenning</cp:lastModifiedBy>
  <cp:revision>157</cp:revision>
  <cp:lastPrinted>2015-10-29T06:35:20Z</cp:lastPrinted>
  <dcterms:created xsi:type="dcterms:W3CDTF">1998-08-11T09:19:24Z</dcterms:created>
  <dcterms:modified xsi:type="dcterms:W3CDTF">2018-01-13T07:07:02Z</dcterms:modified>
</cp:coreProperties>
</file>