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62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71" r:id="rId26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828" y="-8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 smtClean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7620000" y="64770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mtClean="0"/>
              <a:t>CS 105</a:t>
            </a:r>
          </a:p>
          <a:p>
            <a:pPr>
              <a:defRPr/>
            </a:pPr>
            <a:endParaRPr lang="en-US" altLang="en-US" smtClean="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Internetworking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Networks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Internetworks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Global IP Internet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IP addresses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Domain names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Connections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08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341313"/>
            <a:ext cx="5811837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 smtClean="0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 smtClean="0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 smtClean="0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 smtClean="0"/>
              <a:t>What if packets get lost?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These (and other) questions are addressed by the area of  systems known as </a:t>
            </a:r>
            <a:r>
              <a:rPr lang="en-US" i="1" smtClean="0"/>
              <a:t>computer networking: CS 125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UDP</a:t>
            </a:r>
            <a:r>
              <a:rPr lang="en-US" dirty="0" smtClean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 smtClean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Accessed via mix of Unix file I/O and functions from the </a:t>
            </a:r>
            <a:r>
              <a:rPr lang="en-US" i="1" dirty="0" smtClean="0">
                <a:solidFill>
                  <a:srgbClr val="FF0000"/>
                </a:solidFill>
              </a:rPr>
              <a:t>sockets interface</a:t>
            </a: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128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Hardware and Software Org of</a:t>
            </a:r>
            <a:br>
              <a:rPr lang="en-US" altLang="en-US" smtClean="0"/>
            </a:br>
            <a:r>
              <a:rPr lang="en-US" altLang="en-US" smtClean="0"/>
              <a:t>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14638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462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462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4638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14638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462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00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00838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7386638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386638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700838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700838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386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444750" y="1905000"/>
            <a:ext cx="2001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296025" y="1905000"/>
            <a:ext cx="2081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28650" y="2811463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42913" y="3800475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132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116388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187825" y="4303713"/>
            <a:ext cx="1449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509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725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624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497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 Hosts are mapped to a set of 32-bit </a:t>
            </a:r>
            <a:r>
              <a:rPr lang="en-US" i="1" dirty="0" smtClean="0">
                <a:solidFill>
                  <a:srgbClr val="FF0000"/>
                </a:solidFill>
              </a:rPr>
              <a:t>IP(v4) addresses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134.173.42.100 is Knuth</a:t>
            </a:r>
          </a:p>
          <a:p>
            <a:pPr lvl="1" eaLnBrk="1" hangingPunct="1">
              <a:defRPr/>
            </a:pPr>
            <a:r>
              <a:rPr lang="en-US" dirty="0" smtClean="0"/>
              <a:t>128-bit IPv6 addresses also used; we will ignore those</a:t>
            </a:r>
          </a:p>
          <a:p>
            <a:pPr eaLnBrk="1" hangingPunct="1">
              <a:defRPr/>
            </a:pPr>
            <a:r>
              <a:rPr lang="en-US" dirty="0" smtClean="0"/>
              <a:t>2. IP addresses are mapped to set of identifiers called Internet </a:t>
            </a:r>
            <a:r>
              <a:rPr lang="en-US" i="1" dirty="0" smtClean="0">
                <a:solidFill>
                  <a:srgbClr val="FF0000"/>
                </a:solidFill>
              </a:rPr>
              <a:t>domain names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 smtClean="0"/>
              <a:t>128.2.203.164 is mapped to www.cs.</a:t>
            </a:r>
            <a:r>
              <a:rPr lang="en-US" dirty="0" smtClean="0">
                <a:solidFill>
                  <a:srgbClr val="FF0000"/>
                </a:solidFill>
              </a:rPr>
              <a:t>cmu</a:t>
            </a:r>
            <a:r>
              <a:rPr lang="en-US" dirty="0" smtClean="0"/>
              <a:t>.edu</a:t>
            </a:r>
          </a:p>
          <a:p>
            <a:pPr lvl="1" eaLnBrk="1" hangingPunct="1">
              <a:defRPr/>
            </a:pPr>
            <a:r>
              <a:rPr lang="en-US" dirty="0" smtClean="0"/>
              <a:t>Mapping is many-to-many</a:t>
            </a:r>
          </a:p>
          <a:p>
            <a:pPr eaLnBrk="1" hangingPunct="1">
              <a:defRPr/>
            </a:pPr>
            <a:r>
              <a:rPr lang="en-US" dirty="0" smtClean="0"/>
              <a:t>3. Process on one Internet host can communicate with process on another via a </a:t>
            </a:r>
            <a:r>
              <a:rPr lang="en-US" i="1" dirty="0" smtClean="0">
                <a:solidFill>
                  <a:srgbClr val="FF0000"/>
                </a:solidFill>
              </a:rPr>
              <a:t>connection</a:t>
            </a:r>
            <a:r>
              <a:rPr lang="en-US" i="1" dirty="0" smtClean="0"/>
              <a:t>—IP Address, Port  Number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IPv4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 smtClean="0"/>
              <a:t>The original Internet Protocol, with its 32-bit addresses, is known as </a:t>
            </a:r>
            <a:r>
              <a:rPr lang="en-US" i="1" dirty="0" smtClean="0"/>
              <a:t>Internet Protocol Version 4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1996: Internet Engineering Task Force (IETF) introduced </a:t>
            </a:r>
            <a:r>
              <a:rPr lang="en-US" i="1" dirty="0" smtClean="0"/>
              <a:t>Internet Protocol Version 6 </a:t>
            </a:r>
            <a:r>
              <a:rPr lang="en-US" dirty="0" smtClean="0">
                <a:solidFill>
                  <a:srgbClr val="FF0000"/>
                </a:solidFill>
              </a:rPr>
              <a:t>(IPv6</a:t>
            </a:r>
            <a:r>
              <a:rPr lang="en-US" dirty="0" smtClean="0"/>
              <a:t>) with 128-bit addresses</a:t>
            </a:r>
          </a:p>
          <a:p>
            <a:pPr lvl="1"/>
            <a:r>
              <a:rPr lang="en-US" dirty="0" smtClean="0"/>
              <a:t>Intended as the successor to IPv4</a:t>
            </a:r>
          </a:p>
          <a:p>
            <a:r>
              <a:rPr lang="en-US" dirty="0" smtClean="0"/>
              <a:t>As of 2015, vast majority of Internet traffic still carried by IPv4	</a:t>
            </a:r>
          </a:p>
          <a:p>
            <a:pPr lvl="1"/>
            <a:r>
              <a:rPr lang="en-US" dirty="0" smtClean="0"/>
              <a:t>Only 4% of users access Google services using IPv6.</a:t>
            </a:r>
          </a:p>
          <a:p>
            <a:r>
              <a:rPr lang="en-US" dirty="0" smtClean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769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19200"/>
            <a:ext cx="8281987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32-bit IP addresses are stored in </a:t>
            </a:r>
            <a:r>
              <a:rPr lang="en-US" i="1" dirty="0" smtClean="0">
                <a:solidFill>
                  <a:srgbClr val="FF0000"/>
                </a:solidFill>
              </a:rPr>
              <a:t>IP address </a:t>
            </a:r>
            <a:r>
              <a:rPr lang="en-US" i="1" dirty="0" err="1" smtClean="0">
                <a:solidFill>
                  <a:srgbClr val="FF0000"/>
                </a:solidFill>
              </a:rPr>
              <a:t>struct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Always stored in memory in </a:t>
            </a:r>
            <a:r>
              <a:rPr lang="en-US" i="1" dirty="0" smtClean="0"/>
              <a:t>network byte order</a:t>
            </a:r>
            <a:r>
              <a:rPr lang="en-US" dirty="0" smtClean="0"/>
              <a:t> (big-endian)</a:t>
            </a:r>
          </a:p>
          <a:p>
            <a:pPr lvl="1" eaLnBrk="1" hangingPunct="1">
              <a:defRPr/>
            </a:pPr>
            <a:r>
              <a:rPr lang="en-US" dirty="0" smtClean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 smtClean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8600" y="3541713"/>
            <a:ext cx="7758113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>
                <a:latin typeface="Helvetica" pitchFamily="-124" charset="0"/>
              </a:rPr>
              <a:t> </a:t>
            </a:r>
            <a:r>
              <a:rPr lang="en-US" altLang="en-US" sz="1800" dirty="0">
                <a:latin typeface="Helvetica" pitchFamily="-124" charset="0"/>
              </a:rPr>
              <a:t>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>
                <a:latin typeface="Helvetica" pitchFamily="-124" charset="0"/>
              </a:rPr>
              <a:t> </a:t>
            </a:r>
            <a:r>
              <a:rPr lang="en-US" altLang="en-US" sz="1800" dirty="0">
                <a:latin typeface="Helvetica" pitchFamily="-124" charset="0"/>
              </a:rPr>
              <a:t>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786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1800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 smtClean="0"/>
              <a:t>IP address</a:t>
            </a:r>
            <a:r>
              <a:rPr lang="en-US" smtClean="0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 smtClean="0"/>
              <a:t>IPv6 addresses uglier: </a:t>
            </a:r>
            <a:r>
              <a:rPr lang="en-US" sz="1600" smtClean="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 smtClean="0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inet_pton</a:t>
            </a:r>
            <a:r>
              <a:rPr lang="en-US" smtClean="0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inet_ntop</a:t>
            </a:r>
            <a:r>
              <a:rPr lang="en-US" smtClean="0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 smtClean="0"/>
              <a:t>“n” denotes network representation; “p” denotes printable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58900" y="2055813"/>
            <a:ext cx="47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92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59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94175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43238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295279" y="4717767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 smtClean="0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 smtClean="0">
                <a:latin typeface="Helvetica" pitchFamily="-124" charset="0"/>
              </a:rPr>
              <a:t>134.173.42.167</a:t>
            </a:r>
            <a:endParaRPr lang="en-US" altLang="en-US" dirty="0">
              <a:latin typeface="Helvetica" pitchFamily="-124" charset="0"/>
            </a:endParaRP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2339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1808163" y="4719638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2527300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4341813" y="3921125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6018213" y="2055813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90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99500" cy="5638800"/>
          </a:xfrm>
        </p:spPr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 smtClean="0"/>
              <a:t>Internet tracks mapping between IP addresses and domain names in worldwide many-to-many distributed database called </a:t>
            </a:r>
            <a:r>
              <a:rPr lang="en-US" i="1" dirty="0" smtClean="0"/>
              <a:t>DNS</a:t>
            </a:r>
            <a:r>
              <a:rPr lang="en-US" dirty="0" smtClean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 smtClean="0"/>
              <a:t>Conceptually, programmers can view DNS database as collection of millions of </a:t>
            </a:r>
            <a:r>
              <a:rPr lang="en-US" i="1" dirty="0" smtClean="0"/>
              <a:t>address information structures</a:t>
            </a:r>
            <a:r>
              <a:rPr lang="en-US" dirty="0" smtClean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 smtClean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r>
              <a:rPr lang="en-US" dirty="0" smtClean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getnameinfo</a:t>
            </a:r>
            <a:r>
              <a:rPr lang="en-US" dirty="0" smtClean="0">
                <a:latin typeface="Courier New" pitchFamily="49" charset="0"/>
              </a:rPr>
              <a:t>:</a:t>
            </a:r>
            <a:r>
              <a:rPr lang="en-US" dirty="0" smtClean="0"/>
              <a:t> query key is IP address (V4 or V6)</a:t>
            </a:r>
            <a:endParaRPr lang="en-US" sz="1400" dirty="0" smtClean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28600" y="28956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/* Address information structure (DNS only has + entries) */ </a:t>
            </a:r>
          </a:p>
          <a:p>
            <a:r>
              <a:rPr lang="en-US" altLang="en-US" sz="1400"/>
              <a:t>struct addrinfo {</a:t>
            </a:r>
          </a:p>
          <a:p>
            <a:r>
              <a:rPr lang="en-US" altLang="en-US" sz="1400"/>
              <a:t>	int              ai_flags;	/*   Various options */</a:t>
            </a:r>
          </a:p>
          <a:p>
            <a:r>
              <a:rPr lang="en-US" altLang="en-US" sz="1400"/>
              <a:t>	int              ai_family;	/* + AF_INET or AF_INET6 */</a:t>
            </a:r>
          </a:p>
          <a:p>
            <a:r>
              <a:rPr lang="en-US" altLang="en-US" sz="1400"/>
              <a:t>	int              ai_socktype;	/*   Preferred socket type */</a:t>
            </a:r>
          </a:p>
          <a:p>
            <a:r>
              <a:rPr lang="en-US" altLang="en-US" sz="1400"/>
              <a:t>	int              ai_protocol;	/*   Preferred protocol */</a:t>
            </a:r>
          </a:p>
          <a:p>
            <a:r>
              <a:rPr lang="en-US" altLang="en-US" sz="1400"/>
              <a:t>	size_t           ai_addrlen;	/*   Length of address */</a:t>
            </a:r>
          </a:p>
          <a:p>
            <a:r>
              <a:rPr lang="en-US" altLang="en-US" sz="1400"/>
              <a:t>	struct sockaddr *ai_addr;		/* + Encoded IP address */</a:t>
            </a:r>
          </a:p>
          <a:p>
            <a:r>
              <a:rPr lang="en-US" altLang="en-US" sz="1400"/>
              <a:t>	char            *ai_canonname;	/* + Canonical host name */</a:t>
            </a:r>
          </a:p>
          <a:p>
            <a:r>
              <a:rPr lang="en-US" altLang="en-US" sz="1400"/>
              <a:t>	struct addrinfo *ai_next;		/*   Link to next answer */</a:t>
            </a:r>
          </a:p>
          <a:p>
            <a:r>
              <a:rPr lang="en-US" altLang="en-US" sz="1400"/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64754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 smtClean="0"/>
              <a:t>Each host has a locally defined domain name </a:t>
            </a:r>
            <a:r>
              <a:rPr lang="en-US" smtClean="0">
                <a:latin typeface="Courier New" pitchFamily="49" charset="0"/>
              </a:rPr>
              <a:t>localhost</a:t>
            </a:r>
            <a:r>
              <a:rPr lang="en-US" smtClean="0"/>
              <a:t>, which always maps to </a:t>
            </a:r>
            <a:r>
              <a:rPr lang="en-US" i="1" smtClean="0">
                <a:solidFill>
                  <a:srgbClr val="FF0000"/>
                </a:solidFill>
              </a:rPr>
              <a:t>loopback address</a:t>
            </a: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127.0.0.1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Different kinds of mappings are possible:</a:t>
            </a:r>
          </a:p>
          <a:p>
            <a:pPr lvl="1" eaLnBrk="1" hangingPunct="1">
              <a:defRPr/>
            </a:pPr>
            <a:r>
              <a:rPr lang="en-US" smtClean="0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 smtClean="0">
                <a:latin typeface="Courier New" pitchFamily="49" charset="0"/>
              </a:rPr>
              <a:t>www.cs.hmc.edu </a:t>
            </a:r>
            <a:r>
              <a:rPr lang="en-US" sz="1600" smtClean="0"/>
              <a:t>maps to 134.173.42.2</a:t>
            </a:r>
          </a:p>
          <a:p>
            <a:pPr lvl="1" eaLnBrk="1" hangingPunct="1">
              <a:defRPr/>
            </a:pPr>
            <a:r>
              <a:rPr lang="en-US" smtClean="0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 smtClean="0">
                <a:latin typeface="Courier New" pitchFamily="49" charset="0"/>
              </a:rPr>
              <a:t>cs.hmc.edu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knuth.cs.hmc.edu </a:t>
            </a:r>
            <a:r>
              <a:rPr lang="en-US" smtClean="0">
                <a:latin typeface="Arial" charset="0"/>
              </a:rPr>
              <a:t>both map to</a:t>
            </a:r>
            <a:r>
              <a:rPr lang="en-US" smtClean="0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 smtClean="0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 smtClean="0">
                <a:latin typeface="Courier New" pitchFamily="49" charset="0"/>
              </a:rPr>
              <a:t>aol.com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www.aol.com </a:t>
            </a:r>
            <a:r>
              <a:rPr lang="en-US" smtClean="0"/>
              <a:t>map to multiple IP addresses</a:t>
            </a:r>
          </a:p>
          <a:p>
            <a:pPr lvl="1" eaLnBrk="1" hangingPunct="1">
              <a:defRPr/>
            </a:pPr>
            <a:r>
              <a:rPr lang="en-US" smtClean="0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 smtClean="0"/>
              <a:t>For example: </a:t>
            </a:r>
            <a:r>
              <a:rPr lang="en-US" smtClean="0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 smtClean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 smtClean="0"/>
              <a:t>Ethernet</a:t>
            </a:r>
          </a:p>
          <a:p>
            <a:pPr lvl="2" eaLnBrk="1" hangingPunct="1">
              <a:defRPr/>
            </a:pPr>
            <a:r>
              <a:rPr lang="en-US" dirty="0" smtClean="0"/>
              <a:t>802.11 (wireless)</a:t>
            </a:r>
          </a:p>
          <a:p>
            <a:pPr lvl="1" eaLnBrk="1" hangingPunct="1">
              <a:defRPr/>
            </a:pPr>
            <a:r>
              <a:rPr lang="en-US" dirty="0" smtClean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 smtClean="0"/>
              <a:t>Different, usually faster technology</a:t>
            </a:r>
          </a:p>
          <a:p>
            <a:pPr eaLnBrk="1" hangingPunct="1">
              <a:defRPr/>
            </a:pP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internetwork</a:t>
            </a:r>
            <a:r>
              <a:rPr lang="en-US" i="1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internet</a:t>
            </a:r>
            <a:r>
              <a:rPr lang="en-US" i="1" dirty="0" smtClean="0"/>
              <a:t>) </a:t>
            </a:r>
            <a:r>
              <a:rPr lang="en-US" dirty="0" smtClean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 smtClean="0"/>
              <a:t>Global IP Internet (uppercase “I”) is most famous example of an internet (lowercase “</a:t>
            </a:r>
            <a:r>
              <a:rPr lang="en-US" dirty="0" err="1" smtClean="0"/>
              <a:t>i</a:t>
            </a:r>
            <a:r>
              <a:rPr lang="en-US" dirty="0" smtClean="0"/>
              <a:t>”)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4963"/>
            <a:ext cx="86106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143000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 smtClean="0"/>
              <a:t>sockaddr_in</a:t>
            </a:r>
            <a:r>
              <a:rPr lang="en-US" altLang="en-US" dirty="0" smtClean="0"/>
              <a:t> </a:t>
            </a:r>
            <a:r>
              <a:rPr lang="en-US" altLang="en-US" dirty="0"/>
              <a:t>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 smtClean="0"/>
              <a:t>AF_INET</a:t>
            </a:r>
            <a:r>
              <a:rPr lang="en-US" altLang="en-US" dirty="0" smtClean="0"/>
              <a:t>;  </a:t>
            </a:r>
            <a:r>
              <a:rPr lang="en-US" altLang="en-US" dirty="0"/>
              <a:t>/* Or </a:t>
            </a:r>
            <a:r>
              <a:rPr lang="en-US" altLang="en-US" dirty="0" smtClean="0"/>
              <a:t>AF_INET6 </a:t>
            </a:r>
            <a:r>
              <a:rPr lang="en-US" altLang="en-US" dirty="0"/>
              <a:t>or </a:t>
            </a:r>
            <a:r>
              <a:rPr lang="en-US" altLang="en-US" dirty="0" err="1" smtClean="0"/>
              <a:t>AF_UNSPEC</a:t>
            </a:r>
            <a:r>
              <a:rPr lang="en-US" altLang="en-US" dirty="0" smtClean="0"/>
              <a:t> </a:t>
            </a:r>
            <a:r>
              <a:rPr lang="en-US" altLang="en-US" dirty="0"/>
              <a:t>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</a:t>
            </a:r>
            <a:r>
              <a:rPr lang="en-US" altLang="en-US" dirty="0" smtClean="0"/>
              <a:t>/* CHANGES NEEDED BELOW FOR AF_INET6 or </a:t>
            </a:r>
            <a:r>
              <a:rPr lang="en-US" altLang="en-US" dirty="0" err="1" smtClean="0"/>
              <a:t>AF_UNSPEC</a:t>
            </a:r>
            <a:r>
              <a:rPr lang="en-US" altLang="en-US" dirty="0" smtClean="0"/>
              <a:t>: see handout */</a:t>
            </a:r>
            <a:endParaRPr lang="en-US" altLang="en-US" dirty="0"/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sockaddr_in</a:t>
            </a:r>
            <a:r>
              <a:rPr lang="en-US" altLang="en-US" dirty="0" smtClean="0"/>
              <a:t> *)host-</a:t>
            </a:r>
            <a:r>
              <a:rPr lang="en-US" altLang="en-US" dirty="0"/>
              <a:t>&gt;</a:t>
            </a:r>
            <a:r>
              <a:rPr lang="en-US" altLang="en-US" dirty="0" err="1" smtClean="0"/>
              <a:t>ai_addr</a:t>
            </a:r>
            <a:r>
              <a:rPr lang="en-US" altLang="en-US" dirty="0"/>
              <a:t>;</a:t>
            </a:r>
            <a:endParaRPr lang="en-US" altLang="en-US" dirty="0" smtClean="0"/>
          </a:p>
          <a:p>
            <a:r>
              <a:rPr lang="en-US" altLang="en-US" dirty="0" smtClean="0"/>
              <a:t>	</a:t>
            </a:r>
            <a:r>
              <a:rPr lang="en-US" altLang="en-US" dirty="0" err="1" smtClean="0"/>
              <a:t>inet_ntop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-&gt;</a:t>
            </a:r>
            <a:r>
              <a:rPr lang="en-US" altLang="en-US" dirty="0" err="1" smtClean="0"/>
              <a:t>sin_family</a:t>
            </a:r>
            <a:r>
              <a:rPr lang="en-US" altLang="en-US" dirty="0" smtClean="0"/>
              <a:t>, </a:t>
            </a:r>
            <a:r>
              <a:rPr lang="en-US" altLang="en-US" dirty="0" smtClean="0"/>
              <a:t>&amp;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-</a:t>
            </a:r>
            <a:r>
              <a:rPr lang="en-US" altLang="en-US" dirty="0" smtClean="0"/>
              <a:t>&gt;</a:t>
            </a:r>
            <a:r>
              <a:rPr lang="en-US" altLang="en-US" dirty="0" err="1" smtClean="0"/>
              <a:t>sin_addr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sizeof</a:t>
            </a:r>
            <a:r>
              <a:rPr lang="en-US" altLang="en-US" dirty="0"/>
              <a:t>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);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);</a:t>
            </a:r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smtClean="0"/>
              <a:t>}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err="1" smtClean="0"/>
              <a:t>freeaddrinfo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firsthost</a:t>
            </a:r>
            <a:r>
              <a:rPr lang="en-US" altLang="en-US" dirty="0" smtClean="0"/>
              <a:t>);</a:t>
            </a:r>
            <a:endParaRPr lang="en-US" altLang="en-US" dirty="0"/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Querying DNS from the Command Line</a:t>
            </a:r>
            <a:endParaRPr lang="en-US" altLang="en-US" smtClean="0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10652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Domain Information Groper (</a:t>
            </a:r>
            <a:r>
              <a:rPr lang="en-US" smtClean="0">
                <a:latin typeface="Courier New" pitchFamily="49" charset="0"/>
              </a:rPr>
              <a:t>dig</a:t>
            </a:r>
            <a:r>
              <a:rPr lang="en-US" smtClean="0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90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7770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Clients and servers communicate by sending streams of bytes over </a:t>
            </a:r>
            <a:r>
              <a:rPr lang="en-US" i="1" dirty="0" smtClean="0">
                <a:solidFill>
                  <a:srgbClr val="FF0000"/>
                </a:solidFill>
              </a:rPr>
              <a:t>connections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Socket</a:t>
            </a:r>
            <a:r>
              <a:rPr lang="en-US" dirty="0" smtClean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Socket address is </a:t>
            </a:r>
            <a:r>
              <a:rPr lang="en-US" dirty="0" err="1" smtClean="0">
                <a:latin typeface="Courier New" pitchFamily="49" charset="0"/>
              </a:rPr>
              <a:t>IPaddress:port</a:t>
            </a:r>
            <a:r>
              <a:rPr lang="en-US" dirty="0" smtClean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Port</a:t>
            </a:r>
            <a:r>
              <a:rPr lang="en-US" dirty="0" smtClean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Ephemeral port</a:t>
            </a:r>
            <a:r>
              <a:rPr lang="en-US" dirty="0" smtClean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Well-known port</a:t>
            </a:r>
            <a:r>
              <a:rPr lang="en-US" dirty="0" smtClean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Connection is uniquely identified by socket addresses of its endpoints (</a:t>
            </a:r>
            <a:r>
              <a:rPr lang="en-US" i="1" dirty="0" smtClean="0">
                <a:solidFill>
                  <a:srgbClr val="FF0000"/>
                </a:solidFill>
              </a:rPr>
              <a:t>socket pair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clientaddr:clientport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serveraddr:serverport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Ports</a:t>
            </a:r>
            <a:br>
              <a:rPr lang="en-US" dirty="0" smtClean="0"/>
            </a:br>
            <a:r>
              <a:rPr lang="en-US" dirty="0" smtClean="0"/>
              <a:t>and Service 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services have permanently assigned </a:t>
            </a:r>
            <a:r>
              <a:rPr lang="en-US" i="1" dirty="0" smtClean="0">
                <a:solidFill>
                  <a:srgbClr val="FF0000"/>
                </a:solidFill>
              </a:rPr>
              <a:t>well-known ports </a:t>
            </a:r>
            <a:r>
              <a:rPr lang="en-US" i="1" dirty="0" smtClean="0"/>
              <a:t>and </a:t>
            </a:r>
            <a:r>
              <a:rPr lang="en-US" dirty="0" smtClean="0"/>
              <a:t>corresponding </a:t>
            </a:r>
            <a:r>
              <a:rPr lang="en-US" i="1" dirty="0" smtClean="0">
                <a:solidFill>
                  <a:srgbClr val="FF0000"/>
                </a:solidFill>
              </a:rPr>
              <a:t>well-known service names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server: 7/echo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servers: 22/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email server: 25/</a:t>
            </a:r>
            <a:r>
              <a:rPr lang="en-US" dirty="0" err="1" smtClean="0"/>
              <a:t>smtp</a:t>
            </a:r>
            <a:endParaRPr lang="en-US" dirty="0" smtClean="0"/>
          </a:p>
          <a:p>
            <a:pPr lvl="1"/>
            <a:r>
              <a:rPr lang="en-US" dirty="0" smtClean="0"/>
              <a:t>Web servers: 80/http</a:t>
            </a:r>
          </a:p>
          <a:p>
            <a:pPr lvl="1"/>
            <a:endParaRPr lang="en-US" dirty="0"/>
          </a:p>
          <a:p>
            <a:r>
              <a:rPr lang="en-US" dirty="0" smtClean="0"/>
              <a:t>Mappings between well-known ports and service names is contained in the file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/services </a:t>
            </a:r>
            <a:r>
              <a:rPr lang="en-US" dirty="0" smtClean="0"/>
              <a:t>on each Linux machine.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6740525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796925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047038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Putting it all Together: </a:t>
            </a:r>
            <a:br>
              <a:rPr lang="en-US" altLang="en-US" smtClean="0"/>
            </a:br>
            <a:r>
              <a:rPr lang="en-US" altLang="en-US" smtClean="0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503488" y="3479800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6788150" y="31083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933450" y="31083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2278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2149475" y="34464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6729413" y="34464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1473200" y="2238375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5157788" y="2238375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2278063" y="2819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6445250" y="2819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593725" y="4143375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6453188" y="4143375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5303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Time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use sockets interface to establish Internet connections between clients and servers </a:t>
            </a:r>
          </a:p>
          <a:p>
            <a:pPr eaLnBrk="1" hangingPunct="1">
              <a:defRPr/>
            </a:pPr>
            <a:r>
              <a:rPr lang="en-US" smtClean="0"/>
              <a:t>How to use Unix I/O to copy data from one host to another over an Internet connection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041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8318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Ethernet segment consists of collection of </a:t>
            </a:r>
            <a:r>
              <a:rPr lang="en-US" sz="2000" i="1" dirty="0" smtClean="0">
                <a:solidFill>
                  <a:srgbClr val="FF0000"/>
                </a:solidFill>
              </a:rPr>
              <a:t>hosts</a:t>
            </a:r>
            <a:r>
              <a:rPr lang="en-US" sz="2000" dirty="0" smtClean="0"/>
              <a:t> connected by wires (twisted pairs) to a </a:t>
            </a:r>
            <a:r>
              <a:rPr lang="en-US" sz="2000" i="1" dirty="0" smtClean="0">
                <a:solidFill>
                  <a:srgbClr val="FF0000"/>
                </a:solidFill>
              </a:rPr>
              <a:t>switch</a:t>
            </a: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All or part of a building</a:t>
            </a: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Hosts send bits to any other host in chunks called </a:t>
            </a:r>
            <a:r>
              <a:rPr lang="en-US" sz="1800" i="1" dirty="0" smtClean="0">
                <a:solidFill>
                  <a:srgbClr val="FF0000"/>
                </a:solidFill>
              </a:rPr>
              <a:t>frames</a:t>
            </a:r>
            <a:endParaRPr lang="en-US" sz="18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 smtClean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2590800" y="2286000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8392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Level: Bridged Ethernet Seg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8318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752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743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2971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44625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25700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406775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477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6705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159500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140575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019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000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2341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6075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210050" y="3670300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111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095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1781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2771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473200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454275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3048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029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2370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140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124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695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662488" y="44323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5534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6524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753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5207000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6188075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7169150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4238625" y="5162550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6705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7140575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6515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6197600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6103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589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576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315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4489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495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183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016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971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276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191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257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968625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863975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930775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495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95275" y="4346575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 smtClean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446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Multiple incompatible LANs can be physically connected by specialized computers called </a:t>
            </a:r>
            <a:r>
              <a:rPr lang="en-US" sz="2000" i="1" smtClean="0">
                <a:solidFill>
                  <a:srgbClr val="FF0000"/>
                </a:solidFill>
              </a:rPr>
              <a:t>routers</a:t>
            </a:r>
            <a:endParaRPr lang="en-US" sz="2000" i="1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The connected networks are called an </a:t>
            </a:r>
            <a:r>
              <a:rPr lang="en-US" sz="2000" i="1" smtClean="0">
                <a:solidFill>
                  <a:srgbClr val="FF0000"/>
                </a:solidFill>
              </a:rPr>
              <a:t>internet</a:t>
            </a:r>
            <a:endParaRPr lang="en-US" sz="200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143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447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362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429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39825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0351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1019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71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667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791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096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010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077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788025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6833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7501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785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315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2667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4495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971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6324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6629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276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5105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554413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381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752600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9327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Solution: </a:t>
            </a:r>
            <a:r>
              <a:rPr lang="en-US" i="1" smtClean="0">
                <a:solidFill>
                  <a:srgbClr val="FF0000"/>
                </a:solidFill>
              </a:rPr>
              <a:t>protocol software</a:t>
            </a:r>
            <a:r>
              <a:rPr lang="en-US" smtClean="0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Implements an </a:t>
            </a:r>
            <a:r>
              <a:rPr lang="en-US" i="1" smtClean="0">
                <a:solidFill>
                  <a:srgbClr val="FF0000"/>
                </a:solidFill>
              </a:rPr>
              <a:t>internet protocol</a:t>
            </a:r>
            <a:r>
              <a:rPr lang="en-US" smtClean="0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TCP/IP is protocol (family) for global IP Internet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582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Does an internet Protocol </a:t>
            </a:r>
            <a:br>
              <a:rPr lang="en-US" altLang="en-US" smtClean="0"/>
            </a:br>
            <a:r>
              <a:rPr lang="en-US" altLang="en-US" smtClean="0"/>
              <a:t>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4942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Defines uniform format for </a:t>
            </a:r>
            <a:r>
              <a:rPr lang="en-US" dirty="0" smtClean="0">
                <a:solidFill>
                  <a:srgbClr val="FF0000"/>
                </a:solidFill>
              </a:rPr>
              <a:t>host addresses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An internet protocol defines a standard transfer unit (</a:t>
            </a:r>
            <a:r>
              <a:rPr lang="en-US" i="1" dirty="0" smtClean="0">
                <a:solidFill>
                  <a:srgbClr val="FF0000"/>
                </a:solidFill>
              </a:rPr>
              <a:t>packet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Packet consists of </a:t>
            </a:r>
            <a:r>
              <a:rPr lang="en-US" i="1" dirty="0" smtClean="0">
                <a:solidFill>
                  <a:srgbClr val="FF0000"/>
                </a:solidFill>
              </a:rPr>
              <a:t>header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 smtClean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79327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Transferring Data via an internet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76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76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376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808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28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033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25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370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132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589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25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387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551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313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770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022350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703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126413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89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151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808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703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625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1387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7151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7913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8370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228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228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230188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1970088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7227888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6751638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6770688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6770688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1196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517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6383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5848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3798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3798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4891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4256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5322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4310063" y="4038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1841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2808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2808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7151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7913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5980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5980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5980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5932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6411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6411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3581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1171575" y="3976688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40646</TotalTime>
  <Pages>35</Pages>
  <Words>1704</Words>
  <Application>Microsoft Office PowerPoint</Application>
  <PresentationFormat>Letter Paper (8.5x11 in)</PresentationFormat>
  <Paragraphs>371</Paragraphs>
  <Slides>25</Slides>
  <Notes>1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class02</vt:lpstr>
      <vt:lpstr>Internetworking </vt:lpstr>
      <vt:lpstr>Computer Networks</vt:lpstr>
      <vt:lpstr>Lowest Level: Ethernet Segment</vt:lpstr>
      <vt:lpstr>Next Level: Bridged Ethernet Seg</vt:lpstr>
      <vt:lpstr>Conceptual View of LANs</vt:lpstr>
      <vt:lpstr>Next Level: internets</vt:lpstr>
      <vt:lpstr> Notion of an internet Protocol</vt:lpstr>
      <vt:lpstr>What Does an internet Protocol  Do?</vt:lpstr>
      <vt:lpstr>Transferring Data via an internet</vt:lpstr>
      <vt:lpstr>Other Issues</vt:lpstr>
      <vt:lpstr>Global IP Internet</vt:lpstr>
      <vt:lpstr>Hardware and Software Org of  an Internet Application</vt:lpstr>
      <vt:lpstr>Programmer’s View of Internet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Geoff Kuenning</cp:lastModifiedBy>
  <cp:revision>422</cp:revision>
  <cp:lastPrinted>2017-10-30T07:40:28Z</cp:lastPrinted>
  <dcterms:created xsi:type="dcterms:W3CDTF">1998-08-11T09:19:24Z</dcterms:created>
  <dcterms:modified xsi:type="dcterms:W3CDTF">2017-11-02T00:25:28Z</dcterms:modified>
</cp:coreProperties>
</file>