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96" r:id="rId2"/>
    <p:sldId id="262" r:id="rId3"/>
    <p:sldId id="297" r:id="rId4"/>
    <p:sldId id="266" r:id="rId5"/>
    <p:sldId id="268" r:id="rId6"/>
    <p:sldId id="301" r:id="rId7"/>
    <p:sldId id="302" r:id="rId8"/>
    <p:sldId id="303" r:id="rId9"/>
    <p:sldId id="304" r:id="rId10"/>
    <p:sldId id="305" r:id="rId11"/>
    <p:sldId id="269" r:id="rId12"/>
    <p:sldId id="300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99" r:id="rId21"/>
    <p:sldId id="277" r:id="rId22"/>
    <p:sldId id="314" r:id="rId23"/>
    <p:sldId id="278" r:id="rId24"/>
    <p:sldId id="306" r:id="rId25"/>
    <p:sldId id="307" r:id="rId26"/>
    <p:sldId id="279" r:id="rId27"/>
    <p:sldId id="318" r:id="rId28"/>
    <p:sldId id="285" r:id="rId29"/>
    <p:sldId id="286" r:id="rId30"/>
    <p:sldId id="281" r:id="rId31"/>
    <p:sldId id="282" r:id="rId32"/>
    <p:sldId id="308" r:id="rId33"/>
    <p:sldId id="309" r:id="rId34"/>
    <p:sldId id="284" r:id="rId35"/>
    <p:sldId id="310" r:id="rId36"/>
    <p:sldId id="311" r:id="rId37"/>
    <p:sldId id="280" r:id="rId38"/>
    <p:sldId id="312" r:id="rId39"/>
    <p:sldId id="313" r:id="rId40"/>
    <p:sldId id="315" r:id="rId41"/>
    <p:sldId id="316" r:id="rId42"/>
    <p:sldId id="317" r:id="rId43"/>
    <p:sldId id="298" r:id="rId44"/>
  </p:sldIdLst>
  <p:sldSz cx="9144000" cy="6858000" type="screen4x3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598961D-D26F-449A-A248-5FD766547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9250" y="523875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ADC0F06-3E82-44F6-A99E-5A1711D9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85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E6DC048-CC23-4220-B035-57C6DD9348F5}" type="slidenum">
              <a:rPr lang="en-US" altLang="en-US" sz="1200" b="0" smtClean="0">
                <a:latin typeface="Arial" pitchFamily="34" charset="0"/>
              </a:rPr>
              <a:pPr/>
              <a:t>2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A1BD33F-15F7-4996-B077-59DE104F2C71}" type="slidenum">
              <a:rPr lang="en-US" altLang="en-US" sz="1200" b="0" smtClean="0">
                <a:latin typeface="Arial" pitchFamily="34" charset="0"/>
              </a:rPr>
              <a:pPr/>
              <a:t>17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215A018-00F8-44B8-9186-C9DCBB4BB4BA}" type="slidenum">
              <a:rPr lang="en-US" altLang="en-US" sz="1200" b="0" smtClean="0">
                <a:latin typeface="Arial" pitchFamily="34" charset="0"/>
              </a:rPr>
              <a:pPr/>
              <a:t>18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E1E17B4-2909-419B-B83D-8B2FF674167F}" type="slidenum">
              <a:rPr lang="en-US" altLang="en-US" sz="1200" b="0" smtClean="0">
                <a:latin typeface="Arial" pitchFamily="34" charset="0"/>
              </a:rPr>
              <a:pPr/>
              <a:t>19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61AE12A-C14D-47AA-80E4-B59365268F6D}" type="slidenum">
              <a:rPr lang="en-US" altLang="en-US" sz="1200" b="0" smtClean="0">
                <a:latin typeface="Arial" pitchFamily="34" charset="0"/>
              </a:rPr>
              <a:pPr/>
              <a:t>20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11EAA018-A937-479B-8928-6E7FA90AD975}" type="slidenum">
              <a:rPr lang="en-US" altLang="en-US" sz="1200" b="0" smtClean="0">
                <a:latin typeface="Arial" pitchFamily="34" charset="0"/>
              </a:rPr>
              <a:pPr/>
              <a:t>21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217F9ED-DD95-4D23-9229-D744DF4311A5}" type="slidenum">
              <a:rPr lang="en-US" altLang="en-US" sz="1200" b="0" smtClean="0">
                <a:latin typeface="Arial" pitchFamily="34" charset="0"/>
              </a:rPr>
              <a:pPr/>
              <a:t>23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567F72F-4853-457A-B346-95B8F7006D61}" type="slidenum">
              <a:rPr lang="en-US" altLang="en-US" sz="1200" b="0" smtClean="0">
                <a:latin typeface="Arial" pitchFamily="34" charset="0"/>
              </a:rPr>
              <a:pPr/>
              <a:t>26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45BAE91-2E28-475E-9CC9-0436EB3900E0}" type="slidenum">
              <a:rPr lang="en-US" altLang="en-US" sz="1200" b="0" smtClean="0">
                <a:latin typeface="Arial" pitchFamily="34" charset="0"/>
              </a:rPr>
              <a:pPr/>
              <a:t>4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567F72F-4853-457A-B346-95B8F7006D61}" type="slidenum">
              <a:rPr lang="en-US" altLang="en-US" sz="1200" b="0" smtClean="0">
                <a:latin typeface="Arial" pitchFamily="34" charset="0"/>
              </a:rPr>
              <a:pPr/>
              <a:t>27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9DD17F-DFF0-4DB7-830E-BC09EA147FA6}" type="slidenum">
              <a:rPr lang="en-US" altLang="en-US" sz="1200" b="0" smtClean="0">
                <a:latin typeface="Arial" pitchFamily="34" charset="0"/>
              </a:rPr>
              <a:pPr/>
              <a:t>28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11C4B0C6-DE97-4BC7-ACD9-0EDB58DD4975}" type="slidenum">
              <a:rPr lang="en-US" altLang="en-US" sz="1200" b="0" smtClean="0">
                <a:latin typeface="Arial" pitchFamily="34" charset="0"/>
              </a:rPr>
              <a:pPr/>
              <a:t>29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CC5E4FF2-D967-4904-B375-D71A0C73DC7F}" type="slidenum">
              <a:rPr lang="en-US" altLang="en-US" sz="1200" b="0" smtClean="0">
                <a:latin typeface="Arial" pitchFamily="34" charset="0"/>
              </a:rPr>
              <a:pPr/>
              <a:t>30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AA7AA754-8A11-4823-9339-114E34FE96D0}" type="slidenum">
              <a:rPr lang="en-US" altLang="en-US" sz="1200" b="0" smtClean="0">
                <a:latin typeface="Arial" pitchFamily="34" charset="0"/>
              </a:rPr>
              <a:pPr/>
              <a:t>31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20958F0-0689-4182-A9AE-6C22FFDFDB6A}" type="slidenum">
              <a:rPr lang="en-US" altLang="en-US" sz="1200" b="0" smtClean="0">
                <a:latin typeface="Arial" pitchFamily="34" charset="0"/>
              </a:rPr>
              <a:pPr/>
              <a:t>34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6B9930B-F23A-43AE-8F64-933731D08941}" type="slidenum">
              <a:rPr lang="en-US" altLang="en-US" sz="1200" b="0" smtClean="0">
                <a:latin typeface="Arial" pitchFamily="34" charset="0"/>
              </a:rPr>
              <a:pPr/>
              <a:t>5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B8BA57E-EBA4-4E8F-A8D5-896D408DE732}" type="slidenum">
              <a:rPr lang="en-US" altLang="en-US" sz="1200" b="0" smtClean="0">
                <a:latin typeface="Arial" pitchFamily="34" charset="0"/>
              </a:rPr>
              <a:pPr/>
              <a:t>37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8C21DA1B-9D8D-4DCF-8A5D-62210AF9C1DA}" type="slidenum">
              <a:rPr lang="en-US" altLang="en-US" sz="1200" b="0" smtClean="0">
                <a:latin typeface="Arial" pitchFamily="34" charset="0"/>
              </a:rPr>
              <a:pPr/>
              <a:t>43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87E3D51-2050-4156-86FF-AC479E09A552}" type="slidenum">
              <a:rPr lang="en-US" altLang="en-US" sz="1200" b="0" smtClean="0">
                <a:latin typeface="Arial" pitchFamily="34" charset="0"/>
              </a:rPr>
              <a:pPr/>
              <a:t>11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B2DE5FE3-DD7A-450E-BDE5-C9B932CEB90A}" type="slidenum">
              <a:rPr lang="en-US" altLang="en-US" sz="1200" b="0" smtClean="0">
                <a:latin typeface="Arial" pitchFamily="34" charset="0"/>
              </a:rPr>
              <a:pPr/>
              <a:t>12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38A32D16-9EF3-4927-B8B6-AE07A781F12A}" type="slidenum">
              <a:rPr lang="en-US" altLang="en-US" sz="1200" b="0" smtClean="0">
                <a:latin typeface="Arial" pitchFamily="34" charset="0"/>
              </a:rPr>
              <a:pPr/>
              <a:t>13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06D8B83-A156-4237-8EAE-F7E6A93EBC4C}" type="slidenum">
              <a:rPr lang="en-US" altLang="en-US" sz="1200" b="0" smtClean="0">
                <a:latin typeface="Arial" pitchFamily="34" charset="0"/>
              </a:rPr>
              <a:pPr/>
              <a:t>14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CAAF9-A5E1-4621-97B8-BC757725B2E0}" type="slidenum">
              <a:rPr lang="en-US" altLang="en-US" sz="1200" b="0" smtClean="0">
                <a:latin typeface="Arial" pitchFamily="34" charset="0"/>
              </a:rPr>
              <a:pPr/>
              <a:t>15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67C4D19-B8A5-448A-AE0E-23C29851F9DA}" type="slidenum">
              <a:rPr lang="en-US" altLang="en-US" sz="1200" b="0" smtClean="0">
                <a:latin typeface="Arial" pitchFamily="34" charset="0"/>
              </a:rPr>
              <a:pPr/>
              <a:t>16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1308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805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8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959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476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1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275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284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1998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4213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0814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4676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8C4DE4F4-7586-4CFC-9A51-8ACE976E7DE0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Input and Output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I/O hardware</a:t>
            </a:r>
          </a:p>
          <a:p>
            <a:pPr lvl="1" eaLnBrk="1" hangingPunct="1">
              <a:defRPr/>
            </a:pPr>
            <a:r>
              <a:rPr lang="en-US" smtClean="0"/>
              <a:t>Unix file abstraction</a:t>
            </a:r>
          </a:p>
          <a:p>
            <a:pPr lvl="1" eaLnBrk="1" hangingPunct="1">
              <a:defRPr/>
            </a:pPr>
            <a:r>
              <a:rPr lang="en-US" smtClean="0"/>
              <a:t>Robust I/O</a:t>
            </a:r>
          </a:p>
          <a:p>
            <a:pPr lvl="1" eaLnBrk="1" hangingPunct="1">
              <a:defRPr/>
            </a:pPr>
            <a:r>
              <a:rPr lang="en-US" smtClean="0"/>
              <a:t>File sharing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7188" y="762000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Pathnames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914525"/>
          </a:xfrm>
        </p:spPr>
        <p:txBody>
          <a:bodyPr/>
          <a:lstStyle/>
          <a:p>
            <a:r>
              <a:rPr lang="en-US" dirty="0" smtClean="0"/>
              <a:t>Locations of files in the hierarchy denoted by </a:t>
            </a:r>
            <a:r>
              <a:rPr lang="en-US" i="1" dirty="0" smtClean="0"/>
              <a:t>pathnames</a:t>
            </a:r>
          </a:p>
          <a:p>
            <a:pPr lvl="1"/>
            <a:r>
              <a:rPr lang="en-US" i="1" dirty="0" smtClean="0"/>
              <a:t>Absolute pathname </a:t>
            </a:r>
            <a:r>
              <a:rPr lang="en-US" dirty="0" smtClean="0"/>
              <a:t>starts with ‘/’ and denotes path from root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/home/</a:t>
            </a:r>
            <a:r>
              <a:rPr lang="en-US" dirty="0" err="1" smtClean="0">
                <a:latin typeface="Courier New"/>
                <a:cs typeface="Courier New"/>
              </a:rPr>
              <a:t>geoff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 smtClean="0">
                <a:latin typeface="+mn-lt"/>
                <a:cs typeface="Courier New"/>
              </a:rPr>
              <a:t>Relative pathname </a:t>
            </a:r>
            <a:r>
              <a:rPr lang="en-US" dirty="0" smtClean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../</a:t>
            </a:r>
            <a:r>
              <a:rPr lang="en-US" dirty="0" err="1" smtClean="0">
                <a:latin typeface="Courier New"/>
                <a:cs typeface="Courier New"/>
              </a:rPr>
              <a:t>geoff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41644" y="3474422"/>
            <a:ext cx="181331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+mn-lt"/>
                <a:cs typeface="Courier New"/>
              </a:rPr>
              <a:t>cwd</a:t>
            </a:r>
            <a:r>
              <a:rPr lang="en-US" sz="1800" dirty="0" smtClean="0">
                <a:latin typeface="+mn-lt"/>
                <a:cs typeface="Courier New"/>
              </a:rPr>
              <a:t>: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/home/z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74353" y="3505200"/>
            <a:ext cx="8346164" cy="3200400"/>
            <a:chOff x="174353" y="2209800"/>
            <a:chExt cx="8346164" cy="3200400"/>
          </a:xfrm>
        </p:grpSpPr>
        <p:sp>
          <p:nvSpPr>
            <p:cNvPr id="43" name="TextBox 42"/>
            <p:cNvSpPr txBox="1"/>
            <p:nvPr/>
          </p:nvSpPr>
          <p:spPr>
            <a:xfrm>
              <a:off x="3962400" y="2209800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4353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bin/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3000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dev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76835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etc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57480" y="29337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home/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95211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</a:t>
              </a:r>
              <a:r>
                <a:rPr lang="en-US" sz="1600" dirty="0" err="1" smtClean="0">
                  <a:latin typeface="Courier New"/>
                  <a:cs typeface="Courier New"/>
                </a:rPr>
                <a:t>sr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4353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bash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3000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tty1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57514" y="35814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group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34150" y="3581400"/>
              <a:ext cx="923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7083" y="3581400"/>
              <a:ext cx="92525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geoff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/>
                  </a:solidFill>
                  <a:latin typeface="Courier New"/>
                  <a:cs typeface="Courier New"/>
                </a:rPr>
                <a:t>z/</a:t>
              </a:r>
              <a:endParaRPr lang="en-US" sz="1600" dirty="0">
                <a:solidFill>
                  <a:schemeClr val="accent2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96000" y="3581400"/>
              <a:ext cx="1169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include/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81011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bin/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38800" y="4419600"/>
              <a:ext cx="1046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5661" y="44196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sys/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29400" y="5071646"/>
              <a:ext cx="1169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61" name="Straight Connector 60"/>
            <p:cNvCxnSpPr>
              <a:stCxn id="43" idx="2"/>
              <a:endCxn id="44" idx="0"/>
            </p:cNvCxnSpPr>
            <p:nvPr/>
          </p:nvCxnSpPr>
          <p:spPr bwMode="auto">
            <a:xfrm flipH="1">
              <a:off x="512948" y="2548354"/>
              <a:ext cx="3603351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stCxn id="43" idx="2"/>
              <a:endCxn id="45" idx="0"/>
            </p:cNvCxnSpPr>
            <p:nvPr/>
          </p:nvCxnSpPr>
          <p:spPr bwMode="auto">
            <a:xfrm flipH="1">
              <a:off x="1481595" y="2548354"/>
              <a:ext cx="2634704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stCxn id="43" idx="2"/>
              <a:endCxn id="46" idx="0"/>
            </p:cNvCxnSpPr>
            <p:nvPr/>
          </p:nvCxnSpPr>
          <p:spPr bwMode="auto">
            <a:xfrm flipH="1">
              <a:off x="2715430" y="2548354"/>
              <a:ext cx="1400869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stCxn id="43" idx="2"/>
              <a:endCxn id="47" idx="0"/>
            </p:cNvCxnSpPr>
            <p:nvPr/>
          </p:nvCxnSpPr>
          <p:spPr bwMode="auto">
            <a:xfrm>
              <a:off x="4116299" y="2548354"/>
              <a:ext cx="741341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43" idx="2"/>
              <a:endCxn id="48" idx="0"/>
            </p:cNvCxnSpPr>
            <p:nvPr/>
          </p:nvCxnSpPr>
          <p:spPr bwMode="auto">
            <a:xfrm>
              <a:off x="4116299" y="2548354"/>
              <a:ext cx="3317507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>
              <a:stCxn id="47" idx="2"/>
              <a:endCxn id="53" idx="0"/>
            </p:cNvCxnSpPr>
            <p:nvPr/>
          </p:nvCxnSpPr>
          <p:spPr bwMode="auto">
            <a:xfrm flipH="1">
              <a:off x="4429710" y="3272254"/>
              <a:ext cx="42793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>
              <a:stCxn id="47" idx="2"/>
              <a:endCxn id="54" idx="0"/>
            </p:cNvCxnSpPr>
            <p:nvPr/>
          </p:nvCxnSpPr>
          <p:spPr bwMode="auto">
            <a:xfrm>
              <a:off x="4857640" y="3272254"/>
              <a:ext cx="562669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>
              <a:stCxn id="53" idx="2"/>
            </p:cNvCxnSpPr>
            <p:nvPr/>
          </p:nvCxnSpPr>
          <p:spPr bwMode="auto">
            <a:xfrm>
              <a:off x="4429710" y="3895332"/>
              <a:ext cx="0" cy="56236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>
              <a:stCxn id="44" idx="2"/>
              <a:endCxn id="49" idx="0"/>
            </p:cNvCxnSpPr>
            <p:nvPr/>
          </p:nvCxnSpPr>
          <p:spPr bwMode="auto">
            <a:xfrm>
              <a:off x="512948" y="3272254"/>
              <a:ext cx="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>
              <a:stCxn id="45" idx="2"/>
              <a:endCxn id="50" idx="0"/>
            </p:cNvCxnSpPr>
            <p:nvPr/>
          </p:nvCxnSpPr>
          <p:spPr bwMode="auto">
            <a:xfrm>
              <a:off x="1481595" y="3272254"/>
              <a:ext cx="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46" idx="2"/>
              <a:endCxn id="51" idx="0"/>
            </p:cNvCxnSpPr>
            <p:nvPr/>
          </p:nvCxnSpPr>
          <p:spPr bwMode="auto">
            <a:xfrm flipH="1">
              <a:off x="2357674" y="3272254"/>
              <a:ext cx="357756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>
              <a:stCxn id="46" idx="2"/>
              <a:endCxn id="52" idx="0"/>
            </p:cNvCxnSpPr>
            <p:nvPr/>
          </p:nvCxnSpPr>
          <p:spPr bwMode="auto">
            <a:xfrm>
              <a:off x="2715430" y="3272254"/>
              <a:ext cx="480445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>
              <a:stCxn id="48" idx="2"/>
              <a:endCxn id="55" idx="0"/>
            </p:cNvCxnSpPr>
            <p:nvPr/>
          </p:nvCxnSpPr>
          <p:spPr bwMode="auto">
            <a:xfrm flipH="1">
              <a:off x="6680856" y="3272254"/>
              <a:ext cx="75295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48" idx="2"/>
              <a:endCxn id="56" idx="0"/>
            </p:cNvCxnSpPr>
            <p:nvPr/>
          </p:nvCxnSpPr>
          <p:spPr bwMode="auto">
            <a:xfrm>
              <a:off x="7433806" y="3272254"/>
              <a:ext cx="68580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>
              <a:stCxn id="55" idx="2"/>
              <a:endCxn id="57" idx="0"/>
            </p:cNvCxnSpPr>
            <p:nvPr/>
          </p:nvCxnSpPr>
          <p:spPr bwMode="auto">
            <a:xfrm flipH="1">
              <a:off x="6162091" y="3919954"/>
              <a:ext cx="518765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55" idx="2"/>
              <a:endCxn id="59" idx="0"/>
            </p:cNvCxnSpPr>
            <p:nvPr/>
          </p:nvCxnSpPr>
          <p:spPr bwMode="auto">
            <a:xfrm>
              <a:off x="6680856" y="3919954"/>
              <a:ext cx="533400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56" idx="2"/>
              <a:endCxn id="58" idx="0"/>
            </p:cNvCxnSpPr>
            <p:nvPr/>
          </p:nvCxnSpPr>
          <p:spPr bwMode="auto">
            <a:xfrm>
              <a:off x="8119606" y="3919954"/>
              <a:ext cx="0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>
              <a:stCxn id="59" idx="2"/>
            </p:cNvCxnSpPr>
            <p:nvPr/>
          </p:nvCxnSpPr>
          <p:spPr bwMode="auto">
            <a:xfrm flipH="1">
              <a:off x="7214255" y="4758154"/>
              <a:ext cx="1" cy="3472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  <a:latin typeface="Courier New"/>
                  <a:cs typeface="Courier New"/>
                </a:rPr>
                <a:t>foo.c</a:t>
              </a:r>
              <a:endParaRPr lang="en-US" sz="1600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150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Opening a file tells kernel you are getting ready to access 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Returns small identifying integer </a:t>
            </a:r>
            <a:r>
              <a:rPr lang="en-US" sz="2000" i="1" dirty="0" smtClean="0"/>
              <a:t>file descriptor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 smtClean="0">
                <a:latin typeface="Courier New" pitchFamily="49" charset="0"/>
              </a:rPr>
              <a:t>fd</a:t>
            </a:r>
            <a:r>
              <a:rPr lang="en-US" sz="1800" dirty="0" smtClean="0">
                <a:latin typeface="Courier New" pitchFamily="49" charset="0"/>
              </a:rPr>
              <a:t> == -1</a:t>
            </a:r>
            <a:r>
              <a:rPr lang="en-US" sz="1800" dirty="0" smtClean="0"/>
              <a:t> indicates that an error occurred; </a:t>
            </a:r>
            <a:r>
              <a:rPr lang="en-US" sz="1800" dirty="0" err="1" smtClean="0">
                <a:latin typeface="Courier New" pitchFamily="49" charset="0"/>
              </a:rPr>
              <a:t>errno</a:t>
            </a:r>
            <a:r>
              <a:rPr lang="en-US" sz="1800" dirty="0" smtClean="0"/>
              <a:t> has reason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 smtClean="0">
                <a:latin typeface="Courier New" pitchFamily="49" charset="0"/>
              </a:rPr>
              <a:t>strerror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converts to English (Note: use </a:t>
            </a:r>
            <a:r>
              <a:rPr lang="en-US" sz="1800" dirty="0" err="1" smtClean="0">
                <a:latin typeface="Courier New" pitchFamily="49" charset="0"/>
              </a:rPr>
              <a:t>strerror_r</a:t>
            </a:r>
            <a:r>
              <a:rPr lang="en-US" sz="1800" dirty="0" smtClean="0"/>
              <a:t> for thread safety)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Each process created by a Unix shell begins life with three open files (normally connected to terminal):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0: standard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1: standard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2: standard error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90600" y="968276"/>
            <a:ext cx="7086600" cy="230832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#include &lt;</a:t>
            </a:r>
            <a:r>
              <a:rPr lang="en-US" altLang="en-US" sz="1600" dirty="0" err="1">
                <a:latin typeface="Courier New" pitchFamily="49" charset="0"/>
              </a:rPr>
              <a:t>errno.h</a:t>
            </a:r>
            <a:r>
              <a:rPr lang="en-US" altLang="en-US" sz="1600" dirty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smtClean="0">
                <a:latin typeface="Courier New" pitchFamily="49" charset="0"/>
              </a:rPr>
              <a:t>    </a:t>
            </a:r>
            <a:r>
              <a:rPr lang="en-US" altLang="en-US" sz="1600" dirty="0" err="1" smtClean="0">
                <a:latin typeface="Courier New" pitchFamily="49" charset="0"/>
              </a:rPr>
              <a:t>int</a:t>
            </a:r>
            <a:r>
              <a:rPr lang="en-US" altLang="en-US" sz="1600" dirty="0" smtClean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;   /* file descriptor */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 smtClean="0">
                <a:latin typeface="Courier New" pitchFamily="49" charset="0"/>
              </a:rPr>
              <a:t>    </a:t>
            </a:r>
            <a:r>
              <a:rPr lang="en-US" altLang="en-US" sz="1600" dirty="0" err="1" smtClean="0">
                <a:latin typeface="Courier New" pitchFamily="49" charset="0"/>
              </a:rPr>
              <a:t>fd</a:t>
            </a:r>
            <a:r>
              <a:rPr lang="en-US" altLang="en-US" sz="1600" dirty="0" smtClean="0">
                <a:latin typeface="Courier New" pitchFamily="49" charset="0"/>
              </a:rPr>
              <a:t> </a:t>
            </a:r>
            <a:r>
              <a:rPr lang="en-US" altLang="en-US" sz="1600" dirty="0">
                <a:latin typeface="Courier New" pitchFamily="49" charset="0"/>
              </a:rPr>
              <a:t>= open("/</a:t>
            </a:r>
            <a:r>
              <a:rPr lang="en-US" altLang="en-US" sz="1600" dirty="0" err="1">
                <a:latin typeface="Courier New" pitchFamily="49" charset="0"/>
              </a:rPr>
              <a:t>etc</a:t>
            </a:r>
            <a:r>
              <a:rPr lang="en-US" altLang="en-US" sz="1600" dirty="0">
                <a:latin typeface="Courier New" pitchFamily="49" charset="0"/>
              </a:rPr>
              <a:t>/hosts", </a:t>
            </a:r>
            <a:r>
              <a:rPr lang="en-US" altLang="en-US" sz="1600" dirty="0" err="1">
                <a:latin typeface="Courier New" pitchFamily="49" charset="0"/>
              </a:rPr>
              <a:t>O_RDONLY</a:t>
            </a:r>
            <a:r>
              <a:rPr lang="en-US" altLang="en-US" sz="1600" dirty="0" smtClean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smtClean="0">
                <a:latin typeface="Courier New" pitchFamily="49" charset="0"/>
              </a:rPr>
              <a:t>    if (</a:t>
            </a:r>
            <a:r>
              <a:rPr lang="en-US" altLang="en-US" sz="1600" dirty="0" err="1" smtClean="0">
                <a:latin typeface="Courier New" pitchFamily="49" charset="0"/>
              </a:rPr>
              <a:t>fd</a:t>
            </a:r>
            <a:r>
              <a:rPr lang="en-US" altLang="en-US" sz="1600" dirty="0" smtClean="0">
                <a:latin typeface="Courier New" pitchFamily="49" charset="0"/>
              </a:rPr>
              <a:t> == -1) {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</a:t>
            </a:r>
            <a:r>
              <a:rPr lang="en-US" altLang="en-US" sz="1600" dirty="0" smtClean="0">
                <a:latin typeface="Courier New" pitchFamily="49" charset="0"/>
              </a:rPr>
              <a:t>     </a:t>
            </a:r>
            <a:r>
              <a:rPr lang="en-US" altLang="en-US" sz="1600" dirty="0" err="1" smtClean="0">
                <a:latin typeface="Courier New" pitchFamily="49" charset="0"/>
              </a:rPr>
              <a:t>fprintf</a:t>
            </a:r>
            <a:r>
              <a:rPr lang="en-US" altLang="en-US" sz="1600" dirty="0" smtClean="0">
                <a:latin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</a:rPr>
              <a:t>stderr</a:t>
            </a:r>
            <a:r>
              <a:rPr lang="en-US" altLang="en-US" sz="1600" dirty="0">
                <a:latin typeface="Courier New" pitchFamily="49" charset="0"/>
              </a:rPr>
              <a:t>, "Couldn’t open /</a:t>
            </a:r>
            <a:r>
              <a:rPr lang="en-US" altLang="en-US" sz="1600" dirty="0" err="1">
                <a:latin typeface="Courier New" pitchFamily="49" charset="0"/>
              </a:rPr>
              <a:t>etc</a:t>
            </a:r>
            <a:r>
              <a:rPr lang="en-US" altLang="en-US" sz="1600" dirty="0">
                <a:latin typeface="Courier New" pitchFamily="49" charset="0"/>
              </a:rPr>
              <a:t>/hosts: %s",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  </a:t>
            </a:r>
            <a:r>
              <a:rPr lang="en-US" altLang="en-US" sz="1600" dirty="0" smtClean="0">
                <a:latin typeface="Courier New" pitchFamily="49" charset="0"/>
              </a:rPr>
              <a:t>    </a:t>
            </a:r>
            <a:r>
              <a:rPr lang="en-US" altLang="en-US" sz="1600" dirty="0" err="1" smtClean="0">
                <a:latin typeface="Courier New" pitchFamily="49" charset="0"/>
              </a:rPr>
              <a:t>strerror</a:t>
            </a:r>
            <a:r>
              <a:rPr lang="en-US" altLang="en-US" sz="1600" dirty="0" smtClean="0">
                <a:latin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</a:rPr>
              <a:t>errno</a:t>
            </a:r>
            <a:r>
              <a:rPr lang="en-US" altLang="en-US" sz="16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</a:t>
            </a:r>
            <a:r>
              <a:rPr lang="en-US" altLang="en-US" sz="1600" dirty="0" smtClean="0">
                <a:latin typeface="Courier New" pitchFamily="49" charset="0"/>
              </a:rPr>
              <a:t>     exit(1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smtClean="0">
                <a:latin typeface="Courier New" pitchFamily="49" charset="0"/>
              </a:rPr>
              <a:t>    }</a:t>
            </a:r>
            <a:endParaRPr lang="en-US" alt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One of the most powerful ideas in Unix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You can easily redirect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sz="2000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Courier New" pitchFamily="49" charset="0"/>
              </a:rPr>
              <a:t>./</a:t>
            </a:r>
            <a:r>
              <a:rPr lang="en-US" sz="1800" dirty="0" err="1" smtClean="0">
                <a:latin typeface="Courier New" pitchFamily="49" charset="0"/>
              </a:rPr>
              <a:t>echoclient</a:t>
            </a:r>
            <a:r>
              <a:rPr lang="en-US" sz="1800" dirty="0" smtClean="0">
                <a:latin typeface="Courier New" pitchFamily="49" charset="0"/>
              </a:rPr>
              <a:t> &lt; /</a:t>
            </a:r>
            <a:r>
              <a:rPr lang="en-US" sz="1800" dirty="0" err="1" smtClean="0">
                <a:latin typeface="Courier New" pitchFamily="49" charset="0"/>
              </a:rPr>
              <a:t>etc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 err="1" smtClean="0">
                <a:latin typeface="Courier New" pitchFamily="49" charset="0"/>
              </a:rPr>
              <a:t>passwd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redirects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knuth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/hosts &gt; ~/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knuthip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cs typeface="Courier New" panose="02070309020205020404" pitchFamily="49" charset="0"/>
              </a:rPr>
              <a:t>redirects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–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2&gt; /dev/null </a:t>
            </a:r>
            <a:r>
              <a:rPr lang="en-US" sz="1800" dirty="0" smtClean="0">
                <a:cs typeface="Courier New" panose="02070309020205020404" pitchFamily="49" charset="0"/>
              </a:rPr>
              <a:t>redirects error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You can even hook programs together (“piping”):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|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–print0 |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-0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Courier New" panose="02070309020205020404" pitchFamily="49" charset="0"/>
              </a:rPr>
              <a:t>Y</a:t>
            </a:r>
            <a:r>
              <a:rPr lang="en-US" sz="2000" dirty="0" smtClean="0">
                <a:cs typeface="Courier New" panose="02070309020205020404" pitchFamily="49" charset="0"/>
              </a:rPr>
              <a:t>ou’re not true Unix expert until you’re good with pipes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cs typeface="Courier New" panose="02070309020205020404" pitchFamily="49" charset="0"/>
              </a:rPr>
              <a:t>Two-command pipes: advanced learner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cs typeface="Courier New" panose="02070309020205020404" pitchFamily="49" charset="0"/>
              </a:rPr>
              <a:t>Three commands: excellent competence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cs typeface="Courier New" panose="02070309020205020404" pitchFamily="49" charset="0"/>
              </a:rPr>
              <a:t>Six or more: scary ninja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foo | bar </a:t>
            </a:r>
            <a:r>
              <a:rPr lang="en-US" sz="1600" dirty="0" smtClean="0">
                <a:cs typeface="Courier New" panose="02070309020205020404" pitchFamily="49" charset="0"/>
              </a:rPr>
              <a:t>is </a:t>
            </a:r>
            <a:r>
              <a:rPr lang="en-US" sz="1600" i="1" dirty="0" smtClean="0">
                <a:cs typeface="Courier New" panose="02070309020205020404" pitchFamily="49" charset="0"/>
              </a:rPr>
              <a:t>always</a:t>
            </a:r>
            <a:r>
              <a:rPr lang="en-US" sz="1600" dirty="0" smtClean="0">
                <a:cs typeface="Courier New" panose="02070309020205020404" pitchFamily="49" charset="0"/>
              </a:rPr>
              <a:t> incorrect (and sign of ignorance)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 smtClean="0">
                <a:cs typeface="Courier New" panose="02070309020205020404" pitchFamily="49" charset="0"/>
              </a:rPr>
              <a:t>Use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bar &lt; foo </a:t>
            </a:r>
            <a:r>
              <a:rPr lang="en-US" sz="1400" dirty="0" smtClean="0">
                <a:cs typeface="Courier New" panose="02070309020205020404" pitchFamily="49" charset="0"/>
              </a:rPr>
              <a:t>instead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Don’t let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stackoverflow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fool you!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Closing Files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328988"/>
            <a:ext cx="8472487" cy="31162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Closing a file tells kernel that you’re finished with it</a:t>
            </a:r>
          </a:p>
          <a:p>
            <a:pPr eaLnBrk="1" hangingPunct="1">
              <a:defRPr/>
            </a:pPr>
            <a:r>
              <a:rPr lang="en-US" dirty="0" smtClean="0"/>
              <a:t>Closing an already closed file is recipe for disaster in threaded programs (more on this later)</a:t>
            </a:r>
          </a:p>
          <a:p>
            <a:pPr eaLnBrk="1" hangingPunct="1">
              <a:defRPr/>
            </a:pPr>
            <a:r>
              <a:rPr lang="en-US" dirty="0" smtClean="0"/>
              <a:t>Some error reports are delayed until close!</a:t>
            </a:r>
          </a:p>
          <a:p>
            <a:pPr eaLnBrk="1" hangingPunct="1">
              <a:defRPr/>
            </a:pPr>
            <a:r>
              <a:rPr lang="en-US" dirty="0" smtClean="0"/>
              <a:t>Moral: Always check return codes, even for seemingly benign functions such as </a:t>
            </a:r>
            <a:r>
              <a:rPr lang="en-US" dirty="0" smtClean="0">
                <a:latin typeface="Courier New" pitchFamily="49" charset="0"/>
              </a:rPr>
              <a:t>close()</a:t>
            </a:r>
          </a:p>
          <a:p>
            <a:pPr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perror</a:t>
            </a:r>
            <a:r>
              <a:rPr lang="en-US" dirty="0" smtClean="0"/>
              <a:t> is simplified </a:t>
            </a:r>
            <a:r>
              <a:rPr lang="en-US" dirty="0" err="1" smtClean="0">
                <a:latin typeface="Courier New" pitchFamily="49" charset="0"/>
              </a:rPr>
              <a:t>strerror</a:t>
            </a: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fprintf</a:t>
            </a:r>
            <a:r>
              <a:rPr lang="en-US" dirty="0" smtClean="0"/>
              <a:t>; see man page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1371600"/>
            <a:ext cx="6324600" cy="1828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retval; /* return value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((retval = close(fd))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perror("close");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Files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78486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Reading a file copies bytes from current file position into memory, then updates file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i="1" dirty="0" smtClean="0"/>
              <a:t>You</a:t>
            </a:r>
            <a:r>
              <a:rPr lang="en-US" sz="2000" dirty="0" smtClean="0"/>
              <a:t> must provide the memory (buffer)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Returns number of bytes read from file </a:t>
            </a:r>
            <a:r>
              <a:rPr lang="en-US" sz="2000" dirty="0" err="1" smtClean="0">
                <a:latin typeface="Courier New" pitchFamily="49" charset="0"/>
              </a:rPr>
              <a:t>fd</a:t>
            </a:r>
            <a:r>
              <a:rPr lang="en-US" sz="2000" dirty="0" smtClean="0"/>
              <a:t> into </a:t>
            </a:r>
            <a:r>
              <a:rPr lang="en-US" sz="2000" dirty="0" err="1" smtClean="0">
                <a:latin typeface="Courier New" pitchFamily="49" charset="0"/>
              </a:rPr>
              <a:t>buf</a:t>
            </a:r>
            <a:endParaRPr lang="en-US" sz="2000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 smtClean="0">
                <a:latin typeface="Courier New" pitchFamily="49" charset="0"/>
              </a:rPr>
              <a:t>nbytes</a:t>
            </a:r>
            <a:r>
              <a:rPr lang="en-US" sz="1800" dirty="0" smtClean="0">
                <a:latin typeface="Courier New" pitchFamily="49" charset="0"/>
              </a:rPr>
              <a:t> == -1</a:t>
            </a:r>
            <a:r>
              <a:rPr lang="en-US" sz="1800" dirty="0" smtClean="0"/>
              <a:t> indicates error occurred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</a:t>
            </a:r>
            <a:r>
              <a:rPr lang="en-US" sz="1800" dirty="0" smtClean="0"/>
              <a:t> indicates end of file (</a:t>
            </a:r>
            <a:r>
              <a:rPr lang="en-US" sz="1800" dirty="0" err="1" smtClean="0"/>
              <a:t>EOF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i="1" dirty="0" smtClean="0">
                <a:solidFill>
                  <a:srgbClr val="FF0000"/>
                </a:solidFill>
              </a:rPr>
              <a:t>Short counts</a:t>
            </a:r>
            <a:r>
              <a:rPr lang="en-US" sz="1800" dirty="0" smtClean="0"/>
              <a:t> (</a:t>
            </a:r>
            <a:r>
              <a:rPr lang="en-US" sz="1800" dirty="0" err="1" smtClean="0">
                <a:latin typeface="Courier New" pitchFamily="49" charset="0"/>
              </a:rPr>
              <a:t>nbytes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/>
              <a:t>) are possible and are not errors!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28800" y="1219200"/>
            <a:ext cx="6321425" cy="25622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char buf[4096];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         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unsigned int nbytes;   /* number of bytes read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Open file fd ... 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Then read </a:t>
            </a:r>
            <a:r>
              <a:rPr lang="en-US" altLang="en-US" sz="1600">
                <a:solidFill>
                  <a:srgbClr val="FF0000"/>
                </a:solidFill>
                <a:latin typeface="Courier New" pitchFamily="49" charset="0"/>
              </a:rPr>
              <a:t>up to</a:t>
            </a:r>
            <a:r>
              <a:rPr lang="en-US" altLang="en-US" sz="1600">
                <a:latin typeface="Courier New" pitchFamily="49" charset="0"/>
              </a:rPr>
              <a:t> 4096 bytes from file fd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((nbytes = read(fd, buf, sizeof buf))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perror("read");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Writing Files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54488"/>
            <a:ext cx="8307387" cy="2290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Writing a file copies bytes from memory to current file position, then updates current file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Returns number of bytes written from </a:t>
            </a:r>
            <a:r>
              <a:rPr lang="en-US" sz="2000" smtClean="0">
                <a:latin typeface="Courier New" pitchFamily="49" charset="0"/>
              </a:rPr>
              <a:t>buf</a:t>
            </a:r>
            <a:r>
              <a:rPr lang="en-US" sz="2000" smtClean="0"/>
              <a:t> to file </a:t>
            </a:r>
            <a:r>
              <a:rPr lang="en-US" sz="2000" smtClean="0">
                <a:latin typeface="Courier New" pitchFamily="49" charset="0"/>
              </a:rPr>
              <a:t>fd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>
                <a:latin typeface="Courier New" pitchFamily="49" charset="0"/>
              </a:rPr>
              <a:t>nbytes == -1</a:t>
            </a:r>
            <a:r>
              <a:rPr lang="en-US" sz="1800" smtClean="0"/>
              <a:t> indicates that an error occurred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As with reads, short counts are possible and are not errors!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Here, transfers up to 4096 bytes from address </a:t>
            </a:r>
            <a:r>
              <a:rPr lang="en-US" sz="2000" smtClean="0">
                <a:latin typeface="Courier New" pitchFamily="49" charset="0"/>
              </a:rPr>
              <a:t>buf</a:t>
            </a:r>
            <a:r>
              <a:rPr lang="en-US" sz="2000" smtClean="0"/>
              <a:t> to file </a:t>
            </a:r>
            <a:r>
              <a:rPr lang="en-US" sz="2000" smtClean="0">
                <a:latin typeface="Courier New" pitchFamily="49" charset="0"/>
              </a:rPr>
              <a:t>fd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1143000"/>
            <a:ext cx="6688138" cy="25622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char buf[4096];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	   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unsigned int nbytes;   /* number of bytes read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Open the file fd ...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Then write </a:t>
            </a:r>
            <a:r>
              <a:rPr lang="en-US" altLang="en-US" sz="1600">
                <a:solidFill>
                  <a:srgbClr val="FF0000"/>
                </a:solidFill>
                <a:latin typeface="Courier New" pitchFamily="49" charset="0"/>
              </a:rPr>
              <a:t>up to</a:t>
            </a:r>
            <a:r>
              <a:rPr lang="en-US" altLang="en-US" sz="1600">
                <a:latin typeface="Courier New" pitchFamily="49" charset="0"/>
              </a:rPr>
              <a:t> 4096 bytes from buf to file fd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((nbytes = write(fd, buf, sizeof buf)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perror("write");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Simple Unix I/O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Copies standard input to standard output one byte at a time (basically, this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Note the use of error-handling wrappers for read and write (Appendix B in text)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05000" y="1447800"/>
            <a:ext cx="5153014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main(void)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c;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while(Read(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, &amp;c, 1) </a:t>
            </a:r>
            <a:r>
              <a:rPr lang="en-US" altLang="en-US" sz="1600" dirty="0" smtClean="0">
                <a:latin typeface="Courier New" pitchFamily="49" charset="0"/>
              </a:rPr>
              <a:t>&gt; 0) </a:t>
            </a:r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Write(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&amp;c, 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Dealing with Short Counts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Short counts can occur in these situations: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Encountering (end-of-file) </a:t>
            </a:r>
            <a:r>
              <a:rPr lang="en-US" dirty="0" err="1" smtClean="0"/>
              <a:t>EOF</a:t>
            </a:r>
            <a:r>
              <a:rPr lang="en-US" dirty="0" smtClean="0"/>
              <a:t> on reads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Reading text lines from a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Reading and writing network sockets or Unix pipes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Short counts never occur in these situations: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Reading from disk files, except for </a:t>
            </a:r>
            <a:r>
              <a:rPr lang="en-US" dirty="0" err="1" smtClean="0"/>
              <a:t>EOF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Writing to disk files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How should you deal with short counts in your code?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 the RIO (Robust I/O) package from your textbook’s </a:t>
            </a:r>
            <a:r>
              <a:rPr lang="en-US" dirty="0" err="1" smtClean="0">
                <a:latin typeface="Courier New" pitchFamily="49" charset="0"/>
              </a:rPr>
              <a:t>csapp.c</a:t>
            </a:r>
            <a:r>
              <a:rPr lang="en-US" dirty="0" smtClean="0"/>
              <a:t> file (Appendix B)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(But note that it handles </a:t>
            </a:r>
            <a:r>
              <a:rPr lang="en-US" dirty="0" err="1" smtClean="0"/>
              <a:t>EOF</a:t>
            </a:r>
            <a:r>
              <a:rPr lang="en-US" dirty="0" smtClean="0"/>
              <a:t> wrong on terminal)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 C </a:t>
            </a:r>
            <a:r>
              <a:rPr lang="en-US" dirty="0" err="1" smtClean="0"/>
              <a:t>stdio</a:t>
            </a:r>
            <a:r>
              <a:rPr lang="en-US" dirty="0" smtClean="0"/>
              <a:t> or C++ streams (also sometimes blows </a:t>
            </a:r>
            <a:r>
              <a:rPr lang="en-US" dirty="0" err="1" smtClean="0"/>
              <a:t>EOF</a:t>
            </a:r>
            <a:r>
              <a:rPr lang="en-US" dirty="0" smtClean="0"/>
              <a:t>!)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Write your code very, very carefully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Ignore the problem and accept that your code is fragile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“Foolproof” I/O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Low-level I/O is difficult because of short counts and other possible errors</a:t>
            </a:r>
          </a:p>
          <a:p>
            <a:pPr eaLnBrk="1" hangingPunct="1">
              <a:defRPr/>
            </a:pPr>
            <a:r>
              <a:rPr lang="en-US" dirty="0" smtClean="0"/>
              <a:t>Textbook provides RIO package, a (fairly) good example of how to encapsulate low-level I/O</a:t>
            </a:r>
          </a:p>
          <a:p>
            <a:pPr eaLnBrk="1" hangingPunct="1">
              <a:defRPr/>
            </a:pPr>
            <a:r>
              <a:rPr lang="en-US" dirty="0" smtClean="0"/>
              <a:t>RIO is set of wrappers that provide efficient and robust I/O in applications (e.g., network programs) that are subject to short counts.</a:t>
            </a:r>
          </a:p>
          <a:p>
            <a:pPr eaLnBrk="1" hangingPunct="1">
              <a:defRPr/>
            </a:pPr>
            <a:r>
              <a:rPr lang="en-US" dirty="0" smtClean="0"/>
              <a:t>Download from </a:t>
            </a:r>
            <a:r>
              <a:rPr lang="en-US" sz="2000" dirty="0" smtClean="0">
                <a:latin typeface="Courier New" pitchFamily="49" charset="0"/>
              </a:rPr>
              <a:t>csapp.cs.cmu.edu/public/ics2/code/</a:t>
            </a:r>
            <a:r>
              <a:rPr lang="en-US" sz="2000" dirty="0" err="1" smtClean="0">
                <a:latin typeface="Courier New" pitchFamily="49" charset="0"/>
              </a:rPr>
              <a:t>src</a:t>
            </a:r>
            <a:r>
              <a:rPr lang="en-US" sz="2000" dirty="0" smtClean="0">
                <a:latin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</a:rPr>
              <a:t>csapp.c</a:t>
            </a:r>
            <a:r>
              <a:rPr lang="en-US" sz="2000" dirty="0" smtClean="0">
                <a:latin typeface="Courier New" pitchFamily="49" charset="0"/>
              </a:rPr>
              <a:t> csapp.cs.cmu.edu/public/ics2/code/include/</a:t>
            </a:r>
            <a:r>
              <a:rPr lang="en-US" sz="2000" dirty="0" err="1" smtClean="0">
                <a:latin typeface="Courier New" pitchFamily="49" charset="0"/>
              </a:rPr>
              <a:t>csapp.h</a:t>
            </a: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Implementation of </a:t>
            </a:r>
            <a:r>
              <a:rPr lang="en-US" altLang="en-US" smtClean="0">
                <a:latin typeface="Courier New" pitchFamily="49" charset="0"/>
              </a:rPr>
              <a:t>rio_readn</a:t>
            </a:r>
            <a:endParaRPr lang="en-US" altLang="en-US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7067550" cy="51800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>
                <a:latin typeface="Courier New" pitchFamily="49" charset="0"/>
              </a:rPr>
              <a:t>/*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* rio_readn - robustly read n bytes (unbuffered)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ssize_t rio_readn(int fd, void *usrbuf, size_t n)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size_t nleft = n;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ssize_t nread;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char *bufp = usrbuf;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    while (nleft &gt; 0)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if ((nread = read(fd, bufp, nleft)) == -1)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if (errno == EINTR) /* interrupted by signal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                               handler return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	nread = 0;      /* so call read() again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else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	return -1;      /* errno set by read() */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}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else if (nread == 0)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break;              /* EOF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nleft -= nread;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bufp += nread;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return (n - nleft);         /* return &gt;= 0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I/O:</a:t>
            </a:r>
            <a:r>
              <a:rPr lang="en-US" altLang="en-US" smtClean="0"/>
              <a:t> A Typical Hardware System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880225" y="28956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memory</a:t>
            </a: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5356225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4441825" y="30797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bridge</a:t>
            </a: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2984500" y="30480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1084263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bus interface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2000250" y="1752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2000250" y="1905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2000250" y="2057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2000250" y="2209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2000250" y="2362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2773363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 flipH="1">
            <a:off x="2684463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3217863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ALU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1719263" y="1431925"/>
            <a:ext cx="1279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 file</a:t>
            </a: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2074863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931863" y="1371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819150" y="10668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CPU chip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3865563" y="2362200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system bus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H="1">
            <a:off x="3751263" y="2667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5386388" y="236220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memory bus</a:t>
            </a:r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6037263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6"/>
          <p:cNvSpPr>
            <a:spLocks noChangeArrowheads="1"/>
          </p:cNvSpPr>
          <p:nvPr/>
        </p:nvSpPr>
        <p:spPr bwMode="auto">
          <a:xfrm>
            <a:off x="4665663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1" name="AutoShape 27"/>
          <p:cNvSpPr>
            <a:spLocks noChangeArrowheads="1"/>
          </p:cNvSpPr>
          <p:nvPr/>
        </p:nvSpPr>
        <p:spPr bwMode="auto">
          <a:xfrm flipV="1">
            <a:off x="577056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535146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 flipV="1">
            <a:off x="34401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4" name="Rectangle 30"/>
          <p:cNvSpPr>
            <a:spLocks noChangeArrowheads="1"/>
          </p:cNvSpPr>
          <p:nvPr/>
        </p:nvSpPr>
        <p:spPr bwMode="auto">
          <a:xfrm>
            <a:off x="302101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graphics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adapter</a:t>
            </a:r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flipV="1">
            <a:off x="17637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6" name="Rectangle 32"/>
          <p:cNvSpPr>
            <a:spLocks noChangeArrowheads="1"/>
          </p:cNvSpPr>
          <p:nvPr/>
        </p:nvSpPr>
        <p:spPr bwMode="auto">
          <a:xfrm>
            <a:off x="1420813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USB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7" name="Line 33"/>
          <p:cNvSpPr>
            <a:spLocks noChangeShapeType="1"/>
          </p:cNvSpPr>
          <p:nvPr/>
        </p:nvSpPr>
        <p:spPr bwMode="auto">
          <a:xfrm>
            <a:off x="1649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4"/>
          <p:cNvSpPr>
            <a:spLocks noChangeShapeType="1"/>
          </p:cNvSpPr>
          <p:nvPr/>
        </p:nvSpPr>
        <p:spPr bwMode="auto">
          <a:xfrm>
            <a:off x="2411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1214438" y="5943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mouse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1890713" y="5943600"/>
            <a:ext cx="108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keyboard</a:t>
            </a:r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>
            <a:off x="37068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3209925" y="5943600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monitor</a:t>
            </a:r>
          </a:p>
        </p:txBody>
      </p:sp>
      <p:sp>
        <p:nvSpPr>
          <p:cNvPr id="4133" name="Line 39"/>
          <p:cNvSpPr>
            <a:spLocks noChangeShapeType="1"/>
          </p:cNvSpPr>
          <p:nvPr/>
        </p:nvSpPr>
        <p:spPr bwMode="auto">
          <a:xfrm>
            <a:off x="6011863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40"/>
          <p:cNvSpPr>
            <a:spLocks noChangeArrowheads="1"/>
          </p:cNvSpPr>
          <p:nvPr/>
        </p:nvSpPr>
        <p:spPr bwMode="auto">
          <a:xfrm>
            <a:off x="5707063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</a:t>
            </a:r>
          </a:p>
        </p:txBody>
      </p:sp>
      <p:sp>
        <p:nvSpPr>
          <p:cNvPr id="4135" name="AutoShape 41"/>
          <p:cNvSpPr>
            <a:spLocks noChangeArrowheads="1"/>
          </p:cNvSpPr>
          <p:nvPr/>
        </p:nvSpPr>
        <p:spPr bwMode="auto">
          <a:xfrm>
            <a:off x="855663" y="4254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6" name="Rectangle 42"/>
          <p:cNvSpPr>
            <a:spLocks noChangeArrowheads="1"/>
          </p:cNvSpPr>
          <p:nvPr/>
        </p:nvSpPr>
        <p:spPr bwMode="auto">
          <a:xfrm>
            <a:off x="1931988" y="4424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7" name="Rectangle 43"/>
          <p:cNvSpPr>
            <a:spLocks noChangeArrowheads="1"/>
          </p:cNvSpPr>
          <p:nvPr/>
        </p:nvSpPr>
        <p:spPr bwMode="auto">
          <a:xfrm>
            <a:off x="3608388" y="4414838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8" name="Rectangle 44"/>
          <p:cNvSpPr>
            <a:spLocks noChangeArrowheads="1"/>
          </p:cNvSpPr>
          <p:nvPr/>
        </p:nvSpPr>
        <p:spPr bwMode="auto">
          <a:xfrm>
            <a:off x="5942013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4530725" y="4559300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bus</a:t>
            </a:r>
          </a:p>
        </p:txBody>
      </p:sp>
      <p:sp>
        <p:nvSpPr>
          <p:cNvPr id="4140" name="Rectangle 46"/>
          <p:cNvSpPr>
            <a:spLocks noChangeArrowheads="1"/>
          </p:cNvSpPr>
          <p:nvPr/>
        </p:nvSpPr>
        <p:spPr bwMode="auto">
          <a:xfrm>
            <a:off x="4832350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1" name="Rectangle 47"/>
          <p:cNvSpPr>
            <a:spLocks noChangeArrowheads="1"/>
          </p:cNvSpPr>
          <p:nvPr/>
        </p:nvSpPr>
        <p:spPr bwMode="auto">
          <a:xfrm>
            <a:off x="67230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2" name="Rectangle 48"/>
          <p:cNvSpPr>
            <a:spLocks noChangeArrowheads="1"/>
          </p:cNvSpPr>
          <p:nvPr/>
        </p:nvSpPr>
        <p:spPr bwMode="auto">
          <a:xfrm>
            <a:off x="70278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3" name="Rectangle 49"/>
          <p:cNvSpPr>
            <a:spLocks noChangeArrowheads="1"/>
          </p:cNvSpPr>
          <p:nvPr/>
        </p:nvSpPr>
        <p:spPr bwMode="auto">
          <a:xfrm>
            <a:off x="73326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6708775" y="4648200"/>
            <a:ext cx="22050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Where’s the Bug?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Suppose 5 bytes remain in input, 10 requested:</a:t>
            </a:r>
          </a:p>
          <a:p>
            <a:pPr lvl="1" eaLnBrk="1" hangingPunct="1">
              <a:defRPr/>
            </a:pPr>
            <a:r>
              <a:rPr lang="en-US" dirty="0" smtClean="0"/>
              <a:t>5 bytes will be read (short count)</a:t>
            </a:r>
          </a:p>
          <a:p>
            <a:pPr lvl="1" eaLnBrk="1" hangingPunct="1">
              <a:defRPr/>
            </a:pPr>
            <a:r>
              <a:rPr lang="en-US" dirty="0" smtClean="0"/>
              <a:t>Loop will try to read more, get 0 (</a:t>
            </a:r>
            <a:r>
              <a:rPr lang="en-US" dirty="0" err="1" smtClean="0"/>
              <a:t>EOF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Function will return 5 bytes that were read</a:t>
            </a:r>
          </a:p>
          <a:p>
            <a:pPr lvl="1" eaLnBrk="1" hangingPunct="1">
              <a:defRPr/>
            </a:pPr>
            <a:r>
              <a:rPr lang="en-US" dirty="0" smtClean="0"/>
              <a:t>On next call, forgets that </a:t>
            </a:r>
            <a:r>
              <a:rPr lang="en-US" dirty="0" err="1" smtClean="0"/>
              <a:t>EOF</a:t>
            </a:r>
            <a:r>
              <a:rPr lang="en-US" dirty="0" smtClean="0"/>
              <a:t> was hit and tries to read again</a:t>
            </a:r>
          </a:p>
          <a:p>
            <a:pPr lvl="2" eaLnBrk="1" hangingPunct="1">
              <a:defRPr/>
            </a:pPr>
            <a:r>
              <a:rPr lang="en-US" dirty="0" smtClean="0"/>
              <a:t>OK on files; </a:t>
            </a:r>
            <a:r>
              <a:rPr lang="en-US" dirty="0" err="1" smtClean="0"/>
              <a:t>EOF</a:t>
            </a:r>
            <a:r>
              <a:rPr lang="en-US" dirty="0" smtClean="0"/>
              <a:t> will be issued over again</a:t>
            </a:r>
          </a:p>
          <a:p>
            <a:pPr lvl="2" eaLnBrk="1" hangingPunct="1">
              <a:defRPr/>
            </a:pPr>
            <a:r>
              <a:rPr lang="en-US" dirty="0" smtClean="0"/>
              <a:t>On terminal, means you have to type Control-D twice</a:t>
            </a:r>
          </a:p>
          <a:p>
            <a:pPr lvl="1" eaLnBrk="1" hangingPunct="1">
              <a:defRPr/>
            </a:pPr>
            <a:r>
              <a:rPr lang="en-US" dirty="0" smtClean="0"/>
              <a:t>Cure: need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rio_t</a:t>
            </a:r>
            <a:r>
              <a:rPr lang="en-US" dirty="0" smtClean="0"/>
              <a:t> to describe file, and flag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rio_t</a:t>
            </a:r>
            <a:r>
              <a:rPr lang="en-US" dirty="0" smtClean="0"/>
              <a:t> that remembers </a:t>
            </a:r>
            <a:r>
              <a:rPr lang="en-US" dirty="0" err="1" smtClean="0"/>
              <a:t>EOF</a:t>
            </a:r>
            <a:r>
              <a:rPr lang="en-US" dirty="0" smtClean="0"/>
              <a:t> was hit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73225" y="606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b="0"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Unbuffered I/O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RIO provides buffered and </a:t>
            </a:r>
            <a:r>
              <a:rPr lang="en-US" dirty="0" err="1" smtClean="0"/>
              <a:t>unbuffered</a:t>
            </a:r>
            <a:r>
              <a:rPr lang="en-US" dirty="0" smtClean="0"/>
              <a:t> routines</a:t>
            </a:r>
          </a:p>
          <a:p>
            <a:pPr eaLnBrk="1" hangingPunct="1">
              <a:defRPr/>
            </a:pPr>
            <a:r>
              <a:rPr lang="en-US" dirty="0" err="1" smtClean="0"/>
              <a:t>Unbuffered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Especially useful for transferring data on network sockets</a:t>
            </a:r>
          </a:p>
          <a:p>
            <a:pPr lvl="1" eaLnBrk="1" hangingPunct="1">
              <a:defRPr/>
            </a:pPr>
            <a:r>
              <a:rPr lang="en-US" dirty="0" smtClean="0"/>
              <a:t>Same interface as Unix </a:t>
            </a:r>
            <a:r>
              <a:rPr lang="en-US" dirty="0" smtClean="0">
                <a:latin typeface="Courier New" pitchFamily="49" charset="0"/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write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rio_readn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returns short count only if it encounters </a:t>
            </a:r>
            <a:r>
              <a:rPr lang="en-US" dirty="0" err="1" smtClean="0"/>
              <a:t>EOF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Usually incorrect if reading from terminal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rio_writen</a:t>
            </a:r>
            <a:r>
              <a:rPr lang="en-US" dirty="0" smtClean="0"/>
              <a:t> never returns a short count</a:t>
            </a:r>
          </a:p>
          <a:p>
            <a:pPr lvl="1" eaLnBrk="1" hangingPunct="1">
              <a:defRPr/>
            </a:pPr>
            <a:r>
              <a:rPr lang="en-US" dirty="0" smtClean="0"/>
              <a:t>Calls to </a:t>
            </a:r>
            <a:r>
              <a:rPr lang="en-US" dirty="0" err="1" smtClean="0">
                <a:latin typeface="Courier New" pitchFamily="49" charset="0"/>
              </a:rPr>
              <a:t>rio_readn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</a:rPr>
              <a:t>rio_writen</a:t>
            </a:r>
            <a:r>
              <a:rPr lang="en-US" dirty="0" smtClean="0"/>
              <a:t> can be interleaved arbitrarily on the same descriptor</a:t>
            </a:r>
          </a:p>
          <a:p>
            <a:pPr lvl="1" eaLnBrk="1" hangingPunct="1">
              <a:defRPr/>
            </a:pPr>
            <a:r>
              <a:rPr lang="en-US" dirty="0" smtClean="0"/>
              <a:t>Small </a:t>
            </a:r>
            <a:r>
              <a:rPr lang="en-US" dirty="0" err="1" smtClean="0"/>
              <a:t>unbuffered</a:t>
            </a:r>
            <a:r>
              <a:rPr lang="en-US" dirty="0" smtClean="0"/>
              <a:t> I/</a:t>
            </a:r>
            <a:r>
              <a:rPr lang="en-US" dirty="0" err="1" smtClean="0"/>
              <a:t>Os</a:t>
            </a:r>
            <a:r>
              <a:rPr lang="en-US" dirty="0" smtClean="0"/>
              <a:t> are horribly inefficient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73225" y="606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b="0"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 smtClean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gets, </a:t>
            </a:r>
            <a:r>
              <a:rPr lang="en-US" dirty="0" err="1" smtClean="0">
                <a:latin typeface="Courier New"/>
                <a:cs typeface="Courier New"/>
              </a:rPr>
              <a:t>fgets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</a:t>
            </a:r>
            <a:r>
              <a:rPr lang="en-US" dirty="0" smtClean="0"/>
              <a:t>text one character at a time, </a:t>
            </a:r>
            <a:r>
              <a:rPr lang="en-US" dirty="0"/>
              <a:t>stopping at newline</a:t>
            </a:r>
          </a:p>
          <a:p>
            <a:r>
              <a:rPr lang="en-US" dirty="0"/>
              <a:t>Implementing</a:t>
            </a:r>
            <a:r>
              <a:rPr lang="en-US" dirty="0" smtClean="0"/>
              <a:t> as Unix I/O calls expensive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/>
              <a:t> require </a:t>
            </a:r>
            <a:r>
              <a:rPr lang="en-US" dirty="0"/>
              <a:t>Unix kernel calls</a:t>
            </a:r>
          </a:p>
          <a:p>
            <a:pPr lvl="2"/>
            <a:r>
              <a:rPr lang="en-US" dirty="0"/>
              <a:t>&gt; 10,000 clock cycles</a:t>
            </a:r>
            <a:endParaRPr lang="en-US" dirty="0" smtClean="0"/>
          </a:p>
          <a:p>
            <a:r>
              <a:rPr lang="en-US" dirty="0" smtClean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 smtClean="0">
                <a:latin typeface="Courier New"/>
                <a:cs typeface="Courier New"/>
              </a:rPr>
              <a:t>read </a:t>
            </a:r>
            <a:r>
              <a:rPr lang="en-US" dirty="0" smtClean="0"/>
              <a:t>to </a:t>
            </a:r>
            <a:r>
              <a:rPr lang="en-US" dirty="0"/>
              <a:t>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311764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Buffered Input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Buffered:</a:t>
            </a:r>
          </a:p>
          <a:p>
            <a:pPr lvl="1" eaLnBrk="1" hangingPunct="1">
              <a:defRPr/>
            </a:pPr>
            <a:r>
              <a:rPr lang="en-US" i="1" dirty="0" smtClean="0"/>
              <a:t>Efficiently</a:t>
            </a:r>
            <a:r>
              <a:rPr lang="en-US" dirty="0" smtClean="0"/>
              <a:t> read text lines and binary data from file partially cached in an internal memory buffer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rio_readlineb</a:t>
            </a:r>
            <a:r>
              <a:rPr lang="en-US" dirty="0" smtClean="0"/>
              <a:t> reads text line of up to </a:t>
            </a:r>
            <a:r>
              <a:rPr lang="en-US" dirty="0" err="1" smtClean="0">
                <a:latin typeface="Courier New" pitchFamily="49" charset="0"/>
              </a:rPr>
              <a:t>maxlen</a:t>
            </a:r>
            <a:r>
              <a:rPr lang="en-US" dirty="0" smtClean="0"/>
              <a:t> bytes from file </a:t>
            </a:r>
            <a:r>
              <a:rPr lang="en-US" dirty="0" err="1" smtClean="0">
                <a:latin typeface="Courier New" pitchFamily="49" charset="0"/>
              </a:rPr>
              <a:t>fd</a:t>
            </a:r>
            <a:r>
              <a:rPr lang="en-US" dirty="0" smtClean="0"/>
              <a:t> and stores it in </a:t>
            </a:r>
            <a:r>
              <a:rPr lang="en-US" dirty="0" err="1" smtClean="0">
                <a:latin typeface="Courier New" pitchFamily="49" charset="0"/>
              </a:rPr>
              <a:t>usrbuf</a:t>
            </a:r>
            <a:r>
              <a:rPr lang="en-US" dirty="0" smtClean="0"/>
              <a:t>.  Especially useful for reading lines from network sockets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rio_readnb</a:t>
            </a:r>
            <a:r>
              <a:rPr lang="en-US" dirty="0" smtClean="0"/>
              <a:t> reads up to </a:t>
            </a:r>
            <a:r>
              <a:rPr lang="en-US" dirty="0" smtClean="0">
                <a:latin typeface="Courier New" pitchFamily="49" charset="0"/>
              </a:rPr>
              <a:t>n</a:t>
            </a:r>
            <a:r>
              <a:rPr lang="en-US" dirty="0" smtClean="0"/>
              <a:t> bytes from file </a:t>
            </a:r>
            <a:r>
              <a:rPr lang="en-US" dirty="0" err="1" smtClean="0">
                <a:latin typeface="Courier New" pitchFamily="49" charset="0"/>
              </a:rPr>
              <a:t>fd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Calls to </a:t>
            </a:r>
            <a:r>
              <a:rPr lang="en-US" dirty="0" err="1" smtClean="0">
                <a:latin typeface="Courier New" pitchFamily="49" charset="0"/>
              </a:rPr>
              <a:t>rio_readlineb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</a:rPr>
              <a:t>rio_readnb</a:t>
            </a:r>
            <a:r>
              <a:rPr lang="en-US" dirty="0" smtClean="0"/>
              <a:t> can be interleaved arbitrarily on same descriptor</a:t>
            </a:r>
          </a:p>
          <a:p>
            <a:pPr lvl="2" eaLnBrk="1" hangingPunct="1">
              <a:defRPr/>
            </a:pPr>
            <a:r>
              <a:rPr lang="en-US" dirty="0" smtClean="0"/>
              <a:t>Warning: Don’t interleave calls to </a:t>
            </a:r>
            <a:r>
              <a:rPr lang="en-US" dirty="0" err="1" smtClean="0">
                <a:latin typeface="Courier New" pitchFamily="49" charset="0"/>
              </a:rPr>
              <a:t>rio_readn</a:t>
            </a:r>
            <a:r>
              <a:rPr lang="en-US" dirty="0" smtClean="0"/>
              <a:t> with calls to *</a:t>
            </a:r>
            <a:r>
              <a:rPr lang="en-US" dirty="0" smtClean="0">
                <a:latin typeface="Courier New" pitchFamily="49" charset="0"/>
              </a:rPr>
              <a:t>b</a:t>
            </a:r>
            <a:r>
              <a:rPr lang="en-US" dirty="0" smtClean="0"/>
              <a:t> versions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Layered </a:t>
            </a:r>
            <a:r>
              <a:rPr lang="en-US" dirty="0"/>
              <a:t>on Unix</a:t>
            </a:r>
            <a:r>
              <a:rPr lang="en-US" dirty="0" smtClean="0"/>
              <a:t> file:</a:t>
            </a:r>
            <a:endParaRPr lang="en-US" dirty="0"/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762000" y="5452646"/>
            <a:ext cx="19812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not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2199539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2112814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Buffered RIO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Copying the lines of a text file from standard input to standard output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000" y="2743200"/>
            <a:ext cx="7498207" cy="297312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</a:rPr>
              <a:t>, char **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n;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MAXLINE</a:t>
            </a:r>
            <a:r>
              <a:rPr lang="en-US" altLang="en-US" sz="1600" dirty="0">
                <a:latin typeface="Courier New" pitchFamily="49" charset="0"/>
              </a:rPr>
              <a:t>];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Rio_readinitb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while((n = </a:t>
            </a:r>
            <a:r>
              <a:rPr lang="en-US" altLang="en-US" sz="1600" dirty="0" err="1">
                <a:latin typeface="Courier New" pitchFamily="49" charset="0"/>
              </a:rPr>
              <a:t>Rio_readlineb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 smtClean="0">
                <a:latin typeface="Courier New" pitchFamily="49" charset="0"/>
              </a:rPr>
              <a:t>sizeof</a:t>
            </a:r>
            <a:r>
              <a:rPr lang="en-US" altLang="en-US" sz="1600" dirty="0" smtClean="0">
                <a:latin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</a:rPr>
              <a:t>buf</a:t>
            </a:r>
            <a:r>
              <a:rPr lang="en-US" altLang="en-US" sz="1600" dirty="0" smtClean="0">
                <a:latin typeface="Courier New" pitchFamily="49" charset="0"/>
              </a:rPr>
              <a:t>))) </a:t>
            </a:r>
            <a:r>
              <a:rPr lang="en-US" altLang="en-US" sz="1600" dirty="0">
                <a:latin typeface="Courier New" pitchFamily="49" charset="0"/>
              </a:rPr>
              <a:t>!= 0)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Rio_writen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n);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Buffered RIO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Copying the lines of a text file from standard input to standard output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000" y="2743200"/>
            <a:ext cx="6076343" cy="363791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</a:rPr>
              <a:t>, char **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n;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MAXLINE</a:t>
            </a:r>
            <a:r>
              <a:rPr lang="en-US" altLang="en-US" sz="1600" dirty="0">
                <a:latin typeface="Courier New" pitchFamily="49" charset="0"/>
              </a:rPr>
              <a:t>];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Rio_readinitb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smtClean="0">
                <a:latin typeface="Courier New" pitchFamily="49" charset="0"/>
              </a:rPr>
              <a:t>while(1) {</a:t>
            </a:r>
          </a:p>
          <a:p>
            <a:pPr algn="l"/>
            <a:r>
              <a:rPr lang="en-US" altLang="en-US" sz="1600" dirty="0" smtClean="0">
                <a:latin typeface="Courier New" pitchFamily="49" charset="0"/>
              </a:rPr>
              <a:t>	n </a:t>
            </a:r>
            <a:r>
              <a:rPr lang="en-US" altLang="en-US" sz="1600" dirty="0">
                <a:latin typeface="Courier New" pitchFamily="49" charset="0"/>
              </a:rPr>
              <a:t>= </a:t>
            </a:r>
            <a:r>
              <a:rPr lang="en-US" altLang="en-US" sz="1600" dirty="0" err="1">
                <a:latin typeface="Courier New" pitchFamily="49" charset="0"/>
              </a:rPr>
              <a:t>Rio_readlineb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 smtClean="0">
                <a:latin typeface="Courier New" pitchFamily="49" charset="0"/>
              </a:rPr>
              <a:t>sizeof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 smtClean="0">
                <a:latin typeface="Courier New" pitchFamily="49" charset="0"/>
              </a:rPr>
              <a:t>buf</a:t>
            </a:r>
            <a:r>
              <a:rPr lang="en-US" altLang="en-US" sz="1600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 smtClean="0">
                <a:latin typeface="Courier New" pitchFamily="49" charset="0"/>
              </a:rPr>
              <a:t>	if (n == 0)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smtClean="0">
                <a:latin typeface="Courier New" pitchFamily="49" charset="0"/>
              </a:rPr>
              <a:t>    break; </a:t>
            </a:r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Rio_writen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n);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42857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I/O Choices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Unix I/O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Most general and basic; others are implemented using it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err="1" smtClean="0"/>
              <a:t>Unbuffered</a:t>
            </a:r>
            <a:r>
              <a:rPr lang="en-US" sz="1800" dirty="0" smtClean="0"/>
              <a:t>; efficient input requires buffering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Tricky and error-prone; short counts, for example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C-Style “Standard I/O”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Buffered; tricky to use on network sockets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Potential interactions with other I/O on streams and sockets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Not all info is available (see later slide on metadata)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RIO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C++ streams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Roll your own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I/O Choices, continued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6353175" cy="522446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Unix I/O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Standard I/O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RIO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Buffered and unbuffered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Nicely packaged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Author’s choice for sockets and pipes</a:t>
            </a:r>
          </a:p>
          <a:p>
            <a:pPr marL="1371600" lvl="2" indent="-46355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600" smtClean="0"/>
              <a:t>But buffered version has problems dealing with EOF on terminals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Non-standard, but built on Stevens’s work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C++ streams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Standard (sort of)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Very complex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Roll your own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Time consuming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Error-prone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876800" y="4343400"/>
            <a:ext cx="40386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Unix Bible:  W. Richard  Stevens, </a:t>
            </a:r>
            <a:r>
              <a:rPr lang="en-US" sz="2000" b="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Advanced Programming in the Unix Environment,</a:t>
            </a:r>
            <a:r>
              <a: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Addison Wesley, 1993.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Abstracting I/O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Low level requires complex device commands</a:t>
            </a:r>
          </a:p>
          <a:p>
            <a:pPr lvl="1" eaLnBrk="1" hangingPunct="1">
              <a:defRPr/>
            </a:pPr>
            <a:r>
              <a:rPr lang="en-US" dirty="0" smtClean="0"/>
              <a:t>Vary from device to device</a:t>
            </a:r>
          </a:p>
          <a:p>
            <a:pPr lvl="1" eaLnBrk="1" hangingPunct="1">
              <a:defRPr/>
            </a:pPr>
            <a:r>
              <a:rPr lang="en-US" dirty="0" smtClean="0"/>
              <a:t>Device models can be very different</a:t>
            </a:r>
          </a:p>
          <a:p>
            <a:pPr lvl="2" eaLnBrk="1" hangingPunct="1">
              <a:defRPr/>
            </a:pPr>
            <a:r>
              <a:rPr lang="en-US" dirty="0" smtClean="0"/>
              <a:t>Tape: read or write sequentially, or rewind</a:t>
            </a:r>
          </a:p>
          <a:p>
            <a:pPr lvl="2" eaLnBrk="1" hangingPunct="1">
              <a:defRPr/>
            </a:pPr>
            <a:r>
              <a:rPr lang="en-US" dirty="0" smtClean="0"/>
              <a:t>Disk: “random” access at block level</a:t>
            </a:r>
          </a:p>
          <a:p>
            <a:pPr lvl="2" eaLnBrk="1" hangingPunct="1">
              <a:defRPr/>
            </a:pPr>
            <a:r>
              <a:rPr lang="en-US" dirty="0" smtClean="0"/>
              <a:t>Terminal: sequential, no rewind, must echo and allow editing</a:t>
            </a:r>
          </a:p>
          <a:p>
            <a:pPr lvl="2" eaLnBrk="1" hangingPunct="1">
              <a:defRPr/>
            </a:pPr>
            <a:r>
              <a:rPr lang="en-US" dirty="0" smtClean="0"/>
              <a:t>Video: write-only, with 2-dimensional structure</a:t>
            </a:r>
          </a:p>
          <a:p>
            <a:pPr eaLnBrk="1" hangingPunct="1">
              <a:defRPr/>
            </a:pPr>
            <a:r>
              <a:rPr lang="en-US" dirty="0" smtClean="0"/>
              <a:t>Operating system should hide these differences</a:t>
            </a:r>
          </a:p>
          <a:p>
            <a:pPr lvl="1" eaLnBrk="1" hangingPunct="1">
              <a:defRPr/>
            </a:pPr>
            <a:r>
              <a:rPr lang="en-US" dirty="0" smtClean="0"/>
              <a:t>“Read” and “write” should work regardless of device</a:t>
            </a:r>
          </a:p>
          <a:p>
            <a:pPr lvl="1" eaLnBrk="1" hangingPunct="1">
              <a:defRPr/>
            </a:pPr>
            <a:r>
              <a:rPr lang="en-US" dirty="0" smtClean="0"/>
              <a:t>Sometimes impossible to generalize (e.g., video)</a:t>
            </a:r>
          </a:p>
          <a:p>
            <a:pPr lvl="1" eaLnBrk="1" hangingPunct="1">
              <a:defRPr/>
            </a:pPr>
            <a:r>
              <a:rPr lang="en-US" dirty="0" smtClean="0"/>
              <a:t>Still need access to full power of hardware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the Unix Kernel</a:t>
            </a:r>
            <a:br>
              <a:rPr lang="en-US" altLang="en-US" smtClean="0"/>
            </a:br>
            <a:r>
              <a:rPr lang="en-US" altLang="en-US" smtClean="0"/>
              <a:t>Represents Open Files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04938"/>
            <a:ext cx="83073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Two descriptors referencing two distinct open files</a:t>
            </a:r>
          </a:p>
          <a:p>
            <a:pPr eaLnBrk="1" hangingPunct="1">
              <a:defRPr/>
            </a:pPr>
            <a:r>
              <a:rPr lang="en-US" sz="2000" smtClean="0"/>
              <a:t>Descriptor 1 (stdout) points to terminal, and descriptor 4 points to open disk file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06538" y="3517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506538" y="3746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506538" y="3975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506538" y="4203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506538" y="4432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896938" y="35179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896938" y="37465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896938" y="39751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896938" y="42037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896938" y="44323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0" y="2638425"/>
            <a:ext cx="2419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[one table per process]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046413" y="2590800"/>
            <a:ext cx="2624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759450" y="2590800"/>
            <a:ext cx="2624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868738" y="3810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868738" y="4114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868738" y="4419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1905000" y="3505200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4706938" y="5076825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3868738" y="3505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868738" y="5486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868738" y="5791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868738" y="6096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3868738" y="5181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1955800" y="45307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28600" y="39338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28600" y="37052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34963" y="347662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4786313" y="348932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6197600" y="3476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6197600" y="4391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6197600" y="3781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6197600" y="4086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6197600" y="5076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6197600" y="5991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6197600" y="5381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6197600" y="5686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3543300" y="3200400"/>
            <a:ext cx="1719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 (terminal)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3735388" y="4876800"/>
            <a:ext cx="1335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 (disk)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7696200" y="3733800"/>
            <a:ext cx="914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i="1"/>
              <a:t>Info in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stat</a:t>
            </a:r>
            <a:r>
              <a:rPr lang="en-US" altLang="en-US" sz="1600" i="1"/>
              <a:t> struct</a:t>
            </a:r>
          </a:p>
        </p:txBody>
      </p:sp>
      <p:sp>
        <p:nvSpPr>
          <p:cNvPr id="24619" name="AutoShape 43"/>
          <p:cNvSpPr>
            <a:spLocks/>
          </p:cNvSpPr>
          <p:nvPr/>
        </p:nvSpPr>
        <p:spPr bwMode="auto">
          <a:xfrm>
            <a:off x="7543800" y="3505200"/>
            <a:ext cx="762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Sharing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493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Two distinct descriptors sharing the same disk file through two distinct open file table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E.g., Calling </a:t>
            </a:r>
            <a:r>
              <a:rPr lang="en-US" sz="1800" smtClean="0">
                <a:latin typeface="Courier New" pitchFamily="49" charset="0"/>
              </a:rPr>
              <a:t>open </a:t>
            </a:r>
            <a:r>
              <a:rPr lang="en-US" sz="1800" smtClean="0"/>
              <a:t>twice with the same </a:t>
            </a:r>
            <a:r>
              <a:rPr lang="en-US" sz="1800" smtClean="0">
                <a:latin typeface="Courier New" pitchFamily="49" charset="0"/>
              </a:rPr>
              <a:t>filename </a:t>
            </a:r>
            <a:r>
              <a:rPr lang="en-US" sz="1800" smtClean="0"/>
              <a:t>argument</a:t>
            </a:r>
            <a:endParaRPr lang="en-US" sz="1800" smtClean="0">
              <a:latin typeface="Courier New" pitchFamily="49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671638" y="37750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671638" y="40036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71638" y="42322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671638" y="44608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71638" y="46894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062038" y="3775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062038" y="4003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062038" y="4232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062038" y="4460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62038" y="4689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109663" y="2603500"/>
            <a:ext cx="17319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(one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per process)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743325" y="2590800"/>
            <a:ext cx="1641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6056313" y="25908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33838" y="4067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033838" y="4371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033838" y="4676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2120900" y="3762375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4872038" y="3819525"/>
            <a:ext cx="1436687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033838" y="3762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033838" y="5743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4033838" y="6048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033838" y="6353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4033838" y="5438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120900" y="4787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4951413" y="3752850"/>
            <a:ext cx="1366837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6337300" y="375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6337300" y="467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6337300" y="406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6337300" y="436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208463" y="34766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208463" y="51530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838200"/>
          </a:xfrm>
        </p:spPr>
        <p:txBody>
          <a:bodyPr/>
          <a:lstStyle/>
          <a:p>
            <a:r>
              <a:rPr lang="en-US" dirty="0"/>
              <a:t>How Processes Share </a:t>
            </a:r>
            <a:r>
              <a:rPr lang="en-US" dirty="0" smtClean="0"/>
              <a:t>Files: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ea typeface="+mn-ea"/>
                <a:cs typeface="+mn-cs"/>
              </a:rPr>
              <a:t>Note</a:t>
            </a:r>
            <a:r>
              <a:rPr lang="en-US" sz="2000" dirty="0">
                <a:ea typeface="+mn-ea"/>
                <a:cs typeface="+mn-cs"/>
              </a:rPr>
              <a:t>: situation unchanged by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exec</a:t>
            </a:r>
            <a:r>
              <a:rPr lang="en-US" sz="2000" dirty="0" smtClean="0">
                <a:ea typeface="+mn-ea"/>
                <a:cs typeface="+mn-cs"/>
              </a:rPr>
              <a:t> functions (use </a:t>
            </a:r>
            <a:r>
              <a:rPr lang="en-US" sz="2000" b="1" dirty="0" err="1" smtClean="0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 smtClean="0">
                <a:ea typeface="+mn-ea"/>
                <a:cs typeface="+mn-cs"/>
              </a:rPr>
              <a:t> to change)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72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After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>
                <a:cs typeface="Courier New"/>
              </a:rPr>
              <a:t> call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</a:t>
            </a:r>
            <a:r>
              <a:rPr lang="en-US" dirty="0" smtClean="0">
                <a:latin typeface="+mn-lt"/>
              </a:rPr>
              <a:t>parent’s</a:t>
            </a:r>
            <a:r>
              <a:rPr lang="en-US" dirty="0"/>
              <a:t>;</a:t>
            </a:r>
            <a:r>
              <a:rPr lang="en-US" dirty="0" smtClean="0">
                <a:latin typeface="+mn-lt"/>
              </a:rPr>
              <a:t> add </a:t>
            </a:r>
            <a:r>
              <a:rPr lang="en-US" dirty="0">
                <a:latin typeface="+mn-lt"/>
              </a:rPr>
              <a:t>+1 to each </a:t>
            </a:r>
            <a:r>
              <a:rPr lang="en-US" dirty="0" err="1" smtClean="0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77724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5pPr>
            <a:lvl6pPr marL="4572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6pPr>
            <a:lvl7pPr marL="9144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7pPr>
            <a:lvl8pPr marL="13716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8pPr>
            <a:lvl9pPr marL="18288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9pPr>
          </a:lstStyle>
          <a:p>
            <a:r>
              <a:rPr lang="en-US" kern="0" smtClean="0"/>
              <a:t>How Processes Share Files: </a:t>
            </a:r>
            <a:r>
              <a:rPr lang="en-US" kern="0" smtClean="0">
                <a:latin typeface="Courier New"/>
                <a:cs typeface="Courier New"/>
              </a:rPr>
              <a:t>fork</a:t>
            </a:r>
            <a:endParaRPr lang="en-US" kern="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7453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I/O Redirection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48688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Question: How does a shell implement I/O redirection?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</a:rPr>
              <a:t>bash$ </a:t>
            </a:r>
            <a:r>
              <a:rPr lang="en-US" sz="1800" dirty="0" err="1" smtClean="0">
                <a:latin typeface="Courier New" pitchFamily="49" charset="0"/>
              </a:rPr>
              <a:t>ls</a:t>
            </a:r>
            <a:r>
              <a:rPr lang="en-US" sz="1800" dirty="0" smtClean="0">
                <a:latin typeface="Courier New" pitchFamily="49" charset="0"/>
              </a:rPr>
              <a:t> &gt; foo.txt</a:t>
            </a:r>
          </a:p>
          <a:p>
            <a:pPr eaLnBrk="1" hangingPunct="1">
              <a:defRPr/>
            </a:pPr>
            <a:r>
              <a:rPr lang="en-US" sz="2000" dirty="0" smtClean="0"/>
              <a:t>Answer: By calling the </a:t>
            </a:r>
            <a:r>
              <a:rPr lang="en-US" sz="2000" dirty="0" smtClean="0">
                <a:latin typeface="Courier New" pitchFamily="49" charset="0"/>
              </a:rPr>
              <a:t>dup2(</a:t>
            </a:r>
            <a:r>
              <a:rPr lang="en-US" sz="2000" dirty="0" err="1" smtClean="0">
                <a:latin typeface="Courier New" pitchFamily="49" charset="0"/>
              </a:rPr>
              <a:t>oldfd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newfd</a:t>
            </a:r>
            <a:r>
              <a:rPr lang="en-US" sz="2000" dirty="0" smtClean="0">
                <a:latin typeface="Courier New" pitchFamily="49" charset="0"/>
              </a:rPr>
              <a:t>)</a:t>
            </a:r>
            <a:r>
              <a:rPr lang="en-US" sz="2000" dirty="0" smtClean="0"/>
              <a:t> function</a:t>
            </a:r>
          </a:p>
          <a:p>
            <a:pPr lvl="1" eaLnBrk="1" hangingPunct="1">
              <a:defRPr/>
            </a:pPr>
            <a:r>
              <a:rPr lang="en-US" sz="1800" dirty="0" smtClean="0"/>
              <a:t>Copies (per-process) descriptor table entry </a:t>
            </a:r>
            <a:r>
              <a:rPr lang="en-US" sz="1800" dirty="0" err="1" smtClean="0">
                <a:latin typeface="Courier New" pitchFamily="49" charset="0"/>
              </a:rPr>
              <a:t>oldfd</a:t>
            </a:r>
            <a:r>
              <a:rPr lang="en-US" sz="1800" dirty="0" smtClean="0"/>
              <a:t> to entry </a:t>
            </a:r>
            <a:r>
              <a:rPr lang="en-US" sz="1800" dirty="0" err="1" smtClean="0"/>
              <a:t>n</a:t>
            </a:r>
            <a:r>
              <a:rPr lang="en-US" sz="1800" dirty="0" err="1" smtClean="0">
                <a:latin typeface="Courier New" pitchFamily="49" charset="0"/>
              </a:rPr>
              <a:t>ewfd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27652" name="Rectangle 4"/>
          <p:cNvSpPr>
            <a:spLocks noChangeAspect="1" noChangeArrowheads="1"/>
          </p:cNvSpPr>
          <p:nvPr/>
        </p:nvSpPr>
        <p:spPr bwMode="auto">
          <a:xfrm>
            <a:off x="2009775" y="428307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spect="1" noChangeArrowheads="1"/>
          </p:cNvSpPr>
          <p:nvPr/>
        </p:nvSpPr>
        <p:spPr bwMode="auto">
          <a:xfrm>
            <a:off x="2009775" y="4627563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a</a:t>
            </a:r>
          </a:p>
        </p:txBody>
      </p:sp>
      <p:sp>
        <p:nvSpPr>
          <p:cNvPr id="27654" name="Rectangle 6"/>
          <p:cNvSpPr>
            <a:spLocks noChangeAspect="1" noChangeArrowheads="1"/>
          </p:cNvSpPr>
          <p:nvPr/>
        </p:nvSpPr>
        <p:spPr bwMode="auto">
          <a:xfrm>
            <a:off x="2009775" y="4972050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ChangeAspect="1" noChangeArrowheads="1"/>
          </p:cNvSpPr>
          <p:nvPr/>
        </p:nvSpPr>
        <p:spPr bwMode="auto">
          <a:xfrm>
            <a:off x="2009775" y="5316538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56" name="Rectangle 8"/>
          <p:cNvSpPr>
            <a:spLocks noChangeAspect="1" noChangeArrowheads="1"/>
          </p:cNvSpPr>
          <p:nvPr/>
        </p:nvSpPr>
        <p:spPr bwMode="auto">
          <a:xfrm>
            <a:off x="2009775" y="566102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57" name="Rectangle 9"/>
          <p:cNvSpPr>
            <a:spLocks noChangeAspect="1" noChangeArrowheads="1"/>
          </p:cNvSpPr>
          <p:nvPr/>
        </p:nvSpPr>
        <p:spPr bwMode="auto">
          <a:xfrm>
            <a:off x="1090613" y="428307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58" name="Rectangle 10"/>
          <p:cNvSpPr>
            <a:spLocks noChangeAspect="1" noChangeArrowheads="1"/>
          </p:cNvSpPr>
          <p:nvPr/>
        </p:nvSpPr>
        <p:spPr bwMode="auto">
          <a:xfrm>
            <a:off x="1090613" y="4627563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59" name="Rectangle 11"/>
          <p:cNvSpPr>
            <a:spLocks noChangeAspect="1" noChangeArrowheads="1"/>
          </p:cNvSpPr>
          <p:nvPr/>
        </p:nvSpPr>
        <p:spPr bwMode="auto">
          <a:xfrm>
            <a:off x="1090613" y="4972050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60" name="Rectangle 12"/>
          <p:cNvSpPr>
            <a:spLocks noChangeAspect="1" noChangeArrowheads="1"/>
          </p:cNvSpPr>
          <p:nvPr/>
        </p:nvSpPr>
        <p:spPr bwMode="auto">
          <a:xfrm>
            <a:off x="1090613" y="5316538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61" name="Rectangle 13"/>
          <p:cNvSpPr>
            <a:spLocks noChangeAspect="1" noChangeArrowheads="1"/>
          </p:cNvSpPr>
          <p:nvPr/>
        </p:nvSpPr>
        <p:spPr bwMode="auto">
          <a:xfrm>
            <a:off x="1090613" y="566102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1173163" y="3276600"/>
            <a:ext cx="2181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before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63" name="Rectangle 15"/>
          <p:cNvSpPr>
            <a:spLocks noChangeAspect="1" noChangeArrowheads="1"/>
          </p:cNvSpPr>
          <p:nvPr/>
        </p:nvSpPr>
        <p:spPr bwMode="auto">
          <a:xfrm>
            <a:off x="6249988" y="428307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16"/>
          <p:cNvSpPr>
            <a:spLocks noChangeAspect="1" noChangeArrowheads="1"/>
          </p:cNvSpPr>
          <p:nvPr/>
        </p:nvSpPr>
        <p:spPr bwMode="auto">
          <a:xfrm>
            <a:off x="6249988" y="4627563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5" name="Rectangle 17"/>
          <p:cNvSpPr>
            <a:spLocks noChangeAspect="1" noChangeArrowheads="1"/>
          </p:cNvSpPr>
          <p:nvPr/>
        </p:nvSpPr>
        <p:spPr bwMode="auto">
          <a:xfrm>
            <a:off x="6249988" y="4972050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6" name="Rectangle 18"/>
          <p:cNvSpPr>
            <a:spLocks noChangeAspect="1" noChangeArrowheads="1"/>
          </p:cNvSpPr>
          <p:nvPr/>
        </p:nvSpPr>
        <p:spPr bwMode="auto">
          <a:xfrm>
            <a:off x="6249988" y="5316538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67" name="Rectangle 19"/>
          <p:cNvSpPr>
            <a:spLocks noChangeAspect="1" noChangeArrowheads="1"/>
          </p:cNvSpPr>
          <p:nvPr/>
        </p:nvSpPr>
        <p:spPr bwMode="auto">
          <a:xfrm>
            <a:off x="6249988" y="566102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8" name="Rectangle 20"/>
          <p:cNvSpPr>
            <a:spLocks noChangeAspect="1" noChangeArrowheads="1"/>
          </p:cNvSpPr>
          <p:nvPr/>
        </p:nvSpPr>
        <p:spPr bwMode="auto">
          <a:xfrm>
            <a:off x="5332413" y="428307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69" name="Rectangle 21"/>
          <p:cNvSpPr>
            <a:spLocks noChangeAspect="1" noChangeArrowheads="1"/>
          </p:cNvSpPr>
          <p:nvPr/>
        </p:nvSpPr>
        <p:spPr bwMode="auto">
          <a:xfrm>
            <a:off x="5332413" y="4627563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70" name="Rectangle 22"/>
          <p:cNvSpPr>
            <a:spLocks noChangeAspect="1" noChangeArrowheads="1"/>
          </p:cNvSpPr>
          <p:nvPr/>
        </p:nvSpPr>
        <p:spPr bwMode="auto">
          <a:xfrm>
            <a:off x="5332413" y="4972050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71" name="Rectangle 23"/>
          <p:cNvSpPr>
            <a:spLocks noChangeAspect="1" noChangeArrowheads="1"/>
          </p:cNvSpPr>
          <p:nvPr/>
        </p:nvSpPr>
        <p:spPr bwMode="auto">
          <a:xfrm>
            <a:off x="5332413" y="5316538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72" name="Rectangle 24"/>
          <p:cNvSpPr>
            <a:spLocks noChangeAspect="1" noChangeArrowheads="1"/>
          </p:cNvSpPr>
          <p:nvPr/>
        </p:nvSpPr>
        <p:spPr bwMode="auto">
          <a:xfrm>
            <a:off x="5332413" y="566102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73" name="Text Box 25"/>
          <p:cNvSpPr txBox="1">
            <a:spLocks noChangeAspect="1" noChangeArrowheads="1"/>
          </p:cNvSpPr>
          <p:nvPr/>
        </p:nvSpPr>
        <p:spPr bwMode="auto">
          <a:xfrm>
            <a:off x="5492750" y="3276600"/>
            <a:ext cx="197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after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3733800" y="48006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 smtClean="0">
                <a:latin typeface="Courier New"/>
                <a:cs typeface="Courier New"/>
              </a:rPr>
              <a:t>exec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</a:t>
            </a:r>
            <a:endParaRPr lang="en-US" sz="1600" dirty="0">
              <a:latin typeface="Calibri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</a:t>
              </a:r>
              <a:r>
                <a:rPr lang="en-US" sz="1600" dirty="0" smtClean="0">
                  <a:latin typeface="Calibri" pitchFamily="34" charset="0"/>
                </a:rPr>
                <a:t>B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07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=0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B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81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3400" y="2599364"/>
            <a:ext cx="8245475" cy="40163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no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File Metadata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/>
              <a:t>Metadata</a:t>
            </a:r>
            <a:r>
              <a:rPr lang="en-US" smtClean="0"/>
              <a:t> is data about data, in this case file data.</a:t>
            </a:r>
          </a:p>
          <a:p>
            <a:pPr eaLnBrk="1" hangingPunct="1">
              <a:defRPr/>
            </a:pPr>
            <a:r>
              <a:rPr lang="en-US" smtClean="0"/>
              <a:t>Maintained by kernel, accessed by users with the </a:t>
            </a:r>
            <a:r>
              <a:rPr lang="en-US" smtClean="0">
                <a:latin typeface="Courier New" pitchFamily="49" charset="0"/>
              </a:rPr>
              <a:t>stat </a:t>
            </a:r>
            <a:r>
              <a:rPr lang="en-US" smtClean="0"/>
              <a:t>and </a:t>
            </a:r>
            <a:r>
              <a:rPr lang="en-US" smtClean="0">
                <a:latin typeface="Courier New" pitchFamily="49" charset="0"/>
              </a:rPr>
              <a:t>fstat</a:t>
            </a:r>
            <a:r>
              <a:rPr lang="en-US" smtClean="0"/>
              <a:t> functions.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3581400"/>
            <a:ext cx="7680325" cy="274638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4095750"/>
            <a:ext cx="7680325" cy="511175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66800" y="4837113"/>
            <a:ext cx="7680325" cy="274637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66800" y="5792788"/>
            <a:ext cx="7680325" cy="27305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3400" y="2590800"/>
            <a:ext cx="8245475" cy="4016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/* Metadata returned by the stat and </a:t>
            </a:r>
            <a:r>
              <a:rPr lang="en-US" altLang="en-US" sz="1600" dirty="0" err="1">
                <a:latin typeface="Courier New" pitchFamily="49" charset="0"/>
              </a:rPr>
              <a:t>fstat</a:t>
            </a:r>
            <a:r>
              <a:rPr lang="en-US" altLang="en-US" sz="1600" dirty="0">
                <a:latin typeface="Courier New" pitchFamily="49" charset="0"/>
              </a:rPr>
              <a:t> functions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struct</a:t>
            </a:r>
            <a:r>
              <a:rPr lang="en-US" altLang="en-US" sz="1600" dirty="0">
                <a:latin typeface="Courier New" pitchFamily="49" charset="0"/>
              </a:rPr>
              <a:t> stat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st_dev</a:t>
            </a:r>
            <a:r>
              <a:rPr lang="en-US" altLang="en-US" sz="1600" dirty="0">
                <a:latin typeface="Courier New" pitchFamily="49" charset="0"/>
              </a:rPr>
              <a:t>;      /* device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ino_t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st_ino</a:t>
            </a:r>
            <a:r>
              <a:rPr lang="en-US" altLang="en-US" sz="1600" dirty="0">
                <a:latin typeface="Courier New" pitchFamily="49" charset="0"/>
              </a:rPr>
              <a:t>;      /*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mode_t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st_mode</a:t>
            </a:r>
            <a:r>
              <a:rPr lang="en-US" altLang="en-US" sz="1600" dirty="0">
                <a:latin typeface="Courier New" pitchFamily="49" charset="0"/>
              </a:rPr>
              <a:t>;     /* protection and file type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nlink_t</a:t>
            </a:r>
            <a:r>
              <a:rPr lang="en-US" altLang="en-US" sz="1600" dirty="0">
                <a:latin typeface="Courier New" pitchFamily="49" charset="0"/>
              </a:rPr>
              <a:t>       </a:t>
            </a:r>
            <a:r>
              <a:rPr lang="en-US" altLang="en-US" sz="1600" dirty="0" err="1">
                <a:latin typeface="Courier New" pitchFamily="49" charset="0"/>
              </a:rPr>
              <a:t>st_nlink</a:t>
            </a:r>
            <a:r>
              <a:rPr lang="en-US" altLang="en-US" sz="1600" dirty="0">
                <a:latin typeface="Courier New" pitchFamily="49" charset="0"/>
              </a:rPr>
              <a:t>;    /* number of hard links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uid_t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st_uid</a:t>
            </a:r>
            <a:r>
              <a:rPr lang="en-US" altLang="en-US" sz="1600" dirty="0">
                <a:latin typeface="Courier New" pitchFamily="49" charset="0"/>
              </a:rPr>
              <a:t>;      /* user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gid_t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st_gid</a:t>
            </a:r>
            <a:r>
              <a:rPr lang="en-US" altLang="en-US" sz="1600" dirty="0">
                <a:latin typeface="Courier New" pitchFamily="49" charset="0"/>
              </a:rPr>
              <a:t>;      /* group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st_rdev</a:t>
            </a:r>
            <a:r>
              <a:rPr lang="en-US" altLang="en-US" sz="1600" dirty="0">
                <a:latin typeface="Courier New" pitchFamily="49" charset="0"/>
              </a:rPr>
              <a:t>;     /* device type (if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device)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off_t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st_size</a:t>
            </a:r>
            <a:r>
              <a:rPr lang="en-US" altLang="en-US" sz="1600" dirty="0">
                <a:latin typeface="Courier New" pitchFamily="49" charset="0"/>
              </a:rPr>
              <a:t>;     /* total size, in bytes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st_blksize</a:t>
            </a:r>
            <a:r>
              <a:rPr lang="en-US" altLang="en-US" sz="1600" dirty="0">
                <a:latin typeface="Courier New" pitchFamily="49" charset="0"/>
              </a:rPr>
              <a:t>;  /* </a:t>
            </a:r>
            <a:r>
              <a:rPr lang="en-US" altLang="en-US" sz="1600" dirty="0" err="1">
                <a:latin typeface="Courier New" pitchFamily="49" charset="0"/>
              </a:rPr>
              <a:t>blocksize</a:t>
            </a:r>
            <a:r>
              <a:rPr lang="en-US" altLang="en-US" sz="1600" dirty="0">
                <a:latin typeface="Courier New" pitchFamily="49" charset="0"/>
              </a:rPr>
              <a:t> for filesystem I/O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st_blocks</a:t>
            </a:r>
            <a:r>
              <a:rPr lang="en-US" altLang="en-US" sz="1600" dirty="0">
                <a:latin typeface="Courier New" pitchFamily="49" charset="0"/>
              </a:rPr>
              <a:t>;   /* number of blocks allocated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st_atime</a:t>
            </a:r>
            <a:r>
              <a:rPr lang="en-US" altLang="en-US" sz="1600" dirty="0">
                <a:latin typeface="Courier New" pitchFamily="49" charset="0"/>
              </a:rPr>
              <a:t>;    /* time of last access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st_mtime</a:t>
            </a:r>
            <a:r>
              <a:rPr lang="en-US" altLang="en-US" sz="1600" dirty="0">
                <a:latin typeface="Courier New" pitchFamily="49" charset="0"/>
              </a:rPr>
              <a:t>;    /* time of last modification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st_ctime</a:t>
            </a:r>
            <a:r>
              <a:rPr lang="en-US" altLang="en-US" sz="1600" dirty="0">
                <a:latin typeface="Courier New" pitchFamily="49" charset="0"/>
              </a:rPr>
              <a:t>;    /* time of last change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itchFamily="49" charset="0"/>
              </a:rPr>
              <a:t>libc.so</a:t>
            </a:r>
            <a:r>
              <a:rPr lang="en-US" dirty="0" smtClean="0"/>
              <a:t>) </a:t>
            </a:r>
            <a:r>
              <a:rPr lang="en-US" dirty="0"/>
              <a:t>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</a:t>
            </a:r>
            <a:r>
              <a:rPr lang="en-US" dirty="0" smtClean="0"/>
              <a:t>R</a:t>
            </a:r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56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C </a:t>
            </a:r>
            <a:r>
              <a:rPr lang="en-US" dirty="0"/>
              <a:t>programs begin life with three open streams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/>
              <a:t>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1910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0)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) 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2)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8033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Unix Files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Unix </a:t>
            </a:r>
            <a:r>
              <a:rPr lang="en-US" i="1" dirty="0" smtClean="0"/>
              <a:t>file</a:t>
            </a:r>
            <a:r>
              <a:rPr lang="en-US" dirty="0" smtClean="0"/>
              <a:t> is a sequence of </a:t>
            </a:r>
            <a:r>
              <a:rPr lang="en-US" i="1" dirty="0" smtClean="0"/>
              <a:t>m</a:t>
            </a:r>
            <a:r>
              <a:rPr lang="en-US" dirty="0" smtClean="0"/>
              <a:t> bytes:</a:t>
            </a:r>
          </a:p>
          <a:p>
            <a:pPr lvl="1" eaLnBrk="1" hangingPunct="1">
              <a:defRPr/>
            </a:pP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i="1" dirty="0" smtClean="0"/>
              <a:t>, B</a:t>
            </a:r>
            <a:r>
              <a:rPr lang="en-US" i="1" baseline="-25000" dirty="0" smtClean="0"/>
              <a:t>1</a:t>
            </a:r>
            <a:r>
              <a:rPr lang="en-US" i="1" dirty="0" smtClean="0"/>
              <a:t>, .... , B</a:t>
            </a:r>
            <a:r>
              <a:rPr lang="en-US" i="1" baseline="-25000" dirty="0" smtClean="0"/>
              <a:t>k</a:t>
            </a:r>
            <a:r>
              <a:rPr lang="en-US" i="1" dirty="0" smtClean="0"/>
              <a:t> , .... , B</a:t>
            </a:r>
            <a:r>
              <a:rPr lang="en-US" i="1" baseline="-25000" dirty="0" smtClean="0"/>
              <a:t>m-1</a:t>
            </a:r>
          </a:p>
          <a:p>
            <a:pPr lvl="1" eaLnBrk="1" hangingPunct="1">
              <a:defRPr/>
            </a:pPr>
            <a:endParaRPr lang="en-US" i="1" baseline="-25000" dirty="0" smtClean="0"/>
          </a:p>
          <a:p>
            <a:pPr eaLnBrk="1" hangingPunct="1">
              <a:defRPr/>
            </a:pPr>
            <a:r>
              <a:rPr lang="en-US" dirty="0" smtClean="0"/>
              <a:t>Cool fact: All I/O devices are represented as files: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/dev/sda1</a:t>
            </a:r>
            <a:r>
              <a:rPr lang="en-US" dirty="0" smtClean="0"/>
              <a:t>    (</a:t>
            </a:r>
            <a:r>
              <a:rPr lang="en-US" dirty="0" smtClean="0">
                <a:latin typeface="Courier New" pitchFamily="49" charset="0"/>
              </a:rPr>
              <a:t>/boot</a:t>
            </a:r>
            <a:r>
              <a:rPr lang="en-US" dirty="0" smtClean="0"/>
              <a:t> disk partition)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dev</a:t>
            </a:r>
            <a:r>
              <a:rPr lang="en-US" dirty="0" smtClean="0">
                <a:latin typeface="Courier New" pitchFamily="49" charset="0"/>
              </a:rPr>
              <a:t>/tty2</a:t>
            </a:r>
            <a:r>
              <a:rPr lang="en-US" dirty="0" smtClean="0"/>
              <a:t>    (terminal)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Even the kernel is represented as files: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dev</a:t>
            </a: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kmem</a:t>
            </a:r>
            <a:r>
              <a:rPr lang="en-US" dirty="0" smtClean="0"/>
              <a:t>   (access to kernel memory) 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proc</a:t>
            </a:r>
            <a:r>
              <a:rPr lang="en-US" dirty="0" smtClean="0"/>
              <a:t>            (kernel data structures)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             </a:t>
            </a:r>
            <a:r>
              <a:rPr lang="en-US" dirty="0" smtClean="0"/>
              <a:t>(device discovery and control)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Buffer </a:t>
            </a:r>
            <a:r>
              <a:rPr lang="en-US" dirty="0"/>
              <a:t>flushed to output </a:t>
            </a:r>
            <a:r>
              <a:rPr lang="en-US" dirty="0" err="1"/>
              <a:t>fd</a:t>
            </a:r>
            <a:r>
              <a:rPr lang="en-US" dirty="0"/>
              <a:t> on </a:t>
            </a:r>
            <a:r>
              <a:rPr lang="en-US" dirty="0" smtClean="0"/>
              <a:t>'\n‘ (if terminal), call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 smtClean="0">
                <a:latin typeface="+mn-lt"/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or return from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>
                <a:latin typeface="Courier New" pitchFamily="49" charset="0"/>
              </a:rPr>
              <a:t>6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92500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</a:t>
            </a:r>
            <a:r>
              <a:rPr lang="en-US" dirty="0" smtClean="0"/>
              <a:t>Linux </a:t>
            </a:r>
            <a:r>
              <a:rPr lang="en-US" dirty="0" err="1" smtClean="0">
                <a:latin typeface="Courier New" pitchFamily="49" charset="0"/>
              </a:rPr>
              <a:t>strace</a:t>
            </a:r>
            <a:r>
              <a:rPr lang="en-US" dirty="0" smtClean="0"/>
              <a:t> </a:t>
            </a:r>
            <a:r>
              <a:rPr lang="en-US" dirty="0"/>
              <a:t>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</a:t>
            </a:r>
            <a:r>
              <a:rPr lang="en-US" sz="1600" dirty="0" smtClean="0">
                <a:latin typeface="Courier New" pitchFamily="49" charset="0"/>
              </a:rPr>
              <a:t>6)               </a:t>
            </a:r>
            <a:r>
              <a:rPr lang="en-US" sz="1600" dirty="0">
                <a:latin typeface="Courier New" pitchFamily="49" charset="0"/>
              </a:rPr>
              <a:t>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exit_group(</a:t>
            </a:r>
            <a:r>
              <a:rPr lang="en-US" sz="1600" dirty="0">
                <a:latin typeface="Courier New" pitchFamily="49" charset="0"/>
              </a:rPr>
              <a:t>0)                       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>
                <a:latin typeface="Courier New" pitchFamily="49" charset="0"/>
              </a:rPr>
              <a:t>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9710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 smtClean="0"/>
              <a:t>Aside: Working </a:t>
            </a:r>
            <a:r>
              <a:rPr lang="en-US" dirty="0"/>
              <a:t>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62074"/>
            <a:ext cx="9067800" cy="549592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you </a:t>
            </a:r>
            <a:r>
              <a:rPr lang="en-US" dirty="0" smtClean="0"/>
              <a:t>should never use on binary files</a:t>
            </a:r>
          </a:p>
          <a:p>
            <a:pPr lvl="1"/>
            <a:r>
              <a:rPr lang="en-US" dirty="0" smtClean="0"/>
              <a:t>Text-</a:t>
            </a:r>
            <a:r>
              <a:rPr lang="en-US" dirty="0"/>
              <a:t>oriented I/</a:t>
            </a:r>
            <a:r>
              <a:rPr lang="en-US" dirty="0" smtClean="0"/>
              <a:t>O such as </a:t>
            </a:r>
            <a:r>
              <a:rPr lang="en-US" b="1" dirty="0" err="1" smtClean="0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rio_readlineb</a:t>
            </a:r>
            <a:endParaRPr lang="en-US" b="1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Interpret EOL characters. </a:t>
            </a:r>
          </a:p>
          <a:p>
            <a:pPr lvl="2"/>
            <a:r>
              <a:rPr lang="en-US" dirty="0" smtClean="0"/>
              <a:t>Use functions like </a:t>
            </a:r>
            <a:r>
              <a:rPr lang="en-US" b="1" dirty="0" err="1" smtClean="0">
                <a:latin typeface="Courier New"/>
                <a:cs typeface="Courier New"/>
              </a:rPr>
              <a:t>rio_readn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/>
                <a:cs typeface="Courier New"/>
              </a:rPr>
              <a:t>rio_readnb</a:t>
            </a:r>
            <a:r>
              <a:rPr lang="en-US" dirty="0" smtClean="0"/>
              <a:t> instead</a:t>
            </a:r>
          </a:p>
          <a:p>
            <a:pPr lvl="3"/>
            <a:endParaRPr lang="en-US" dirty="0" smtClean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strcpy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</a:t>
            </a:r>
            <a:r>
              <a:rPr lang="en-US" dirty="0" smtClean="0"/>
              <a:t> (end of string) as </a:t>
            </a:r>
            <a:r>
              <a:rPr lang="en-US" dirty="0"/>
              <a:t>special</a:t>
            </a:r>
          </a:p>
        </p:txBody>
      </p:sp>
    </p:spTree>
    <p:extLst>
      <p:ext uri="{BB962C8B-B14F-4D97-AF65-F5344CB8AC3E}">
        <p14:creationId xmlns:p14="http://schemas.microsoft.com/office/powerpoint/2010/main" val="964173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Summary:  Goals of Unix I/O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Uniform view</a:t>
            </a:r>
          </a:p>
          <a:p>
            <a:pPr lvl="1" eaLnBrk="1" hangingPunct="1">
              <a:defRPr/>
            </a:pPr>
            <a:r>
              <a:rPr lang="en-US" smtClean="0"/>
              <a:t>User doesn’t see actual devices</a:t>
            </a:r>
          </a:p>
          <a:p>
            <a:pPr lvl="1" eaLnBrk="1" hangingPunct="1">
              <a:defRPr/>
            </a:pPr>
            <a:r>
              <a:rPr lang="en-US" smtClean="0"/>
              <a:t>Devices and files look alike (to extent possible)</a:t>
            </a:r>
          </a:p>
          <a:p>
            <a:pPr eaLnBrk="1" hangingPunct="1">
              <a:defRPr/>
            </a:pPr>
            <a:r>
              <a:rPr lang="en-US" smtClean="0"/>
              <a:t>Uniform drivers across devices</a:t>
            </a:r>
          </a:p>
          <a:p>
            <a:pPr lvl="1" eaLnBrk="1" hangingPunct="1">
              <a:defRPr/>
            </a:pPr>
            <a:r>
              <a:rPr lang="en-US" smtClean="0"/>
              <a:t>ATA disk looks same as IDE, EIDE, SCSI, …</a:t>
            </a:r>
          </a:p>
          <a:p>
            <a:pPr lvl="1" eaLnBrk="1" hangingPunct="1">
              <a:defRPr/>
            </a:pPr>
            <a:r>
              <a:rPr lang="en-US" smtClean="0"/>
              <a:t>Tape looks pretty much like disk</a:t>
            </a:r>
          </a:p>
          <a:p>
            <a:pPr eaLnBrk="1" hangingPunct="1">
              <a:defRPr/>
            </a:pPr>
            <a:r>
              <a:rPr lang="en-US" smtClean="0"/>
              <a:t>Support for many kinds of I/O objects</a:t>
            </a:r>
          </a:p>
          <a:p>
            <a:pPr lvl="1" eaLnBrk="1" hangingPunct="1">
              <a:defRPr/>
            </a:pPr>
            <a:r>
              <a:rPr lang="en-US" smtClean="0"/>
              <a:t>Regular files</a:t>
            </a:r>
          </a:p>
          <a:p>
            <a:pPr lvl="1" eaLnBrk="1" hangingPunct="1">
              <a:defRPr/>
            </a:pPr>
            <a:r>
              <a:rPr lang="en-US" smtClean="0"/>
              <a:t>Directories</a:t>
            </a:r>
          </a:p>
          <a:p>
            <a:pPr lvl="1" eaLnBrk="1" hangingPunct="1">
              <a:defRPr/>
            </a:pPr>
            <a:r>
              <a:rPr lang="en-US" smtClean="0"/>
              <a:t>Pipes and sockets</a:t>
            </a:r>
          </a:p>
          <a:p>
            <a:pPr lvl="1" eaLnBrk="1" hangingPunct="1">
              <a:defRPr/>
            </a:pPr>
            <a:r>
              <a:rPr lang="en-US" smtClean="0"/>
              <a:t>Devices</a:t>
            </a:r>
          </a:p>
          <a:p>
            <a:pPr lvl="1" eaLnBrk="1" hangingPunct="1">
              <a:defRPr/>
            </a:pPr>
            <a:r>
              <a:rPr lang="en-US" smtClean="0"/>
              <a:t>Even processes and kernel data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467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Unix I/O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Elegant mapping of files to devices allows kernel to export a simple interface called Unix I/O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Key Unix idea</a:t>
            </a:r>
            <a:r>
              <a:rPr lang="en-US" dirty="0" smtClean="0"/>
              <a:t>: All input and output is handled in a consistent and uniform way</a:t>
            </a:r>
          </a:p>
          <a:p>
            <a:pPr eaLnBrk="1" hangingPunct="1">
              <a:defRPr/>
            </a:pPr>
            <a:r>
              <a:rPr lang="en-US" dirty="0" smtClean="0"/>
              <a:t>Basic Unix I/O operations (system calls):  </a:t>
            </a:r>
          </a:p>
          <a:p>
            <a:pPr lvl="1" eaLnBrk="1" hangingPunct="1">
              <a:defRPr/>
            </a:pPr>
            <a:r>
              <a:rPr lang="en-US" dirty="0" smtClean="0"/>
              <a:t>Opening and closing files:  </a:t>
            </a:r>
            <a:r>
              <a:rPr lang="en-US" dirty="0" smtClean="0">
                <a:latin typeface="Courier New" pitchFamily="49" charset="0"/>
              </a:rPr>
              <a:t>open()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</a:rPr>
              <a:t>close()</a:t>
            </a:r>
          </a:p>
          <a:p>
            <a:pPr lvl="1" eaLnBrk="1" hangingPunct="1">
              <a:defRPr/>
            </a:pPr>
            <a:r>
              <a:rPr lang="en-US" dirty="0" smtClean="0"/>
              <a:t>Reading and writing a file: </a:t>
            </a:r>
            <a:r>
              <a:rPr lang="en-US" dirty="0" smtClean="0">
                <a:latin typeface="Courier New" pitchFamily="49" charset="0"/>
              </a:rPr>
              <a:t>read()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write()</a:t>
            </a:r>
          </a:p>
          <a:p>
            <a:pPr lvl="1" eaLnBrk="1" hangingPunct="1">
              <a:defRPr/>
            </a:pPr>
            <a:r>
              <a:rPr lang="en-US" dirty="0" smtClean="0"/>
              <a:t>Changing the </a:t>
            </a:r>
            <a:r>
              <a:rPr lang="en-US" i="1" dirty="0" smtClean="0"/>
              <a:t>current file position</a:t>
            </a:r>
            <a:r>
              <a:rPr lang="en-US" dirty="0" smtClean="0"/>
              <a:t> (seek): </a:t>
            </a:r>
            <a:r>
              <a:rPr lang="en-US" dirty="0" err="1" smtClean="0">
                <a:latin typeface="Courier New" pitchFamily="49" charset="0"/>
              </a:rPr>
              <a:t>lseek</a:t>
            </a:r>
            <a:r>
              <a:rPr lang="en-US" dirty="0" smtClean="0"/>
              <a:t> (not discussed)</a:t>
            </a:r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480752" y="4990110"/>
            <a:ext cx="4767648" cy="1258290"/>
            <a:chOff x="3048000" y="5561999"/>
            <a:chExt cx="4767648" cy="125829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</a:t>
              </a:r>
              <a:r>
                <a:rPr lang="en-US" dirty="0" smtClean="0">
                  <a:latin typeface="Calibri" pitchFamily="34" charset="0"/>
                </a:rPr>
                <a:t>file position </a:t>
              </a:r>
              <a:r>
                <a:rPr lang="en-US" dirty="0">
                  <a:latin typeface="Calibri" pitchFamily="34" charset="0"/>
                </a:rPr>
                <a:t>= k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file has a </a:t>
            </a:r>
            <a:r>
              <a:rPr lang="en-US" i="1" dirty="0" smtClean="0"/>
              <a:t>type</a:t>
            </a:r>
            <a:r>
              <a:rPr lang="en-US" dirty="0" smtClean="0"/>
              <a:t> indicating its role in the system</a:t>
            </a:r>
          </a:p>
          <a:p>
            <a:pPr lvl="1"/>
            <a:r>
              <a:rPr lang="en-US" i="1" dirty="0" smtClean="0"/>
              <a:t>Regular file: </a:t>
            </a:r>
            <a:r>
              <a:rPr lang="en-US" dirty="0" smtClean="0"/>
              <a:t>Contains arbitrary data</a:t>
            </a:r>
          </a:p>
          <a:p>
            <a:pPr lvl="1"/>
            <a:r>
              <a:rPr lang="en-US" i="1" dirty="0" smtClean="0"/>
              <a:t>Directory:  </a:t>
            </a:r>
            <a:r>
              <a:rPr lang="en-US" dirty="0" smtClean="0"/>
              <a:t>Index for a related group of files</a:t>
            </a:r>
          </a:p>
          <a:p>
            <a:pPr lvl="1"/>
            <a:r>
              <a:rPr lang="en-US" i="1" dirty="0" smtClean="0"/>
              <a:t>Socket:</a:t>
            </a:r>
            <a:r>
              <a:rPr lang="en-US" dirty="0" smtClean="0"/>
              <a:t> For communicating with a process on same or another machine</a:t>
            </a:r>
          </a:p>
          <a:p>
            <a:endParaRPr lang="en-US" dirty="0" smtClean="0"/>
          </a:p>
          <a:p>
            <a:r>
              <a:rPr lang="en-US" dirty="0" smtClean="0"/>
              <a:t>Other file types beyond our scope</a:t>
            </a:r>
          </a:p>
          <a:p>
            <a:pPr lvl="1"/>
            <a:r>
              <a:rPr lang="en-US" i="1" dirty="0" smtClean="0"/>
              <a:t>Named pipes (FIFOs)</a:t>
            </a:r>
          </a:p>
          <a:p>
            <a:pPr lvl="1"/>
            <a:r>
              <a:rPr lang="en-US" i="1" dirty="0" smtClean="0"/>
              <a:t>Symbolic links</a:t>
            </a:r>
          </a:p>
          <a:p>
            <a:pPr lvl="1"/>
            <a:r>
              <a:rPr lang="en-US" i="1" dirty="0" smtClean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42308834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regular file contains arbitrary data</a:t>
            </a:r>
            <a:endParaRPr lang="en-US" dirty="0"/>
          </a:p>
          <a:p>
            <a:r>
              <a:rPr lang="en-US" dirty="0" smtClean="0"/>
              <a:t>Applications </a:t>
            </a:r>
            <a:r>
              <a:rPr lang="en-US" dirty="0"/>
              <a:t>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 smtClean="0"/>
              <a:t>Text files are regular files with only ASCII or Unicode characters</a:t>
            </a:r>
          </a:p>
          <a:p>
            <a:pPr lvl="1"/>
            <a:r>
              <a:rPr lang="en-US" dirty="0" smtClean="0"/>
              <a:t>Binary files are everything else</a:t>
            </a:r>
          </a:p>
          <a:p>
            <a:pPr lvl="2"/>
            <a:r>
              <a:rPr lang="en-US" dirty="0" smtClean="0"/>
              <a:t>e.g., object files, JPEG images</a:t>
            </a:r>
          </a:p>
          <a:p>
            <a:pPr lvl="1"/>
            <a:r>
              <a:rPr lang="en-US" dirty="0" smtClean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</a:t>
            </a:r>
            <a:r>
              <a:rPr lang="en-US" dirty="0" smtClean="0"/>
              <a:t>difference!</a:t>
            </a:r>
          </a:p>
          <a:p>
            <a:r>
              <a:rPr lang="en-US" dirty="0" smtClean="0"/>
              <a:t>Text </a:t>
            </a:r>
            <a:r>
              <a:rPr lang="en-US" dirty="0"/>
              <a:t>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</a:t>
            </a:r>
            <a:r>
              <a:rPr lang="en-US" i="1" dirty="0" smtClean="0"/>
              <a:t>character 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 smtClean="0">
                <a:latin typeface="Courier New"/>
                <a:cs typeface="Courier New"/>
              </a:rPr>
              <a:t>0xa</a:t>
            </a:r>
            <a:r>
              <a:rPr lang="en-US" dirty="0" smtClean="0"/>
              <a:t>, </a:t>
            </a:r>
            <a:r>
              <a:rPr lang="en-US" dirty="0"/>
              <a:t>same as ASCII line feed </a:t>
            </a:r>
            <a:r>
              <a:rPr lang="en-US" dirty="0" smtClean="0"/>
              <a:t>character </a:t>
            </a:r>
            <a:r>
              <a:rPr lang="en-US" dirty="0"/>
              <a:t>(LF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End of line (EOL) indicators in other systems</a:t>
            </a:r>
          </a:p>
          <a:p>
            <a:pPr lvl="1"/>
            <a:r>
              <a:rPr lang="en-US" dirty="0" smtClean="0"/>
              <a:t>Linux and Mac OS: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 smtClean="0"/>
              <a:t> (</a:t>
            </a:r>
            <a:r>
              <a:rPr lang="en-US" dirty="0" smtClean="0">
                <a:latin typeface="Courier New"/>
                <a:cs typeface="Courier New"/>
              </a:rPr>
              <a:t>0xa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line feed (LF)</a:t>
            </a:r>
          </a:p>
          <a:p>
            <a:pPr lvl="1"/>
            <a:r>
              <a:rPr lang="en-US" dirty="0" smtClean="0"/>
              <a:t>Windows and Internet protocols: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'\r' '\n'</a:t>
            </a:r>
            <a:r>
              <a:rPr lang="en-US" dirty="0" smtClean="0"/>
              <a:t> (</a:t>
            </a:r>
            <a:r>
              <a:rPr lang="en-US" dirty="0" smtClean="0">
                <a:latin typeface="Courier New"/>
                <a:cs typeface="Courier New"/>
              </a:rPr>
              <a:t>0xd 0xa</a:t>
            </a:r>
            <a:r>
              <a:rPr lang="en-US" dirty="0" smtClean="0"/>
              <a:t>)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arriage return (CR) followed by line feed (LF)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77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consists of an array of </a:t>
            </a:r>
            <a:r>
              <a:rPr lang="en-US" i="1" dirty="0" smtClean="0"/>
              <a:t>links</a:t>
            </a:r>
          </a:p>
          <a:p>
            <a:pPr lvl="1"/>
            <a:r>
              <a:rPr lang="en-US" dirty="0" smtClean="0"/>
              <a:t>Each link maps a </a:t>
            </a:r>
            <a:r>
              <a:rPr lang="en-US" i="1" dirty="0" smtClean="0"/>
              <a:t>filenam</a:t>
            </a:r>
            <a:r>
              <a:rPr lang="en-US" dirty="0" smtClean="0"/>
              <a:t>e to a file</a:t>
            </a:r>
          </a:p>
          <a:p>
            <a:r>
              <a:rPr lang="en-US" dirty="0" smtClean="0"/>
              <a:t>Each directory contains at least two entries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/>
              <a:t> (dot) is  a link to itself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..</a:t>
            </a:r>
            <a:r>
              <a:rPr lang="en-US" dirty="0" smtClean="0"/>
              <a:t> (dot dot) is a link to </a:t>
            </a:r>
            <a:r>
              <a:rPr lang="en-US" i="1" dirty="0" smtClean="0"/>
              <a:t>the parent directory </a:t>
            </a:r>
            <a:r>
              <a:rPr lang="en-US" dirty="0" smtClean="0"/>
              <a:t>in the </a:t>
            </a:r>
            <a:r>
              <a:rPr lang="en-US" i="1" dirty="0" smtClean="0"/>
              <a:t>directory hierarchy</a:t>
            </a:r>
            <a:r>
              <a:rPr lang="en-US" dirty="0" smtClean="0"/>
              <a:t> (next slide)</a:t>
            </a:r>
          </a:p>
          <a:p>
            <a:r>
              <a:rPr lang="en-US" dirty="0" smtClean="0"/>
              <a:t>Commands for manipulating directories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mkdir</a:t>
            </a:r>
            <a:r>
              <a:rPr lang="en-US" dirty="0" smtClean="0"/>
              <a:t>: create empty directory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ls</a:t>
            </a:r>
            <a:r>
              <a:rPr lang="en-US" dirty="0" smtClean="0"/>
              <a:t>: view directory contents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rmdir</a:t>
            </a:r>
            <a:r>
              <a:rPr lang="en-US" dirty="0" smtClean="0"/>
              <a:t>: delete empty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51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Hierarchy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899525" cy="5267325"/>
          </a:xfrm>
        </p:spPr>
        <p:txBody>
          <a:bodyPr/>
          <a:lstStyle/>
          <a:p>
            <a:r>
              <a:rPr lang="en-US" dirty="0" smtClean="0"/>
              <a:t>All files are organized as a hierarchy anchored by root directory named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smtClean="0"/>
              <a:t> (slash)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Kernel maintains </a:t>
            </a:r>
            <a:r>
              <a:rPr lang="en-US" i="1" dirty="0" smtClean="0"/>
              <a:t>current working directory (</a:t>
            </a:r>
            <a:r>
              <a:rPr lang="en-US" i="1" dirty="0" err="1" smtClean="0"/>
              <a:t>cwd</a:t>
            </a:r>
            <a:r>
              <a:rPr lang="en-US" i="1" dirty="0" smtClean="0"/>
              <a:t>) </a:t>
            </a:r>
            <a:r>
              <a:rPr lang="en-US" dirty="0" smtClean="0"/>
              <a:t>for each process</a:t>
            </a:r>
          </a:p>
          <a:p>
            <a:pPr lvl="1"/>
            <a:r>
              <a:rPr lang="en-US" dirty="0" smtClean="0"/>
              <a:t>Modified using the </a:t>
            </a:r>
            <a:r>
              <a:rPr lang="en-US" dirty="0" smtClean="0">
                <a:latin typeface="Courier New"/>
                <a:cs typeface="Courier New"/>
              </a:rPr>
              <a:t>cd</a:t>
            </a:r>
            <a:r>
              <a:rPr lang="en-US" dirty="0" smtClean="0"/>
              <a:t> command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4353" y="2209800"/>
            <a:ext cx="8346164" cy="3200400"/>
            <a:chOff x="174353" y="2209800"/>
            <a:chExt cx="8346164" cy="3200400"/>
          </a:xfrm>
        </p:grpSpPr>
        <p:sp>
          <p:nvSpPr>
            <p:cNvPr id="115" name="TextBox 114"/>
            <p:cNvSpPr txBox="1"/>
            <p:nvPr/>
          </p:nvSpPr>
          <p:spPr>
            <a:xfrm>
              <a:off x="3962400" y="2209800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4353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bin/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43000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dev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76835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etc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457480" y="29337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home/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095211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</a:t>
              </a:r>
              <a:r>
                <a:rPr lang="en-US" sz="1600" dirty="0" err="1" smtClean="0">
                  <a:latin typeface="Courier New"/>
                  <a:cs typeface="Courier New"/>
                </a:rPr>
                <a:t>sr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4353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bash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43000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tty1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57514" y="35814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group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734150" y="3581400"/>
              <a:ext cx="923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67083" y="3581400"/>
              <a:ext cx="92525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geoff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z/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96000" y="3581400"/>
              <a:ext cx="1169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include/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81011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bin/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38800" y="4419600"/>
              <a:ext cx="1046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75661" y="44196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sys/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629400" y="5071646"/>
              <a:ext cx="1169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133" name="Straight Connector 132"/>
            <p:cNvCxnSpPr>
              <a:stCxn id="115" idx="2"/>
              <a:endCxn id="116" idx="0"/>
            </p:cNvCxnSpPr>
            <p:nvPr/>
          </p:nvCxnSpPr>
          <p:spPr bwMode="auto">
            <a:xfrm flipH="1">
              <a:off x="512948" y="2548354"/>
              <a:ext cx="3603351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stCxn id="115" idx="2"/>
              <a:endCxn id="117" idx="0"/>
            </p:cNvCxnSpPr>
            <p:nvPr/>
          </p:nvCxnSpPr>
          <p:spPr bwMode="auto">
            <a:xfrm flipH="1">
              <a:off x="1481595" y="2548354"/>
              <a:ext cx="2634704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>
              <a:stCxn id="115" idx="2"/>
              <a:endCxn id="118" idx="0"/>
            </p:cNvCxnSpPr>
            <p:nvPr/>
          </p:nvCxnSpPr>
          <p:spPr bwMode="auto">
            <a:xfrm flipH="1">
              <a:off x="2715430" y="2548354"/>
              <a:ext cx="1400869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>
              <a:stCxn id="115" idx="2"/>
              <a:endCxn id="119" idx="0"/>
            </p:cNvCxnSpPr>
            <p:nvPr/>
          </p:nvCxnSpPr>
          <p:spPr bwMode="auto">
            <a:xfrm>
              <a:off x="4116299" y="2548354"/>
              <a:ext cx="741341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>
              <a:stCxn id="115" idx="2"/>
              <a:endCxn id="120" idx="0"/>
            </p:cNvCxnSpPr>
            <p:nvPr/>
          </p:nvCxnSpPr>
          <p:spPr bwMode="auto">
            <a:xfrm>
              <a:off x="4116299" y="2548354"/>
              <a:ext cx="3317507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>
              <a:stCxn id="119" idx="2"/>
              <a:endCxn id="125" idx="0"/>
            </p:cNvCxnSpPr>
            <p:nvPr/>
          </p:nvCxnSpPr>
          <p:spPr bwMode="auto">
            <a:xfrm flipH="1">
              <a:off x="4429710" y="3272254"/>
              <a:ext cx="42793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/>
            <p:cNvCxnSpPr>
              <a:stCxn id="119" idx="2"/>
              <a:endCxn id="126" idx="0"/>
            </p:cNvCxnSpPr>
            <p:nvPr/>
          </p:nvCxnSpPr>
          <p:spPr bwMode="auto">
            <a:xfrm>
              <a:off x="4857640" y="3272254"/>
              <a:ext cx="562669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>
              <a:stCxn id="125" idx="2"/>
            </p:cNvCxnSpPr>
            <p:nvPr/>
          </p:nvCxnSpPr>
          <p:spPr bwMode="auto">
            <a:xfrm>
              <a:off x="4429710" y="3895332"/>
              <a:ext cx="0" cy="56236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16" idx="2"/>
              <a:endCxn id="121" idx="0"/>
            </p:cNvCxnSpPr>
            <p:nvPr/>
          </p:nvCxnSpPr>
          <p:spPr bwMode="auto">
            <a:xfrm>
              <a:off x="512948" y="3272254"/>
              <a:ext cx="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>
              <a:stCxn id="117" idx="2"/>
              <a:endCxn id="122" idx="0"/>
            </p:cNvCxnSpPr>
            <p:nvPr/>
          </p:nvCxnSpPr>
          <p:spPr bwMode="auto">
            <a:xfrm>
              <a:off x="1481595" y="3272254"/>
              <a:ext cx="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>
              <a:stCxn id="118" idx="2"/>
              <a:endCxn id="123" idx="0"/>
            </p:cNvCxnSpPr>
            <p:nvPr/>
          </p:nvCxnSpPr>
          <p:spPr bwMode="auto">
            <a:xfrm flipH="1">
              <a:off x="2357674" y="3272254"/>
              <a:ext cx="357756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>
              <a:stCxn id="118" idx="2"/>
              <a:endCxn id="124" idx="0"/>
            </p:cNvCxnSpPr>
            <p:nvPr/>
          </p:nvCxnSpPr>
          <p:spPr bwMode="auto">
            <a:xfrm>
              <a:off x="2715430" y="3272254"/>
              <a:ext cx="480445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/>
            <p:cNvCxnSpPr>
              <a:stCxn id="120" idx="2"/>
              <a:endCxn id="127" idx="0"/>
            </p:cNvCxnSpPr>
            <p:nvPr/>
          </p:nvCxnSpPr>
          <p:spPr bwMode="auto">
            <a:xfrm flipH="1">
              <a:off x="6680856" y="3272254"/>
              <a:ext cx="75295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>
              <a:stCxn id="120" idx="2"/>
              <a:endCxn id="128" idx="0"/>
            </p:cNvCxnSpPr>
            <p:nvPr/>
          </p:nvCxnSpPr>
          <p:spPr bwMode="auto">
            <a:xfrm>
              <a:off x="7433806" y="3272254"/>
              <a:ext cx="68580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/>
            <p:cNvCxnSpPr>
              <a:stCxn id="127" idx="2"/>
              <a:endCxn id="129" idx="0"/>
            </p:cNvCxnSpPr>
            <p:nvPr/>
          </p:nvCxnSpPr>
          <p:spPr bwMode="auto">
            <a:xfrm flipH="1">
              <a:off x="6162091" y="3919954"/>
              <a:ext cx="518765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>
              <a:stCxn id="127" idx="2"/>
              <a:endCxn id="131" idx="0"/>
            </p:cNvCxnSpPr>
            <p:nvPr/>
          </p:nvCxnSpPr>
          <p:spPr bwMode="auto">
            <a:xfrm>
              <a:off x="6680856" y="3919954"/>
              <a:ext cx="533400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148"/>
            <p:cNvCxnSpPr>
              <a:stCxn id="128" idx="2"/>
              <a:endCxn id="130" idx="0"/>
            </p:cNvCxnSpPr>
            <p:nvPr/>
          </p:nvCxnSpPr>
          <p:spPr bwMode="auto">
            <a:xfrm>
              <a:off x="8119606" y="3919954"/>
              <a:ext cx="0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>
              <a:stCxn id="131" idx="2"/>
            </p:cNvCxnSpPr>
            <p:nvPr/>
          </p:nvCxnSpPr>
          <p:spPr bwMode="auto">
            <a:xfrm flipH="1">
              <a:off x="7214255" y="4758154"/>
              <a:ext cx="1" cy="3472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foo.c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196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2153</TotalTime>
  <Words>3474</Words>
  <Application>Microsoft Office PowerPoint</Application>
  <PresentationFormat>On-screen Show (4:3)</PresentationFormat>
  <Paragraphs>802</Paragraphs>
  <Slides>43</Slides>
  <Notes>36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class02</vt:lpstr>
      <vt:lpstr>Input and Output </vt:lpstr>
      <vt:lpstr>I/O: A Typical Hardware System</vt:lpstr>
      <vt:lpstr>Abstracting I/O</vt:lpstr>
      <vt:lpstr>Unix Files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Redirecting Files</vt:lpstr>
      <vt:lpstr>Closing Files</vt:lpstr>
      <vt:lpstr>Reading Files</vt:lpstr>
      <vt:lpstr>Writing Files</vt:lpstr>
      <vt:lpstr>Simple Unix I/O Example</vt:lpstr>
      <vt:lpstr>Dealing with Short Counts</vt:lpstr>
      <vt:lpstr>“Foolproof” I/O</vt:lpstr>
      <vt:lpstr>Implementation of rio_readn</vt:lpstr>
      <vt:lpstr>Where’s the Bug?</vt:lpstr>
      <vt:lpstr>Unbuffered I/O</vt:lpstr>
      <vt:lpstr>Buffered I/O: Motivation</vt:lpstr>
      <vt:lpstr>Buffered Input</vt:lpstr>
      <vt:lpstr>Buffered I/O: Implementation</vt:lpstr>
      <vt:lpstr>Buffered I/O: Declaration</vt:lpstr>
      <vt:lpstr>Buffered RIO Example</vt:lpstr>
      <vt:lpstr>Buffered RIO Example</vt:lpstr>
      <vt:lpstr>I/O Choices</vt:lpstr>
      <vt:lpstr>I/O Choices, continued</vt:lpstr>
      <vt:lpstr>How the Unix Kernel Represents Open Files</vt:lpstr>
      <vt:lpstr>File Sharing</vt:lpstr>
      <vt:lpstr>How Processes Share Files: fork</vt:lpstr>
      <vt:lpstr>PowerPoint Presentation</vt:lpstr>
      <vt:lpstr>I/O Redirection</vt:lpstr>
      <vt:lpstr>I/O Redirection Example</vt:lpstr>
      <vt:lpstr>I/O Redirection Example (cont.)</vt:lpstr>
      <vt:lpstr>File Metadata</vt:lpstr>
      <vt:lpstr>Standard I/O Functions</vt:lpstr>
      <vt:lpstr>Standard I/O Streams</vt:lpstr>
      <vt:lpstr>Buffering in Standard I/O</vt:lpstr>
      <vt:lpstr>Standard I/O Buffering in Action</vt:lpstr>
      <vt:lpstr>Aside: Working with Binary Files</vt:lpstr>
      <vt:lpstr>Summary:  Goals of Unix I/O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 Kuenning</cp:lastModifiedBy>
  <cp:revision>67</cp:revision>
  <cp:lastPrinted>2017-11-08T02:19:28Z</cp:lastPrinted>
  <dcterms:created xsi:type="dcterms:W3CDTF">2004-11-21T22:29:03Z</dcterms:created>
  <dcterms:modified xsi:type="dcterms:W3CDTF">2018-01-13T07:11:13Z</dcterms:modified>
</cp:coreProperties>
</file>