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43" r:id="rId2"/>
    <p:sldId id="379" r:id="rId3"/>
    <p:sldId id="378" r:id="rId4"/>
    <p:sldId id="345" r:id="rId5"/>
    <p:sldId id="346" r:id="rId6"/>
    <p:sldId id="347" r:id="rId7"/>
    <p:sldId id="348" r:id="rId8"/>
    <p:sldId id="448" r:id="rId9"/>
    <p:sldId id="350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  <p:sldId id="465" r:id="rId27"/>
    <p:sldId id="466" r:id="rId28"/>
    <p:sldId id="467" r:id="rId29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A5002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 autoAdjust="0"/>
    <p:restoredTop sz="94568" autoAdjust="0"/>
  </p:normalViewPr>
  <p:slideViewPr>
    <p:cSldViewPr>
      <p:cViewPr varScale="1">
        <p:scale>
          <a:sx n="92" d="100"/>
          <a:sy n="92" d="100"/>
        </p:scale>
        <p:origin x="-396" y="-10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974272"/>
        <c:axId val="154112768"/>
      </c:scatterChart>
      <c:valAx>
        <c:axId val="15397427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112768"/>
        <c:crosses val="autoZero"/>
        <c:crossBetween val="midCat"/>
      </c:valAx>
      <c:valAx>
        <c:axId val="154112768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9742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631232"/>
        <c:axId val="160233344"/>
      </c:scatterChart>
      <c:valAx>
        <c:axId val="15963123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233344"/>
        <c:crosses val="autoZero"/>
        <c:crossBetween val="midCat"/>
      </c:valAx>
      <c:valAx>
        <c:axId val="16023334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96312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6296448"/>
        <c:axId val="216328064"/>
      </c:scatterChart>
      <c:valAx>
        <c:axId val="216296448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328064"/>
        <c:crosses val="autoZero"/>
        <c:crossBetween val="midCat"/>
      </c:valAx>
      <c:valAx>
        <c:axId val="2163280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29644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122738" y="6653213"/>
            <a:ext cx="102711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/>
              <a:t>Page </a:t>
            </a:r>
            <a:fld id="{B263824A-3C48-49C1-AA8F-B42ED36436B8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13094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7" tIns="44485" rIns="90557" bIns="444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094163" y="6653213"/>
            <a:ext cx="10826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A5A47C74-C64B-4BC6-979E-3009F0E95004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81388" cy="2611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45776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On pass 0,</a:t>
            </a:r>
            <a:r>
              <a:rPr lang="en-US" baseline="0" dirty="0" smtClean="0"/>
              <a:t> B[0] is correctly set to 3.  Pass 1 is tricky: B[1] is set to 0, then 3, then 3+itself=6, and finally 6+16=22.  Pass 3 is again OK.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43085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23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146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5138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699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484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06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90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178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359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877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291387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B4978400-43D5-48A8-AFF6-3C8608E370B8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4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14600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Code Optimization and Performance</a:t>
            </a:r>
            <a:br>
              <a:rPr lang="en-US" altLang="en-US" smtClean="0"/>
            </a:br>
            <a:r>
              <a:rPr lang="en-US" altLang="en-US" smtClean="0"/>
              <a:t>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4648200"/>
            <a:ext cx="5718175" cy="709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algn="ctr"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19250" y="762000"/>
            <a:ext cx="61420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06045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378450"/>
          </a:xfrm>
          <a:noFill/>
        </p:spPr>
        <p:txBody>
          <a:bodyPr lIns="90487" tIns="44450" rIns="90487" bIns="44450"/>
          <a:lstStyle/>
          <a:p>
            <a:pPr lvl="1" eaLnBrk="1" hangingPunct="1"/>
            <a:r>
              <a:rPr lang="en-US" dirty="0" smtClean="0"/>
              <a:t>Reuse portions of expressions</a:t>
            </a:r>
          </a:p>
          <a:p>
            <a:pPr lvl="1" eaLnBrk="1" hangingPunct="1"/>
            <a:r>
              <a:rPr lang="en-US" dirty="0" smtClean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419600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3550" y="3716338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654550" y="3716338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33400" y="4191000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419600" y="4191000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</p:spTree>
    <p:extLst>
      <p:ext uri="{BB962C8B-B14F-4D97-AF65-F5344CB8AC3E}">
        <p14:creationId xmlns:p14="http://schemas.microsoft.com/office/powerpoint/2010/main" val="2457718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Procedure to Convert String to Lower Case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Extracted from </a:t>
            </a:r>
            <a:r>
              <a:rPr lang="en-US" i="1" dirty="0" smtClean="0"/>
              <a:t>many</a:t>
            </a:r>
            <a:r>
              <a:rPr lang="en-US" dirty="0" smtClean="0"/>
              <a:t> student programs</a:t>
            </a:r>
            <a:endParaRPr lang="en-US" i="1" dirty="0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73275" y="1905000"/>
            <a:ext cx="4732064" cy="2582758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</a:rPr>
              <a:t>ctype.h</a:t>
            </a:r>
            <a:r>
              <a:rPr lang="en-US" sz="1800" dirty="0" smtClean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8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</a:t>
            </a:r>
            <a:r>
              <a:rPr lang="en-US" sz="1800" dirty="0">
                <a:latin typeface="Courier New" pitchFamily="49" charset="0"/>
              </a:rPr>
              <a:t>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isupper</a:t>
            </a:r>
            <a:r>
              <a:rPr lang="en-US" sz="1800" dirty="0" smtClean="0">
                <a:latin typeface="Courier New" pitchFamily="49" charset="0"/>
              </a:rPr>
              <a:t>(s[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]))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</a:t>
            </a:r>
            <a:r>
              <a:rPr lang="en-US" sz="1800" dirty="0" smtClean="0">
                <a:latin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</a:rPr>
              <a:t>tolower</a:t>
            </a:r>
            <a:r>
              <a:rPr lang="en-US" sz="1800" dirty="0" smtClean="0">
                <a:latin typeface="Courier New" pitchFamily="49" charset="0"/>
              </a:rPr>
              <a:t>(s[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]);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41313"/>
            <a:ext cx="84582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 #1: Procedure Calls</a:t>
            </a:r>
          </a:p>
        </p:txBody>
      </p:sp>
    </p:spTree>
    <p:extLst>
      <p:ext uri="{BB962C8B-B14F-4D97-AF65-F5344CB8AC3E}">
        <p14:creationId xmlns:p14="http://schemas.microsoft.com/office/powerpoint/2010/main" val="4184013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4963"/>
            <a:ext cx="8678863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Lower Case</a:t>
            </a:r>
            <a:br>
              <a:rPr lang="en-US" dirty="0" smtClean="0"/>
            </a:br>
            <a:r>
              <a:rPr lang="en-US" dirty="0" smtClean="0"/>
              <a:t>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22413"/>
            <a:ext cx="8307387" cy="908050"/>
          </a:xfrm>
        </p:spPr>
        <p:txBody>
          <a:bodyPr/>
          <a:lstStyle/>
          <a:p>
            <a:pPr lvl="1" eaLnBrk="1" hangingPunct="1"/>
            <a:r>
              <a:rPr lang="en-US" smtClean="0"/>
              <a:t>Time quadruples when double string length</a:t>
            </a:r>
          </a:p>
          <a:p>
            <a:pPr lvl="1" eaLnBrk="1" hangingPunct="1"/>
            <a:r>
              <a:rPr lang="en-US" smtClean="0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82118"/>
              </p:ext>
            </p:extLst>
          </p:nvPr>
        </p:nvGraphicFramePr>
        <p:xfrm>
          <a:off x="469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601160" y="3887295"/>
            <a:ext cx="588833" cy="21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  <p:extLst>
      <p:ext uri="{BB962C8B-B14F-4D97-AF65-F5344CB8AC3E}">
        <p14:creationId xmlns:p14="http://schemas.microsoft.com/office/powerpoint/2010/main" val="3975285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5000625"/>
            <a:ext cx="8281987" cy="908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 </a:t>
            </a:r>
            <a:r>
              <a:rPr lang="en-US" sz="1800" smtClean="0">
                <a:latin typeface="Courier New" pitchFamily="49" charset="0"/>
              </a:rPr>
              <a:t>strlen</a:t>
            </a:r>
            <a:r>
              <a:rPr lang="en-US" sz="1800" smtClean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09800" y="1143000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&gt;=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if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</a:t>
            </a:r>
            <a:r>
              <a:rPr lang="en-US" sz="1800" dirty="0" err="1">
                <a:latin typeface="Courier New" pitchFamily="49" charset="0"/>
              </a:rPr>
              <a:t>goto</a:t>
            </a:r>
            <a:r>
              <a:rPr lang="en-US" sz="1800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5483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4963"/>
            <a:ext cx="70310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962400"/>
            <a:ext cx="8281987" cy="194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Strlen</a:t>
            </a:r>
            <a:r>
              <a:rPr lang="en-US" sz="2000" dirty="0" smtClean="0"/>
              <a:t>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Only way to determine length of string is to scan its entire length, looking for null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N calls to </a:t>
            </a:r>
            <a:r>
              <a:rPr lang="en-US" sz="1800" dirty="0" err="1" smtClean="0"/>
              <a:t>strlen</a:t>
            </a:r>
            <a:r>
              <a:rPr lang="en-US" sz="1800" dirty="0" smtClean="0"/>
              <a:t>, each takes O(N)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smtClean="0"/>
              <a:t>Overall O(N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09800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68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34963"/>
            <a:ext cx="6230938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3867150"/>
            <a:ext cx="8307387" cy="2578100"/>
          </a:xfrm>
        </p:spPr>
        <p:txBody>
          <a:bodyPr/>
          <a:lstStyle/>
          <a:p>
            <a:pPr lvl="1" eaLnBrk="1" hangingPunct="1"/>
            <a:r>
              <a:rPr lang="en-US" dirty="0" smtClean="0"/>
              <a:t>Move call to </a:t>
            </a:r>
            <a:r>
              <a:rPr lang="en-US" dirty="0" err="1" smtClean="0">
                <a:latin typeface="Courier New" pitchFamily="49" charset="0"/>
              </a:rPr>
              <a:t>strlen</a:t>
            </a:r>
            <a:r>
              <a:rPr lang="en-US" dirty="0" smtClean="0"/>
              <a:t> outside of loop</a:t>
            </a:r>
          </a:p>
          <a:p>
            <a:pPr lvl="1" eaLnBrk="1" hangingPunct="1"/>
            <a:r>
              <a:rPr lang="en-US" dirty="0" smtClean="0"/>
              <a:t>Since result does not change from one iteration to another</a:t>
            </a:r>
          </a:p>
          <a:p>
            <a:pPr lvl="1" eaLnBrk="1" hangingPunct="1"/>
            <a:r>
              <a:rPr lang="en-US" dirty="0" smtClean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81200" y="1143000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lower(char </a:t>
            </a:r>
            <a:r>
              <a:rPr lang="en-US" sz="1800" dirty="0">
                <a:latin typeface="Courier New" pitchFamily="49" charset="0"/>
              </a:rPr>
              <a:t>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</a:t>
            </a:r>
            <a:r>
              <a:rPr lang="en-US" sz="1800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sz="1800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sz="1800" dirty="0">
                <a:latin typeface="Courier New" pitchFamily="49" charset="0"/>
              </a:rPr>
              <a:t>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if (s[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&gt;= 'A' &amp;&amp;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  s[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3422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34963"/>
            <a:ext cx="87630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Lower 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906462"/>
          </a:xfrm>
        </p:spPr>
        <p:txBody>
          <a:bodyPr/>
          <a:lstStyle/>
          <a:p>
            <a:pPr lvl="1" eaLnBrk="1" hangingPunct="1"/>
            <a:r>
              <a:rPr lang="en-US" smtClean="0"/>
              <a:t>Time doubles when double string length</a:t>
            </a:r>
          </a:p>
          <a:p>
            <a:pPr lvl="1" eaLnBrk="1" hangingPunct="1"/>
            <a:r>
              <a:rPr lang="en-US" smtClean="0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69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i="0" strike="noStrike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28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Blocker:</a:t>
            </a:r>
            <a:br>
              <a:rPr lang="en-US" dirty="0" smtClean="0"/>
            </a:br>
            <a:r>
              <a:rPr lang="en-US" dirty="0" smtClean="0"/>
              <a:t>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5410200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i="1" dirty="0" smtClean="0"/>
              <a:t>Why couldn’t compiler move </a:t>
            </a:r>
            <a:r>
              <a:rPr lang="en-US" sz="2000" dirty="0" err="1" smtClean="0">
                <a:latin typeface="Courier New" pitchFamily="49" charset="0"/>
              </a:rPr>
              <a:t>strlen</a:t>
            </a:r>
            <a:r>
              <a:rPr lang="en-US" sz="2000" i="1" dirty="0" smtClean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 smtClean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 smtClean="0"/>
              <a:t>Alters global state each time called</a:t>
            </a:r>
          </a:p>
          <a:p>
            <a:pPr lvl="1" eaLnBrk="1" hangingPunct="1">
              <a:defRPr/>
            </a:pPr>
            <a:r>
              <a:rPr lang="en-US" sz="1800" dirty="0" smtClean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 smtClean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 smtClean="0"/>
              <a:t>Procedure </a:t>
            </a:r>
            <a:r>
              <a:rPr lang="en-US" sz="1600" dirty="0" smtClean="0">
                <a:latin typeface="Courier New" pitchFamily="49" charset="0"/>
              </a:rPr>
              <a:t>lower</a:t>
            </a:r>
            <a:r>
              <a:rPr lang="en-US" sz="1600" dirty="0" smtClean="0"/>
              <a:t> could interact with </a:t>
            </a:r>
            <a:r>
              <a:rPr lang="en-US" sz="1600" dirty="0" err="1" smtClean="0">
                <a:latin typeface="Courier New" pitchFamily="49" charset="0"/>
              </a:rPr>
              <a:t>strlen</a:t>
            </a:r>
            <a:endParaRPr lang="en-US" sz="16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 smtClean="0"/>
              <a:t>Compiler treats procedure call as a black box</a:t>
            </a:r>
          </a:p>
          <a:p>
            <a:pPr lvl="1" eaLnBrk="1" hangingPunct="1">
              <a:defRPr/>
            </a:pPr>
            <a:r>
              <a:rPr lang="en-US" sz="1800" dirty="0" smtClean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 smtClean="0"/>
              <a:t>Remedies:</a:t>
            </a:r>
          </a:p>
          <a:p>
            <a:pPr lvl="1" eaLnBrk="1" hangingPunct="1">
              <a:defRPr/>
            </a:pPr>
            <a:r>
              <a:rPr lang="en-US" sz="1800" dirty="0" smtClean="0"/>
              <a:t>Use inline functions</a:t>
            </a:r>
          </a:p>
          <a:p>
            <a:pPr lvl="2">
              <a:defRPr/>
            </a:pPr>
            <a:r>
              <a:rPr lang="en-US" sz="1800" dirty="0" smtClean="0"/>
              <a:t>GCC does this with –O1</a:t>
            </a:r>
          </a:p>
          <a:p>
            <a:pPr lvl="3">
              <a:defRPr/>
            </a:pPr>
            <a:r>
              <a:rPr lang="en-US" sz="1800" dirty="0" smtClean="0"/>
              <a:t>But only within single file</a:t>
            </a:r>
          </a:p>
          <a:p>
            <a:pPr lvl="1" eaLnBrk="1" hangingPunct="1">
              <a:defRPr/>
            </a:pPr>
            <a:r>
              <a:rPr lang="en-US" sz="1800" dirty="0" smtClean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800600" y="3733800"/>
            <a:ext cx="4038600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size_t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const</a:t>
            </a:r>
            <a:r>
              <a:rPr lang="en-US" sz="1800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size_t</a:t>
            </a:r>
            <a:r>
              <a:rPr lang="en-US" sz="1800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	s++; length++;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lencnt</a:t>
            </a:r>
            <a:r>
              <a:rPr lang="en-US" sz="1800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9628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1752600" y="3657600"/>
            <a:ext cx="5873402" cy="1667892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.L4: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</a:t>
            </a:r>
            <a:r>
              <a:rPr lang="en-US" sz="1400" dirty="0" smtClean="0">
                <a:latin typeface="Courier New" pitchFamily="49" charset="0"/>
              </a:rPr>
              <a:t>xmm0	# FP load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	# FP add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</a:t>
            </a:r>
            <a:r>
              <a:rPr lang="en-US" sz="1400" dirty="0" smtClean="0">
                <a:latin typeface="Courier New" pitchFamily="49" charset="0"/>
              </a:rPr>
              <a:t>)	# FP store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</a:t>
            </a:r>
            <a:r>
              <a:rPr lang="en-US" sz="1400" dirty="0" smtClean="0">
                <a:latin typeface="Courier New" pitchFamily="49" charset="0"/>
              </a:rPr>
              <a:t>L4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6231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Code updates </a:t>
            </a:r>
            <a:r>
              <a:rPr lang="en-US" smtClean="0">
                <a:latin typeface="Courier New" pitchFamily="49" charset="0"/>
              </a:rPr>
              <a:t>b[i]</a:t>
            </a:r>
            <a:r>
              <a:rPr lang="en-US" smtClean="0"/>
              <a:t> on every iteration</a:t>
            </a:r>
          </a:p>
          <a:p>
            <a:pPr lvl="1" eaLnBrk="1" hangingPunct="1"/>
            <a:r>
              <a:rPr lang="en-US" smtClean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533400" y="3733800"/>
            <a:ext cx="2311400" cy="1813317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4,   8,  16},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 smtClean="0">
                <a:latin typeface="Courier New" pitchFamily="49" charset="0"/>
              </a:rPr>
              <a:t>double* B </a:t>
            </a:r>
            <a:r>
              <a:rPr lang="en-US" sz="1400" dirty="0">
                <a:latin typeface="Courier New" pitchFamily="49" charset="0"/>
              </a:rPr>
              <a:t>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</a:t>
            </a:r>
            <a:r>
              <a:rPr lang="en-US" sz="1400" dirty="0" smtClean="0"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5918200" y="42672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5918200" y="38100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5918200" y="4724400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5918200" y="5203825"/>
            <a:ext cx="2311400" cy="358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5791200" y="3352800"/>
            <a:ext cx="1257300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Value of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7745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Topics</a:t>
            </a:r>
          </a:p>
        </p:txBody>
      </p:sp>
      <p:sp>
        <p:nvSpPr>
          <p:cNvPr id="42393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</a:rPr>
              <a:t>Machine-independent</a:t>
            </a:r>
            <a:r>
              <a:rPr lang="en-US" sz="2000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optimizations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Code motion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Reduction in strength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Common subexpression sharing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</a:rPr>
              <a:t>Tuning: </a:t>
            </a:r>
            <a:r>
              <a:rPr lang="en-US" sz="2400" smtClean="0">
                <a:solidFill>
                  <a:schemeClr val="tx1"/>
                </a:solidFill>
                <a:effectLst/>
              </a:rPr>
              <a:t>Identifying performance bottlenecks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Machine-dependent optimizations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Pointer code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Loop unrolling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Enabling instruction-level parallelism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endParaRPr lang="en-US" sz="2000" smtClean="0">
              <a:solidFill>
                <a:schemeClr val="tx1"/>
              </a:solidFill>
            </a:endParaRPr>
          </a:p>
        </p:txBody>
      </p:sp>
      <p:sp>
        <p:nvSpPr>
          <p:cNvPr id="423943" name="Rectangle 1031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Understanding processor optimization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Translation of instructions into operations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000" smtClean="0"/>
              <a:t>Out-of-order execution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Branches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Caches and Blocking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Char char="q"/>
              <a:defRPr/>
            </a:pPr>
            <a:r>
              <a:rPr lang="en-US" sz="2400" smtClean="0">
                <a:solidFill>
                  <a:schemeClr val="tx1"/>
                </a:solidFill>
                <a:effectLst/>
              </a:rPr>
              <a:t>Advice</a:t>
            </a:r>
          </a:p>
          <a:p>
            <a:pPr marL="0" indent="0" eaLnBrk="1" hangingPunct="1">
              <a:lnSpc>
                <a:spcPct val="85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638800"/>
            <a:ext cx="8307387" cy="806450"/>
          </a:xfrm>
        </p:spPr>
        <p:txBody>
          <a:bodyPr/>
          <a:lstStyle/>
          <a:p>
            <a:pPr lvl="1" eaLnBrk="1" hangingPunct="1"/>
            <a:r>
              <a:rPr lang="en-US" smtClean="0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3810000"/>
            <a:ext cx="5638800" cy="128009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.L10: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</a:t>
            </a:r>
            <a:r>
              <a:rPr lang="en-US" sz="1400" dirty="0" smtClean="0">
                <a:latin typeface="Courier New" pitchFamily="49" charset="0"/>
              </a:rPr>
              <a:t>xmm0	# FP load + add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143000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8724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9144000" cy="5730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Optimization Blocker:</a:t>
            </a:r>
            <a:br>
              <a:rPr lang="en-US" dirty="0" smtClean="0"/>
            </a:br>
            <a:r>
              <a:rPr lang="en-US" dirty="0" smtClean="0"/>
              <a:t>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1004743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Instruction-Level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general understanding of modern processor design</a:t>
            </a:r>
          </a:p>
          <a:p>
            <a:pPr lvl="1"/>
            <a:r>
              <a:rPr lang="en-US" dirty="0" smtClean="0"/>
              <a:t>Hardware can execute multiple instructions in parallel</a:t>
            </a:r>
          </a:p>
          <a:p>
            <a:r>
              <a:rPr lang="en-US" dirty="0" smtClean="0"/>
              <a:t>Performance limited by data dependencies</a:t>
            </a:r>
          </a:p>
          <a:p>
            <a:r>
              <a:rPr lang="en-US" dirty="0" smtClean="0"/>
              <a:t>Simple transformations can yield dramatic performance improvement</a:t>
            </a:r>
          </a:p>
          <a:p>
            <a:pPr lvl="1"/>
            <a:r>
              <a:rPr lang="en-US" dirty="0" smtClean="0"/>
              <a:t>Compilers often cannot make these transformations</a:t>
            </a:r>
          </a:p>
          <a:p>
            <a:pPr lvl="1"/>
            <a:r>
              <a:rPr lang="en-US" dirty="0" smtClean="0"/>
              <a:t>Lack of </a:t>
            </a:r>
            <a:r>
              <a:rPr lang="en-US" dirty="0" err="1" smtClean="0"/>
              <a:t>associativity</a:t>
            </a:r>
            <a:r>
              <a:rPr lang="en-US" dirty="0" smtClean="0"/>
              <a:t> and </a:t>
            </a:r>
            <a:r>
              <a:rPr lang="en-US" dirty="0" err="1" smtClean="0"/>
              <a:t>distributivity</a:t>
            </a:r>
            <a:r>
              <a:rPr lang="en-US" dirty="0" smtClean="0"/>
              <a:t> in floating-point arithmetic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3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Example:</a:t>
            </a:r>
            <a:br>
              <a:rPr lang="en-US" dirty="0" smtClean="0"/>
            </a:br>
            <a:r>
              <a:rPr lang="en-US" dirty="0" smtClean="0"/>
              <a:t>Data Type for Vectors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4821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 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47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and store at 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get_vec_element</a:t>
            </a: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vec</a:t>
            </a:r>
            <a:r>
              <a:rPr lang="en-US" sz="1600" dirty="0" smtClean="0">
                <a:latin typeface="Courier New" pitchFamily="49" charset="0"/>
              </a:rPr>
              <a:t> *v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size_t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data_t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if (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 &gt;= v-&gt;</a:t>
            </a:r>
            <a:r>
              <a:rPr lang="en-US" sz="1600" dirty="0" err="1" smtClean="0">
                <a:latin typeface="Courier New" pitchFamily="49" charset="0"/>
              </a:rPr>
              <a:t>len</a:t>
            </a:r>
            <a:r>
              <a:rPr lang="en-US" sz="1600" dirty="0" smtClean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*</a:t>
            </a:r>
            <a:r>
              <a:rPr lang="en-US" sz="1600" dirty="0" err="1" smtClean="0">
                <a:latin typeface="Courier New" pitchFamily="49" charset="0"/>
              </a:rPr>
              <a:t>val</a:t>
            </a:r>
            <a:r>
              <a:rPr lang="en-US" sz="1600" dirty="0" smtClean="0">
                <a:latin typeface="Courier New" pitchFamily="49" charset="0"/>
              </a:rPr>
              <a:t> = v-&gt;data[</a:t>
            </a:r>
            <a:r>
              <a:rPr lang="en-US" sz="1600" dirty="0" err="1" smtClean="0">
                <a:latin typeface="Courier New" pitchFamily="49" charset="0"/>
              </a:rPr>
              <a:t>idx</a:t>
            </a: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503349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800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err="1" smtClean="0">
                <a:latin typeface="Courier New" pitchFamily="49" charset="0"/>
              </a:rPr>
              <a:t>len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800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data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5800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2569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5577136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215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0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91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1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37377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len-1</a:t>
            </a:r>
            <a:endParaRPr lang="en-US" sz="1600" dirty="0">
              <a:latin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7368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3048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</p:spTree>
    <p:extLst>
      <p:ext uri="{BB962C8B-B14F-4D97-AF65-F5344CB8AC3E}">
        <p14:creationId xmlns:p14="http://schemas.microsoft.com/office/powerpoint/2010/main" val="8057172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</a:t>
            </a:r>
            <a:r>
              <a:rPr lang="en-US" dirty="0"/>
              <a:t>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38175" y="4191000"/>
            <a:ext cx="3871913" cy="2219325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 err="1" smtClean="0">
                <a:latin typeface="Courier New" pitchFamily="49" charset="0"/>
              </a:rPr>
              <a:t>nt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long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624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1600200"/>
            <a:ext cx="2438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</a:rPr>
              <a:t>Compute sum or product of vector elements</a:t>
            </a:r>
          </a:p>
        </p:txBody>
      </p:sp>
    </p:spTree>
    <p:extLst>
      <p:ext uri="{BB962C8B-B14F-4D97-AF65-F5344CB8AC3E}">
        <p14:creationId xmlns:p14="http://schemas.microsoft.com/office/powerpoint/2010/main" val="1196926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40700" cy="5730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307387" cy="1516063"/>
          </a:xfrm>
        </p:spPr>
        <p:txBody>
          <a:bodyPr/>
          <a:lstStyle/>
          <a:p>
            <a:r>
              <a:rPr lang="en-US" sz="2000" dirty="0" smtClean="0"/>
              <a:t>Convenient way to express performance of program that operates on vectors or lists</a:t>
            </a:r>
          </a:p>
          <a:p>
            <a:r>
              <a:rPr lang="en-US" sz="2000" dirty="0" smtClean="0"/>
              <a:t>Length = n</a:t>
            </a:r>
          </a:p>
          <a:p>
            <a:r>
              <a:rPr lang="en-US" sz="2000" dirty="0" smtClean="0"/>
              <a:t>In our case: </a:t>
            </a:r>
            <a:r>
              <a:rPr lang="en-US" sz="2000" dirty="0" smtClean="0">
                <a:solidFill>
                  <a:srgbClr val="C00000"/>
                </a:solidFill>
              </a:rPr>
              <a:t>CPE = cycles per OP</a:t>
            </a:r>
            <a:endParaRPr lang="en-US" sz="2000" dirty="0" smtClean="0"/>
          </a:p>
          <a:p>
            <a:r>
              <a:rPr lang="en-US" sz="2000" dirty="0" smtClean="0"/>
              <a:t>T = CPE*n + Overhead</a:t>
            </a:r>
          </a:p>
          <a:p>
            <a:pPr lvl="1"/>
            <a:r>
              <a:rPr lang="en-US" sz="1600" dirty="0" smtClean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13694"/>
              </p:ext>
            </p:extLst>
          </p:nvPr>
        </p:nvGraphicFramePr>
        <p:xfrm>
          <a:off x="1752600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193646" y="4169220"/>
            <a:ext cx="746306" cy="3414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 i="0" strike="noStrike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0" y="5225123"/>
            <a:ext cx="746306" cy="3374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i="0" strike="noStrike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i="0" strike="noStrike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i="0" strike="noStrike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  <p:extLst>
      <p:ext uri="{BB962C8B-B14F-4D97-AF65-F5344CB8AC3E}">
        <p14:creationId xmlns:p14="http://schemas.microsoft.com/office/powerpoint/2010/main" val="37510093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Performance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638175" y="1133182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void combine1(</a:t>
            </a:r>
            <a:r>
              <a:rPr lang="en-US" sz="1800" dirty="0" err="1" smtClean="0">
                <a:latin typeface="Courier New" pitchFamily="49" charset="0"/>
              </a:rPr>
              <a:t>vec_ptr</a:t>
            </a:r>
            <a:r>
              <a:rPr lang="en-US" sz="1800" dirty="0" smtClean="0">
                <a:latin typeface="Courier New" pitchFamily="49" charset="0"/>
              </a:rPr>
              <a:t> v, 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long 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</a:t>
            </a:r>
            <a:r>
              <a:rPr lang="en-US" sz="1800" dirty="0" err="1" smtClean="0">
                <a:latin typeface="Courier New" pitchFamily="49" charset="0"/>
              </a:rPr>
              <a:t>vec_length</a:t>
            </a:r>
            <a:r>
              <a:rPr lang="en-US" sz="1800" dirty="0" smtClean="0">
                <a:latin typeface="Courier New" pitchFamily="49" charset="0"/>
              </a:rPr>
              <a:t>(v);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data_t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get_vec_element</a:t>
            </a:r>
            <a:r>
              <a:rPr lang="en-US" sz="1800" dirty="0" smtClean="0">
                <a:latin typeface="Courier New" pitchFamily="49" charset="0"/>
              </a:rPr>
              <a:t>(v,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, &amp;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	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= *</a:t>
            </a:r>
            <a:r>
              <a:rPr lang="en-US" sz="1800" dirty="0" err="1" smtClean="0">
                <a:latin typeface="Courier New" pitchFamily="49" charset="0"/>
              </a:rPr>
              <a:t>dest</a:t>
            </a:r>
            <a:r>
              <a:rPr lang="en-US" sz="1800" dirty="0" smtClean="0">
                <a:latin typeface="Courier New" pitchFamily="49" charset="0"/>
              </a:rPr>
              <a:t> OP </a:t>
            </a:r>
            <a:r>
              <a:rPr lang="en-US" sz="1800" dirty="0" err="1" smtClean="0">
                <a:latin typeface="Courier New" pitchFamily="49" charset="0"/>
              </a:rPr>
              <a:t>val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00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7973"/>
              </p:ext>
            </p:extLst>
          </p:nvPr>
        </p:nvGraphicFramePr>
        <p:xfrm>
          <a:off x="396875" y="4267200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/>
                <a:gridCol w="1466850"/>
                <a:gridCol w="1466850"/>
                <a:gridCol w="1466850"/>
                <a:gridCol w="146685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092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4495800"/>
            <a:ext cx="7896225" cy="1838324"/>
          </a:xfrm>
        </p:spPr>
        <p:txBody>
          <a:bodyPr/>
          <a:lstStyle/>
          <a:p>
            <a:r>
              <a:rPr lang="en-US" dirty="0" smtClean="0"/>
              <a:t>Move </a:t>
            </a:r>
            <a:r>
              <a:rPr lang="en-US" dirty="0" err="1" smtClean="0"/>
              <a:t>vec_length</a:t>
            </a:r>
            <a:r>
              <a:rPr lang="en-US" dirty="0" smtClean="0"/>
              <a:t> out of loop</a:t>
            </a:r>
          </a:p>
          <a:p>
            <a:r>
              <a:rPr lang="en-US" dirty="0" smtClean="0"/>
              <a:t>Avoid bounds check on each cycle</a:t>
            </a:r>
          </a:p>
          <a:p>
            <a:r>
              <a:rPr lang="en-US" dirty="0" smtClean="0"/>
              <a:t>Accumulate in temporary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28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Basic Optimizations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6875" y="5934076"/>
            <a:ext cx="7896225" cy="542924"/>
          </a:xfrm>
        </p:spPr>
        <p:txBody>
          <a:bodyPr/>
          <a:lstStyle/>
          <a:p>
            <a:r>
              <a:rPr lang="en-US" dirty="0" smtClean="0"/>
              <a:t>Eliminates sources of overhead in loop</a:t>
            </a:r>
            <a:endParaRPr lang="en-US" dirty="0"/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1295400" y="1331243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void combine4(</a:t>
            </a:r>
            <a:r>
              <a:rPr lang="en-US" sz="1800" dirty="0" err="1">
                <a:latin typeface="Courier New" pitchFamily="49" charset="0"/>
              </a:rPr>
              <a:t>vec_ptr</a:t>
            </a:r>
            <a:r>
              <a:rPr lang="en-US" sz="1800" dirty="0">
                <a:latin typeface="Courier New" pitchFamily="49" charset="0"/>
              </a:rPr>
              <a:t> v,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long </a:t>
            </a:r>
            <a:r>
              <a:rPr lang="en-US" sz="1800" dirty="0">
                <a:latin typeface="Courier New" pitchFamily="49" charset="0"/>
              </a:rPr>
              <a:t>length = </a:t>
            </a:r>
            <a:r>
              <a:rPr lang="en-US" sz="1800" dirty="0" err="1">
                <a:latin typeface="Courier New" pitchFamily="49" charset="0"/>
              </a:rPr>
              <a:t>vec_length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*d = </a:t>
            </a:r>
            <a:r>
              <a:rPr lang="en-US" sz="1800" dirty="0" err="1">
                <a:latin typeface="Courier New" pitchFamily="49" charset="0"/>
              </a:rPr>
              <a:t>get_vec_start</a:t>
            </a:r>
            <a:r>
              <a:rPr lang="en-US" sz="1800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data_t</a:t>
            </a:r>
            <a:r>
              <a:rPr lang="en-US" sz="1800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length;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  t = t OP d[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  *</a:t>
            </a:r>
            <a:r>
              <a:rPr lang="en-US" sz="1800" dirty="0" err="1">
                <a:latin typeface="Courier New" pitchFamily="49" charset="0"/>
              </a:rPr>
              <a:t>dest</a:t>
            </a:r>
            <a:r>
              <a:rPr lang="en-US" sz="1800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24180"/>
              </p:ext>
            </p:extLst>
          </p:nvPr>
        </p:nvGraphicFramePr>
        <p:xfrm>
          <a:off x="396874" y="42672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/>
                <a:gridCol w="1070144"/>
                <a:gridCol w="1070144"/>
                <a:gridCol w="1070144"/>
                <a:gridCol w="1070144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015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Speed and optimization</a:t>
            </a:r>
          </a:p>
        </p:txBody>
      </p:sp>
      <p:sp>
        <p:nvSpPr>
          <p:cNvPr id="417797" name="Rectangle 1029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en-US" sz="2400" smtClean="0"/>
              <a:t>Programmer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Choice of algorithm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Intelligent coding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en-US" sz="2400" smtClean="0"/>
              <a:t>Compiler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Choice of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Moving code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Reordering code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Strength reduction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i="1" smtClean="0"/>
              <a:t>Must be faithful to original program</a:t>
            </a:r>
          </a:p>
        </p:txBody>
      </p:sp>
      <p:sp>
        <p:nvSpPr>
          <p:cNvPr id="417798" name="Rectangle 103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en-US" sz="2400" smtClean="0"/>
              <a:t>Processor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Pipelining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Multiple execution units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Memory accesses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Branches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Caches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000" smtClean="0"/>
          </a:p>
          <a:p>
            <a:pPr marL="0" indent="0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 </a:t>
            </a:r>
            <a:r>
              <a:rPr lang="en-US" sz="2400" smtClean="0"/>
              <a:t>Rest of system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sz="2000" smtClean="0"/>
              <a:t>Uncontrollable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58850" y="361950"/>
            <a:ext cx="4446588" cy="546100"/>
          </a:xfrm>
        </p:spPr>
        <p:txBody>
          <a:bodyPr/>
          <a:lstStyle/>
          <a:p>
            <a:pPr eaLnBrk="1" hangingPunct="1"/>
            <a:r>
              <a:rPr lang="en-US" altLang="en-US" smtClean="0"/>
              <a:t>Great Reality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i="1" smtClean="0"/>
              <a:t>There’s more to performance than</a:t>
            </a:r>
          </a:p>
          <a:p>
            <a:pPr algn="ctr" eaLnBrk="1" hangingPunct="1">
              <a:defRPr/>
            </a:pPr>
            <a:r>
              <a:rPr lang="en-US" i="1" smtClean="0"/>
              <a:t>asymptotic complexity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Constant factors matter too!</a:t>
            </a:r>
          </a:p>
          <a:p>
            <a:pPr lvl="1" eaLnBrk="1" hangingPunct="1">
              <a:defRPr/>
            </a:pPr>
            <a:r>
              <a:rPr lang="en-US" smtClean="0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 smtClean="0"/>
              <a:t>Must optimize at multiple levels: </a:t>
            </a:r>
          </a:p>
          <a:p>
            <a:pPr lvl="2" eaLnBrk="1" hangingPunct="1">
              <a:defRPr/>
            </a:pPr>
            <a:r>
              <a:rPr lang="en-US" smtClean="0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 smtClean="0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 smtClean="0"/>
              <a:t>How programs are compiled and executed</a:t>
            </a:r>
          </a:p>
          <a:p>
            <a:pPr lvl="1" eaLnBrk="1" hangingPunct="1">
              <a:defRPr/>
            </a:pPr>
            <a:r>
              <a:rPr lang="en-US" smtClean="0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 smtClean="0"/>
              <a:t>How to improve performance without destroying code modularity, generality, readability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301625"/>
            <a:ext cx="5487987" cy="5461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Optimizing Compilers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 smtClean="0"/>
              <a:t>Register allocation</a:t>
            </a:r>
          </a:p>
          <a:p>
            <a:pPr lvl="1" eaLnBrk="1" hangingPunct="1">
              <a:defRPr/>
            </a:pPr>
            <a:r>
              <a:rPr lang="en-US" smtClean="0"/>
              <a:t>Code selection and ordering</a:t>
            </a:r>
          </a:p>
          <a:p>
            <a:pPr lvl="1" eaLnBrk="1" hangingPunct="1">
              <a:defRPr/>
            </a:pPr>
            <a:r>
              <a:rPr lang="en-US" smtClean="0"/>
              <a:t>Eliminating minor inefficiencies</a:t>
            </a:r>
          </a:p>
          <a:p>
            <a:pPr eaLnBrk="1" hangingPunct="1">
              <a:defRPr/>
            </a:pPr>
            <a:r>
              <a:rPr lang="en-US" smtClean="0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 smtClean="0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 smtClean="0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 smtClean="0"/>
              <a:t>But constant factors also matter</a:t>
            </a:r>
          </a:p>
          <a:p>
            <a:pPr eaLnBrk="1" hangingPunct="1">
              <a:defRPr/>
            </a:pPr>
            <a:r>
              <a:rPr lang="en-US" smtClean="0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 smtClean="0"/>
              <a:t>Potential memory aliasing</a:t>
            </a:r>
          </a:p>
          <a:p>
            <a:pPr lvl="1" eaLnBrk="1" hangingPunct="1">
              <a:defRPr/>
            </a:pPr>
            <a:r>
              <a:rPr lang="en-US" smtClean="0"/>
              <a:t>Potential procedure side effects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57308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Limitations</a:t>
            </a:r>
            <a:br>
              <a:rPr lang="en-US" altLang="en-US" smtClean="0"/>
            </a:br>
            <a:r>
              <a:rPr lang="en-US" altLang="en-US" smtClean="0"/>
              <a:t>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2197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2000" dirty="0" smtClean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 smtClean="0"/>
              <a:t>Must not cause any change in program behavior under any possible condition</a:t>
            </a:r>
          </a:p>
          <a:p>
            <a:pPr lvl="1" eaLnBrk="1" hangingPunct="1">
              <a:defRPr/>
            </a:pPr>
            <a:r>
              <a:rPr lang="en-US" sz="1800" dirty="0" smtClean="0"/>
              <a:t>Often prevents making optimizations that would only affect behavior under pathological conditions</a:t>
            </a:r>
          </a:p>
          <a:p>
            <a:pPr eaLnBrk="1" hangingPunct="1">
              <a:defRPr/>
            </a:pPr>
            <a:r>
              <a:rPr lang="en-US" sz="2000" dirty="0" smtClean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 smtClean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 smtClean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 smtClean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 smtClean="0"/>
              <a:t>(</a:t>
            </a:r>
            <a:r>
              <a:rPr lang="en-US" sz="1800" dirty="0" err="1" smtClean="0"/>
              <a:t>gcc</a:t>
            </a:r>
            <a:r>
              <a:rPr lang="en-US" sz="1800" dirty="0" smtClean="0"/>
              <a:t> does some </a:t>
            </a:r>
            <a:r>
              <a:rPr lang="en-US" sz="1800" dirty="0" err="1" smtClean="0"/>
              <a:t>interprocedural</a:t>
            </a:r>
            <a:r>
              <a:rPr lang="en-US" sz="1800" dirty="0" smtClean="0"/>
              <a:t> analysis but not across files)</a:t>
            </a:r>
          </a:p>
          <a:p>
            <a:pPr eaLnBrk="1" hangingPunct="1">
              <a:defRPr/>
            </a:pPr>
            <a:r>
              <a:rPr lang="en-US" sz="2000" dirty="0" smtClean="0"/>
              <a:t>Most analysis is based only on </a:t>
            </a:r>
            <a:r>
              <a:rPr lang="en-US" sz="2000" i="1" dirty="0" smtClean="0"/>
              <a:t>static</a:t>
            </a:r>
            <a:r>
              <a:rPr lang="en-US" sz="2000" dirty="0" smtClean="0"/>
              <a:t> information</a:t>
            </a:r>
          </a:p>
          <a:p>
            <a:pPr lvl="1" eaLnBrk="1" hangingPunct="1">
              <a:defRPr/>
            </a:pPr>
            <a:r>
              <a:rPr lang="en-US" sz="1800" dirty="0" smtClean="0"/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350250" cy="10604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307388" cy="2360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 eaLnBrk="1" hangingPunct="1">
              <a:defRPr/>
            </a:pPr>
            <a:r>
              <a:rPr lang="en-US" smtClean="0"/>
              <a:t>Optimizations you should do regardless of processor / compiler</a:t>
            </a:r>
          </a:p>
          <a:p>
            <a:pPr eaLnBrk="1" hangingPunct="1">
              <a:defRPr/>
            </a:pPr>
            <a:r>
              <a:rPr lang="en-US" smtClean="0"/>
              <a:t>Code Motion</a:t>
            </a:r>
          </a:p>
          <a:p>
            <a:pPr lvl="1" eaLnBrk="1" hangingPunct="1">
              <a:defRPr/>
            </a:pPr>
            <a:r>
              <a:rPr lang="en-US" smtClean="0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 smtClean="0"/>
              <a:t>If it will always produce same result</a:t>
            </a:r>
          </a:p>
          <a:p>
            <a:pPr lvl="2" eaLnBrk="1" hangingPunct="1">
              <a:defRPr/>
            </a:pPr>
            <a:r>
              <a:rPr lang="en-US" smtClean="0"/>
              <a:t>Especially moving code out of loop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4876800"/>
            <a:ext cx="3294063" cy="87947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029200" y="4724400"/>
            <a:ext cx="3294063" cy="13684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  int ni = n*i;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4114800" y="5334000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762" y="304800"/>
            <a:ext cx="8075754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371600" y="3514856"/>
            <a:ext cx="7054815" cy="280974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400" dirty="0" err="1" smtClean="0">
                <a:latin typeface="Courier New" pitchFamily="49" charset="0"/>
              </a:rPr>
              <a:t>set_row</a:t>
            </a:r>
            <a:r>
              <a:rPr lang="en-US" sz="1400" dirty="0" smtClean="0">
                <a:latin typeface="Courier New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testq</a:t>
            </a:r>
            <a:r>
              <a:rPr lang="en-US" sz="1400" dirty="0" smtClean="0">
                <a:latin typeface="Courier New" pitchFamily="49" charset="0"/>
              </a:rPr>
              <a:t>	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rcx</a:t>
            </a:r>
            <a:r>
              <a:rPr lang="en-US" sz="1400" dirty="0" smtClean="0">
                <a:latin typeface="Courier New" pitchFamily="49" charset="0"/>
              </a:rPr>
              <a:t>		# Test n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jle</a:t>
            </a:r>
            <a:r>
              <a:rPr lang="en-US" sz="1400" dirty="0" smtClean="0">
                <a:latin typeface="Courier New" pitchFamily="49" charset="0"/>
              </a:rPr>
              <a:t>	.L1			# If 0,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done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 smtClean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 smtClean="0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leaq</a:t>
            </a:r>
            <a:r>
              <a:rPr lang="en-US" sz="1400" dirty="0" smtClean="0">
                <a:latin typeface="Courier New" pitchFamily="49" charset="0"/>
              </a:rPr>
              <a:t>	(%rdi,%rdx,8), %</a:t>
            </a:r>
            <a:r>
              <a:rPr lang="en-US" sz="1400" dirty="0" err="1" smtClean="0">
                <a:latin typeface="Courier New" pitchFamily="49" charset="0"/>
              </a:rPr>
              <a:t>rdx</a:t>
            </a:r>
            <a:r>
              <a:rPr lang="en-US" sz="1400" dirty="0" smtClean="0">
                <a:latin typeface="Courier New" pitchFamily="49" charset="0"/>
              </a:rPr>
              <a:t>	# </a:t>
            </a:r>
            <a:r>
              <a:rPr lang="en-US" sz="1400" dirty="0" err="1" smtClean="0">
                <a:latin typeface="Courier New" pitchFamily="49" charset="0"/>
              </a:rPr>
              <a:t>rowp</a:t>
            </a:r>
            <a:r>
              <a:rPr lang="en-US" sz="1400" dirty="0" smtClean="0">
                <a:latin typeface="Courier New" pitchFamily="49" charset="0"/>
              </a:rPr>
              <a:t> = A + </a:t>
            </a:r>
            <a:r>
              <a:rPr lang="en-US" sz="1400" dirty="0" err="1" smtClean="0">
                <a:latin typeface="Courier New" pitchFamily="49" charset="0"/>
              </a:rPr>
              <a:t>ni</a:t>
            </a:r>
            <a:r>
              <a:rPr lang="en-US" sz="1400" dirty="0" smtClean="0">
                <a:latin typeface="Courier New" pitchFamily="49" charset="0"/>
              </a:rPr>
              <a:t>*8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</a:rPr>
              <a:t>movl</a:t>
            </a:r>
            <a:r>
              <a:rPr lang="en-US" sz="1400" dirty="0" smtClean="0">
                <a:latin typeface="Courier New" pitchFamily="49" charset="0"/>
              </a:rPr>
              <a:t>	$0, %</a:t>
            </a:r>
            <a:r>
              <a:rPr lang="en-US" sz="1400" dirty="0" err="1" smtClean="0">
                <a:latin typeface="Courier New" pitchFamily="49" charset="0"/>
              </a:rPr>
              <a:t>eax</a:t>
            </a:r>
            <a:r>
              <a:rPr lang="en-US" sz="1400" dirty="0" smtClean="0">
                <a:latin typeface="Courier New" pitchFamily="49" charset="0"/>
              </a:rPr>
              <a:t>	               	# j = 0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.L3:				      	# loop: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</a:t>
            </a:r>
            <a:r>
              <a:rPr lang="en-US" sz="1400" dirty="0" smtClean="0">
                <a:latin typeface="Courier New" pitchFamily="49" charset="0"/>
              </a:rPr>
              <a:t>xmm0    	# t = b[j]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</a:t>
            </a:r>
            <a:r>
              <a:rPr lang="en-US" sz="1400" dirty="0" smtClean="0">
                <a:latin typeface="Courier New" pitchFamily="49" charset="0"/>
              </a:rPr>
              <a:t>)   	# M[</a:t>
            </a:r>
            <a:r>
              <a:rPr lang="en-US" sz="1400" dirty="0" err="1" smtClean="0">
                <a:latin typeface="Courier New" pitchFamily="49" charset="0"/>
              </a:rPr>
              <a:t>A+ni</a:t>
            </a:r>
            <a:r>
              <a:rPr lang="en-US" sz="1400" dirty="0" smtClean="0">
                <a:latin typeface="Courier New" pitchFamily="49" charset="0"/>
              </a:rPr>
              <a:t>*8 + j*8] = t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	# j++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 smtClean="0">
                <a:latin typeface="Courier New" pitchFamily="49" charset="0"/>
              </a:rPr>
              <a:t>rax</a:t>
            </a:r>
            <a:r>
              <a:rPr lang="en-US" sz="1400" dirty="0" smtClean="0">
                <a:latin typeface="Courier New" pitchFamily="49" charset="0"/>
              </a:rPr>
              <a:t>		# </a:t>
            </a:r>
            <a:r>
              <a:rPr lang="en-US" sz="1400" dirty="0" err="1" smtClean="0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</a:t>
            </a:r>
            <a:r>
              <a:rPr lang="en-US" sz="1400" dirty="0" smtClean="0">
                <a:latin typeface="Courier New" pitchFamily="49" charset="0"/>
              </a:rPr>
              <a:t>L3			# if !=, </a:t>
            </a:r>
            <a:r>
              <a:rPr lang="en-US" sz="1400" dirty="0" err="1" smtClean="0">
                <a:latin typeface="Courier New" pitchFamily="49" charset="0"/>
              </a:rPr>
              <a:t>goto</a:t>
            </a:r>
            <a:r>
              <a:rPr lang="en-US" sz="1400" dirty="0" smtClean="0">
                <a:latin typeface="Courier New" pitchFamily="49" charset="0"/>
              </a:rPr>
              <a:t> loop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 smtClean="0">
                <a:latin typeface="Courier New" pitchFamily="49" charset="0"/>
              </a:rPr>
              <a:t>.L1:				      	# done:</a:t>
            </a:r>
          </a:p>
          <a:p>
            <a:pPr algn="l"/>
            <a:r>
              <a:rPr lang="en-US" sz="1400" dirty="0" smtClean="0">
                <a:latin typeface="Courier New" pitchFamily="49" charset="0"/>
              </a:rPr>
              <a:t>	rep ; ret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2286000" y="29814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5257800" y="28194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257800" y="1457456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= n*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++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304800" y="1305056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4723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6763" y="301625"/>
            <a:ext cx="5189537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Strength Reduction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lvl="1" eaLnBrk="1" hangingPunct="1"/>
            <a:r>
              <a:rPr lang="en-US" altLang="en-US" dirty="0" smtClean="0"/>
              <a:t>Replace costly operation with simpler one</a:t>
            </a:r>
          </a:p>
          <a:p>
            <a:pPr lvl="1" eaLnBrk="1" hangingPunct="1"/>
            <a:r>
              <a:rPr lang="en-US" altLang="en-US" dirty="0" smtClean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dirty="0" smtClean="0">
                <a:latin typeface="Courier New" pitchFamily="49" charset="0"/>
              </a:rPr>
              <a:t>16*x	</a:t>
            </a:r>
            <a:r>
              <a:rPr lang="en-US" altLang="en-US" dirty="0" smtClean="0">
                <a:latin typeface="Courier New" pitchFamily="49" charset="0"/>
                <a:sym typeface="Symbol" pitchFamily="18" charset="2"/>
              </a:rPr>
              <a:t></a:t>
            </a:r>
            <a:r>
              <a:rPr lang="en-US" altLang="en-US" dirty="0" smtClean="0">
                <a:latin typeface="Courier New" pitchFamily="49" charset="0"/>
              </a:rPr>
              <a:t>	x &lt;&lt; 4</a:t>
            </a:r>
          </a:p>
          <a:p>
            <a:pPr lvl="2" eaLnBrk="1" hangingPunct="1"/>
            <a:r>
              <a:rPr lang="en-US" altLang="en-US" dirty="0" smtClean="0"/>
              <a:t>Utility is machine-dependent</a:t>
            </a:r>
          </a:p>
          <a:p>
            <a:pPr lvl="2" eaLnBrk="1" hangingPunct="1"/>
            <a:r>
              <a:rPr lang="en-US" altLang="en-US" dirty="0" smtClean="0"/>
              <a:t>Depends on cost of multiply or divide instruction</a:t>
            </a:r>
          </a:p>
          <a:p>
            <a:pPr lvl="2" eaLnBrk="1" hangingPunct="1"/>
            <a:r>
              <a:rPr lang="en-US" altLang="en-US" dirty="0" smtClean="0"/>
              <a:t>On </a:t>
            </a:r>
            <a:r>
              <a:rPr lang="en-US" dirty="0" smtClean="0"/>
              <a:t>Intel Nehalem, integer multiply requires 3 CPU cycles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Recognize sequence of products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38200" y="4216400"/>
            <a:ext cx="2897188" cy="7842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876800" y="3987800"/>
            <a:ext cx="2897188" cy="1422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int ni = 0;</a:t>
            </a: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017963" y="4525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24106</TotalTime>
  <Pages>35</Pages>
  <Words>2078</Words>
  <Application>Microsoft Office PowerPoint</Application>
  <PresentationFormat>Letter Paper (8.5x11 in)</PresentationFormat>
  <Paragraphs>481</Paragraphs>
  <Slides>28</Slides>
  <Notes>19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class02</vt:lpstr>
      <vt:lpstr>Code Optimization and Performance   </vt:lpstr>
      <vt:lpstr>Topics</vt:lpstr>
      <vt:lpstr>Speed and optimization</vt:lpstr>
      <vt:lpstr>Great Reality</vt:lpstr>
      <vt:lpstr>Optimizing Compilers</vt:lpstr>
      <vt:lpstr>Limitations of Optimizing Compilers</vt:lpstr>
      <vt:lpstr>Generally Useful Optimizations</vt:lpstr>
      <vt:lpstr>Compiler-Generated Code Motion (-O1)</vt:lpstr>
      <vt:lpstr>Strength Reduction</vt:lpstr>
      <vt:lpstr>Share Common Subexpressions</vt:lpstr>
      <vt:lpstr>Optimization Blocker #1: Procedure Calls</vt:lpstr>
      <vt:lpstr>Lower Case Conversion Performance</vt:lpstr>
      <vt:lpstr>Convert Loop To Goto Form</vt:lpstr>
      <vt:lpstr>Calling Strlen</vt:lpstr>
      <vt:lpstr>Improving Performance</vt:lpstr>
      <vt:lpstr>Lower 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subject/>
  <dc:creator>Randal E. Bryant and David R. O'Hallaron</dc:creator>
  <cp:keywords/>
  <dc:description/>
  <cp:lastModifiedBy>Geoff Kuenning</cp:lastModifiedBy>
  <cp:revision>168</cp:revision>
  <cp:lastPrinted>2015-04-13T08:06:56Z</cp:lastPrinted>
  <dcterms:created xsi:type="dcterms:W3CDTF">1998-08-11T09:19:24Z</dcterms:created>
  <dcterms:modified xsi:type="dcterms:W3CDTF">2018-01-13T07:22:34Z</dcterms:modified>
  <cp:category/>
</cp:coreProperties>
</file>