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7"/>
  </p:notesMasterIdLst>
  <p:handoutMasterIdLst>
    <p:handoutMasterId r:id="rId38"/>
  </p:handoutMasterIdLst>
  <p:sldIdLst>
    <p:sldId id="343" r:id="rId2"/>
    <p:sldId id="446" r:id="rId3"/>
    <p:sldId id="448" r:id="rId4"/>
    <p:sldId id="449" r:id="rId5"/>
    <p:sldId id="447" r:id="rId6"/>
    <p:sldId id="450" r:id="rId7"/>
    <p:sldId id="451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65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394" r:id="rId31"/>
    <p:sldId id="474" r:id="rId32"/>
    <p:sldId id="397" r:id="rId33"/>
    <p:sldId id="398" r:id="rId34"/>
    <p:sldId id="407" r:id="rId35"/>
    <p:sldId id="408" r:id="rId36"/>
  </p:sldIdLst>
  <p:sldSz cx="9144000" cy="6858000" type="letter"/>
  <p:notesSz cx="9271000" cy="69850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7E7E9"/>
    <a:srgbClr val="FFCC00"/>
    <a:srgbClr val="FF0000"/>
    <a:srgbClr val="FFCCCC"/>
    <a:srgbClr val="CCCCFF"/>
    <a:srgbClr val="CCECFF"/>
    <a:srgbClr val="9999FF"/>
    <a:srgbClr val="A50021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568" autoAdjust="0"/>
  </p:normalViewPr>
  <p:slideViewPr>
    <p:cSldViewPr>
      <p:cViewPr varScale="1">
        <p:scale>
          <a:sx n="92" d="100"/>
          <a:sy n="92" d="100"/>
        </p:scale>
        <p:origin x="-396" y="-108"/>
      </p:cViewPr>
      <p:guideLst>
        <p:guide orient="horz" pos="96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6" d="100"/>
          <a:sy n="116" d="100"/>
        </p:scale>
        <p:origin x="-414" y="-108"/>
      </p:cViewPr>
      <p:guideLst>
        <p:guide orient="horz" pos="2200"/>
        <p:guide pos="29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4254500" y="6651625"/>
            <a:ext cx="765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/>
              <a:t>Page </a:t>
            </a:r>
            <a:fld id="{092AB43E-49AA-4C43-8D3E-081B8562BFA1}" type="slidenum">
              <a:rPr lang="en-US" altLang="en-US" sz="1200" b="0"/>
              <a:pPr>
                <a:defRPr/>
              </a:pPr>
              <a:t>‹#›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13178685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5075" y="3319463"/>
            <a:ext cx="680085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48" tIns="44726" rIns="91048" bIns="447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4230688" y="6651625"/>
            <a:ext cx="8096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853" tIns="44726" rIns="87853" bIns="44726">
            <a:spAutoFit/>
          </a:bodyPr>
          <a:lstStyle>
            <a:lvl1pPr defTabSz="868363"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 defTabSz="868363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 defTabSz="868363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defTabSz="8683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200" b="0" smtClean="0">
                <a:latin typeface="Century Gothic" pitchFamily="34" charset="0"/>
              </a:rPr>
              <a:t>Page </a:t>
            </a:r>
            <a:fld id="{4BACB09B-55F7-483C-8AC1-CFA501F494C6}" type="slidenum">
              <a:rPr lang="en-US" altLang="en-US" sz="1200" b="0" smtClean="0">
                <a:latin typeface="Century Gothic" pitchFamily="34" charset="0"/>
              </a:rPr>
              <a:pPr>
                <a:defRPr/>
              </a:pPr>
              <a:t>‹#›</a:t>
            </a:fld>
            <a:endParaRPr lang="en-US" altLang="en-US" sz="1200" b="0" smtClean="0">
              <a:latin typeface="Century Gothic" pitchFamily="34" charset="0"/>
            </a:endParaRPr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7050"/>
            <a:ext cx="3479800" cy="2609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1276841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5019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365125"/>
            <a:ext cx="7772400" cy="1143000"/>
          </a:xfrm>
          <a:effectLst>
            <a:outerShdw dist="71842" dir="2700000" algn="ctr" rotWithShape="0">
              <a:schemeClr val="bg2"/>
            </a:outerShdw>
          </a:effectLst>
        </p:spPr>
        <p:txBody>
          <a:bodyPr lIns="92066" tIns="46033" rIns="92066" bIns="46033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40444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773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21450" y="247650"/>
            <a:ext cx="207645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513" y="247650"/>
            <a:ext cx="6078537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5173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6853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816265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513" y="1220788"/>
            <a:ext cx="4076700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9613" y="1220788"/>
            <a:ext cx="4078287" cy="5224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9397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872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237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07848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55165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067601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13" y="1220788"/>
            <a:ext cx="8307387" cy="5224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79" tIns="44446" rIns="90479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04813" y="247650"/>
            <a:ext cx="7291387" cy="74295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6969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219075" y="6400800"/>
            <a:ext cx="606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– </a:t>
            </a:r>
            <a:fld id="{8FC7B994-8E70-46B9-8F6B-C518DB39E7C1}" type="slidenum">
              <a:rPr lang="en-US" altLang="en-US" sz="1400" b="0" smtClean="0">
                <a:solidFill>
                  <a:schemeClr val="hlink"/>
                </a:solidFill>
              </a:rPr>
              <a:pPr>
                <a:defRPr/>
              </a:pPr>
              <a:t>‹#›</a:t>
            </a:fld>
            <a:r>
              <a:rPr lang="en-US" altLang="en-US" sz="1400" b="0" smtClean="0">
                <a:solidFill>
                  <a:schemeClr val="hlink"/>
                </a:solidFill>
              </a:rPr>
              <a:t> –</a:t>
            </a:r>
            <a:endParaRPr lang="en-US" altLang="en-US" sz="1400" b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762875" y="6391275"/>
            <a:ext cx="6842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15" tIns="45715" rIns="45715" bIns="45715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defRPr/>
            </a:pPr>
            <a:r>
              <a:rPr lang="en-US" altLang="en-US" sz="1400" b="0" smtClean="0">
                <a:solidFill>
                  <a:schemeClr val="hlink"/>
                </a:solidFill>
              </a:rPr>
              <a:t>CS 105</a:t>
            </a:r>
          </a:p>
        </p:txBody>
      </p:sp>
      <p:pic>
        <p:nvPicPr>
          <p:cNvPr id="1030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52400"/>
            <a:ext cx="7715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/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5pPr>
      <a:lvl6pPr marL="4572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6pPr>
      <a:lvl7pPr marL="9144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7pPr>
      <a:lvl8pPr marL="13716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8pPr>
      <a:lvl9pPr marL="1828800" algn="l" rtl="0" fontAlgn="base">
        <a:lnSpc>
          <a:spcPct val="87000"/>
        </a:lnSpc>
        <a:spcBef>
          <a:spcPct val="0"/>
        </a:spcBef>
        <a:spcAft>
          <a:spcPct val="0"/>
        </a:spcAft>
        <a:defRPr sz="3800" b="1">
          <a:solidFill>
            <a:schemeClr val="hlink"/>
          </a:solidFill>
          <a:latin typeface="Helvetica" pitchFamily="34" charset="0"/>
        </a:defRPr>
      </a:lvl9pPr>
    </p:titleStyle>
    <p:bodyStyle>
      <a:lvl1pPr marL="385763" indent="-385763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chemeClr val="hlink"/>
        </a:buClr>
        <a:buFont typeface="Wingdings" pitchFamily="2" charset="2"/>
        <a:defRPr sz="2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4538" indent="-246063" algn="l" rtl="0" eaLnBrk="0" fontAlgn="base" hangingPunct="0">
        <a:spcBef>
          <a:spcPct val="25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n"/>
        <a:defRPr sz="2000" b="1">
          <a:solidFill>
            <a:schemeClr val="tx1"/>
          </a:solidFill>
          <a:latin typeface="+mn-lt"/>
        </a:defRPr>
      </a:lvl2pPr>
      <a:lvl3pPr marL="1146175" indent="-238125" algn="l" rtl="0" eaLnBrk="0" fontAlgn="base" hangingPunct="0">
        <a:lnSpc>
          <a:spcPct val="107000"/>
        </a:lnSpc>
        <a:spcBef>
          <a:spcPct val="10000"/>
        </a:spcBef>
        <a:spcAft>
          <a:spcPct val="0"/>
        </a:spcAft>
        <a:buClr>
          <a:srgbClr val="005400"/>
        </a:buClr>
        <a:buSzPct val="90000"/>
        <a:buFont typeface="Wingdings" pitchFamily="2" charset="2"/>
        <a:buChar char="l"/>
        <a:defRPr b="1">
          <a:solidFill>
            <a:schemeClr val="fol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4pPr>
      <a:lvl5pPr marL="24511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9083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33655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8227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42799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514600"/>
            <a:ext cx="9144000" cy="1565275"/>
          </a:xfrm>
          <a:noFill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r>
              <a:rPr lang="en-US" altLang="en-US" smtClean="0"/>
              <a:t>Machine-Dependent Optimization </a:t>
            </a:r>
            <a:br>
              <a:rPr lang="en-US" altLang="en-US" smtClean="0"/>
            </a:br>
            <a:endParaRPr lang="en-US" altLang="en-US" smtClean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4648200"/>
            <a:ext cx="5718175" cy="7096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algn="ctr" eaLnBrk="1" hangingPunct="1">
              <a:lnSpc>
                <a:spcPct val="80000"/>
              </a:lnSpc>
              <a:defRPr/>
            </a:pPr>
            <a:endParaRPr lang="en-US" smtClean="0"/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619250" y="762000"/>
            <a:ext cx="6142038" cy="88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eaLnBrk="1" hangingPunct="1">
              <a:lnSpc>
                <a:spcPct val="87000"/>
              </a:lnSpc>
            </a:pPr>
            <a:r>
              <a:rPr lang="en-US" altLang="en-US" sz="3800"/>
              <a:t>CS 105</a:t>
            </a:r>
            <a:br>
              <a:rPr lang="en-US" altLang="en-US" sz="3800"/>
            </a:br>
            <a:r>
              <a:rPr lang="en-US" altLang="en-US" sz="2500" i="1"/>
              <a:t>“Tour of the Black Holes of Computing”</a:t>
            </a:r>
            <a:endParaRPr lang="en-US" altLang="en-US" sz="3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 (2x1)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822950"/>
            <a:ext cx="8307387" cy="577850"/>
          </a:xfrm>
        </p:spPr>
        <p:txBody>
          <a:bodyPr/>
          <a:lstStyle/>
          <a:p>
            <a:r>
              <a:rPr lang="en-US" sz="2800" dirty="0" smtClean="0"/>
              <a:t>Perform 2x more useful work per iteration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921222" y="1295400"/>
            <a:ext cx="5860578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x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93405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5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Loop Unrolling</a:t>
            </a:r>
          </a:p>
        </p:txBody>
      </p:sp>
      <p:sp>
        <p:nvSpPr>
          <p:cNvPr id="788526" name="Rectangle 46"/>
          <p:cNvSpPr>
            <a:spLocks noGrp="1" noChangeArrowheads="1"/>
          </p:cNvSpPr>
          <p:nvPr>
            <p:ph type="body" idx="1"/>
          </p:nvPr>
        </p:nvSpPr>
        <p:spPr>
          <a:xfrm>
            <a:off x="379413" y="3886200"/>
            <a:ext cx="8307387" cy="2667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Helps integer add</a:t>
            </a:r>
          </a:p>
          <a:p>
            <a:pPr lvl="1">
              <a:defRPr/>
            </a:pPr>
            <a:r>
              <a:rPr lang="en-US" dirty="0" smtClean="0"/>
              <a:t>Achieves latency bound</a:t>
            </a:r>
            <a:endParaRPr lang="en-US" dirty="0"/>
          </a:p>
          <a:p>
            <a:pPr eaLnBrk="1" hangingPunct="1">
              <a:defRPr/>
            </a:pPr>
            <a:r>
              <a:rPr lang="en-US" dirty="0" smtClean="0"/>
              <a:t>Others don’t improve. </a:t>
            </a:r>
            <a:r>
              <a:rPr lang="en-US" i="1" dirty="0" smtClean="0">
                <a:solidFill>
                  <a:srgbClr val="990000"/>
                </a:solidFill>
              </a:rPr>
              <a:t>Why?</a:t>
            </a:r>
          </a:p>
          <a:p>
            <a:pPr lvl="1" eaLnBrk="1" hangingPunct="1">
              <a:defRPr/>
            </a:pPr>
            <a:r>
              <a:rPr lang="en-US" dirty="0" smtClean="0"/>
              <a:t>Still sequential dependency</a:t>
            </a:r>
          </a:p>
        </p:txBody>
      </p:sp>
      <p:sp>
        <p:nvSpPr>
          <p:cNvPr id="22556" name="Rectangle 47"/>
          <p:cNvSpPr>
            <a:spLocks noChangeArrowheads="1"/>
          </p:cNvSpPr>
          <p:nvPr/>
        </p:nvSpPr>
        <p:spPr bwMode="auto">
          <a:xfrm>
            <a:off x="4495800" y="4191000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(x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442025"/>
              </p:ext>
            </p:extLst>
          </p:nvPr>
        </p:nvGraphicFramePr>
        <p:xfrm>
          <a:off x="1570037" y="1346327"/>
          <a:ext cx="6003925" cy="2165223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182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04800"/>
            <a:ext cx="80492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</a:t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 err="1" smtClean="0"/>
              <a:t>Reassociation</a:t>
            </a:r>
            <a:r>
              <a:rPr lang="en-US" dirty="0" smtClean="0"/>
              <a:t> (2x1a)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670550"/>
            <a:ext cx="7939087" cy="577850"/>
          </a:xfrm>
        </p:spPr>
        <p:txBody>
          <a:bodyPr/>
          <a:lstStyle/>
          <a:p>
            <a:r>
              <a:rPr lang="en-US" sz="2800" dirty="0" smtClean="0"/>
              <a:t>Can this change result of computation?</a:t>
            </a:r>
          </a:p>
          <a:p>
            <a:r>
              <a:rPr lang="en-US" sz="2800" dirty="0" smtClean="0"/>
              <a:t>Yes, for FP. </a:t>
            </a:r>
            <a:r>
              <a:rPr lang="en-US" sz="2800" i="1" dirty="0" smtClean="0">
                <a:solidFill>
                  <a:srgbClr val="C00000"/>
                </a:solidFill>
              </a:rPr>
              <a:t>Why?</a:t>
            </a: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14400" y="1295400"/>
            <a:ext cx="5984009" cy="4275529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	x = x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(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</a:t>
            </a:r>
            <a:r>
              <a:rPr lang="en-US" sz="1600" dirty="0">
                <a:solidFill>
                  <a:schemeClr val="folHlink"/>
                </a:solidFill>
                <a:latin typeface="Courier New" pitchFamily="49" charset="0"/>
              </a:rPr>
              <a:t>)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 = x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  <p:sp>
        <p:nvSpPr>
          <p:cNvPr id="5" name="Rectangle 47"/>
          <p:cNvSpPr>
            <a:spLocks noChangeArrowheads="1"/>
          </p:cNvSpPr>
          <p:nvPr/>
        </p:nvSpPr>
        <p:spPr bwMode="auto">
          <a:xfrm>
            <a:off x="5014881" y="4831583"/>
            <a:ext cx="3767056" cy="366767"/>
          </a:xfrm>
          <a:prstGeom prst="rect">
            <a:avLst/>
          </a:prstGeom>
          <a:solidFill>
            <a:srgbClr val="F1C7C7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(x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])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14881" y="4462251"/>
            <a:ext cx="1981953" cy="36933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Compare to before</a:t>
            </a:r>
          </a:p>
        </p:txBody>
      </p:sp>
    </p:spTree>
    <p:extLst>
      <p:ext uri="{BB962C8B-B14F-4D97-AF65-F5344CB8AC3E}">
        <p14:creationId xmlns:p14="http://schemas.microsoft.com/office/powerpoint/2010/main" val="3793020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26" name="Rectangle 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Effect of Reassociation</a:t>
            </a:r>
          </a:p>
        </p:txBody>
      </p:sp>
      <p:sp>
        <p:nvSpPr>
          <p:cNvPr id="793627" name="Rectangle 27"/>
          <p:cNvSpPr>
            <a:spLocks noGrp="1" noChangeArrowheads="1"/>
          </p:cNvSpPr>
          <p:nvPr>
            <p:ph type="body" idx="1"/>
          </p:nvPr>
        </p:nvSpPr>
        <p:spPr>
          <a:xfrm>
            <a:off x="290513" y="4710166"/>
            <a:ext cx="8307387" cy="173508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Nearly 2x speedup for </a:t>
            </a:r>
            <a:r>
              <a:rPr lang="en-US" dirty="0" err="1" smtClean="0"/>
              <a:t>Int</a:t>
            </a:r>
            <a:r>
              <a:rPr lang="en-US" dirty="0" smtClean="0"/>
              <a:t> *, FP +, FP *</a:t>
            </a:r>
          </a:p>
          <a:p>
            <a:pPr lvl="1" eaLnBrk="1" hangingPunct="1">
              <a:defRPr/>
            </a:pPr>
            <a:r>
              <a:rPr lang="en-US" dirty="0" smtClean="0"/>
              <a:t>Reason: Breaks sequential dependency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Why is that? (next slide)</a:t>
            </a:r>
          </a:p>
        </p:txBody>
      </p:sp>
      <p:sp>
        <p:nvSpPr>
          <p:cNvPr id="24610" name="Rectangle 28"/>
          <p:cNvSpPr>
            <a:spLocks noChangeArrowheads="1"/>
          </p:cNvSpPr>
          <p:nvPr/>
        </p:nvSpPr>
        <p:spPr bwMode="auto">
          <a:xfrm>
            <a:off x="1143000" y="56530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d[i+1]);</a:t>
            </a:r>
          </a:p>
        </p:txBody>
      </p:sp>
      <p:graphicFrame>
        <p:nvGraphicFramePr>
          <p:cNvPr id="8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804370"/>
              </p:ext>
            </p:extLst>
          </p:nvPr>
        </p:nvGraphicFramePr>
        <p:xfrm>
          <a:off x="1570037" y="1066800"/>
          <a:ext cx="6003925" cy="3165221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7391400" y="4267200"/>
            <a:ext cx="381000" cy="60960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6953414" y="4782597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units for FP *</a:t>
            </a:r>
          </a:p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 units for load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4191000" y="4191000"/>
            <a:ext cx="1771814" cy="1581835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5581814" y="5696634"/>
            <a:ext cx="2190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alibri" pitchFamily="34" charset="0"/>
              </a:rPr>
              <a:t>4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units for </a:t>
            </a:r>
            <a:r>
              <a:rPr lang="en-US" sz="1800" dirty="0" err="1" smtClean="0">
                <a:latin typeface="Calibri" pitchFamily="34" charset="0"/>
              </a:rPr>
              <a:t>int</a:t>
            </a:r>
            <a:r>
              <a:rPr lang="en-US" sz="1800" dirty="0" smtClean="0">
                <a:latin typeface="Calibri" pitchFamily="34" charset="0"/>
              </a:rPr>
              <a:t> +</a:t>
            </a:r>
          </a:p>
          <a:p>
            <a:r>
              <a:rPr lang="en-US" sz="1800" dirty="0" smtClean="0">
                <a:latin typeface="Calibri" pitchFamily="34" charset="0"/>
              </a:rPr>
              <a:t>2 </a:t>
            </a:r>
            <a:r>
              <a:rPr lang="en-US" sz="1800" dirty="0" err="1" smtClean="0">
                <a:latin typeface="Calibri" pitchFamily="34" charset="0"/>
              </a:rPr>
              <a:t>func</a:t>
            </a:r>
            <a:r>
              <a:rPr lang="en-US" sz="1800" dirty="0" smtClean="0">
                <a:latin typeface="Calibri" pitchFamily="34" charset="0"/>
              </a:rPr>
              <a:t>. units for load</a:t>
            </a:r>
          </a:p>
        </p:txBody>
      </p:sp>
    </p:spTree>
    <p:extLst>
      <p:ext uri="{BB962C8B-B14F-4D97-AF65-F5344CB8AC3E}">
        <p14:creationId xmlns:p14="http://schemas.microsoft.com/office/powerpoint/2010/main" val="191420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27" grpId="0" build="p"/>
      <p:bldP spid="246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ne 7"/>
          <p:cNvSpPr>
            <a:spLocks noChangeShapeType="1"/>
          </p:cNvSpPr>
          <p:nvPr/>
        </p:nvSpPr>
        <p:spPr bwMode="auto">
          <a:xfrm>
            <a:off x="3124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Reassociated Computation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89500" y="1481138"/>
            <a:ext cx="3949700" cy="5224462"/>
          </a:xfrm>
        </p:spPr>
        <p:txBody>
          <a:bodyPr/>
          <a:lstStyle/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 smtClean="0"/>
              <a:t>What changed:</a:t>
            </a:r>
          </a:p>
          <a:p>
            <a:pPr marL="628650" lvl="1" indent="-230188">
              <a:lnSpc>
                <a:spcPct val="85000"/>
              </a:lnSpc>
              <a:defRPr/>
            </a:pPr>
            <a:r>
              <a:rPr lang="en-US" sz="1800" dirty="0" smtClean="0"/>
              <a:t>Ops in the next iteration can be started early (no dependency)</a:t>
            </a:r>
          </a:p>
          <a:p>
            <a:pPr marL="287338" indent="-287338" eaLnBrk="1" hangingPunct="1">
              <a:lnSpc>
                <a:spcPct val="85000"/>
              </a:lnSpc>
              <a:defRPr/>
            </a:pPr>
            <a:endParaRPr lang="en-US" dirty="0" smtClean="0"/>
          </a:p>
          <a:p>
            <a:pPr marL="287338" indent="-287338" eaLnBrk="1" hangingPunct="1">
              <a:lnSpc>
                <a:spcPct val="85000"/>
              </a:lnSpc>
              <a:defRPr/>
            </a:pPr>
            <a:r>
              <a:rPr lang="en-US" dirty="0" smtClean="0"/>
              <a:t>Overall Performance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 smtClean="0"/>
              <a:t>N elements, D cycles latency/op</a:t>
            </a:r>
          </a:p>
          <a:p>
            <a:pPr marL="627063" lvl="1" indent="-228600" eaLnBrk="1" hangingPunct="1">
              <a:lnSpc>
                <a:spcPct val="90000"/>
              </a:lnSpc>
              <a:defRPr/>
            </a:pPr>
            <a:r>
              <a:rPr lang="en-US" sz="1800" dirty="0" smtClean="0"/>
              <a:t>(N/2+1)*D cycles:</a:t>
            </a:r>
            <a:br>
              <a:rPr lang="en-US" sz="1800" dirty="0" smtClean="0"/>
            </a:br>
            <a:r>
              <a:rPr lang="en-US" sz="1800" b="1" dirty="0" smtClean="0">
                <a:solidFill>
                  <a:srgbClr val="C00000"/>
                </a:solidFill>
              </a:rPr>
              <a:t>CPE = D/2</a:t>
            </a:r>
          </a:p>
        </p:txBody>
      </p:sp>
      <p:sp>
        <p:nvSpPr>
          <p:cNvPr id="25607" name="AutoShape 6"/>
          <p:cNvSpPr>
            <a:spLocks noChangeArrowheads="1"/>
          </p:cNvSpPr>
          <p:nvPr/>
        </p:nvSpPr>
        <p:spPr bwMode="auto">
          <a:xfrm>
            <a:off x="1066800" y="3616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>
            <a:off x="1219200" y="3387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09" name="AutoShape 8"/>
          <p:cNvSpPr>
            <a:spLocks noChangeArrowheads="1"/>
          </p:cNvSpPr>
          <p:nvPr/>
        </p:nvSpPr>
        <p:spPr bwMode="auto">
          <a:xfrm>
            <a:off x="1676400" y="4149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1" name="Freeform 10"/>
          <p:cNvSpPr>
            <a:spLocks/>
          </p:cNvSpPr>
          <p:nvPr/>
        </p:nvSpPr>
        <p:spPr bwMode="auto">
          <a:xfrm>
            <a:off x="1371600" y="39211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39" name="Rectangle 11"/>
          <p:cNvSpPr>
            <a:spLocks noChangeArrowheads="1"/>
          </p:cNvSpPr>
          <p:nvPr/>
        </p:nvSpPr>
        <p:spPr bwMode="auto">
          <a:xfrm>
            <a:off x="1112838" y="3082925"/>
            <a:ext cx="230188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25613" name="AutoShape 12"/>
          <p:cNvSpPr>
            <a:spLocks noChangeArrowheads="1"/>
          </p:cNvSpPr>
          <p:nvPr/>
        </p:nvSpPr>
        <p:spPr bwMode="auto">
          <a:xfrm>
            <a:off x="2270125" y="46831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5" name="Freeform 14"/>
          <p:cNvSpPr>
            <a:spLocks/>
          </p:cNvSpPr>
          <p:nvPr/>
        </p:nvSpPr>
        <p:spPr bwMode="auto">
          <a:xfrm>
            <a:off x="1965325" y="44545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16" name="AutoShape 15"/>
          <p:cNvSpPr>
            <a:spLocks noChangeArrowheads="1"/>
          </p:cNvSpPr>
          <p:nvPr/>
        </p:nvSpPr>
        <p:spPr bwMode="auto">
          <a:xfrm>
            <a:off x="2863850" y="5216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5618" name="Freeform 17"/>
          <p:cNvSpPr>
            <a:spLocks/>
          </p:cNvSpPr>
          <p:nvPr/>
        </p:nvSpPr>
        <p:spPr bwMode="auto">
          <a:xfrm>
            <a:off x="2559050" y="4987925"/>
            <a:ext cx="304800" cy="369888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1" name="AutoShape 25"/>
          <p:cNvSpPr>
            <a:spLocks noChangeArrowheads="1"/>
          </p:cNvSpPr>
          <p:nvPr/>
        </p:nvSpPr>
        <p:spPr bwMode="auto">
          <a:xfrm>
            <a:off x="1371600" y="29305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</a:p>
        </p:txBody>
      </p:sp>
      <p:sp>
        <p:nvSpPr>
          <p:cNvPr id="662554" name="Rectangle 26"/>
          <p:cNvSpPr>
            <a:spLocks noChangeArrowheads="1"/>
          </p:cNvSpPr>
          <p:nvPr/>
        </p:nvSpPr>
        <p:spPr bwMode="auto">
          <a:xfrm>
            <a:off x="1676400" y="24384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5663" name="Line 27"/>
          <p:cNvSpPr>
            <a:spLocks noChangeShapeType="1"/>
          </p:cNvSpPr>
          <p:nvPr/>
        </p:nvSpPr>
        <p:spPr bwMode="auto">
          <a:xfrm>
            <a:off x="1447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56" name="Rectangle 28"/>
          <p:cNvSpPr>
            <a:spLocks noChangeArrowheads="1"/>
          </p:cNvSpPr>
          <p:nvPr/>
        </p:nvSpPr>
        <p:spPr bwMode="auto">
          <a:xfrm>
            <a:off x="1295400" y="24384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25665" name="Freeform 29"/>
          <p:cNvSpPr>
            <a:spLocks/>
          </p:cNvSpPr>
          <p:nvPr/>
        </p:nvSpPr>
        <p:spPr bwMode="auto">
          <a:xfrm>
            <a:off x="1447800" y="32353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6" name="Line 30"/>
          <p:cNvSpPr>
            <a:spLocks noChangeShapeType="1"/>
          </p:cNvSpPr>
          <p:nvPr/>
        </p:nvSpPr>
        <p:spPr bwMode="auto">
          <a:xfrm>
            <a:off x="1828800" y="27019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5" name="AutoShape 32"/>
          <p:cNvSpPr>
            <a:spLocks noChangeArrowheads="1"/>
          </p:cNvSpPr>
          <p:nvPr/>
        </p:nvSpPr>
        <p:spPr bwMode="auto">
          <a:xfrm>
            <a:off x="1981200" y="34639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1" name="Rectangle 33"/>
          <p:cNvSpPr>
            <a:spLocks noChangeArrowheads="1"/>
          </p:cNvSpPr>
          <p:nvPr/>
        </p:nvSpPr>
        <p:spPr bwMode="auto">
          <a:xfrm>
            <a:off x="2286000" y="29718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657" name="Line 34"/>
          <p:cNvSpPr>
            <a:spLocks noChangeShapeType="1"/>
          </p:cNvSpPr>
          <p:nvPr/>
        </p:nvSpPr>
        <p:spPr bwMode="auto">
          <a:xfrm>
            <a:off x="2057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63" name="Rectangle 35"/>
          <p:cNvSpPr>
            <a:spLocks noChangeArrowheads="1"/>
          </p:cNvSpPr>
          <p:nvPr/>
        </p:nvSpPr>
        <p:spPr bwMode="auto">
          <a:xfrm>
            <a:off x="1905000" y="29718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5659" name="Freeform 36"/>
          <p:cNvSpPr>
            <a:spLocks/>
          </p:cNvSpPr>
          <p:nvPr/>
        </p:nvSpPr>
        <p:spPr bwMode="auto">
          <a:xfrm>
            <a:off x="2057400" y="37687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60" name="Line 37"/>
          <p:cNvSpPr>
            <a:spLocks noChangeShapeType="1"/>
          </p:cNvSpPr>
          <p:nvPr/>
        </p:nvSpPr>
        <p:spPr bwMode="auto">
          <a:xfrm>
            <a:off x="2438400" y="32353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9" name="AutoShape 39"/>
          <p:cNvSpPr>
            <a:spLocks noChangeArrowheads="1"/>
          </p:cNvSpPr>
          <p:nvPr/>
        </p:nvSpPr>
        <p:spPr bwMode="auto">
          <a:xfrm>
            <a:off x="2590800" y="39973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68" name="Rectangle 40"/>
          <p:cNvSpPr>
            <a:spLocks noChangeArrowheads="1"/>
          </p:cNvSpPr>
          <p:nvPr/>
        </p:nvSpPr>
        <p:spPr bwMode="auto">
          <a:xfrm>
            <a:off x="2895600" y="35052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5651" name="Line 41"/>
          <p:cNvSpPr>
            <a:spLocks noChangeShapeType="1"/>
          </p:cNvSpPr>
          <p:nvPr/>
        </p:nvSpPr>
        <p:spPr bwMode="auto">
          <a:xfrm>
            <a:off x="2667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0" name="Rectangle 42"/>
          <p:cNvSpPr>
            <a:spLocks noChangeArrowheads="1"/>
          </p:cNvSpPr>
          <p:nvPr/>
        </p:nvSpPr>
        <p:spPr bwMode="auto">
          <a:xfrm>
            <a:off x="2514600" y="35052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5653" name="Freeform 43"/>
          <p:cNvSpPr>
            <a:spLocks/>
          </p:cNvSpPr>
          <p:nvPr/>
        </p:nvSpPr>
        <p:spPr bwMode="auto">
          <a:xfrm>
            <a:off x="2667000" y="43021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54" name="Line 44"/>
          <p:cNvSpPr>
            <a:spLocks noChangeShapeType="1"/>
          </p:cNvSpPr>
          <p:nvPr/>
        </p:nvSpPr>
        <p:spPr bwMode="auto">
          <a:xfrm>
            <a:off x="3048000" y="37687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3" name="AutoShape 46"/>
          <p:cNvSpPr>
            <a:spLocks noChangeArrowheads="1"/>
          </p:cNvSpPr>
          <p:nvPr/>
        </p:nvSpPr>
        <p:spPr bwMode="auto">
          <a:xfrm>
            <a:off x="3200400" y="4530725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D5F1C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662575" name="Rectangle 47"/>
          <p:cNvSpPr>
            <a:spLocks noChangeArrowheads="1"/>
          </p:cNvSpPr>
          <p:nvPr/>
        </p:nvSpPr>
        <p:spPr bwMode="auto">
          <a:xfrm>
            <a:off x="3505200" y="4038600"/>
            <a:ext cx="320675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5645" name="Line 48"/>
          <p:cNvSpPr>
            <a:spLocks noChangeShapeType="1"/>
          </p:cNvSpPr>
          <p:nvPr/>
        </p:nvSpPr>
        <p:spPr bwMode="auto">
          <a:xfrm>
            <a:off x="3276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62577" name="Rectangle 49"/>
          <p:cNvSpPr>
            <a:spLocks noChangeArrowheads="1"/>
          </p:cNvSpPr>
          <p:nvPr/>
        </p:nvSpPr>
        <p:spPr bwMode="auto">
          <a:xfrm>
            <a:off x="3124200" y="4038600"/>
            <a:ext cx="323850" cy="369888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5647" name="Freeform 50"/>
          <p:cNvSpPr>
            <a:spLocks/>
          </p:cNvSpPr>
          <p:nvPr/>
        </p:nvSpPr>
        <p:spPr bwMode="auto">
          <a:xfrm>
            <a:off x="3276600" y="4835525"/>
            <a:ext cx="92075" cy="369888"/>
          </a:xfrm>
          <a:custGeom>
            <a:avLst/>
            <a:gdLst>
              <a:gd name="T0" fmla="*/ 96 w 96"/>
              <a:gd name="T1" fmla="*/ 0 h 144"/>
              <a:gd name="T2" fmla="*/ 96 w 96"/>
              <a:gd name="T3" fmla="*/ 48 h 144"/>
              <a:gd name="T4" fmla="*/ 0 w 96"/>
              <a:gd name="T5" fmla="*/ 48 h 144"/>
              <a:gd name="T6" fmla="*/ 0 w 96"/>
              <a:gd name="T7" fmla="*/ 144 h 144"/>
              <a:gd name="T8" fmla="*/ 0 60000 65536"/>
              <a:gd name="T9" fmla="*/ 0 60000 65536"/>
              <a:gd name="T10" fmla="*/ 0 60000 65536"/>
              <a:gd name="T11" fmla="*/ 0 60000 65536"/>
              <a:gd name="T12" fmla="*/ 0 w 96"/>
              <a:gd name="T13" fmla="*/ 0 h 144"/>
              <a:gd name="T14" fmla="*/ 96 w 96"/>
              <a:gd name="T15" fmla="*/ 144 h 14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6" h="144">
                <a:moveTo>
                  <a:pt x="96" y="0"/>
                </a:moveTo>
                <a:lnTo>
                  <a:pt x="96" y="48"/>
                </a:lnTo>
                <a:lnTo>
                  <a:pt x="0" y="48"/>
                </a:lnTo>
                <a:lnTo>
                  <a:pt x="0" y="14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5648" name="Line 51"/>
          <p:cNvSpPr>
            <a:spLocks noChangeShapeType="1"/>
          </p:cNvSpPr>
          <p:nvPr/>
        </p:nvSpPr>
        <p:spPr bwMode="auto">
          <a:xfrm>
            <a:off x="3657600" y="4302125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67" name="Rectangle 28"/>
          <p:cNvSpPr>
            <a:spLocks noChangeArrowheads="1"/>
          </p:cNvSpPr>
          <p:nvPr/>
        </p:nvSpPr>
        <p:spPr bwMode="auto">
          <a:xfrm>
            <a:off x="457200" y="1614433"/>
            <a:ext cx="3767056" cy="366767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 smtClean="0">
                <a:latin typeface="Courier New" pitchFamily="49" charset="0"/>
              </a:rPr>
              <a:t>x </a:t>
            </a:r>
            <a:r>
              <a:rPr lang="en-US" sz="1800" dirty="0">
                <a:latin typeface="Courier New" pitchFamily="49" charset="0"/>
              </a:rPr>
              <a:t>= x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(d[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d[i+1]);</a:t>
            </a:r>
          </a:p>
        </p:txBody>
      </p:sp>
    </p:spTree>
    <p:extLst>
      <p:ext uri="{BB962C8B-B14F-4D97-AF65-F5344CB8AC3E}">
        <p14:creationId xmlns:p14="http://schemas.microsoft.com/office/powerpoint/2010/main" val="3433240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381000"/>
            <a:ext cx="8558382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Loop Unrolling with Separate Accumulators (2x2)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6019800"/>
            <a:ext cx="8307387" cy="577850"/>
          </a:xfrm>
        </p:spPr>
        <p:txBody>
          <a:bodyPr/>
          <a:lstStyle/>
          <a:p>
            <a:r>
              <a:rPr lang="en-US" sz="2800" dirty="0" smtClean="0"/>
              <a:t>Different form of </a:t>
            </a:r>
            <a:r>
              <a:rPr lang="en-US" sz="2800" dirty="0" err="1" smtClean="0"/>
              <a:t>reassociation</a:t>
            </a:r>
            <a:endParaRPr lang="en-US" sz="2800" dirty="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133600" y="1323975"/>
            <a:ext cx="5842000" cy="4772025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void unroll2a_combine(</a:t>
            </a:r>
            <a:r>
              <a:rPr lang="en-US" sz="1600" dirty="0" err="1">
                <a:latin typeface="Courier New" pitchFamily="49" charset="0"/>
              </a:rPr>
              <a:t>vec_ptr</a:t>
            </a:r>
            <a:r>
              <a:rPr lang="en-US" sz="1600" dirty="0">
                <a:latin typeface="Courier New" pitchFamily="49" charset="0"/>
              </a:rPr>
              <a:t> v,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)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length = </a:t>
            </a:r>
            <a:r>
              <a:rPr lang="en-US" sz="1600" dirty="0" err="1">
                <a:latin typeface="Courier New" pitchFamily="49" charset="0"/>
              </a:rPr>
              <a:t>vec_length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>
                <a:latin typeface="Courier New" pitchFamily="49" charset="0"/>
              </a:rPr>
              <a:t>limit = length-1;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*d = </a:t>
            </a:r>
            <a:r>
              <a:rPr lang="en-US" sz="1600" dirty="0" err="1">
                <a:latin typeface="Courier New" pitchFamily="49" charset="0"/>
              </a:rPr>
              <a:t>get_vec_start</a:t>
            </a:r>
            <a:r>
              <a:rPr lang="en-US" sz="1600" dirty="0">
                <a:latin typeface="Courier New" pitchFamily="49" charset="0"/>
              </a:rPr>
              <a:t>(v);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x0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err="1">
                <a:latin typeface="Courier New" pitchFamily="49" charset="0"/>
              </a:rPr>
              <a:t>data_t</a:t>
            </a:r>
            <a:r>
              <a:rPr lang="en-US" sz="1600" dirty="0">
                <a:latin typeface="Courier New" pitchFamily="49" charset="0"/>
              </a:rPr>
              <a:t> x1 = IDENT;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Combine 2 elements at a time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for (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= 0;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&lt; limit; 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+=2)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x0 = x0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</a:t>
            </a:r>
            <a:r>
              <a:rPr lang="en-US" sz="1600" dirty="0" err="1">
                <a:solidFill>
                  <a:srgbClr val="A50021"/>
                </a:solidFill>
                <a:latin typeface="Courier New" pitchFamily="49" charset="0"/>
              </a:rPr>
              <a:t>i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   x1 = x1 </a:t>
            </a:r>
            <a:r>
              <a:rPr lang="en-US" sz="1600" dirty="0" smtClean="0">
                <a:solidFill>
                  <a:srgbClr val="A50021"/>
                </a:solidFill>
                <a:latin typeface="Courier New" pitchFamily="49" charset="0"/>
              </a:rPr>
              <a:t>OP </a:t>
            </a: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d[i+1];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solidFill>
                  <a:srgbClr val="A50021"/>
                </a:solidFill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/* Finish any remaining elements */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for (;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 &lt; length; 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++)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	x0 = x0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d[</a:t>
            </a:r>
            <a:r>
              <a:rPr lang="en-US" sz="1600" dirty="0" err="1">
                <a:latin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}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   *</a:t>
            </a:r>
            <a:r>
              <a:rPr lang="en-US" sz="1600" dirty="0" err="1">
                <a:latin typeface="Courier New" pitchFamily="49" charset="0"/>
              </a:rPr>
              <a:t>dest</a:t>
            </a:r>
            <a:r>
              <a:rPr lang="en-US" sz="1600" dirty="0">
                <a:latin typeface="Courier New" pitchFamily="49" charset="0"/>
              </a:rPr>
              <a:t> = x0 </a:t>
            </a:r>
            <a:r>
              <a:rPr lang="en-US" sz="1600" dirty="0" smtClean="0">
                <a:latin typeface="Courier New" pitchFamily="49" charset="0"/>
              </a:rPr>
              <a:t>OP </a:t>
            </a:r>
            <a:r>
              <a:rPr lang="en-US" sz="1600" dirty="0">
                <a:latin typeface="Courier New" pitchFamily="49" charset="0"/>
              </a:rPr>
              <a:t>x1;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82763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Effect of Separate Accumulators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Int</a:t>
            </a:r>
            <a:r>
              <a:rPr lang="en-US" dirty="0" smtClean="0"/>
              <a:t> + makes use of two load units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lnSpc>
                <a:spcPct val="200000"/>
              </a:lnSpc>
              <a:defRPr/>
            </a:pPr>
            <a:r>
              <a:rPr lang="en-US" dirty="0" smtClean="0"/>
              <a:t>2x speedup (over unroll2) for </a:t>
            </a:r>
            <a:r>
              <a:rPr lang="en-US" dirty="0" err="1" smtClean="0"/>
              <a:t>Int</a:t>
            </a:r>
            <a:r>
              <a:rPr lang="en-US" dirty="0" smtClean="0"/>
              <a:t> *, FP +, FP *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7688" name="Rectangle 34"/>
          <p:cNvSpPr>
            <a:spLocks noChangeArrowheads="1"/>
          </p:cNvSpPr>
          <p:nvPr/>
        </p:nvSpPr>
        <p:spPr bwMode="auto">
          <a:xfrm>
            <a:off x="1116830" y="5196267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x0 </a:t>
            </a:r>
            <a:r>
              <a:rPr lang="en-US" sz="1800" dirty="0">
                <a:latin typeface="Courier New" pitchFamily="49" charset="0"/>
              </a:rPr>
              <a:t>= x0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x1 </a:t>
            </a:r>
            <a:r>
              <a:rPr lang="en-US" sz="1800" dirty="0">
                <a:latin typeface="Courier New" pitchFamily="49" charset="0"/>
              </a:rPr>
              <a:t>= x1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215778"/>
              </p:ext>
            </p:extLst>
          </p:nvPr>
        </p:nvGraphicFramePr>
        <p:xfrm>
          <a:off x="357016" y="1241425"/>
          <a:ext cx="7796385" cy="3101975"/>
        </p:xfrm>
        <a:graphic>
          <a:graphicData uri="http://schemas.openxmlformats.org/drawingml/2006/table">
            <a:tbl>
              <a:tblPr/>
              <a:tblGrid>
                <a:gridCol w="2418937"/>
                <a:gridCol w="1344362"/>
                <a:gridCol w="1344362"/>
                <a:gridCol w="1344362"/>
                <a:gridCol w="13443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2x1a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Unroll 2x2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0.81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2.51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0830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 138"/>
          <p:cNvSpPr>
            <a:spLocks noChangeShapeType="1"/>
          </p:cNvSpPr>
          <p:nvPr/>
        </p:nvSpPr>
        <p:spPr bwMode="auto">
          <a:xfrm>
            <a:off x="3505200" y="548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85107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Separate Accumulators</a:t>
            </a:r>
          </a:p>
        </p:txBody>
      </p:sp>
      <p:sp>
        <p:nvSpPr>
          <p:cNvPr id="28717" name="AutoShape 101"/>
          <p:cNvSpPr>
            <a:spLocks noChangeArrowheads="1"/>
          </p:cNvSpPr>
          <p:nvPr/>
        </p:nvSpPr>
        <p:spPr bwMode="auto">
          <a:xfrm>
            <a:off x="20574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18" name="Line 102"/>
          <p:cNvSpPr>
            <a:spLocks noChangeShapeType="1"/>
          </p:cNvSpPr>
          <p:nvPr/>
        </p:nvSpPr>
        <p:spPr bwMode="auto">
          <a:xfrm>
            <a:off x="22098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19" name="Line 103"/>
          <p:cNvSpPr>
            <a:spLocks noChangeShapeType="1"/>
          </p:cNvSpPr>
          <p:nvPr/>
        </p:nvSpPr>
        <p:spPr bwMode="auto">
          <a:xfrm>
            <a:off x="24384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0" name="AutoShape 104"/>
          <p:cNvSpPr>
            <a:spLocks noChangeArrowheads="1"/>
          </p:cNvSpPr>
          <p:nvPr/>
        </p:nvSpPr>
        <p:spPr bwMode="auto">
          <a:xfrm>
            <a:off x="26670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2" name="Line 106"/>
          <p:cNvSpPr>
            <a:spLocks noChangeShapeType="1"/>
          </p:cNvSpPr>
          <p:nvPr/>
        </p:nvSpPr>
        <p:spPr bwMode="auto">
          <a:xfrm>
            <a:off x="30480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23" name="Freeform 107"/>
          <p:cNvSpPr>
            <a:spLocks/>
          </p:cNvSpPr>
          <p:nvPr/>
        </p:nvSpPr>
        <p:spPr bwMode="auto">
          <a:xfrm>
            <a:off x="23622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76" name="Rectangle 108"/>
          <p:cNvSpPr>
            <a:spLocks noChangeArrowheads="1"/>
          </p:cNvSpPr>
          <p:nvPr/>
        </p:nvSpPr>
        <p:spPr bwMode="auto">
          <a:xfrm>
            <a:off x="21034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877" name="Rectangle 109"/>
          <p:cNvSpPr>
            <a:spLocks noChangeArrowheads="1"/>
          </p:cNvSpPr>
          <p:nvPr/>
        </p:nvSpPr>
        <p:spPr bwMode="auto">
          <a:xfrm>
            <a:off x="22860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800878" name="Rectangle 110"/>
          <p:cNvSpPr>
            <a:spLocks noChangeArrowheads="1"/>
          </p:cNvSpPr>
          <p:nvPr/>
        </p:nvSpPr>
        <p:spPr bwMode="auto">
          <a:xfrm>
            <a:off x="28956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8727" name="AutoShape 111"/>
          <p:cNvSpPr>
            <a:spLocks noChangeArrowheads="1"/>
          </p:cNvSpPr>
          <p:nvPr/>
        </p:nvSpPr>
        <p:spPr bwMode="auto">
          <a:xfrm>
            <a:off x="32607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29" name="Line 113"/>
          <p:cNvSpPr>
            <a:spLocks noChangeShapeType="1"/>
          </p:cNvSpPr>
          <p:nvPr/>
        </p:nvSpPr>
        <p:spPr bwMode="auto">
          <a:xfrm>
            <a:off x="36417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0" name="Freeform 114"/>
          <p:cNvSpPr>
            <a:spLocks/>
          </p:cNvSpPr>
          <p:nvPr/>
        </p:nvSpPr>
        <p:spPr bwMode="auto">
          <a:xfrm>
            <a:off x="29559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3" name="Rectangle 115"/>
          <p:cNvSpPr>
            <a:spLocks noChangeArrowheads="1"/>
          </p:cNvSpPr>
          <p:nvPr/>
        </p:nvSpPr>
        <p:spPr bwMode="auto">
          <a:xfrm>
            <a:off x="34893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8732" name="AutoShape 116"/>
          <p:cNvSpPr>
            <a:spLocks noChangeArrowheads="1"/>
          </p:cNvSpPr>
          <p:nvPr/>
        </p:nvSpPr>
        <p:spPr bwMode="auto">
          <a:xfrm>
            <a:off x="38544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34" name="Line 118"/>
          <p:cNvSpPr>
            <a:spLocks noChangeShapeType="1"/>
          </p:cNvSpPr>
          <p:nvPr/>
        </p:nvSpPr>
        <p:spPr bwMode="auto">
          <a:xfrm>
            <a:off x="42354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35" name="Freeform 119"/>
          <p:cNvSpPr>
            <a:spLocks/>
          </p:cNvSpPr>
          <p:nvPr/>
        </p:nvSpPr>
        <p:spPr bwMode="auto">
          <a:xfrm>
            <a:off x="35496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888" name="Rectangle 120"/>
          <p:cNvSpPr>
            <a:spLocks noChangeArrowheads="1"/>
          </p:cNvSpPr>
          <p:nvPr/>
        </p:nvSpPr>
        <p:spPr bwMode="auto">
          <a:xfrm>
            <a:off x="40830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  <p:sp>
        <p:nvSpPr>
          <p:cNvPr id="28740" name="Freeform 124"/>
          <p:cNvSpPr>
            <a:spLocks/>
          </p:cNvSpPr>
          <p:nvPr/>
        </p:nvSpPr>
        <p:spPr bwMode="auto">
          <a:xfrm flipH="1">
            <a:off x="3733800" y="5029200"/>
            <a:ext cx="40957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0" name="AutoShape 134"/>
          <p:cNvSpPr>
            <a:spLocks noChangeArrowheads="1"/>
          </p:cNvSpPr>
          <p:nvPr/>
        </p:nvSpPr>
        <p:spPr bwMode="auto">
          <a:xfrm>
            <a:off x="3200400" y="5246132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3" name="AutoShape 137"/>
          <p:cNvSpPr>
            <a:spLocks noChangeArrowheads="1"/>
          </p:cNvSpPr>
          <p:nvPr/>
        </p:nvSpPr>
        <p:spPr bwMode="auto">
          <a:xfrm>
            <a:off x="609600" y="3124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4" name="Line 138"/>
          <p:cNvSpPr>
            <a:spLocks noChangeShapeType="1"/>
          </p:cNvSpPr>
          <p:nvPr/>
        </p:nvSpPr>
        <p:spPr bwMode="auto">
          <a:xfrm>
            <a:off x="7620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5" name="Line 139"/>
          <p:cNvSpPr>
            <a:spLocks noChangeShapeType="1"/>
          </p:cNvSpPr>
          <p:nvPr/>
        </p:nvSpPr>
        <p:spPr bwMode="auto">
          <a:xfrm>
            <a:off x="990600" y="2895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6" name="AutoShape 140"/>
          <p:cNvSpPr>
            <a:spLocks noChangeArrowheads="1"/>
          </p:cNvSpPr>
          <p:nvPr/>
        </p:nvSpPr>
        <p:spPr bwMode="auto">
          <a:xfrm>
            <a:off x="1219200" y="3657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88" name="Line 142"/>
          <p:cNvSpPr>
            <a:spLocks noChangeShapeType="1"/>
          </p:cNvSpPr>
          <p:nvPr/>
        </p:nvSpPr>
        <p:spPr bwMode="auto">
          <a:xfrm>
            <a:off x="1600200" y="3429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89" name="Freeform 143"/>
          <p:cNvSpPr>
            <a:spLocks/>
          </p:cNvSpPr>
          <p:nvPr/>
        </p:nvSpPr>
        <p:spPr bwMode="auto">
          <a:xfrm>
            <a:off x="914400" y="34290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2" name="Rectangle 144"/>
          <p:cNvSpPr>
            <a:spLocks noChangeArrowheads="1"/>
          </p:cNvSpPr>
          <p:nvPr/>
        </p:nvSpPr>
        <p:spPr bwMode="auto">
          <a:xfrm>
            <a:off x="655638" y="25908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800913" name="Rectangle 145"/>
          <p:cNvSpPr>
            <a:spLocks noChangeArrowheads="1"/>
          </p:cNvSpPr>
          <p:nvPr/>
        </p:nvSpPr>
        <p:spPr bwMode="auto">
          <a:xfrm>
            <a:off x="838200" y="2590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00914" name="Rectangle 146"/>
          <p:cNvSpPr>
            <a:spLocks noChangeArrowheads="1"/>
          </p:cNvSpPr>
          <p:nvPr/>
        </p:nvSpPr>
        <p:spPr bwMode="auto">
          <a:xfrm>
            <a:off x="1447800" y="3124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8693" name="AutoShape 147"/>
          <p:cNvSpPr>
            <a:spLocks noChangeArrowheads="1"/>
          </p:cNvSpPr>
          <p:nvPr/>
        </p:nvSpPr>
        <p:spPr bwMode="auto">
          <a:xfrm>
            <a:off x="1812925" y="4191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695" name="Line 149"/>
          <p:cNvSpPr>
            <a:spLocks noChangeShapeType="1"/>
          </p:cNvSpPr>
          <p:nvPr/>
        </p:nvSpPr>
        <p:spPr bwMode="auto">
          <a:xfrm>
            <a:off x="2193925" y="3962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696" name="Freeform 150"/>
          <p:cNvSpPr>
            <a:spLocks/>
          </p:cNvSpPr>
          <p:nvPr/>
        </p:nvSpPr>
        <p:spPr bwMode="auto">
          <a:xfrm>
            <a:off x="1508125" y="39624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19" name="Rectangle 151"/>
          <p:cNvSpPr>
            <a:spLocks noChangeArrowheads="1"/>
          </p:cNvSpPr>
          <p:nvPr/>
        </p:nvSpPr>
        <p:spPr bwMode="auto">
          <a:xfrm>
            <a:off x="2041525" y="3657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8698" name="AutoShape 152"/>
          <p:cNvSpPr>
            <a:spLocks noChangeArrowheads="1"/>
          </p:cNvSpPr>
          <p:nvPr/>
        </p:nvSpPr>
        <p:spPr bwMode="auto">
          <a:xfrm>
            <a:off x="2406650" y="4724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8700" name="Line 154"/>
          <p:cNvSpPr>
            <a:spLocks noChangeShapeType="1"/>
          </p:cNvSpPr>
          <p:nvPr/>
        </p:nvSpPr>
        <p:spPr bwMode="auto">
          <a:xfrm>
            <a:off x="2787650" y="4495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8701" name="Freeform 155"/>
          <p:cNvSpPr>
            <a:spLocks/>
          </p:cNvSpPr>
          <p:nvPr/>
        </p:nvSpPr>
        <p:spPr bwMode="auto">
          <a:xfrm>
            <a:off x="2101850" y="4495800"/>
            <a:ext cx="304800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800924" name="Rectangle 156"/>
          <p:cNvSpPr>
            <a:spLocks noChangeArrowheads="1"/>
          </p:cNvSpPr>
          <p:nvPr/>
        </p:nvSpPr>
        <p:spPr bwMode="auto">
          <a:xfrm>
            <a:off x="2635250" y="4191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non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8706" name="Freeform 160"/>
          <p:cNvSpPr>
            <a:spLocks/>
          </p:cNvSpPr>
          <p:nvPr/>
        </p:nvSpPr>
        <p:spPr bwMode="auto">
          <a:xfrm>
            <a:off x="2695574" y="5029200"/>
            <a:ext cx="504825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lg" len="med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5" name="Rectangle 34"/>
          <p:cNvSpPr>
            <a:spLocks noChangeArrowheads="1"/>
          </p:cNvSpPr>
          <p:nvPr/>
        </p:nvSpPr>
        <p:spPr bwMode="auto">
          <a:xfrm>
            <a:off x="609600" y="1642234"/>
            <a:ext cx="2802048" cy="64376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x0 </a:t>
            </a:r>
            <a:r>
              <a:rPr lang="en-US" sz="1800" dirty="0">
                <a:latin typeface="Courier New" pitchFamily="49" charset="0"/>
              </a:rPr>
              <a:t>= x0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</a:t>
            </a:r>
            <a:r>
              <a:rPr lang="en-US" sz="1800" dirty="0" err="1">
                <a:latin typeface="Courier New" pitchFamily="49" charset="0"/>
              </a:rPr>
              <a:t>i</a:t>
            </a:r>
            <a:r>
              <a:rPr lang="en-US" sz="1800" dirty="0">
                <a:latin typeface="Courier New" pitchFamily="49" charset="0"/>
              </a:rPr>
              <a:t>];</a:t>
            </a:r>
          </a:p>
          <a:p>
            <a:pPr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x1 </a:t>
            </a:r>
            <a:r>
              <a:rPr lang="en-US" sz="1800" dirty="0">
                <a:latin typeface="Courier New" pitchFamily="49" charset="0"/>
              </a:rPr>
              <a:t>= x1 </a:t>
            </a:r>
            <a:r>
              <a:rPr lang="en-US" sz="1800" dirty="0" smtClean="0">
                <a:latin typeface="Courier New" pitchFamily="49" charset="0"/>
              </a:rPr>
              <a:t>OP </a:t>
            </a:r>
            <a:r>
              <a:rPr lang="en-US" sz="1800" dirty="0">
                <a:latin typeface="Courier New" pitchFamily="49" charset="0"/>
              </a:rPr>
              <a:t>d[i+1];</a:t>
            </a:r>
          </a:p>
        </p:txBody>
      </p:sp>
      <p:sp>
        <p:nvSpPr>
          <p:cNvPr id="76" name="Rectangle 3"/>
          <p:cNvSpPr txBox="1">
            <a:spLocks noChangeArrowheads="1"/>
          </p:cNvSpPr>
          <p:nvPr/>
        </p:nvSpPr>
        <p:spPr bwMode="auto">
          <a:xfrm>
            <a:off x="4965700" y="1600200"/>
            <a:ext cx="39497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changed:</a:t>
            </a:r>
          </a:p>
          <a:p>
            <a:pPr marL="628650" marR="0" lvl="1" indent="-23018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Two independent “streams” of operations</a:t>
            </a: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87338" marR="0" lvl="0" indent="-287338" algn="l" defTabSz="914400" rtl="0" eaLnBrk="1" fontAlgn="base" latinLnBrk="0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Overall Performance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 elements, D cycles latency/op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Should be (N/2+1)*D cycles: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</a:b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</a:rPr>
              <a:t>CPE = D/2</a:t>
            </a:r>
          </a:p>
          <a:p>
            <a:pPr marL="627063" marR="0" lvl="1" indent="-228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CPE</a:t>
            </a:r>
            <a:r>
              <a:rPr kumimoji="0" lang="en-US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matches prediction!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10200" y="4953000"/>
            <a:ext cx="16981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  <a:latin typeface="Calibri" pitchFamily="34" charset="0"/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230958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Unrolling &amp; Accumulating</a:t>
            </a:r>
          </a:p>
        </p:txBody>
      </p:sp>
      <p:sp>
        <p:nvSpPr>
          <p:cNvPr id="80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07388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Idea</a:t>
            </a:r>
          </a:p>
          <a:p>
            <a:pPr lvl="1" eaLnBrk="1" hangingPunct="1">
              <a:defRPr/>
            </a:pPr>
            <a:r>
              <a:rPr lang="en-US" dirty="0" smtClean="0"/>
              <a:t>Can unroll to any degree L</a:t>
            </a:r>
          </a:p>
          <a:p>
            <a:pPr lvl="1" eaLnBrk="1" hangingPunct="1">
              <a:defRPr/>
            </a:pPr>
            <a:r>
              <a:rPr lang="en-US" dirty="0" smtClean="0"/>
              <a:t>Can accumulate K results in parallel</a:t>
            </a:r>
          </a:p>
          <a:p>
            <a:pPr lvl="1" eaLnBrk="1" hangingPunct="1">
              <a:defRPr/>
            </a:pPr>
            <a:r>
              <a:rPr lang="en-US" dirty="0" smtClean="0"/>
              <a:t>L must be multiple of K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Limitations</a:t>
            </a:r>
          </a:p>
          <a:p>
            <a:pPr lvl="1" eaLnBrk="1" hangingPunct="1">
              <a:defRPr/>
            </a:pPr>
            <a:r>
              <a:rPr lang="en-US" dirty="0" smtClean="0"/>
              <a:t>Diminishing returns</a:t>
            </a:r>
          </a:p>
          <a:p>
            <a:pPr lvl="2" eaLnBrk="1" hangingPunct="1">
              <a:defRPr/>
            </a:pPr>
            <a:r>
              <a:rPr lang="en-US" dirty="0" smtClean="0"/>
              <a:t>Cannot go beyond throughput limitations of execution units</a:t>
            </a:r>
          </a:p>
          <a:p>
            <a:pPr lvl="1" eaLnBrk="1" hangingPunct="1">
              <a:defRPr/>
            </a:pPr>
            <a:r>
              <a:rPr lang="en-US" dirty="0" smtClean="0"/>
              <a:t>May run out of registers for accumulators</a:t>
            </a:r>
          </a:p>
          <a:p>
            <a:pPr lvl="1" eaLnBrk="1" hangingPunct="1">
              <a:defRPr/>
            </a:pPr>
            <a:r>
              <a:rPr lang="en-US" dirty="0" smtClean="0"/>
              <a:t>Large overhead for short lengths</a:t>
            </a:r>
          </a:p>
          <a:p>
            <a:pPr lvl="2" eaLnBrk="1" hangingPunct="1">
              <a:defRPr/>
            </a:pPr>
            <a:r>
              <a:rPr lang="en-US" dirty="0" smtClean="0"/>
              <a:t>Finish off iterations sequentially</a:t>
            </a:r>
          </a:p>
        </p:txBody>
      </p:sp>
    </p:spTree>
    <p:extLst>
      <p:ext uri="{BB962C8B-B14F-4D97-AF65-F5344CB8AC3E}">
        <p14:creationId xmlns:p14="http://schemas.microsoft.com/office/powerpoint/2010/main" val="357163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Unrolling &amp; Accumulating: Double *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</a:t>
            </a:r>
          </a:p>
          <a:p>
            <a:pPr lvl="1" eaLnBrk="1" hangingPunct="1">
              <a:defRPr/>
            </a:pPr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r>
              <a:rPr lang="en-US" dirty="0" smtClean="0"/>
              <a:t> </a:t>
            </a:r>
          </a:p>
          <a:p>
            <a:pPr lvl="1" eaLnBrk="1" hangingPunct="1">
              <a:defRPr/>
            </a:pPr>
            <a:r>
              <a:rPr lang="en-US" dirty="0" smtClean="0"/>
              <a:t>Double FP Multiplication</a:t>
            </a:r>
          </a:p>
          <a:p>
            <a:pPr lvl="1" eaLnBrk="1" hangingPunct="1">
              <a:defRPr/>
            </a:pPr>
            <a:r>
              <a:rPr lang="en-US" dirty="0" smtClean="0"/>
              <a:t>Latency bound: 5.00.  Throughput bound: 0.50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670568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/>
                <a:gridCol w="742950"/>
                <a:gridCol w="746125"/>
                <a:gridCol w="746125"/>
                <a:gridCol w="742950"/>
                <a:gridCol w="746125"/>
                <a:gridCol w="746125"/>
                <a:gridCol w="742950"/>
                <a:gridCol w="746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1.67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3793272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247650"/>
            <a:ext cx="7596187" cy="742950"/>
          </a:xfrm>
        </p:spPr>
        <p:txBody>
          <a:bodyPr/>
          <a:lstStyle/>
          <a:p>
            <a:pPr eaLnBrk="1" hangingPunct="1"/>
            <a:r>
              <a:rPr lang="en-US" altLang="en-US" smtClean="0"/>
              <a:t>Machine-Dependent Optimization</a:t>
            </a:r>
          </a:p>
        </p:txBody>
      </p:sp>
      <p:sp>
        <p:nvSpPr>
          <p:cNvPr id="49869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Need to understand the architecture</a:t>
            </a:r>
          </a:p>
          <a:p>
            <a:pPr eaLnBrk="1" hangingPunct="1">
              <a:defRPr/>
            </a:pPr>
            <a:r>
              <a:rPr lang="en-US" smtClean="0"/>
              <a:t>Not portable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Not often needed</a:t>
            </a:r>
          </a:p>
          <a:p>
            <a:pPr eaLnBrk="1" hangingPunct="1">
              <a:defRPr/>
            </a:pPr>
            <a:r>
              <a:rPr lang="en-US" smtClean="0">
                <a:sym typeface="Symbol" pitchFamily="18" charset="2"/>
              </a:rPr>
              <a:t>but critically important when it is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Also helps in understanding modern machines</a:t>
            </a:r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Unrolling &amp; Accumulating: </a:t>
            </a:r>
            <a:r>
              <a:rPr lang="en-US" dirty="0" err="1" smtClean="0"/>
              <a:t>Int</a:t>
            </a:r>
            <a:r>
              <a:rPr lang="en-US" dirty="0" smtClean="0"/>
              <a:t> +</a:t>
            </a:r>
          </a:p>
        </p:txBody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74750"/>
            <a:ext cx="8307388" cy="1416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Case</a:t>
            </a:r>
          </a:p>
          <a:p>
            <a:pPr lvl="1" eaLnBrk="1" hangingPunct="1">
              <a:defRPr/>
            </a:pPr>
            <a:r>
              <a:rPr lang="en-US" dirty="0" smtClean="0"/>
              <a:t>Intel </a:t>
            </a:r>
            <a:r>
              <a:rPr lang="en-US" dirty="0" err="1" smtClean="0"/>
              <a:t>Haswell</a:t>
            </a:r>
            <a:endParaRPr lang="en-US" dirty="0" smtClean="0"/>
          </a:p>
          <a:p>
            <a:pPr lvl="1" eaLnBrk="1" hangingPunct="1">
              <a:defRPr/>
            </a:pPr>
            <a:r>
              <a:rPr lang="en-US" dirty="0" smtClean="0"/>
              <a:t>Integer addition</a:t>
            </a:r>
          </a:p>
          <a:p>
            <a:pPr lvl="1" eaLnBrk="1" hangingPunct="1">
              <a:defRPr/>
            </a:pPr>
            <a:r>
              <a:rPr lang="en-US" dirty="0" smtClean="0"/>
              <a:t>Latency bound: 1.00.  Throughput bound: 1.00 </a:t>
            </a:r>
          </a:p>
        </p:txBody>
      </p:sp>
      <p:graphicFrame>
        <p:nvGraphicFramePr>
          <p:cNvPr id="803965" name="Group 1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29889"/>
              </p:ext>
            </p:extLst>
          </p:nvPr>
        </p:nvGraphicFramePr>
        <p:xfrm>
          <a:off x="1066800" y="2819400"/>
          <a:ext cx="6705600" cy="3520440"/>
        </p:xfrm>
        <a:graphic>
          <a:graphicData uri="http://schemas.openxmlformats.org/drawingml/2006/table">
            <a:tbl>
              <a:tblPr firstRow="1">
                <a:tableStyleId>{00A15C55-8517-42AA-B614-E9B94910E393}</a:tableStyleId>
              </a:tblPr>
              <a:tblGrid>
                <a:gridCol w="746125"/>
                <a:gridCol w="742950"/>
                <a:gridCol w="746125"/>
                <a:gridCol w="746125"/>
                <a:gridCol w="742950"/>
                <a:gridCol w="746125"/>
                <a:gridCol w="746125"/>
                <a:gridCol w="742950"/>
                <a:gridCol w="74612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FP *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Unrolling Factor 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1.27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1.01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1.01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0.81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0.74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0.69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1.24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0.54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0.56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45720" marR="45720" horzOverflow="overflow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 rot="16200000">
            <a:off x="-205369" y="4544304"/>
            <a:ext cx="1930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Accumulators</a:t>
            </a:r>
          </a:p>
        </p:txBody>
      </p:sp>
    </p:spTree>
    <p:extLst>
      <p:ext uri="{BB962C8B-B14F-4D97-AF65-F5344CB8AC3E}">
        <p14:creationId xmlns:p14="http://schemas.microsoft.com/office/powerpoint/2010/main" val="4014146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2" name="Rectangle 3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Achievable Performance</a:t>
            </a:r>
          </a:p>
        </p:txBody>
      </p:sp>
      <p:sp>
        <p:nvSpPr>
          <p:cNvPr id="798753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90513" y="4603750"/>
            <a:ext cx="8307387" cy="1873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Limited only by throughput of functional units</a:t>
            </a:r>
          </a:p>
          <a:p>
            <a:pPr eaLnBrk="1" hangingPunct="1">
              <a:defRPr/>
            </a:pPr>
            <a:r>
              <a:rPr lang="en-US" dirty="0" smtClean="0"/>
              <a:t>Up to 42X improvement over original, </a:t>
            </a:r>
            <a:r>
              <a:rPr lang="en-US" dirty="0" err="1" smtClean="0"/>
              <a:t>unoptimized</a:t>
            </a:r>
            <a:r>
              <a:rPr lang="en-US" dirty="0" smtClean="0"/>
              <a:t> code</a:t>
            </a:r>
          </a:p>
          <a:p>
            <a:pPr lvl="1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graphicFrame>
        <p:nvGraphicFramePr>
          <p:cNvPr id="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454277"/>
              </p:ext>
            </p:extLst>
          </p:nvPr>
        </p:nvGraphicFramePr>
        <p:xfrm>
          <a:off x="357016" y="1168527"/>
          <a:ext cx="7796385" cy="1939925"/>
        </p:xfrm>
        <a:graphic>
          <a:graphicData uri="http://schemas.openxmlformats.org/drawingml/2006/table">
            <a:tbl>
              <a:tblPr/>
              <a:tblGrid>
                <a:gridCol w="2418937"/>
                <a:gridCol w="1344362"/>
                <a:gridCol w="1344362"/>
                <a:gridCol w="1344362"/>
                <a:gridCol w="1344362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Best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0.54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0.52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Throughput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0.50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745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220788"/>
            <a:ext cx="8624887" cy="5140325"/>
          </a:xfrm>
        </p:spPr>
        <p:txBody>
          <a:bodyPr/>
          <a:lstStyle/>
          <a:p>
            <a:pPr marL="284163" indent="-284163" eaLnBrk="1" hangingPunct="1">
              <a:defRPr/>
            </a:pPr>
            <a:r>
              <a:rPr lang="en-US" dirty="0" smtClean="0"/>
              <a:t>Challenge</a:t>
            </a:r>
          </a:p>
          <a:p>
            <a:pPr marL="457200" lvl="1" indent="-173038" eaLnBrk="1" hangingPunct="1">
              <a:defRPr/>
            </a:pPr>
            <a:r>
              <a:rPr lang="en-US" dirty="0" smtClean="0">
                <a:solidFill>
                  <a:srgbClr val="990000"/>
                </a:solidFill>
              </a:rPr>
              <a:t>Instruction Control Unit </a:t>
            </a:r>
            <a:r>
              <a:rPr lang="en-US" dirty="0" smtClean="0"/>
              <a:t>must work well ahead of </a:t>
            </a:r>
            <a:r>
              <a:rPr lang="en-US" dirty="0" smtClean="0">
                <a:solidFill>
                  <a:srgbClr val="990000"/>
                </a:solidFill>
              </a:rPr>
              <a:t>Execution Unit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generate enough operations to keep EU busy</a:t>
            </a:r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285750" lvl="1" indent="-171450" eaLnBrk="1" hangingPunct="1">
              <a:defRPr/>
            </a:pPr>
            <a:endParaRPr lang="en-US" dirty="0" smtClean="0"/>
          </a:p>
          <a:p>
            <a:pPr marL="457200" lvl="1" indent="-173038">
              <a:defRPr/>
            </a:pPr>
            <a:r>
              <a:rPr lang="en-US" dirty="0" smtClean="0"/>
              <a:t>When encounters conditional branch, cannot reliably determine where to continue fetching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143000" y="2506308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64214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About Branches?</a:t>
            </a:r>
          </a:p>
        </p:txBody>
      </p:sp>
      <p:sp>
        <p:nvSpPr>
          <p:cNvPr id="48133" name="AutoShape 5"/>
          <p:cNvSpPr>
            <a:spLocks/>
          </p:cNvSpPr>
          <p:nvPr/>
        </p:nvSpPr>
        <p:spPr bwMode="auto">
          <a:xfrm>
            <a:off x="5792916" y="2514600"/>
            <a:ext cx="304800" cy="509814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6172835" y="2562749"/>
            <a:ext cx="14116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Executing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6622835" y="3045767"/>
            <a:ext cx="244496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990000"/>
                </a:solidFill>
                <a:latin typeface="Calibri" pitchFamily="34" charset="0"/>
              </a:rPr>
              <a:t>How to continue?</a:t>
            </a:r>
            <a:endParaRPr lang="en-US" dirty="0">
              <a:solidFill>
                <a:srgbClr val="990000"/>
              </a:solidFill>
              <a:latin typeface="Calibri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5257800" y="3276600"/>
            <a:ext cx="1295400" cy="0"/>
          </a:xfrm>
          <a:prstGeom prst="straightConnector1">
            <a:avLst/>
          </a:prstGeom>
          <a:noFill/>
          <a:ln w="25400" cap="flat" cmpd="sng" algn="ctr">
            <a:solidFill>
              <a:srgbClr val="99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56704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Branch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Instructions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252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17513"/>
            <a:ext cx="59388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Outcomes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763000" cy="1828800"/>
          </a:xfrm>
        </p:spPr>
        <p:txBody>
          <a:bodyPr/>
          <a:lstStyle/>
          <a:p>
            <a:pPr marL="285750" lvl="1" indent="-171450" eaLnBrk="1" hangingPunct="1"/>
            <a:r>
              <a:rPr lang="en-US" b="1" dirty="0" smtClean="0"/>
              <a:t>When encounter conditional branch, cannot determine where to continue fetching</a:t>
            </a:r>
          </a:p>
          <a:p>
            <a:pPr marL="573088" lvl="2" indent="-173038" eaLnBrk="1" hangingPunct="1"/>
            <a:r>
              <a:rPr lang="en-US" dirty="0" smtClean="0"/>
              <a:t>Branch Taken: Transfer control to branch target</a:t>
            </a:r>
          </a:p>
          <a:p>
            <a:pPr marL="573088" lvl="2" indent="-173038" eaLnBrk="1" hangingPunct="1"/>
            <a:r>
              <a:rPr lang="en-US" dirty="0" smtClean="0"/>
              <a:t>Branch Not-Taken: Continue with next instruction in sequence</a:t>
            </a:r>
          </a:p>
          <a:p>
            <a:pPr marL="285750" lvl="1" indent="-171450" eaLnBrk="1" hangingPunct="1"/>
            <a:r>
              <a:rPr lang="en-US" b="1" dirty="0" smtClean="0"/>
              <a:t>Cannot resolve until outcome determined by branch/integer unit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4953000" y="4800600"/>
            <a:ext cx="188070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Branch Taken</a:t>
            </a:r>
          </a:p>
        </p:txBody>
      </p:sp>
      <p:sp>
        <p:nvSpPr>
          <p:cNvPr id="49159" name="Freeform 7"/>
          <p:cNvSpPr>
            <a:spLocks/>
          </p:cNvSpPr>
          <p:nvPr/>
        </p:nvSpPr>
        <p:spPr bwMode="auto">
          <a:xfrm>
            <a:off x="4648200" y="4271665"/>
            <a:ext cx="838200" cy="228600"/>
          </a:xfrm>
          <a:custGeom>
            <a:avLst/>
            <a:gdLst>
              <a:gd name="T0" fmla="*/ 0 w 248"/>
              <a:gd name="T1" fmla="*/ 0 h 144"/>
              <a:gd name="T2" fmla="*/ 240 w 248"/>
              <a:gd name="T3" fmla="*/ 48 h 144"/>
              <a:gd name="T4" fmla="*/ 48 w 248"/>
              <a:gd name="T5" fmla="*/ 144 h 144"/>
              <a:gd name="T6" fmla="*/ 0 60000 65536"/>
              <a:gd name="T7" fmla="*/ 0 60000 65536"/>
              <a:gd name="T8" fmla="*/ 0 60000 65536"/>
              <a:gd name="T9" fmla="*/ 0 w 248"/>
              <a:gd name="T10" fmla="*/ 0 h 144"/>
              <a:gd name="T11" fmla="*/ 248 w 248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8" h="144">
                <a:moveTo>
                  <a:pt x="0" y="0"/>
                </a:moveTo>
                <a:cubicBezTo>
                  <a:pt x="116" y="12"/>
                  <a:pt x="232" y="24"/>
                  <a:pt x="240" y="48"/>
                </a:cubicBezTo>
                <a:cubicBezTo>
                  <a:pt x="248" y="72"/>
                  <a:pt x="148" y="108"/>
                  <a:pt x="48" y="144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00FF"/>
              </a:solidFill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486400" y="4038600"/>
            <a:ext cx="2488482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FF"/>
                </a:solidFill>
                <a:latin typeface="Calibri" pitchFamily="34" charset="0"/>
              </a:rPr>
              <a:t>Branch Not-Taken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345722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49161" name="Freeform 9"/>
          <p:cNvSpPr>
            <a:spLocks/>
          </p:cNvSpPr>
          <p:nvPr/>
        </p:nvSpPr>
        <p:spPr bwMode="auto">
          <a:xfrm rot="20125028" flipV="1">
            <a:off x="3041206" y="4284874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410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6340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Prediction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452" y="1003300"/>
            <a:ext cx="8307387" cy="20447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Idea</a:t>
            </a:r>
          </a:p>
          <a:p>
            <a:pPr lvl="1" eaLnBrk="1" hangingPunct="1">
              <a:defRPr/>
            </a:pPr>
            <a:r>
              <a:rPr lang="en-US" dirty="0" smtClean="0"/>
              <a:t>Guess which way branch will go</a:t>
            </a:r>
          </a:p>
          <a:p>
            <a:pPr lvl="1" eaLnBrk="1" hangingPunct="1">
              <a:defRPr/>
            </a:pPr>
            <a:r>
              <a:rPr lang="en-US" dirty="0" smtClean="0"/>
              <a:t>Begin executing instructions at predicted position</a:t>
            </a:r>
          </a:p>
          <a:p>
            <a:pPr lvl="2" eaLnBrk="1" hangingPunct="1">
              <a:defRPr/>
            </a:pPr>
            <a:r>
              <a:rPr lang="en-US" dirty="0" smtClean="0"/>
              <a:t>But don’t actually modify register or memory data</a:t>
            </a:r>
          </a:p>
          <a:p>
            <a:pPr eaLnBrk="1" hangingPunct="1">
              <a:defRPr/>
            </a:pPr>
            <a:endParaRPr lang="en-US" sz="2000" dirty="0" smtClean="0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5759726" y="3431232"/>
            <a:ext cx="18951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990000"/>
                </a:solidFill>
                <a:latin typeface="Calibri" pitchFamily="34" charset="0"/>
              </a:rPr>
              <a:t>Predict Taken</a:t>
            </a:r>
          </a:p>
        </p:txBody>
      </p:sp>
      <p:sp>
        <p:nvSpPr>
          <p:cNvPr id="50184" name="AutoShape 8"/>
          <p:cNvSpPr>
            <a:spLocks/>
          </p:cNvSpPr>
          <p:nvPr/>
        </p:nvSpPr>
        <p:spPr bwMode="auto">
          <a:xfrm>
            <a:off x="5029200" y="4744160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375817" y="4642534"/>
            <a:ext cx="1430841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Begin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Execution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8600" y="2743200"/>
            <a:ext cx="4615445" cy="230576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404663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>
                <a:latin typeface="Courier New" pitchFamily="49" charset="0"/>
              </a:rPr>
              <a:t>mov</a:t>
            </a:r>
            <a:r>
              <a:rPr lang="nl-NL" sz="1800" dirty="0">
                <a:latin typeface="Courier New" pitchFamily="49" charset="0"/>
              </a:rPr>
              <a:t>    $0x0,%eax</a:t>
            </a: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404668</a:t>
            </a:r>
            <a:r>
              <a:rPr lang="nl-NL" sz="1800" dirty="0">
                <a:latin typeface="Courier New" pitchFamily="49" charset="0"/>
              </a:rPr>
              <a:t>:  </a:t>
            </a:r>
            <a:r>
              <a:rPr lang="nl-NL" sz="1800" dirty="0" err="1" smtClean="0">
                <a:latin typeface="Courier New" pitchFamily="49" charset="0"/>
              </a:rPr>
              <a:t>cmp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rsi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</a:t>
            </a:r>
            <a:r>
              <a:rPr lang="nl-NL" sz="1800" i="1" dirty="0">
                <a:latin typeface="Courier New" pitchFamily="49" charset="0"/>
              </a:rPr>
              <a:t>40466b:  </a:t>
            </a:r>
            <a:r>
              <a:rPr lang="nl-NL" sz="1800" i="1" dirty="0" err="1" smtClean="0">
                <a:latin typeface="Courier New" pitchFamily="49" charset="0"/>
              </a:rPr>
              <a:t>jge</a:t>
            </a:r>
            <a:r>
              <a:rPr lang="nl-NL" sz="1800" i="1" dirty="0" smtClean="0">
                <a:latin typeface="Courier New" pitchFamily="49" charset="0"/>
              </a:rPr>
              <a:t>    404685</a:t>
            </a:r>
            <a:endParaRPr lang="nl-NL" sz="1800" i="1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 40466d:  </a:t>
            </a:r>
            <a:r>
              <a:rPr lang="nl-NL" sz="1800" dirty="0" err="1" smtClean="0">
                <a:latin typeface="Courier New" pitchFamily="49" charset="0"/>
              </a:rPr>
              <a:t>mov</a:t>
            </a:r>
            <a:r>
              <a:rPr lang="nl-NL" sz="1800" dirty="0" smtClean="0">
                <a:latin typeface="Courier New" pitchFamily="49" charset="0"/>
              </a:rPr>
              <a:t>    </a:t>
            </a:r>
            <a:r>
              <a:rPr lang="nl-NL" sz="1800" dirty="0">
                <a:latin typeface="Courier New" pitchFamily="49" charset="0"/>
              </a:rPr>
              <a:t>0x8(%</a:t>
            </a:r>
            <a:r>
              <a:rPr lang="nl-NL" sz="1800" dirty="0" err="1">
                <a:latin typeface="Courier New" pitchFamily="49" charset="0"/>
              </a:rPr>
              <a:t>rdi</a:t>
            </a:r>
            <a:r>
              <a:rPr lang="nl-NL" sz="1800" dirty="0">
                <a:latin typeface="Courier New" pitchFamily="49" charset="0"/>
              </a:rPr>
              <a:t>),%</a:t>
            </a:r>
            <a:r>
              <a:rPr lang="nl-NL" sz="1800" dirty="0" err="1">
                <a:latin typeface="Courier New" pitchFamily="49" charset="0"/>
              </a:rPr>
              <a:t>rax</a:t>
            </a:r>
            <a:endParaRPr lang="nl-NL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 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>
                <a:latin typeface="Courier New" pitchFamily="49" charset="0"/>
              </a:rPr>
              <a:t> </a:t>
            </a:r>
            <a:r>
              <a:rPr lang="nl-NL" sz="18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endParaRPr lang="nl-NL" sz="18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nl-NL" sz="1800" dirty="0" smtClean="0">
                <a:latin typeface="Courier New" pitchFamily="49" charset="0"/>
              </a:rPr>
              <a:t>  </a:t>
            </a:r>
            <a:r>
              <a:rPr lang="nl-NL" sz="1800" dirty="0">
                <a:latin typeface="Courier New" pitchFamily="49" charset="0"/>
              </a:rPr>
              <a:t>404685:  </a:t>
            </a:r>
            <a:r>
              <a:rPr lang="nl-NL" sz="1800" dirty="0" err="1" smtClean="0">
                <a:latin typeface="Courier New" pitchFamily="49" charset="0"/>
              </a:rPr>
              <a:t>repz</a:t>
            </a:r>
            <a:r>
              <a:rPr lang="nl-NL" sz="1800" dirty="0" smtClean="0">
                <a:latin typeface="Courier New" pitchFamily="49" charset="0"/>
              </a:rPr>
              <a:t> </a:t>
            </a:r>
            <a:r>
              <a:rPr lang="nl-NL" sz="1800" dirty="0" err="1">
                <a:latin typeface="Courier New" pitchFamily="49" charset="0"/>
              </a:rPr>
              <a:t>retq</a:t>
            </a:r>
            <a:endParaRPr lang="nl-NL" sz="1800" dirty="0">
              <a:latin typeface="Courier New" pitchFamily="49" charset="0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 rot="20125028" flipV="1">
            <a:off x="3252605" y="3627906"/>
            <a:ext cx="2505991" cy="952014"/>
          </a:xfrm>
          <a:custGeom>
            <a:avLst/>
            <a:gdLst>
              <a:gd name="T0" fmla="*/ 0 w 1379"/>
              <a:gd name="T1" fmla="*/ 0 h 664"/>
              <a:gd name="T2" fmla="*/ 1168 w 1379"/>
              <a:gd name="T3" fmla="*/ 216 h 664"/>
              <a:gd name="T4" fmla="*/ 1264 w 1379"/>
              <a:gd name="T5" fmla="*/ 400 h 664"/>
              <a:gd name="T6" fmla="*/ 832 w 1379"/>
              <a:gd name="T7" fmla="*/ 664 h 664"/>
              <a:gd name="T8" fmla="*/ 0 60000 65536"/>
              <a:gd name="T9" fmla="*/ 0 60000 65536"/>
              <a:gd name="T10" fmla="*/ 0 60000 65536"/>
              <a:gd name="T11" fmla="*/ 0 60000 65536"/>
              <a:gd name="T12" fmla="*/ 0 w 1379"/>
              <a:gd name="T13" fmla="*/ 0 h 664"/>
              <a:gd name="T14" fmla="*/ 1379 w 1379"/>
              <a:gd name="T15" fmla="*/ 664 h 6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79" h="664">
                <a:moveTo>
                  <a:pt x="0" y="0"/>
                </a:moveTo>
                <a:cubicBezTo>
                  <a:pt x="195" y="37"/>
                  <a:pt x="957" y="149"/>
                  <a:pt x="1168" y="216"/>
                </a:cubicBezTo>
                <a:cubicBezTo>
                  <a:pt x="1379" y="283"/>
                  <a:pt x="1320" y="325"/>
                  <a:pt x="1264" y="400"/>
                </a:cubicBezTo>
                <a:cubicBezTo>
                  <a:pt x="1208" y="475"/>
                  <a:pt x="922" y="609"/>
                  <a:pt x="832" y="664"/>
                </a:cubicBezTo>
              </a:path>
            </a:pathLst>
          </a:custGeom>
          <a:noFill/>
          <a:ln w="38100">
            <a:solidFill>
              <a:srgbClr val="990000"/>
            </a:solidFill>
            <a:round/>
            <a:headEnd type="triangle"/>
            <a:tailEnd type="none" w="med" len="med"/>
          </a:ln>
        </p:spPr>
        <p:txBody>
          <a:bodyPr/>
          <a:lstStyle/>
          <a:p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344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3748" y="448574"/>
            <a:ext cx="78565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Prediction Through Loop</a:t>
            </a: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1206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7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51212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  <a:endParaRPr lang="en-US" sz="2000" i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i="1" dirty="0" smtClean="0">
                <a:latin typeface="Calibri" pitchFamily="34" charset="0"/>
              </a:rPr>
              <a:t>vector </a:t>
            </a:r>
            <a:r>
              <a:rPr lang="en-US" sz="2000" i="1" dirty="0">
                <a:latin typeface="Calibri" pitchFamily="34" charset="0"/>
              </a:rPr>
              <a:t>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51217" name="Text Box 17"/>
          <p:cNvSpPr txBox="1">
            <a:spLocks noChangeArrowheads="1"/>
          </p:cNvSpPr>
          <p:nvPr/>
        </p:nvSpPr>
        <p:spPr bwMode="auto">
          <a:xfrm>
            <a:off x="5548111" y="4248150"/>
            <a:ext cx="1295400" cy="10156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Read invalid location</a:t>
            </a:r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 flipH="1" flipV="1">
            <a:off x="4518025" y="4171950"/>
            <a:ext cx="106680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7889875" y="50863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7889875" y="3867150"/>
            <a:ext cx="0" cy="12192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280275" y="4220742"/>
            <a:ext cx="134209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Executed</a:t>
            </a: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7362825" y="5425654"/>
            <a:ext cx="1191929" cy="461665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Fetched</a:t>
            </a:r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 flipV="1">
            <a:off x="7737475" y="38671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4" name="Line 24"/>
          <p:cNvSpPr>
            <a:spLocks noChangeShapeType="1"/>
          </p:cNvSpPr>
          <p:nvPr/>
        </p:nvSpPr>
        <p:spPr bwMode="auto">
          <a:xfrm flipV="1">
            <a:off x="7737475" y="50863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sp>
        <p:nvSpPr>
          <p:cNvPr id="51225" name="Line 25"/>
          <p:cNvSpPr>
            <a:spLocks noChangeShapeType="1"/>
          </p:cNvSpPr>
          <p:nvPr/>
        </p:nvSpPr>
        <p:spPr bwMode="auto">
          <a:xfrm flipV="1">
            <a:off x="7737475" y="6305550"/>
            <a:ext cx="3048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45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489955" y="2481206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489955" y="38783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89955" y="5326147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489955" y="1120562"/>
            <a:ext cx="4615445" cy="107465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 401029: 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 err="1" smtClean="0">
                <a:latin typeface="Courier New" pitchFamily="49" charset="0"/>
              </a:rPr>
              <a:t>vmulsd</a:t>
            </a:r>
            <a:r>
              <a:rPr lang="da-DK" sz="1600" dirty="0" smtClean="0">
                <a:latin typeface="Courier New" pitchFamily="49" charset="0"/>
              </a:rPr>
              <a:t> </a:t>
            </a:r>
            <a:r>
              <a:rPr lang="da-DK" sz="1600" dirty="0">
                <a:latin typeface="Courier New" pitchFamily="49" charset="0"/>
              </a:rPr>
              <a:t>(%</a:t>
            </a:r>
            <a:r>
              <a:rPr lang="da-DK" sz="1600" dirty="0" err="1">
                <a:latin typeface="Courier New" pitchFamily="49" charset="0"/>
              </a:rPr>
              <a:t>rdx</a:t>
            </a:r>
            <a:r>
              <a:rPr lang="da-DK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40102d:  </a:t>
            </a:r>
            <a:r>
              <a:rPr lang="da-DK" sz="1600" dirty="0" err="1" smtClean="0">
                <a:latin typeface="Courier New" pitchFamily="49" charset="0"/>
              </a:rPr>
              <a:t>add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401031:  </a:t>
            </a:r>
            <a:r>
              <a:rPr lang="da-DK" sz="1600" dirty="0" err="1" smtClean="0">
                <a:latin typeface="Courier New" pitchFamily="49" charset="0"/>
              </a:rPr>
              <a:t>cmp</a:t>
            </a:r>
            <a:r>
              <a:rPr lang="da-DK" sz="1600" dirty="0" smtClean="0">
                <a:latin typeface="Courier New" pitchFamily="49" charset="0"/>
              </a:rPr>
              <a:t>    </a:t>
            </a:r>
            <a:r>
              <a:rPr lang="da-DK" sz="1600" dirty="0">
                <a:latin typeface="Courier New" pitchFamily="49" charset="0"/>
              </a:rPr>
              <a:t>%</a:t>
            </a:r>
            <a:r>
              <a:rPr lang="da-DK" sz="1600" dirty="0" err="1">
                <a:latin typeface="Courier New" pitchFamily="49" charset="0"/>
              </a:rPr>
              <a:t>rax</a:t>
            </a:r>
            <a:r>
              <a:rPr lang="da-DK" sz="1600" dirty="0">
                <a:latin typeface="Courier New" pitchFamily="49" charset="0"/>
              </a:rPr>
              <a:t>,%</a:t>
            </a:r>
            <a:r>
              <a:rPr lang="da-DK" sz="1600" dirty="0" err="1">
                <a:latin typeface="Courier New" pitchFamily="49" charset="0"/>
              </a:rPr>
              <a:t>rdx</a:t>
            </a:r>
            <a:endParaRPr lang="da-DK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da-DK" sz="1600" dirty="0">
                <a:latin typeface="Courier New" pitchFamily="49" charset="0"/>
              </a:rPr>
              <a:t>  401034:  </a:t>
            </a:r>
            <a:r>
              <a:rPr lang="da-DK" sz="1600" dirty="0" err="1" smtClean="0">
                <a:latin typeface="Courier New" pitchFamily="49" charset="0"/>
              </a:rPr>
              <a:t>jne</a:t>
            </a:r>
            <a:r>
              <a:rPr lang="da-DK" sz="1600" dirty="0" smtClean="0">
                <a:latin typeface="Courier New" pitchFamily="49" charset="0"/>
              </a:rPr>
              <a:t>    401029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32" name="Freeform 6"/>
          <p:cNvSpPr>
            <a:spLocks/>
          </p:cNvSpPr>
          <p:nvPr/>
        </p:nvSpPr>
        <p:spPr bwMode="auto">
          <a:xfrm>
            <a:off x="4073525" y="2133600"/>
            <a:ext cx="1587500" cy="5143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3" name="Freeform 7"/>
          <p:cNvSpPr>
            <a:spLocks/>
          </p:cNvSpPr>
          <p:nvPr/>
        </p:nvSpPr>
        <p:spPr bwMode="auto">
          <a:xfrm>
            <a:off x="4073525" y="3555859"/>
            <a:ext cx="1587500" cy="438291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4114800" y="17335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98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4114800" y="310515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4114800" y="4552950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100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5575338" y="2216628"/>
            <a:ext cx="2143087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 (OK)</a:t>
            </a:r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5548111" y="3409950"/>
            <a:ext cx="1610890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Predict Taken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(Oops)</a:t>
            </a: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4114800" y="5946775"/>
            <a:ext cx="101822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101</a:t>
            </a:r>
          </a:p>
        </p:txBody>
      </p:sp>
      <p:sp>
        <p:nvSpPr>
          <p:cNvPr id="40" name="Freeform 15"/>
          <p:cNvSpPr>
            <a:spLocks/>
          </p:cNvSpPr>
          <p:nvPr/>
        </p:nvSpPr>
        <p:spPr bwMode="auto">
          <a:xfrm>
            <a:off x="4060825" y="4953000"/>
            <a:ext cx="1587500" cy="43815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41" name="Text Box 16"/>
          <p:cNvSpPr txBox="1">
            <a:spLocks noChangeArrowheads="1"/>
          </p:cNvSpPr>
          <p:nvPr/>
        </p:nvSpPr>
        <p:spPr bwMode="auto">
          <a:xfrm>
            <a:off x="5548111" y="1047750"/>
            <a:ext cx="221932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i="1" dirty="0">
                <a:latin typeface="Calibri" pitchFamily="34" charset="0"/>
              </a:rPr>
              <a:t>Assume </a:t>
            </a:r>
            <a:endParaRPr lang="en-US" sz="2000" i="1" dirty="0" smtClean="0">
              <a:latin typeface="Calibri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i="1" dirty="0" smtClean="0">
                <a:latin typeface="Calibri" pitchFamily="34" charset="0"/>
              </a:rPr>
              <a:t>vector </a:t>
            </a:r>
            <a:r>
              <a:rPr lang="en-US" sz="2000" i="1" dirty="0">
                <a:latin typeface="Calibri" pitchFamily="34" charset="0"/>
              </a:rPr>
              <a:t>length = </a:t>
            </a:r>
            <a:r>
              <a:rPr lang="en-US" sz="2000" i="1" dirty="0">
                <a:solidFill>
                  <a:srgbClr val="C00000"/>
                </a:solidFill>
                <a:latin typeface="Calibri" pitchFamily="34" charset="0"/>
              </a:rPr>
              <a:t>100</a:t>
            </a:r>
          </a:p>
        </p:txBody>
      </p:sp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9454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Misprediction Invalidation</a:t>
            </a:r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5943600" y="4928556"/>
            <a:ext cx="144513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C00000"/>
                </a:solidFill>
                <a:latin typeface="Calibri" pitchFamily="34" charset="0"/>
              </a:rPr>
              <a:t>Invalidate</a:t>
            </a:r>
          </a:p>
        </p:txBody>
      </p:sp>
      <p:sp>
        <p:nvSpPr>
          <p:cNvPr id="52242" name="Line 18"/>
          <p:cNvSpPr>
            <a:spLocks noChangeShapeType="1"/>
          </p:cNvSpPr>
          <p:nvPr/>
        </p:nvSpPr>
        <p:spPr bwMode="auto">
          <a:xfrm>
            <a:off x="685800" y="405938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43" name="Line 19"/>
          <p:cNvSpPr>
            <a:spLocks noChangeShapeType="1"/>
          </p:cNvSpPr>
          <p:nvPr/>
        </p:nvSpPr>
        <p:spPr bwMode="auto">
          <a:xfrm>
            <a:off x="685800" y="43088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4" name="Line 20"/>
          <p:cNvSpPr>
            <a:spLocks noChangeShapeType="1"/>
          </p:cNvSpPr>
          <p:nvPr/>
        </p:nvSpPr>
        <p:spPr bwMode="auto">
          <a:xfrm>
            <a:off x="685800" y="4537496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5" name="Line 21"/>
          <p:cNvSpPr>
            <a:spLocks noChangeShapeType="1"/>
          </p:cNvSpPr>
          <p:nvPr/>
        </p:nvSpPr>
        <p:spPr bwMode="auto">
          <a:xfrm>
            <a:off x="685800" y="4800600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7" name="Line 23"/>
          <p:cNvSpPr>
            <a:spLocks noChangeShapeType="1"/>
          </p:cNvSpPr>
          <p:nvPr/>
        </p:nvSpPr>
        <p:spPr bwMode="auto">
          <a:xfrm>
            <a:off x="685800" y="5510712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8" name="Line 24"/>
          <p:cNvSpPr>
            <a:spLocks noChangeShapeType="1"/>
          </p:cNvSpPr>
          <p:nvPr/>
        </p:nvSpPr>
        <p:spPr bwMode="auto">
          <a:xfrm>
            <a:off x="685800" y="5749703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2249" name="Line 25"/>
          <p:cNvSpPr>
            <a:spLocks noChangeShapeType="1"/>
          </p:cNvSpPr>
          <p:nvPr/>
        </p:nvSpPr>
        <p:spPr bwMode="auto">
          <a:xfrm>
            <a:off x="685800" y="5985164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pPr algn="l"/>
            <a:endParaRPr lang="en-US" dirty="0">
              <a:latin typeface="Calibri" pitchFamily="34" charset="0"/>
            </a:endParaRPr>
          </a:p>
        </p:txBody>
      </p:sp>
      <p:sp>
        <p:nvSpPr>
          <p:cNvPr id="52250" name="AutoShape 26"/>
          <p:cNvSpPr>
            <a:spLocks/>
          </p:cNvSpPr>
          <p:nvPr/>
        </p:nvSpPr>
        <p:spPr bwMode="auto">
          <a:xfrm>
            <a:off x="5562600" y="4070350"/>
            <a:ext cx="304800" cy="2178050"/>
          </a:xfrm>
          <a:prstGeom prst="rightBrace">
            <a:avLst>
              <a:gd name="adj1" fmla="val 56250"/>
              <a:gd name="adj2" fmla="val 50000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46" name="Line 25"/>
          <p:cNvSpPr>
            <a:spLocks noChangeShapeType="1"/>
          </p:cNvSpPr>
          <p:nvPr/>
        </p:nvSpPr>
        <p:spPr bwMode="auto">
          <a:xfrm>
            <a:off x="685800" y="6244937"/>
            <a:ext cx="4419600" cy="0"/>
          </a:xfrm>
          <a:prstGeom prst="line">
            <a:avLst/>
          </a:prstGeom>
          <a:noFill/>
          <a:ln w="254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1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3712"/>
            <a:ext cx="75517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Branch Misprediction Recovery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896" y="3962400"/>
            <a:ext cx="8009626" cy="13684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Performance Cost</a:t>
            </a:r>
          </a:p>
          <a:p>
            <a:pPr lvl="1" eaLnBrk="1" hangingPunct="1">
              <a:defRPr/>
            </a:pPr>
            <a:r>
              <a:rPr lang="en-US" dirty="0" smtClean="0"/>
              <a:t>Multiple clock cycles on modern processor</a:t>
            </a:r>
          </a:p>
          <a:p>
            <a:pPr lvl="1" eaLnBrk="1" hangingPunct="1">
              <a:defRPr/>
            </a:pPr>
            <a:r>
              <a:rPr lang="en-US" dirty="0" smtClean="0"/>
              <a:t>Can be a major performance limiter</a:t>
            </a:r>
          </a:p>
        </p:txBody>
      </p:sp>
      <p:sp>
        <p:nvSpPr>
          <p:cNvPr id="53252" name="Rectangle 5"/>
          <p:cNvSpPr>
            <a:spLocks noChangeArrowheads="1"/>
          </p:cNvSpPr>
          <p:nvPr/>
        </p:nvSpPr>
        <p:spPr bwMode="auto">
          <a:xfrm>
            <a:off x="589861" y="1354028"/>
            <a:ext cx="5341039" cy="181331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401029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vmulsd</a:t>
            </a:r>
            <a:r>
              <a:rPr lang="cs-CZ" sz="1600" dirty="0" smtClean="0">
                <a:latin typeface="Courier New" pitchFamily="49" charset="0"/>
              </a:rPr>
              <a:t> </a:t>
            </a:r>
            <a:r>
              <a:rPr lang="cs-CZ" sz="1600" dirty="0">
                <a:latin typeface="Courier New" pitchFamily="49" charset="0"/>
              </a:rPr>
              <a:t>(%</a:t>
            </a:r>
            <a:r>
              <a:rPr lang="cs-CZ" sz="1600" dirty="0" err="1">
                <a:latin typeface="Courier New" pitchFamily="49" charset="0"/>
              </a:rPr>
              <a:t>rdx</a:t>
            </a:r>
            <a:r>
              <a:rPr lang="cs-CZ" sz="1600" dirty="0">
                <a:latin typeface="Courier New" pitchFamily="49" charset="0"/>
              </a:rPr>
              <a:t>),%xmm0,%xmm0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40102d:  </a:t>
            </a:r>
            <a:r>
              <a:rPr lang="cs-CZ" sz="1600" dirty="0" err="1" smtClean="0">
                <a:latin typeface="Courier New" pitchFamily="49" charset="0"/>
              </a:rPr>
              <a:t>add</a:t>
            </a:r>
            <a:r>
              <a:rPr lang="cs-CZ" sz="1600" dirty="0" smtClean="0">
                <a:latin typeface="Courier New" pitchFamily="49" charset="0"/>
              </a:rPr>
              <a:t>    </a:t>
            </a:r>
            <a:r>
              <a:rPr lang="cs-CZ" sz="1600" dirty="0">
                <a:latin typeface="Courier New" pitchFamily="49" charset="0"/>
              </a:rPr>
              <a:t>$0x8,%rdx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401031:  </a:t>
            </a:r>
            <a:r>
              <a:rPr lang="cs-CZ" sz="1600" dirty="0" err="1" smtClean="0">
                <a:latin typeface="Courier New" pitchFamily="49" charset="0"/>
              </a:rPr>
              <a:t>cmp</a:t>
            </a:r>
            <a:r>
              <a:rPr lang="cs-CZ" sz="1600" dirty="0" smtClean="0">
                <a:latin typeface="Courier New" pitchFamily="49" charset="0"/>
              </a:rPr>
              <a:t>    </a:t>
            </a:r>
            <a:r>
              <a:rPr lang="cs-CZ" sz="1600" dirty="0">
                <a:latin typeface="Courier New" pitchFamily="49" charset="0"/>
              </a:rPr>
              <a:t>%</a:t>
            </a:r>
            <a:r>
              <a:rPr lang="cs-CZ" sz="1600" dirty="0" err="1">
                <a:latin typeface="Courier New" pitchFamily="49" charset="0"/>
              </a:rPr>
              <a:t>rax</a:t>
            </a:r>
            <a:r>
              <a:rPr lang="cs-CZ" sz="1600" dirty="0">
                <a:latin typeface="Courier New" pitchFamily="49" charset="0"/>
              </a:rPr>
              <a:t>,%</a:t>
            </a:r>
            <a:r>
              <a:rPr lang="cs-CZ" sz="1600" dirty="0" err="1">
                <a:latin typeface="Courier New" pitchFamily="49" charset="0"/>
              </a:rPr>
              <a:t>rdx</a:t>
            </a:r>
            <a:endParaRPr lang="cs-CZ" sz="16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 401034:  </a:t>
            </a:r>
            <a:r>
              <a:rPr lang="cs-CZ" sz="1600" dirty="0" err="1" smtClean="0">
                <a:latin typeface="Courier New" pitchFamily="49" charset="0"/>
              </a:rPr>
              <a:t>jne</a:t>
            </a:r>
            <a:r>
              <a:rPr lang="cs-CZ" sz="1600" dirty="0" smtClean="0">
                <a:latin typeface="Courier New" pitchFamily="49" charset="0"/>
              </a:rPr>
              <a:t>    401029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401036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jmp</a:t>
            </a:r>
            <a:r>
              <a:rPr lang="cs-CZ" sz="1600" dirty="0" smtClean="0">
                <a:latin typeface="Courier New" pitchFamily="49" charset="0"/>
              </a:rPr>
              <a:t>    401040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>
                <a:latin typeface="Courier New" pitchFamily="49" charset="0"/>
              </a:rPr>
              <a:t> </a:t>
            </a:r>
            <a:r>
              <a:rPr lang="cs-CZ" sz="1600" dirty="0" smtClean="0">
                <a:latin typeface="Courier New" pitchFamily="49" charset="0"/>
              </a:rPr>
              <a:t>  . . .</a:t>
            </a:r>
          </a:p>
          <a:p>
            <a:pPr algn="l">
              <a:lnSpc>
                <a:spcPct val="100000"/>
              </a:lnSpc>
              <a:tabLst>
                <a:tab pos="685800" algn="l"/>
                <a:tab pos="1435100" algn="l"/>
                <a:tab pos="3606800" algn="l"/>
                <a:tab pos="4686300" algn="l"/>
              </a:tabLst>
            </a:pPr>
            <a:r>
              <a:rPr lang="cs-CZ" sz="1600" dirty="0" smtClean="0">
                <a:latin typeface="Courier New" pitchFamily="49" charset="0"/>
              </a:rPr>
              <a:t>  401040</a:t>
            </a:r>
            <a:r>
              <a:rPr lang="cs-CZ" sz="1600" dirty="0">
                <a:latin typeface="Courier New" pitchFamily="49" charset="0"/>
              </a:rPr>
              <a:t>:  </a:t>
            </a:r>
            <a:r>
              <a:rPr lang="cs-CZ" sz="1600" dirty="0" err="1" smtClean="0">
                <a:latin typeface="Courier New" pitchFamily="49" charset="0"/>
              </a:rPr>
              <a:t>vmovsd</a:t>
            </a:r>
            <a:r>
              <a:rPr lang="cs-CZ" sz="1600" dirty="0" smtClean="0">
                <a:latin typeface="Courier New" pitchFamily="49" charset="0"/>
              </a:rPr>
              <a:t> </a:t>
            </a:r>
            <a:r>
              <a:rPr lang="cs-CZ" sz="1600" dirty="0">
                <a:latin typeface="Courier New" pitchFamily="49" charset="0"/>
              </a:rPr>
              <a:t>%xmm0,(%r12)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53253" name="Freeform 7"/>
          <p:cNvSpPr>
            <a:spLocks/>
          </p:cNvSpPr>
          <p:nvPr/>
        </p:nvSpPr>
        <p:spPr bwMode="auto">
          <a:xfrm>
            <a:off x="3793627" y="2260687"/>
            <a:ext cx="1968500" cy="228600"/>
          </a:xfrm>
          <a:custGeom>
            <a:avLst/>
            <a:gdLst>
              <a:gd name="T0" fmla="*/ 0 w 1000"/>
              <a:gd name="T1" fmla="*/ 0 h 224"/>
              <a:gd name="T2" fmla="*/ 880 w 1000"/>
              <a:gd name="T3" fmla="*/ 56 h 224"/>
              <a:gd name="T4" fmla="*/ 720 w 1000"/>
              <a:gd name="T5" fmla="*/ 224 h 224"/>
              <a:gd name="T6" fmla="*/ 0 60000 65536"/>
              <a:gd name="T7" fmla="*/ 0 60000 65536"/>
              <a:gd name="T8" fmla="*/ 0 60000 65536"/>
              <a:gd name="T9" fmla="*/ 0 w 1000"/>
              <a:gd name="T10" fmla="*/ 0 h 224"/>
              <a:gd name="T11" fmla="*/ 1000 w 100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00" h="224">
                <a:moveTo>
                  <a:pt x="0" y="0"/>
                </a:moveTo>
                <a:cubicBezTo>
                  <a:pt x="147" y="9"/>
                  <a:pt x="760" y="19"/>
                  <a:pt x="880" y="56"/>
                </a:cubicBezTo>
                <a:cubicBezTo>
                  <a:pt x="1000" y="93"/>
                  <a:pt x="753" y="189"/>
                  <a:pt x="720" y="224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53254" name="Text Box 9"/>
          <p:cNvSpPr txBox="1">
            <a:spLocks noChangeArrowheads="1"/>
          </p:cNvSpPr>
          <p:nvPr/>
        </p:nvSpPr>
        <p:spPr bwMode="auto">
          <a:xfrm>
            <a:off x="4777877" y="1676400"/>
            <a:ext cx="8627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i="1" dirty="0" err="1">
                <a:solidFill>
                  <a:srgbClr val="C00000"/>
                </a:solidFill>
                <a:latin typeface="Calibri" pitchFamily="34" charset="0"/>
              </a:rPr>
              <a:t>i</a:t>
            </a:r>
            <a:r>
              <a:rPr lang="en-US" i="1" dirty="0">
                <a:solidFill>
                  <a:srgbClr val="C00000"/>
                </a:solidFill>
                <a:latin typeface="Calibri" pitchFamily="34" charset="0"/>
              </a:rPr>
              <a:t> = 99</a:t>
            </a:r>
          </a:p>
        </p:txBody>
      </p:sp>
      <p:sp>
        <p:nvSpPr>
          <p:cNvPr id="53255" name="Text Box 11"/>
          <p:cNvSpPr txBox="1">
            <a:spLocks noChangeArrowheads="1"/>
          </p:cNvSpPr>
          <p:nvPr/>
        </p:nvSpPr>
        <p:spPr bwMode="auto">
          <a:xfrm>
            <a:off x="5965371" y="1796230"/>
            <a:ext cx="271760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Definitely not taken</a:t>
            </a:r>
          </a:p>
        </p:txBody>
      </p:sp>
      <p:sp>
        <p:nvSpPr>
          <p:cNvPr id="8" name="AutoShape 8"/>
          <p:cNvSpPr>
            <a:spLocks/>
          </p:cNvSpPr>
          <p:nvPr/>
        </p:nvSpPr>
        <p:spPr bwMode="auto">
          <a:xfrm>
            <a:off x="5958114" y="2471651"/>
            <a:ext cx="304800" cy="609600"/>
          </a:xfrm>
          <a:prstGeom prst="rightBrace">
            <a:avLst>
              <a:gd name="adj1" fmla="val 16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304731" y="2370025"/>
            <a:ext cx="1215447" cy="83099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Reload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34" charset="0"/>
              </a:rPr>
              <a:t>Pipeline</a:t>
            </a: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74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7543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High Performance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52538"/>
            <a:ext cx="8320087" cy="52244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Usa</a:t>
            </a:r>
            <a:r>
              <a:rPr lang="en-US" dirty="0" smtClean="0"/>
              <a:t> a good compiler and appropriate flags</a:t>
            </a:r>
          </a:p>
          <a:p>
            <a:pPr eaLnBrk="1" hangingPunct="1">
              <a:defRPr/>
            </a:pPr>
            <a:r>
              <a:rPr lang="en-US" dirty="0" smtClean="0"/>
              <a:t>Don’t do anything stupid</a:t>
            </a:r>
          </a:p>
          <a:p>
            <a:pPr lvl="1" eaLnBrk="1" hangingPunct="1">
              <a:defRPr/>
            </a:pPr>
            <a:r>
              <a:rPr lang="en-US" dirty="0" smtClean="0"/>
              <a:t>Watch out for hidden algorithmic inefficiencies</a:t>
            </a:r>
          </a:p>
          <a:p>
            <a:pPr lvl="1" eaLnBrk="1" hangingPunct="1">
              <a:defRPr/>
            </a:pPr>
            <a:r>
              <a:rPr lang="en-US" dirty="0" smtClean="0"/>
              <a:t>Write compiler-friendly code</a:t>
            </a:r>
          </a:p>
          <a:p>
            <a:pPr lvl="2" eaLnBrk="1" hangingPunct="1">
              <a:defRPr/>
            </a:pPr>
            <a:r>
              <a:rPr lang="en-US" dirty="0" smtClean="0"/>
              <a:t>Watch out for optimization blockers: </a:t>
            </a:r>
            <a:br>
              <a:rPr lang="en-US" dirty="0" smtClean="0"/>
            </a:br>
            <a:r>
              <a:rPr lang="en-US" dirty="0" smtClean="0"/>
              <a:t>procedure calls &amp; memory references</a:t>
            </a:r>
          </a:p>
          <a:p>
            <a:pPr lvl="1">
              <a:defRPr/>
            </a:pPr>
            <a:r>
              <a:rPr lang="en-US" dirty="0" smtClean="0"/>
              <a:t>Look carefully at innermost loops (where most work is done)</a:t>
            </a:r>
          </a:p>
          <a:p>
            <a:pPr eaLnBrk="1" hangingPunct="1">
              <a:defRPr/>
            </a:pPr>
            <a:r>
              <a:rPr lang="en-US" dirty="0" smtClean="0"/>
              <a:t>Tune code for machine</a:t>
            </a:r>
          </a:p>
          <a:p>
            <a:pPr lvl="1" eaLnBrk="1" hangingPunct="1">
              <a:defRPr/>
            </a:pPr>
            <a:r>
              <a:rPr lang="en-US" dirty="0" smtClean="0"/>
              <a:t>Exploit instruction-level parallelism</a:t>
            </a:r>
          </a:p>
          <a:p>
            <a:pPr lvl="1" eaLnBrk="1" hangingPunct="1">
              <a:defRPr/>
            </a:pPr>
            <a:r>
              <a:rPr lang="en-US" dirty="0" smtClean="0"/>
              <a:t>Avoid unpredictable branches</a:t>
            </a:r>
          </a:p>
          <a:p>
            <a:pPr lvl="1" eaLnBrk="1" hangingPunct="1">
              <a:defRPr/>
            </a:pPr>
            <a:r>
              <a:rPr lang="en-US" dirty="0" smtClean="0"/>
              <a:t>Make code cache-friendly (covered later in course)</a:t>
            </a:r>
          </a:p>
          <a:p>
            <a:pPr eaLnBrk="1" hangingPunct="1">
              <a:defRPr/>
            </a:pPr>
            <a:r>
              <a:rPr lang="en-US" dirty="0" smtClean="0"/>
              <a:t>But DON’T OPTIMIZE UNTIL IT’S DEBUGGED!!!</a:t>
            </a:r>
          </a:p>
        </p:txBody>
      </p:sp>
    </p:spTree>
    <p:extLst>
      <p:ext uri="{BB962C8B-B14F-4D97-AF65-F5344CB8AC3E}">
        <p14:creationId xmlns:p14="http://schemas.microsoft.com/office/powerpoint/2010/main" val="4117637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8626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Modern CPU Design</a:t>
            </a:r>
          </a:p>
        </p:txBody>
      </p:sp>
      <p:sp>
        <p:nvSpPr>
          <p:cNvPr id="421891" name="Rectangle 3"/>
          <p:cNvSpPr>
            <a:spLocks noChangeArrowheads="1"/>
          </p:cNvSpPr>
          <p:nvPr/>
        </p:nvSpPr>
        <p:spPr bwMode="auto">
          <a:xfrm>
            <a:off x="1542040" y="3505200"/>
            <a:ext cx="6510337" cy="304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b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Execution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057400" y="3900160"/>
            <a:ext cx="5706052" cy="76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Functional</a:t>
            </a:r>
          </a:p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Units</a:t>
            </a: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1542040" y="1219200"/>
            <a:ext cx="6510337" cy="1905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Instruction Control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167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Calibri" pitchFamily="34" charset="0"/>
              </a:rPr>
              <a:t>Branch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375977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4532890" y="4038600"/>
            <a:ext cx="674687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5302827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Load</a:t>
            </a: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6074352" y="4038600"/>
            <a:ext cx="676275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Store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6460115" y="1676400"/>
            <a:ext cx="1303337" cy="11430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5302827" y="5562600"/>
            <a:ext cx="1447800" cy="609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Data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Cache</a:t>
            </a: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4242377" y="16764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Fetch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Control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242377" y="2286000"/>
            <a:ext cx="1157288" cy="5334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Instruction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Decode</a:t>
            </a:r>
          </a:p>
        </p:txBody>
      </p: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5399665" y="194813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/>
        </p:nvSpPr>
        <p:spPr bwMode="auto">
          <a:xfrm flipH="1">
            <a:off x="5399665" y="2562880"/>
            <a:ext cx="1060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/>
        </p:nvSpPr>
        <p:spPr bwMode="auto">
          <a:xfrm>
            <a:off x="4820227" y="2819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2" name="Freeform 18"/>
          <p:cNvSpPr>
            <a:spLocks/>
          </p:cNvSpPr>
          <p:nvPr/>
        </p:nvSpPr>
        <p:spPr bwMode="auto">
          <a:xfrm flipH="1">
            <a:off x="2313565" y="1752600"/>
            <a:ext cx="1928812" cy="22860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 rot="5400000">
            <a:off x="496310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 rot="16200000" flipV="1">
            <a:off x="5253615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 rot="5400000">
            <a:off x="5734627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 rot="5400000">
            <a:off x="6023552" y="5029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514320" y="1673423"/>
            <a:ext cx="7822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Address</a:t>
            </a: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410200" y="2286000"/>
            <a:ext cx="10691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smtClean="0">
                <a:latin typeface="Calibri" pitchFamily="34" charset="0"/>
              </a:rPr>
              <a:t>Instructions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800600" y="2816423"/>
            <a:ext cx="101098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Operations</a:t>
            </a:r>
          </a:p>
        </p:txBody>
      </p:sp>
      <p:sp>
        <p:nvSpPr>
          <p:cNvPr id="11290" name="Text Box 26"/>
          <p:cNvSpPr txBox="1">
            <a:spLocks noChangeArrowheads="1"/>
          </p:cNvSpPr>
          <p:nvPr/>
        </p:nvSpPr>
        <p:spPr bwMode="auto">
          <a:xfrm>
            <a:off x="2286000" y="3166080"/>
            <a:ext cx="12919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Prediction OK?</a:t>
            </a:r>
          </a:p>
        </p:txBody>
      </p:sp>
      <p:sp>
        <p:nvSpPr>
          <p:cNvPr id="11291" name="Text Box 27"/>
          <p:cNvSpPr txBox="1">
            <a:spLocks noChangeArrowheads="1"/>
          </p:cNvSpPr>
          <p:nvPr/>
        </p:nvSpPr>
        <p:spPr bwMode="auto">
          <a:xfrm>
            <a:off x="6515677" y="5240179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5735940" y="5257800"/>
            <a:ext cx="43473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>
                <a:latin typeface="Calibri" pitchFamily="34" charset="0"/>
              </a:rPr>
              <a:t>Data</a:t>
            </a: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084584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853440" y="5011579"/>
            <a:ext cx="47801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1000" dirty="0" err="1" smtClean="0">
                <a:latin typeface="Calibri" pitchFamily="34" charset="0"/>
              </a:rPr>
              <a:t>Addr</a:t>
            </a:r>
            <a:r>
              <a:rPr lang="en-US" sz="1000" dirty="0" smtClean="0">
                <a:latin typeface="Calibri" pitchFamily="34" charset="0"/>
              </a:rPr>
              <a:t>.</a:t>
            </a:r>
            <a:endParaRPr lang="en-US" sz="1000" dirty="0">
              <a:latin typeface="Calibri" pitchFamily="34" charset="0"/>
            </a:endParaRPr>
          </a:p>
        </p:txBody>
      </p:sp>
      <p:sp>
        <p:nvSpPr>
          <p:cNvPr id="11295" name="Line 31"/>
          <p:cNvSpPr>
            <a:spLocks noChangeShapeType="1"/>
          </p:cNvSpPr>
          <p:nvPr/>
        </p:nvSpPr>
        <p:spPr bwMode="auto">
          <a:xfrm>
            <a:off x="2543175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6" name="Line 32"/>
          <p:cNvSpPr>
            <a:spLocks noChangeShapeType="1"/>
          </p:cNvSpPr>
          <p:nvPr/>
        </p:nvSpPr>
        <p:spPr bwMode="auto">
          <a:xfrm>
            <a:off x="408781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7" name="Line 33"/>
          <p:cNvSpPr>
            <a:spLocks noChangeShapeType="1"/>
          </p:cNvSpPr>
          <p:nvPr/>
        </p:nvSpPr>
        <p:spPr bwMode="auto">
          <a:xfrm>
            <a:off x="485775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>
            <a:off x="5630862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>
            <a:off x="64008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>
            <a:off x="2543175" y="3810000"/>
            <a:ext cx="3857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1" name="Rectangle 37"/>
          <p:cNvSpPr>
            <a:spLocks noChangeArrowheads="1"/>
          </p:cNvSpPr>
          <p:nvPr/>
        </p:nvSpPr>
        <p:spPr bwMode="auto">
          <a:xfrm>
            <a:off x="2989840" y="4038600"/>
            <a:ext cx="673100" cy="4572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Calibri" pitchFamily="34" charset="0"/>
              </a:rPr>
              <a:t>Arith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1302" name="Line 38"/>
          <p:cNvSpPr>
            <a:spLocks noChangeShapeType="1"/>
          </p:cNvSpPr>
          <p:nvPr/>
        </p:nvSpPr>
        <p:spPr bwMode="auto">
          <a:xfrm>
            <a:off x="3314700" y="38100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3" name="Line 39"/>
          <p:cNvSpPr>
            <a:spLocks noChangeShapeType="1"/>
          </p:cNvSpPr>
          <p:nvPr/>
        </p:nvSpPr>
        <p:spPr bwMode="auto">
          <a:xfrm>
            <a:off x="1735715" y="4876800"/>
            <a:ext cx="521469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507240" y="4495800"/>
            <a:ext cx="3857625" cy="381000"/>
            <a:chOff x="768" y="2016"/>
            <a:chExt cx="1920" cy="144"/>
          </a:xfrm>
        </p:grpSpPr>
        <p:sp>
          <p:nvSpPr>
            <p:cNvPr id="11313" name="Line 41"/>
            <p:cNvSpPr>
              <a:spLocks noChangeShapeType="1"/>
            </p:cNvSpPr>
            <p:nvPr/>
          </p:nvSpPr>
          <p:spPr bwMode="auto">
            <a:xfrm>
              <a:off x="76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4" name="Line 42"/>
            <p:cNvSpPr>
              <a:spLocks noChangeShapeType="1"/>
            </p:cNvSpPr>
            <p:nvPr/>
          </p:nvSpPr>
          <p:spPr bwMode="auto">
            <a:xfrm>
              <a:off x="1536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5" name="Line 43"/>
            <p:cNvSpPr>
              <a:spLocks noChangeShapeType="1"/>
            </p:cNvSpPr>
            <p:nvPr/>
          </p:nvSpPr>
          <p:spPr bwMode="auto">
            <a:xfrm>
              <a:off x="1920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6" name="Line 44"/>
            <p:cNvSpPr>
              <a:spLocks noChangeShapeType="1"/>
            </p:cNvSpPr>
            <p:nvPr/>
          </p:nvSpPr>
          <p:spPr bwMode="auto">
            <a:xfrm>
              <a:off x="2304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7" name="Line 45"/>
            <p:cNvSpPr>
              <a:spLocks noChangeShapeType="1"/>
            </p:cNvSpPr>
            <p:nvPr/>
          </p:nvSpPr>
          <p:spPr bwMode="auto">
            <a:xfrm>
              <a:off x="2688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  <p:sp>
          <p:nvSpPr>
            <p:cNvPr id="11318" name="Line 46"/>
            <p:cNvSpPr>
              <a:spLocks noChangeShapeType="1"/>
            </p:cNvSpPr>
            <p:nvPr/>
          </p:nvSpPr>
          <p:spPr bwMode="auto">
            <a:xfrm>
              <a:off x="1152" y="2016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 dirty="0">
                <a:latin typeface="Calibri" pitchFamily="34" charset="0"/>
              </a:endParaRPr>
            </a:p>
          </p:txBody>
        </p:sp>
      </p:grpSp>
      <p:sp>
        <p:nvSpPr>
          <p:cNvPr id="11305" name="Rectangle 47"/>
          <p:cNvSpPr>
            <a:spLocks noChangeArrowheads="1"/>
          </p:cNvSpPr>
          <p:nvPr/>
        </p:nvSpPr>
        <p:spPr bwMode="auto">
          <a:xfrm>
            <a:off x="2796165" y="4829175"/>
            <a:ext cx="151490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Operation Results</a:t>
            </a:r>
          </a:p>
        </p:txBody>
      </p:sp>
      <p:sp>
        <p:nvSpPr>
          <p:cNvPr id="11306" name="Rectangle 48"/>
          <p:cNvSpPr>
            <a:spLocks noChangeArrowheads="1"/>
          </p:cNvSpPr>
          <p:nvPr/>
        </p:nvSpPr>
        <p:spPr bwMode="auto">
          <a:xfrm>
            <a:off x="2796165" y="1828800"/>
            <a:ext cx="1157287" cy="990600"/>
          </a:xfrm>
          <a:prstGeom prst="rect">
            <a:avLst/>
          </a:prstGeom>
          <a:solidFill>
            <a:srgbClr val="8C404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Retirement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Unit</a:t>
            </a:r>
          </a:p>
        </p:txBody>
      </p:sp>
      <p:sp>
        <p:nvSpPr>
          <p:cNvPr id="11307" name="Rectangle 49"/>
          <p:cNvSpPr>
            <a:spLocks noChangeArrowheads="1"/>
          </p:cNvSpPr>
          <p:nvPr/>
        </p:nvSpPr>
        <p:spPr bwMode="auto">
          <a:xfrm>
            <a:off x="2989840" y="2286000"/>
            <a:ext cx="769937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Register</a:t>
            </a:r>
          </a:p>
          <a:p>
            <a:pPr algn="ctr" eaLnBrk="1" hangingPunct="1"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File</a:t>
            </a:r>
          </a:p>
        </p:txBody>
      </p:sp>
      <p:sp>
        <p:nvSpPr>
          <p:cNvPr id="11308" name="Line 50"/>
          <p:cNvSpPr>
            <a:spLocks noChangeShapeType="1"/>
          </p:cNvSpPr>
          <p:nvPr/>
        </p:nvSpPr>
        <p:spPr bwMode="auto">
          <a:xfrm>
            <a:off x="2313565" y="22098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09" name="Freeform 51"/>
          <p:cNvSpPr>
            <a:spLocks/>
          </p:cNvSpPr>
          <p:nvPr/>
        </p:nvSpPr>
        <p:spPr bwMode="auto">
          <a:xfrm flipH="1">
            <a:off x="1904999" y="2667000"/>
            <a:ext cx="891166" cy="2209800"/>
          </a:xfrm>
          <a:custGeom>
            <a:avLst/>
            <a:gdLst>
              <a:gd name="T0" fmla="*/ 0 w 144"/>
              <a:gd name="T1" fmla="*/ 0 h 864"/>
              <a:gd name="T2" fmla="*/ 144 w 144"/>
              <a:gd name="T3" fmla="*/ 0 h 864"/>
              <a:gd name="T4" fmla="*/ 144 w 144"/>
              <a:gd name="T5" fmla="*/ 864 h 864"/>
              <a:gd name="T6" fmla="*/ 0 60000 65536"/>
              <a:gd name="T7" fmla="*/ 0 60000 65536"/>
              <a:gd name="T8" fmla="*/ 0 60000 65536"/>
              <a:gd name="T9" fmla="*/ 0 w 144"/>
              <a:gd name="T10" fmla="*/ 0 h 864"/>
              <a:gd name="T11" fmla="*/ 144 w 144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4" h="864">
                <a:moveTo>
                  <a:pt x="0" y="0"/>
                </a:moveTo>
                <a:lnTo>
                  <a:pt x="144" y="0"/>
                </a:lnTo>
                <a:lnTo>
                  <a:pt x="144" y="864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0" name="Text Box 52"/>
          <p:cNvSpPr txBox="1">
            <a:spLocks noChangeArrowheads="1"/>
          </p:cNvSpPr>
          <p:nvPr/>
        </p:nvSpPr>
        <p:spPr bwMode="auto">
          <a:xfrm>
            <a:off x="457200" y="3159100"/>
            <a:ext cx="144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>
              <a:lnSpc>
                <a:spcPct val="100000"/>
              </a:lnSpc>
            </a:pPr>
            <a:r>
              <a:rPr lang="en-US" sz="1400" dirty="0">
                <a:latin typeface="Calibri" pitchFamily="34" charset="0"/>
              </a:rPr>
              <a:t>Register Updates</a:t>
            </a:r>
          </a:p>
        </p:txBody>
      </p:sp>
      <p:sp>
        <p:nvSpPr>
          <p:cNvPr id="11311" name="Line 53"/>
          <p:cNvSpPr>
            <a:spLocks noChangeShapeType="1"/>
          </p:cNvSpPr>
          <p:nvPr/>
        </p:nvSpPr>
        <p:spPr bwMode="auto">
          <a:xfrm>
            <a:off x="3759777" y="2514600"/>
            <a:ext cx="48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1312" name="Freeform 54"/>
          <p:cNvSpPr>
            <a:spLocks/>
          </p:cNvSpPr>
          <p:nvPr/>
        </p:nvSpPr>
        <p:spPr bwMode="auto">
          <a:xfrm>
            <a:off x="3856615" y="2819400"/>
            <a:ext cx="963612" cy="228600"/>
          </a:xfrm>
          <a:custGeom>
            <a:avLst/>
            <a:gdLst>
              <a:gd name="T0" fmla="*/ 480 w 480"/>
              <a:gd name="T1" fmla="*/ 144 h 144"/>
              <a:gd name="T2" fmla="*/ 0 w 480"/>
              <a:gd name="T3" fmla="*/ 144 h 144"/>
              <a:gd name="T4" fmla="*/ 0 w 480"/>
              <a:gd name="T5" fmla="*/ 0 h 144"/>
              <a:gd name="T6" fmla="*/ 0 60000 65536"/>
              <a:gd name="T7" fmla="*/ 0 60000 65536"/>
              <a:gd name="T8" fmla="*/ 0 60000 65536"/>
              <a:gd name="T9" fmla="*/ 0 w 480"/>
              <a:gd name="T10" fmla="*/ 0 h 144"/>
              <a:gd name="T11" fmla="*/ 480 w 480"/>
              <a:gd name="T12" fmla="*/ 144 h 1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144">
                <a:moveTo>
                  <a:pt x="480" y="144"/>
                </a:moveTo>
                <a:lnTo>
                  <a:pt x="0" y="144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9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330200"/>
            <a:ext cx="5318125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Visualizing Operations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30638" y="3032125"/>
            <a:ext cx="4767262" cy="27305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Operations</a:t>
            </a:r>
          </a:p>
          <a:p>
            <a:pPr lvl="1" eaLnBrk="1" hangingPunct="1">
              <a:defRPr/>
            </a:pPr>
            <a:r>
              <a:rPr lang="en-US" smtClean="0"/>
              <a:t>Vertical position denotes time at which executed</a:t>
            </a:r>
          </a:p>
          <a:p>
            <a:pPr lvl="2" eaLnBrk="1" hangingPunct="1">
              <a:defRPr/>
            </a:pPr>
            <a:r>
              <a:rPr lang="en-US" smtClean="0"/>
              <a:t>Cannot begin operation until operands available</a:t>
            </a:r>
          </a:p>
          <a:p>
            <a:pPr lvl="1" eaLnBrk="1" hangingPunct="1">
              <a:defRPr/>
            </a:pPr>
            <a:r>
              <a:rPr lang="en-US" smtClean="0"/>
              <a:t>Height denotes latency</a:t>
            </a:r>
          </a:p>
          <a:p>
            <a:pPr eaLnBrk="1" hangingPunct="1">
              <a:defRPr/>
            </a:pPr>
            <a:r>
              <a:rPr lang="en-US" smtClean="0"/>
              <a:t>Operands</a:t>
            </a:r>
          </a:p>
          <a:p>
            <a:pPr lvl="1" eaLnBrk="1" hangingPunct="1">
              <a:defRPr/>
            </a:pPr>
            <a:r>
              <a:rPr lang="en-US" smtClean="0"/>
              <a:t>Arcs shown only for operands that are passed within execution unit</a:t>
            </a:r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811213" y="990600"/>
            <a:ext cx="3022600" cy="3505200"/>
            <a:chOff x="511" y="624"/>
            <a:chExt cx="1904" cy="2208"/>
          </a:xfrm>
        </p:grpSpPr>
        <p:sp>
          <p:nvSpPr>
            <p:cNvPr id="14344" name="Text Box 5"/>
            <p:cNvSpPr txBox="1">
              <a:spLocks noChangeArrowheads="1"/>
            </p:cNvSpPr>
            <p:nvPr/>
          </p:nvSpPr>
          <p:spPr bwMode="auto">
            <a:xfrm>
              <a:off x="1699" y="1313"/>
              <a:ext cx="3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cc.1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5" name="Text Box 6"/>
            <p:cNvSpPr txBox="1">
              <a:spLocks noChangeArrowheads="1"/>
            </p:cNvSpPr>
            <p:nvPr/>
          </p:nvSpPr>
          <p:spPr bwMode="auto">
            <a:xfrm>
              <a:off x="1183" y="1582"/>
              <a:ext cx="29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t.1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14346" name="AutoShape 7"/>
            <p:cNvSpPr>
              <a:spLocks noChangeArrowheads="1"/>
            </p:cNvSpPr>
            <p:nvPr/>
          </p:nvSpPr>
          <p:spPr bwMode="auto">
            <a:xfrm>
              <a:off x="943" y="864"/>
              <a:ext cx="476" cy="720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load</a:t>
              </a:r>
            </a:p>
          </p:txBody>
        </p:sp>
        <p:sp>
          <p:nvSpPr>
            <p:cNvPr id="14347" name="Text Box 8"/>
            <p:cNvSpPr txBox="1">
              <a:spLocks noChangeArrowheads="1"/>
            </p:cNvSpPr>
            <p:nvPr/>
          </p:nvSpPr>
          <p:spPr bwMode="auto">
            <a:xfrm>
              <a:off x="1423" y="26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%ecx.1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48" name="Freeform 9"/>
            <p:cNvSpPr>
              <a:spLocks/>
            </p:cNvSpPr>
            <p:nvPr/>
          </p:nvSpPr>
          <p:spPr bwMode="auto">
            <a:xfrm>
              <a:off x="1183" y="2736"/>
              <a:ext cx="816" cy="48"/>
            </a:xfrm>
            <a:custGeom>
              <a:avLst/>
              <a:gdLst>
                <a:gd name="T0" fmla="*/ 0 w 1056"/>
                <a:gd name="T1" fmla="*/ 0 h 48"/>
                <a:gd name="T2" fmla="*/ 0 w 1056"/>
                <a:gd name="T3" fmla="*/ 48 h 48"/>
                <a:gd name="T4" fmla="*/ 377 w 1056"/>
                <a:gd name="T5" fmla="*/ 4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56" h="48">
                  <a:moveTo>
                    <a:pt x="0" y="0"/>
                  </a:moveTo>
                  <a:lnTo>
                    <a:pt x="0" y="48"/>
                  </a:lnTo>
                  <a:lnTo>
                    <a:pt x="1056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Line 10"/>
            <p:cNvSpPr>
              <a:spLocks noChangeShapeType="1"/>
            </p:cNvSpPr>
            <p:nvPr/>
          </p:nvSpPr>
          <p:spPr bwMode="auto">
            <a:xfrm>
              <a:off x="1183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AutoShape 11"/>
            <p:cNvSpPr>
              <a:spLocks noChangeArrowheads="1"/>
            </p:cNvSpPr>
            <p:nvPr/>
          </p:nvSpPr>
          <p:spPr bwMode="auto">
            <a:xfrm>
              <a:off x="1471" y="864"/>
              <a:ext cx="480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incl</a:t>
              </a:r>
            </a:p>
          </p:txBody>
        </p:sp>
        <p:sp>
          <p:nvSpPr>
            <p:cNvPr id="14351" name="AutoShape 12"/>
            <p:cNvSpPr>
              <a:spLocks noChangeArrowheads="1"/>
            </p:cNvSpPr>
            <p:nvPr/>
          </p:nvSpPr>
          <p:spPr bwMode="auto">
            <a:xfrm>
              <a:off x="1471" y="1152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cmpl</a:t>
              </a:r>
            </a:p>
          </p:txBody>
        </p:sp>
        <p:sp>
          <p:nvSpPr>
            <p:cNvPr id="14352" name="AutoShape 13"/>
            <p:cNvSpPr>
              <a:spLocks noChangeArrowheads="1"/>
            </p:cNvSpPr>
            <p:nvPr/>
          </p:nvSpPr>
          <p:spPr bwMode="auto">
            <a:xfrm>
              <a:off x="1471" y="1440"/>
              <a:ext cx="476" cy="144"/>
            </a:xfrm>
            <a:prstGeom prst="roundRect">
              <a:avLst>
                <a:gd name="adj" fmla="val 50000"/>
              </a:avLst>
            </a:prstGeom>
            <a:solidFill>
              <a:srgbClr val="FF99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 dirty="0" err="1">
                  <a:latin typeface="Courier New" pitchFamily="49" charset="0"/>
                </a:rPr>
                <a:t>jl</a:t>
              </a:r>
              <a:endParaRPr lang="en-US" altLang="en-US" sz="1600" dirty="0">
                <a:latin typeface="Courier New" pitchFamily="49" charset="0"/>
              </a:endParaRPr>
            </a:p>
          </p:txBody>
        </p:sp>
        <p:sp>
          <p:nvSpPr>
            <p:cNvPr id="14353" name="Line 14"/>
            <p:cNvSpPr>
              <a:spLocks noChangeShapeType="1"/>
            </p:cNvSpPr>
            <p:nvPr/>
          </p:nvSpPr>
          <p:spPr bwMode="auto">
            <a:xfrm>
              <a:off x="1711" y="10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15"/>
            <p:cNvSpPr>
              <a:spLocks noChangeShapeType="1"/>
            </p:cNvSpPr>
            <p:nvPr/>
          </p:nvSpPr>
          <p:spPr bwMode="auto">
            <a:xfrm flipH="1">
              <a:off x="1711" y="12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Text Box 16"/>
            <p:cNvSpPr txBox="1">
              <a:spLocks noChangeArrowheads="1"/>
            </p:cNvSpPr>
            <p:nvPr/>
          </p:nvSpPr>
          <p:spPr bwMode="auto">
            <a:xfrm>
              <a:off x="864" y="624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%rdx.0</a:t>
              </a:r>
              <a:endParaRPr lang="en-US" altLang="en-US" sz="1200" i="1" dirty="0">
                <a:latin typeface="Times New Roman" pitchFamily="18" charset="0"/>
              </a:endParaRPr>
            </a:p>
          </p:txBody>
        </p:sp>
        <p:sp>
          <p:nvSpPr>
            <p:cNvPr id="14356" name="Text Box 17"/>
            <p:cNvSpPr txBox="1">
              <a:spLocks noChangeArrowheads="1"/>
            </p:cNvSpPr>
            <p:nvPr/>
          </p:nvSpPr>
          <p:spPr bwMode="auto">
            <a:xfrm>
              <a:off x="1951" y="883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%rdx.1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511" y="148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 dirty="0" smtClean="0">
                  <a:latin typeface="Courier New" pitchFamily="49" charset="0"/>
                </a:rPr>
                <a:t>%ecx.0</a:t>
              </a:r>
              <a:endParaRPr lang="en-US" altLang="en-US" sz="1200" dirty="0">
                <a:latin typeface="Times New Roman" pitchFamily="18" charset="0"/>
              </a:endParaRPr>
            </a:p>
          </p:txBody>
        </p:sp>
        <p:sp>
          <p:nvSpPr>
            <p:cNvPr id="14358" name="Freeform 19"/>
            <p:cNvSpPr>
              <a:spLocks/>
            </p:cNvSpPr>
            <p:nvPr/>
          </p:nvSpPr>
          <p:spPr bwMode="auto">
            <a:xfrm>
              <a:off x="895" y="768"/>
              <a:ext cx="816" cy="96"/>
            </a:xfrm>
            <a:custGeom>
              <a:avLst/>
              <a:gdLst>
                <a:gd name="T0" fmla="*/ 0 w 1008"/>
                <a:gd name="T1" fmla="*/ 0 h 48"/>
                <a:gd name="T2" fmla="*/ 433 w 1008"/>
                <a:gd name="T3" fmla="*/ 0 h 48"/>
                <a:gd name="T4" fmla="*/ 433 w 1008"/>
                <a:gd name="T5" fmla="*/ 768 h 4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08" h="48">
                  <a:moveTo>
                    <a:pt x="0" y="0"/>
                  </a:moveTo>
                  <a:lnTo>
                    <a:pt x="1008" y="0"/>
                  </a:lnTo>
                  <a:lnTo>
                    <a:pt x="1008" y="48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9" name="Line 20"/>
            <p:cNvSpPr>
              <a:spLocks noChangeShapeType="1"/>
            </p:cNvSpPr>
            <p:nvPr/>
          </p:nvSpPr>
          <p:spPr bwMode="auto">
            <a:xfrm>
              <a:off x="1183" y="768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21"/>
            <p:cNvSpPr>
              <a:spLocks/>
            </p:cNvSpPr>
            <p:nvPr/>
          </p:nvSpPr>
          <p:spPr bwMode="auto">
            <a:xfrm>
              <a:off x="1711" y="1056"/>
              <a:ext cx="288" cy="48"/>
            </a:xfrm>
            <a:custGeom>
              <a:avLst/>
              <a:gdLst>
                <a:gd name="T0" fmla="*/ 0 w 348"/>
                <a:gd name="T1" fmla="*/ 0 h 1"/>
                <a:gd name="T2" fmla="*/ 163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22"/>
            <p:cNvSpPr>
              <a:spLocks/>
            </p:cNvSpPr>
            <p:nvPr/>
          </p:nvSpPr>
          <p:spPr bwMode="auto">
            <a:xfrm>
              <a:off x="1999" y="105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2" name="Freeform 23"/>
            <p:cNvSpPr>
              <a:spLocks/>
            </p:cNvSpPr>
            <p:nvPr/>
          </p:nvSpPr>
          <p:spPr bwMode="auto">
            <a:xfrm>
              <a:off x="1999" y="278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24"/>
            <p:cNvSpPr>
              <a:spLocks/>
            </p:cNvSpPr>
            <p:nvPr/>
          </p:nvSpPr>
          <p:spPr bwMode="auto">
            <a:xfrm>
              <a:off x="895" y="1632"/>
              <a:ext cx="144" cy="96"/>
            </a:xfrm>
            <a:custGeom>
              <a:avLst/>
              <a:gdLst>
                <a:gd name="T0" fmla="*/ 0 w 144"/>
                <a:gd name="T1" fmla="*/ 0 h 96"/>
                <a:gd name="T2" fmla="*/ 144 w 144"/>
                <a:gd name="T3" fmla="*/ 0 h 96"/>
                <a:gd name="T4" fmla="*/ 144 w 144"/>
                <a:gd name="T5" fmla="*/ 96 h 9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4" h="96">
                  <a:moveTo>
                    <a:pt x="0" y="0"/>
                  </a:moveTo>
                  <a:lnTo>
                    <a:pt x="144" y="0"/>
                  </a:lnTo>
                  <a:lnTo>
                    <a:pt x="144" y="9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Line 25"/>
            <p:cNvSpPr>
              <a:spLocks noChangeShapeType="1"/>
            </p:cNvSpPr>
            <p:nvPr/>
          </p:nvSpPr>
          <p:spPr bwMode="auto">
            <a:xfrm flipH="1">
              <a:off x="751" y="163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65" name="AutoShape 26"/>
            <p:cNvSpPr>
              <a:spLocks noChangeArrowheads="1"/>
            </p:cNvSpPr>
            <p:nvPr/>
          </p:nvSpPr>
          <p:spPr bwMode="auto">
            <a:xfrm>
              <a:off x="943" y="1728"/>
              <a:ext cx="476" cy="1008"/>
            </a:xfrm>
            <a:prstGeom prst="roundRect">
              <a:avLst>
                <a:gd name="adj" fmla="val 18181"/>
              </a:avLst>
            </a:prstGeom>
            <a:solidFill>
              <a:srgbClr val="99FFCC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</a:pPr>
              <a:r>
                <a:rPr lang="en-US" altLang="en-US" sz="1600">
                  <a:latin typeface="Courier New" pitchFamily="49" charset="0"/>
                </a:rPr>
                <a:t>imull</a:t>
              </a:r>
            </a:p>
          </p:txBody>
        </p:sp>
      </p:grpSp>
      <p:sp>
        <p:nvSpPr>
          <p:cNvPr id="14341" name="Rectangle 27"/>
          <p:cNvSpPr>
            <a:spLocks noChangeArrowheads="1"/>
          </p:cNvSpPr>
          <p:nvPr/>
        </p:nvSpPr>
        <p:spPr bwMode="auto">
          <a:xfrm>
            <a:off x="4572000" y="1143000"/>
            <a:ext cx="4191000" cy="1500188"/>
          </a:xfrm>
          <a:prstGeom prst="rect">
            <a:avLst/>
          </a:prstGeom>
          <a:solidFill>
            <a:srgbClr val="FFCCFF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26289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 dirty="0">
                <a:latin typeface="Courier New" pitchFamily="49" charset="0"/>
              </a:rPr>
              <a:t>load </a:t>
            </a:r>
            <a:r>
              <a:rPr lang="en-US" altLang="en-US" dirty="0" smtClean="0">
                <a:latin typeface="Courier New" pitchFamily="49" charset="0"/>
              </a:rPr>
              <a:t>(%rax,%rdx.0,4</a:t>
            </a:r>
            <a:r>
              <a:rPr lang="en-US" altLang="en-US" dirty="0">
                <a:latin typeface="Courier New" pitchFamily="49" charset="0"/>
              </a:rPr>
              <a:t>)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 t.1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imull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t.1,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%ecx.0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%ecx.1</a:t>
            </a:r>
            <a:endParaRPr lang="en-US" altLang="en-US" dirty="0">
              <a:latin typeface="Courier New" pitchFamily="49" charset="0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incl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%rdx.0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%rdx.1</a:t>
            </a:r>
            <a:endParaRPr lang="en-US" altLang="en-US" dirty="0">
              <a:latin typeface="Courier New" pitchFamily="49" charset="0"/>
              <a:sym typeface="Wingdings" pitchFamily="2" charset="2"/>
            </a:endParaRP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cmpl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</a:t>
            </a:r>
            <a:r>
              <a:rPr lang="en-US" altLang="en-US" dirty="0" err="1" smtClean="0">
                <a:latin typeface="Courier New" pitchFamily="49" charset="0"/>
                <a:sym typeface="Wingdings" pitchFamily="2" charset="2"/>
              </a:rPr>
              <a:t>rsi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, </a:t>
            </a:r>
            <a:r>
              <a:rPr lang="en-US" altLang="en-US" dirty="0" smtClean="0">
                <a:latin typeface="Courier New" pitchFamily="49" charset="0"/>
                <a:sym typeface="Wingdings" pitchFamily="2" charset="2"/>
              </a:rPr>
              <a:t>%rdx.1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	  cc.1</a:t>
            </a:r>
          </a:p>
          <a:p>
            <a:pPr algn="l">
              <a:lnSpc>
                <a:spcPct val="100000"/>
              </a:lnSpc>
            </a:pPr>
            <a:r>
              <a:rPr lang="en-US" altLang="en-US" dirty="0" err="1">
                <a:latin typeface="Courier New" pitchFamily="49" charset="0"/>
                <a:sym typeface="Wingdings" pitchFamily="2" charset="2"/>
              </a:rPr>
              <a:t>jl</a:t>
            </a:r>
            <a:r>
              <a:rPr lang="en-US" altLang="en-US" dirty="0">
                <a:latin typeface="Courier New" pitchFamily="49" charset="0"/>
                <a:sym typeface="Wingdings" pitchFamily="2" charset="2"/>
              </a:rPr>
              <a:t>-taken cc.1</a:t>
            </a:r>
          </a:p>
        </p:txBody>
      </p:sp>
      <p:sp>
        <p:nvSpPr>
          <p:cNvPr id="14342" name="Line 28"/>
          <p:cNvSpPr>
            <a:spLocks noChangeShapeType="1"/>
          </p:cNvSpPr>
          <p:nvPr/>
        </p:nvSpPr>
        <p:spPr bwMode="auto">
          <a:xfrm>
            <a:off x="533400" y="11430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3" name="Text Box 29"/>
          <p:cNvSpPr txBox="1">
            <a:spLocks noChangeArrowheads="1"/>
          </p:cNvSpPr>
          <p:nvPr/>
        </p:nvSpPr>
        <p:spPr bwMode="auto">
          <a:xfrm>
            <a:off x="136525" y="29321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1178701" y="1066800"/>
            <a:ext cx="1262098" cy="2590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2547902" y="1447800"/>
            <a:ext cx="1262098" cy="35814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881974" y="1828800"/>
            <a:ext cx="1353139" cy="46482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772400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3 Iterations of Combining Product</a:t>
            </a:r>
          </a:p>
        </p:txBody>
      </p:sp>
      <p:sp>
        <p:nvSpPr>
          <p:cNvPr id="443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486400" y="990600"/>
            <a:ext cx="3429000" cy="52244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Unlimited-Resource Analysis</a:t>
            </a:r>
          </a:p>
          <a:p>
            <a:pPr lvl="1" eaLnBrk="1" hangingPunct="1">
              <a:defRPr/>
            </a:pPr>
            <a:r>
              <a:rPr lang="en-US" smtClean="0"/>
              <a:t>Assume operation can start as soon as operands available</a:t>
            </a:r>
          </a:p>
          <a:p>
            <a:pPr lvl="1" eaLnBrk="1" hangingPunct="1">
              <a:defRPr/>
            </a:pPr>
            <a:r>
              <a:rPr lang="en-US" smtClean="0"/>
              <a:t>Operations for multiple iterations overlap in time</a:t>
            </a:r>
          </a:p>
          <a:p>
            <a:pPr eaLnBrk="1" hangingPunct="1">
              <a:defRPr/>
            </a:pPr>
            <a:r>
              <a:rPr lang="en-US" smtClean="0"/>
              <a:t>Performance</a:t>
            </a:r>
          </a:p>
          <a:p>
            <a:pPr lvl="1" eaLnBrk="1" hangingPunct="1">
              <a:defRPr/>
            </a:pPr>
            <a:r>
              <a:rPr lang="en-US" smtClean="0"/>
              <a:t>Limiting factor becomes latency of integer multiplier</a:t>
            </a:r>
          </a:p>
          <a:p>
            <a:pPr lvl="1" eaLnBrk="1" hangingPunct="1">
              <a:defRPr/>
            </a:pPr>
            <a:r>
              <a:rPr lang="en-US" smtClean="0"/>
              <a:t>Gives CPE of 4.0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1178701" y="13716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2605295" y="3709555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2562776" y="1676400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62401" y="2081645"/>
            <a:ext cx="614397" cy="838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load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3962400" y="5029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831198" y="13716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10098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20224" y="2098964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incl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828800" y="17145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826402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3210098" y="20574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207700" y="24003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22622" y="2421082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cmpl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4632960" y="2743200"/>
            <a:ext cx="548640" cy="13716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jll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66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%rax.0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95188" y="13923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49469" y="1757759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4478" y="20859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%rax.3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09750" y="3419456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180988" y="4745182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35269" y="6138411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2172547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47009" y="186343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cc.1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84901" y="2514600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191000" y="2899911"/>
            <a:ext cx="415499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04147" y="2172547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cc.2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841556" y="2543156"/>
            <a:ext cx="492444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cc.3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2255" y="37338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1</a:t>
            </a:r>
            <a:endParaRPr lang="en-US" sz="1200" b="0" dirty="0"/>
          </a:p>
        </p:txBody>
      </p:sp>
      <p:sp>
        <p:nvSpPr>
          <p:cNvPr id="36" name="TextBox 35"/>
          <p:cNvSpPr txBox="1"/>
          <p:nvPr/>
        </p:nvSpPr>
        <p:spPr>
          <a:xfrm>
            <a:off x="2713855" y="5075468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2</a:t>
            </a:r>
            <a:endParaRPr lang="en-US" sz="1200" b="0" dirty="0"/>
          </a:p>
        </p:txBody>
      </p:sp>
      <p:sp>
        <p:nvSpPr>
          <p:cNvPr id="37" name="TextBox 36"/>
          <p:cNvSpPr txBox="1"/>
          <p:nvPr/>
        </p:nvSpPr>
        <p:spPr>
          <a:xfrm>
            <a:off x="4085455" y="6477000"/>
            <a:ext cx="867545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Iteration 3</a:t>
            </a:r>
            <a:endParaRPr lang="en-US" sz="1200" b="0" dirty="0"/>
          </a:p>
        </p:txBody>
      </p:sp>
      <p:sp>
        <p:nvSpPr>
          <p:cNvPr id="38" name="TextBox 37"/>
          <p:cNvSpPr txBox="1"/>
          <p:nvPr/>
        </p:nvSpPr>
        <p:spPr>
          <a:xfrm>
            <a:off x="956216" y="4440382"/>
            <a:ext cx="567784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Cycle</a:t>
            </a:r>
            <a:endParaRPr lang="en-US" sz="1200" b="0" dirty="0"/>
          </a:p>
        </p:txBody>
      </p:sp>
      <p:sp>
        <p:nvSpPr>
          <p:cNvPr id="39" name="TextBox 38"/>
          <p:cNvSpPr txBox="1"/>
          <p:nvPr/>
        </p:nvSpPr>
        <p:spPr>
          <a:xfrm>
            <a:off x="1828800" y="2438400"/>
            <a:ext cx="506870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=0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170768" y="4159345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495800" y="5486400"/>
            <a:ext cx="506870" cy="2916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=2</a:t>
            </a: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3939" y="1371189"/>
            <a:ext cx="399533" cy="50906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9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14</a:t>
            </a:r>
          </a:p>
          <a:p>
            <a:pPr algn="r">
              <a:lnSpc>
                <a:spcPct val="80000"/>
              </a:lnSpc>
              <a:spcBef>
                <a:spcPts val="0"/>
              </a:spcBef>
            </a:pPr>
            <a:endParaRPr lang="en-US" sz="1400" b="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1400" b="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15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1219200" y="2362200"/>
            <a:ext cx="614397" cy="1219200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none" lIns="45720" tIns="45720" rIns="4572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imull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6390" name="Straight Connector 16389"/>
          <p:cNvCxnSpPr/>
          <p:nvPr/>
        </p:nvCxnSpPr>
        <p:spPr bwMode="auto">
          <a:xfrm>
            <a:off x="838200" y="1242810"/>
            <a:ext cx="1250373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2" name="Straight Connector 51"/>
          <p:cNvCxnSpPr/>
          <p:nvPr/>
        </p:nvCxnSpPr>
        <p:spPr bwMode="auto">
          <a:xfrm flipV="1">
            <a:off x="2082235" y="1600645"/>
            <a:ext cx="1367547" cy="1098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54" name="Straight Connector 53"/>
          <p:cNvCxnSpPr/>
          <p:nvPr/>
        </p:nvCxnSpPr>
        <p:spPr bwMode="auto">
          <a:xfrm>
            <a:off x="3463636" y="1957590"/>
            <a:ext cx="143090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5" name="Straight Connector 16394"/>
          <p:cNvCxnSpPr/>
          <p:nvPr/>
        </p:nvCxnSpPr>
        <p:spPr bwMode="auto">
          <a:xfrm flipV="1">
            <a:off x="963472" y="2240974"/>
            <a:ext cx="378783" cy="1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sp>
        <p:nvSpPr>
          <p:cNvPr id="58" name="TextBox 57"/>
          <p:cNvSpPr txBox="1"/>
          <p:nvPr/>
        </p:nvSpPr>
        <p:spPr>
          <a:xfrm>
            <a:off x="572869" y="2209800"/>
            <a:ext cx="646331" cy="234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%rcx.0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59" name="Straight Connector 58"/>
          <p:cNvCxnSpPr/>
          <p:nvPr/>
        </p:nvCxnSpPr>
        <p:spPr bwMode="auto">
          <a:xfrm>
            <a:off x="1524000" y="3626427"/>
            <a:ext cx="1189855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0" name="Straight Connector 59"/>
          <p:cNvCxnSpPr/>
          <p:nvPr/>
        </p:nvCxnSpPr>
        <p:spPr bwMode="auto">
          <a:xfrm>
            <a:off x="2912493" y="4953000"/>
            <a:ext cx="1172962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1" name="Straight Connector 60"/>
          <p:cNvCxnSpPr/>
          <p:nvPr/>
        </p:nvCxnSpPr>
        <p:spPr bwMode="auto">
          <a:xfrm>
            <a:off x="4287982" y="6324600"/>
            <a:ext cx="1274618" cy="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398" name="Straight Arrow Connector 16397"/>
          <p:cNvCxnSpPr>
            <a:stCxn id="10" idx="2"/>
            <a:endCxn id="13" idx="0"/>
          </p:cNvCxnSpPr>
          <p:nvPr/>
        </p:nvCxnSpPr>
        <p:spPr bwMode="auto">
          <a:xfrm flipH="1">
            <a:off x="2103120" y="1508760"/>
            <a:ext cx="2398" cy="20574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/>
          <p:nvPr/>
        </p:nvCxnSpPr>
        <p:spPr bwMode="auto">
          <a:xfrm>
            <a:off x="2088573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3449782" y="18669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4897582" y="2209800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7" name="Straight Arrow Connector 66"/>
          <p:cNvCxnSpPr/>
          <p:nvPr/>
        </p:nvCxnSpPr>
        <p:spPr bwMode="auto">
          <a:xfrm>
            <a:off x="3453245" y="2192482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/>
          <p:nvPr/>
        </p:nvCxnSpPr>
        <p:spPr bwMode="auto">
          <a:xfrm>
            <a:off x="4901045" y="2559628"/>
            <a:ext cx="0" cy="19050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23" idx="2"/>
          </p:cNvCxnSpPr>
          <p:nvPr/>
        </p:nvCxnSpPr>
        <p:spPr bwMode="auto">
          <a:xfrm>
            <a:off x="2818354" y="1627062"/>
            <a:ext cx="1046" cy="4933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1" name="Straight Arrow Connector 70"/>
          <p:cNvCxnSpPr/>
          <p:nvPr/>
        </p:nvCxnSpPr>
        <p:spPr bwMode="auto">
          <a:xfrm>
            <a:off x="3449782" y="1600645"/>
            <a:ext cx="0" cy="9480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2" name="Straight Arrow Connector 71"/>
          <p:cNvCxnSpPr/>
          <p:nvPr/>
        </p:nvCxnSpPr>
        <p:spPr bwMode="auto">
          <a:xfrm>
            <a:off x="4270663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901045" y="1962150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1" name="Straight Arrow Connector 16400"/>
          <p:cNvCxnSpPr/>
          <p:nvPr/>
        </p:nvCxnSpPr>
        <p:spPr bwMode="auto">
          <a:xfrm>
            <a:off x="4907280" y="2287732"/>
            <a:ext cx="571145" cy="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/>
          <p:nvPr/>
        </p:nvCxnSpPr>
        <p:spPr bwMode="auto">
          <a:xfrm>
            <a:off x="1340427" y="2240975"/>
            <a:ext cx="0" cy="12122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7" name="Straight Arrow Connector 76"/>
          <p:cNvCxnSpPr/>
          <p:nvPr/>
        </p:nvCxnSpPr>
        <p:spPr bwMode="auto">
          <a:xfrm>
            <a:off x="1513609" y="224097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8" name="Straight Arrow Connector 77"/>
          <p:cNvCxnSpPr/>
          <p:nvPr/>
        </p:nvCxnSpPr>
        <p:spPr bwMode="auto">
          <a:xfrm>
            <a:off x="2743200" y="3626427"/>
            <a:ext cx="0" cy="83128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79" name="Straight Arrow Connector 78"/>
          <p:cNvCxnSpPr/>
          <p:nvPr/>
        </p:nvCxnSpPr>
        <p:spPr bwMode="auto">
          <a:xfrm>
            <a:off x="4090555" y="4937413"/>
            <a:ext cx="0" cy="9525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3" name="Straight Arrow Connector 16402"/>
          <p:cNvCxnSpPr>
            <a:stCxn id="7" idx="2"/>
          </p:cNvCxnSpPr>
          <p:nvPr/>
        </p:nvCxnSpPr>
        <p:spPr bwMode="auto">
          <a:xfrm>
            <a:off x="2869975" y="2514600"/>
            <a:ext cx="0" cy="1194955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/>
          <p:cNvCxnSpPr>
            <a:endCxn id="9" idx="0"/>
          </p:cNvCxnSpPr>
          <p:nvPr/>
        </p:nvCxnSpPr>
        <p:spPr bwMode="auto">
          <a:xfrm>
            <a:off x="4246420" y="2926773"/>
            <a:ext cx="23179" cy="2102427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2082235" y="1242810"/>
            <a:ext cx="6338" cy="128790"/>
          </a:xfrm>
          <a:prstGeom prst="straightConnector1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7" name="Straight Connector 16406"/>
          <p:cNvCxnSpPr>
            <a:stCxn id="43" idx="2"/>
          </p:cNvCxnSpPr>
          <p:nvPr/>
        </p:nvCxnSpPr>
        <p:spPr bwMode="auto">
          <a:xfrm flipH="1">
            <a:off x="1513609" y="3581400"/>
            <a:ext cx="12790" cy="45027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09" name="Straight Connector 16408"/>
          <p:cNvCxnSpPr>
            <a:stCxn id="6" idx="2"/>
          </p:cNvCxnSpPr>
          <p:nvPr/>
        </p:nvCxnSpPr>
        <p:spPr bwMode="auto">
          <a:xfrm>
            <a:off x="2912494" y="4928755"/>
            <a:ext cx="0" cy="24245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  <p:cxnSp>
        <p:nvCxnSpPr>
          <p:cNvPr id="16413" name="Straight Connector 16412"/>
          <p:cNvCxnSpPr/>
          <p:nvPr/>
        </p:nvCxnSpPr>
        <p:spPr bwMode="auto">
          <a:xfrm>
            <a:off x="4287982" y="6248400"/>
            <a:ext cx="0" cy="76200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632149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330200"/>
            <a:ext cx="7475537" cy="546100"/>
          </a:xfrm>
        </p:spPr>
        <p:txBody>
          <a:bodyPr/>
          <a:lstStyle/>
          <a:p>
            <a:pPr eaLnBrk="1" hangingPunct="1"/>
            <a:r>
              <a:rPr lang="en-US" altLang="en-US" smtClean="0"/>
              <a:t>4 Iterations of Combining Sum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91000"/>
            <a:ext cx="8140700" cy="22542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Unlimited-Resource Analysis</a:t>
            </a:r>
          </a:p>
          <a:p>
            <a:pPr eaLnBrk="1" hangingPunct="1">
              <a:defRPr/>
            </a:pPr>
            <a:r>
              <a:rPr lang="en-US" dirty="0" smtClean="0"/>
              <a:t>Performance</a:t>
            </a:r>
          </a:p>
          <a:p>
            <a:pPr lvl="1" eaLnBrk="1" hangingPunct="1">
              <a:defRPr/>
            </a:pPr>
            <a:r>
              <a:rPr lang="en-US" dirty="0" smtClean="0"/>
              <a:t>Can begin a new iteration on each clock cycle</a:t>
            </a:r>
          </a:p>
          <a:p>
            <a:pPr lvl="1" eaLnBrk="1" hangingPunct="1">
              <a:defRPr/>
            </a:pPr>
            <a:r>
              <a:rPr lang="en-US" dirty="0" smtClean="0"/>
              <a:t>Should give </a:t>
            </a:r>
            <a:r>
              <a:rPr lang="en-US" dirty="0" err="1" smtClean="0"/>
              <a:t>CPE</a:t>
            </a:r>
            <a:r>
              <a:rPr lang="en-US" dirty="0" smtClean="0"/>
              <a:t> of 1.0</a:t>
            </a:r>
          </a:p>
          <a:p>
            <a:pPr lvl="1" eaLnBrk="1" hangingPunct="1">
              <a:defRPr/>
            </a:pPr>
            <a:r>
              <a:rPr lang="en-US" dirty="0" smtClean="0"/>
              <a:t>Would require executing 4 integer operations in parallel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6810375" cy="294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1219200" y="2540000"/>
            <a:ext cx="7620000" cy="304800"/>
          </a:xfrm>
          <a:prstGeom prst="roundRect">
            <a:avLst>
              <a:gd name="adj" fmla="val 16667"/>
            </a:avLst>
          </a:prstGeom>
          <a:solidFill>
            <a:schemeClr val="accent2">
              <a:alpha val="50195"/>
            </a:schemeClr>
          </a:solidFill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altLang="en-US"/>
              <a:t>4 integer ops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5113"/>
            <a:ext cx="8686800" cy="573087"/>
          </a:xfrm>
        </p:spPr>
        <p:txBody>
          <a:bodyPr/>
          <a:lstStyle/>
          <a:p>
            <a:pPr eaLnBrk="1" hangingPunct="1"/>
            <a:r>
              <a:rPr lang="en-US" altLang="en-US" smtClean="0"/>
              <a:t>Combining Sum:</a:t>
            </a:r>
            <a:br>
              <a:rPr lang="en-US" altLang="en-US" smtClean="0"/>
            </a:br>
            <a:r>
              <a:rPr lang="en-US" altLang="en-US" smtClean="0"/>
              <a:t>Resource Constraints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30288"/>
            <a:ext cx="7304088" cy="476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54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4344988"/>
            <a:ext cx="5715000" cy="2208212"/>
          </a:xfrm>
          <a:solidFill>
            <a:schemeClr val="bg1"/>
          </a:solidFill>
        </p:spPr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Only have two integer functional units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Some operations delayed even though operands available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Set priority based on program order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US" smtClean="0"/>
              <a:t>Performance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Sustain CPE of 2.0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642100" cy="573088"/>
          </a:xfrm>
        </p:spPr>
        <p:txBody>
          <a:bodyPr/>
          <a:lstStyle/>
          <a:p>
            <a:pPr eaLnBrk="1" hangingPunct="1"/>
            <a:r>
              <a:rPr lang="en-US" altLang="en-US" smtClean="0"/>
              <a:t>Visualizing Parallel Loop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3657600" cy="2522538"/>
          </a:xfrm>
        </p:spPr>
        <p:txBody>
          <a:bodyPr/>
          <a:lstStyle/>
          <a:p>
            <a:pPr lvl="1" eaLnBrk="1" hangingPunct="1"/>
            <a:r>
              <a:rPr lang="en-US" altLang="en-US" smtClean="0"/>
              <a:t>Two multiplies within loop no longer have data dependency</a:t>
            </a:r>
          </a:p>
          <a:p>
            <a:pPr lvl="1" eaLnBrk="1" hangingPunct="1"/>
            <a:r>
              <a:rPr lang="en-US" altLang="en-US" smtClean="0"/>
              <a:t>Allows them to pipeline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4191000"/>
            <a:ext cx="4572000" cy="2049463"/>
          </a:xfrm>
          <a:prstGeom prst="rect">
            <a:avLst/>
          </a:prstGeom>
          <a:solidFill>
            <a:srgbClr val="99FFCC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lvl1pPr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>
                <a:tab pos="228600" algn="l"/>
                <a:tab pos="3721100" algn="l"/>
              </a:tabLs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(%eax,%edx.0,4) 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t.1a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t.1a, %ecx.0     %ecx.1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</a:rPr>
              <a:t>load 4(%eax,%edx.0,4) </a:t>
            </a:r>
            <a:r>
              <a:rPr lang="en-US" altLang="en-US">
                <a:latin typeface="Courier New" pitchFamily="49" charset="0"/>
                <a:sym typeface="Wingdings" pitchFamily="2" charset="2"/>
              </a:rPr>
              <a:t> t.1b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imull t.1b, %ebx.0     %ebx.1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iaddl $2,%edx.0        %edx.1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cmpl %esi, %edx.1      cc.1</a:t>
            </a:r>
          </a:p>
          <a:p>
            <a:pPr algn="l">
              <a:lnSpc>
                <a:spcPct val="100000"/>
              </a:lnSpc>
            </a:pPr>
            <a:r>
              <a:rPr lang="en-US" altLang="en-US">
                <a:latin typeface="Courier New" pitchFamily="49" charset="0"/>
                <a:sym typeface="Wingdings" pitchFamily="2" charset="2"/>
              </a:rPr>
              <a:t>jl-taken cc.1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8305800" y="1447800"/>
            <a:ext cx="0" cy="3124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908925" y="3236913"/>
            <a:ext cx="777875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/>
              <a:t>Time</a:t>
            </a:r>
          </a:p>
        </p:txBody>
      </p:sp>
      <p:grpSp>
        <p:nvGrpSpPr>
          <p:cNvPr id="27655" name="Group 7"/>
          <p:cNvGrpSpPr>
            <a:grpSpLocks/>
          </p:cNvGrpSpPr>
          <p:nvPr/>
        </p:nvGrpSpPr>
        <p:grpSpPr bwMode="auto">
          <a:xfrm>
            <a:off x="4343400" y="914400"/>
            <a:ext cx="3860800" cy="3962400"/>
            <a:chOff x="2736" y="576"/>
            <a:chExt cx="2432" cy="2496"/>
          </a:xfrm>
        </p:grpSpPr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4704" y="835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l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%edx.1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7" name="Text Box 9"/>
            <p:cNvSpPr txBox="1">
              <a:spLocks noChangeArrowheads="1"/>
            </p:cNvSpPr>
            <p:nvPr/>
          </p:nvSpPr>
          <p:spPr bwMode="auto">
            <a:xfrm>
              <a:off x="2736" y="1440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%ecx.0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58" name="Freeform 10"/>
            <p:cNvSpPr>
              <a:spLocks/>
            </p:cNvSpPr>
            <p:nvPr/>
          </p:nvSpPr>
          <p:spPr bwMode="auto">
            <a:xfrm>
              <a:off x="4752" y="1008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59" name="Text Box 11"/>
            <p:cNvSpPr txBox="1">
              <a:spLocks noChangeArrowheads="1"/>
            </p:cNvSpPr>
            <p:nvPr/>
          </p:nvSpPr>
          <p:spPr bwMode="auto">
            <a:xfrm>
              <a:off x="2736" y="1728"/>
              <a:ext cx="4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Helvetica" pitchFamily="34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Helvetica" pitchFamily="34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Helvetica" pitchFamily="34" charset="0"/>
                </a:defRPr>
              </a:lvl5pPr>
              <a:lvl6pPr marL="25146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6pPr>
              <a:lvl7pPr marL="29718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7pPr>
              <a:lvl8pPr marL="34290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8pPr>
              <a:lvl9pPr marL="3886200" indent="-228600"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Helvetica" pitchFamily="34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</a:pPr>
              <a:r>
                <a:rPr lang="en-US" altLang="en-US" sz="1200">
                  <a:latin typeface="Courier New" pitchFamily="49" charset="0"/>
                </a:rPr>
                <a:t>%ebx.0</a:t>
              </a:r>
              <a:endParaRPr lang="en-US" altLang="en-US" sz="1200">
                <a:latin typeface="Times New Roman" pitchFamily="18" charset="0"/>
              </a:endParaRPr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auto">
            <a:xfrm>
              <a:off x="4752" y="3024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4752" y="2736"/>
              <a:ext cx="144" cy="48"/>
            </a:xfrm>
            <a:custGeom>
              <a:avLst/>
              <a:gdLst>
                <a:gd name="T0" fmla="*/ 0 w 348"/>
                <a:gd name="T1" fmla="*/ 0 h 1"/>
                <a:gd name="T2" fmla="*/ 10 w 348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48" h="1">
                  <a:moveTo>
                    <a:pt x="0" y="0"/>
                  </a:moveTo>
                  <a:lnTo>
                    <a:pt x="348" y="0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7662" name="Group 14"/>
            <p:cNvGrpSpPr>
              <a:grpSpLocks/>
            </p:cNvGrpSpPr>
            <p:nvPr/>
          </p:nvGrpSpPr>
          <p:grpSpPr bwMode="auto">
            <a:xfrm>
              <a:off x="2976" y="576"/>
              <a:ext cx="1824" cy="2477"/>
              <a:chOff x="2976" y="576"/>
              <a:chExt cx="1824" cy="2477"/>
            </a:xfrm>
          </p:grpSpPr>
          <p:sp>
            <p:nvSpPr>
              <p:cNvPr id="27663" name="Freeform 15"/>
              <p:cNvSpPr>
                <a:spLocks/>
              </p:cNvSpPr>
              <p:nvPr/>
            </p:nvSpPr>
            <p:spPr bwMode="auto">
              <a:xfrm>
                <a:off x="3120" y="1872"/>
                <a:ext cx="672" cy="96"/>
              </a:xfrm>
              <a:custGeom>
                <a:avLst/>
                <a:gdLst>
                  <a:gd name="T0" fmla="*/ 0 w 144"/>
                  <a:gd name="T1" fmla="*/ 0 h 96"/>
                  <a:gd name="T2" fmla="*/ 68297 w 144"/>
                  <a:gd name="T3" fmla="*/ 0 h 96"/>
                  <a:gd name="T4" fmla="*/ 68297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>
                <a:off x="4452" y="1265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cc.1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5" name="Text Box 17"/>
              <p:cNvSpPr txBox="1">
                <a:spLocks noChangeArrowheads="1"/>
              </p:cNvSpPr>
              <p:nvPr/>
            </p:nvSpPr>
            <p:spPr bwMode="auto">
              <a:xfrm>
                <a:off x="3408" y="1534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t.1a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6" name="AutoShape 18"/>
              <p:cNvSpPr>
                <a:spLocks noChangeArrowheads="1"/>
              </p:cNvSpPr>
              <p:nvPr/>
            </p:nvSpPr>
            <p:spPr bwMode="auto">
              <a:xfrm>
                <a:off x="3168" y="1680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>
                <a:off x="4224" y="2592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%ecx.1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68" name="Freeform 20"/>
              <p:cNvSpPr>
                <a:spLocks/>
              </p:cNvSpPr>
              <p:nvPr/>
            </p:nvSpPr>
            <p:spPr bwMode="auto">
              <a:xfrm>
                <a:off x="3408" y="2688"/>
                <a:ext cx="1344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2772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21"/>
              <p:cNvSpPr>
                <a:spLocks noChangeShapeType="1"/>
              </p:cNvSpPr>
              <p:nvPr/>
            </p:nvSpPr>
            <p:spPr bwMode="auto">
              <a:xfrm>
                <a:off x="3408" y="153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AutoShape 22"/>
              <p:cNvSpPr>
                <a:spLocks noChangeArrowheads="1"/>
              </p:cNvSpPr>
              <p:nvPr/>
            </p:nvSpPr>
            <p:spPr bwMode="auto">
              <a:xfrm>
                <a:off x="4224" y="816"/>
                <a:ext cx="480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addl</a:t>
                </a:r>
              </a:p>
            </p:txBody>
          </p:sp>
          <p:sp>
            <p:nvSpPr>
              <p:cNvPr id="27671" name="AutoShape 23"/>
              <p:cNvSpPr>
                <a:spLocks noChangeArrowheads="1"/>
              </p:cNvSpPr>
              <p:nvPr/>
            </p:nvSpPr>
            <p:spPr bwMode="auto">
              <a:xfrm>
                <a:off x="4224" y="1104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cmpl</a:t>
                </a:r>
              </a:p>
            </p:txBody>
          </p:sp>
          <p:sp>
            <p:nvSpPr>
              <p:cNvPr id="27672" name="AutoShape 24"/>
              <p:cNvSpPr>
                <a:spLocks noChangeArrowheads="1"/>
              </p:cNvSpPr>
              <p:nvPr/>
            </p:nvSpPr>
            <p:spPr bwMode="auto">
              <a:xfrm>
                <a:off x="4224" y="1392"/>
                <a:ext cx="476" cy="144"/>
              </a:xfrm>
              <a:prstGeom prst="roundRect">
                <a:avLst>
                  <a:gd name="adj" fmla="val 50000"/>
                </a:avLst>
              </a:prstGeom>
              <a:solidFill>
                <a:srgbClr val="FF99CC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jl</a:t>
                </a:r>
              </a:p>
            </p:txBody>
          </p:sp>
          <p:sp>
            <p:nvSpPr>
              <p:cNvPr id="27673" name="Line 25"/>
              <p:cNvSpPr>
                <a:spLocks noChangeShapeType="1"/>
              </p:cNvSpPr>
              <p:nvPr/>
            </p:nvSpPr>
            <p:spPr bwMode="auto">
              <a:xfrm>
                <a:off x="4464" y="960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4" name="Line 26"/>
              <p:cNvSpPr>
                <a:spLocks noChangeShapeType="1"/>
              </p:cNvSpPr>
              <p:nvPr/>
            </p:nvSpPr>
            <p:spPr bwMode="auto">
              <a:xfrm flipH="1">
                <a:off x="4464" y="124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5" name="Text Box 27"/>
              <p:cNvSpPr txBox="1">
                <a:spLocks noChangeArrowheads="1"/>
              </p:cNvSpPr>
              <p:nvPr/>
            </p:nvSpPr>
            <p:spPr bwMode="auto">
              <a:xfrm>
                <a:off x="3089" y="576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r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%edx.0</a:t>
                </a:r>
                <a:endParaRPr lang="en-US" altLang="en-US" sz="1200" i="1">
                  <a:latin typeface="Times New Roman" pitchFamily="18" charset="0"/>
                </a:endParaRPr>
              </a:p>
            </p:txBody>
          </p:sp>
          <p:sp>
            <p:nvSpPr>
              <p:cNvPr id="27676" name="Freeform 28"/>
              <p:cNvSpPr>
                <a:spLocks/>
              </p:cNvSpPr>
              <p:nvPr/>
            </p:nvSpPr>
            <p:spPr bwMode="auto">
              <a:xfrm>
                <a:off x="3120" y="720"/>
                <a:ext cx="1344" cy="96"/>
              </a:xfrm>
              <a:custGeom>
                <a:avLst/>
                <a:gdLst>
                  <a:gd name="T0" fmla="*/ 0 w 1008"/>
                  <a:gd name="T1" fmla="*/ 0 h 48"/>
                  <a:gd name="T2" fmla="*/ 3185 w 1008"/>
                  <a:gd name="T3" fmla="*/ 0 h 48"/>
                  <a:gd name="T4" fmla="*/ 3185 w 1008"/>
                  <a:gd name="T5" fmla="*/ 76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8" h="48">
                    <a:moveTo>
                      <a:pt x="0" y="0"/>
                    </a:moveTo>
                    <a:lnTo>
                      <a:pt x="1008" y="0"/>
                    </a:lnTo>
                    <a:lnTo>
                      <a:pt x="1008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Line 29"/>
              <p:cNvSpPr>
                <a:spLocks noChangeShapeType="1"/>
              </p:cNvSpPr>
              <p:nvPr/>
            </p:nvSpPr>
            <p:spPr bwMode="auto">
              <a:xfrm>
                <a:off x="3408" y="720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8" name="Freeform 30"/>
              <p:cNvSpPr>
                <a:spLocks/>
              </p:cNvSpPr>
              <p:nvPr/>
            </p:nvSpPr>
            <p:spPr bwMode="auto">
              <a:xfrm>
                <a:off x="4464" y="1008"/>
                <a:ext cx="288" cy="48"/>
              </a:xfrm>
              <a:custGeom>
                <a:avLst/>
                <a:gdLst>
                  <a:gd name="T0" fmla="*/ 0 w 348"/>
                  <a:gd name="T1" fmla="*/ 0 h 1"/>
                  <a:gd name="T2" fmla="*/ 163 w 348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48" h="1">
                    <a:moveTo>
                      <a:pt x="0" y="0"/>
                    </a:moveTo>
                    <a:lnTo>
                      <a:pt x="348" y="0"/>
                    </a:lnTo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9" name="Freeform 31"/>
              <p:cNvSpPr>
                <a:spLocks/>
              </p:cNvSpPr>
              <p:nvPr/>
            </p:nvSpPr>
            <p:spPr bwMode="auto">
              <a:xfrm>
                <a:off x="3120" y="1584"/>
                <a:ext cx="144" cy="96"/>
              </a:xfrm>
              <a:custGeom>
                <a:avLst/>
                <a:gdLst>
                  <a:gd name="T0" fmla="*/ 0 w 144"/>
                  <a:gd name="T1" fmla="*/ 0 h 96"/>
                  <a:gd name="T2" fmla="*/ 144 w 144"/>
                  <a:gd name="T3" fmla="*/ 0 h 96"/>
                  <a:gd name="T4" fmla="*/ 144 w 144"/>
                  <a:gd name="T5" fmla="*/ 96 h 9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4" h="96">
                    <a:moveTo>
                      <a:pt x="0" y="0"/>
                    </a:moveTo>
                    <a:lnTo>
                      <a:pt x="144" y="0"/>
                    </a:lnTo>
                    <a:lnTo>
                      <a:pt x="144" y="96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0" name="Line 32"/>
              <p:cNvSpPr>
                <a:spLocks noChangeShapeType="1"/>
              </p:cNvSpPr>
              <p:nvPr/>
            </p:nvSpPr>
            <p:spPr bwMode="auto">
              <a:xfrm flipH="1">
                <a:off x="2976" y="1584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1" name="AutoShape 33"/>
              <p:cNvSpPr>
                <a:spLocks noChangeArrowheads="1"/>
              </p:cNvSpPr>
              <p:nvPr/>
            </p:nvSpPr>
            <p:spPr bwMode="auto">
              <a:xfrm>
                <a:off x="3696" y="1968"/>
                <a:ext cx="476" cy="1008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imull</a:t>
                </a:r>
              </a:p>
            </p:txBody>
          </p:sp>
          <p:sp>
            <p:nvSpPr>
              <p:cNvPr id="27682" name="Text Box 34"/>
              <p:cNvSpPr txBox="1">
                <a:spLocks noChangeArrowheads="1"/>
              </p:cNvSpPr>
              <p:nvPr/>
            </p:nvSpPr>
            <p:spPr bwMode="auto">
              <a:xfrm>
                <a:off x="4224" y="2880"/>
                <a:ext cx="46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%ebx.1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83" name="Freeform 35"/>
              <p:cNvSpPr>
                <a:spLocks/>
              </p:cNvSpPr>
              <p:nvPr/>
            </p:nvSpPr>
            <p:spPr bwMode="auto">
              <a:xfrm>
                <a:off x="3936" y="2976"/>
                <a:ext cx="816" cy="48"/>
              </a:xfrm>
              <a:custGeom>
                <a:avLst/>
                <a:gdLst>
                  <a:gd name="T0" fmla="*/ 0 w 1056"/>
                  <a:gd name="T1" fmla="*/ 0 h 48"/>
                  <a:gd name="T2" fmla="*/ 0 w 1056"/>
                  <a:gd name="T3" fmla="*/ 48 h 48"/>
                  <a:gd name="T4" fmla="*/ 377 w 1056"/>
                  <a:gd name="T5" fmla="*/ 48 h 4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56" h="48">
                    <a:moveTo>
                      <a:pt x="0" y="0"/>
                    </a:moveTo>
                    <a:lnTo>
                      <a:pt x="0" y="48"/>
                    </a:lnTo>
                    <a:lnTo>
                      <a:pt x="1056" y="4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4" name="Line 36"/>
              <p:cNvSpPr>
                <a:spLocks noChangeShapeType="1"/>
              </p:cNvSpPr>
              <p:nvPr/>
            </p:nvSpPr>
            <p:spPr bwMode="auto">
              <a:xfrm>
                <a:off x="3936" y="182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5" name="Line 37"/>
              <p:cNvSpPr>
                <a:spLocks noChangeShapeType="1"/>
              </p:cNvSpPr>
              <p:nvPr/>
            </p:nvSpPr>
            <p:spPr bwMode="auto">
              <a:xfrm>
                <a:off x="3936" y="7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38"/>
              <p:cNvSpPr>
                <a:spLocks noChangeShapeType="1"/>
              </p:cNvSpPr>
              <p:nvPr/>
            </p:nvSpPr>
            <p:spPr bwMode="auto">
              <a:xfrm flipH="1">
                <a:off x="3168" y="1872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39"/>
              <p:cNvSpPr>
                <a:spLocks noChangeShapeType="1"/>
              </p:cNvSpPr>
              <p:nvPr/>
            </p:nvSpPr>
            <p:spPr bwMode="auto">
              <a:xfrm flipH="1">
                <a:off x="2976" y="1872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40"/>
              <p:cNvSpPr>
                <a:spLocks noChangeShapeType="1"/>
              </p:cNvSpPr>
              <p:nvPr/>
            </p:nvSpPr>
            <p:spPr bwMode="auto">
              <a:xfrm flipH="1">
                <a:off x="3696" y="273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Text Box 41"/>
              <p:cNvSpPr txBox="1">
                <a:spLocks noChangeArrowheads="1"/>
              </p:cNvSpPr>
              <p:nvPr/>
            </p:nvSpPr>
            <p:spPr bwMode="auto">
              <a:xfrm>
                <a:off x="3936" y="1822"/>
                <a:ext cx="34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algn="l" eaLnBrk="1" hangingPunct="1">
                  <a:lnSpc>
                    <a:spcPct val="100000"/>
                  </a:lnSpc>
                </a:pPr>
                <a:r>
                  <a:rPr lang="en-US" altLang="en-US" sz="1200">
                    <a:latin typeface="Courier New" pitchFamily="49" charset="0"/>
                  </a:rPr>
                  <a:t>t.1b</a:t>
                </a:r>
                <a:endParaRPr lang="en-US" altLang="en-US" sz="1200">
                  <a:latin typeface="Times New Roman" pitchFamily="18" charset="0"/>
                </a:endParaRPr>
              </a:p>
            </p:txBody>
          </p:sp>
          <p:sp>
            <p:nvSpPr>
              <p:cNvPr id="27690" name="AutoShape 42"/>
              <p:cNvSpPr>
                <a:spLocks noChangeArrowheads="1"/>
              </p:cNvSpPr>
              <p:nvPr/>
            </p:nvSpPr>
            <p:spPr bwMode="auto">
              <a:xfrm>
                <a:off x="3168" y="816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  <p:sp>
            <p:nvSpPr>
              <p:cNvPr id="27691" name="AutoShape 43"/>
              <p:cNvSpPr>
                <a:spLocks noChangeArrowheads="1"/>
              </p:cNvSpPr>
              <p:nvPr/>
            </p:nvSpPr>
            <p:spPr bwMode="auto">
              <a:xfrm>
                <a:off x="3700" y="1104"/>
                <a:ext cx="476" cy="720"/>
              </a:xfrm>
              <a:prstGeom prst="roundRect">
                <a:avLst>
                  <a:gd name="adj" fmla="val 18181"/>
                </a:avLst>
              </a:prstGeom>
              <a:solidFill>
                <a:srgbClr val="66FF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5pPr>
                <a:lvl6pPr marL="25146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6pPr>
                <a:lvl7pPr marL="29718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7pPr>
                <a:lvl8pPr marL="34290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8pPr>
                <a:lvl9pPr marL="3886200" indent="-228600" algn="ctr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pitchFamily="34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</a:pPr>
                <a:r>
                  <a:rPr lang="en-US" altLang="en-US" sz="1600">
                    <a:latin typeface="Courier New" pitchFamily="49" charset="0"/>
                  </a:rPr>
                  <a:t>load</a:t>
                </a:r>
              </a:p>
            </p:txBody>
          </p:sp>
        </p:grp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442200" cy="573088"/>
          </a:xfrm>
        </p:spPr>
        <p:txBody>
          <a:bodyPr/>
          <a:lstStyle/>
          <a:p>
            <a:pPr eaLnBrk="1" hangingPunct="1"/>
            <a:r>
              <a:rPr lang="en-US" altLang="en-US" smtClean="0"/>
              <a:t>Executing with Parallel Loop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49288"/>
            <a:ext cx="7075488" cy="598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4648200"/>
            <a:ext cx="4267200" cy="1827213"/>
          </a:xfrm>
          <a:solidFill>
            <a:schemeClr val="bg1"/>
          </a:solidFill>
        </p:spPr>
        <p:txBody>
          <a:bodyPr/>
          <a:lstStyle/>
          <a:p>
            <a:pPr lvl="1" eaLnBrk="1" hangingPunct="1"/>
            <a:r>
              <a:rPr lang="en-US" altLang="en-US" sz="1800" smtClean="0"/>
              <a:t>Predicted Performance</a:t>
            </a:r>
          </a:p>
          <a:p>
            <a:pPr lvl="2" eaLnBrk="1" hangingPunct="1"/>
            <a:r>
              <a:rPr lang="en-US" altLang="en-US" sz="1600" smtClean="0"/>
              <a:t>Can keep 4-cycle multiplier busy performing two simultaneous multiplications</a:t>
            </a:r>
          </a:p>
          <a:p>
            <a:pPr lvl="2" eaLnBrk="1" hangingPunct="1"/>
            <a:r>
              <a:rPr lang="en-US" altLang="en-US" sz="1600" smtClean="0"/>
              <a:t>Gives CPE of 2.0</a:t>
            </a:r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7620000" y="3276600"/>
            <a:ext cx="1371600" cy="8001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F0000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pPr algn="l"/>
            <a:r>
              <a:rPr lang="en-US" altLang="en-US" sz="1200" b="0">
                <a:solidFill>
                  <a:schemeClr val="tx2"/>
                </a:solidFill>
              </a:rPr>
              <a:t>Note: actually delayed 1 clock from what diagram shows.  (Why?)</a:t>
            </a:r>
          </a:p>
        </p:txBody>
      </p:sp>
      <p:sp>
        <p:nvSpPr>
          <p:cNvPr id="455690" name="Line 10"/>
          <p:cNvSpPr>
            <a:spLocks noChangeShapeType="1"/>
          </p:cNvSpPr>
          <p:nvPr/>
        </p:nvSpPr>
        <p:spPr bwMode="auto">
          <a:xfrm flipH="1" flipV="1">
            <a:off x="8610600" y="2057400"/>
            <a:ext cx="152400" cy="1219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45720" rIns="45720" anchor="ctr">
            <a:spAutoFit/>
          </a:bodyPr>
          <a:lstStyle/>
          <a:p>
            <a:endParaRPr lang="en-US"/>
          </a:p>
        </p:txBody>
      </p:sp>
      <p:sp>
        <p:nvSpPr>
          <p:cNvPr id="455691" name="AutoShape 11"/>
          <p:cNvSpPr>
            <a:spLocks/>
          </p:cNvSpPr>
          <p:nvPr/>
        </p:nvSpPr>
        <p:spPr bwMode="auto">
          <a:xfrm>
            <a:off x="8382000" y="16002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9" grpId="0" animBg="1"/>
      <p:bldP spid="455690" grpId="0" animBg="1"/>
      <p:bldP spid="45569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Superscalar Processor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0000"/>
                </a:solidFill>
              </a:rPr>
              <a:t>Definition:</a:t>
            </a:r>
            <a:r>
              <a:rPr lang="en-US" dirty="0" smtClean="0"/>
              <a:t> A superscalar processor can issue and execute </a:t>
            </a:r>
            <a:r>
              <a:rPr lang="en-US" i="1" dirty="0" smtClean="0">
                <a:solidFill>
                  <a:srgbClr val="990000"/>
                </a:solidFill>
              </a:rPr>
              <a:t>multiple instructions in one cycle</a:t>
            </a:r>
            <a:r>
              <a:rPr lang="en-US" dirty="0" smtClean="0"/>
              <a:t>. The instructions are retrieved from a sequential instruction stream and are usually scheduled dynamically.</a:t>
            </a:r>
          </a:p>
          <a:p>
            <a:endParaRPr lang="en-US" dirty="0" smtClean="0"/>
          </a:p>
          <a:p>
            <a:r>
              <a:rPr lang="en-US" dirty="0" smtClean="0"/>
              <a:t>Benefit: without programming effort, superscalar processor can take advantage of the </a:t>
            </a:r>
            <a:r>
              <a:rPr lang="en-US" i="1" dirty="0" smtClean="0">
                <a:solidFill>
                  <a:srgbClr val="990000"/>
                </a:solidFill>
              </a:rPr>
              <a:t>instruction level parallelism</a:t>
            </a:r>
            <a:r>
              <a:rPr lang="en-US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that most programs have</a:t>
            </a:r>
          </a:p>
          <a:p>
            <a:endParaRPr lang="en-US" dirty="0" smtClean="0"/>
          </a:p>
          <a:p>
            <a:r>
              <a:rPr lang="en-US" dirty="0" smtClean="0"/>
              <a:t>Most modern CPUs are superscalar.</a:t>
            </a:r>
          </a:p>
          <a:p>
            <a:r>
              <a:rPr lang="en-US" dirty="0" smtClean="0"/>
              <a:t>Intel: since Pentium (1993)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61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What Is a Pipeline?</a:t>
            </a:r>
          </a:p>
        </p:txBody>
      </p:sp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981200" y="2286000"/>
            <a:ext cx="5029200" cy="4572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61157" name="Oval 5"/>
          <p:cNvSpPr>
            <a:spLocks noChangeArrowheads="1"/>
          </p:cNvSpPr>
          <p:nvPr/>
        </p:nvSpPr>
        <p:spPr bwMode="auto">
          <a:xfrm>
            <a:off x="1065213" y="2274888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8" name="Oval 6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59" name="Oval 7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0" name="Oval 8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1" name="Oval 9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2" name="Oval 10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3" name="Oval 11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4" name="Oval 12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5" name="Oval 13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6" name="Oval 14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561167" name="Oval 15"/>
          <p:cNvSpPr>
            <a:spLocks noChangeArrowheads="1"/>
          </p:cNvSpPr>
          <p:nvPr/>
        </p:nvSpPr>
        <p:spPr bwMode="auto">
          <a:xfrm>
            <a:off x="1066800" y="2278063"/>
            <a:ext cx="688975" cy="479425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2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>
                <a:solidFill>
                  <a:schemeClr val="bg1"/>
                </a:solidFill>
              </a:rPr>
              <a:t>Mul</a:t>
            </a:r>
          </a:p>
        </p:txBody>
      </p:sp>
      <p:sp>
        <p:nvSpPr>
          <p:cNvPr id="7183" name="AutoShape 16"/>
          <p:cNvSpPr>
            <a:spLocks noChangeArrowheads="1"/>
          </p:cNvSpPr>
          <p:nvPr/>
        </p:nvSpPr>
        <p:spPr bwMode="auto">
          <a:xfrm>
            <a:off x="6605588" y="4243388"/>
            <a:ext cx="1419225" cy="962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r>
              <a:rPr lang="en-US" altLang="en-US"/>
              <a:t>Result</a:t>
            </a:r>
          </a:p>
          <a:p>
            <a:r>
              <a:rPr lang="en-US" altLang="en-US"/>
              <a:t>Bucket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981200" y="2133600"/>
            <a:ext cx="152400" cy="76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85" name="Rectangle 18"/>
          <p:cNvSpPr>
            <a:spLocks noChangeArrowheads="1"/>
          </p:cNvSpPr>
          <p:nvPr/>
        </p:nvSpPr>
        <p:spPr bwMode="auto">
          <a:xfrm>
            <a:off x="6858000" y="2133600"/>
            <a:ext cx="152400" cy="762000"/>
          </a:xfrm>
          <a:prstGeom prst="rect">
            <a:avLst/>
          </a:prstGeom>
          <a:solidFill>
            <a:schemeClr val="bg2"/>
          </a:solidFill>
          <a:ln w="19050">
            <a:solidFill>
              <a:schemeClr val="tx2"/>
            </a:solidFill>
            <a:miter lim="800000"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Helvetica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Helvetica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Helvetica" pitchFamily="34" charset="0"/>
              </a:defRPr>
            </a:lvl5pPr>
            <a:lvl6pPr marL="25146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6pPr>
            <a:lvl7pPr marL="29718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7pPr>
            <a:lvl8pPr marL="34290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8pPr>
            <a:lvl9pPr marL="3886200" indent="-228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Helvetica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6" dur="5000" fill="hold"/>
                                        <p:tgtEl>
                                          <p:spTgt spid="561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8" dur="5000" fill="hold"/>
                                        <p:tgtEl>
                                          <p:spTgt spid="561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0" dur="5000" fill="hold"/>
                                        <p:tgtEl>
                                          <p:spTgt spid="561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2" dur="5000" fill="hold"/>
                                        <p:tgtEl>
                                          <p:spTgt spid="561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4" dur="5000" fill="hold"/>
                                        <p:tgtEl>
                                          <p:spTgt spid="561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6" dur="5000" fill="hold"/>
                                        <p:tgtEl>
                                          <p:spTgt spid="561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18" dur="5000" fill="hold"/>
                                        <p:tgtEl>
                                          <p:spTgt spid="561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0" dur="5000" fill="hold"/>
                                        <p:tgtEl>
                                          <p:spTgt spid="561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2" dur="5000" fill="hold"/>
                                        <p:tgtEl>
                                          <p:spTgt spid="561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4" dur="5000" fill="hold"/>
                                        <p:tgtEl>
                                          <p:spTgt spid="561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0.0 0.0 L 0.64878 -0.00162 L 0.64878 0.31019 " pathEditMode="relative" ptsTypes="AAA">
                                      <p:cBhvr>
                                        <p:cTn id="26" dur="5000" fill="hold"/>
                                        <p:tgtEl>
                                          <p:spTgt spid="561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1157" grpId="0" animBg="1"/>
      <p:bldP spid="561158" grpId="0" animBg="1"/>
      <p:bldP spid="561159" grpId="0" animBg="1"/>
      <p:bldP spid="561160" grpId="0" animBg="1"/>
      <p:bldP spid="561161" grpId="0" animBg="1"/>
      <p:bldP spid="561162" grpId="0" animBg="1"/>
      <p:bldP spid="561163" grpId="0" animBg="1"/>
      <p:bldP spid="561164" grpId="0" animBg="1"/>
      <p:bldP spid="561165" grpId="0" animBg="1"/>
      <p:bldP spid="561166" grpId="0" animBg="1"/>
      <p:bldP spid="5611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592093" cy="762000"/>
          </a:xfrm>
        </p:spPr>
        <p:txBody>
          <a:bodyPr/>
          <a:lstStyle/>
          <a:p>
            <a:r>
              <a:rPr lang="en-US" dirty="0" smtClean="0"/>
              <a:t>Pipelined Functional Units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6427570" y="357186"/>
            <a:ext cx="1865530" cy="2057400"/>
            <a:chOff x="4553635" y="1828800"/>
            <a:chExt cx="1865530" cy="2057400"/>
          </a:xfrm>
        </p:grpSpPr>
        <p:sp>
          <p:nvSpPr>
            <p:cNvPr id="4" name="AutoShape 5"/>
            <p:cNvSpPr>
              <a:spLocks noChangeArrowheads="1"/>
            </p:cNvSpPr>
            <p:nvPr/>
          </p:nvSpPr>
          <p:spPr bwMode="auto">
            <a:xfrm>
              <a:off x="4571999" y="20574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1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50292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6" name="Line 7"/>
            <p:cNvSpPr>
              <a:spLocks noChangeShapeType="1"/>
            </p:cNvSpPr>
            <p:nvPr/>
          </p:nvSpPr>
          <p:spPr bwMode="auto">
            <a:xfrm>
              <a:off x="5943600" y="18288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5486400" y="24384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2" name="AutoShape 5"/>
            <p:cNvSpPr>
              <a:spLocks noChangeArrowheads="1"/>
            </p:cNvSpPr>
            <p:nvPr/>
          </p:nvSpPr>
          <p:spPr bwMode="auto">
            <a:xfrm>
              <a:off x="4572000" y="26670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2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5486401" y="30480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14" name="AutoShape 5"/>
            <p:cNvSpPr>
              <a:spLocks noChangeArrowheads="1"/>
            </p:cNvSpPr>
            <p:nvPr/>
          </p:nvSpPr>
          <p:spPr bwMode="auto">
            <a:xfrm>
              <a:off x="4553635" y="3276600"/>
              <a:ext cx="1847165" cy="381000"/>
            </a:xfrm>
            <a:prstGeom prst="roundRect">
              <a:avLst>
                <a:gd name="adj" fmla="val 19644"/>
              </a:avLst>
            </a:prstGeom>
            <a:solidFill>
              <a:srgbClr val="F1C7C7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hangingPunct="1">
                <a:lnSpc>
                  <a:spcPct val="100000"/>
                </a:lnSpc>
              </a:pPr>
              <a:r>
                <a:rPr lang="en-US" sz="1800" b="0" dirty="0" smtClean="0">
                  <a:latin typeface="Calibri"/>
                  <a:cs typeface="Calibri"/>
                </a:rPr>
                <a:t>Stage 3</a:t>
              </a:r>
              <a:endParaRPr lang="en-US" sz="1800" b="0" dirty="0">
                <a:latin typeface="Calibri"/>
                <a:cs typeface="Calibri"/>
              </a:endParaRPr>
            </a:p>
          </p:txBody>
        </p:sp>
        <p:sp>
          <p:nvSpPr>
            <p:cNvPr id="15" name="Line 7"/>
            <p:cNvSpPr>
              <a:spLocks noChangeShapeType="1"/>
            </p:cNvSpPr>
            <p:nvPr/>
          </p:nvSpPr>
          <p:spPr bwMode="auto">
            <a:xfrm>
              <a:off x="5468036" y="3657600"/>
              <a:ext cx="0" cy="228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19773" y="1045252"/>
            <a:ext cx="4861706" cy="1567096"/>
          </a:xfrm>
          <a:prstGeom prst="rect">
            <a:avLst/>
          </a:prstGeom>
          <a:solidFill>
            <a:srgbClr val="F6F5BD"/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long </a:t>
            </a:r>
            <a:r>
              <a:rPr lang="en-US" sz="1600" dirty="0" err="1" smtClean="0">
                <a:latin typeface="Courier New" pitchFamily="49" charset="0"/>
              </a:rPr>
              <a:t>mult_eg</a:t>
            </a:r>
            <a:r>
              <a:rPr lang="en-US" sz="1600" dirty="0" smtClean="0">
                <a:latin typeface="Courier New" pitchFamily="49" charset="0"/>
              </a:rPr>
              <a:t>(long a, long b, long c) {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 smtClean="0">
                <a:latin typeface="Courier New" pitchFamily="49" charset="0"/>
              </a:rPr>
              <a:t>    long p1 = a*b;
    long p2 = a*c;
    long p3 = p1 * p2;</a:t>
            </a:r>
          </a:p>
          <a:p>
            <a:pPr algn="l">
              <a:lnSpc>
                <a:spcPct val="100000"/>
              </a:lnSpc>
              <a:tabLst>
                <a:tab pos="914400" algn="l"/>
                <a:tab pos="2286000" algn="l"/>
              </a:tabLst>
            </a:pPr>
            <a:r>
              <a:rPr lang="en-US" sz="1600" dirty="0">
                <a:latin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</a:rPr>
              <a:t>   return p3;
}</a:t>
            </a:r>
            <a:endParaRPr lang="en-US" sz="1600" dirty="0">
              <a:latin typeface="Courier New" pitchFamily="49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396875" y="4800601"/>
            <a:ext cx="8366125" cy="1533524"/>
          </a:xfrm>
        </p:spPr>
        <p:txBody>
          <a:bodyPr/>
          <a:lstStyle/>
          <a:p>
            <a:pPr lvl="1"/>
            <a:r>
              <a:rPr lang="en-US" dirty="0" smtClean="0"/>
              <a:t>Divide computation into stages</a:t>
            </a:r>
          </a:p>
          <a:p>
            <a:pPr lvl="1"/>
            <a:r>
              <a:rPr lang="en-US" dirty="0" smtClean="0"/>
              <a:t>Pass partial computations from stage to stage</a:t>
            </a:r>
          </a:p>
          <a:p>
            <a:pPr lvl="1"/>
            <a:r>
              <a:rPr lang="en-US" dirty="0" smtClean="0"/>
              <a:t>Stage </a:t>
            </a:r>
            <a:r>
              <a:rPr lang="en-US" dirty="0" err="1" smtClean="0"/>
              <a:t>i</a:t>
            </a:r>
            <a:r>
              <a:rPr lang="en-US" dirty="0" smtClean="0"/>
              <a:t> can start new computation once values passed to i+1</a:t>
            </a:r>
          </a:p>
          <a:p>
            <a:pPr lvl="1"/>
            <a:r>
              <a:rPr lang="en-US" dirty="0" smtClean="0"/>
              <a:t>E.g., complete 3 multiplications in 7 cycles, even though each requires 3 cycles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27297"/>
              </p:ext>
            </p:extLst>
          </p:nvPr>
        </p:nvGraphicFramePr>
        <p:xfrm>
          <a:off x="1219200" y="2743200"/>
          <a:ext cx="6934202" cy="18542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143000"/>
                <a:gridCol w="838200"/>
                <a:gridCol w="838200"/>
                <a:gridCol w="685800"/>
                <a:gridCol w="762000"/>
                <a:gridCol w="838200"/>
                <a:gridCol w="914400"/>
                <a:gridCol w="914402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Time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 smtClean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1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2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3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4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5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6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7</a:t>
                      </a:r>
                      <a:endParaRPr lang="en-US" b="0" i="0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1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2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libri"/>
                          <a:cs typeface="Calibri"/>
                        </a:rPr>
                        <a:t>Stage 3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a*b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a*c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dirty="0" smtClean="0">
                          <a:latin typeface="Courier New"/>
                          <a:cs typeface="Courier New"/>
                        </a:rPr>
                        <a:t>p1*p2</a:t>
                      </a:r>
                      <a:endParaRPr lang="en-US" sz="1400" b="1" i="0" dirty="0">
                        <a:latin typeface="Courier New"/>
                        <a:cs typeface="Courier New"/>
                      </a:endParaRPr>
                    </a:p>
                  </a:txBody>
                  <a:tcPr marL="124677" marR="124677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7265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74020" y="493713"/>
            <a:ext cx="7373938" cy="5730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Haswell</a:t>
            </a:r>
            <a:r>
              <a:rPr lang="en-US" dirty="0" smtClean="0"/>
              <a:t> CPU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7387" cy="5029200"/>
          </a:xfrm>
        </p:spPr>
        <p:txBody>
          <a:bodyPr/>
          <a:lstStyle/>
          <a:p>
            <a:pPr marL="741363" lvl="1" indent="-341313" defTabSz="895350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8 Total Functional Units</a:t>
            </a:r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Multiple instructions can execute in parallel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2 load,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store, with address computation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4 integer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/>
              <a:t>2</a:t>
            </a:r>
            <a:r>
              <a:rPr lang="en-US" sz="1800" dirty="0" smtClean="0"/>
              <a:t> FP multiply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FP add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1 FP divide</a:t>
            </a:r>
            <a:endParaRPr lang="en-US" dirty="0" smtClean="0"/>
          </a:p>
          <a:p>
            <a:pPr marL="341313" indent="-341313" defTabSz="895350" eaLnBrk="1" hangingPunct="1">
              <a:lnSpc>
                <a:spcPct val="85000"/>
              </a:lnSpc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dirty="0" smtClean="0"/>
              <a:t>Some instructions take &gt; 1 cycle, but can be pipelined</a:t>
            </a:r>
          </a:p>
          <a:p>
            <a:pPr marL="560388" lvl="1" indent="-222250" defTabSz="895350" eaLnBrk="1" hangingPunct="1">
              <a:lnSpc>
                <a:spcPct val="90000"/>
              </a:lnSpc>
              <a:buFont typeface="Wingdings" pitchFamily="2" charset="2"/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i="1" dirty="0" smtClean="0">
                <a:solidFill>
                  <a:srgbClr val="C00000"/>
                </a:solidFill>
              </a:rPr>
              <a:t>Instruction	Latency	Cycles/Issue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Load / Store	4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Integer Multiply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 smtClean="0"/>
              <a:t>Integer/Long Divide	3-30	3-30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Single/Double FP Multiply	5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dirty="0" smtClean="0"/>
              <a:t>Single/Double FP Add	3	1</a:t>
            </a:r>
          </a:p>
          <a:p>
            <a:pPr marL="560388" lvl="1" indent="-222250" defTabSz="895350" eaLnBrk="1" hangingPunct="1">
              <a:lnSpc>
                <a:spcPct val="90000"/>
              </a:lnSpc>
              <a:buNone/>
              <a:tabLst>
                <a:tab pos="114300" algn="l"/>
                <a:tab pos="5314950" algn="r"/>
                <a:tab pos="7258050" algn="r"/>
              </a:tabLst>
              <a:defRPr/>
            </a:pPr>
            <a:r>
              <a:rPr lang="en-US" sz="1800" b="1" dirty="0" smtClean="0"/>
              <a:t>Single/Double FP Divide	3-15	3-15</a:t>
            </a:r>
          </a:p>
        </p:txBody>
      </p:sp>
    </p:spTree>
    <p:extLst>
      <p:ext uri="{BB962C8B-B14F-4D97-AF65-F5344CB8AC3E}">
        <p14:creationId xmlns:p14="http://schemas.microsoft.com/office/powerpoint/2010/main" val="229752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8907" y="381000"/>
            <a:ext cx="7592093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x86-64 Compilation of Combine4</a:t>
            </a:r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624" y="1371600"/>
            <a:ext cx="8255000" cy="6858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 smtClean="0"/>
              <a:t>Inner Loop (Case: Integer Multiply)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491875" y="2057400"/>
            <a:ext cx="5715000" cy="11669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dbl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.L519:		# Loop: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imull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	(%rax,%rdx,4), %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ecx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	# t = t * d[</a:t>
            </a:r>
            <a:r>
              <a:rPr lang="en-US" sz="1400" dirty="0" err="1" smtClean="0">
                <a:solidFill>
                  <a:srgbClr val="C00000"/>
                </a:solidFill>
                <a:latin typeface="Courier New" pitchFamily="49" charset="0"/>
              </a:rPr>
              <a:t>i</a:t>
            </a:r>
            <a:r>
              <a:rPr lang="en-US" sz="1400" dirty="0" smtClean="0">
                <a:solidFill>
                  <a:srgbClr val="C00000"/>
                </a:solidFill>
                <a:latin typeface="Courier New" pitchFamily="49" charset="0"/>
              </a:rPr>
              <a:t>]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addq</a:t>
            </a:r>
            <a:r>
              <a:rPr lang="en-US" sz="1400" dirty="0" smtClean="0">
                <a:latin typeface="Courier New" pitchFamily="49" charset="0"/>
              </a:rPr>
              <a:t>	$1, %</a:t>
            </a:r>
            <a:r>
              <a:rPr lang="en-US" sz="1400" dirty="0" err="1" smtClean="0">
                <a:latin typeface="Courier New" pitchFamily="49" charset="0"/>
              </a:rPr>
              <a:t>rdx</a:t>
            </a:r>
            <a:r>
              <a:rPr lang="en-US" sz="1400" dirty="0" smtClean="0">
                <a:latin typeface="Courier New" pitchFamily="49" charset="0"/>
              </a:rPr>
              <a:t>	# </a:t>
            </a:r>
            <a:r>
              <a:rPr lang="en-US" sz="1400" dirty="0" err="1" smtClean="0">
                <a:latin typeface="Courier New" pitchFamily="49" charset="0"/>
              </a:rPr>
              <a:t>i</a:t>
            </a:r>
            <a:r>
              <a:rPr lang="en-US" sz="1400" dirty="0" smtClean="0">
                <a:latin typeface="Courier New" pitchFamily="49" charset="0"/>
              </a:rPr>
              <a:t>++</a:t>
            </a: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cmpq</a:t>
            </a:r>
            <a:r>
              <a:rPr lang="en-US" sz="1400" dirty="0" smtClean="0">
                <a:latin typeface="Courier New" pitchFamily="49" charset="0"/>
              </a:rPr>
              <a:t>	%</a:t>
            </a:r>
            <a:r>
              <a:rPr lang="en-US" sz="1400" dirty="0" err="1" smtClean="0">
                <a:latin typeface="Courier New" pitchFamily="49" charset="0"/>
              </a:rPr>
              <a:t>rdx</a:t>
            </a:r>
            <a:r>
              <a:rPr lang="en-US" sz="1400" dirty="0" smtClean="0">
                <a:latin typeface="Courier New" pitchFamily="49" charset="0"/>
              </a:rPr>
              <a:t>, %</a:t>
            </a:r>
            <a:r>
              <a:rPr lang="en-US" sz="1400" dirty="0" err="1" smtClean="0">
                <a:latin typeface="Courier New" pitchFamily="49" charset="0"/>
              </a:rPr>
              <a:t>rbp</a:t>
            </a:r>
            <a:r>
              <a:rPr lang="en-US" sz="1400" dirty="0" smtClean="0">
                <a:latin typeface="Courier New" pitchFamily="49" charset="0"/>
              </a:rPr>
              <a:t>	# Compare </a:t>
            </a:r>
            <a:r>
              <a:rPr lang="en-US" sz="1400" dirty="0" err="1" smtClean="0">
                <a:latin typeface="Courier New" pitchFamily="49" charset="0"/>
              </a:rPr>
              <a:t>length:i</a:t>
            </a:r>
            <a:endParaRPr lang="en-US" sz="1400" dirty="0" smtClean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228600" algn="l"/>
                <a:tab pos="914400" algn="l"/>
                <a:tab pos="3149600" algn="l"/>
              </a:tabLst>
            </a:pPr>
            <a:r>
              <a:rPr lang="en-US" sz="1400" dirty="0" smtClean="0">
                <a:latin typeface="Courier New" pitchFamily="49" charset="0"/>
              </a:rPr>
              <a:t>	</a:t>
            </a:r>
            <a:r>
              <a:rPr lang="en-US" sz="1400" dirty="0" err="1" smtClean="0">
                <a:latin typeface="Courier New" pitchFamily="49" charset="0"/>
              </a:rPr>
              <a:t>jg</a:t>
            </a:r>
            <a:r>
              <a:rPr lang="en-US" sz="1400" dirty="0" smtClean="0">
                <a:latin typeface="Courier New" pitchFamily="49" charset="0"/>
              </a:rPr>
              <a:t>	.L519	# If &gt;, </a:t>
            </a:r>
            <a:r>
              <a:rPr lang="en-US" sz="1400" dirty="0" err="1" smtClean="0">
                <a:latin typeface="Courier New" pitchFamily="49" charset="0"/>
              </a:rPr>
              <a:t>goto</a:t>
            </a:r>
            <a:r>
              <a:rPr lang="en-US" sz="1400" dirty="0" smtClean="0">
                <a:latin typeface="Courier New" pitchFamily="49" charset="0"/>
              </a:rPr>
              <a:t> Loop</a:t>
            </a:r>
            <a:endParaRPr lang="en-US" sz="1400" dirty="0">
              <a:latin typeface="Courier New" pitchFamily="49" charset="0"/>
            </a:endParaRPr>
          </a:p>
        </p:txBody>
      </p:sp>
      <p:graphicFrame>
        <p:nvGraphicFramePr>
          <p:cNvPr id="9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86289"/>
              </p:ext>
            </p:extLst>
          </p:nvPr>
        </p:nvGraphicFramePr>
        <p:xfrm>
          <a:off x="1570037" y="4013327"/>
          <a:ext cx="6003925" cy="1777873"/>
        </p:xfrm>
        <a:graphic>
          <a:graphicData uri="http://schemas.openxmlformats.org/drawingml/2006/table">
            <a:tbl>
              <a:tblPr/>
              <a:tblGrid>
                <a:gridCol w="1723349"/>
                <a:gridCol w="1070144"/>
                <a:gridCol w="1070144"/>
                <a:gridCol w="1070144"/>
                <a:gridCol w="1070144"/>
              </a:tblGrid>
              <a:tr h="390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Method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Integer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Double FP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Operation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Add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Helvetica" pitchFamily="34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Combine4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1.27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5.01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Latency Bound</a:t>
                      </a:r>
                    </a:p>
                  </a:txBody>
                  <a:tcPr marL="45720" marR="4572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1.00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3.00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" pitchFamily="34" charset="0"/>
                        </a:rPr>
                        <a:t>5.00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118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27025" y="285750"/>
            <a:ext cx="8664575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Combine4 = Serial Computation</a:t>
            </a:r>
            <a:br>
              <a:rPr lang="en-US" dirty="0" smtClean="0"/>
            </a:br>
            <a:r>
              <a:rPr lang="en-US" dirty="0" smtClean="0"/>
              <a:t>(OP = *)</a:t>
            </a: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6036" y="1143000"/>
            <a:ext cx="6365564" cy="1676400"/>
          </a:xfrm>
        </p:spPr>
        <p:txBody>
          <a:bodyPr/>
          <a:lstStyle/>
          <a:p>
            <a:pPr marL="287338" indent="-287338" eaLnBrk="1" hangingPunct="1">
              <a:defRPr/>
            </a:pPr>
            <a:r>
              <a:rPr lang="en-US" dirty="0" smtClean="0"/>
              <a:t>Computation (length=8)</a:t>
            </a:r>
          </a:p>
          <a:p>
            <a:pPr marL="285750" lvl="1" indent="-171450" eaLnBrk="1" hangingPunct="1">
              <a:buFont typeface="Wingdings" pitchFamily="2" charset="2"/>
              <a:buNone/>
              <a:defRPr/>
            </a:pPr>
            <a:r>
              <a:rPr lang="en-US" sz="1400" b="1" dirty="0" smtClean="0"/>
              <a:t> </a:t>
            </a:r>
            <a:r>
              <a:rPr lang="en-US" sz="1600" b="1" dirty="0" smtClean="0">
                <a:latin typeface="Courier New" pitchFamily="49" charset="0"/>
              </a:rPr>
              <a:t>((((((((1 * d[0]) * d[1]) * d[2]) * d[3]) </a:t>
            </a:r>
            <a:br>
              <a:rPr lang="en-US" sz="1600" b="1" dirty="0" smtClean="0">
                <a:latin typeface="Courier New" pitchFamily="49" charset="0"/>
              </a:rPr>
            </a:br>
            <a:r>
              <a:rPr lang="en-US" sz="1600" b="1" dirty="0" smtClean="0">
                <a:latin typeface="Courier New" pitchFamily="49" charset="0"/>
              </a:rPr>
              <a:t>* d[4]) * d[5]) * d[6]) * d[7])</a:t>
            </a:r>
          </a:p>
          <a:p>
            <a:pPr marL="287338" indent="-287338" eaLnBrk="1" hangingPunct="1">
              <a:defRPr/>
            </a:pPr>
            <a:r>
              <a:rPr lang="en-US" dirty="0" smtClean="0"/>
              <a:t>Sequential dependence</a:t>
            </a:r>
          </a:p>
          <a:p>
            <a:pPr marL="687388" lvl="1" indent="-287338">
              <a:defRPr/>
            </a:pPr>
            <a:r>
              <a:rPr lang="en-US" dirty="0" smtClean="0"/>
              <a:t>Performance: determined by latency of OP</a:t>
            </a:r>
          </a:p>
        </p:txBody>
      </p:sp>
      <p:sp>
        <p:nvSpPr>
          <p:cNvPr id="20503" name="AutoShape 5"/>
          <p:cNvSpPr>
            <a:spLocks noChangeArrowheads="1"/>
          </p:cNvSpPr>
          <p:nvPr/>
        </p:nvSpPr>
        <p:spPr bwMode="auto">
          <a:xfrm>
            <a:off x="599701" y="1905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4" name="Line 6"/>
          <p:cNvSpPr>
            <a:spLocks noChangeShapeType="1"/>
          </p:cNvSpPr>
          <p:nvPr/>
        </p:nvSpPr>
        <p:spPr bwMode="auto">
          <a:xfrm>
            <a:off x="7521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5" name="Line 7"/>
          <p:cNvSpPr>
            <a:spLocks noChangeShapeType="1"/>
          </p:cNvSpPr>
          <p:nvPr/>
        </p:nvSpPr>
        <p:spPr bwMode="auto">
          <a:xfrm>
            <a:off x="980701" y="1676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6" name="AutoShape 8"/>
          <p:cNvSpPr>
            <a:spLocks noChangeArrowheads="1"/>
          </p:cNvSpPr>
          <p:nvPr/>
        </p:nvSpPr>
        <p:spPr bwMode="auto">
          <a:xfrm>
            <a:off x="997261" y="2438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07" name="Line 9"/>
          <p:cNvSpPr>
            <a:spLocks noChangeShapeType="1"/>
          </p:cNvSpPr>
          <p:nvPr/>
        </p:nvSpPr>
        <p:spPr bwMode="auto">
          <a:xfrm>
            <a:off x="1149661" y="2286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8" name="Line 10"/>
          <p:cNvSpPr>
            <a:spLocks noChangeShapeType="1"/>
          </p:cNvSpPr>
          <p:nvPr/>
        </p:nvSpPr>
        <p:spPr bwMode="auto">
          <a:xfrm>
            <a:off x="1378261" y="2209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09" name="Freeform 11"/>
          <p:cNvSpPr>
            <a:spLocks/>
          </p:cNvSpPr>
          <p:nvPr/>
        </p:nvSpPr>
        <p:spPr bwMode="auto">
          <a:xfrm>
            <a:off x="904501" y="2209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2" name="Rectangle 12"/>
          <p:cNvSpPr>
            <a:spLocks noChangeArrowheads="1"/>
          </p:cNvSpPr>
          <p:nvPr/>
        </p:nvSpPr>
        <p:spPr bwMode="auto">
          <a:xfrm>
            <a:off x="645739" y="1371600"/>
            <a:ext cx="230191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1</a:t>
            </a:r>
            <a:endParaRPr lang="en-US" sz="1800" baseline="-25000">
              <a:solidFill>
                <a:schemeClr val="tx2"/>
              </a:solidFill>
              <a:latin typeface="Courier New" pitchFamily="49" charset="0"/>
            </a:endParaRPr>
          </a:p>
        </p:txBody>
      </p:sp>
      <p:sp>
        <p:nvSpPr>
          <p:cNvPr id="783373" name="Rectangle 13"/>
          <p:cNvSpPr>
            <a:spLocks noChangeArrowheads="1"/>
          </p:cNvSpPr>
          <p:nvPr/>
        </p:nvSpPr>
        <p:spPr bwMode="auto">
          <a:xfrm>
            <a:off x="828301" y="1371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783374" name="Rectangle 14"/>
          <p:cNvSpPr>
            <a:spLocks noChangeArrowheads="1"/>
          </p:cNvSpPr>
          <p:nvPr/>
        </p:nvSpPr>
        <p:spPr bwMode="auto">
          <a:xfrm>
            <a:off x="1225861" y="1905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20513" name="AutoShape 15"/>
          <p:cNvSpPr>
            <a:spLocks noChangeArrowheads="1"/>
          </p:cNvSpPr>
          <p:nvPr/>
        </p:nvSpPr>
        <p:spPr bwMode="auto">
          <a:xfrm>
            <a:off x="1385359" y="2971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4" name="Line 16"/>
          <p:cNvSpPr>
            <a:spLocks noChangeShapeType="1"/>
          </p:cNvSpPr>
          <p:nvPr/>
        </p:nvSpPr>
        <p:spPr bwMode="auto">
          <a:xfrm>
            <a:off x="1537759" y="2819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5" name="Line 17"/>
          <p:cNvSpPr>
            <a:spLocks noChangeShapeType="1"/>
          </p:cNvSpPr>
          <p:nvPr/>
        </p:nvSpPr>
        <p:spPr bwMode="auto">
          <a:xfrm>
            <a:off x="1766359" y="2743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16" name="Freeform 18"/>
          <p:cNvSpPr>
            <a:spLocks/>
          </p:cNvSpPr>
          <p:nvPr/>
        </p:nvSpPr>
        <p:spPr bwMode="auto">
          <a:xfrm>
            <a:off x="1286186" y="2743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79" name="Rectangle 19"/>
          <p:cNvSpPr>
            <a:spLocks noChangeArrowheads="1"/>
          </p:cNvSpPr>
          <p:nvPr/>
        </p:nvSpPr>
        <p:spPr bwMode="auto">
          <a:xfrm>
            <a:off x="1613959" y="2438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2</a:t>
            </a:r>
          </a:p>
        </p:txBody>
      </p:sp>
      <p:sp>
        <p:nvSpPr>
          <p:cNvPr id="20518" name="AutoShape 20"/>
          <p:cNvSpPr>
            <a:spLocks noChangeArrowheads="1"/>
          </p:cNvSpPr>
          <p:nvPr/>
        </p:nvSpPr>
        <p:spPr bwMode="auto">
          <a:xfrm>
            <a:off x="1769534" y="35052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19" name="Line 21"/>
          <p:cNvSpPr>
            <a:spLocks noChangeShapeType="1"/>
          </p:cNvSpPr>
          <p:nvPr/>
        </p:nvSpPr>
        <p:spPr bwMode="auto">
          <a:xfrm>
            <a:off x="1921934" y="33528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0" name="Line 22"/>
          <p:cNvSpPr>
            <a:spLocks noChangeShapeType="1"/>
          </p:cNvSpPr>
          <p:nvPr/>
        </p:nvSpPr>
        <p:spPr bwMode="auto">
          <a:xfrm>
            <a:off x="2150534" y="3276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1" name="Freeform 23"/>
          <p:cNvSpPr>
            <a:spLocks/>
          </p:cNvSpPr>
          <p:nvPr/>
        </p:nvSpPr>
        <p:spPr bwMode="auto">
          <a:xfrm>
            <a:off x="1674284" y="32766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4" name="Rectangle 24"/>
          <p:cNvSpPr>
            <a:spLocks noChangeArrowheads="1"/>
          </p:cNvSpPr>
          <p:nvPr/>
        </p:nvSpPr>
        <p:spPr bwMode="auto">
          <a:xfrm>
            <a:off x="1998134" y="29718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0523" name="AutoShape 25"/>
          <p:cNvSpPr>
            <a:spLocks noChangeArrowheads="1"/>
          </p:cNvSpPr>
          <p:nvPr/>
        </p:nvSpPr>
        <p:spPr bwMode="auto">
          <a:xfrm>
            <a:off x="2168836" y="40386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4" name="Line 26"/>
          <p:cNvSpPr>
            <a:spLocks noChangeShapeType="1"/>
          </p:cNvSpPr>
          <p:nvPr/>
        </p:nvSpPr>
        <p:spPr bwMode="auto">
          <a:xfrm>
            <a:off x="2321236" y="38862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5" name="Line 27"/>
          <p:cNvSpPr>
            <a:spLocks noChangeShapeType="1"/>
          </p:cNvSpPr>
          <p:nvPr/>
        </p:nvSpPr>
        <p:spPr bwMode="auto">
          <a:xfrm>
            <a:off x="2549836" y="38100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26" name="Freeform 28"/>
          <p:cNvSpPr>
            <a:spLocks/>
          </p:cNvSpPr>
          <p:nvPr/>
        </p:nvSpPr>
        <p:spPr bwMode="auto">
          <a:xfrm>
            <a:off x="2058459" y="38100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89" name="Rectangle 29"/>
          <p:cNvSpPr>
            <a:spLocks noChangeArrowheads="1"/>
          </p:cNvSpPr>
          <p:nvPr/>
        </p:nvSpPr>
        <p:spPr bwMode="auto">
          <a:xfrm>
            <a:off x="2397436" y="35052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 dirty="0">
                <a:solidFill>
                  <a:schemeClr val="tx2"/>
                </a:solidFill>
                <a:latin typeface="Courier New" pitchFamily="49" charset="0"/>
              </a:rPr>
              <a:t>4</a:t>
            </a:r>
          </a:p>
        </p:txBody>
      </p:sp>
      <p:sp>
        <p:nvSpPr>
          <p:cNvPr id="20528" name="AutoShape 30"/>
          <p:cNvSpPr>
            <a:spLocks noChangeArrowheads="1"/>
          </p:cNvSpPr>
          <p:nvPr/>
        </p:nvSpPr>
        <p:spPr bwMode="auto">
          <a:xfrm>
            <a:off x="2551141" y="45720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29" name="Line 31"/>
          <p:cNvSpPr>
            <a:spLocks noChangeShapeType="1"/>
          </p:cNvSpPr>
          <p:nvPr/>
        </p:nvSpPr>
        <p:spPr bwMode="auto">
          <a:xfrm>
            <a:off x="2703541" y="44196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0" name="Line 32"/>
          <p:cNvSpPr>
            <a:spLocks noChangeShapeType="1"/>
          </p:cNvSpPr>
          <p:nvPr/>
        </p:nvSpPr>
        <p:spPr bwMode="auto">
          <a:xfrm>
            <a:off x="2932141" y="43434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1" name="Freeform 33"/>
          <p:cNvSpPr>
            <a:spLocks/>
          </p:cNvSpPr>
          <p:nvPr/>
        </p:nvSpPr>
        <p:spPr bwMode="auto">
          <a:xfrm>
            <a:off x="2457761" y="43434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4" name="Rectangle 34"/>
          <p:cNvSpPr>
            <a:spLocks noChangeArrowheads="1"/>
          </p:cNvSpPr>
          <p:nvPr/>
        </p:nvSpPr>
        <p:spPr bwMode="auto">
          <a:xfrm>
            <a:off x="2779741" y="40386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5</a:t>
            </a:r>
          </a:p>
        </p:txBody>
      </p:sp>
      <p:sp>
        <p:nvSpPr>
          <p:cNvPr id="20533" name="AutoShape 35"/>
          <p:cNvSpPr>
            <a:spLocks noChangeArrowheads="1"/>
          </p:cNvSpPr>
          <p:nvPr/>
        </p:nvSpPr>
        <p:spPr bwMode="auto">
          <a:xfrm>
            <a:off x="2939987" y="51054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4" name="Line 36"/>
          <p:cNvSpPr>
            <a:spLocks noChangeShapeType="1"/>
          </p:cNvSpPr>
          <p:nvPr/>
        </p:nvSpPr>
        <p:spPr bwMode="auto">
          <a:xfrm>
            <a:off x="3092387" y="49530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5" name="Line 37"/>
          <p:cNvSpPr>
            <a:spLocks noChangeShapeType="1"/>
          </p:cNvSpPr>
          <p:nvPr/>
        </p:nvSpPr>
        <p:spPr bwMode="auto">
          <a:xfrm>
            <a:off x="3320987" y="48768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36" name="Freeform 38"/>
          <p:cNvSpPr>
            <a:spLocks/>
          </p:cNvSpPr>
          <p:nvPr/>
        </p:nvSpPr>
        <p:spPr bwMode="auto">
          <a:xfrm>
            <a:off x="2840066" y="48768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399" name="Rectangle 39"/>
          <p:cNvSpPr>
            <a:spLocks noChangeArrowheads="1"/>
          </p:cNvSpPr>
          <p:nvPr/>
        </p:nvSpPr>
        <p:spPr bwMode="auto">
          <a:xfrm>
            <a:off x="3168587" y="45720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6</a:t>
            </a:r>
          </a:p>
        </p:txBody>
      </p:sp>
      <p:sp>
        <p:nvSpPr>
          <p:cNvPr id="20538" name="AutoShape 40"/>
          <p:cNvSpPr>
            <a:spLocks noChangeArrowheads="1"/>
          </p:cNvSpPr>
          <p:nvPr/>
        </p:nvSpPr>
        <p:spPr bwMode="auto">
          <a:xfrm>
            <a:off x="3334435" y="5638800"/>
            <a:ext cx="533400" cy="304800"/>
          </a:xfrm>
          <a:prstGeom prst="roundRect">
            <a:avLst>
              <a:gd name="adj" fmla="val 19644"/>
            </a:avLst>
          </a:prstGeom>
          <a:solidFill>
            <a:srgbClr val="F1C7C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00000"/>
              </a:lnSpc>
            </a:pPr>
            <a:r>
              <a:rPr lang="en-US" sz="1800">
                <a:latin typeface="Courier New" pitchFamily="49" charset="0"/>
              </a:rPr>
              <a:t>*</a:t>
            </a:r>
          </a:p>
        </p:txBody>
      </p:sp>
      <p:sp>
        <p:nvSpPr>
          <p:cNvPr id="20539" name="Line 41"/>
          <p:cNvSpPr>
            <a:spLocks noChangeShapeType="1"/>
          </p:cNvSpPr>
          <p:nvPr/>
        </p:nvSpPr>
        <p:spPr bwMode="auto">
          <a:xfrm>
            <a:off x="3492811" y="5486400"/>
            <a:ext cx="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0" name="Line 42"/>
          <p:cNvSpPr>
            <a:spLocks noChangeShapeType="1"/>
          </p:cNvSpPr>
          <p:nvPr/>
        </p:nvSpPr>
        <p:spPr bwMode="auto">
          <a:xfrm>
            <a:off x="3715435" y="54102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20541" name="Freeform 43"/>
          <p:cNvSpPr>
            <a:spLocks/>
          </p:cNvSpPr>
          <p:nvPr/>
        </p:nvSpPr>
        <p:spPr bwMode="auto">
          <a:xfrm>
            <a:off x="3228912" y="5410200"/>
            <a:ext cx="92398" cy="369332"/>
          </a:xfrm>
          <a:custGeom>
            <a:avLst/>
            <a:gdLst>
              <a:gd name="T0" fmla="*/ 0 w 288"/>
              <a:gd name="T1" fmla="*/ 0 h 48"/>
              <a:gd name="T2" fmla="*/ 0 w 288"/>
              <a:gd name="T3" fmla="*/ 48 h 48"/>
              <a:gd name="T4" fmla="*/ 288 w 288"/>
              <a:gd name="T5" fmla="*/ 48 h 48"/>
              <a:gd name="T6" fmla="*/ 0 60000 65536"/>
              <a:gd name="T7" fmla="*/ 0 60000 65536"/>
              <a:gd name="T8" fmla="*/ 0 60000 65536"/>
              <a:gd name="T9" fmla="*/ 0 w 288"/>
              <a:gd name="T10" fmla="*/ 0 h 48"/>
              <a:gd name="T11" fmla="*/ 288 w 288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48">
                <a:moveTo>
                  <a:pt x="0" y="0"/>
                </a:moveTo>
                <a:lnTo>
                  <a:pt x="0" y="48"/>
                </a:lnTo>
                <a:lnTo>
                  <a:pt x="288" y="48"/>
                </a:ln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783404" name="Rectangle 44"/>
          <p:cNvSpPr>
            <a:spLocks noChangeArrowheads="1"/>
          </p:cNvSpPr>
          <p:nvPr/>
        </p:nvSpPr>
        <p:spPr bwMode="auto">
          <a:xfrm>
            <a:off x="3563035" y="5105400"/>
            <a:ext cx="323165" cy="369332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  <a:effectLst/>
        </p:spPr>
        <p:txBody>
          <a:bodyPr wrap="square" lIns="45720" rIns="45720">
            <a:spAutoFit/>
          </a:bodyPr>
          <a:lstStyle/>
          <a:p>
            <a:pPr algn="ctr">
              <a:defRPr/>
            </a:pPr>
            <a:r>
              <a:rPr lang="en-US" sz="1800">
                <a:solidFill>
                  <a:schemeClr val="tx2"/>
                </a:solidFill>
                <a:latin typeface="Courier New" pitchFamily="49" charset="0"/>
              </a:rPr>
              <a:t>d</a:t>
            </a:r>
            <a:r>
              <a:rPr lang="en-US" sz="1800" baseline="-25000">
                <a:solidFill>
                  <a:schemeClr val="tx2"/>
                </a:solidFill>
                <a:latin typeface="Courier New" pitchFamily="49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790732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ass02">
  <a:themeElements>
    <a:clrScheme name="">
      <a:dk1>
        <a:srgbClr val="000066"/>
      </a:dk1>
      <a:lt1>
        <a:srgbClr val="FFFFFF"/>
      </a:lt1>
      <a:dk2>
        <a:srgbClr val="003300"/>
      </a:dk2>
      <a:lt2>
        <a:srgbClr val="00FF99"/>
      </a:lt2>
      <a:accent1>
        <a:srgbClr val="800000"/>
      </a:accent1>
      <a:accent2>
        <a:srgbClr val="33CCCC"/>
      </a:accent2>
      <a:accent3>
        <a:srgbClr val="FFFFFF"/>
      </a:accent3>
      <a:accent4>
        <a:srgbClr val="000056"/>
      </a:accent4>
      <a:accent5>
        <a:srgbClr val="C0AAAA"/>
      </a:accent5>
      <a:accent6>
        <a:srgbClr val="2DB9B9"/>
      </a:accent6>
      <a:hlink>
        <a:srgbClr val="660033"/>
      </a:hlink>
      <a:folHlink>
        <a:srgbClr val="000099"/>
      </a:folHlink>
    </a:clrScheme>
    <a:fontScheme name="class0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sm" len="sm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7961" dir="2700000" algn="ctr" rotWithShape="0">
                  <a:schemeClr val="tx2"/>
                </a:outerShdw>
              </a:effectLst>
            </a14:hiddenEffects>
          </a:ext>
        </a:extLst>
      </a:spPr>
      <a:bodyPr vert="horz" wrap="non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</a:objectDefaults>
  <a:extraClrSchemeLst>
    <a:extraClrScheme>
      <a:clrScheme name="class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02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02 8">
        <a:dk1>
          <a:srgbClr val="000000"/>
        </a:dk1>
        <a:lt1>
          <a:srgbClr val="FFFFFF"/>
        </a:lt1>
        <a:dk2>
          <a:srgbClr val="002396"/>
        </a:dk2>
        <a:lt2>
          <a:srgbClr val="00FF64"/>
        </a:lt2>
        <a:accent1>
          <a:srgbClr val="DC0A00"/>
        </a:accent1>
        <a:accent2>
          <a:srgbClr val="00FFFF"/>
        </a:accent2>
        <a:accent3>
          <a:srgbClr val="AAACC9"/>
        </a:accent3>
        <a:accent4>
          <a:srgbClr val="DADADA"/>
        </a:accent4>
        <a:accent5>
          <a:srgbClr val="EBAAAA"/>
        </a:accent5>
        <a:accent6>
          <a:srgbClr val="00E7E7"/>
        </a:accent6>
        <a:hlink>
          <a:srgbClr val="E1E100"/>
        </a:hlink>
        <a:folHlink>
          <a:srgbClr val="FF96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C:\Shared Files\Classes\CS 213 F'02\Lectures\class02.ppt</Template>
  <TotalTime>22211</TotalTime>
  <Pages>35</Pages>
  <Words>2228</Words>
  <Application>Microsoft Office PowerPoint</Application>
  <PresentationFormat>Letter Paper (8.5x11 in)</PresentationFormat>
  <Paragraphs>826</Paragraphs>
  <Slides>35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class02</vt:lpstr>
      <vt:lpstr>Machine-Dependent Optimization  </vt:lpstr>
      <vt:lpstr>Machine-Dependent Optimization</vt:lpstr>
      <vt:lpstr>Modern CPU Design</vt:lpstr>
      <vt:lpstr>Superscalar Processor</vt:lpstr>
      <vt:lpstr>What Is a Pipeline?</vt:lpstr>
      <vt:lpstr>Pipelined Functional Units</vt:lpstr>
      <vt:lpstr>Haswell CPU</vt:lpstr>
      <vt:lpstr>x86-64 Compilation of Combine4</vt:lpstr>
      <vt:lpstr>Combine4 = Serial Computation (OP = *)</vt:lpstr>
      <vt:lpstr>Loop Unrolling (2x1)</vt:lpstr>
      <vt:lpstr>Effect of Loop Unrolling</vt:lpstr>
      <vt:lpstr>Loop Unrolling with Reassociation (2x1a)</vt:lpstr>
      <vt:lpstr>Effect of Reassociation</vt:lpstr>
      <vt:lpstr>Reassociated Computation</vt:lpstr>
      <vt:lpstr>Loop Unrolling with Separate Accumulators (2x2)</vt:lpstr>
      <vt:lpstr>Effect of Separate Accumulators</vt:lpstr>
      <vt:lpstr>Separate Accumulators</vt:lpstr>
      <vt:lpstr>Unrolling &amp; Accumulating</vt:lpstr>
      <vt:lpstr>Unrolling &amp; Accumulating: Double *</vt:lpstr>
      <vt:lpstr>Unrolling &amp; Accumulating: Int +</vt:lpstr>
      <vt:lpstr>Achievable Performance</vt:lpstr>
      <vt:lpstr>What About Branches?</vt:lpstr>
      <vt:lpstr>Modern CPU Design</vt:lpstr>
      <vt:lpstr>Branch Outcomes</vt:lpstr>
      <vt:lpstr>Branch Prediction</vt:lpstr>
      <vt:lpstr>Branch Prediction Through Loop</vt:lpstr>
      <vt:lpstr>Branch Misprediction Invalidation</vt:lpstr>
      <vt:lpstr>Branch Misprediction Recovery</vt:lpstr>
      <vt:lpstr>Getting High Performance</vt:lpstr>
      <vt:lpstr>Visualizing Operations</vt:lpstr>
      <vt:lpstr>3 Iterations of Combining Product</vt:lpstr>
      <vt:lpstr>4 Iterations of Combining Sum</vt:lpstr>
      <vt:lpstr>Combining Sum: Resource Constraints</vt:lpstr>
      <vt:lpstr>Visualizing Parallel Loop</vt:lpstr>
      <vt:lpstr>Executing with Parallel Loop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Optimization I</dc:title>
  <dc:subject/>
  <dc:creator>Randal E. Bryant and David R. O'Hallaron</dc:creator>
  <cp:keywords/>
  <dc:description/>
  <cp:lastModifiedBy>Geoff Kuenning</cp:lastModifiedBy>
  <cp:revision>176</cp:revision>
  <cp:lastPrinted>2015-11-16T09:06:43Z</cp:lastPrinted>
  <dcterms:created xsi:type="dcterms:W3CDTF">1998-08-11T09:19:24Z</dcterms:created>
  <dcterms:modified xsi:type="dcterms:W3CDTF">2018-01-13T07:21:03Z</dcterms:modified>
  <cp:category/>
</cp:coreProperties>
</file>