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13" r:id="rId27"/>
    <p:sldId id="296" r:id="rId28"/>
    <p:sldId id="314" r:id="rId29"/>
    <p:sldId id="347" r:id="rId30"/>
    <p:sldId id="348" r:id="rId31"/>
    <p:sldId id="349" r:id="rId32"/>
    <p:sldId id="350" r:id="rId33"/>
    <p:sldId id="318" r:id="rId34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3" autoAdjust="0"/>
  </p:normalViewPr>
  <p:slideViewPr>
    <p:cSldViewPr snapToGrid="0" snapToObjects="1">
      <p:cViewPr varScale="1">
        <p:scale>
          <a:sx n="92" d="100"/>
          <a:sy n="92" d="100"/>
        </p:scale>
        <p:origin x="-456" y="-102"/>
      </p:cViewPr>
      <p:guideLst>
        <p:guide orient="horz" pos="4230"/>
        <p:guide pos="4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Disk seek time</c:v>
                </c:pt>
              </c:strCache>
            </c:strRef>
          </c:tx>
          <c:spPr>
            <a:ln w="12700" cmpd="sng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data!$B$2:$B$9</c:f>
              <c:numCache>
                <c:formatCode>#,##0</c:formatCode>
                <c:ptCount val="8"/>
                <c:pt idx="0">
                  <c:v>75000000</c:v>
                </c:pt>
                <c:pt idx="1">
                  <c:v>28000000</c:v>
                </c:pt>
                <c:pt idx="2">
                  <c:v>10000000</c:v>
                </c:pt>
                <c:pt idx="3">
                  <c:v>8000000</c:v>
                </c:pt>
                <c:pt idx="4">
                  <c:v>6000000</c:v>
                </c:pt>
                <c:pt idx="5">
                  <c:v>5000000</c:v>
                </c:pt>
                <c:pt idx="6">
                  <c:v>3000000</c:v>
                </c:pt>
                <c:pt idx="7">
                  <c:v>3000000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SSD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data!$C$2:$C$9</c:f>
              <c:numCache>
                <c:formatCode>General</c:formatCode>
                <c:ptCount val="8"/>
                <c:pt idx="7" formatCode="#,##0">
                  <c:v>50000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data!$E$1</c:f>
              <c:strCache>
                <c:ptCount val="1"/>
                <c:pt idx="0">
                  <c:v>SRAM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data!$E$2:$E$9</c:f>
              <c:numCache>
                <c:formatCode>General</c:formatCode>
                <c:ptCount val="8"/>
                <c:pt idx="0">
                  <c:v>150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2.5</c:v>
                </c:pt>
                <c:pt idx="5">
                  <c:v>2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14304"/>
        <c:axId val="156915584"/>
      </c:lineChart>
      <c:catAx>
        <c:axId val="15411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156915584"/>
        <c:crossesAt val="0"/>
        <c:auto val="1"/>
        <c:lblAlgn val="ctr"/>
        <c:lblOffset val="100"/>
        <c:noMultiLvlLbl val="0"/>
      </c:catAx>
      <c:valAx>
        <c:axId val="156915584"/>
        <c:scaling>
          <c:logBase val="10"/>
          <c:orientation val="minMax"/>
          <c:min val="0.01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Time (ns)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54114304"/>
        <c:crosses val="autoZero"/>
        <c:crossBetween val="between"/>
        <c:minorUnit val="10"/>
      </c:valAx>
      <c:spPr>
        <a:ln>
          <a:noFill/>
        </a:ln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55541" y="6654416"/>
            <a:ext cx="761502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9FB92AC-20C0-4557-A9F4-526D7D5B80A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0561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451" y="3318508"/>
            <a:ext cx="6798100" cy="314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0" tIns="44401" rIns="90390" bIns="44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31794" y="6654416"/>
            <a:ext cx="807413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E4432A3-4384-408D-85F9-8DF114E4880F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30225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41414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5838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16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3988" y="247650"/>
            <a:ext cx="2093912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47650"/>
            <a:ext cx="6132513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83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76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527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324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3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449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32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82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3251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47650"/>
            <a:ext cx="737552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701B6914-9BC8-4C22-B3D6-C64F74D9455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192088"/>
            <a:ext cx="8016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The Memory Hierarchy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Storage technologies and trends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Locality of reference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Caching in the memory hierarchy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93688" y="762000"/>
            <a:ext cx="8786812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(2)</a:t>
            </a:r>
          </a:p>
        </p:txBody>
      </p:sp>
      <p:sp>
        <p:nvSpPr>
          <p:cNvPr id="91166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data word </a:t>
            </a:r>
            <a:r>
              <a:rPr lang="en-US" dirty="0" err="1"/>
              <a:t>y</a:t>
            </a:r>
            <a:r>
              <a:rPr lang="en-US" dirty="0"/>
              <a:t> on the bus.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767513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5243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329113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871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887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887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887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1887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1887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2660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 flipH="1">
            <a:off x="2571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3105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672428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1962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971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783263" y="38258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i="1"/>
              <a:t>y</a:t>
            </a: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2266950" y="3276600"/>
            <a:ext cx="0" cy="914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266950" y="4191000"/>
            <a:ext cx="44958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6762750" y="42672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579302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7673975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7658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247259" y="3015248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4302038" y="3716923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4652962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0149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(3)</a:t>
            </a:r>
          </a:p>
        </p:txBody>
      </p:sp>
      <p:sp>
        <p:nvSpPr>
          <p:cNvPr id="92187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Main memory reads data word </a:t>
            </a:r>
            <a:r>
              <a:rPr lang="en-US" dirty="0" err="1"/>
              <a:t>y</a:t>
            </a:r>
            <a:r>
              <a:rPr lang="en-US" dirty="0"/>
              <a:t> from the bus and stores it at address A.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772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248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333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876550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892300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892300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892300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892300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1892300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2665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 flipH="1">
            <a:off x="2576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109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609725" y="234214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Register </a:t>
            </a:r>
            <a:r>
              <a:rPr lang="en-US" sz="1600" dirty="0"/>
              <a:t>file</a:t>
            </a: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1966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976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</a:rPr>
              <a:t>Bus </a:t>
            </a:r>
            <a:r>
              <a:rPr lang="en-US" sz="1600" dirty="0" smtClean="0">
                <a:solidFill>
                  <a:srgbClr val="000000"/>
                </a:solidFill>
              </a:rPr>
              <a:t>interface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767513" y="426402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526213" y="3409950"/>
            <a:ext cx="1506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main memory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7678738" y="3668713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662863" y="41719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241981" y="3014246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4224338" y="3698875"/>
            <a:ext cx="11350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638675" y="2466975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8201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31" name="Rectangle 51"/>
          <p:cNvSpPr>
            <a:spLocks noGrp="1" noChangeArrowheads="1"/>
          </p:cNvSpPr>
          <p:nvPr>
            <p:ph type="title"/>
          </p:nvPr>
        </p:nvSpPr>
        <p:spPr>
          <a:xfrm>
            <a:off x="357018" y="334078"/>
            <a:ext cx="7592093" cy="762000"/>
          </a:xfrm>
        </p:spPr>
        <p:txBody>
          <a:bodyPr/>
          <a:lstStyle/>
          <a:p>
            <a:r>
              <a:rPr lang="en-US" dirty="0" smtClean="0"/>
              <a:t>I/O Bus</a:t>
            </a:r>
            <a:endParaRPr lang="en-US" dirty="0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80225" y="287655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5356225" y="302895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441825" y="306070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2984500" y="302895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1084263" y="306070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000250" y="17335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000250" y="18859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2000250" y="20383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000250" y="21907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000250" y="23431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2773363" y="1733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 flipH="1">
            <a:off x="2684463" y="2114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3217863" y="158115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717675" y="141187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2074863" y="257175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931863" y="135255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819150" y="104775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3865563" y="234214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</a:t>
            </a:r>
            <a:r>
              <a:rPr lang="en-US" sz="1600" dirty="0" smtClean="0"/>
              <a:t>ystem </a:t>
            </a:r>
            <a:r>
              <a:rPr lang="en-US" sz="1600" dirty="0"/>
              <a:t>bus</a:t>
            </a: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>
            <a:off x="3751263" y="26479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5386388" y="234214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emory </a:t>
            </a:r>
            <a:r>
              <a:rPr lang="en-US" sz="1600" dirty="0"/>
              <a:t>bus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6037263" y="26479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4665663" y="37147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AutoShape 26"/>
          <p:cNvSpPr>
            <a:spLocks noChangeArrowheads="1"/>
          </p:cNvSpPr>
          <p:nvPr/>
        </p:nvSpPr>
        <p:spPr bwMode="auto">
          <a:xfrm flipV="1">
            <a:off x="577056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535146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7308" name="AutoShape 28"/>
          <p:cNvSpPr>
            <a:spLocks noChangeArrowheads="1"/>
          </p:cNvSpPr>
          <p:nvPr/>
        </p:nvSpPr>
        <p:spPr bwMode="auto">
          <a:xfrm flipV="1">
            <a:off x="34401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302101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7310" name="AutoShape 30"/>
          <p:cNvSpPr>
            <a:spLocks noChangeArrowheads="1"/>
          </p:cNvSpPr>
          <p:nvPr/>
        </p:nvSpPr>
        <p:spPr bwMode="auto">
          <a:xfrm flipV="1">
            <a:off x="17637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1420813" y="516255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1649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2411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1214438" y="592354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1892300" y="592354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37068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209925" y="592354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6011863" y="56959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AutoShape 39"/>
          <p:cNvSpPr>
            <a:spLocks noChangeArrowheads="1"/>
          </p:cNvSpPr>
          <p:nvPr/>
        </p:nvSpPr>
        <p:spPr bwMode="auto">
          <a:xfrm>
            <a:off x="5707063" y="607695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97320" name="AutoShape 40"/>
          <p:cNvSpPr>
            <a:spLocks noChangeArrowheads="1"/>
          </p:cNvSpPr>
          <p:nvPr/>
        </p:nvSpPr>
        <p:spPr bwMode="auto">
          <a:xfrm>
            <a:off x="855663" y="423545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1931988" y="4405313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2" name="Rectangle 42"/>
          <p:cNvSpPr>
            <a:spLocks noChangeArrowheads="1"/>
          </p:cNvSpPr>
          <p:nvPr/>
        </p:nvSpPr>
        <p:spPr bwMode="auto">
          <a:xfrm>
            <a:off x="3608388" y="4395788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3" name="Rectangle 43"/>
          <p:cNvSpPr>
            <a:spLocks noChangeArrowheads="1"/>
          </p:cNvSpPr>
          <p:nvPr/>
        </p:nvSpPr>
        <p:spPr bwMode="auto">
          <a:xfrm>
            <a:off x="5942013" y="43862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4529138" y="4540250"/>
            <a:ext cx="8747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7325" name="Rectangle 45"/>
          <p:cNvSpPr>
            <a:spLocks noChangeArrowheads="1"/>
          </p:cNvSpPr>
          <p:nvPr/>
        </p:nvSpPr>
        <p:spPr bwMode="auto">
          <a:xfrm>
            <a:off x="4832350" y="4324350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6" name="Rectangle 46"/>
          <p:cNvSpPr>
            <a:spLocks noChangeArrowheads="1"/>
          </p:cNvSpPr>
          <p:nvPr/>
        </p:nvSpPr>
        <p:spPr bwMode="auto">
          <a:xfrm>
            <a:off x="67230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7" name="Rectangle 47"/>
          <p:cNvSpPr>
            <a:spLocks noChangeArrowheads="1"/>
          </p:cNvSpPr>
          <p:nvPr/>
        </p:nvSpPr>
        <p:spPr bwMode="auto">
          <a:xfrm>
            <a:off x="70278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8" name="Rectangle 48"/>
          <p:cNvSpPr>
            <a:spLocks noChangeArrowheads="1"/>
          </p:cNvSpPr>
          <p:nvPr/>
        </p:nvSpPr>
        <p:spPr bwMode="auto">
          <a:xfrm>
            <a:off x="73326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6708775" y="4629150"/>
            <a:ext cx="2212975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53458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 Disk Sector (1)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291263" y="2988677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4767263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852863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395538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411288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411288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411288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411288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1411288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184400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 flipH="1">
            <a:off x="2095500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2628900" y="1693277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128713" y="1524000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1485900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342900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22860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4076700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 flipV="1">
            <a:off x="518160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476250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8327" name="AutoShape 23"/>
          <p:cNvSpPr>
            <a:spLocks noChangeArrowheads="1"/>
          </p:cNvSpPr>
          <p:nvPr/>
        </p:nvSpPr>
        <p:spPr bwMode="auto">
          <a:xfrm flipV="1">
            <a:off x="28511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243205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8329" name="AutoShape 25"/>
          <p:cNvSpPr>
            <a:spLocks noChangeArrowheads="1"/>
          </p:cNvSpPr>
          <p:nvPr/>
        </p:nvSpPr>
        <p:spPr bwMode="auto">
          <a:xfrm flipV="1">
            <a:off x="11747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831850" y="5198477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1060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1822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681084" y="6035675"/>
            <a:ext cx="72698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mouse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1379879" y="6019800"/>
            <a:ext cx="9327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31178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2620963" y="6035675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54229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>
            <a:off x="5124450" y="6189077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98339" name="AutoShape 35"/>
          <p:cNvSpPr>
            <a:spLocks noChangeArrowheads="1"/>
          </p:cNvSpPr>
          <p:nvPr/>
        </p:nvSpPr>
        <p:spPr bwMode="auto">
          <a:xfrm>
            <a:off x="266700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1343025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3019425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5353050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5553075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4243388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2355850" y="3365500"/>
            <a:ext cx="201295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>
            <a:off x="4332288" y="33655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V="1">
            <a:off x="4294188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5429250" y="4487863"/>
            <a:ext cx="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9" name="Rectangle 45"/>
          <p:cNvSpPr>
            <a:spLocks noChangeArrowheads="1"/>
          </p:cNvSpPr>
          <p:nvPr/>
        </p:nvSpPr>
        <p:spPr bwMode="auto">
          <a:xfrm>
            <a:off x="495300" y="3172827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4038600" y="1323975"/>
            <a:ext cx="48768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CPU initiates a disk read by writing a command, logical block number, and destination memory address to a </a:t>
            </a:r>
            <a:r>
              <a:rPr lang="en-US" b="0" dirty="0">
                <a:solidFill>
                  <a:srgbClr val="FF0000"/>
                </a:solidFill>
              </a:rPr>
              <a:t>port </a:t>
            </a:r>
            <a:r>
              <a:rPr lang="en-US" b="0" dirty="0"/>
              <a:t>(address) associated with disk controller.</a:t>
            </a:r>
          </a:p>
        </p:txBody>
      </p:sp>
    </p:spTree>
    <p:extLst>
      <p:ext uri="{BB962C8B-B14F-4D97-AF65-F5344CB8AC3E}">
        <p14:creationId xmlns:p14="http://schemas.microsoft.com/office/powerpoint/2010/main" val="2052899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75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(2)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294438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4770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856038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398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1414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414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1414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1414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414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2187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 flipH="1">
            <a:off x="2098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2632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131888" y="15071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1489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346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47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4079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AutoShape 21"/>
          <p:cNvSpPr>
            <a:spLocks noChangeArrowheads="1"/>
          </p:cNvSpPr>
          <p:nvPr/>
        </p:nvSpPr>
        <p:spPr bwMode="auto">
          <a:xfrm flipV="1">
            <a:off x="5184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4765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 flipV="1">
            <a:off x="2854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2435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 flipV="1">
            <a:off x="1177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835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1063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1825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28650" y="601879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1306513" y="601879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3121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Text Box 32"/>
          <p:cNvSpPr txBox="1">
            <a:spLocks noChangeArrowheads="1"/>
          </p:cNvSpPr>
          <p:nvPr/>
        </p:nvSpPr>
        <p:spPr bwMode="auto">
          <a:xfrm>
            <a:off x="2624138" y="601879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99361" name="AutoShape 33"/>
          <p:cNvSpPr>
            <a:spLocks noChangeArrowheads="1"/>
          </p:cNvSpPr>
          <p:nvPr/>
        </p:nvSpPr>
        <p:spPr bwMode="auto">
          <a:xfrm>
            <a:off x="5121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Disk</a:t>
            </a:r>
            <a:endParaRPr lang="en-US" sz="1600" dirty="0"/>
          </a:p>
        </p:txBody>
      </p:sp>
      <p:sp>
        <p:nvSpPr>
          <p:cNvPr id="99362" name="AutoShape 34"/>
          <p:cNvSpPr>
            <a:spLocks noChangeArrowheads="1"/>
          </p:cNvSpPr>
          <p:nvPr/>
        </p:nvSpPr>
        <p:spPr bwMode="auto">
          <a:xfrm>
            <a:off x="269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Rectangle 35"/>
          <p:cNvSpPr>
            <a:spLocks noChangeArrowheads="1"/>
          </p:cNvSpPr>
          <p:nvPr/>
        </p:nvSpPr>
        <p:spPr bwMode="auto">
          <a:xfrm>
            <a:off x="1346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Rectangle 36"/>
          <p:cNvSpPr>
            <a:spLocks noChangeArrowheads="1"/>
          </p:cNvSpPr>
          <p:nvPr/>
        </p:nvSpPr>
        <p:spPr bwMode="auto">
          <a:xfrm>
            <a:off x="3022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5356225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5556250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4246563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4297363" y="3365500"/>
            <a:ext cx="1965325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4335463" y="3365500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V="1">
            <a:off x="4297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H="1">
            <a:off x="5432425" y="4500563"/>
            <a:ext cx="0" cy="1671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498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4210050" y="1323975"/>
            <a:ext cx="4395788" cy="915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Disk controller reads the sector and performs a direct memory access (</a:t>
            </a:r>
            <a:r>
              <a:rPr lang="en-US" b="0" dirty="0">
                <a:solidFill>
                  <a:srgbClr val="FF0000"/>
                </a:solidFill>
              </a:rPr>
              <a:t>DMA</a:t>
            </a:r>
            <a:r>
              <a:rPr lang="en-US" b="0" dirty="0"/>
              <a:t>) transfer into main memory.</a:t>
            </a:r>
          </a:p>
        </p:txBody>
      </p:sp>
    </p:spTree>
    <p:extLst>
      <p:ext uri="{BB962C8B-B14F-4D97-AF65-F5344CB8AC3E}">
        <p14:creationId xmlns:p14="http://schemas.microsoft.com/office/powerpoint/2010/main" val="790407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00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(3)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294438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4770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856038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2398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1414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1414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414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1414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414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2187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 flipH="1">
            <a:off x="2098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2632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1131888" y="15071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1489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346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47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4079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 flipV="1">
            <a:off x="5184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4765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 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 flipV="1">
            <a:off x="2854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2435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</a:t>
            </a:r>
            <a:r>
              <a:rPr lang="en-US" sz="1600" dirty="0" smtClean="0"/>
              <a:t>raphics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100377" name="AutoShape 25"/>
          <p:cNvSpPr>
            <a:spLocks noChangeArrowheads="1"/>
          </p:cNvSpPr>
          <p:nvPr/>
        </p:nvSpPr>
        <p:spPr bwMode="auto">
          <a:xfrm flipV="1">
            <a:off x="1177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835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1063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1825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628650" y="6018798"/>
            <a:ext cx="7175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ouse</a:t>
            </a:r>
            <a:endParaRPr lang="en-US" sz="1600" dirty="0"/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1306513" y="6018798"/>
            <a:ext cx="96062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</a:t>
            </a:r>
            <a:r>
              <a:rPr lang="en-US" sz="1600" dirty="0" smtClean="0"/>
              <a:t>eyboard</a:t>
            </a:r>
            <a:endParaRPr lang="en-US" sz="1600" dirty="0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3121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2624138" y="6018798"/>
            <a:ext cx="80142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onitor</a:t>
            </a:r>
            <a:endParaRPr lang="en-US" sz="1600" dirty="0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5426075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5121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</a:t>
            </a:r>
            <a:r>
              <a:rPr lang="en-US" sz="1600" dirty="0" smtClean="0"/>
              <a:t>isk</a:t>
            </a:r>
            <a:endParaRPr lang="en-US" sz="1600" dirty="0"/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269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1346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3022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5356225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5556250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4246563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3343275" y="2679700"/>
            <a:ext cx="1017588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4335463" y="2667000"/>
            <a:ext cx="0" cy="18335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 flipV="1">
            <a:off x="4297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 flipH="1">
            <a:off x="5426075" y="4500563"/>
            <a:ext cx="635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498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4495800" y="1219200"/>
            <a:ext cx="43434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When the DMA transfer completes, the disk controller notifies the CPU with an </a:t>
            </a:r>
            <a:r>
              <a:rPr lang="en-US" b="0" i="1" dirty="0">
                <a:solidFill>
                  <a:srgbClr val="FF0000"/>
                </a:solidFill>
              </a:rPr>
              <a:t>interrupt</a:t>
            </a:r>
            <a:r>
              <a:rPr lang="en-US" b="0" dirty="0"/>
              <a:t> (i.e., asserts a special “interrupt” pin on the CPU)</a:t>
            </a:r>
          </a:p>
        </p:txBody>
      </p:sp>
    </p:spTree>
    <p:extLst>
      <p:ext uri="{BB962C8B-B14F-4D97-AF65-F5344CB8AC3E}">
        <p14:creationId xmlns:p14="http://schemas.microsoft.com/office/powerpoint/2010/main" val="2566667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89"/>
          <p:cNvSpPr>
            <a:spLocks noChangeArrowheads="1"/>
          </p:cNvSpPr>
          <p:nvPr/>
        </p:nvSpPr>
        <p:spPr bwMode="auto">
          <a:xfrm>
            <a:off x="990600" y="3352800"/>
            <a:ext cx="7162800" cy="9906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Disks (</a:t>
            </a:r>
            <a:r>
              <a:rPr lang="en-US" dirty="0" err="1" smtClean="0"/>
              <a:t>SSDs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400"/>
            <a:ext cx="8373052" cy="1904999"/>
          </a:xfrm>
        </p:spPr>
        <p:txBody>
          <a:bodyPr/>
          <a:lstStyle/>
          <a:p>
            <a:r>
              <a:rPr lang="en-US" dirty="0" smtClean="0"/>
              <a:t>Pages: 512KB to 4KB; Blocks: 32 to 128 pages</a:t>
            </a:r>
          </a:p>
          <a:p>
            <a:r>
              <a:rPr lang="en-US" dirty="0" smtClean="0"/>
              <a:t>Data read/written only in units of pages</a:t>
            </a:r>
          </a:p>
          <a:p>
            <a:r>
              <a:rPr lang="en-US" dirty="0" smtClean="0"/>
              <a:t>Page can be written only after block has been erased</a:t>
            </a:r>
          </a:p>
          <a:p>
            <a:r>
              <a:rPr lang="en-US" dirty="0"/>
              <a:t>B</a:t>
            </a:r>
            <a:r>
              <a:rPr lang="en-US" dirty="0" smtClean="0"/>
              <a:t>lock wears out after about 100,000 writes</a:t>
            </a:r>
            <a:endParaRPr lang="en-US" dirty="0"/>
          </a:p>
        </p:txBody>
      </p:sp>
      <p:sp>
        <p:nvSpPr>
          <p:cNvPr id="62" name="AutoShape 238"/>
          <p:cNvSpPr>
            <a:spLocks noChangeArrowheads="1"/>
          </p:cNvSpPr>
          <p:nvPr/>
        </p:nvSpPr>
        <p:spPr bwMode="auto">
          <a:xfrm flipV="1">
            <a:off x="4305300" y="16065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Rectangle 239"/>
          <p:cNvSpPr>
            <a:spLocks noChangeArrowheads="1"/>
          </p:cNvSpPr>
          <p:nvPr/>
        </p:nvSpPr>
        <p:spPr bwMode="auto">
          <a:xfrm>
            <a:off x="3505200" y="2406650"/>
            <a:ext cx="2057400" cy="52070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Flash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translation layer</a:t>
            </a:r>
          </a:p>
        </p:txBody>
      </p:sp>
      <p:sp>
        <p:nvSpPr>
          <p:cNvPr id="64" name="Line 258"/>
          <p:cNvSpPr>
            <a:spLocks noChangeShapeType="1"/>
          </p:cNvSpPr>
          <p:nvPr/>
        </p:nvSpPr>
        <p:spPr bwMode="auto">
          <a:xfrm>
            <a:off x="4572000" y="292735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Rectangle 235"/>
          <p:cNvSpPr>
            <a:spLocks noChangeArrowheads="1"/>
          </p:cNvSpPr>
          <p:nvPr/>
        </p:nvSpPr>
        <p:spPr bwMode="auto">
          <a:xfrm>
            <a:off x="3429000" y="1390650"/>
            <a:ext cx="2209800" cy="2413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/>
              <a:uLnTx/>
              <a:uFillTx/>
            </a:endParaRPr>
          </a:p>
        </p:txBody>
      </p:sp>
      <p:sp>
        <p:nvSpPr>
          <p:cNvPr id="66" name="Rectangle 264"/>
          <p:cNvSpPr>
            <a:spLocks noChangeArrowheads="1"/>
          </p:cNvSpPr>
          <p:nvPr/>
        </p:nvSpPr>
        <p:spPr bwMode="auto">
          <a:xfrm>
            <a:off x="4476750" y="15414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Text Box 265"/>
          <p:cNvSpPr txBox="1">
            <a:spLocks noChangeArrowheads="1"/>
          </p:cNvSpPr>
          <p:nvPr/>
        </p:nvSpPr>
        <p:spPr bwMode="auto">
          <a:xfrm>
            <a:off x="3429000" y="10668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I/O bus</a:t>
            </a:r>
          </a:p>
        </p:txBody>
      </p:sp>
      <p:sp>
        <p:nvSpPr>
          <p:cNvPr id="68" name="Rectangle 271"/>
          <p:cNvSpPr>
            <a:spLocks noChangeArrowheads="1"/>
          </p:cNvSpPr>
          <p:nvPr/>
        </p:nvSpPr>
        <p:spPr bwMode="auto">
          <a:xfrm>
            <a:off x="5562600" y="1174750"/>
            <a:ext cx="457200" cy="533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9" name="Rectangle 272"/>
          <p:cNvSpPr>
            <a:spLocks noChangeArrowheads="1"/>
          </p:cNvSpPr>
          <p:nvPr/>
        </p:nvSpPr>
        <p:spPr bwMode="auto">
          <a:xfrm>
            <a:off x="3048000" y="1219200"/>
            <a:ext cx="4572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4" name="Rectangle 280"/>
          <p:cNvSpPr>
            <a:spLocks noChangeArrowheads="1"/>
          </p:cNvSpPr>
          <p:nvPr/>
        </p:nvSpPr>
        <p:spPr bwMode="auto">
          <a:xfrm>
            <a:off x="1154113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Rectangle 274"/>
          <p:cNvSpPr>
            <a:spLocks noChangeArrowheads="1"/>
          </p:cNvSpPr>
          <p:nvPr/>
        </p:nvSpPr>
        <p:spPr bwMode="auto">
          <a:xfrm>
            <a:off x="12303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0</a:t>
            </a:r>
          </a:p>
        </p:txBody>
      </p:sp>
      <p:sp>
        <p:nvSpPr>
          <p:cNvPr id="86" name="Rectangle 277"/>
          <p:cNvSpPr>
            <a:spLocks noChangeArrowheads="1"/>
          </p:cNvSpPr>
          <p:nvPr/>
        </p:nvSpPr>
        <p:spPr bwMode="auto">
          <a:xfrm>
            <a:off x="20685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1</a:t>
            </a:r>
          </a:p>
        </p:txBody>
      </p:sp>
      <p:sp>
        <p:nvSpPr>
          <p:cNvPr id="87" name="Rectangle 278"/>
          <p:cNvSpPr>
            <a:spLocks noChangeArrowheads="1"/>
          </p:cNvSpPr>
          <p:nvPr/>
        </p:nvSpPr>
        <p:spPr bwMode="auto">
          <a:xfrm>
            <a:off x="33639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P-1</a:t>
            </a:r>
          </a:p>
        </p:txBody>
      </p:sp>
      <p:sp>
        <p:nvSpPr>
          <p:cNvPr id="88" name="Text Box 279"/>
          <p:cNvSpPr txBox="1">
            <a:spLocks noChangeArrowheads="1"/>
          </p:cNvSpPr>
          <p:nvPr/>
        </p:nvSpPr>
        <p:spPr bwMode="auto">
          <a:xfrm>
            <a:off x="2906713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89" name="Text Box 281"/>
          <p:cNvSpPr txBox="1">
            <a:spLocks noChangeArrowheads="1"/>
          </p:cNvSpPr>
          <p:nvPr/>
        </p:nvSpPr>
        <p:spPr bwMode="auto">
          <a:xfrm>
            <a:off x="1066800" y="3321050"/>
            <a:ext cx="8493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Block 0</a:t>
            </a:r>
          </a:p>
        </p:txBody>
      </p:sp>
      <p:sp>
        <p:nvSpPr>
          <p:cNvPr id="71" name="Text Box 282"/>
          <p:cNvSpPr txBox="1">
            <a:spLocks noChangeArrowheads="1"/>
          </p:cNvSpPr>
          <p:nvPr/>
        </p:nvSpPr>
        <p:spPr bwMode="auto">
          <a:xfrm>
            <a:off x="4311650" y="3657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78" name="Rectangle 287"/>
          <p:cNvSpPr>
            <a:spLocks noChangeArrowheads="1"/>
          </p:cNvSpPr>
          <p:nvPr/>
        </p:nvSpPr>
        <p:spPr bwMode="auto">
          <a:xfrm>
            <a:off x="4876800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Rectangle 283"/>
          <p:cNvSpPr>
            <a:spLocks noChangeArrowheads="1"/>
          </p:cNvSpPr>
          <p:nvPr/>
        </p:nvSpPr>
        <p:spPr bwMode="auto">
          <a:xfrm>
            <a:off x="49530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0</a:t>
            </a:r>
          </a:p>
        </p:txBody>
      </p:sp>
      <p:sp>
        <p:nvSpPr>
          <p:cNvPr id="80" name="Rectangle 284"/>
          <p:cNvSpPr>
            <a:spLocks noChangeArrowheads="1"/>
          </p:cNvSpPr>
          <p:nvPr/>
        </p:nvSpPr>
        <p:spPr bwMode="auto">
          <a:xfrm>
            <a:off x="57912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1</a:t>
            </a:r>
          </a:p>
        </p:txBody>
      </p:sp>
      <p:sp>
        <p:nvSpPr>
          <p:cNvPr id="81" name="Rectangle 285"/>
          <p:cNvSpPr>
            <a:spLocks noChangeArrowheads="1"/>
          </p:cNvSpPr>
          <p:nvPr/>
        </p:nvSpPr>
        <p:spPr bwMode="auto">
          <a:xfrm>
            <a:off x="70866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Page P-1</a:t>
            </a:r>
          </a:p>
        </p:txBody>
      </p:sp>
      <p:sp>
        <p:nvSpPr>
          <p:cNvPr id="82" name="Text Box 286"/>
          <p:cNvSpPr txBox="1">
            <a:spLocks noChangeArrowheads="1"/>
          </p:cNvSpPr>
          <p:nvPr/>
        </p:nvSpPr>
        <p:spPr bwMode="auto">
          <a:xfrm>
            <a:off x="6629400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…</a:t>
            </a:r>
          </a:p>
        </p:txBody>
      </p:sp>
      <p:sp>
        <p:nvSpPr>
          <p:cNvPr id="83" name="Text Box 288"/>
          <p:cNvSpPr txBox="1">
            <a:spLocks noChangeArrowheads="1"/>
          </p:cNvSpPr>
          <p:nvPr/>
        </p:nvSpPr>
        <p:spPr bwMode="auto">
          <a:xfrm>
            <a:off x="4800600" y="3321050"/>
            <a:ext cx="11096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Block  B-1</a:t>
            </a:r>
          </a:p>
        </p:txBody>
      </p:sp>
      <p:sp>
        <p:nvSpPr>
          <p:cNvPr id="74" name="Text Box 291"/>
          <p:cNvSpPr txBox="1">
            <a:spLocks noChangeArrowheads="1"/>
          </p:cNvSpPr>
          <p:nvPr/>
        </p:nvSpPr>
        <p:spPr bwMode="auto">
          <a:xfrm>
            <a:off x="912813" y="3016250"/>
            <a:ext cx="14716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Flash memory</a:t>
            </a:r>
          </a:p>
        </p:txBody>
      </p:sp>
      <p:sp>
        <p:nvSpPr>
          <p:cNvPr id="75" name="Rectangle 292"/>
          <p:cNvSpPr>
            <a:spLocks noChangeArrowheads="1"/>
          </p:cNvSpPr>
          <p:nvPr/>
        </p:nvSpPr>
        <p:spPr bwMode="auto">
          <a:xfrm>
            <a:off x="838200" y="2317750"/>
            <a:ext cx="7467600" cy="217805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Text Box 293"/>
          <p:cNvSpPr txBox="1">
            <a:spLocks noChangeArrowheads="1"/>
          </p:cNvSpPr>
          <p:nvPr/>
        </p:nvSpPr>
        <p:spPr bwMode="auto">
          <a:xfrm>
            <a:off x="746125" y="1981200"/>
            <a:ext cx="2225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Solid State Disk (SSD)</a:t>
            </a:r>
          </a:p>
        </p:txBody>
      </p:sp>
      <p:sp>
        <p:nvSpPr>
          <p:cNvPr id="77" name="Text Box 297"/>
          <p:cNvSpPr txBox="1">
            <a:spLocks noChangeArrowheads="1"/>
          </p:cNvSpPr>
          <p:nvPr/>
        </p:nvSpPr>
        <p:spPr bwMode="auto">
          <a:xfrm>
            <a:off x="4724400" y="1655763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Requests to read 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logical disk blocks</a:t>
            </a:r>
          </a:p>
        </p:txBody>
      </p:sp>
    </p:spTree>
    <p:extLst>
      <p:ext uri="{BB962C8B-B14F-4D97-AF65-F5344CB8AC3E}">
        <p14:creationId xmlns:p14="http://schemas.microsoft.com/office/powerpoint/2010/main" val="411574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382733"/>
            <a:ext cx="7823489" cy="781050"/>
          </a:xfrm>
        </p:spPr>
        <p:txBody>
          <a:bodyPr anchor="t"/>
          <a:lstStyle/>
          <a:p>
            <a:r>
              <a:rPr lang="en-US" dirty="0" smtClean="0"/>
              <a:t>SSD Performance Characteristics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200400"/>
            <a:ext cx="7896225" cy="2590801"/>
          </a:xfrm>
        </p:spPr>
        <p:txBody>
          <a:bodyPr/>
          <a:lstStyle/>
          <a:p>
            <a:r>
              <a:rPr lang="en-US" dirty="0" smtClean="0"/>
              <a:t>Sequential access faster than random access</a:t>
            </a:r>
          </a:p>
          <a:p>
            <a:pPr lvl="1"/>
            <a:r>
              <a:rPr lang="en-US" dirty="0" smtClean="0"/>
              <a:t>Common theme in the memory hierarchy</a:t>
            </a:r>
          </a:p>
          <a:p>
            <a:r>
              <a:rPr lang="en-US" dirty="0" smtClean="0"/>
              <a:t>Random writes are somewhat slower</a:t>
            </a:r>
          </a:p>
          <a:p>
            <a:pPr lvl="1"/>
            <a:r>
              <a:rPr lang="en-US" dirty="0" smtClean="0"/>
              <a:t>Erasing a block takes a long time (~1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Modifying a block page requires all other pages to be copied to new block</a:t>
            </a:r>
          </a:p>
          <a:p>
            <a:pPr lvl="1"/>
            <a:r>
              <a:rPr lang="en-US" dirty="0" smtClean="0"/>
              <a:t>In earlier SSDs, the read/write gap was much larger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475" y="1676400"/>
            <a:ext cx="8747125" cy="923330"/>
          </a:xfrm>
          <a:prstGeom prst="rect">
            <a:avLst/>
          </a:prstGeom>
          <a:solidFill>
            <a:srgbClr val="E2E2E2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Calibri" pitchFamily="34" charset="0"/>
              </a:rPr>
              <a:t>Sequential read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550 MB/s	Sequential write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470 MB/s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Random read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365 MB/s	Random write </a:t>
            </a:r>
            <a:r>
              <a:rPr lang="en-US" sz="2000" dirty="0" err="1" smtClean="0">
                <a:latin typeface="Calibri" pitchFamily="34" charset="0"/>
              </a:rPr>
              <a:t>tput</a:t>
            </a:r>
            <a:r>
              <a:rPr lang="en-US" sz="2000" dirty="0" smtClean="0">
                <a:latin typeface="Calibri" pitchFamily="34" charset="0"/>
              </a:rPr>
              <a:t>	303 MB/s</a:t>
            </a:r>
          </a:p>
          <a:p>
            <a:pPr algn="l"/>
            <a:r>
              <a:rPr lang="en-US" sz="2000" dirty="0" err="1" smtClean="0">
                <a:latin typeface="Calibri" pitchFamily="34" charset="0"/>
              </a:rPr>
              <a:t>Avg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seq</a:t>
            </a:r>
            <a:r>
              <a:rPr lang="en-US" sz="2000" dirty="0" smtClean="0">
                <a:latin typeface="Calibri" pitchFamily="34" charset="0"/>
              </a:rPr>
              <a:t> read time	50 us		</a:t>
            </a:r>
            <a:r>
              <a:rPr lang="en-US" sz="2000" dirty="0" err="1" smtClean="0">
                <a:latin typeface="Calibri" pitchFamily="34" charset="0"/>
              </a:rPr>
              <a:t>Avg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seq</a:t>
            </a:r>
            <a:r>
              <a:rPr lang="en-US" sz="2000" dirty="0" smtClean="0">
                <a:latin typeface="Calibri" pitchFamily="34" charset="0"/>
              </a:rPr>
              <a:t> write time	60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292334"/>
            <a:ext cx="433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Source: Intel SSD 730 product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388371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4" y="247650"/>
            <a:ext cx="7854661" cy="781050"/>
          </a:xfrm>
        </p:spPr>
        <p:txBody>
          <a:bodyPr/>
          <a:lstStyle/>
          <a:p>
            <a:r>
              <a:rPr lang="en-US" dirty="0" err="1" smtClean="0"/>
              <a:t>SSD</a:t>
            </a:r>
            <a:r>
              <a:rPr lang="en-US" dirty="0" smtClean="0"/>
              <a:t> Tradeoffs	vs. Rotating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No moving parts </a:t>
            </a:r>
            <a:r>
              <a:rPr lang="en-US" dirty="0" smtClean="0">
                <a:sym typeface="Wingdings"/>
              </a:rPr>
              <a:t> faster, less power, more rugged, lighter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Have the potential to wear out </a:t>
            </a:r>
          </a:p>
          <a:p>
            <a:pPr lvl="2"/>
            <a:r>
              <a:rPr lang="en-US" dirty="0" smtClean="0"/>
              <a:t>Mitigated by “wear leveling logic” in flash translation layer</a:t>
            </a:r>
          </a:p>
          <a:p>
            <a:pPr lvl="2"/>
            <a:r>
              <a:rPr lang="en-US" dirty="0" smtClean="0"/>
              <a:t>E.g. Intel SSD 730 guarantees 128 petabyte (128 x 10</a:t>
            </a:r>
            <a:r>
              <a:rPr lang="en-US" baseline="30000" dirty="0" smtClean="0"/>
              <a:t>15</a:t>
            </a:r>
            <a:r>
              <a:rPr lang="en-US" dirty="0" smtClean="0"/>
              <a:t> bytes) of writes before they wear out</a:t>
            </a:r>
          </a:p>
          <a:p>
            <a:pPr lvl="1"/>
            <a:r>
              <a:rPr lang="en-US" dirty="0" smtClean="0"/>
              <a:t>In 2015, about 30 times more expensive per byte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MP3 players, smart phones, laptops</a:t>
            </a:r>
          </a:p>
          <a:p>
            <a:pPr lvl="1"/>
            <a:r>
              <a:rPr lang="en-US" dirty="0" smtClean="0"/>
              <a:t>Beginning to appear in desktops and servers</a:t>
            </a:r>
          </a:p>
        </p:txBody>
      </p:sp>
    </p:spTree>
    <p:extLst>
      <p:ext uri="{BB962C8B-B14F-4D97-AF65-F5344CB8AC3E}">
        <p14:creationId xmlns:p14="http://schemas.microsoft.com/office/powerpoint/2010/main" val="3764391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CPU-Memory Gap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04813" y="1143000"/>
            <a:ext cx="8167687" cy="44627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gap </a:t>
            </a:r>
            <a:r>
              <a:rPr lang="en-US" sz="2400" dirty="0">
                <a:ln>
                  <a:solidFill>
                    <a:srgbClr val="DF9F98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widens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between DRAM, disk, and CPU speeds.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29868"/>
              </p:ext>
            </p:extLst>
          </p:nvPr>
        </p:nvGraphicFramePr>
        <p:xfrm>
          <a:off x="343569" y="1773942"/>
          <a:ext cx="8421687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43119" y="4159478"/>
            <a:ext cx="80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6278" y="5189356"/>
            <a:ext cx="5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09193" y="2890510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SSD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9036" y="2297668"/>
            <a:ext cx="58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365072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Random-Access Memory (RAM)</a:t>
            </a:r>
            <a:endParaRPr lang="en-US"/>
          </a:p>
        </p:txBody>
      </p:sp>
      <p:sp>
        <p:nvSpPr>
          <p:cNvPr id="1198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Key features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RAM</a:t>
            </a:r>
            <a:r>
              <a:rPr lang="en-US" dirty="0" smtClean="0"/>
              <a:t> is traditionally packaged as a chip.</a:t>
            </a:r>
          </a:p>
          <a:p>
            <a:pPr lvl="1"/>
            <a:r>
              <a:rPr lang="en-US" dirty="0" smtClean="0"/>
              <a:t>Basic storage unit is normally a </a:t>
            </a:r>
            <a:r>
              <a:rPr lang="en-US" dirty="0" smtClean="0">
                <a:solidFill>
                  <a:srgbClr val="FF0000"/>
                </a:solidFill>
              </a:rPr>
              <a:t>cell</a:t>
            </a:r>
            <a:r>
              <a:rPr lang="en-US" dirty="0" smtClean="0"/>
              <a:t> (one bit per cell).</a:t>
            </a:r>
          </a:p>
          <a:p>
            <a:pPr lvl="1"/>
            <a:r>
              <a:rPr lang="en-US" dirty="0" smtClean="0"/>
              <a:t>Multiple RAM chips form a memory.</a:t>
            </a:r>
          </a:p>
          <a:p>
            <a:endParaRPr lang="en-US" dirty="0" smtClean="0"/>
          </a:p>
          <a:p>
            <a:r>
              <a:rPr lang="en-US" dirty="0" smtClean="0"/>
              <a:t>RAM comes in two varieties:</a:t>
            </a:r>
          </a:p>
          <a:p>
            <a:pPr lvl="1"/>
            <a:r>
              <a:rPr lang="en-US" dirty="0" smtClean="0"/>
              <a:t>SRAM (Static RAM)</a:t>
            </a:r>
          </a:p>
          <a:p>
            <a:pPr lvl="1"/>
            <a:r>
              <a:rPr lang="en-US" dirty="0" smtClean="0"/>
              <a:t>DRAM (Dynamic 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16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Locality to the Rescue!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key to bridging this CPU-Memory gap is a fundamental property of computer programs known as </a:t>
            </a:r>
            <a:r>
              <a:rPr lang="en-US" dirty="0" smtClean="0">
                <a:solidFill>
                  <a:srgbClr val="FF0000"/>
                </a:solidFill>
              </a:rPr>
              <a:t>locality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47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Principle of 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equal or near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2946142"/>
            <a:ext cx="5697536" cy="2768858"/>
          </a:xfrm>
        </p:spPr>
        <p:txBody>
          <a:bodyPr/>
          <a:lstStyle/>
          <a:p>
            <a:r>
              <a:rPr lang="en-US" dirty="0" smtClean="0"/>
              <a:t>Data references</a:t>
            </a:r>
          </a:p>
          <a:p>
            <a:pPr lvl="1"/>
            <a:r>
              <a:rPr lang="en-US" dirty="0" smtClean="0"/>
              <a:t>Reference array elements in succession (stride-1 reference pattern).</a:t>
            </a:r>
          </a:p>
          <a:p>
            <a:pPr lvl="1"/>
            <a:r>
              <a:rPr lang="en-US" dirty="0" smtClean="0"/>
              <a:t>Reference variable </a:t>
            </a:r>
            <a:r>
              <a:rPr lang="en-US" dirty="0" smtClean="0">
                <a:latin typeface="Courier New"/>
                <a:cs typeface="Courier New"/>
              </a:rPr>
              <a:t>sum</a:t>
            </a:r>
            <a:r>
              <a:rPr lang="en-US" dirty="0" smtClean="0"/>
              <a:t> each iteration.</a:t>
            </a:r>
          </a:p>
          <a:p>
            <a:r>
              <a:rPr lang="en-US" dirty="0" smtClean="0"/>
              <a:t>Instruction references</a:t>
            </a:r>
          </a:p>
          <a:p>
            <a:pPr lvl="1"/>
            <a:r>
              <a:rPr lang="en-US" dirty="0" smtClean="0"/>
              <a:t>Reference instructions in sequence.</a:t>
            </a:r>
          </a:p>
          <a:p>
            <a:pPr lvl="1"/>
            <a:r>
              <a:rPr lang="en-US" dirty="0" smtClean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9587" y="1651000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52926" y="3540924"/>
            <a:ext cx="204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52926" y="4121857"/>
            <a:ext cx="236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2926" y="5059014"/>
            <a:ext cx="204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2926" y="5436269"/>
            <a:ext cx="236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Qualitative Estimates of Locality</a:t>
            </a:r>
            <a:endParaRPr lang="en-US" dirty="0"/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Being able to look at code and get a qualitative sense of its locality is a key skill for a professional programmer.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Question:</a:t>
            </a:r>
            <a:r>
              <a:rPr lang="en-US" dirty="0" smtClean="0"/>
              <a:t> Does this function have good locality with respect to array </a:t>
            </a:r>
            <a:r>
              <a:rPr lang="en-US" b="0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2133600" y="4040187"/>
            <a:ext cx="4441825" cy="2589213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sum_array_rows(int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a[M][N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M;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sum += </a:t>
            </a:r>
            <a:r>
              <a:rPr lang="en-US" sz="1800" dirty="0" err="1">
                <a:latin typeface="Courier New" charset="0"/>
              </a:rPr>
              <a:t>a[i][j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</a:t>
            </a:r>
            <a:r>
              <a:rPr lang="en-US" dirty="0" smtClean="0"/>
              <a:t>locality with respect to array </a:t>
            </a:r>
            <a:r>
              <a:rPr lang="en-US" b="0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817688" y="2484438"/>
            <a:ext cx="4441825" cy="258921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sum_array_cols(int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a[M][N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M;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sum += </a:t>
            </a:r>
            <a:r>
              <a:rPr lang="en-US" sz="1800" dirty="0" err="1">
                <a:latin typeface="Courier New" charset="0"/>
              </a:rPr>
              <a:t>a[i][j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Locality Example</a:t>
            </a:r>
            <a:endParaRPr lang="en-US"/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: Can you permute the loops so that the function scans the 3-d array </a:t>
            </a:r>
            <a:r>
              <a:rPr lang="en-US" b="0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with </a:t>
            </a:r>
            <a:r>
              <a:rPr lang="en-US" dirty="0" smtClean="0"/>
              <a:t>a stride-1 reference pattern (and thus has good spatial locality)?</a:t>
            </a:r>
            <a:endParaRPr lang="en-US" dirty="0"/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1941513" y="3033713"/>
            <a:ext cx="4987925" cy="286385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sum_array_3d(int </a:t>
            </a:r>
            <a:r>
              <a:rPr lang="en-US" sz="1800" dirty="0" err="1">
                <a:latin typeface="Courier New" charset="0"/>
              </a:rPr>
              <a:t>a[M][N][N</a:t>
            </a:r>
            <a:r>
              <a:rPr lang="en-US" sz="1800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&lt; </a:t>
            </a:r>
            <a:r>
              <a:rPr lang="en-US" sz="1800" dirty="0" smtClean="0">
                <a:latin typeface="Courier New" charset="0"/>
              </a:rPr>
              <a:t>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= 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 &lt; N;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for (k = 0; k &lt; </a:t>
            </a:r>
            <a:r>
              <a:rPr lang="en-US" sz="1800" dirty="0" smtClean="0">
                <a:latin typeface="Courier New" charset="0"/>
              </a:rPr>
              <a:t>M; </a:t>
            </a:r>
            <a:r>
              <a:rPr lang="en-US" sz="1800" dirty="0">
                <a:latin typeface="Courier New" charset="0"/>
              </a:rPr>
              <a:t>k++)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            sum += </a:t>
            </a:r>
            <a:r>
              <a:rPr lang="en-US" sz="1800" dirty="0" err="1">
                <a:latin typeface="Courier New" charset="0"/>
              </a:rPr>
              <a:t>a[k][i][j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dirty="0" smtClean="0"/>
              <a:t>Faster storage technologies cost more per byte and have less capacity</a:t>
            </a:r>
          </a:p>
          <a:p>
            <a:pPr lvl="1" eaLnBrk="1" hangingPunct="1">
              <a:defRPr/>
            </a:pPr>
            <a:r>
              <a:rPr lang="en-US" dirty="0" smtClean="0"/>
              <a:t>Gap between CPU and main-memory speed is widening</a:t>
            </a:r>
          </a:p>
          <a:p>
            <a:pPr lvl="1" eaLnBrk="1" hangingPunct="1">
              <a:defRPr/>
            </a:pPr>
            <a:r>
              <a:rPr lang="en-US" dirty="0" smtClean="0"/>
              <a:t>Well-written programs tend to exhibit good locality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They suggest an approach for organizing memory and storage systems known as a </a:t>
            </a:r>
            <a:r>
              <a:rPr lang="en-US" dirty="0" smtClean="0">
                <a:solidFill>
                  <a:srgbClr val="FF0000"/>
                </a:solidFill>
              </a:rPr>
              <a:t>memory hierarchy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3770313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3487738" y="1982788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on-chip L1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3530600" y="3473450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 memory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2994025" y="4537075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local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3741738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3346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2992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304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263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2376488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2347913" y="5637213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remote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7050088" y="4910138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6542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1785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3525838" y="2647950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off-chip L2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5411788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5221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5030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5830888" y="2901950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3529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3151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2713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2239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1638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998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269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319088" y="1074738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Cache:</a:t>
            </a:r>
            <a:r>
              <a:rPr lang="en-US" dirty="0" smtClean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Big Idea:  </a:t>
            </a:r>
            <a:r>
              <a:rPr lang="en-US" dirty="0" smtClean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</a:t>
            </a:r>
            <a:r>
              <a:rPr lang="en-US" dirty="0" err="1" smtClean="0"/>
              <a:t>vs</a:t>
            </a:r>
            <a:r>
              <a:rPr lang="en-US" dirty="0" smtClean="0"/>
              <a:t> DRAM Summary</a:t>
            </a:r>
            <a:endParaRPr lang="en-US" dirty="0"/>
          </a:p>
        </p:txBody>
      </p:sp>
      <p:sp>
        <p:nvSpPr>
          <p:cNvPr id="120836" name="Text Box 1028"/>
          <p:cNvSpPr txBox="1">
            <a:spLocks noChangeArrowheads="1"/>
          </p:cNvSpPr>
          <p:nvPr/>
        </p:nvSpPr>
        <p:spPr bwMode="auto">
          <a:xfrm>
            <a:off x="381000" y="2362200"/>
            <a:ext cx="8610600" cy="22467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/>
              <a:t>	</a:t>
            </a:r>
            <a:r>
              <a:rPr lang="en-US" sz="2000" dirty="0" smtClean="0"/>
              <a:t>Trans.	Access	Needs	  Needs	</a:t>
            </a:r>
            <a:r>
              <a:rPr lang="en-US" sz="2000" dirty="0"/>
              <a:t>	</a:t>
            </a:r>
          </a:p>
          <a:p>
            <a:pPr algn="l">
              <a:lnSpc>
                <a:spcPct val="100000"/>
              </a:lnSpc>
            </a:pPr>
            <a:r>
              <a:rPr lang="en-US" sz="2000" dirty="0"/>
              <a:t>	per bit	 time</a:t>
            </a:r>
            <a:r>
              <a:rPr lang="en-US" sz="2000" dirty="0" smtClean="0"/>
              <a:t>	refresh? EDC?	  Cost</a:t>
            </a:r>
            <a:r>
              <a:rPr lang="en-US" sz="2000" dirty="0"/>
              <a:t>	Applications</a:t>
            </a:r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SRAM</a:t>
            </a:r>
            <a:r>
              <a:rPr lang="en-US" sz="2000" b="0" dirty="0" smtClean="0"/>
              <a:t>	4 or 6	</a:t>
            </a:r>
            <a:r>
              <a:rPr lang="en-US" sz="2000" b="0" dirty="0"/>
              <a:t>1X	No</a:t>
            </a:r>
            <a:r>
              <a:rPr lang="en-US" sz="2000" b="0" dirty="0" smtClean="0"/>
              <a:t>	  Maybe	 100x	Cache memories</a:t>
            </a:r>
            <a:endParaRPr lang="en-US" sz="2000" b="0" dirty="0"/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DRAM	1	10X	Yes	</a:t>
            </a:r>
            <a:r>
              <a:rPr lang="en-US" sz="2000" b="0" dirty="0" smtClean="0"/>
              <a:t>  Yes	     1x</a:t>
            </a:r>
            <a:r>
              <a:rPr lang="en-US" sz="2000" b="0" dirty="0"/>
              <a:t>	Main memories,</a:t>
            </a:r>
          </a:p>
          <a:p>
            <a:pPr algn="l">
              <a:lnSpc>
                <a:spcPct val="100000"/>
              </a:lnSpc>
            </a:pPr>
            <a:r>
              <a:rPr lang="en-US" sz="2000" b="0" dirty="0"/>
              <a:t>					</a:t>
            </a:r>
            <a:r>
              <a:rPr lang="en-US" sz="2000" b="0" dirty="0" smtClean="0"/>
              <a:t>	frame </a:t>
            </a:r>
            <a:r>
              <a:rPr lang="en-US" sz="2000" b="0" dirty="0"/>
              <a:t>buffers</a:t>
            </a:r>
          </a:p>
        </p:txBody>
      </p:sp>
      <p:sp>
        <p:nvSpPr>
          <p:cNvPr id="120837" name="Line 1029"/>
          <p:cNvSpPr>
            <a:spLocks noChangeShapeType="1"/>
          </p:cNvSpPr>
          <p:nvPr/>
        </p:nvSpPr>
        <p:spPr bwMode="auto">
          <a:xfrm>
            <a:off x="381000" y="31242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1800" b="0" dirty="0" smtClean="0">
                <a:latin typeface="Calibri" pitchFamily="34" charset="0"/>
              </a:rPr>
              <a:t/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which block</a:t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gets evicted (victim)</a:t>
            </a:r>
            <a:endParaRPr lang="en-GB" sz="1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Caching Concepts: </a:t>
            </a:r>
            <a:br>
              <a:rPr lang="en-US" dirty="0" smtClean="0"/>
            </a:br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733550"/>
            <a:ext cx="8518525" cy="49720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 smtClean="0"/>
              <a:t>Cold misses occur because the cache is empty.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 smtClean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 smtClean="0"/>
              <a:t>E.g. Block </a:t>
            </a:r>
            <a:r>
              <a:rPr lang="en-US" dirty="0" err="1" smtClean="0"/>
              <a:t>i</a:t>
            </a:r>
            <a:r>
              <a:rPr lang="en-US" dirty="0" smtClean="0"/>
              <a:t> at level k+1 must go in block (</a:t>
            </a:r>
            <a:r>
              <a:rPr lang="en-US" dirty="0" err="1" smtClean="0"/>
              <a:t>i</a:t>
            </a:r>
            <a:r>
              <a:rPr lang="en-US" dirty="0" smtClean="0"/>
              <a:t> mod 4) at level k</a:t>
            </a:r>
          </a:p>
          <a:p>
            <a:pPr lvl="1"/>
            <a:r>
              <a:rPr lang="en-US" dirty="0" smtClean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 smtClean="0"/>
              <a:t>E.g. Referencing blocks 0, 8, 0, 8, 0, 8, ... would miss every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 smtClean="0"/>
              <a:t>Occurs when set of active cache blocks (</a:t>
            </a:r>
            <a:r>
              <a:rPr lang="en-US" dirty="0" smtClean="0">
                <a:solidFill>
                  <a:srgbClr val="FF0000"/>
                </a:solidFill>
              </a:rPr>
              <a:t>working set</a:t>
            </a:r>
            <a:r>
              <a:rPr lang="en-US" dirty="0" smtClean="0"/>
              <a:t>) is larger than the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Examples of Caching in the Memory Hierarchy</a:t>
            </a:r>
          </a:p>
        </p:txBody>
      </p:sp>
      <p:grpSp>
        <p:nvGrpSpPr>
          <p:cNvPr id="41987" name="Group 73"/>
          <p:cNvGrpSpPr>
            <a:grpSpLocks/>
          </p:cNvGrpSpPr>
          <p:nvPr/>
        </p:nvGrpSpPr>
        <p:grpSpPr bwMode="auto">
          <a:xfrm>
            <a:off x="114300" y="1143000"/>
            <a:ext cx="8991600" cy="4957763"/>
            <a:chOff x="96" y="720"/>
            <a:chExt cx="5664" cy="3123"/>
          </a:xfrm>
        </p:grpSpPr>
        <p:sp>
          <p:nvSpPr>
            <p:cNvPr id="41989" name="Rectangle 4"/>
            <p:cNvSpPr>
              <a:spLocks noChangeArrowheads="1"/>
            </p:cNvSpPr>
            <p:nvPr/>
          </p:nvSpPr>
          <p:spPr bwMode="auto">
            <a:xfrm>
              <a:off x="4848" y="134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3744" y="134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2448" y="134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TLB</a:t>
              </a:r>
            </a:p>
          </p:txBody>
        </p:sp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1248" y="134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Address translations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96" y="134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TLB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4848" y="3105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browser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3744" y="3105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1996" name="Rectangle 11"/>
            <p:cNvSpPr>
              <a:spLocks noChangeArrowheads="1"/>
            </p:cNvSpPr>
            <p:nvPr/>
          </p:nvSpPr>
          <p:spPr bwMode="auto">
            <a:xfrm>
              <a:off x="2448" y="3105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1997" name="Rectangle 12"/>
            <p:cNvSpPr>
              <a:spLocks noChangeArrowheads="1"/>
            </p:cNvSpPr>
            <p:nvPr/>
          </p:nvSpPr>
          <p:spPr bwMode="auto">
            <a:xfrm>
              <a:off x="1248" y="3105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96" y="3105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Browser cache</a:t>
              </a:r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96" y="347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cache</a:t>
              </a: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96" y="2736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Network buffer cache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96" y="2508"/>
              <a:ext cx="115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Buffer cache</a:t>
              </a: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96" y="2139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Virtual Memory</a:t>
              </a:r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96" y="1926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L2 cache</a:t>
              </a:r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96" y="1713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L1 cache</a:t>
              </a:r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96" y="1123"/>
              <a:ext cx="115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Registers</a:t>
              </a:r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96" y="720"/>
              <a:ext cx="115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Cache Type</a:t>
              </a:r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1248" y="347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2008" name="Rectangle 23"/>
            <p:cNvSpPr>
              <a:spLocks noChangeArrowheads="1"/>
            </p:cNvSpPr>
            <p:nvPr/>
          </p:nvSpPr>
          <p:spPr bwMode="auto">
            <a:xfrm>
              <a:off x="1248" y="2736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1248" y="2508"/>
              <a:ext cx="1200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1248" y="2139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4-KB page</a:t>
              </a:r>
            </a:p>
          </p:txBody>
        </p:sp>
        <p:sp>
          <p:nvSpPr>
            <p:cNvPr id="42011" name="Rectangle 26"/>
            <p:cNvSpPr>
              <a:spLocks noChangeArrowheads="1"/>
            </p:cNvSpPr>
            <p:nvPr/>
          </p:nvSpPr>
          <p:spPr bwMode="auto">
            <a:xfrm>
              <a:off x="1248" y="1926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2" name="Rectangle 27"/>
            <p:cNvSpPr>
              <a:spLocks noChangeArrowheads="1"/>
            </p:cNvSpPr>
            <p:nvPr/>
          </p:nvSpPr>
          <p:spPr bwMode="auto">
            <a:xfrm>
              <a:off x="1248" y="1713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3" name="Rectangle 28"/>
            <p:cNvSpPr>
              <a:spLocks noChangeArrowheads="1"/>
            </p:cNvSpPr>
            <p:nvPr/>
          </p:nvSpPr>
          <p:spPr bwMode="auto">
            <a:xfrm>
              <a:off x="1248" y="1123"/>
              <a:ext cx="1200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/>
                <a:t>8</a:t>
              </a:r>
              <a:r>
                <a:rPr lang="en-US" altLang="en-US" dirty="0" smtClean="0"/>
                <a:t>-byte </a:t>
              </a:r>
              <a:r>
                <a:rPr lang="en-US" altLang="en-US" dirty="0"/>
                <a:t>word</a:t>
              </a:r>
            </a:p>
          </p:txBody>
        </p:sp>
        <p:sp>
          <p:nvSpPr>
            <p:cNvPr id="42014" name="Rectangle 29"/>
            <p:cNvSpPr>
              <a:spLocks noChangeArrowheads="1"/>
            </p:cNvSpPr>
            <p:nvPr/>
          </p:nvSpPr>
          <p:spPr bwMode="auto">
            <a:xfrm>
              <a:off x="1248" y="720"/>
              <a:ext cx="1200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What Cached</a:t>
              </a:r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4848" y="347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proxy server</a:t>
              </a:r>
            </a:p>
          </p:txBody>
        </p:sp>
        <p:sp>
          <p:nvSpPr>
            <p:cNvPr id="42016" name="Rectangle 31"/>
            <p:cNvSpPr>
              <a:spLocks noChangeArrowheads="1"/>
            </p:cNvSpPr>
            <p:nvPr/>
          </p:nvSpPr>
          <p:spPr bwMode="auto">
            <a:xfrm>
              <a:off x="3744" y="347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1,000,000,000</a:t>
              </a:r>
            </a:p>
          </p:txBody>
        </p:sp>
        <p:sp>
          <p:nvSpPr>
            <p:cNvPr id="42017" name="Rectangle 32"/>
            <p:cNvSpPr>
              <a:spLocks noChangeArrowheads="1"/>
            </p:cNvSpPr>
            <p:nvPr/>
          </p:nvSpPr>
          <p:spPr bwMode="auto">
            <a:xfrm>
              <a:off x="2448" y="347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Remote server disks</a:t>
              </a:r>
            </a:p>
          </p:txBody>
        </p:sp>
        <p:sp>
          <p:nvSpPr>
            <p:cNvPr id="42018" name="Rectangle 33"/>
            <p:cNvSpPr>
              <a:spLocks noChangeArrowheads="1"/>
            </p:cNvSpPr>
            <p:nvPr/>
          </p:nvSpPr>
          <p:spPr bwMode="auto">
            <a:xfrm>
              <a:off x="4848" y="2508"/>
              <a:ext cx="91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OS</a:t>
              </a:r>
            </a:p>
          </p:txBody>
        </p:sp>
        <p:sp>
          <p:nvSpPr>
            <p:cNvPr id="42019" name="Rectangle 34"/>
            <p:cNvSpPr>
              <a:spLocks noChangeArrowheads="1"/>
            </p:cNvSpPr>
            <p:nvPr/>
          </p:nvSpPr>
          <p:spPr bwMode="auto">
            <a:xfrm>
              <a:off x="3744" y="2508"/>
              <a:ext cx="1104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20" name="Rectangle 35"/>
            <p:cNvSpPr>
              <a:spLocks noChangeArrowheads="1"/>
            </p:cNvSpPr>
            <p:nvPr/>
          </p:nvSpPr>
          <p:spPr bwMode="auto">
            <a:xfrm>
              <a:off x="2448" y="2508"/>
              <a:ext cx="1296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21" name="Rectangle 36"/>
            <p:cNvSpPr>
              <a:spLocks noChangeArrowheads="1"/>
            </p:cNvSpPr>
            <p:nvPr/>
          </p:nvSpPr>
          <p:spPr bwMode="auto">
            <a:xfrm>
              <a:off x="4848" y="1713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2" name="Rectangle 37"/>
            <p:cNvSpPr>
              <a:spLocks noChangeArrowheads="1"/>
            </p:cNvSpPr>
            <p:nvPr/>
          </p:nvSpPr>
          <p:spPr bwMode="auto">
            <a:xfrm>
              <a:off x="3744" y="1713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dirty="0"/>
                <a:t>1</a:t>
              </a:r>
            </a:p>
          </p:txBody>
        </p:sp>
        <p:sp>
          <p:nvSpPr>
            <p:cNvPr id="42023" name="Rectangle 38"/>
            <p:cNvSpPr>
              <a:spLocks noChangeArrowheads="1"/>
            </p:cNvSpPr>
            <p:nvPr/>
          </p:nvSpPr>
          <p:spPr bwMode="auto">
            <a:xfrm>
              <a:off x="2448" y="1713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L1</a:t>
              </a:r>
            </a:p>
          </p:txBody>
        </p:sp>
        <p:sp>
          <p:nvSpPr>
            <p:cNvPr id="42024" name="Rectangle 39"/>
            <p:cNvSpPr>
              <a:spLocks noChangeArrowheads="1"/>
            </p:cNvSpPr>
            <p:nvPr/>
          </p:nvSpPr>
          <p:spPr bwMode="auto">
            <a:xfrm>
              <a:off x="4848" y="1926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5" name="Rectangle 40"/>
            <p:cNvSpPr>
              <a:spLocks noChangeArrowheads="1"/>
            </p:cNvSpPr>
            <p:nvPr/>
          </p:nvSpPr>
          <p:spPr bwMode="auto">
            <a:xfrm>
              <a:off x="3744" y="1926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</a:t>
              </a:r>
            </a:p>
          </p:txBody>
        </p:sp>
        <p:sp>
          <p:nvSpPr>
            <p:cNvPr id="42026" name="Rectangle 41"/>
            <p:cNvSpPr>
              <a:spLocks noChangeArrowheads="1"/>
            </p:cNvSpPr>
            <p:nvPr/>
          </p:nvSpPr>
          <p:spPr bwMode="auto">
            <a:xfrm>
              <a:off x="2448" y="1926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Off-Chip L2</a:t>
              </a:r>
            </a:p>
          </p:txBody>
        </p:sp>
        <p:sp>
          <p:nvSpPr>
            <p:cNvPr id="42027" name="Rectangle 42"/>
            <p:cNvSpPr>
              <a:spLocks noChangeArrowheads="1"/>
            </p:cNvSpPr>
            <p:nvPr/>
          </p:nvSpPr>
          <p:spPr bwMode="auto">
            <a:xfrm>
              <a:off x="4848" y="2736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smtClean="0"/>
                <a:t>NFS </a:t>
              </a:r>
              <a:r>
                <a:rPr lang="en-US" altLang="en-US" dirty="0"/>
                <a:t>client</a:t>
              </a:r>
            </a:p>
          </p:txBody>
        </p:sp>
        <p:sp>
          <p:nvSpPr>
            <p:cNvPr id="42028" name="Rectangle 43"/>
            <p:cNvSpPr>
              <a:spLocks noChangeArrowheads="1"/>
            </p:cNvSpPr>
            <p:nvPr/>
          </p:nvSpPr>
          <p:spPr bwMode="auto">
            <a:xfrm>
              <a:off x="3744" y="2736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2029" name="Rectangle 44"/>
            <p:cNvSpPr>
              <a:spLocks noChangeArrowheads="1"/>
            </p:cNvSpPr>
            <p:nvPr/>
          </p:nvSpPr>
          <p:spPr bwMode="auto">
            <a:xfrm>
              <a:off x="2448" y="2736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2030" name="Rectangle 45"/>
            <p:cNvSpPr>
              <a:spLocks noChangeArrowheads="1"/>
            </p:cNvSpPr>
            <p:nvPr/>
          </p:nvSpPr>
          <p:spPr bwMode="auto">
            <a:xfrm>
              <a:off x="4848" y="2139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Hardware+OS</a:t>
              </a:r>
            </a:p>
          </p:txBody>
        </p:sp>
        <p:sp>
          <p:nvSpPr>
            <p:cNvPr id="42031" name="Rectangle 46"/>
            <p:cNvSpPr>
              <a:spLocks noChangeArrowheads="1"/>
            </p:cNvSpPr>
            <p:nvPr/>
          </p:nvSpPr>
          <p:spPr bwMode="auto">
            <a:xfrm>
              <a:off x="3744" y="2139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32" name="Rectangle 47"/>
            <p:cNvSpPr>
              <a:spLocks noChangeArrowheads="1"/>
            </p:cNvSpPr>
            <p:nvPr/>
          </p:nvSpPr>
          <p:spPr bwMode="auto">
            <a:xfrm>
              <a:off x="2448" y="2139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33" name="Rectangle 48"/>
            <p:cNvSpPr>
              <a:spLocks noChangeArrowheads="1"/>
            </p:cNvSpPr>
            <p:nvPr/>
          </p:nvSpPr>
          <p:spPr bwMode="auto">
            <a:xfrm>
              <a:off x="4848" y="1123"/>
              <a:ext cx="91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Compiler</a:t>
              </a:r>
            </a:p>
          </p:txBody>
        </p:sp>
        <p:sp>
          <p:nvSpPr>
            <p:cNvPr id="42034" name="Rectangle 49"/>
            <p:cNvSpPr>
              <a:spLocks noChangeArrowheads="1"/>
            </p:cNvSpPr>
            <p:nvPr/>
          </p:nvSpPr>
          <p:spPr bwMode="auto">
            <a:xfrm>
              <a:off x="3744" y="1123"/>
              <a:ext cx="1104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2035" name="Rectangle 50"/>
            <p:cNvSpPr>
              <a:spLocks noChangeArrowheads="1"/>
            </p:cNvSpPr>
            <p:nvPr/>
          </p:nvSpPr>
          <p:spPr bwMode="auto">
            <a:xfrm>
              <a:off x="2448" y="1123"/>
              <a:ext cx="1296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 CPU registers</a:t>
              </a:r>
            </a:p>
          </p:txBody>
        </p:sp>
        <p:sp>
          <p:nvSpPr>
            <p:cNvPr id="42036" name="Rectangle 51"/>
            <p:cNvSpPr>
              <a:spLocks noChangeArrowheads="1"/>
            </p:cNvSpPr>
            <p:nvPr/>
          </p:nvSpPr>
          <p:spPr bwMode="auto">
            <a:xfrm>
              <a:off x="4848" y="720"/>
              <a:ext cx="91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Managed By</a:t>
              </a:r>
            </a:p>
          </p:txBody>
        </p:sp>
        <p:sp>
          <p:nvSpPr>
            <p:cNvPr id="42037" name="Rectangle 52"/>
            <p:cNvSpPr>
              <a:spLocks noChangeArrowheads="1"/>
            </p:cNvSpPr>
            <p:nvPr/>
          </p:nvSpPr>
          <p:spPr bwMode="auto">
            <a:xfrm>
              <a:off x="3744" y="720"/>
              <a:ext cx="1104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smtClean="0">
                  <a:solidFill>
                    <a:srgbClr val="FF0000"/>
                  </a:solidFill>
                </a:rPr>
                <a:t>Big-O Latency </a:t>
              </a:r>
              <a:r>
                <a:rPr lang="en-US" altLang="en-US" dirty="0">
                  <a:solidFill>
                    <a:srgbClr val="FF0000"/>
                  </a:solidFill>
                </a:rPr>
                <a:t>(cycles)</a:t>
              </a:r>
            </a:p>
          </p:txBody>
        </p:sp>
        <p:sp>
          <p:nvSpPr>
            <p:cNvPr id="42038" name="Rectangle 53"/>
            <p:cNvSpPr>
              <a:spLocks noChangeArrowheads="1"/>
            </p:cNvSpPr>
            <p:nvPr/>
          </p:nvSpPr>
          <p:spPr bwMode="auto">
            <a:xfrm>
              <a:off x="2448" y="720"/>
              <a:ext cx="1296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Where Cached</a:t>
              </a:r>
            </a:p>
          </p:txBody>
        </p:sp>
        <p:sp>
          <p:nvSpPr>
            <p:cNvPr id="42039" name="Line 54"/>
            <p:cNvSpPr>
              <a:spLocks noChangeShapeType="1"/>
            </p:cNvSpPr>
            <p:nvPr/>
          </p:nvSpPr>
          <p:spPr bwMode="auto">
            <a:xfrm>
              <a:off x="96" y="720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Line 55"/>
            <p:cNvSpPr>
              <a:spLocks noChangeShapeType="1"/>
            </p:cNvSpPr>
            <p:nvPr/>
          </p:nvSpPr>
          <p:spPr bwMode="auto">
            <a:xfrm>
              <a:off x="96" y="112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56"/>
            <p:cNvSpPr>
              <a:spLocks noChangeShapeType="1"/>
            </p:cNvSpPr>
            <p:nvPr/>
          </p:nvSpPr>
          <p:spPr bwMode="auto">
            <a:xfrm>
              <a:off x="96" y="134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57"/>
            <p:cNvSpPr>
              <a:spLocks noChangeShapeType="1"/>
            </p:cNvSpPr>
            <p:nvPr/>
          </p:nvSpPr>
          <p:spPr bwMode="auto">
            <a:xfrm>
              <a:off x="96" y="273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58"/>
            <p:cNvSpPr>
              <a:spLocks noChangeShapeType="1"/>
            </p:cNvSpPr>
            <p:nvPr/>
          </p:nvSpPr>
          <p:spPr bwMode="auto">
            <a:xfrm>
              <a:off x="96" y="3843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59"/>
            <p:cNvSpPr>
              <a:spLocks noChangeShapeType="1"/>
            </p:cNvSpPr>
            <p:nvPr/>
          </p:nvSpPr>
          <p:spPr bwMode="auto">
            <a:xfrm>
              <a:off x="96" y="720"/>
              <a:ext cx="0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Line 60"/>
            <p:cNvSpPr>
              <a:spLocks noChangeShapeType="1"/>
            </p:cNvSpPr>
            <p:nvPr/>
          </p:nvSpPr>
          <p:spPr bwMode="auto">
            <a:xfrm>
              <a:off x="3744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Line 61"/>
            <p:cNvSpPr>
              <a:spLocks noChangeShapeType="1"/>
            </p:cNvSpPr>
            <p:nvPr/>
          </p:nvSpPr>
          <p:spPr bwMode="auto">
            <a:xfrm>
              <a:off x="48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Line 62"/>
            <p:cNvSpPr>
              <a:spLocks noChangeShapeType="1"/>
            </p:cNvSpPr>
            <p:nvPr/>
          </p:nvSpPr>
          <p:spPr bwMode="auto">
            <a:xfrm>
              <a:off x="5760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Line 63"/>
            <p:cNvSpPr>
              <a:spLocks noChangeShapeType="1"/>
            </p:cNvSpPr>
            <p:nvPr/>
          </p:nvSpPr>
          <p:spPr bwMode="auto">
            <a:xfrm>
              <a:off x="96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64"/>
            <p:cNvSpPr>
              <a:spLocks noChangeShapeType="1"/>
            </p:cNvSpPr>
            <p:nvPr/>
          </p:nvSpPr>
          <p:spPr bwMode="auto">
            <a:xfrm>
              <a:off x="96" y="2139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65"/>
            <p:cNvSpPr>
              <a:spLocks noChangeShapeType="1"/>
            </p:cNvSpPr>
            <p:nvPr/>
          </p:nvSpPr>
          <p:spPr bwMode="auto">
            <a:xfrm>
              <a:off x="96" y="192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66"/>
            <p:cNvSpPr>
              <a:spLocks noChangeShapeType="1"/>
            </p:cNvSpPr>
            <p:nvPr/>
          </p:nvSpPr>
          <p:spPr bwMode="auto">
            <a:xfrm>
              <a:off x="96" y="3105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67"/>
            <p:cNvSpPr>
              <a:spLocks noChangeShapeType="1"/>
            </p:cNvSpPr>
            <p:nvPr/>
          </p:nvSpPr>
          <p:spPr bwMode="auto">
            <a:xfrm>
              <a:off x="96" y="2508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Line 68"/>
            <p:cNvSpPr>
              <a:spLocks noChangeShapeType="1"/>
            </p:cNvSpPr>
            <p:nvPr/>
          </p:nvSpPr>
          <p:spPr bwMode="auto">
            <a:xfrm>
              <a:off x="24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Line 69"/>
            <p:cNvSpPr>
              <a:spLocks noChangeShapeType="1"/>
            </p:cNvSpPr>
            <p:nvPr/>
          </p:nvSpPr>
          <p:spPr bwMode="auto">
            <a:xfrm>
              <a:off x="12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Line 70"/>
            <p:cNvSpPr>
              <a:spLocks noChangeShapeType="1"/>
            </p:cNvSpPr>
            <p:nvPr/>
          </p:nvSpPr>
          <p:spPr bwMode="auto">
            <a:xfrm>
              <a:off x="96" y="347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Line 71"/>
            <p:cNvSpPr>
              <a:spLocks noChangeShapeType="1"/>
            </p:cNvSpPr>
            <p:nvPr/>
          </p:nvSpPr>
          <p:spPr bwMode="auto">
            <a:xfrm>
              <a:off x="96" y="171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8" name="Line 74"/>
          <p:cNvSpPr>
            <a:spLocks noChangeShapeType="1"/>
          </p:cNvSpPr>
          <p:nvPr/>
        </p:nvSpPr>
        <p:spPr bwMode="auto">
          <a:xfrm>
            <a:off x="114300" y="1782763"/>
            <a:ext cx="8991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Memories</a:t>
            </a:r>
            <a:endParaRPr lang="en-US" dirty="0"/>
          </a:p>
        </p:txBody>
      </p:sp>
      <p:sp>
        <p:nvSpPr>
          <p:cNvPr id="12288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10412" cy="5267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DRAM and SRAM are volatile memories</a:t>
            </a:r>
          </a:p>
          <a:p>
            <a:pPr lvl="1"/>
            <a:r>
              <a:rPr lang="en-US" dirty="0" smtClean="0"/>
              <a:t>Lose information if powered off</a:t>
            </a:r>
          </a:p>
          <a:p>
            <a:r>
              <a:rPr lang="en-US" dirty="0" smtClean="0"/>
              <a:t>Nonvolatile memories retain value even if powered off</a:t>
            </a:r>
          </a:p>
          <a:p>
            <a:pPr lvl="1"/>
            <a:r>
              <a:rPr lang="en-US" dirty="0" smtClean="0"/>
              <a:t>Read-only memory (</a:t>
            </a:r>
            <a:r>
              <a:rPr lang="en-US" dirty="0" smtClean="0">
                <a:solidFill>
                  <a:srgbClr val="FF0000"/>
                </a:solidFill>
              </a:rPr>
              <a:t>ROM</a:t>
            </a:r>
            <a:r>
              <a:rPr lang="en-US" dirty="0" smtClean="0"/>
              <a:t>): programmed during production</a:t>
            </a:r>
          </a:p>
          <a:p>
            <a:pPr lvl="1"/>
            <a:r>
              <a:rPr lang="en-US" dirty="0" smtClean="0"/>
              <a:t>Programmable ROM (</a:t>
            </a:r>
            <a:r>
              <a:rPr lang="en-US" dirty="0" smtClean="0">
                <a:solidFill>
                  <a:srgbClr val="FF0000"/>
                </a:solidFill>
              </a:rPr>
              <a:t>PROM</a:t>
            </a:r>
            <a:r>
              <a:rPr lang="en-US" dirty="0" smtClean="0"/>
              <a:t>): can be programmed once</a:t>
            </a:r>
          </a:p>
          <a:p>
            <a:pPr lvl="1"/>
            <a:r>
              <a:rPr lang="en-US" dirty="0" err="1" smtClean="0"/>
              <a:t>Eraseable</a:t>
            </a:r>
            <a:r>
              <a:rPr lang="en-US" dirty="0" smtClean="0"/>
              <a:t> PROM (</a:t>
            </a:r>
            <a:r>
              <a:rPr lang="en-US" dirty="0" smtClean="0">
                <a:solidFill>
                  <a:srgbClr val="FF0000"/>
                </a:solidFill>
              </a:rPr>
              <a:t>EPROM</a:t>
            </a:r>
            <a:r>
              <a:rPr lang="en-US" dirty="0" smtClean="0"/>
              <a:t>): can be bulk erased (UV, X-Ray)</a:t>
            </a:r>
          </a:p>
          <a:p>
            <a:pPr lvl="1"/>
            <a:r>
              <a:rPr lang="en-US" dirty="0" smtClean="0"/>
              <a:t>Electrically </a:t>
            </a:r>
            <a:r>
              <a:rPr lang="en-US" dirty="0" err="1" smtClean="0"/>
              <a:t>eraseable</a:t>
            </a:r>
            <a:r>
              <a:rPr lang="en-US" dirty="0" smtClean="0"/>
              <a:t> PROM (</a:t>
            </a:r>
            <a:r>
              <a:rPr lang="en-US" dirty="0" smtClean="0">
                <a:solidFill>
                  <a:srgbClr val="FF0000"/>
                </a:solidFill>
              </a:rPr>
              <a:t>EEPROM</a:t>
            </a:r>
            <a:r>
              <a:rPr lang="en-US" dirty="0" smtClean="0"/>
              <a:t>): electronic erase</a:t>
            </a:r>
          </a:p>
          <a:p>
            <a:pPr lvl="1"/>
            <a:r>
              <a:rPr lang="en-US" dirty="0" smtClean="0"/>
              <a:t>Flash memory: EEPROMs. </a:t>
            </a:r>
            <a:r>
              <a:rPr lang="en-US" dirty="0"/>
              <a:t>with partial </a:t>
            </a:r>
            <a:r>
              <a:rPr lang="en-US" dirty="0" smtClean="0"/>
              <a:t>(block-level) erase</a:t>
            </a:r>
            <a:endParaRPr lang="en-US" dirty="0"/>
          </a:p>
          <a:p>
            <a:pPr lvl="2"/>
            <a:r>
              <a:rPr lang="en-US" dirty="0"/>
              <a:t>Wears out after about 100,000 </a:t>
            </a:r>
            <a:r>
              <a:rPr lang="en-US" dirty="0" smtClean="0"/>
              <a:t>erases</a:t>
            </a:r>
          </a:p>
          <a:p>
            <a:r>
              <a:rPr lang="en-US" dirty="0" smtClean="0"/>
              <a:t>Uses for Nonvolatile Memories</a:t>
            </a:r>
          </a:p>
          <a:p>
            <a:pPr lvl="1"/>
            <a:r>
              <a:rPr lang="en-US" dirty="0" smtClean="0"/>
              <a:t>Firmware in ROM (BIOS, controllers for disks, network cards, graphics accelerators, security subsystems,…)</a:t>
            </a:r>
          </a:p>
          <a:p>
            <a:pPr lvl="1"/>
            <a:r>
              <a:rPr lang="en-US" dirty="0" smtClean="0"/>
              <a:t>Solid state disks (replace rotating disks in thumb drives, smart phones, MP3 players, tablets, laptops,…)</a:t>
            </a:r>
          </a:p>
          <a:p>
            <a:pPr lvl="1"/>
            <a:r>
              <a:rPr lang="en-US" dirty="0" smtClean="0"/>
              <a:t>Disk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62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6" name="Rectangle 26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Bus Structure Connecting </a:t>
            </a:r>
            <a:br>
              <a:rPr lang="en-US" dirty="0"/>
            </a:br>
            <a:r>
              <a:rPr lang="en-US" dirty="0"/>
              <a:t>CPU and Memory</a:t>
            </a:r>
          </a:p>
        </p:txBody>
      </p:sp>
      <p:sp>
        <p:nvSpPr>
          <p:cNvPr id="6658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396875" y="1504950"/>
            <a:ext cx="78962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bus</a:t>
            </a:r>
            <a:r>
              <a:rPr lang="en-US" dirty="0"/>
              <a:t> is a collection of parallel wires that carry address, data, and control signals.</a:t>
            </a:r>
          </a:p>
          <a:p>
            <a:r>
              <a:rPr lang="en-US" dirty="0"/>
              <a:t>Buses are typically shared by multiple devices.</a:t>
            </a:r>
          </a:p>
        </p:txBody>
      </p:sp>
      <p:sp>
        <p:nvSpPr>
          <p:cNvPr id="66565" name="Rectangle 5"/>
          <p:cNvSpPr>
            <a:spLocks noChangeAspect="1" noChangeArrowheads="1"/>
          </p:cNvSpPr>
          <p:nvPr/>
        </p:nvSpPr>
        <p:spPr bwMode="auto">
          <a:xfrm>
            <a:off x="7637463" y="5337175"/>
            <a:ext cx="1049337" cy="105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</a:t>
            </a:r>
            <a:endParaRPr lang="en-US" sz="1600" dirty="0"/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66566" name="AutoShape 6"/>
          <p:cNvSpPr>
            <a:spLocks noChangeAspect="1" noChangeArrowheads="1"/>
          </p:cNvSpPr>
          <p:nvPr/>
        </p:nvSpPr>
        <p:spPr bwMode="auto">
          <a:xfrm>
            <a:off x="5880100" y="5511800"/>
            <a:ext cx="1720850" cy="615950"/>
          </a:xfrm>
          <a:prstGeom prst="leftRightArrow">
            <a:avLst>
              <a:gd name="adj1" fmla="val 50000"/>
              <a:gd name="adj2" fmla="val 55876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7" name="Rectangle 7"/>
          <p:cNvSpPr>
            <a:spLocks noChangeAspect="1" noChangeArrowheads="1"/>
          </p:cNvSpPr>
          <p:nvPr/>
        </p:nvSpPr>
        <p:spPr bwMode="auto">
          <a:xfrm>
            <a:off x="4824413" y="5548313"/>
            <a:ext cx="1049337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66568" name="AutoShape 8"/>
          <p:cNvSpPr>
            <a:spLocks noChangeAspect="1" noChangeArrowheads="1"/>
          </p:cNvSpPr>
          <p:nvPr/>
        </p:nvSpPr>
        <p:spPr bwMode="auto">
          <a:xfrm>
            <a:off x="3143250" y="5511800"/>
            <a:ext cx="1676400" cy="615950"/>
          </a:xfrm>
          <a:prstGeom prst="leftRightArrow">
            <a:avLst>
              <a:gd name="adj1" fmla="val 50000"/>
              <a:gd name="adj2" fmla="val 54433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Rectangle 9"/>
          <p:cNvSpPr>
            <a:spLocks noChangeAspect="1" noChangeArrowheads="1"/>
          </p:cNvSpPr>
          <p:nvPr/>
        </p:nvSpPr>
        <p:spPr bwMode="auto">
          <a:xfrm>
            <a:off x="950913" y="5548313"/>
            <a:ext cx="2162175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6570" name="Rectangle 10"/>
          <p:cNvSpPr>
            <a:spLocks noChangeAspect="1" noChangeArrowheads="1"/>
          </p:cNvSpPr>
          <p:nvPr/>
        </p:nvSpPr>
        <p:spPr bwMode="auto">
          <a:xfrm>
            <a:off x="2008188" y="401796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Rectangle 11"/>
          <p:cNvSpPr>
            <a:spLocks noChangeAspect="1" noChangeArrowheads="1"/>
          </p:cNvSpPr>
          <p:nvPr/>
        </p:nvSpPr>
        <p:spPr bwMode="auto">
          <a:xfrm>
            <a:off x="2008188" y="4194175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Rectangle 12"/>
          <p:cNvSpPr>
            <a:spLocks noChangeAspect="1" noChangeArrowheads="1"/>
          </p:cNvSpPr>
          <p:nvPr/>
        </p:nvSpPr>
        <p:spPr bwMode="auto">
          <a:xfrm>
            <a:off x="2008188" y="4370388"/>
            <a:ext cx="788987" cy="17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3" name="Rectangle 13"/>
          <p:cNvSpPr>
            <a:spLocks noChangeAspect="1" noChangeArrowheads="1"/>
          </p:cNvSpPr>
          <p:nvPr/>
        </p:nvSpPr>
        <p:spPr bwMode="auto">
          <a:xfrm>
            <a:off x="2008188" y="454501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4" name="Rectangle 14"/>
          <p:cNvSpPr>
            <a:spLocks noChangeAspect="1" noChangeArrowheads="1"/>
          </p:cNvSpPr>
          <p:nvPr/>
        </p:nvSpPr>
        <p:spPr bwMode="auto">
          <a:xfrm>
            <a:off x="2008188" y="4721225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5" name="AutoShape 15"/>
          <p:cNvSpPr>
            <a:spLocks noChangeAspect="1" noChangeArrowheads="1"/>
          </p:cNvSpPr>
          <p:nvPr/>
        </p:nvSpPr>
        <p:spPr bwMode="auto">
          <a:xfrm>
            <a:off x="2900363" y="4017963"/>
            <a:ext cx="512762" cy="439737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6" name="AutoShape 16"/>
          <p:cNvSpPr>
            <a:spLocks noChangeAspect="1" noChangeArrowheads="1"/>
          </p:cNvSpPr>
          <p:nvPr/>
        </p:nvSpPr>
        <p:spPr bwMode="auto">
          <a:xfrm flipH="1">
            <a:off x="2797175" y="4457700"/>
            <a:ext cx="512763" cy="439738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7" name="Rectangle 17"/>
          <p:cNvSpPr>
            <a:spLocks noChangeAspect="1" noChangeArrowheads="1"/>
          </p:cNvSpPr>
          <p:nvPr/>
        </p:nvSpPr>
        <p:spPr bwMode="auto">
          <a:xfrm>
            <a:off x="3413125" y="3843338"/>
            <a:ext cx="614363" cy="1230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6578" name="Text Box 18"/>
          <p:cNvSpPr txBox="1">
            <a:spLocks noChangeAspect="1" noChangeArrowheads="1"/>
          </p:cNvSpPr>
          <p:nvPr/>
        </p:nvSpPr>
        <p:spPr bwMode="auto">
          <a:xfrm>
            <a:off x="1841500" y="3671680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6579" name="AutoShape 19"/>
          <p:cNvSpPr>
            <a:spLocks noChangeAspect="1" noChangeArrowheads="1"/>
          </p:cNvSpPr>
          <p:nvPr/>
        </p:nvSpPr>
        <p:spPr bwMode="auto">
          <a:xfrm>
            <a:off x="2093913" y="4984750"/>
            <a:ext cx="703262" cy="52705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Rectangle 20"/>
          <p:cNvSpPr>
            <a:spLocks noChangeAspect="1" noChangeArrowheads="1"/>
          </p:cNvSpPr>
          <p:nvPr/>
        </p:nvSpPr>
        <p:spPr bwMode="auto">
          <a:xfrm>
            <a:off x="776288" y="3578225"/>
            <a:ext cx="3427412" cy="28130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1" name="Text Box 21"/>
          <p:cNvSpPr txBox="1">
            <a:spLocks noChangeAspect="1" noChangeArrowheads="1"/>
          </p:cNvSpPr>
          <p:nvPr/>
        </p:nvSpPr>
        <p:spPr bwMode="auto">
          <a:xfrm>
            <a:off x="744538" y="32512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66582" name="Text Box 22"/>
          <p:cNvSpPr txBox="1">
            <a:spLocks noChangeAspect="1" noChangeArrowheads="1"/>
          </p:cNvSpPr>
          <p:nvPr/>
        </p:nvSpPr>
        <p:spPr bwMode="auto">
          <a:xfrm>
            <a:off x="4348163" y="4746417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</a:t>
            </a:r>
            <a:r>
              <a:rPr lang="en-US" sz="1600" dirty="0" smtClean="0"/>
              <a:t>ystem </a:t>
            </a:r>
            <a:r>
              <a:rPr lang="en-US" sz="1600" dirty="0"/>
              <a:t>bus</a:t>
            </a:r>
          </a:p>
        </p:txBody>
      </p:sp>
      <p:sp>
        <p:nvSpPr>
          <p:cNvPr id="66583" name="Line 23"/>
          <p:cNvSpPr>
            <a:spLocks noChangeAspect="1" noChangeShapeType="1"/>
          </p:cNvSpPr>
          <p:nvPr/>
        </p:nvSpPr>
        <p:spPr bwMode="auto">
          <a:xfrm flipH="1">
            <a:off x="4027488" y="5073650"/>
            <a:ext cx="792162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Text Box 24"/>
          <p:cNvSpPr txBox="1">
            <a:spLocks noChangeAspect="1" noChangeArrowheads="1"/>
          </p:cNvSpPr>
          <p:nvPr/>
        </p:nvSpPr>
        <p:spPr bwMode="auto">
          <a:xfrm>
            <a:off x="6019800" y="4746417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emory </a:t>
            </a:r>
            <a:r>
              <a:rPr lang="en-US" sz="1600" dirty="0"/>
              <a:t>bus</a:t>
            </a:r>
          </a:p>
        </p:txBody>
      </p:sp>
      <p:sp>
        <p:nvSpPr>
          <p:cNvPr id="66585" name="Line 25"/>
          <p:cNvSpPr>
            <a:spLocks noChangeAspect="1" noChangeShapeType="1"/>
          </p:cNvSpPr>
          <p:nvPr/>
        </p:nvSpPr>
        <p:spPr bwMode="auto">
          <a:xfrm>
            <a:off x="6664325" y="5073650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1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(1)</a:t>
            </a:r>
          </a:p>
        </p:txBody>
      </p:sp>
      <p:sp>
        <p:nvSpPr>
          <p:cNvPr id="67617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places address A on the memory bus.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767513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243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329113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 </a:t>
            </a:r>
          </a:p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2871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887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887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887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887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1887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>
            <a:off x="2660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 flipH="1">
            <a:off x="2571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3105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167640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7601" name="AutoShape 17"/>
          <p:cNvSpPr>
            <a:spLocks noChangeArrowheads="1"/>
          </p:cNvSpPr>
          <p:nvPr/>
        </p:nvSpPr>
        <p:spPr bwMode="auto">
          <a:xfrm>
            <a:off x="1962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2800350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971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757169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7673975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7658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6762750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6553200" y="3472448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4302038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247259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/>
              <a:t>r</a:t>
            </a:r>
            <a:r>
              <a:rPr lang="en-US" sz="1600" dirty="0" err="1" smtClean="0"/>
              <a:t>ax</a:t>
            </a:r>
            <a:endParaRPr lang="en-US" sz="1600" dirty="0"/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4629150" y="2438400"/>
            <a:ext cx="2984811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1750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(2)</a:t>
            </a:r>
          </a:p>
        </p:txBody>
      </p:sp>
      <p:sp>
        <p:nvSpPr>
          <p:cNvPr id="68637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memory reads A from the memory bus, retrieves word </a:t>
            </a:r>
            <a:r>
              <a:rPr lang="en-US" dirty="0" err="1"/>
              <a:t>x</a:t>
            </a:r>
            <a:r>
              <a:rPr lang="en-US" dirty="0"/>
              <a:t>, and places it on the bus.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248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333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876550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892300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892300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892300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892300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892300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2665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 flipH="1">
            <a:off x="2576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3109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689100" y="234214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1966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2805113" y="4187825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976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772844" y="3729623"/>
            <a:ext cx="3177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x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6772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7678738" y="36845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7662863" y="41878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767513" y="42799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450511" y="3471446"/>
            <a:ext cx="152509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1252021" y="30120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4306800" y="37137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4648200" y="2466975"/>
            <a:ext cx="2984811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1889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(3)</a:t>
            </a:r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reads </a:t>
            </a:r>
            <a:r>
              <a:rPr lang="en-US" dirty="0"/>
              <a:t>word x from the bus and copies it into register </a:t>
            </a:r>
            <a:r>
              <a:rPr lang="en-US" dirty="0" smtClean="0"/>
              <a:t>%</a:t>
            </a:r>
            <a:r>
              <a:rPr lang="en-US" dirty="0" err="1" smtClean="0"/>
              <a:t>rax</a:t>
            </a:r>
            <a:r>
              <a:rPr lang="en-US" dirty="0"/>
              <a:t>.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5248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333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2876550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892300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892300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892300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892300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892300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2665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 flipH="1">
            <a:off x="2576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3109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68910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1966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976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Bus </a:t>
            </a:r>
            <a:r>
              <a:rPr lang="en-US" sz="1600" dirty="0"/>
              <a:t>interface</a:t>
            </a: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2271713" y="3276600"/>
            <a:ext cx="0" cy="7620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6772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6767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  <a:endParaRPr lang="en-US" sz="1000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6477000" y="3471446"/>
            <a:ext cx="149909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7678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7662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252021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4306800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4648200" y="2438400"/>
            <a:ext cx="298481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A, </a:t>
            </a:r>
            <a:r>
              <a:rPr lang="en-US" sz="1600" dirty="0" smtClean="0">
                <a:latin typeface="Courier New" charset="0"/>
              </a:rPr>
              <a:t>%</a:t>
            </a:r>
            <a:r>
              <a:rPr lang="en-US" sz="1600" dirty="0" err="1" smtClean="0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79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(1)</a:t>
            </a:r>
          </a:p>
        </p:txBody>
      </p:sp>
      <p:sp>
        <p:nvSpPr>
          <p:cNvPr id="90141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CPU places address A on bus. Main memory reads it and waits for the corresponding data word to arrive.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5248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333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2876550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892300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892300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892300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892300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y</a:t>
            </a:r>
            <a:endParaRPr lang="en-US" sz="1000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1892300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2665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flipH="1">
            <a:off x="2576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3109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677190" y="2345323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</a:t>
            </a:r>
            <a:r>
              <a:rPr lang="en-US" sz="1600" dirty="0" smtClean="0"/>
              <a:t>egister </a:t>
            </a:r>
            <a:r>
              <a:rPr lang="en-US" sz="1600" dirty="0"/>
              <a:t>file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1966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2805113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976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</a:t>
            </a:r>
            <a:r>
              <a:rPr lang="en-US" sz="1600" dirty="0" smtClean="0"/>
              <a:t>us </a:t>
            </a:r>
            <a:r>
              <a:rPr lang="en-US" sz="1600" dirty="0"/>
              <a:t>interface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5761931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772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6767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000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6644833" y="3471446"/>
            <a:ext cx="12692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</a:t>
            </a:r>
            <a:r>
              <a:rPr lang="en-US" sz="1600" dirty="0" smtClean="0"/>
              <a:t>ain </a:t>
            </a:r>
            <a:r>
              <a:rPr lang="en-US" sz="1600" dirty="0"/>
              <a:t>memory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7678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7662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1252021" y="2999373"/>
            <a:ext cx="58681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/>
              <a:t>%</a:t>
            </a:r>
            <a:r>
              <a:rPr lang="en-US" sz="1600" dirty="0" err="1" smtClean="0"/>
              <a:t>rax</a:t>
            </a:r>
            <a:endParaRPr lang="en-US" sz="1600" dirty="0"/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4306800" y="3701048"/>
            <a:ext cx="970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4648200" y="2438400"/>
            <a:ext cx="301877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 smtClean="0">
                <a:latin typeface="Courier New" charset="0"/>
              </a:rPr>
              <a:t>movq</a:t>
            </a:r>
            <a:r>
              <a:rPr lang="en-US" sz="1600" dirty="0" smtClean="0">
                <a:latin typeface="Courier New" charset="0"/>
              </a:rPr>
              <a:t> %</a:t>
            </a:r>
            <a:r>
              <a:rPr lang="en-US" sz="1600" dirty="0" err="1" smtClean="0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2659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24755</TotalTime>
  <Pages>20</Pages>
  <Words>2057</Words>
  <Application>Microsoft Office PowerPoint</Application>
  <PresentationFormat>Letter Paper (8.5x11 in)</PresentationFormat>
  <Paragraphs>548</Paragraphs>
  <Slides>33</Slides>
  <Notes>24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class11</vt:lpstr>
      <vt:lpstr>The Memory Hierarchy </vt:lpstr>
      <vt:lpstr>Random-Access Memory (RAM)</vt:lpstr>
      <vt:lpstr>SRAM vs DRAM Summary</vt:lpstr>
      <vt:lpstr>Nonvolatile Memories</vt:lpstr>
      <vt:lpstr>Traditional Bus Structure Connecting  CPU and Memory</vt:lpstr>
      <vt:lpstr>Memory Read Transaction (1)</vt:lpstr>
      <vt:lpstr>Memory Read Transaction (2)</vt:lpstr>
      <vt:lpstr>Memory Read Transaction (3)</vt:lpstr>
      <vt:lpstr>Memory Write Transaction (1)</vt:lpstr>
      <vt:lpstr>Memory Write Transaction (2)</vt:lpstr>
      <vt:lpstr>Memory Write Transaction (3)</vt:lpstr>
      <vt:lpstr>I/O Bus</vt:lpstr>
      <vt:lpstr>Reading a Disk Sector (1)</vt:lpstr>
      <vt:lpstr>Reading a Disk Sector (2)</vt:lpstr>
      <vt:lpstr>Reading a Disk Sector (3)</vt:lpstr>
      <vt:lpstr>Solid State Disks (SSDs)</vt:lpstr>
      <vt:lpstr>SSD Performance Characteristics </vt:lpstr>
      <vt:lpstr>SSD Tradeoffs vs. Rotating Disks</vt:lpstr>
      <vt:lpstr>The CPU-Memory Gap</vt:lpstr>
      <vt:lpstr>Locality to the Rescue! </vt:lpstr>
      <vt:lpstr>Locality</vt:lpstr>
      <vt:lpstr>Locality Example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General Cache Concepts</vt:lpstr>
      <vt:lpstr>General Cache Concepts: Hit</vt:lpstr>
      <vt:lpstr>General Cache Concepts: Miss</vt:lpstr>
      <vt:lpstr>General Caching Concepts:  Types of Cache Misses</vt:lpstr>
      <vt:lpstr>Examples of Caching in the Memory Hierarchy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Memory Hierarchy</dc:title>
  <dc:subject/>
  <dc:creator>Randal E. Bryant and David R. O'Hallaron</dc:creator>
  <cp:keywords/>
  <dc:description/>
  <cp:lastModifiedBy>Geoff Kuenning</cp:lastModifiedBy>
  <cp:revision>274</cp:revision>
  <cp:lastPrinted>2015-11-24T06:00:05Z</cp:lastPrinted>
  <dcterms:created xsi:type="dcterms:W3CDTF">1998-08-11T09:18:51Z</dcterms:created>
  <dcterms:modified xsi:type="dcterms:W3CDTF">2018-01-13T07:18:17Z</dcterms:modified>
</cp:coreProperties>
</file>