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43" r:id="rId2"/>
    <p:sldId id="344" r:id="rId3"/>
    <p:sldId id="345" r:id="rId4"/>
    <p:sldId id="346" r:id="rId5"/>
    <p:sldId id="347" r:id="rId6"/>
    <p:sldId id="348" r:id="rId7"/>
    <p:sldId id="349" r:id="rId8"/>
    <p:sldId id="374" r:id="rId9"/>
    <p:sldId id="350" r:id="rId10"/>
    <p:sldId id="375" r:id="rId11"/>
    <p:sldId id="351" r:id="rId12"/>
    <p:sldId id="376" r:id="rId13"/>
    <p:sldId id="353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</p:sldIdLst>
  <p:sldSz cx="9144000" cy="6858000" type="letter"/>
  <p:notesSz cx="6985000" cy="9271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2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9"/>
        <p:sld r:id="rId11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5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7AC3D98B-694D-46CB-852D-91A127CCA494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850239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9905E034-AC49-4424-B6A9-E99CDD5C9ACB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16450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11987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77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1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6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85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8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973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13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07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68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288669" y="701425"/>
            <a:ext cx="4409281" cy="3464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1334" y="4403387"/>
            <a:ext cx="5122334" cy="41746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09643" y="702071"/>
            <a:ext cx="4567232" cy="3464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728" y="4404032"/>
            <a:ext cx="5123545" cy="417409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5233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77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811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419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61959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527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536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9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6551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77193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8088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3675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612E7136-5345-466A-B434-2E4D01D4B103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4463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8140700" y="-55563"/>
            <a:ext cx="92075" cy="33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31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 smtClean="0"/>
              <a:t>Virtual Memory: Systems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Simple memory system example</a:t>
            </a:r>
          </a:p>
          <a:p>
            <a:pPr lvl="1" eaLnBrk="1" hangingPunct="1">
              <a:defRPr/>
            </a:pPr>
            <a:r>
              <a:rPr lang="en-US" dirty="0" smtClean="0"/>
              <a:t>Case study: Core i7</a:t>
            </a:r>
          </a:p>
          <a:p>
            <a:pPr lvl="1" eaLnBrk="1" hangingPunct="1">
              <a:defRPr/>
            </a:pPr>
            <a:r>
              <a:rPr lang="en-US" dirty="0" smtClean="0"/>
              <a:t>Linux memory management</a:t>
            </a:r>
          </a:p>
          <a:p>
            <a:pPr lvl="1" eaLnBrk="1" hangingPunct="1">
              <a:defRPr/>
            </a:pPr>
            <a:r>
              <a:rPr lang="en-US" dirty="0" smtClean="0"/>
              <a:t>Memory mapping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71625" y="762000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772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</a:t>
            </a:r>
            <a:r>
              <a:rPr lang="en-GB" sz="1400" dirty="0" smtClean="0"/>
              <a:t>CO___</a:t>
            </a:r>
            <a:r>
              <a:rPr lang="en-GB" sz="14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0466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6152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0x0316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823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98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13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0596" y="3437965"/>
            <a:ext cx="50430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0x0C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622871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5168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0x03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203660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840042" y="3437965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Y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863802" y="3437965"/>
            <a:ext cx="45140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Disk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70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  <p:bldP spid="38019" grpId="0"/>
      <p:bldP spid="38021" grpId="0"/>
      <p:bldP spid="380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615218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0x0316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Address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2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76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8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0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86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87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89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90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92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95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96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9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5035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Core i7 Memory System</a:t>
            </a:r>
            <a:endParaRPr lang="en-US" dirty="0"/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512763" y="2600289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838200" y="3353229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1257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1244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2938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008063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L3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8 MB, 16-way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533900" y="6227553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2938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754063" y="1836892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0640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0452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394200" y="3363686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 unified 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4983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6964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201863" y="2610747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i-cache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4995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6964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4813300" y="1847350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MMU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addr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405063" y="1836892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Instruction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368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251289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216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DDR3 Memory controller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 </a:t>
            </a:r>
            <a:r>
              <a:rPr kumimoji="0" lang="en-US" sz="14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x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64 bit @ 10.66 GB/</a:t>
            </a:r>
            <a:r>
              <a:rPr kumimoji="0" lang="en-US" sz="14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GB/</a:t>
            </a:r>
            <a:r>
              <a:rPr kumimoji="0" lang="en-US" sz="14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39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0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422900" y="4053881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QuickPath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interconnect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4 links @ 25.6 GB/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each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074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5805488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5965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6118225" y="5806571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4957763" y="3834274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8331200" y="3886200"/>
            <a:ext cx="965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other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7735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8361422" y="4418587"/>
            <a:ext cx="93497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I/O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565900" y="4691788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175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8" name="Straight Arrow Connector 7"/>
          <p:cNvCxnSpPr>
            <a:stCxn id="54" idx="1"/>
            <a:endCxn id="44" idx="3"/>
          </p:cNvCxnSpPr>
          <p:nvPr/>
        </p:nvCxnSpPr>
        <p:spPr bwMode="auto">
          <a:xfrm flipH="1" flipV="1">
            <a:off x="3416300" y="3588523"/>
            <a:ext cx="977900" cy="10457"/>
          </a:xfrm>
          <a:prstGeom prst="straightConnector1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10" name="Freeform 9"/>
          <p:cNvSpPr/>
          <p:nvPr/>
        </p:nvSpPr>
        <p:spPr bwMode="auto">
          <a:xfrm>
            <a:off x="2003461" y="2476072"/>
            <a:ext cx="2044557" cy="349321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3" name="Freeform 82"/>
          <p:cNvSpPr/>
          <p:nvPr/>
        </p:nvSpPr>
        <p:spPr bwMode="auto">
          <a:xfrm>
            <a:off x="3695700" y="2409942"/>
            <a:ext cx="2322441" cy="349321"/>
          </a:xfrm>
          <a:custGeom>
            <a:avLst/>
            <a:gdLst>
              <a:gd name="connsiteX0" fmla="*/ 2044557 w 2044557"/>
              <a:gd name="connsiteY0" fmla="*/ 349321 h 349321"/>
              <a:gd name="connsiteX1" fmla="*/ 1068512 w 2044557"/>
              <a:gd name="connsiteY1" fmla="*/ 0 h 349321"/>
              <a:gd name="connsiteX2" fmla="*/ 0 w 2044557"/>
              <a:gd name="connsiteY2" fmla="*/ 349321 h 34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557" h="349321">
                <a:moveTo>
                  <a:pt x="2044557" y="349321"/>
                </a:moveTo>
                <a:cubicBezTo>
                  <a:pt x="1726914" y="174660"/>
                  <a:pt x="1409271" y="0"/>
                  <a:pt x="1068512" y="0"/>
                </a:cubicBezTo>
                <a:cubicBezTo>
                  <a:pt x="727753" y="0"/>
                  <a:pt x="172948" y="306512"/>
                  <a:pt x="0" y="349321"/>
                </a:cubicBezTo>
              </a:path>
            </a:pathLst>
          </a:cu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3738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936082" cy="762000"/>
          </a:xfrm>
        </p:spPr>
        <p:txBody>
          <a:bodyPr/>
          <a:lstStyle/>
          <a:p>
            <a:r>
              <a:rPr lang="en-US" dirty="0" smtClean="0"/>
              <a:t>End-to-End Core i7</a:t>
            </a:r>
            <a:br>
              <a:rPr lang="en-US" dirty="0" smtClean="0"/>
            </a:br>
            <a:r>
              <a:rPr lang="en-US" dirty="0" smtClean="0"/>
              <a:t>Address Translation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142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PTE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661988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14850" y="3175000"/>
            <a:ext cx="549212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15025" y="5283200"/>
            <a:ext cx="865621" cy="90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194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13450" y="2057400"/>
            <a:ext cx="46125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29600" y="198120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3773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1-3</a:t>
            </a:r>
            <a:br>
              <a:rPr lang="en-GB" dirty="0" smtClean="0"/>
            </a:br>
            <a:r>
              <a:rPr lang="en-GB" dirty="0" smtClean="0"/>
              <a:t>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table physical 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</a:t>
            </a:r>
            <a:r>
              <a:rPr lang="en-GB" sz="2000" dirty="0" smtClean="0">
                <a:latin typeface="Calibri" pitchFamily="34" charset="0"/>
                <a:ea typeface="msgothic" charset="0"/>
                <a:cs typeface="msgothic" charset="0"/>
              </a:rPr>
              <a:t>Significant fields:</a:t>
            </a:r>
            <a:endParaRPr lang="en-GB" sz="20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 smtClean="0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table physical 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 table address (forces page tables to 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table location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10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4</a:t>
            </a:r>
            <a:br>
              <a:rPr lang="en-GB" dirty="0" smtClean="0"/>
            </a:br>
            <a:r>
              <a:rPr lang="en-GB" dirty="0" smtClean="0"/>
              <a:t>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physical 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physical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address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(forces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pages to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 algn="l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ocation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48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Page Table Translation</a:t>
            </a:r>
            <a:endParaRPr lang="en-US" dirty="0"/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58750" y="2967038"/>
            <a:ext cx="46984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6426606" y="4224338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 dirty="0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53975" y="3181350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29018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6142038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454501" y="1304925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6878339" y="13049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8053388" y="1306513"/>
            <a:ext cx="92653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6102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6407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5113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378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446713" y="2295525"/>
            <a:ext cx="608339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381625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5113338" y="1798638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7426325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1589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6084888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36652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68529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8053388" y="6038850"/>
            <a:ext cx="94782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578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578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7842250" y="3373438"/>
            <a:ext cx="1148438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586163" y="1519238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4864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314575" y="1519238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036638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4841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5021263" y="3086100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5030788" y="3086100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102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3916363" y="2295525"/>
            <a:ext cx="1148087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105275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3833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3844925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546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3727450" y="3089275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2806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2654300" y="2295525"/>
            <a:ext cx="1073485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2809875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2549525" y="1808163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2549525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270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1530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1357313" y="2295525"/>
            <a:ext cx="1105044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1533525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1260475" y="1808163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1273175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1591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15683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695325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936326" y="2895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987425" y="2997200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449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459038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466676" y="285908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2525713" y="296068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3725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3787476" y="287813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3833813" y="297973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5062239" y="28543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5121275" y="29559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208289" y="55594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267325" y="56483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7392361" y="36671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7315200" y="3656013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1419225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512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264953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1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3998913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2 MB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22128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4 KB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</p:spTree>
    <p:extLst>
      <p:ext uri="{BB962C8B-B14F-4D97-AF65-F5344CB8AC3E}">
        <p14:creationId xmlns:p14="http://schemas.microsoft.com/office/powerpoint/2010/main" val="7580822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7924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Cute Trick for Speeding Up</a:t>
            </a:r>
            <a:br>
              <a:rPr lang="en-GB" dirty="0" smtClean="0"/>
            </a:br>
            <a:r>
              <a:rPr lang="en-GB" dirty="0" smtClean="0"/>
              <a:t>L1 </a:t>
            </a:r>
            <a:r>
              <a:rPr lang="en-GB" dirty="0"/>
              <a:t>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289425"/>
            <a:ext cx="8548687" cy="2339975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</a:t>
            </a: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74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246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181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71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941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41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503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</a:t>
            </a: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4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941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177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938360" y="4266406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941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874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2569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484335" y="3655218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2798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</a:t>
            </a: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ess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3484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4246335" y="2893219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243160" y="3093244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236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4551135" y="3047205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4835582" y="3606377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3636734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075135" y="382087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4388558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485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703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192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037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5730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574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1064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390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5921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6149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6454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5616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7522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6684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6989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7218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5236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25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8024982" cy="762000"/>
          </a:xfrm>
        </p:spPr>
        <p:txBody>
          <a:bodyPr/>
          <a:lstStyle/>
          <a:p>
            <a:r>
              <a:rPr lang="en-US" dirty="0" smtClean="0"/>
              <a:t>Virtual Address Space</a:t>
            </a:r>
            <a:br>
              <a:rPr lang="en-US" dirty="0" smtClean="0"/>
            </a:br>
            <a:r>
              <a:rPr lang="en-US" dirty="0" smtClean="0"/>
              <a:t>of a Linux Process</a:t>
            </a:r>
            <a:endParaRPr lang="en-US" dirty="0"/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latin typeface="+mn-lt"/>
              </a:rPr>
              <a:t>Memory-mapped </a:t>
            </a:r>
            <a:r>
              <a:rPr lang="en-US" sz="1400" dirty="0">
                <a:latin typeface="+mn-lt"/>
              </a:rPr>
              <a:t>region </a:t>
            </a:r>
          </a:p>
          <a:p>
            <a:r>
              <a:rPr lang="en-US" sz="14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</a:t>
            </a:r>
            <a:r>
              <a:rPr lang="en-US" sz="1600" dirty="0" smtClean="0">
                <a:latin typeface="+mn-lt"/>
              </a:rPr>
              <a:t> (</a:t>
            </a:r>
            <a:r>
              <a:rPr lang="en-US" sz="1600" dirty="0" err="1" smtClean="0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Uninitialized data (.</a:t>
            </a:r>
            <a:r>
              <a:rPr lang="en-US" sz="1400" dirty="0" err="1">
                <a:latin typeface="+mn-lt"/>
              </a:rPr>
              <a:t>bss</a:t>
            </a:r>
            <a:r>
              <a:rPr lang="en-US" sz="14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 smtClean="0">
                <a:latin typeface="+mn-lt"/>
              </a:rPr>
              <a:t>%</a:t>
            </a:r>
            <a:r>
              <a:rPr lang="en-US" sz="1800" dirty="0" err="1" smtClean="0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+mn-lt"/>
              </a:rPr>
              <a:t>Process-specific </a:t>
            </a:r>
            <a:r>
              <a:rPr lang="en-US" sz="1400" dirty="0" smtClean="0">
                <a:latin typeface="+mn-lt"/>
              </a:rPr>
              <a:t>data</a:t>
            </a:r>
          </a:p>
          <a:p>
            <a:pPr algn="ctr"/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structs</a:t>
            </a:r>
            <a:r>
              <a:rPr lang="en-US" sz="1400" dirty="0" smtClean="0">
                <a:latin typeface="+mn-lt"/>
              </a:rPr>
              <a:t>  (</a:t>
            </a:r>
            <a:r>
              <a:rPr lang="en-US" sz="1400" dirty="0" err="1" smtClean="0">
                <a:latin typeface="+mn-lt"/>
              </a:rPr>
              <a:t>ptables</a:t>
            </a:r>
            <a:r>
              <a:rPr lang="en-US" sz="1400" dirty="0" smtClean="0">
                <a:latin typeface="+mn-lt"/>
              </a:rPr>
              <a:t>,</a:t>
            </a:r>
            <a:endParaRPr lang="en-US" sz="1400" dirty="0">
              <a:latin typeface="+mn-lt"/>
            </a:endParaRPr>
          </a:p>
          <a:p>
            <a:pPr algn="ctr"/>
            <a:r>
              <a:rPr lang="en-US" sz="1400" dirty="0">
                <a:latin typeface="+mn-lt"/>
              </a:rPr>
              <a:t>task and mm </a:t>
            </a:r>
            <a:r>
              <a:rPr lang="en-US" sz="1400" dirty="0" err="1">
                <a:latin typeface="+mn-lt"/>
              </a:rPr>
              <a:t>structs</a:t>
            </a:r>
            <a:r>
              <a:rPr lang="en-US" sz="1400" dirty="0" smtClean="0">
                <a:latin typeface="+mn-lt"/>
              </a:rPr>
              <a:t>, kernel stack</a:t>
            </a:r>
            <a:r>
              <a:rPr lang="en-US" sz="1400" dirty="0">
                <a:latin typeface="+mn-lt"/>
              </a:rPr>
              <a:t>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2016465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  <a:endParaRPr lang="en-US" sz="1400" dirty="0">
              <a:solidFill>
                <a:schemeClr val="tx2"/>
              </a:solidFill>
              <a:latin typeface="Courier New"/>
              <a:cs typeface="Courier New"/>
            </a:endParaRP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</a:t>
            </a:r>
            <a:r>
              <a:rPr lang="en-US" sz="1800" i="1" dirty="0" smtClean="0">
                <a:solidFill>
                  <a:schemeClr val="tx2"/>
                </a:solidFill>
                <a:latin typeface="+mn-lt"/>
              </a:rPr>
              <a:t> each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72107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797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Organizes </a:t>
            </a:r>
            <a:r>
              <a:rPr lang="en-GB" dirty="0" err="1" smtClean="0"/>
              <a:t>VM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</a:t>
            </a:r>
            <a:r>
              <a:rPr lang="en-GB" dirty="0" smtClean="0"/>
              <a:t>s </a:t>
            </a:r>
            <a:r>
              <a:rPr lang="en-GB" dirty="0"/>
              <a:t>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 smtClean="0">
                <a:latin typeface="Calibri" pitchFamily="34" charset="0"/>
              </a:rPr>
              <a:t>ata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hared </a:t>
            </a:r>
            <a:r>
              <a:rPr lang="en-GB" sz="1600" b="1" dirty="0">
                <a:latin typeface="Calibri" pitchFamily="34" charset="0"/>
              </a:rPr>
              <a:t>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581400"/>
            <a:ext cx="3348898" cy="2894013"/>
          </a:xfrm>
          <a:ln/>
        </p:spPr>
        <p:txBody>
          <a:bodyPr/>
          <a:lstStyle/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</a:t>
            </a:r>
            <a:r>
              <a:rPr lang="en-GB" sz="1600" dirty="0" smtClean="0"/>
              <a:t> global directory address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Points to L1 page table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r>
              <a:rPr lang="en-GB" sz="1600" dirty="0" smtClean="0"/>
              <a:t>this </a:t>
            </a:r>
            <a:r>
              <a:rPr lang="en-GB" sz="1600" dirty="0"/>
              <a:t>area</a:t>
            </a:r>
          </a:p>
          <a:p>
            <a:pPr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 smtClean="0"/>
          </a:p>
          <a:p>
            <a:pPr marL="576263" lvl="1" indent="-228600">
              <a:spcBef>
                <a:spcPts val="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Pages </a:t>
            </a:r>
            <a:r>
              <a:rPr lang="en-GB" sz="1600" b="1" dirty="0" smtClean="0"/>
              <a:t>shared</a:t>
            </a:r>
            <a:r>
              <a:rPr lang="en-GB" sz="1600" dirty="0" smtClean="0"/>
              <a:t> with </a:t>
            </a:r>
            <a:r>
              <a:rPr lang="en-GB" sz="1600" dirty="0"/>
              <a:t>other processes</a:t>
            </a:r>
            <a:r>
              <a:rPr lang="en-GB" sz="1600" dirty="0" smtClean="0"/>
              <a:t> or </a:t>
            </a:r>
            <a:r>
              <a:rPr lang="en-GB" sz="1600" b="1" dirty="0"/>
              <a:t>private</a:t>
            </a:r>
            <a:r>
              <a:rPr lang="en-GB" sz="1600" dirty="0"/>
              <a:t> to this </a:t>
            </a:r>
            <a:r>
              <a:rPr lang="en-GB" sz="1600" dirty="0" smtClean="0"/>
              <a:t>process</a:t>
            </a:r>
            <a:endParaRPr lang="en-GB" sz="1600" dirty="0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3199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</a:t>
            </a:r>
            <a:r>
              <a:rPr lang="en-GB" dirty="0" smtClean="0"/>
              <a:t>Page-Fault </a:t>
            </a:r>
            <a:r>
              <a:rPr lang="en-GB" dirty="0"/>
              <a:t>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300678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990000"/>
                </a:solidFill>
              </a:rPr>
              <a:t>Segmentation fault:</a:t>
            </a:r>
            <a:endParaRPr lang="en-US" sz="1800" dirty="0" smtClean="0">
              <a:solidFill>
                <a:srgbClr val="990000"/>
              </a:solidFill>
              <a:latin typeface="Calibri" pitchFamily="34" charset="0"/>
            </a:endParaRPr>
          </a:p>
          <a:p>
            <a:pPr algn="l"/>
            <a:r>
              <a:rPr lang="en-US" sz="1800" dirty="0" smtClean="0">
                <a:latin typeface="Calibri" pitchFamily="34" charset="0"/>
              </a:rPr>
              <a:t>accessing a nonexistent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08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pPr algn="l"/>
            <a:r>
              <a:rPr lang="en-US" sz="1800" dirty="0" smtClean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  <p:extLst>
      <p:ext uri="{BB962C8B-B14F-4D97-AF65-F5344CB8AC3E}">
        <p14:creationId xmlns:p14="http://schemas.microsoft.com/office/powerpoint/2010/main" val="3775289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493713"/>
            <a:ext cx="555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880" y="1220788"/>
            <a:ext cx="8527520" cy="5224462"/>
          </a:xfrm>
          <a:ln/>
        </p:spPr>
        <p:txBody>
          <a:bodyPr/>
          <a:lstStyle/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VM areas initialized by associating them with disk objects.</a:t>
            </a:r>
            <a:endParaRPr lang="en-GB" dirty="0" smtClean="0">
              <a:effectLst/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Process is known as </a:t>
            </a:r>
            <a:r>
              <a:rPr lang="en-GB" b="1" i="1" dirty="0" smtClean="0">
                <a:solidFill>
                  <a:srgbClr val="990000"/>
                </a:solidFill>
              </a:rPr>
              <a:t>memory mapping</a:t>
            </a:r>
            <a:r>
              <a:rPr lang="en-GB" i="1" dirty="0" smtClean="0">
                <a:solidFill>
                  <a:srgbClr val="990000"/>
                </a:solidFill>
              </a:rPr>
              <a:t>. 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Area </a:t>
            </a:r>
            <a:r>
              <a:rPr lang="en-GB" dirty="0"/>
              <a:t>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  <a:endParaRPr lang="en-GB" dirty="0" smtClean="0"/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990000"/>
                </a:solidFill>
              </a:rPr>
              <a:t>Anonymous file </a:t>
            </a:r>
            <a:r>
              <a:rPr lang="en-GB" dirty="0" smtClean="0"/>
              <a:t>(e.g., nothing)</a:t>
            </a:r>
            <a:endParaRPr lang="en-GB" i="1" dirty="0" smtClean="0"/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</a:t>
            </a:r>
            <a:r>
              <a:rPr lang="en-GB" dirty="0" smtClean="0"/>
              <a:t>physical </a:t>
            </a:r>
            <a:r>
              <a:rPr lang="en-GB" dirty="0"/>
              <a:t>page full of </a:t>
            </a:r>
            <a:r>
              <a:rPr lang="en-GB" dirty="0" smtClean="0"/>
              <a:t>0's (</a:t>
            </a:r>
            <a:r>
              <a:rPr lang="en-GB" b="1" i="1" dirty="0" smtClean="0">
                <a:solidFill>
                  <a:srgbClr val="990000"/>
                </a:solidFill>
              </a:rPr>
              <a:t>demand-zero page</a:t>
            </a:r>
            <a:r>
              <a:rPr lang="en-GB" dirty="0" smtClean="0"/>
              <a:t>)</a:t>
            </a:r>
            <a:endParaRPr lang="en-GB" dirty="0"/>
          </a:p>
          <a:p>
            <a:pPr lvl="2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</a:t>
            </a:r>
            <a:r>
              <a:rPr lang="en-GB" dirty="0" smtClean="0"/>
              <a:t>page</a:t>
            </a:r>
          </a:p>
          <a:p>
            <a:pPr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Dirty pages are copied back and forth between memory and a special </a:t>
            </a:r>
            <a:r>
              <a:rPr lang="en-GB" i="1" dirty="0" smtClean="0">
                <a:solidFill>
                  <a:srgbClr val="990000"/>
                </a:solidFill>
              </a:rPr>
              <a:t>swap file</a:t>
            </a:r>
            <a:r>
              <a:rPr lang="en-GB" dirty="0" smtClean="0"/>
              <a:t>.</a:t>
            </a:r>
            <a:endParaRPr lang="en-GB" i="1" dirty="0" smtClean="0">
              <a:solidFill>
                <a:srgbClr val="990000"/>
              </a:solidFill>
            </a:endParaRPr>
          </a:p>
          <a:p>
            <a:pPr lvl="1"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29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Revisited: Shared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651125" cy="4607828"/>
          </a:xfrm>
        </p:spPr>
        <p:txBody>
          <a:bodyPr/>
          <a:lstStyle/>
          <a:p>
            <a:pPr marL="457200" indent="-457200">
              <a:buClr>
                <a:schemeClr val="accent1"/>
              </a:buClr>
              <a:buSzPct val="60000"/>
              <a:buFont typeface="Wingdings 2" panose="05020102010507070707" pitchFamily="18" charset="2"/>
              <a:buChar char=""/>
            </a:pPr>
            <a:r>
              <a:rPr lang="en-US" dirty="0" smtClean="0"/>
              <a:t>Process 1 maps the shared object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174875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2284660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Revisited: Shared Objects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224078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32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36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36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36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36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48400" y="2097772"/>
            <a:ext cx="2667000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</a:rPr>
              <a:t>Process 2 maps the shared object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Notice how the virtual addresses can be different.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22662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088322"/>
          </a:xfrm>
        </p:spPr>
        <p:txBody>
          <a:bodyPr/>
          <a:lstStyle/>
          <a:p>
            <a:r>
              <a:rPr lang="en-US" dirty="0" smtClean="0"/>
              <a:t>Sharing Revisited: </a:t>
            </a:r>
            <a:br>
              <a:rPr lang="en-US" dirty="0" smtClean="0"/>
            </a:br>
            <a:r>
              <a:rPr lang="en-US" dirty="0" smtClean="0"/>
              <a:t>Private Copy-on-Write (COW)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895600" cy="4191000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Two processes mapping a </a:t>
            </a:r>
            <a:r>
              <a:rPr lang="en-US" sz="2000" i="1" dirty="0" smtClean="0">
                <a:solidFill>
                  <a:srgbClr val="990000"/>
                </a:solidFill>
              </a:rPr>
              <a:t>private copy-on-write (COW)  </a:t>
            </a:r>
            <a:r>
              <a:rPr lang="en-US" sz="2000" dirty="0" smtClean="0"/>
              <a:t>object. 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Area flagged as private copy-on-write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err="1" smtClean="0"/>
              <a:t>PTEs</a:t>
            </a:r>
            <a:r>
              <a:rPr lang="en-US" sz="2000" dirty="0" smtClean="0"/>
              <a:t> in private areas are flagged as read-only</a:t>
            </a:r>
            <a:endParaRPr lang="en-US" sz="2000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7580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0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0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4724400" y="3581400"/>
            <a:ext cx="144353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 </a:t>
            </a:r>
            <a:r>
              <a:rPr lang="en-US" sz="1800" dirty="0"/>
              <a:t>P</a:t>
            </a:r>
            <a:r>
              <a:rPr lang="en-US" sz="1800" dirty="0" smtClean="0"/>
              <a:t>rivate</a:t>
            </a:r>
            <a:endParaRPr lang="en-US" sz="1800" dirty="0"/>
          </a:p>
          <a:p>
            <a:r>
              <a:rPr lang="en-US" sz="1800" dirty="0"/>
              <a:t>copy-on-write</a:t>
            </a:r>
            <a:endParaRPr lang="en-US" sz="1800" dirty="0" smtClean="0"/>
          </a:p>
          <a:p>
            <a:r>
              <a:rPr lang="en-US" sz="1800" dirty="0" smtClean="0"/>
              <a:t>area</a:t>
            </a:r>
            <a:endParaRPr lang="en-US" sz="1800" dirty="0"/>
          </a:p>
        </p:txBody>
      </p:sp>
      <p:sp>
        <p:nvSpPr>
          <p:cNvPr id="24" name="Right Brace 23"/>
          <p:cNvSpPr/>
          <p:nvPr/>
        </p:nvSpPr>
        <p:spPr bwMode="auto">
          <a:xfrm>
            <a:off x="4502631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5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164522"/>
          </a:xfrm>
        </p:spPr>
        <p:txBody>
          <a:bodyPr/>
          <a:lstStyle/>
          <a:p>
            <a:r>
              <a:rPr lang="en-US" dirty="0" smtClean="0"/>
              <a:t>Sharing Revisited: </a:t>
            </a:r>
            <a:br>
              <a:rPr lang="en-US" dirty="0" smtClean="0"/>
            </a:br>
            <a:r>
              <a:rPr lang="en-US" dirty="0" smtClean="0"/>
              <a:t>Private Copy-on-write (COW)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232" y="2057400"/>
            <a:ext cx="2872768" cy="4505325"/>
          </a:xfrm>
        </p:spPr>
        <p:txBody>
          <a:bodyPr/>
          <a:lstStyle/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Instruction writing to private page triggers protection fault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Handler creates new R/W page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Instruction restarts upon handler return</a:t>
            </a:r>
          </a:p>
          <a:p>
            <a:pPr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US" sz="2000" dirty="0" smtClean="0"/>
              <a:t>Copying deferred as long as possible!</a:t>
            </a:r>
            <a:endParaRPr lang="en-US" sz="2000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9485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6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6381" y="32725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2826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2835228" y="3103553"/>
            <a:ext cx="117422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2375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4051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2375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2756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2756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4712054" y="3833207"/>
            <a:ext cx="155917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Write to private</a:t>
            </a:r>
          </a:p>
          <a:p>
            <a:pPr algn="ctr"/>
            <a:r>
              <a:rPr lang="en-US" sz="1800" dirty="0"/>
              <a:t>copy-on-write</a:t>
            </a:r>
          </a:p>
          <a:p>
            <a:pPr algn="ctr"/>
            <a:r>
              <a:rPr lang="en-US" sz="1800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4432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547849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latin typeface="Courier New"/>
                <a:cs typeface="Courier New"/>
              </a:rPr>
              <a:t>fork</a:t>
            </a:r>
            <a:r>
              <a:rPr lang="en-GB" dirty="0" smtClean="0"/>
              <a:t> Function Revisited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GB" dirty="0" smtClean="0"/>
              <a:t>VM and memory mapping explain how </a:t>
            </a:r>
            <a:r>
              <a:rPr lang="en-GB" dirty="0" smtClean="0">
                <a:latin typeface="Courier New"/>
                <a:cs typeface="Courier New"/>
              </a:rPr>
              <a:t>fork</a:t>
            </a:r>
            <a:r>
              <a:rPr lang="en-GB" dirty="0" smtClean="0"/>
              <a:t> provides private address space for each process </a:t>
            </a:r>
          </a:p>
          <a:p>
            <a:r>
              <a:rPr lang="en-GB" dirty="0" smtClean="0"/>
              <a:t>To create virtual address for new new process</a:t>
            </a:r>
          </a:p>
          <a:p>
            <a:pPr lvl="1"/>
            <a:r>
              <a:rPr lang="en-GB" dirty="0" smtClean="0"/>
              <a:t>Create exact copies of current </a:t>
            </a:r>
            <a:r>
              <a:rPr lang="en-GB" dirty="0" err="1" smtClean="0">
                <a:latin typeface="Courier New"/>
                <a:cs typeface="Courier New"/>
              </a:rPr>
              <a:t>mm_struct</a:t>
            </a:r>
            <a:r>
              <a:rPr lang="en-GB" dirty="0" smtClean="0"/>
              <a:t>,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smtClean="0"/>
              <a:t>, and page tables. </a:t>
            </a:r>
          </a:p>
          <a:p>
            <a:pPr lvl="1"/>
            <a:r>
              <a:rPr lang="en-GB" dirty="0" smtClean="0"/>
              <a:t>Flag each page in both processes as read-only</a:t>
            </a:r>
          </a:p>
          <a:p>
            <a:pPr lvl="1"/>
            <a:r>
              <a:rPr lang="en-GB" dirty="0" smtClean="0"/>
              <a:t>Flag each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smtClean="0">
                <a:latin typeface="Courier New"/>
                <a:cs typeface="Courier New"/>
              </a:rPr>
              <a:t> </a:t>
            </a:r>
            <a:r>
              <a:rPr lang="en-GB" dirty="0" smtClean="0">
                <a:latin typeface="+mn-lt"/>
                <a:cs typeface="Courier New"/>
              </a:rPr>
              <a:t>i</a:t>
            </a:r>
            <a:r>
              <a:rPr lang="en-GB" dirty="0" smtClean="0">
                <a:latin typeface="+mn-lt"/>
              </a:rPr>
              <a:t>n</a:t>
            </a:r>
            <a:r>
              <a:rPr lang="en-GB" dirty="0" smtClean="0"/>
              <a:t> both processes as private COW</a:t>
            </a:r>
          </a:p>
          <a:p>
            <a:r>
              <a:rPr lang="en-GB" dirty="0" smtClean="0"/>
              <a:t>On return, each process has exact copy of virtual memory</a:t>
            </a:r>
          </a:p>
          <a:p>
            <a:r>
              <a:rPr lang="en-GB" dirty="0" smtClean="0"/>
              <a:t>Subsequent writes create new pages using COW mechanism.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78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execve</a:t>
            </a:r>
            <a:r>
              <a:rPr lang="en-GB" dirty="0" smtClean="0"/>
              <a:t> Function Revisited</a:t>
            </a:r>
            <a:endParaRPr lang="en-GB" dirty="0"/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534024" y="1219200"/>
            <a:ext cx="3609975" cy="549592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/>
              <a:t>To load and run a new program </a:t>
            </a:r>
            <a:r>
              <a:rPr lang="en-GB" dirty="0" err="1" smtClean="0">
                <a:latin typeface="Courier New"/>
                <a:cs typeface="Courier New"/>
              </a:rPr>
              <a:t>a.out</a:t>
            </a:r>
            <a:r>
              <a:rPr lang="en-GB" dirty="0" smtClean="0"/>
              <a:t> in the current process using </a:t>
            </a:r>
            <a:r>
              <a:rPr lang="en-GB" dirty="0" err="1" smtClean="0">
                <a:latin typeface="Courier New"/>
                <a:cs typeface="Courier New"/>
              </a:rPr>
              <a:t>execve</a:t>
            </a:r>
            <a:r>
              <a:rPr lang="en-GB" dirty="0" smtClean="0"/>
              <a:t>: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>
                <a:latin typeface="+mn-lt"/>
                <a:cs typeface="Courier New"/>
              </a:rPr>
              <a:t>Free</a:t>
            </a:r>
            <a:r>
              <a:rPr lang="en-GB" dirty="0" smtClean="0">
                <a:latin typeface="Courier New"/>
                <a:cs typeface="Courier New"/>
              </a:rPr>
              <a:t>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err="1" smtClean="0"/>
              <a:t>’s</a:t>
            </a:r>
            <a:r>
              <a:rPr lang="en-GB" dirty="0" smtClean="0"/>
              <a:t> and page tables for old areas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/>
              <a:t>Create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err="1" smtClean="0"/>
              <a:t>’s</a:t>
            </a:r>
            <a:r>
              <a:rPr lang="en-GB" dirty="0" smtClean="0"/>
              <a:t> and page tables for new areas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/>
              <a:t>Programs and initialized data backed by object files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>
                <a:latin typeface="Courier New"/>
                <a:cs typeface="Courier New"/>
              </a:rPr>
              <a:t>.</a:t>
            </a:r>
            <a:r>
              <a:rPr lang="en-GB" dirty="0" err="1" smtClean="0">
                <a:latin typeface="Courier New"/>
                <a:cs typeface="Courier New"/>
              </a:rPr>
              <a:t>bss</a:t>
            </a:r>
            <a:r>
              <a:rPr lang="en-GB" dirty="0" smtClean="0"/>
              <a:t> and stack backed by anonymous files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/>
              <a:t>Set PC to entry point in </a:t>
            </a:r>
            <a:r>
              <a:rPr lang="en-GB" dirty="0" smtClean="0">
                <a:latin typeface="Courier New"/>
                <a:cs typeface="Courier New"/>
              </a:rPr>
              <a:t>.text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¢"/>
            </a:pPr>
            <a:r>
              <a:rPr lang="en-GB" dirty="0" smtClean="0"/>
              <a:t>Linux will fault in code and data pages as needed</a:t>
            </a:r>
            <a:endParaRPr lang="en-GB" dirty="0"/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1514475" y="2627312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1514475" y="3262312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1514475" y="3956050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1514475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1514475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1514475" y="4943475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1514475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2540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1514475" y="1452562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2551113" y="2297112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2560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1514475" y="5668962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1316115" y="5867400"/>
            <a:ext cx="26654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3746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3746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3746500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3746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3746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3822700" y="1439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211180" y="2430462"/>
            <a:ext cx="649203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88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88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1003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1003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3822700" y="2811462"/>
            <a:ext cx="171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3822700" y="4106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3822700" y="45640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3822700" y="5173662"/>
            <a:ext cx="16922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275700" y="4792662"/>
            <a:ext cx="534450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88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88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1003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1003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0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3497" y="434447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459787" cy="56372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 smtClean="0">
                <a:latin typeface="Courier New" pitchFamily="49" charset="0"/>
              </a:rPr>
              <a:t>offset</a:t>
            </a:r>
            <a:r>
              <a:rPr lang="en-GB" dirty="0" smtClean="0"/>
              <a:t> of </a:t>
            </a:r>
            <a:r>
              <a:rPr lang="en-GB" dirty="0"/>
              <a:t>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</a:t>
            </a:r>
            <a:r>
              <a:rPr lang="en-GB" dirty="0" smtClean="0"/>
              <a:t>PROT_READ</a:t>
            </a:r>
            <a:r>
              <a:rPr lang="en-GB" dirty="0"/>
              <a:t>, </a:t>
            </a:r>
            <a:r>
              <a:rPr lang="en-GB" dirty="0" smtClean="0"/>
              <a:t>PROT_WRITE, ...</a:t>
            </a:r>
            <a:endParaRPr lang="en-GB" dirty="0"/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</a:t>
            </a:r>
            <a:r>
              <a:rPr lang="en-GB" dirty="0" smtClean="0"/>
              <a:t> MAP_ANON, MAP_PRIVATE</a:t>
            </a:r>
            <a:r>
              <a:rPr lang="en-GB" dirty="0"/>
              <a:t>, </a:t>
            </a:r>
            <a:r>
              <a:rPr lang="en-GB" dirty="0" smtClean="0"/>
              <a:t>MAP_SHARED, ...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Return pointer </a:t>
            </a:r>
            <a:r>
              <a:rPr lang="en-GB" dirty="0"/>
              <a:t>to start of mapped area </a:t>
            </a:r>
            <a:r>
              <a:rPr lang="en-GB" dirty="0" smtClean="0"/>
              <a:t>(might not </a:t>
            </a:r>
            <a:r>
              <a:rPr lang="en-GB" dirty="0"/>
              <a:t>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8009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10647"/>
            <a:ext cx="7772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92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1" y="1220789"/>
            <a:ext cx="8307387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 smtClean="0">
                <a:effectLst/>
              </a:rPr>
              <a:t>)</a:t>
            </a:r>
            <a:endParaRPr lang="en-GB" sz="20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638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38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048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048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6705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963336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 smtClean="0">
                <a:latin typeface="Courier New" pitchFamily="49" charset="0"/>
              </a:rPr>
              <a:t>len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629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7239000" y="353688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857936"/>
            <a:ext cx="186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(or address 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4468" y="6031468"/>
            <a:ext cx="267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753" y="6019800"/>
            <a:ext cx="2387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 smtClean="0">
                <a:latin typeface="Courier New" pitchFamily="49" charset="0"/>
              </a:rPr>
              <a:t>fd</a:t>
            </a:r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1752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366" y="4104157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 smtClean="0">
                <a:latin typeface="Courier New" pitchFamily="49" charset="0"/>
              </a:rPr>
              <a:t>len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4676745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1260396" y="4876800"/>
            <a:ext cx="7970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2468" y="5003799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0004" y="5819001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1542" y="5791200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ourier New"/>
                <a:cs typeface="Courier New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9692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1963"/>
            <a:ext cx="9144000" cy="604837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+mn-lt"/>
              </a:rPr>
              <a:t>Example: Using </a:t>
            </a:r>
            <a:r>
              <a:rPr lang="en-GB" dirty="0" err="1" smtClean="0">
                <a:latin typeface="Courier New"/>
                <a:cs typeface="Courier New"/>
              </a:rPr>
              <a:t>mmap</a:t>
            </a:r>
            <a:r>
              <a:rPr lang="en-GB" dirty="0" smtClean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19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2) {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 smtClean="0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smtClean="0">
                <a:solidFill>
                  <a:srgbClr val="9D206F"/>
                </a:solidFill>
                <a:latin typeface="Menlo-Regular"/>
              </a:rPr>
              <a:t>"usage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: %s &lt;filename&gt;\n</a:t>
            </a:r>
            <a:r>
              <a:rPr lang="en-US" sz="1400" dirty="0" smtClean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                  </a:t>
            </a:r>
            <a:r>
              <a:rPr lang="en-US" sz="1400" dirty="0" err="1" smtClean="0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[0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]);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[1], O_RDONLY, 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GB" kern="0" dirty="0" smtClean="0">
                <a:latin typeface="Calibri" pitchFamily="34" charset="0"/>
              </a:rPr>
              <a:t>Copying a file to </a:t>
            </a:r>
            <a:r>
              <a:rPr lang="en-GB" kern="0" dirty="0" err="1" smtClean="0">
                <a:latin typeface="Courier New"/>
                <a:cs typeface="Courier New"/>
              </a:rPr>
              <a:t>stdout</a:t>
            </a:r>
            <a:r>
              <a:rPr lang="en-GB" kern="0" dirty="0" smtClean="0">
                <a:latin typeface="Calibri" pitchFamily="34" charset="0"/>
              </a:rPr>
              <a:t> without transferring data to user space 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3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algn="l"/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</a:t>
            </a:r>
            <a:r>
              <a:rPr lang="en-US" sz="1400" dirty="0" smtClean="0">
                <a:solidFill>
                  <a:srgbClr val="CB2418"/>
                </a:solidFill>
                <a:latin typeface="Menlo-Regular"/>
              </a:rPr>
              <a:t>area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endParaRPr lang="da-DK" sz="14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Menlo-Regular"/>
              </a:rPr>
              <a:t>               PROT_READ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  <a:endParaRPr lang="nl-NL" sz="14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smtClean="0">
                <a:solidFill>
                  <a:srgbClr val="000000"/>
                </a:solidFill>
                <a:latin typeface="Menlo-Regular"/>
              </a:rPr>
              <a:t>               </a:t>
            </a:r>
            <a:r>
              <a:rPr lang="nl-NL" sz="1400" dirty="0" err="1" smtClean="0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pPr algn="l"/>
            <a:r>
              <a:rPr lang="de-DE" sz="1400" dirty="0">
                <a:solidFill>
                  <a:srgbClr val="000000"/>
                </a:solidFill>
                <a:latin typeface="Menlo-Regular"/>
              </a:rPr>
              <a:t>    Write(1,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6172200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1426" y="6183868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81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607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1. Simple </a:t>
            </a:r>
            <a:r>
              <a:rPr lang="en-GB" dirty="0"/>
              <a:t>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2"/>
            <a:ext cx="8307387" cy="52212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</a:t>
            </a:r>
            <a:r>
              <a:rPr lang="en-GB" dirty="0"/>
              <a:t>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024437" y="3731683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117071" y="3732212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046538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125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534987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534987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534987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534987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534987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534987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534987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534987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1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799" y="241300"/>
            <a:ext cx="8110538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2. Simple </a:t>
            </a:r>
            <a:r>
              <a:rPr lang="en-GB" dirty="0"/>
              <a:t>Memory </a:t>
            </a:r>
            <a:r>
              <a:rPr lang="en-GB" dirty="0" smtClean="0"/>
              <a:t>System</a:t>
            </a:r>
            <a:br>
              <a:rPr lang="en-GB" dirty="0" smtClean="0"/>
            </a:br>
            <a:r>
              <a:rPr lang="en-GB" dirty="0"/>
              <a:t> </a:t>
            </a:r>
            <a:r>
              <a:rPr lang="en-GB" dirty="0" smtClean="0"/>
              <a:t>   Page </a:t>
            </a:r>
            <a:r>
              <a:rPr lang="en-GB" dirty="0"/>
              <a:t>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745" y="1298575"/>
            <a:ext cx="8307387" cy="454025"/>
          </a:xfrm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02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81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02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81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244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02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81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102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81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244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102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81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244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102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81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244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102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81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244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102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81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244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10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8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24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24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24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24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24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24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24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24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24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8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10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24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10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24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908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87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50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908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87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50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908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87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50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908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87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50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908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87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50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908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87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50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908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87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50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908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87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50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90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8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5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1905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05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5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5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5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5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5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5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9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90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5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5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5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9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67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768116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3. Simple </a:t>
            </a:r>
            <a:r>
              <a:rPr lang="en-GB" dirty="0"/>
              <a:t>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8387"/>
            <a:ext cx="8307387" cy="144621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 addressed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56382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27033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711325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38750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2559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6352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12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3922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7731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524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38750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2559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26352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012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13922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7731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524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8750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2559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26352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012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13922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731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524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8750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2559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26352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012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3922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7731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524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38750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2559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26352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012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13922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7731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524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38750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2559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26352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012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13922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7731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524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38750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2559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26352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012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13922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7731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524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38750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2559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26352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012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13922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7731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524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38750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2559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26352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012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3922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7731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524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52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52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52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52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52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52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52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52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773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1392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012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2635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255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3875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52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52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52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487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83708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77517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71310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508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8880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2689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482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83708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77517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71310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508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8880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2689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482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83708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77517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71310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508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8880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2689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482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83708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77517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71310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508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8880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2689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482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83708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77517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71310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508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8880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2689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482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83708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77517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71310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508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8880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2689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482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83708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77517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71310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508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8880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2689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482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83708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77517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71310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508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8880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2689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482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3708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77517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1310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508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8880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2689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482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66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66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66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66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66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66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66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66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268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888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508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7131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7751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8370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66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8991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66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48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628201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</a:t>
            </a:r>
            <a:r>
              <a:rPr lang="en-GB" sz="1400" dirty="0" smtClean="0"/>
              <a:t>CO </a:t>
            </a:r>
            <a:r>
              <a:rPr lang="en-GB" sz="14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85862" y="3437965"/>
            <a:ext cx="49053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48017" y="3437965"/>
            <a:ext cx="394599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0x3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505200" y="3437965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210465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810984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856538" y="3437965"/>
            <a:ext cx="52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74773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300896" y="5992801"/>
            <a:ext cx="3952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88323" y="5992801"/>
            <a:ext cx="5254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609651" y="5992801"/>
            <a:ext cx="200025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900737" y="5992801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</p:spTree>
    <p:extLst>
      <p:ext uri="{BB962C8B-B14F-4D97-AF65-F5344CB8AC3E}">
        <p14:creationId xmlns:p14="http://schemas.microsoft.com/office/powerpoint/2010/main" val="3127608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 animBg="1"/>
      <p:bldP spid="37943" grpId="0" animBg="1"/>
      <p:bldP spid="37945" grpId="0" animBg="1"/>
      <p:bldP spid="37946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628201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</a:t>
            </a:r>
            <a:r>
              <a:rPr lang="en-GB" sz="1400" dirty="0" smtClean="0"/>
              <a:t>CO </a:t>
            </a:r>
            <a:r>
              <a:rPr lang="en-GB" sz="14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5142970" y="5173133"/>
            <a:ext cx="2649538" cy="339725"/>
            <a:chOff x="3188" y="3030"/>
            <a:chExt cx="1669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88738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772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400" dirty="0" smtClean="0"/>
              <a:t>VPN ____</a:t>
            </a:r>
            <a:r>
              <a:rPr lang="en-GB" sz="1400" dirty="0"/>
              <a:t>	TLBI ___	TLBT ____	          TLB Hit? __	Page Fault? __        PPN: </a:t>
            </a:r>
            <a:r>
              <a:rPr lang="en-GB" sz="1400" dirty="0" smtClean="0"/>
              <a:t>____</a:t>
            </a:r>
            <a:endParaRPr lang="en-GB" sz="1400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</a:t>
            </a:r>
            <a:r>
              <a:rPr lang="en-GB" sz="1400" dirty="0" smtClean="0"/>
              <a:t>CO___</a:t>
            </a:r>
            <a:r>
              <a:rPr lang="en-GB" sz="14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5168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226204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829158" y="3437965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839756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99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39197</TotalTime>
  <Pages>35</Pages>
  <Words>2554</Words>
  <Application>Microsoft Office PowerPoint</Application>
  <PresentationFormat>Letter Paper (8.5x11 in)</PresentationFormat>
  <Paragraphs>1264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  <vt:variant>
        <vt:lpstr>Custom Shows</vt:lpstr>
      </vt:variant>
      <vt:variant>
        <vt:i4>2</vt:i4>
      </vt:variant>
    </vt:vector>
  </HeadingPairs>
  <TitlesOfParts>
    <vt:vector size="34" baseType="lpstr">
      <vt:lpstr>class02</vt:lpstr>
      <vt:lpstr>Virtual Memory: Systems</vt:lpstr>
      <vt:lpstr>Review of Symbols</vt:lpstr>
      <vt:lpstr>Simple Memory System Example</vt:lpstr>
      <vt:lpstr>1. Simple Memory System TLB</vt:lpstr>
      <vt:lpstr>2. Simple Memory System     Page Table</vt:lpstr>
      <vt:lpstr>3. Simple Memory System Cache</vt:lpstr>
      <vt:lpstr>Address Translation Example #1</vt:lpstr>
      <vt:lpstr>Address Translation Example #1</vt:lpstr>
      <vt:lpstr>Address Translation Example #2</vt:lpstr>
      <vt:lpstr>Address Translation Example #2</vt:lpstr>
      <vt:lpstr>Address Translation Example #3</vt:lpstr>
      <vt:lpstr>Address Translation Example #3</vt:lpstr>
      <vt:lpstr>Intel Core i7 Memory System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Page-Fault Handling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Copy Files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P6/Linux Memory System</dc:title>
  <dc:subject/>
  <dc:creator>Randal E. Bryant &amp; David R. O'Hallaron</dc:creator>
  <cp:keywords/>
  <dc:description/>
  <cp:lastModifiedBy>Geoff Kuenning</cp:lastModifiedBy>
  <cp:revision>170</cp:revision>
  <cp:lastPrinted>2017-12-04T04:59:55Z</cp:lastPrinted>
  <dcterms:created xsi:type="dcterms:W3CDTF">1998-08-11T09:19:24Z</dcterms:created>
  <dcterms:modified xsi:type="dcterms:W3CDTF">2017-12-04T05:00:18Z</dcterms:modified>
</cp:coreProperties>
</file>