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2"/>
  </p:notesMasterIdLst>
  <p:handoutMasterIdLst>
    <p:handoutMasterId r:id="rId53"/>
  </p:handoutMasterIdLst>
  <p:sldIdLst>
    <p:sldId id="343" r:id="rId2"/>
    <p:sldId id="396" r:id="rId3"/>
    <p:sldId id="379" r:id="rId4"/>
    <p:sldId id="380" r:id="rId5"/>
    <p:sldId id="345" r:id="rId6"/>
    <p:sldId id="346" r:id="rId7"/>
    <p:sldId id="347" r:id="rId8"/>
    <p:sldId id="397" r:id="rId9"/>
    <p:sldId id="398" r:id="rId10"/>
    <p:sldId id="399" r:id="rId11"/>
    <p:sldId id="400" r:id="rId12"/>
    <p:sldId id="401" r:id="rId13"/>
    <p:sldId id="403" r:id="rId14"/>
    <p:sldId id="404" r:id="rId15"/>
    <p:sldId id="349" r:id="rId16"/>
    <p:sldId id="350" r:id="rId17"/>
    <p:sldId id="405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3" r:id="rId26"/>
    <p:sldId id="414" r:id="rId27"/>
    <p:sldId id="415" r:id="rId28"/>
    <p:sldId id="416" r:id="rId29"/>
    <p:sldId id="417" r:id="rId30"/>
    <p:sldId id="418" r:id="rId31"/>
    <p:sldId id="419" r:id="rId32"/>
    <p:sldId id="420" r:id="rId33"/>
    <p:sldId id="421" r:id="rId34"/>
    <p:sldId id="422" r:id="rId35"/>
    <p:sldId id="423" r:id="rId36"/>
    <p:sldId id="424" r:id="rId37"/>
    <p:sldId id="425" r:id="rId38"/>
    <p:sldId id="426" r:id="rId39"/>
    <p:sldId id="427" r:id="rId40"/>
    <p:sldId id="428" r:id="rId41"/>
    <p:sldId id="429" r:id="rId42"/>
    <p:sldId id="430" r:id="rId43"/>
    <p:sldId id="431" r:id="rId44"/>
    <p:sldId id="432" r:id="rId45"/>
    <p:sldId id="433" r:id="rId46"/>
    <p:sldId id="434" r:id="rId47"/>
    <p:sldId id="435" r:id="rId48"/>
    <p:sldId id="436" r:id="rId49"/>
    <p:sldId id="437" r:id="rId50"/>
    <p:sldId id="438" r:id="rId51"/>
  </p:sldIdLst>
  <p:sldSz cx="12192000" cy="6858000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99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256088" y="6653213"/>
            <a:ext cx="7620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93D8D2B9-0C73-412F-A9C9-80C6D9539E79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578458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6" tIns="44724" rIns="91046" bIns="44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232275" y="6653213"/>
            <a:ext cx="8064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D20366A1-9C1C-484C-BCA0-8C9B60D8EBCA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8638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879037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491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15231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271330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952123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476629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698382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730107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691134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807787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93397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360503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816485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518649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1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322ED18A-21E5-4B48-A6C5-EA2E0EFDEC54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0462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34A1C8-EFD9-4762-B237-9A52D6DE1E2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150705" y="200819"/>
            <a:ext cx="704850" cy="9048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36739"/>
            <a:ext cx="112776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Machine-Level Programming III:</a:t>
            </a:r>
            <a:br>
              <a:rPr lang="en-US" altLang="en-US" dirty="0"/>
            </a:br>
            <a:r>
              <a:rPr lang="en-US" altLang="en-US" dirty="0"/>
              <a:t>Procedures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4426" y="3719513"/>
            <a:ext cx="54133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x86-64 stack discipline</a:t>
            </a:r>
          </a:p>
          <a:p>
            <a:pPr lvl="1" eaLnBrk="1" hangingPunct="1">
              <a:defRPr/>
            </a:pPr>
            <a:r>
              <a:rPr lang="en-US" dirty="0"/>
              <a:t>Register-saving conventions</a:t>
            </a:r>
          </a:p>
          <a:p>
            <a:pPr lvl="1" eaLnBrk="1" hangingPunct="1">
              <a:defRPr/>
            </a:pPr>
            <a:r>
              <a:rPr lang="en-US" dirty="0"/>
              <a:t>Creating pointers to local variables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6139799" y="762001"/>
            <a:ext cx="128305" cy="56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endParaRPr lang="en-US" altLang="en-US" sz="380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271505" y="330672"/>
            <a:ext cx="7823616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3200" dirty="0"/>
              <a:t>CS 105</a:t>
            </a:r>
          </a:p>
          <a:p>
            <a:r>
              <a:rPr lang="en-US" altLang="en-US" sz="3200" dirty="0"/>
              <a:t>“Tour of the Black Holes of Computing”</a:t>
            </a:r>
          </a:p>
          <a:p>
            <a:endParaRPr lang="en-US" altLang="en-US" sz="32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Control-Flow Example #3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0x400557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7772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3886200" y="3695700"/>
            <a:ext cx="3886200" cy="14097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5638800" y="2476500"/>
            <a:ext cx="2133600" cy="38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6858001" y="1143000"/>
            <a:ext cx="776287" cy="2743200"/>
            <a:chOff x="5334000" y="1143000"/>
            <a:chExt cx="776287" cy="2743200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4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25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26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7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28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275826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Control-Flow Example #4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5638800" y="2590800"/>
            <a:ext cx="2133600" cy="1104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3"/>
          <p:cNvSpPr>
            <a:spLocks/>
          </p:cNvSpPr>
          <p:nvPr/>
        </p:nvSpPr>
        <p:spPr bwMode="auto">
          <a:xfrm>
            <a:off x="6996113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10"/>
          <p:cNvSpPr>
            <a:spLocks/>
          </p:cNvSpPr>
          <p:nvPr/>
        </p:nvSpPr>
        <p:spPr bwMode="auto">
          <a:xfrm>
            <a:off x="6858001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4" name="Rectangle 11"/>
          <p:cNvSpPr>
            <a:spLocks/>
          </p:cNvSpPr>
          <p:nvPr/>
        </p:nvSpPr>
        <p:spPr bwMode="auto">
          <a:xfrm>
            <a:off x="6858001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5" name="Rectangle 12"/>
          <p:cNvSpPr>
            <a:spLocks/>
          </p:cNvSpPr>
          <p:nvPr/>
        </p:nvSpPr>
        <p:spPr bwMode="auto">
          <a:xfrm>
            <a:off x="6858001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6996113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</p:spTree>
    <p:extLst>
      <p:ext uri="{BB962C8B-B14F-4D97-AF65-F5344CB8AC3E}">
        <p14:creationId xmlns:p14="http://schemas.microsoft.com/office/powerpoint/2010/main" val="406807034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Procedure Data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Registers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6 arguments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r>
              <a:rPr lang="en-US" dirty="0"/>
              <a:t>Return value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169026" y="5791200"/>
            <a:ext cx="4041775" cy="334963"/>
          </a:xfrm>
        </p:spPr>
        <p:txBody>
          <a:bodyPr/>
          <a:lstStyle/>
          <a:p>
            <a:r>
              <a:rPr lang="en-US" dirty="0"/>
              <a:t>Only allocate stack space when needed</a:t>
            </a: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2286000" y="2819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2286000" y="3200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2286000" y="3581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2286000" y="3962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2286000" y="4343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22860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2286000" y="5486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162800" y="2438400"/>
            <a:ext cx="1346200" cy="2667000"/>
            <a:chOff x="5943600" y="2057400"/>
            <a:chExt cx="1346200" cy="2667000"/>
          </a:xfrm>
        </p:grpSpPr>
        <p:sp>
          <p:nvSpPr>
            <p:cNvPr id="16" name="Rectangle 14"/>
            <p:cNvSpPr>
              <a:spLocks/>
            </p:cNvSpPr>
            <p:nvPr/>
          </p:nvSpPr>
          <p:spPr bwMode="auto"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7</a:t>
              </a:r>
            </a:p>
          </p:txBody>
        </p:sp>
        <p:sp>
          <p:nvSpPr>
            <p:cNvPr id="17" name="Rectangle 15"/>
            <p:cNvSpPr>
              <a:spLocks/>
            </p:cNvSpPr>
            <p:nvPr/>
          </p:nvSpPr>
          <p:spPr bwMode="auto"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/>
                <a:t>• • •</a:t>
              </a:r>
            </a:p>
          </p:txBody>
        </p:sp>
        <p:sp>
          <p:nvSpPr>
            <p:cNvPr id="18" name="Rectangle 14"/>
            <p:cNvSpPr>
              <a:spLocks/>
            </p:cNvSpPr>
            <p:nvPr/>
          </p:nvSpPr>
          <p:spPr bwMode="auto"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8</a:t>
              </a:r>
            </a:p>
          </p:txBody>
        </p:sp>
        <p:sp>
          <p:nvSpPr>
            <p:cNvPr id="19" name="Rectangle 14"/>
            <p:cNvSpPr>
              <a:spLocks/>
            </p:cNvSpPr>
            <p:nvPr/>
          </p:nvSpPr>
          <p:spPr bwMode="auto"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i="1" dirty="0">
                  <a:latin typeface="+mn-lt"/>
                  <a:cs typeface="Courier New Bold" charset="0"/>
                  <a:sym typeface="Courier New Bold" charset="0"/>
                </a:rPr>
                <a:t>n</a:t>
              </a:r>
            </a:p>
          </p:txBody>
        </p:sp>
        <p:sp>
          <p:nvSpPr>
            <p:cNvPr id="20" name="Rectangle 15"/>
            <p:cNvSpPr>
              <a:spLocks/>
            </p:cNvSpPr>
            <p:nvPr/>
          </p:nvSpPr>
          <p:spPr bwMode="auto"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/>
                <a:t>• • 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206327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Diane’s Silk Dress Cost $89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Registers</a:t>
            </a: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2286000" y="2819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2286000" y="3200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2286000" y="3581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2286000" y="3962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2286000" y="4343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22860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1" y="1485900"/>
            <a:ext cx="3075709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0263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Data-Flow Example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1600200" y="4800600"/>
            <a:ext cx="26670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mult2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(long a, long b)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s = a * b;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s;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5410200" y="152400"/>
            <a:ext cx="42672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y, long *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4495800" y="4800600"/>
            <a:ext cx="58674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sk-SK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a in %rdi, b in %rsi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	# a 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400553:  imul   %rsi,%rax	# a * b</a:t>
            </a:r>
          </a:p>
          <a:p>
            <a:pPr algn="l"/>
            <a:r>
              <a:rPr lang="sk-SK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s in %rax</a:t>
            </a:r>
            <a:endParaRPr lang="ro-RO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	# Return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590800" y="2362200"/>
            <a:ext cx="67818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x in %rdi, y in %rsi, dest in %rdx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/>
              <a:t>• • •</a:t>
            </a:r>
            <a:endParaRPr lang="sk-SK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400541: mov    %rdx,%rbx		# Save dest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	# mult2(x,y)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t in %rax</a:t>
            </a:r>
            <a:endParaRPr lang="sk-SK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	# Save at dest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/>
              <a:t>• • •</a:t>
            </a:r>
            <a:endParaRPr lang="sk-SK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541036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Stack-Based Languages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Languages That Support Recursion</a:t>
            </a:r>
          </a:p>
          <a:p>
            <a:pPr lvl="1" eaLnBrk="1" hangingPunct="1">
              <a:defRPr/>
            </a:pPr>
            <a:r>
              <a:rPr lang="en-US"/>
              <a:t>E.g., C, Pascal, Java</a:t>
            </a:r>
          </a:p>
          <a:p>
            <a:pPr lvl="1" eaLnBrk="1" hangingPunct="1">
              <a:defRPr/>
            </a:pPr>
            <a:r>
              <a:rPr lang="en-US"/>
              <a:t>Code must be “</a:t>
            </a:r>
            <a:r>
              <a:rPr lang="en-US" i="1"/>
              <a:t>reentrant</a:t>
            </a:r>
            <a:r>
              <a:rPr lang="en-US"/>
              <a:t>”</a:t>
            </a:r>
          </a:p>
          <a:p>
            <a:pPr lvl="2" eaLnBrk="1" hangingPunct="1">
              <a:defRPr/>
            </a:pPr>
            <a:r>
              <a:rPr lang="en-US"/>
              <a:t>Multiple simultaneous instantiations of single procedure</a:t>
            </a:r>
          </a:p>
          <a:p>
            <a:pPr lvl="1" eaLnBrk="1" hangingPunct="1">
              <a:buSzPct val="125000"/>
              <a:buFont typeface="Arial Unicode MS" pitchFamily="34" charset="-128"/>
              <a:buChar char="⇒"/>
              <a:defRPr/>
            </a:pPr>
            <a:r>
              <a:rPr lang="en-US"/>
              <a:t>Need some place to store state of each instantiation</a:t>
            </a:r>
          </a:p>
          <a:p>
            <a:pPr lvl="2" eaLnBrk="1" hangingPunct="1">
              <a:defRPr/>
            </a:pPr>
            <a:r>
              <a:rPr lang="en-US"/>
              <a:t>Arguments</a:t>
            </a:r>
          </a:p>
          <a:p>
            <a:pPr lvl="2" eaLnBrk="1" hangingPunct="1">
              <a:defRPr/>
            </a:pPr>
            <a:r>
              <a:rPr lang="en-US"/>
              <a:t>Local variables</a:t>
            </a:r>
          </a:p>
          <a:p>
            <a:pPr lvl="2" eaLnBrk="1" hangingPunct="1">
              <a:defRPr/>
            </a:pPr>
            <a:r>
              <a:rPr lang="en-US"/>
              <a:t>Return pointer</a:t>
            </a:r>
          </a:p>
          <a:p>
            <a:pPr eaLnBrk="1" hangingPunct="1">
              <a:defRPr/>
            </a:pPr>
            <a:r>
              <a:rPr lang="en-US"/>
              <a:t>Stack Discipline</a:t>
            </a:r>
          </a:p>
          <a:p>
            <a:pPr lvl="1" eaLnBrk="1" hangingPunct="1">
              <a:defRPr/>
            </a:pPr>
            <a:r>
              <a:rPr lang="en-US"/>
              <a:t>State for given procedure needed for limited time</a:t>
            </a:r>
          </a:p>
          <a:p>
            <a:pPr lvl="2" eaLnBrk="1" hangingPunct="1">
              <a:defRPr/>
            </a:pPr>
            <a:r>
              <a:rPr lang="en-US"/>
              <a:t>From when called to when return</a:t>
            </a:r>
          </a:p>
          <a:p>
            <a:pPr lvl="1" eaLnBrk="1" hangingPunct="1">
              <a:defRPr/>
            </a:pPr>
            <a:r>
              <a:rPr lang="en-US">
                <a:solidFill>
                  <a:srgbClr val="FF0000"/>
                </a:solidFill>
              </a:rPr>
              <a:t>Callee returns before caller does</a:t>
            </a:r>
          </a:p>
          <a:p>
            <a:pPr eaLnBrk="1" hangingPunct="1">
              <a:defRPr/>
            </a:pPr>
            <a:r>
              <a:rPr lang="en-US"/>
              <a:t>Stack Allocated in </a:t>
            </a:r>
            <a:r>
              <a:rPr lang="en-US" i="1"/>
              <a:t>Frames</a:t>
            </a:r>
          </a:p>
          <a:p>
            <a:pPr lvl="1" eaLnBrk="1" hangingPunct="1">
              <a:defRPr/>
            </a:pPr>
            <a:r>
              <a:rPr lang="en-US"/>
              <a:t>State for single procedure instantiation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Call Chain Example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Code Structure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981200" y="1752600"/>
            <a:ext cx="1524000" cy="2311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34290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 dirty="0" err="1">
                <a:latin typeface="Courier New" pitchFamily="49" charset="0"/>
              </a:rPr>
              <a:t>yoo</a:t>
            </a:r>
            <a:r>
              <a:rPr lang="en-US" altLang="en-US" sz="1800" dirty="0">
                <a:latin typeface="Courier New" pitchFamily="49" charset="0"/>
              </a:rPr>
              <a:t>(…)</a:t>
            </a:r>
          </a:p>
          <a:p>
            <a:pPr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{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who();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•</a:t>
            </a:r>
          </a:p>
          <a:p>
            <a:pPr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810000" y="2743200"/>
            <a:ext cx="1600200" cy="23114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34290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who(…)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{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 • 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amI();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 • 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amI();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 • •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}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791200" y="4267200"/>
            <a:ext cx="1524000" cy="23114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amI(…)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{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amI();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}</a:t>
            </a:r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7721600" y="1676400"/>
            <a:ext cx="1498600" cy="35814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CECFF"/>
            </a:outerShdw>
          </a:effec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12296" name="Rectangle 11"/>
          <p:cNvSpPr>
            <a:spLocks noChangeArrowheads="1"/>
          </p:cNvSpPr>
          <p:nvPr/>
        </p:nvSpPr>
        <p:spPr bwMode="auto">
          <a:xfrm>
            <a:off x="7935914" y="1905000"/>
            <a:ext cx="606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yoo</a:t>
            </a:r>
          </a:p>
        </p:txBody>
      </p:sp>
      <p:sp>
        <p:nvSpPr>
          <p:cNvPr id="12297" name="Rectangle 12"/>
          <p:cNvSpPr>
            <a:spLocks noChangeArrowheads="1"/>
          </p:cNvSpPr>
          <p:nvPr/>
        </p:nvSpPr>
        <p:spPr bwMode="auto">
          <a:xfrm>
            <a:off x="7935914" y="2590800"/>
            <a:ext cx="606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12298" name="Rectangle 13"/>
          <p:cNvSpPr>
            <a:spLocks noChangeArrowheads="1"/>
          </p:cNvSpPr>
          <p:nvPr/>
        </p:nvSpPr>
        <p:spPr bwMode="auto">
          <a:xfrm>
            <a:off x="7924801" y="3265489"/>
            <a:ext cx="606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2299" name="Rectangle 14"/>
          <p:cNvSpPr>
            <a:spLocks noChangeArrowheads="1"/>
          </p:cNvSpPr>
          <p:nvPr/>
        </p:nvSpPr>
        <p:spPr bwMode="auto">
          <a:xfrm>
            <a:off x="7935914" y="3962400"/>
            <a:ext cx="606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2300" name="Rectangle 15"/>
          <p:cNvSpPr>
            <a:spLocks noChangeArrowheads="1"/>
          </p:cNvSpPr>
          <p:nvPr/>
        </p:nvSpPr>
        <p:spPr bwMode="auto">
          <a:xfrm>
            <a:off x="7935914" y="4724400"/>
            <a:ext cx="606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2301" name="Line 16"/>
          <p:cNvSpPr>
            <a:spLocks noChangeShapeType="1"/>
          </p:cNvSpPr>
          <p:nvPr/>
        </p:nvSpPr>
        <p:spPr bwMode="auto">
          <a:xfrm>
            <a:off x="8240713" y="22098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7"/>
          <p:cNvSpPr>
            <a:spLocks noChangeShapeType="1"/>
          </p:cNvSpPr>
          <p:nvPr/>
        </p:nvSpPr>
        <p:spPr bwMode="auto">
          <a:xfrm>
            <a:off x="8240713" y="2895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8"/>
          <p:cNvSpPr>
            <a:spLocks noChangeShapeType="1"/>
          </p:cNvSpPr>
          <p:nvPr/>
        </p:nvSpPr>
        <p:spPr bwMode="auto">
          <a:xfrm>
            <a:off x="8240713" y="3581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9"/>
          <p:cNvSpPr>
            <a:spLocks noChangeShapeType="1"/>
          </p:cNvSpPr>
          <p:nvPr/>
        </p:nvSpPr>
        <p:spPr bwMode="auto">
          <a:xfrm>
            <a:off x="8240713" y="4343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Rectangle 20"/>
          <p:cNvSpPr>
            <a:spLocks noChangeArrowheads="1"/>
          </p:cNvSpPr>
          <p:nvPr/>
        </p:nvSpPr>
        <p:spPr bwMode="auto">
          <a:xfrm>
            <a:off x="7612640" y="1143000"/>
            <a:ext cx="168635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400"/>
              <a:t>Call Chain</a:t>
            </a:r>
          </a:p>
        </p:txBody>
      </p:sp>
      <p:sp>
        <p:nvSpPr>
          <p:cNvPr id="12306" name="Rectangle 21"/>
          <p:cNvSpPr>
            <a:spLocks noChangeArrowheads="1"/>
          </p:cNvSpPr>
          <p:nvPr/>
        </p:nvSpPr>
        <p:spPr bwMode="auto">
          <a:xfrm>
            <a:off x="387351" y="5181600"/>
            <a:ext cx="5175249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latin typeface="Helvetica" pitchFamily="-12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Helvetica" pitchFamily="-12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>
              <a:lnSpc>
                <a:spcPct val="100000"/>
              </a:lnSpc>
            </a:pPr>
            <a:r>
              <a:rPr lang="en-US" altLang="en-US" dirty="0"/>
              <a:t>Procedure </a:t>
            </a:r>
            <a:r>
              <a:rPr lang="en-US" altLang="en-US" dirty="0" err="1">
                <a:latin typeface="Courier New" pitchFamily="49" charset="0"/>
              </a:rPr>
              <a:t>amI</a:t>
            </a:r>
            <a:r>
              <a:rPr lang="en-US" altLang="en-US" dirty="0">
                <a:latin typeface="Courier New" pitchFamily="49" charset="0"/>
              </a:rPr>
              <a:t> is </a:t>
            </a:r>
            <a:r>
              <a:rPr lang="en-US" altLang="en-US" dirty="0"/>
              <a:t>recursive</a:t>
            </a:r>
          </a:p>
        </p:txBody>
      </p:sp>
      <p:sp>
        <p:nvSpPr>
          <p:cNvPr id="12307" name="Rectangle 23"/>
          <p:cNvSpPr>
            <a:spLocks noChangeArrowheads="1"/>
          </p:cNvSpPr>
          <p:nvPr/>
        </p:nvSpPr>
        <p:spPr bwMode="auto">
          <a:xfrm>
            <a:off x="8602664" y="3265489"/>
            <a:ext cx="606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2308" name="Line 25"/>
          <p:cNvSpPr>
            <a:spLocks noChangeShapeType="1"/>
          </p:cNvSpPr>
          <p:nvPr/>
        </p:nvSpPr>
        <p:spPr bwMode="auto">
          <a:xfrm>
            <a:off x="8382001" y="2895600"/>
            <a:ext cx="536575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8418512" y="2267745"/>
            <a:ext cx="358775" cy="3969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0" name="Rectangle 4"/>
          <p:cNvSpPr>
            <a:spLocks/>
          </p:cNvSpPr>
          <p:nvPr/>
        </p:nvSpPr>
        <p:spPr bwMode="auto">
          <a:xfrm>
            <a:off x="5970589" y="3379788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Pointer: </a:t>
            </a: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Stack Frames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Contents</a:t>
            </a:r>
          </a:p>
          <a:p>
            <a:pPr marL="552450" lvl="1"/>
            <a:r>
              <a:rPr lang="en-US" dirty="0"/>
              <a:t>Return information</a:t>
            </a:r>
          </a:p>
          <a:p>
            <a:pPr marL="552450" lvl="1"/>
            <a:r>
              <a:rPr lang="en-US" dirty="0"/>
              <a:t>Local storage (if needed)</a:t>
            </a:r>
          </a:p>
          <a:p>
            <a:pPr marL="552450" lvl="1"/>
            <a:r>
              <a:rPr lang="en-US" dirty="0"/>
              <a:t>Temporary space (if needed)</a:t>
            </a:r>
          </a:p>
          <a:p>
            <a:r>
              <a:rPr lang="en-US" dirty="0"/>
              <a:t>Management</a:t>
            </a:r>
          </a:p>
          <a:p>
            <a:pPr marL="552450" lvl="1"/>
            <a:r>
              <a:rPr lang="en-US" dirty="0"/>
              <a:t>Space allocated when enter procedure</a:t>
            </a:r>
          </a:p>
          <a:p>
            <a:pPr marL="838200" lvl="2"/>
            <a:r>
              <a:rPr lang="en-US" dirty="0"/>
              <a:t>“Set-up” code</a:t>
            </a:r>
          </a:p>
          <a:p>
            <a:pPr marL="838200" lvl="2"/>
            <a:r>
              <a:rPr lang="en-US" dirty="0"/>
              <a:t>Includes push done by </a:t>
            </a:r>
            <a:r>
              <a:rPr lang="en-US" b="1" dirty="0">
                <a:latin typeface="Courier New"/>
                <a:cs typeface="Courier New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 err="1"/>
              <a:t>Deallocated</a:t>
            </a:r>
            <a:r>
              <a:rPr lang="en-US" dirty="0"/>
              <a:t> when return</a:t>
            </a:r>
          </a:p>
          <a:p>
            <a:pPr marL="838200" lvl="2"/>
            <a:r>
              <a:rPr lang="en-US" dirty="0"/>
              <a:t>“Finish” code</a:t>
            </a:r>
          </a:p>
          <a:p>
            <a:pPr marL="838200" lvl="2"/>
            <a:r>
              <a:rPr lang="en-US" dirty="0"/>
              <a:t>Includes pop done by </a:t>
            </a:r>
            <a:r>
              <a:rPr lang="en-US" b="1" dirty="0">
                <a:latin typeface="Courier New"/>
                <a:cs typeface="Courier New"/>
              </a:rPr>
              <a:t>ret</a:t>
            </a:r>
            <a:r>
              <a:rPr lang="en-US" dirty="0"/>
              <a:t> instruction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8418511" y="3636169"/>
            <a:ext cx="368301" cy="5556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4" name="Rectangle 8"/>
          <p:cNvSpPr>
            <a:spLocks/>
          </p:cNvSpPr>
          <p:nvPr/>
        </p:nvSpPr>
        <p:spPr bwMode="auto">
          <a:xfrm>
            <a:off x="6019800" y="4748213"/>
            <a:ext cx="2438400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8804223" y="5575301"/>
            <a:ext cx="1560619" cy="4093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50186" name="AutoShape 10"/>
          <p:cNvSpPr>
            <a:spLocks/>
          </p:cNvSpPr>
          <p:nvPr/>
        </p:nvSpPr>
        <p:spPr bwMode="auto">
          <a:xfrm rot="10800000" flipH="1">
            <a:off x="9272587" y="5197475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50187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733528"/>
              </p:ext>
            </p:extLst>
          </p:nvPr>
        </p:nvGraphicFramePr>
        <p:xfrm>
          <a:off x="8910637" y="1692275"/>
          <a:ext cx="1320800" cy="34036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Previous Frame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Frame for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proc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ectangle 4"/>
          <p:cNvSpPr>
            <a:spLocks/>
          </p:cNvSpPr>
          <p:nvPr/>
        </p:nvSpPr>
        <p:spPr bwMode="auto">
          <a:xfrm>
            <a:off x="5972176" y="3660775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	</a:t>
            </a:r>
            <a:r>
              <a:rPr lang="en-US" sz="1800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</a:t>
            </a:r>
            <a:endParaRPr lang="en-US" sz="1800" dirty="0">
              <a:solidFill>
                <a:schemeClr val="bg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244683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6921500" y="1592264"/>
            <a:ext cx="1493838" cy="928687"/>
            <a:chOff x="0" y="0"/>
            <a:chExt cx="941" cy="585"/>
          </a:xfrm>
        </p:grpSpPr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1221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1254" name="AutoShape 54"/>
          <p:cNvSpPr>
            <a:spLocks/>
          </p:cNvSpPr>
          <p:nvPr/>
        </p:nvSpPr>
        <p:spPr bwMode="auto">
          <a:xfrm>
            <a:off x="1727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250190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</p:spTree>
    <p:extLst>
      <p:ext uri="{BB962C8B-B14F-4D97-AF65-F5344CB8AC3E}">
        <p14:creationId xmlns:p14="http://schemas.microsoft.com/office/powerpoint/2010/main" val="1185841825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4"/>
          <p:cNvSpPr>
            <a:spLocks/>
          </p:cNvSpPr>
          <p:nvPr/>
        </p:nvSpPr>
        <p:spPr bwMode="auto">
          <a:xfrm>
            <a:off x="2501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6915151" y="2379664"/>
            <a:ext cx="1495425" cy="928687"/>
            <a:chOff x="0" y="0"/>
            <a:chExt cx="941" cy="585"/>
          </a:xfrm>
        </p:grpSpPr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2245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2279" name="AutoShape 55"/>
          <p:cNvSpPr>
            <a:spLocks/>
          </p:cNvSpPr>
          <p:nvPr/>
        </p:nvSpPr>
        <p:spPr bwMode="auto">
          <a:xfrm>
            <a:off x="2032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2819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29992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 in Procedures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7351" y="1220788"/>
            <a:ext cx="6724649" cy="522446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Passing control</a:t>
            </a:r>
          </a:p>
          <a:p>
            <a:pPr lvl="1"/>
            <a:r>
              <a:rPr lang="en-US" dirty="0"/>
              <a:t>To beginning of procedure code</a:t>
            </a:r>
          </a:p>
          <a:p>
            <a:pPr lvl="1"/>
            <a:r>
              <a:rPr lang="en-US" dirty="0"/>
              <a:t>Back to calling point</a:t>
            </a:r>
          </a:p>
          <a:p>
            <a:pPr>
              <a:spcBef>
                <a:spcPts val="600"/>
              </a:spcBef>
            </a:pPr>
            <a:r>
              <a:rPr lang="en-US" dirty="0"/>
              <a:t>Passing data</a:t>
            </a:r>
          </a:p>
          <a:p>
            <a:pPr lvl="1"/>
            <a:r>
              <a:rPr lang="en-US" dirty="0"/>
              <a:t>Procedure arguments</a:t>
            </a:r>
          </a:p>
          <a:p>
            <a:pPr lvl="1"/>
            <a:r>
              <a:rPr lang="en-US" dirty="0"/>
              <a:t>Return value</a:t>
            </a:r>
          </a:p>
          <a:p>
            <a:pPr>
              <a:spcBef>
                <a:spcPts val="600"/>
              </a:spcBef>
            </a:pPr>
            <a:r>
              <a:rPr lang="en-US" dirty="0"/>
              <a:t>Memory management</a:t>
            </a:r>
          </a:p>
          <a:p>
            <a:pPr lvl="1"/>
            <a:r>
              <a:rPr lang="en-US" dirty="0"/>
              <a:t>Allocate during procedure execution</a:t>
            </a:r>
          </a:p>
          <a:p>
            <a:pPr lvl="1"/>
            <a:r>
              <a:rPr lang="en-US" dirty="0" err="1"/>
              <a:t>Deallocate</a:t>
            </a:r>
            <a:r>
              <a:rPr lang="en-US" dirty="0"/>
              <a:t> upon return</a:t>
            </a:r>
          </a:p>
          <a:p>
            <a:pPr>
              <a:spcBef>
                <a:spcPts val="600"/>
              </a:spcBef>
            </a:pPr>
            <a:r>
              <a:rPr lang="en-US" dirty="0"/>
              <a:t>Mechanisms all implemented with machine instructions</a:t>
            </a:r>
          </a:p>
          <a:p>
            <a:pPr>
              <a:spcBef>
                <a:spcPts val="600"/>
              </a:spcBef>
            </a:pPr>
            <a:r>
              <a:rPr lang="en-US" dirty="0"/>
              <a:t>x86-64 procedures use only what’s needed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7315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P(…)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y = Q(x);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print(y)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7315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v[t];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Arc 9"/>
          <p:cNvSpPr/>
          <p:nvPr/>
        </p:nvSpPr>
        <p:spPr bwMode="auto">
          <a:xfrm>
            <a:off x="8001000" y="1905000"/>
            <a:ext cx="2209800" cy="2286000"/>
          </a:xfrm>
          <a:prstGeom prst="arc">
            <a:avLst>
              <a:gd name="adj1" fmla="val 15620407"/>
              <a:gd name="adj2" fmla="val 4768750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Arc 10"/>
          <p:cNvSpPr/>
          <p:nvPr/>
        </p:nvSpPr>
        <p:spPr bwMode="auto">
          <a:xfrm rot="10800000">
            <a:off x="6858000" y="2133600"/>
            <a:ext cx="1371600" cy="3048000"/>
          </a:xfrm>
          <a:prstGeom prst="arc">
            <a:avLst>
              <a:gd name="adj1" fmla="val 16200000"/>
              <a:gd name="adj2" fmla="val 5567493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8496300" y="1981200"/>
            <a:ext cx="228600" cy="1676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7734300" y="1905000"/>
            <a:ext cx="914400" cy="3200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7543800" y="4362856"/>
            <a:ext cx="1447800" cy="228600"/>
          </a:xfrm>
          <a:prstGeom prst="rect">
            <a:avLst/>
          </a:prstGeom>
          <a:solidFill>
            <a:schemeClr val="accent1">
              <a:alpha val="23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182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>
            <a:spLocks/>
          </p:cNvSpPr>
          <p:nvPr/>
        </p:nvSpPr>
        <p:spPr bwMode="auto">
          <a:xfrm>
            <a:off x="2501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2819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25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3264" name="Group 16"/>
          <p:cNvGrpSpPr>
            <a:grpSpLocks/>
          </p:cNvGrpSpPr>
          <p:nvPr/>
        </p:nvGrpSpPr>
        <p:grpSpPr bwMode="auto">
          <a:xfrm>
            <a:off x="6921500" y="3225800"/>
            <a:ext cx="1493838" cy="928688"/>
            <a:chOff x="0" y="0"/>
            <a:chExt cx="941" cy="585"/>
          </a:xfrm>
        </p:grpSpPr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3269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3304" name="AutoShape 56"/>
          <p:cNvSpPr>
            <a:spLocks/>
          </p:cNvSpPr>
          <p:nvPr/>
        </p:nvSpPr>
        <p:spPr bwMode="auto">
          <a:xfrm>
            <a:off x="2438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" name="Rectangle 6"/>
          <p:cNvSpPr>
            <a:spLocks/>
          </p:cNvSpPr>
          <p:nvPr/>
        </p:nvSpPr>
        <p:spPr bwMode="auto">
          <a:xfrm>
            <a:off x="3124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58464030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6915151" y="4056064"/>
            <a:ext cx="1495425" cy="928687"/>
            <a:chOff x="0" y="0"/>
            <a:chExt cx="941" cy="585"/>
          </a:xfrm>
        </p:grpSpPr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4293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1816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2133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2882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21336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71294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5302" name="Rectangle 6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4" name="Rectangle 8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5" name="Rectangle 9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0" name="Rectangle 14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2" name="Rectangle 16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5313" name="Group 17"/>
          <p:cNvGrpSpPr>
            <a:grpSpLocks/>
          </p:cNvGrpSpPr>
          <p:nvPr/>
        </p:nvGrpSpPr>
        <p:grpSpPr bwMode="auto">
          <a:xfrm>
            <a:off x="6915151" y="4919664"/>
            <a:ext cx="1495425" cy="928687"/>
            <a:chOff x="0" y="0"/>
            <a:chExt cx="941" cy="585"/>
          </a:xfrm>
        </p:grpSpPr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5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7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5318" name="Rectangle 22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9" name="Rectangle 23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0" name="Rectangle 4"/>
          <p:cNvSpPr>
            <a:spLocks/>
          </p:cNvSpPr>
          <p:nvPr/>
        </p:nvSpPr>
        <p:spPr bwMode="auto">
          <a:xfrm>
            <a:off x="1816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1" name="Rectangle 5"/>
          <p:cNvSpPr>
            <a:spLocks/>
          </p:cNvSpPr>
          <p:nvPr/>
        </p:nvSpPr>
        <p:spPr bwMode="auto">
          <a:xfrm>
            <a:off x="2133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2882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" name="AutoShape 56"/>
          <p:cNvSpPr>
            <a:spLocks/>
          </p:cNvSpPr>
          <p:nvPr/>
        </p:nvSpPr>
        <p:spPr bwMode="auto">
          <a:xfrm>
            <a:off x="2590800" y="3733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" name="Rectangle 6"/>
          <p:cNvSpPr>
            <a:spLocks/>
          </p:cNvSpPr>
          <p:nvPr/>
        </p:nvSpPr>
        <p:spPr bwMode="auto">
          <a:xfrm>
            <a:off x="3340100" y="30480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1376935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7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8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3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5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6915151" y="4056064"/>
            <a:ext cx="1495425" cy="928687"/>
            <a:chOff x="0" y="0"/>
            <a:chExt cx="941" cy="585"/>
          </a:xfrm>
        </p:grpSpPr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3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4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6341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42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6343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1816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2133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2882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AutoShape 56"/>
          <p:cNvSpPr>
            <a:spLocks/>
          </p:cNvSpPr>
          <p:nvPr/>
        </p:nvSpPr>
        <p:spPr bwMode="auto">
          <a:xfrm>
            <a:off x="220980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34458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2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6921500" y="3225800"/>
            <a:ext cx="1493838" cy="928688"/>
            <a:chOff x="0" y="0"/>
            <a:chExt cx="941" cy="585"/>
          </a:xfrm>
        </p:grpSpPr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7365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1816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2133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AutoShape 56"/>
          <p:cNvSpPr>
            <a:spLocks/>
          </p:cNvSpPr>
          <p:nvPr/>
        </p:nvSpPr>
        <p:spPr bwMode="auto">
          <a:xfrm>
            <a:off x="1752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7655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8384" name="Group 16"/>
          <p:cNvGrpSpPr>
            <a:grpSpLocks/>
          </p:cNvGrpSpPr>
          <p:nvPr/>
        </p:nvGrpSpPr>
        <p:grpSpPr bwMode="auto">
          <a:xfrm>
            <a:off x="6915151" y="2379664"/>
            <a:ext cx="1495425" cy="928687"/>
            <a:chOff x="0" y="0"/>
            <a:chExt cx="941" cy="585"/>
          </a:xfrm>
        </p:grpSpPr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8389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1816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2133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13716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68391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9408" name="Group 16"/>
          <p:cNvGrpSpPr>
            <a:grpSpLocks/>
          </p:cNvGrpSpPr>
          <p:nvPr/>
        </p:nvGrpSpPr>
        <p:grpSpPr bwMode="auto">
          <a:xfrm>
            <a:off x="6921500" y="3225800"/>
            <a:ext cx="1493838" cy="928688"/>
            <a:chOff x="0" y="0"/>
            <a:chExt cx="941" cy="585"/>
          </a:xfrm>
        </p:grpSpPr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9413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1816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2133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1752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00514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6915151" y="2379664"/>
            <a:ext cx="1495425" cy="928687"/>
            <a:chOff x="0" y="0"/>
            <a:chExt cx="941" cy="585"/>
          </a:xfrm>
        </p:grpSpPr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4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6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0437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19558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22733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663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81423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6921500" y="1592264"/>
            <a:ext cx="1493838" cy="928687"/>
            <a:chOff x="0" y="0"/>
            <a:chExt cx="941" cy="585"/>
          </a:xfrm>
        </p:grpSpPr>
        <p:sp>
          <p:nvSpPr>
            <p:cNvPr id="61458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59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1462" name="Rectangle 22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/>
        </p:nvSpPr>
        <p:spPr bwMode="auto">
          <a:xfrm>
            <a:off x="2349500" y="16764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663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23160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x86-64/Linux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Current Stack Frame (“Top” to Bottom)</a:t>
            </a:r>
          </a:p>
          <a:p>
            <a:pPr marL="552450" lvl="1"/>
            <a:r>
              <a:rPr lang="en-US" dirty="0"/>
              <a:t>“Argument build:”</a:t>
            </a:r>
            <a:br>
              <a:rPr lang="en-US" dirty="0"/>
            </a:br>
            <a:r>
              <a:rPr lang="en-US" dirty="0"/>
              <a:t>Parameters for function about to be called</a:t>
            </a:r>
          </a:p>
          <a:p>
            <a:pPr marL="552450" lvl="1"/>
            <a:r>
              <a:rPr lang="en-US" dirty="0"/>
              <a:t>Local variables(if can’t keep in registers)</a:t>
            </a:r>
          </a:p>
          <a:p>
            <a:pPr marL="552450" lvl="1"/>
            <a:r>
              <a:rPr lang="en-US" dirty="0"/>
              <a:t>Saved register context</a:t>
            </a:r>
          </a:p>
          <a:p>
            <a:pPr marL="552450" lvl="1"/>
            <a:r>
              <a:rPr lang="en-US" dirty="0"/>
              <a:t>Old frame pointer (optional)</a:t>
            </a:r>
          </a:p>
          <a:p>
            <a:endParaRPr lang="en-US" dirty="0"/>
          </a:p>
          <a:p>
            <a:r>
              <a:rPr lang="en-US" dirty="0"/>
              <a:t>Caller 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Arguments for this call</a:t>
            </a:r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8890000" y="28194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8890000" y="34290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8890000" y="5241925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8890000" y="8382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3" name="Rectangle 9"/>
          <p:cNvSpPr>
            <a:spLocks/>
          </p:cNvSpPr>
          <p:nvPr/>
        </p:nvSpPr>
        <p:spPr bwMode="auto">
          <a:xfrm>
            <a:off x="8890000" y="3124200"/>
            <a:ext cx="1270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dirty="0" err="1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rbp</a:t>
            </a:r>
            <a:endParaRPr lang="en-US" sz="1800" dirty="0">
              <a:solidFill>
                <a:srgbClr val="7F7F7F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8890000" y="22098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7767703" y="1668463"/>
            <a:ext cx="676211" cy="5755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8505825" y="8382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7993063" y="3275013"/>
            <a:ext cx="71755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8" name="Rectangle 14"/>
          <p:cNvSpPr>
            <a:spLocks/>
          </p:cNvSpPr>
          <p:nvPr/>
        </p:nvSpPr>
        <p:spPr bwMode="auto">
          <a:xfrm>
            <a:off x="6451600" y="28114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8002589" y="60309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6529388" y="55626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4"/>
          <p:cNvSpPr>
            <a:spLocks/>
          </p:cNvSpPr>
          <p:nvPr/>
        </p:nvSpPr>
        <p:spPr bwMode="auto">
          <a:xfrm>
            <a:off x="6477000" y="3352800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8534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x86-64 Stack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en-US" dirty="0"/>
              <a:t>Region of memory managed with </a:t>
            </a:r>
            <a:r>
              <a:rPr lang="en-US" altLang="en-US" i="1" dirty="0"/>
              <a:t>stack discipline</a:t>
            </a:r>
          </a:p>
          <a:p>
            <a:pPr lvl="1" eaLnBrk="1" hangingPunct="1"/>
            <a:r>
              <a:rPr lang="en-US" altLang="en-US" dirty="0"/>
              <a:t>Grows toward </a:t>
            </a:r>
            <a:r>
              <a:rPr lang="en-US" altLang="en-US" i="1" dirty="0"/>
              <a:t>lower</a:t>
            </a:r>
            <a:r>
              <a:rPr lang="en-US" altLang="en-US" dirty="0"/>
              <a:t> addresses</a:t>
            </a:r>
          </a:p>
          <a:p>
            <a:pPr lvl="1" eaLnBrk="1" hangingPunct="1"/>
            <a:r>
              <a:rPr lang="en-US" altLang="en-US" dirty="0"/>
              <a:t>Register </a:t>
            </a:r>
            <a:r>
              <a:rPr lang="en-US" altLang="en-US" dirty="0">
                <a:latin typeface="Courier New" pitchFamily="49" charset="0"/>
              </a:rPr>
              <a:t>%</a:t>
            </a:r>
            <a:r>
              <a:rPr lang="en-US" altLang="en-US" dirty="0" err="1">
                <a:latin typeface="Courier New" pitchFamily="49" charset="0"/>
              </a:rPr>
              <a:t>rsp</a:t>
            </a:r>
            <a:r>
              <a:rPr lang="en-US" altLang="en-US" dirty="0"/>
              <a:t> indicates numerically </a:t>
            </a:r>
            <a:r>
              <a:rPr lang="en-US" altLang="en-US" i="1" dirty="0"/>
              <a:t>lowest</a:t>
            </a:r>
            <a:r>
              <a:rPr lang="en-US" altLang="en-US" dirty="0"/>
              <a:t>  stack address</a:t>
            </a:r>
          </a:p>
          <a:p>
            <a:pPr lvl="2" eaLnBrk="1" hangingPunct="1"/>
            <a:r>
              <a:rPr lang="en-US" altLang="en-US" dirty="0"/>
              <a:t>Address of </a:t>
            </a:r>
            <a:r>
              <a:rPr lang="en-US" altLang="en-US" i="1" dirty="0"/>
              <a:t>“</a:t>
            </a:r>
            <a:r>
              <a:rPr lang="en-US" altLang="en-US" i="1" dirty="0" err="1"/>
              <a:t>top”</a:t>
            </a:r>
            <a:r>
              <a:rPr lang="en-US" altLang="en-US" dirty="0" err="1"/>
              <a:t>element</a:t>
            </a:r>
            <a:endParaRPr lang="en-US" altLang="en-US" dirty="0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6948268" y="4267201"/>
            <a:ext cx="1520825" cy="912813"/>
            <a:chOff x="2592" y="2736"/>
            <a:chExt cx="958" cy="575"/>
          </a:xfrm>
        </p:grpSpPr>
        <p:sp>
          <p:nvSpPr>
            <p:cNvPr id="4112" name="Line 5"/>
            <p:cNvSpPr>
              <a:spLocks noChangeShapeType="1"/>
            </p:cNvSpPr>
            <p:nvPr/>
          </p:nvSpPr>
          <p:spPr bwMode="auto">
            <a:xfrm>
              <a:off x="3230" y="3201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6"/>
            <p:cNvSpPr>
              <a:spLocks noChangeArrowheads="1"/>
            </p:cNvSpPr>
            <p:nvPr/>
          </p:nvSpPr>
          <p:spPr bwMode="auto">
            <a:xfrm>
              <a:off x="2592" y="2736"/>
              <a:ext cx="610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Stack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Pointer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>
                  <a:latin typeface="Courier New" pitchFamily="49" charset="0"/>
                </a:rPr>
                <a:t>%</a:t>
              </a:r>
              <a:r>
                <a:rPr lang="en-US" altLang="en-US" sz="1800" dirty="0" err="1">
                  <a:latin typeface="Courier New" pitchFamily="49" charset="0"/>
                </a:rPr>
                <a:t>rsp</a:t>
              </a:r>
              <a:endParaRPr lang="en-US" altLang="en-US" sz="1800" dirty="0">
                <a:latin typeface="Courier New" pitchFamily="49" charset="0"/>
              </a:endParaRPr>
            </a:p>
          </p:txBody>
        </p:sp>
      </p:grp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8472268" y="1981200"/>
            <a:ext cx="1292225" cy="3200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4102" name="Line 8"/>
          <p:cNvSpPr>
            <a:spLocks noChangeShapeType="1"/>
          </p:cNvSpPr>
          <p:nvPr/>
        </p:nvSpPr>
        <p:spPr bwMode="auto">
          <a:xfrm>
            <a:off x="10758267" y="38100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4103" name="Rectangle 9"/>
          <p:cNvSpPr>
            <a:spLocks noChangeArrowheads="1"/>
          </p:cNvSpPr>
          <p:nvPr/>
        </p:nvSpPr>
        <p:spPr bwMode="auto">
          <a:xfrm>
            <a:off x="9986743" y="4111626"/>
            <a:ext cx="1565275" cy="6381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Grows</a:t>
            </a:r>
          </a:p>
          <a:p>
            <a:pPr>
              <a:lnSpc>
                <a:spcPct val="100000"/>
              </a:lnSpc>
            </a:pPr>
            <a:r>
              <a:rPr lang="en-US" altLang="en-US" sz="1800" i="1"/>
              <a:t>Down</a:t>
            </a:r>
          </a:p>
        </p:txBody>
      </p:sp>
      <p:grpSp>
        <p:nvGrpSpPr>
          <p:cNvPr id="4104" name="Group 10"/>
          <p:cNvGrpSpPr>
            <a:grpSpLocks/>
          </p:cNvGrpSpPr>
          <p:nvPr/>
        </p:nvGrpSpPr>
        <p:grpSpPr bwMode="auto">
          <a:xfrm>
            <a:off x="9986743" y="1600200"/>
            <a:ext cx="1349375" cy="1295400"/>
            <a:chOff x="3264" y="720"/>
            <a:chExt cx="850" cy="816"/>
          </a:xfrm>
        </p:grpSpPr>
        <p:sp>
          <p:nvSpPr>
            <p:cNvPr id="4110" name="Line 11"/>
            <p:cNvSpPr>
              <a:spLocks noChangeShapeType="1"/>
            </p:cNvSpPr>
            <p:nvPr/>
          </p:nvSpPr>
          <p:spPr bwMode="auto">
            <a:xfrm flipH="1" flipV="1">
              <a:off x="3696" y="72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4111" name="Rectangle 12"/>
            <p:cNvSpPr>
              <a:spLocks noChangeArrowheads="1"/>
            </p:cNvSpPr>
            <p:nvPr/>
          </p:nvSpPr>
          <p:spPr bwMode="auto">
            <a:xfrm>
              <a:off x="3264" y="973"/>
              <a:ext cx="850" cy="40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800"/>
                <a:t>Increasing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800"/>
                <a:t>Addresses</a:t>
              </a:r>
            </a:p>
          </p:txBody>
        </p:sp>
      </p:grpSp>
      <p:sp>
        <p:nvSpPr>
          <p:cNvPr id="4105" name="Line 13"/>
          <p:cNvSpPr>
            <a:spLocks noChangeShapeType="1"/>
          </p:cNvSpPr>
          <p:nvPr/>
        </p:nvSpPr>
        <p:spPr bwMode="auto">
          <a:xfrm flipH="1" flipV="1">
            <a:off x="9300942" y="5181600"/>
            <a:ext cx="635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4106" name="Rectangle 14"/>
          <p:cNvSpPr>
            <a:spLocks noChangeArrowheads="1"/>
          </p:cNvSpPr>
          <p:nvPr/>
        </p:nvSpPr>
        <p:spPr bwMode="auto">
          <a:xfrm>
            <a:off x="9180293" y="5638800"/>
            <a:ext cx="1501775" cy="3635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“Top”</a:t>
            </a:r>
          </a:p>
        </p:txBody>
      </p:sp>
      <p:sp>
        <p:nvSpPr>
          <p:cNvPr id="4107" name="Line 15"/>
          <p:cNvSpPr>
            <a:spLocks noChangeShapeType="1"/>
          </p:cNvSpPr>
          <p:nvPr/>
        </p:nvSpPr>
        <p:spPr bwMode="auto">
          <a:xfrm>
            <a:off x="7253068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4108" name="Rectangle 16"/>
          <p:cNvSpPr>
            <a:spLocks noChangeArrowheads="1"/>
          </p:cNvSpPr>
          <p:nvPr/>
        </p:nvSpPr>
        <p:spPr bwMode="auto">
          <a:xfrm>
            <a:off x="9158068" y="838200"/>
            <a:ext cx="1882775" cy="3635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“Bottom”</a:t>
            </a:r>
          </a:p>
        </p:txBody>
      </p:sp>
      <p:sp>
        <p:nvSpPr>
          <p:cNvPr id="4109" name="Line 17"/>
          <p:cNvSpPr>
            <a:spLocks noChangeShapeType="1"/>
          </p:cNvSpPr>
          <p:nvPr/>
        </p:nvSpPr>
        <p:spPr bwMode="auto">
          <a:xfrm flipH="1">
            <a:off x="9539067" y="1295400"/>
            <a:ext cx="457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447800" y="1371600"/>
            <a:ext cx="48768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*p, 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x = *p;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y = x +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*p = y;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x;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1447800" y="4038600"/>
            <a:ext cx="4279900" cy="15240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(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solidFill>
                <a:srgbClr val="008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381481"/>
              </p:ext>
            </p:extLst>
          </p:nvPr>
        </p:nvGraphicFramePr>
        <p:xfrm>
          <a:off x="7086600" y="4114800"/>
          <a:ext cx="33528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val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 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203052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524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524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8226766" y="25145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8746004" y="235584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7693366" y="838200"/>
            <a:ext cx="23574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6931366" y="13715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6931366" y="2285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931366" y="54863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931366" y="58673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253753" y="610234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760167" y="587374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693366" y="3657600"/>
            <a:ext cx="273196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931366" y="41909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931366" y="51053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226766" y="57149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733179" y="5486399"/>
            <a:ext cx="904094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</p:spTree>
    <p:extLst>
      <p:ext uri="{BB962C8B-B14F-4D97-AF65-F5344CB8AC3E}">
        <p14:creationId xmlns:p14="http://schemas.microsoft.com/office/powerpoint/2010/main" val="3359046218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524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524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934200" y="2666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934200" y="3047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256587" y="328294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763001" y="305434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733494" y="838200"/>
            <a:ext cx="1690591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934200" y="13715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934200" y="2285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229600" y="28955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736013" y="2666999"/>
            <a:ext cx="904094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60902"/>
              </p:ext>
            </p:extLst>
          </p:nvPr>
        </p:nvGraphicFramePr>
        <p:xfrm>
          <a:off x="6781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572276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#3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524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524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934200" y="2666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rgbClr val="FF0000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934200" y="3047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256587" y="328294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763001" y="305434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730073" y="838200"/>
            <a:ext cx="1690591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934200" y="13715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934200" y="2285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229600" y="28955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736013" y="2666999"/>
            <a:ext cx="904094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225658"/>
              </p:ext>
            </p:extLst>
          </p:nvPr>
        </p:nvGraphicFramePr>
        <p:xfrm>
          <a:off x="6781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315547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#4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524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524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9342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9342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256587" y="3282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763001" y="305435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724337" y="838201"/>
            <a:ext cx="1690591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9342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9342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229600" y="2895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736013" y="2667000"/>
            <a:ext cx="904094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165582"/>
              </p:ext>
            </p:extLst>
          </p:nvPr>
        </p:nvGraphicFramePr>
        <p:xfrm>
          <a:off x="6781800" y="3886201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8229600" y="6400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8736014" y="61722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7467600" y="4800602"/>
            <a:ext cx="266771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6934200" y="5257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69342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</p:spTree>
    <p:extLst>
      <p:ext uri="{BB962C8B-B14F-4D97-AF65-F5344CB8AC3E}">
        <p14:creationId xmlns:p14="http://schemas.microsoft.com/office/powerpoint/2010/main" val="2059723412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#5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524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524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return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803950"/>
              </p:ext>
            </p:extLst>
          </p:nvPr>
        </p:nvGraphicFramePr>
        <p:xfrm>
          <a:off x="6933482" y="3352799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8228882" y="25145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8735296" y="228599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7695482" y="838200"/>
            <a:ext cx="266771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6933482" y="13715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6933482" y="2285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H="1">
            <a:off x="8228882" y="55625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8735296" y="533399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" name="Rectangle 12"/>
          <p:cNvSpPr>
            <a:spLocks/>
          </p:cNvSpPr>
          <p:nvPr/>
        </p:nvSpPr>
        <p:spPr bwMode="auto">
          <a:xfrm>
            <a:off x="7695482" y="4267200"/>
            <a:ext cx="225484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Final Stack Structure</a:t>
            </a:r>
          </a:p>
        </p:txBody>
      </p:sp>
      <p:sp>
        <p:nvSpPr>
          <p:cNvPr id="34" name="Rectangle 13"/>
          <p:cNvSpPr>
            <a:spLocks/>
          </p:cNvSpPr>
          <p:nvPr/>
        </p:nvSpPr>
        <p:spPr bwMode="auto">
          <a:xfrm>
            <a:off x="6933482" y="48005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342740011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 register </a:t>
            </a:r>
            <a:r>
              <a:rPr lang="en-US" i="1" dirty="0"/>
              <a:t>x </a:t>
            </a:r>
            <a:r>
              <a:rPr lang="en-US" dirty="0"/>
              <a:t>be used for temporary storage?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52450" lvl="1"/>
            <a:r>
              <a:rPr lang="en-US" dirty="0"/>
              <a:t>Contents of register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r>
              <a:rPr lang="en-US" dirty="0"/>
              <a:t> overwritten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552450" lvl="1"/>
            <a:r>
              <a:rPr lang="en-US" dirty="0">
                <a:ea typeface="Zapf Dingbats" charset="0"/>
                <a:cs typeface="Zapf Dingbats" charset="0"/>
              </a:rPr>
              <a:t>This could be trouble ➙ something should be done!</a:t>
            </a:r>
            <a:endParaRPr lang="en-US" sz="1800" dirty="0"/>
          </a:p>
          <a:p>
            <a:pPr marL="838200" lvl="2"/>
            <a:r>
              <a:rPr lang="en-US" dirty="0"/>
              <a:t>Need some coordination</a:t>
            </a:r>
          </a:p>
        </p:txBody>
      </p:sp>
      <p:sp>
        <p:nvSpPr>
          <p:cNvPr id="74757" name="Rectangle 5"/>
          <p:cNvSpPr>
            <a:spLocks/>
          </p:cNvSpPr>
          <p:nvPr/>
        </p:nvSpPr>
        <p:spPr bwMode="auto">
          <a:xfrm>
            <a:off x="2284413" y="3200400"/>
            <a:ext cx="3797300" cy="19764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$15213,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call who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  <p:sp>
        <p:nvSpPr>
          <p:cNvPr id="74758" name="Rectangle 6"/>
          <p:cNvSpPr>
            <a:spLocks/>
          </p:cNvSpPr>
          <p:nvPr/>
        </p:nvSpPr>
        <p:spPr bwMode="auto">
          <a:xfrm>
            <a:off x="6275388" y="3200400"/>
            <a:ext cx="3797300" cy="1981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$18213,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</p:spTree>
    <p:extLst>
      <p:ext uri="{BB962C8B-B14F-4D97-AF65-F5344CB8AC3E}">
        <p14:creationId xmlns:p14="http://schemas.microsoft.com/office/powerpoint/2010/main" val="1718456390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 register </a:t>
            </a:r>
            <a:r>
              <a:rPr lang="en-US" i="1" dirty="0"/>
              <a:t>x </a:t>
            </a:r>
            <a:r>
              <a:rPr lang="en-US" dirty="0"/>
              <a:t>be used for temporary storage?</a:t>
            </a:r>
          </a:p>
          <a:p>
            <a:r>
              <a:rPr lang="en-US" dirty="0"/>
              <a:t>Conventions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“Caller 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/>
              <a:t>Caller saves temporary values in its frame before the call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saves temporary values in its frame before using</a:t>
            </a: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restores them before returning to caller</a:t>
            </a:r>
          </a:p>
        </p:txBody>
      </p:sp>
    </p:spTree>
    <p:extLst>
      <p:ext uri="{BB962C8B-B14F-4D97-AF65-F5344CB8AC3E}">
        <p14:creationId xmlns:p14="http://schemas.microsoft.com/office/powerpoint/2010/main" val="3739810145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Linux Register Usage #1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Return value</a:t>
            </a:r>
          </a:p>
          <a:p>
            <a:pPr marL="552450" lvl="1"/>
            <a:r>
              <a:rPr lang="en-US" dirty="0"/>
              <a:t>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r>
              <a:rPr lang="en-US" b="0" dirty="0">
                <a:cs typeface="Courier New Bold" charset="0"/>
                <a:sym typeface="Courier New Bold" charset="0"/>
              </a:rPr>
              <a:t>, ...,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Arguments (Diane’s silk dress)</a:t>
            </a:r>
          </a:p>
          <a:p>
            <a:pPr marL="552450" lvl="1"/>
            <a:r>
              <a:rPr lang="en-US" dirty="0"/>
              <a:t>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  <a:r>
              <a:rPr lang="en-US" b="0" dirty="0">
                <a:cs typeface="Courier New Bold" charset="0"/>
                <a:sym typeface="Courier New Bold" charset="0"/>
              </a:rPr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</p:txBody>
      </p:sp>
      <p:sp>
        <p:nvSpPr>
          <p:cNvPr id="76805" name="Rectangle 5"/>
          <p:cNvSpPr>
            <a:spLocks/>
          </p:cNvSpPr>
          <p:nvPr/>
        </p:nvSpPr>
        <p:spPr bwMode="auto">
          <a:xfrm>
            <a:off x="7848600" y="1600200"/>
            <a:ext cx="2540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6" name="Rectangle 6"/>
          <p:cNvSpPr>
            <a:spLocks/>
          </p:cNvSpPr>
          <p:nvPr/>
        </p:nvSpPr>
        <p:spPr bwMode="auto">
          <a:xfrm>
            <a:off x="7848600" y="29718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7" name="Rectangle 7"/>
          <p:cNvSpPr>
            <a:spLocks/>
          </p:cNvSpPr>
          <p:nvPr/>
        </p:nvSpPr>
        <p:spPr bwMode="auto">
          <a:xfrm>
            <a:off x="7848600" y="34290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7391400" y="20574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6" name="Rectangle 16"/>
          <p:cNvSpPr>
            <a:spLocks/>
          </p:cNvSpPr>
          <p:nvPr/>
        </p:nvSpPr>
        <p:spPr bwMode="auto">
          <a:xfrm>
            <a:off x="6026873" y="1600201"/>
            <a:ext cx="1293239" cy="3262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value</a:t>
            </a:r>
          </a:p>
        </p:txBody>
      </p:sp>
      <p:sp>
        <p:nvSpPr>
          <p:cNvPr id="20" name="Rectangle 7"/>
          <p:cNvSpPr>
            <a:spLocks/>
          </p:cNvSpPr>
          <p:nvPr/>
        </p:nvSpPr>
        <p:spPr bwMode="auto">
          <a:xfrm>
            <a:off x="7848600" y="38862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7848600" y="4343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7848600" y="48006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7848600" y="52578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4" name="Rectangle 5"/>
          <p:cNvSpPr>
            <a:spLocks/>
          </p:cNvSpPr>
          <p:nvPr/>
        </p:nvSpPr>
        <p:spPr bwMode="auto">
          <a:xfrm>
            <a:off x="7848600" y="2057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7848600" y="25146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6"/>
          <p:cNvSpPr>
            <a:spLocks/>
          </p:cNvSpPr>
          <p:nvPr/>
        </p:nvSpPr>
        <p:spPr bwMode="auto">
          <a:xfrm>
            <a:off x="6196405" y="3200401"/>
            <a:ext cx="1123706" cy="3262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</p:txBody>
      </p:sp>
      <p:sp>
        <p:nvSpPr>
          <p:cNvPr id="27" name="Rectangle 16"/>
          <p:cNvSpPr>
            <a:spLocks/>
          </p:cNvSpPr>
          <p:nvPr/>
        </p:nvSpPr>
        <p:spPr bwMode="auto">
          <a:xfrm>
            <a:off x="6041094" y="5029200"/>
            <a:ext cx="1240147" cy="5755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Caller-saved</a:t>
            </a:r>
          </a:p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28" name="AutoShape 13"/>
          <p:cNvSpPr>
            <a:spLocks/>
          </p:cNvSpPr>
          <p:nvPr/>
        </p:nvSpPr>
        <p:spPr bwMode="auto">
          <a:xfrm>
            <a:off x="7391400" y="48006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16956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Linux Register Usage #2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must save &amp; restore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dirty="0"/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must save &amp; restore</a:t>
            </a:r>
          </a:p>
          <a:p>
            <a:pPr marL="552450" lvl="1"/>
            <a:r>
              <a:rPr lang="en-US" dirty="0"/>
              <a:t>May be used as frame pointer or as scratch</a:t>
            </a:r>
          </a:p>
          <a:p>
            <a:pPr marL="552450" lvl="1"/>
            <a:r>
              <a:rPr lang="en-US" dirty="0"/>
              <a:t>Can mix &amp; match</a:t>
            </a: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Special form of </a:t>
            </a:r>
            <a:r>
              <a:rPr lang="en-US" dirty="0" err="1"/>
              <a:t>callee</a:t>
            </a:r>
            <a:r>
              <a:rPr lang="en-US" dirty="0"/>
              <a:t> save</a:t>
            </a:r>
          </a:p>
          <a:p>
            <a:pPr marL="552450" lvl="1"/>
            <a:r>
              <a:rPr lang="en-US" dirty="0"/>
              <a:t>Restored to original value upon exit from procedure</a:t>
            </a:r>
          </a:p>
        </p:txBody>
      </p:sp>
      <p:sp>
        <p:nvSpPr>
          <p:cNvPr id="76808" name="Rectangle 8"/>
          <p:cNvSpPr>
            <a:spLocks/>
          </p:cNvSpPr>
          <p:nvPr/>
        </p:nvSpPr>
        <p:spPr bwMode="auto">
          <a:xfrm>
            <a:off x="7924800" y="13716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1" name="Rectangle 11"/>
          <p:cNvSpPr>
            <a:spLocks/>
          </p:cNvSpPr>
          <p:nvPr/>
        </p:nvSpPr>
        <p:spPr bwMode="auto">
          <a:xfrm>
            <a:off x="7924800" y="36576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4" name="AutoShape 14"/>
          <p:cNvSpPr>
            <a:spLocks/>
          </p:cNvSpPr>
          <p:nvPr/>
        </p:nvSpPr>
        <p:spPr bwMode="auto">
          <a:xfrm>
            <a:off x="7467600" y="1371600"/>
            <a:ext cx="304800" cy="2209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5" name="AutoShape 15"/>
          <p:cNvSpPr>
            <a:spLocks/>
          </p:cNvSpPr>
          <p:nvPr/>
        </p:nvSpPr>
        <p:spPr bwMode="auto">
          <a:xfrm>
            <a:off x="7239000" y="32004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7" name="Rectangle 17"/>
          <p:cNvSpPr>
            <a:spLocks/>
          </p:cNvSpPr>
          <p:nvPr/>
        </p:nvSpPr>
        <p:spPr bwMode="auto">
          <a:xfrm>
            <a:off x="6084252" y="1981200"/>
            <a:ext cx="1273810" cy="5755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-saved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/>
        </p:nvSpPr>
        <p:spPr bwMode="auto">
          <a:xfrm>
            <a:off x="6466602" y="3429001"/>
            <a:ext cx="746999" cy="3262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  <p:sp>
        <p:nvSpPr>
          <p:cNvPr id="24" name="Rectangle 8"/>
          <p:cNvSpPr>
            <a:spLocks/>
          </p:cNvSpPr>
          <p:nvPr/>
        </p:nvSpPr>
        <p:spPr bwMode="auto">
          <a:xfrm>
            <a:off x="7924800" y="3200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8"/>
          <p:cNvSpPr>
            <a:spLocks/>
          </p:cNvSpPr>
          <p:nvPr/>
        </p:nvSpPr>
        <p:spPr bwMode="auto">
          <a:xfrm>
            <a:off x="7924800" y="1828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7924800" y="22860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" name="Rectangle 8"/>
          <p:cNvSpPr>
            <a:spLocks/>
          </p:cNvSpPr>
          <p:nvPr/>
        </p:nvSpPr>
        <p:spPr bwMode="auto">
          <a:xfrm>
            <a:off x="7924800" y="2743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</p:spTree>
    <p:extLst>
      <p:ext uri="{BB962C8B-B14F-4D97-AF65-F5344CB8AC3E}">
        <p14:creationId xmlns:p14="http://schemas.microsoft.com/office/powerpoint/2010/main" val="129986716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x86-64 Stack Pushing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Pushing: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b="0" dirty="0"/>
              <a:t> </a:t>
            </a:r>
            <a:r>
              <a:rPr lang="en-US" b="0" i="1" dirty="0" err="1"/>
              <a:t>Src</a:t>
            </a:r>
            <a:endParaRPr lang="en-US" b="0" dirty="0"/>
          </a:p>
          <a:p>
            <a:pPr lvl="1" eaLnBrk="1" hangingPunct="1">
              <a:defRPr/>
            </a:pPr>
            <a:r>
              <a:rPr lang="en-US" dirty="0"/>
              <a:t>Fetch operand at </a:t>
            </a:r>
            <a:r>
              <a:rPr lang="en-US" i="1" dirty="0" err="1"/>
              <a:t>Src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Decrement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/>
              <a:t> by 8</a:t>
            </a:r>
          </a:p>
          <a:p>
            <a:pPr lvl="1" eaLnBrk="1" hangingPunct="1">
              <a:defRPr/>
            </a:pPr>
            <a:r>
              <a:rPr lang="en-US" dirty="0"/>
              <a:t>Then write operand at address given by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/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7963338" y="5005388"/>
            <a:ext cx="508000" cy="0"/>
          </a:xfrm>
          <a:prstGeom prst="line">
            <a:avLst/>
          </a:prstGeom>
          <a:noFill/>
          <a:ln w="254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8474514" y="1981200"/>
            <a:ext cx="1292225" cy="3200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 flipH="1">
            <a:off x="10760513" y="38100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5127" name="Rectangle 9"/>
          <p:cNvSpPr>
            <a:spLocks noChangeArrowheads="1"/>
          </p:cNvSpPr>
          <p:nvPr/>
        </p:nvSpPr>
        <p:spPr bwMode="auto">
          <a:xfrm>
            <a:off x="9988989" y="4111626"/>
            <a:ext cx="1565275" cy="6381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Grows</a:t>
            </a:r>
          </a:p>
          <a:p>
            <a:pPr>
              <a:lnSpc>
                <a:spcPct val="100000"/>
              </a:lnSpc>
            </a:pPr>
            <a:r>
              <a:rPr lang="en-US" altLang="en-US" sz="1800" i="1"/>
              <a:t>Down</a:t>
            </a:r>
          </a:p>
        </p:txBody>
      </p:sp>
      <p:grpSp>
        <p:nvGrpSpPr>
          <p:cNvPr id="5128" name="Group 10"/>
          <p:cNvGrpSpPr>
            <a:grpSpLocks/>
          </p:cNvGrpSpPr>
          <p:nvPr/>
        </p:nvGrpSpPr>
        <p:grpSpPr bwMode="auto">
          <a:xfrm>
            <a:off x="9988989" y="1600200"/>
            <a:ext cx="1349375" cy="1295400"/>
            <a:chOff x="3264" y="720"/>
            <a:chExt cx="850" cy="816"/>
          </a:xfrm>
        </p:grpSpPr>
        <p:sp>
          <p:nvSpPr>
            <p:cNvPr id="5140" name="Line 11"/>
            <p:cNvSpPr>
              <a:spLocks noChangeShapeType="1"/>
            </p:cNvSpPr>
            <p:nvPr/>
          </p:nvSpPr>
          <p:spPr bwMode="auto">
            <a:xfrm flipH="1" flipV="1">
              <a:off x="3696" y="72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5141" name="Rectangle 12"/>
            <p:cNvSpPr>
              <a:spLocks noChangeArrowheads="1"/>
            </p:cNvSpPr>
            <p:nvPr/>
          </p:nvSpPr>
          <p:spPr bwMode="auto">
            <a:xfrm>
              <a:off x="3264" y="973"/>
              <a:ext cx="850" cy="40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800"/>
                <a:t>Increasing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800"/>
                <a:t>Addresses</a:t>
              </a:r>
            </a:p>
          </p:txBody>
        </p:sp>
      </p:grpSp>
      <p:sp>
        <p:nvSpPr>
          <p:cNvPr id="5129" name="Line 13"/>
          <p:cNvSpPr>
            <a:spLocks noChangeShapeType="1"/>
          </p:cNvSpPr>
          <p:nvPr/>
        </p:nvSpPr>
        <p:spPr bwMode="auto">
          <a:xfrm flipH="1" flipV="1">
            <a:off x="9303188" y="5503863"/>
            <a:ext cx="635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5130" name="Rectangle 14"/>
          <p:cNvSpPr>
            <a:spLocks noChangeArrowheads="1"/>
          </p:cNvSpPr>
          <p:nvPr/>
        </p:nvSpPr>
        <p:spPr bwMode="auto">
          <a:xfrm>
            <a:off x="8914462" y="5961064"/>
            <a:ext cx="2037929" cy="366767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dirty="0"/>
              <a:t>New Stack “Top”</a:t>
            </a:r>
          </a:p>
        </p:txBody>
      </p:sp>
      <p:sp>
        <p:nvSpPr>
          <p:cNvPr id="5131" name="Line 15"/>
          <p:cNvSpPr>
            <a:spLocks noChangeShapeType="1"/>
          </p:cNvSpPr>
          <p:nvPr/>
        </p:nvSpPr>
        <p:spPr bwMode="auto">
          <a:xfrm>
            <a:off x="8474513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5132" name="Rectangle 16"/>
          <p:cNvSpPr>
            <a:spLocks noChangeArrowheads="1"/>
          </p:cNvSpPr>
          <p:nvPr/>
        </p:nvSpPr>
        <p:spPr bwMode="auto">
          <a:xfrm>
            <a:off x="9160314" y="838200"/>
            <a:ext cx="1882775" cy="3635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“Bottom”</a:t>
            </a:r>
          </a:p>
        </p:txBody>
      </p:sp>
      <p:sp>
        <p:nvSpPr>
          <p:cNvPr id="5133" name="Line 17"/>
          <p:cNvSpPr>
            <a:spLocks noChangeShapeType="1"/>
          </p:cNvSpPr>
          <p:nvPr/>
        </p:nvSpPr>
        <p:spPr bwMode="auto">
          <a:xfrm flipH="1">
            <a:off x="9541313" y="1295400"/>
            <a:ext cx="457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Rectangle 19"/>
          <p:cNvSpPr>
            <a:spLocks noChangeArrowheads="1"/>
          </p:cNvSpPr>
          <p:nvPr/>
        </p:nvSpPr>
        <p:spPr bwMode="auto">
          <a:xfrm>
            <a:off x="8474514" y="5181600"/>
            <a:ext cx="1292225" cy="3048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grpSp>
        <p:nvGrpSpPr>
          <p:cNvPr id="5135" name="Group 20"/>
          <p:cNvGrpSpPr>
            <a:grpSpLocks/>
          </p:cNvGrpSpPr>
          <p:nvPr/>
        </p:nvGrpSpPr>
        <p:grpSpPr bwMode="auto">
          <a:xfrm>
            <a:off x="6950514" y="4573588"/>
            <a:ext cx="1520825" cy="912812"/>
            <a:chOff x="2592" y="2736"/>
            <a:chExt cx="958" cy="575"/>
          </a:xfrm>
        </p:grpSpPr>
        <p:sp>
          <p:nvSpPr>
            <p:cNvPr id="5138" name="Line 21"/>
            <p:cNvSpPr>
              <a:spLocks noChangeShapeType="1"/>
            </p:cNvSpPr>
            <p:nvPr/>
          </p:nvSpPr>
          <p:spPr bwMode="auto">
            <a:xfrm>
              <a:off x="3230" y="3201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Rectangle 22"/>
            <p:cNvSpPr>
              <a:spLocks noChangeArrowheads="1"/>
            </p:cNvSpPr>
            <p:nvPr/>
          </p:nvSpPr>
          <p:spPr bwMode="auto">
            <a:xfrm>
              <a:off x="2592" y="2736"/>
              <a:ext cx="610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Stack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Pointer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>
                  <a:latin typeface="Courier New" pitchFamily="49" charset="0"/>
                </a:rPr>
                <a:t>%</a:t>
              </a:r>
              <a:r>
                <a:rPr lang="en-US" altLang="en-US" sz="1800" dirty="0" err="1">
                  <a:latin typeface="Courier New" pitchFamily="49" charset="0"/>
                </a:rPr>
                <a:t>rsp</a:t>
              </a:r>
              <a:endParaRPr lang="en-US" altLang="en-US" sz="1800" dirty="0">
                <a:latin typeface="Courier New" pitchFamily="49" charset="0"/>
              </a:endParaRPr>
            </a:p>
          </p:txBody>
        </p:sp>
      </p:grpSp>
      <p:sp>
        <p:nvSpPr>
          <p:cNvPr id="5136" name="Rectangle 23"/>
          <p:cNvSpPr>
            <a:spLocks noChangeArrowheads="1"/>
          </p:cNvSpPr>
          <p:nvPr/>
        </p:nvSpPr>
        <p:spPr bwMode="auto">
          <a:xfrm>
            <a:off x="8103613" y="5021263"/>
            <a:ext cx="275076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600" dirty="0"/>
              <a:t>-8</a:t>
            </a:r>
          </a:p>
        </p:txBody>
      </p:sp>
      <p:sp>
        <p:nvSpPr>
          <p:cNvPr id="5137" name="Line 24"/>
          <p:cNvSpPr>
            <a:spLocks noChangeShapeType="1"/>
          </p:cNvSpPr>
          <p:nvPr/>
        </p:nvSpPr>
        <p:spPr bwMode="auto">
          <a:xfrm>
            <a:off x="8093513" y="5029200"/>
            <a:ext cx="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447800" y="29718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447800" y="11430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x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8164634" y="25145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8683872" y="235584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7631234" y="838200"/>
            <a:ext cx="23574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6869234" y="13715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6869234" y="2285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869234" y="55625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869234" y="59435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191621" y="617854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698035" y="594994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631234" y="3352800"/>
            <a:ext cx="273196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869234" y="38861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869234" y="48005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164634" y="57911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671047" y="5562599"/>
            <a:ext cx="904094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6869234" y="51815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dirty="0"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dirty="0" err="1"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dirty="0"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174008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447800" y="2971800"/>
            <a:ext cx="44196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447800" y="11430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x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8153400" y="5921582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8672638" y="5762832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7620000" y="4245183"/>
            <a:ext cx="285328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Pre-return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6858000" y="4778582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6858000" y="5692982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858000" y="3025982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858000" y="3406982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180387" y="3641932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686801" y="3413332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620000" y="816183"/>
            <a:ext cx="273196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858000" y="1349582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858000" y="2263982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153400" y="3254582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659813" y="3025982"/>
            <a:ext cx="904094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6858000" y="2644982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dirty="0"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dirty="0" err="1"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dirty="0"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931720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</p:spTree>
    <p:extLst>
      <p:ext uri="{BB962C8B-B14F-4D97-AF65-F5344CB8AC3E}">
        <p14:creationId xmlns:p14="http://schemas.microsoft.com/office/powerpoint/2010/main" val="2137240585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== 0)</a:t>
            </a:r>
          </a:p>
          <a:p>
            <a:pPr algn="l"/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Terminal Case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774981"/>
              </p:ext>
            </p:extLst>
          </p:nvPr>
        </p:nvGraphicFramePr>
        <p:xfrm>
          <a:off x="1752601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284736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Register Save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190406"/>
              </p:ext>
            </p:extLst>
          </p:nvPr>
        </p:nvGraphicFramePr>
        <p:xfrm>
          <a:off x="1752601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8610600" y="6400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9117014" y="61722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7315200" y="4876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3" name="Rectangle 9"/>
          <p:cNvSpPr>
            <a:spLocks/>
          </p:cNvSpPr>
          <p:nvPr/>
        </p:nvSpPr>
        <p:spPr bwMode="auto">
          <a:xfrm>
            <a:off x="73152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73152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dirty="0"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dirty="0" err="1"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dirty="0"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839032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&amp; 1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Call Setup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234340"/>
              </p:ext>
            </p:extLst>
          </p:nvPr>
        </p:nvGraphicFramePr>
        <p:xfrm>
          <a:off x="1752601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 &gt;&gt;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Rec. 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865576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Call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332404"/>
              </p:ext>
            </p:extLst>
          </p:nvPr>
        </p:nvGraphicFramePr>
        <p:xfrm>
          <a:off x="1752601" y="4724400"/>
          <a:ext cx="5181601" cy="138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Recursive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call return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084975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Result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606899"/>
              </p:ext>
            </p:extLst>
          </p:nvPr>
        </p:nvGraphicFramePr>
        <p:xfrm>
          <a:off x="1752601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eturn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153943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Completion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44567"/>
              </p:ext>
            </p:extLst>
          </p:nvPr>
        </p:nvGraphicFramePr>
        <p:xfrm>
          <a:off x="1752601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8610600" y="579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9117014" y="55626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7315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554530961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Observations About Recursion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Handled Without Special Consideration</a:t>
            </a:r>
          </a:p>
          <a:p>
            <a:pPr lvl="1"/>
            <a:r>
              <a:rPr lang="en-US" dirty="0"/>
              <a:t>Stack frames mean that each function call has private storage</a:t>
            </a:r>
          </a:p>
          <a:p>
            <a:pPr lvl="2"/>
            <a:r>
              <a:rPr lang="en-US" dirty="0"/>
              <a:t>Saved registers &amp; local variables</a:t>
            </a:r>
          </a:p>
          <a:p>
            <a:pPr lvl="2"/>
            <a:r>
              <a:rPr lang="en-US" dirty="0"/>
              <a:t>Saved return pointer</a:t>
            </a:r>
          </a:p>
          <a:p>
            <a:pPr lvl="1"/>
            <a:r>
              <a:rPr lang="en-US" dirty="0"/>
              <a:t>Register saving conventions prevent one function call from corrupting another’s data</a:t>
            </a:r>
          </a:p>
          <a:p>
            <a:pPr lvl="2"/>
            <a:r>
              <a:rPr lang="en-US" dirty="0"/>
              <a:t>Unless the C code explicitly does so (e.g., buffer overflow in future lecture)</a:t>
            </a:r>
          </a:p>
          <a:p>
            <a:pPr lvl="1"/>
            <a:r>
              <a:rPr lang="en-US" dirty="0"/>
              <a:t>Stack discipline follows call / return pattern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pPr lvl="2"/>
            <a:r>
              <a:rPr lang="en-US" dirty="0"/>
              <a:t>Last-In, First-Out</a:t>
            </a:r>
          </a:p>
          <a:p>
            <a:r>
              <a:rPr lang="en-US" dirty="0"/>
              <a:t>Also works for mutual recursion</a:t>
            </a:r>
          </a:p>
          <a:p>
            <a:pPr lvl="1"/>
            <a:r>
              <a:rPr lang="en-US" dirty="0"/>
              <a:t>P calls Q; Q calls P</a:t>
            </a:r>
          </a:p>
        </p:txBody>
      </p:sp>
    </p:spTree>
    <p:extLst>
      <p:ext uri="{BB962C8B-B14F-4D97-AF65-F5344CB8AC3E}">
        <p14:creationId xmlns:p14="http://schemas.microsoft.com/office/powerpoint/2010/main" val="27677578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x86-64 Stack Popping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Popping: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b="0" dirty="0"/>
              <a:t> </a:t>
            </a:r>
            <a:r>
              <a:rPr lang="en-US" b="0" i="1" dirty="0" err="1"/>
              <a:t>Dest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Read memory data at address given by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Increment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/>
              <a:t> by 8</a:t>
            </a:r>
          </a:p>
          <a:p>
            <a:pPr lvl="1" eaLnBrk="1" hangingPunct="1">
              <a:defRPr/>
            </a:pPr>
            <a:r>
              <a:rPr lang="en-US" dirty="0"/>
              <a:t>Write to </a:t>
            </a:r>
            <a:r>
              <a:rPr lang="en-US" i="1" dirty="0" err="1"/>
              <a:t>Dest</a:t>
            </a:r>
            <a:endParaRPr lang="en-US" i="1" dirty="0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6950514" y="3962401"/>
            <a:ext cx="1520825" cy="912813"/>
            <a:chOff x="2592" y="2736"/>
            <a:chExt cx="958" cy="575"/>
          </a:xfrm>
        </p:grpSpPr>
        <p:sp>
          <p:nvSpPr>
            <p:cNvPr id="6164" name="Line 5"/>
            <p:cNvSpPr>
              <a:spLocks noChangeShapeType="1"/>
            </p:cNvSpPr>
            <p:nvPr/>
          </p:nvSpPr>
          <p:spPr bwMode="auto">
            <a:xfrm>
              <a:off x="3230" y="3201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Rectangle 6"/>
            <p:cNvSpPr>
              <a:spLocks noChangeArrowheads="1"/>
            </p:cNvSpPr>
            <p:nvPr/>
          </p:nvSpPr>
          <p:spPr bwMode="auto">
            <a:xfrm>
              <a:off x="2592" y="2736"/>
              <a:ext cx="610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Stack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Pointer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>
                  <a:latin typeface="Courier New" pitchFamily="49" charset="0"/>
                </a:rPr>
                <a:t>%</a:t>
              </a:r>
              <a:r>
                <a:rPr lang="en-US" altLang="en-US" sz="1800" dirty="0" err="1">
                  <a:latin typeface="Courier New" pitchFamily="49" charset="0"/>
                </a:rPr>
                <a:t>rsp</a:t>
              </a:r>
              <a:endParaRPr lang="en-US" altLang="en-US" sz="1800" dirty="0">
                <a:latin typeface="Courier New" pitchFamily="49" charset="0"/>
              </a:endParaRPr>
            </a:p>
          </p:txBody>
        </p:sp>
      </p:grp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8474514" y="1981200"/>
            <a:ext cx="1292225" cy="3200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10760513" y="38100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6151" name="Rectangle 9"/>
          <p:cNvSpPr>
            <a:spLocks noChangeArrowheads="1"/>
          </p:cNvSpPr>
          <p:nvPr/>
        </p:nvSpPr>
        <p:spPr bwMode="auto">
          <a:xfrm>
            <a:off x="9988989" y="4111626"/>
            <a:ext cx="1565275" cy="6381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Grows</a:t>
            </a:r>
          </a:p>
          <a:p>
            <a:pPr>
              <a:lnSpc>
                <a:spcPct val="100000"/>
              </a:lnSpc>
            </a:pPr>
            <a:r>
              <a:rPr lang="en-US" altLang="en-US" sz="1800" i="1"/>
              <a:t>Down</a:t>
            </a:r>
          </a:p>
        </p:txBody>
      </p:sp>
      <p:grpSp>
        <p:nvGrpSpPr>
          <p:cNvPr id="6152" name="Group 10"/>
          <p:cNvGrpSpPr>
            <a:grpSpLocks/>
          </p:cNvGrpSpPr>
          <p:nvPr/>
        </p:nvGrpSpPr>
        <p:grpSpPr bwMode="auto">
          <a:xfrm>
            <a:off x="9988989" y="1600200"/>
            <a:ext cx="1349375" cy="1295400"/>
            <a:chOff x="3264" y="720"/>
            <a:chExt cx="850" cy="816"/>
          </a:xfrm>
        </p:grpSpPr>
        <p:sp>
          <p:nvSpPr>
            <p:cNvPr id="6162" name="Line 11"/>
            <p:cNvSpPr>
              <a:spLocks noChangeShapeType="1"/>
            </p:cNvSpPr>
            <p:nvPr/>
          </p:nvSpPr>
          <p:spPr bwMode="auto">
            <a:xfrm flipH="1" flipV="1">
              <a:off x="3696" y="72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6163" name="Rectangle 12"/>
            <p:cNvSpPr>
              <a:spLocks noChangeArrowheads="1"/>
            </p:cNvSpPr>
            <p:nvPr/>
          </p:nvSpPr>
          <p:spPr bwMode="auto">
            <a:xfrm>
              <a:off x="3264" y="973"/>
              <a:ext cx="850" cy="40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800" dirty="0"/>
                <a:t>Increasing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800" dirty="0"/>
                <a:t>Addresses</a:t>
              </a:r>
            </a:p>
          </p:txBody>
        </p:sp>
      </p:grpSp>
      <p:sp useBgFill="1">
        <p:nvSpPr>
          <p:cNvPr id="6153" name="Rectangle 14"/>
          <p:cNvSpPr>
            <a:spLocks noChangeArrowheads="1"/>
          </p:cNvSpPr>
          <p:nvPr/>
        </p:nvSpPr>
        <p:spPr bwMode="auto">
          <a:xfrm>
            <a:off x="8914462" y="5638801"/>
            <a:ext cx="2037929" cy="366767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dirty="0"/>
              <a:t>New Stack “Top”</a:t>
            </a:r>
          </a:p>
        </p:txBody>
      </p:sp>
      <p:sp>
        <p:nvSpPr>
          <p:cNvPr id="6154" name="Line 15"/>
          <p:cNvSpPr>
            <a:spLocks noChangeShapeType="1"/>
          </p:cNvSpPr>
          <p:nvPr/>
        </p:nvSpPr>
        <p:spPr bwMode="auto">
          <a:xfrm>
            <a:off x="8474513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6155" name="Rectangle 16"/>
          <p:cNvSpPr>
            <a:spLocks noChangeArrowheads="1"/>
          </p:cNvSpPr>
          <p:nvPr/>
        </p:nvSpPr>
        <p:spPr bwMode="auto">
          <a:xfrm>
            <a:off x="9160314" y="838200"/>
            <a:ext cx="1882775" cy="3635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“Bottom”</a:t>
            </a:r>
          </a:p>
        </p:txBody>
      </p:sp>
      <p:sp>
        <p:nvSpPr>
          <p:cNvPr id="6156" name="Line 17"/>
          <p:cNvSpPr>
            <a:spLocks noChangeShapeType="1"/>
          </p:cNvSpPr>
          <p:nvPr/>
        </p:nvSpPr>
        <p:spPr bwMode="auto">
          <a:xfrm flipH="1">
            <a:off x="9541313" y="1295400"/>
            <a:ext cx="457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8"/>
          <p:cNvSpPr>
            <a:spLocks noChangeShapeType="1"/>
          </p:cNvSpPr>
          <p:nvPr/>
        </p:nvSpPr>
        <p:spPr bwMode="auto">
          <a:xfrm>
            <a:off x="7941113" y="5029200"/>
            <a:ext cx="508000" cy="0"/>
          </a:xfrm>
          <a:prstGeom prst="line">
            <a:avLst/>
          </a:prstGeom>
          <a:noFill/>
          <a:ln w="254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9"/>
          <p:cNvSpPr>
            <a:spLocks noChangeArrowheads="1"/>
          </p:cNvSpPr>
          <p:nvPr/>
        </p:nvSpPr>
        <p:spPr bwMode="auto">
          <a:xfrm>
            <a:off x="8073202" y="4716463"/>
            <a:ext cx="326372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600" dirty="0"/>
              <a:t>+8</a:t>
            </a:r>
          </a:p>
        </p:txBody>
      </p:sp>
      <p:sp>
        <p:nvSpPr>
          <p:cNvPr id="6159" name="Line 20"/>
          <p:cNvSpPr>
            <a:spLocks noChangeShapeType="1"/>
          </p:cNvSpPr>
          <p:nvPr/>
        </p:nvSpPr>
        <p:spPr bwMode="auto">
          <a:xfrm flipV="1">
            <a:off x="8093513" y="4724400"/>
            <a:ext cx="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6160" name="Rectangle 21"/>
          <p:cNvSpPr>
            <a:spLocks noChangeArrowheads="1"/>
          </p:cNvSpPr>
          <p:nvPr/>
        </p:nvSpPr>
        <p:spPr bwMode="auto">
          <a:xfrm>
            <a:off x="8474514" y="4876800"/>
            <a:ext cx="1292225" cy="3048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6161" name="Line 13"/>
          <p:cNvSpPr>
            <a:spLocks noChangeShapeType="1"/>
          </p:cNvSpPr>
          <p:nvPr/>
        </p:nvSpPr>
        <p:spPr bwMode="auto">
          <a:xfrm flipH="1" flipV="1">
            <a:off x="9303189" y="4876800"/>
            <a:ext cx="542925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87351" y="1220788"/>
            <a:ext cx="7689849" cy="5224462"/>
          </a:xfrm>
        </p:spPr>
        <p:txBody>
          <a:bodyPr/>
          <a:lstStyle/>
          <a:p>
            <a:r>
              <a:rPr lang="en-US" dirty="0"/>
              <a:t>Important Points</a:t>
            </a:r>
          </a:p>
          <a:p>
            <a:pPr lvl="1"/>
            <a:r>
              <a:rPr lang="en-US" dirty="0"/>
              <a:t>Stack is the right data structure for procedure call / return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r>
              <a:rPr lang="en-US" dirty="0"/>
              <a:t>Recursion (&amp; mutual recursion) handled by normal calling conventions</a:t>
            </a:r>
          </a:p>
          <a:p>
            <a:pPr lvl="1"/>
            <a:r>
              <a:rPr lang="en-US" dirty="0"/>
              <a:t>Can safely store values in local stack frame and in </a:t>
            </a:r>
            <a:r>
              <a:rPr lang="en-US" dirty="0" err="1"/>
              <a:t>callee</a:t>
            </a:r>
            <a:r>
              <a:rPr lang="en-US" dirty="0"/>
              <a:t>-saved registers</a:t>
            </a:r>
          </a:p>
          <a:p>
            <a:pPr lvl="1"/>
            <a:r>
              <a:rPr lang="en-US" dirty="0"/>
              <a:t>Put function arguments at top of stack</a:t>
            </a:r>
          </a:p>
          <a:p>
            <a:pPr lvl="1"/>
            <a:r>
              <a:rPr lang="en-US" dirty="0"/>
              <a:t>Result return in </a:t>
            </a:r>
            <a:r>
              <a:rPr lang="en-US" dirty="0">
                <a:latin typeface="Courier New Bold"/>
              </a:rPr>
              <a:t>%</a:t>
            </a:r>
            <a:r>
              <a:rPr lang="en-US" dirty="0" err="1">
                <a:latin typeface="Courier New Bold"/>
              </a:rPr>
              <a:t>rax</a:t>
            </a:r>
            <a:endParaRPr lang="en-US" dirty="0">
              <a:latin typeface="Courier New Bold"/>
            </a:endParaRPr>
          </a:p>
          <a:p>
            <a:r>
              <a:rPr lang="en-US" b="0" dirty="0"/>
              <a:t>Pointers are addresses of values</a:t>
            </a:r>
          </a:p>
          <a:p>
            <a:pPr lvl="1"/>
            <a:r>
              <a:rPr lang="en-US" dirty="0">
                <a:latin typeface="+mn-lt"/>
              </a:rPr>
              <a:t>On stack or global</a:t>
            </a:r>
          </a:p>
        </p:txBody>
      </p:sp>
      <p:sp>
        <p:nvSpPr>
          <p:cNvPr id="81924" name="Rectangle 4"/>
          <p:cNvSpPr>
            <a:spLocks/>
          </p:cNvSpPr>
          <p:nvPr/>
        </p:nvSpPr>
        <p:spPr bwMode="auto">
          <a:xfrm>
            <a:off x="9779000" y="29718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81925" name="Rectangle 5"/>
          <p:cNvSpPr>
            <a:spLocks/>
          </p:cNvSpPr>
          <p:nvPr/>
        </p:nvSpPr>
        <p:spPr bwMode="auto">
          <a:xfrm>
            <a:off x="9779000" y="35814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  <a:endParaRPr lang="en-US" sz="240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  <a:endParaRPr lang="en-US" sz="240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  <a:endParaRPr lang="en-US" sz="240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  <a:endParaRPr lang="en-US" sz="240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81926" name="Rectangle 6"/>
          <p:cNvSpPr>
            <a:spLocks/>
          </p:cNvSpPr>
          <p:nvPr/>
        </p:nvSpPr>
        <p:spPr bwMode="auto">
          <a:xfrm>
            <a:off x="9779000" y="5394325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  <a:endParaRPr lang="en-US" sz="240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81927" name="Rectangle 7"/>
          <p:cNvSpPr>
            <a:spLocks/>
          </p:cNvSpPr>
          <p:nvPr/>
        </p:nvSpPr>
        <p:spPr bwMode="auto">
          <a:xfrm>
            <a:off x="9779000" y="9906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28" name="Rectangle 8"/>
          <p:cNvSpPr>
            <a:spLocks/>
          </p:cNvSpPr>
          <p:nvPr/>
        </p:nvSpPr>
        <p:spPr bwMode="auto">
          <a:xfrm>
            <a:off x="9779000" y="3276600"/>
            <a:ext cx="1270000" cy="304800"/>
          </a:xfrm>
          <a:prstGeom prst="rect">
            <a:avLst/>
          </a:prstGeom>
          <a:solidFill>
            <a:srgbClr val="D9D9D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%</a:t>
            </a:r>
            <a:r>
              <a:rPr lang="en-US" sz="1800" dirty="0" err="1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rbp</a:t>
            </a:r>
            <a:endParaRPr lang="en-US" sz="1800" dirty="0">
              <a:solidFill>
                <a:srgbClr val="7F7F7F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1929" name="Rectangle 9"/>
          <p:cNvSpPr>
            <a:spLocks/>
          </p:cNvSpPr>
          <p:nvPr/>
        </p:nvSpPr>
        <p:spPr bwMode="auto">
          <a:xfrm>
            <a:off x="9779000" y="23622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</a:p>
        </p:txBody>
      </p:sp>
      <p:sp>
        <p:nvSpPr>
          <p:cNvPr id="81930" name="Rectangle 10"/>
          <p:cNvSpPr>
            <a:spLocks/>
          </p:cNvSpPr>
          <p:nvPr/>
        </p:nvSpPr>
        <p:spPr bwMode="auto">
          <a:xfrm>
            <a:off x="8702740" y="1820863"/>
            <a:ext cx="676211" cy="5755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81931" name="AutoShape 11"/>
          <p:cNvSpPr>
            <a:spLocks/>
          </p:cNvSpPr>
          <p:nvPr/>
        </p:nvSpPr>
        <p:spPr bwMode="auto">
          <a:xfrm>
            <a:off x="9442450" y="990600"/>
            <a:ext cx="228600" cy="2286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9366250" y="3427413"/>
            <a:ext cx="280988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3" name="Rectangle 13"/>
          <p:cNvSpPr>
            <a:spLocks/>
          </p:cNvSpPr>
          <p:nvPr/>
        </p:nvSpPr>
        <p:spPr bwMode="auto">
          <a:xfrm>
            <a:off x="7805738" y="3248025"/>
            <a:ext cx="15621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  <a:p>
            <a:pPr algn="r"/>
            <a:r>
              <a:rPr lang="en-US" sz="1800" dirty="0">
                <a:latin typeface="+mn-lt"/>
                <a:cs typeface="Courier New Bold" charset="0"/>
                <a:sym typeface="Courier New Bold" charset="0"/>
              </a:rPr>
              <a:t>(Optional)</a:t>
            </a: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9366251" y="6061075"/>
            <a:ext cx="2905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5" name="Rectangle 15"/>
          <p:cNvSpPr>
            <a:spLocks/>
          </p:cNvSpPr>
          <p:nvPr/>
        </p:nvSpPr>
        <p:spPr bwMode="auto">
          <a:xfrm>
            <a:off x="7924800" y="5915025"/>
            <a:ext cx="14859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97774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" name="Rectangle 37"/>
          <p:cNvSpPr>
            <a:spLocks noChangeArrowheads="1"/>
          </p:cNvSpPr>
          <p:nvPr/>
        </p:nvSpPr>
        <p:spPr bwMode="auto">
          <a:xfrm>
            <a:off x="8839200" y="5181600"/>
            <a:ext cx="1371600" cy="3810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0x100</a:t>
            </a:r>
          </a:p>
        </p:txBody>
      </p:sp>
      <p:sp>
        <p:nvSpPr>
          <p:cNvPr id="229418" name="Rectangle 42"/>
          <p:cNvSpPr>
            <a:spLocks noChangeArrowheads="1"/>
          </p:cNvSpPr>
          <p:nvPr/>
        </p:nvSpPr>
        <p:spPr bwMode="auto">
          <a:xfrm>
            <a:off x="8839200" y="5181600"/>
            <a:ext cx="1371600" cy="381000"/>
          </a:xfrm>
          <a:prstGeom prst="rect">
            <a:avLst/>
          </a:prstGeom>
          <a:solidFill>
            <a:srgbClr val="66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170" name="Rectangle 32"/>
          <p:cNvSpPr>
            <a:spLocks noChangeArrowheads="1"/>
          </p:cNvSpPr>
          <p:nvPr/>
        </p:nvSpPr>
        <p:spPr bwMode="auto">
          <a:xfrm>
            <a:off x="7467600" y="5181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rsp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1" name="Rectangle 34"/>
          <p:cNvSpPr>
            <a:spLocks noChangeArrowheads="1"/>
          </p:cNvSpPr>
          <p:nvPr/>
        </p:nvSpPr>
        <p:spPr bwMode="auto">
          <a:xfrm>
            <a:off x="7467600" y="4419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rax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2" name="Rectangle 38"/>
          <p:cNvSpPr>
            <a:spLocks noChangeArrowheads="1"/>
          </p:cNvSpPr>
          <p:nvPr/>
        </p:nvSpPr>
        <p:spPr bwMode="auto">
          <a:xfrm>
            <a:off x="7467600" y="4800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rdx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4419600" y="5181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rsp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4" name="Rectangle 9"/>
          <p:cNvSpPr>
            <a:spLocks noChangeArrowheads="1"/>
          </p:cNvSpPr>
          <p:nvPr/>
        </p:nvSpPr>
        <p:spPr bwMode="auto">
          <a:xfrm>
            <a:off x="4419600" y="4419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rax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5" name="Rectangle 14"/>
          <p:cNvSpPr>
            <a:spLocks noChangeArrowheads="1"/>
          </p:cNvSpPr>
          <p:nvPr/>
        </p:nvSpPr>
        <p:spPr bwMode="auto">
          <a:xfrm>
            <a:off x="4419600" y="4800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rdx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6" name="Rectangle 20"/>
          <p:cNvSpPr>
            <a:spLocks noChangeArrowheads="1"/>
          </p:cNvSpPr>
          <p:nvPr/>
        </p:nvSpPr>
        <p:spPr bwMode="auto">
          <a:xfrm>
            <a:off x="1524000" y="5181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rsp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7" name="Rectangle 22"/>
          <p:cNvSpPr>
            <a:spLocks noChangeArrowheads="1"/>
          </p:cNvSpPr>
          <p:nvPr/>
        </p:nvSpPr>
        <p:spPr bwMode="auto">
          <a:xfrm>
            <a:off x="1524000" y="4419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rax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8" name="Rectangle 26"/>
          <p:cNvSpPr>
            <a:spLocks noChangeArrowheads="1"/>
          </p:cNvSpPr>
          <p:nvPr/>
        </p:nvSpPr>
        <p:spPr bwMode="auto">
          <a:xfrm>
            <a:off x="1524000" y="4800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rdx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9" name="Rectangle 46"/>
          <p:cNvSpPr>
            <a:spLocks noChangeArrowheads="1"/>
          </p:cNvSpPr>
          <p:nvPr/>
        </p:nvSpPr>
        <p:spPr bwMode="auto">
          <a:xfrm>
            <a:off x="7467600" y="3352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0x100</a:t>
            </a:r>
          </a:p>
        </p:txBody>
      </p:sp>
      <p:sp>
        <p:nvSpPr>
          <p:cNvPr id="7180" name="Rectangle 43"/>
          <p:cNvSpPr>
            <a:spLocks noChangeArrowheads="1"/>
          </p:cNvSpPr>
          <p:nvPr/>
        </p:nvSpPr>
        <p:spPr bwMode="auto">
          <a:xfrm>
            <a:off x="8839200" y="4800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555</a:t>
            </a:r>
          </a:p>
        </p:txBody>
      </p:sp>
      <p:sp>
        <p:nvSpPr>
          <p:cNvPr id="7181" name="Rectangle 40"/>
          <p:cNvSpPr>
            <a:spLocks noChangeArrowheads="1"/>
          </p:cNvSpPr>
          <p:nvPr/>
        </p:nvSpPr>
        <p:spPr bwMode="auto">
          <a:xfrm>
            <a:off x="5791200" y="5181600"/>
            <a:ext cx="1371600" cy="3810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182" name="Rectangle 2"/>
          <p:cNvSpPr>
            <a:spLocks noChangeArrowheads="1"/>
          </p:cNvSpPr>
          <p:nvPr/>
        </p:nvSpPr>
        <p:spPr bwMode="auto">
          <a:xfrm>
            <a:off x="4419600" y="2971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183" name="Rectangle 3"/>
          <p:cNvSpPr>
            <a:spLocks noChangeArrowheads="1"/>
          </p:cNvSpPr>
          <p:nvPr/>
        </p:nvSpPr>
        <p:spPr bwMode="auto">
          <a:xfrm>
            <a:off x="4419600" y="2590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0x110</a:t>
            </a:r>
          </a:p>
        </p:txBody>
      </p:sp>
      <p:sp>
        <p:nvSpPr>
          <p:cNvPr id="7184" name="Rectangle 4"/>
          <p:cNvSpPr>
            <a:spLocks noChangeArrowheads="1"/>
          </p:cNvSpPr>
          <p:nvPr/>
        </p:nvSpPr>
        <p:spPr bwMode="auto">
          <a:xfrm>
            <a:off x="4419600" y="2209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0x118</a:t>
            </a:r>
          </a:p>
        </p:txBody>
      </p:sp>
      <p:sp>
        <p:nvSpPr>
          <p:cNvPr id="7185" name="Rectangle 5"/>
          <p:cNvSpPr>
            <a:spLocks noChangeArrowheads="1"/>
          </p:cNvSpPr>
          <p:nvPr/>
        </p:nvSpPr>
        <p:spPr bwMode="auto">
          <a:xfrm>
            <a:off x="4419600" y="3352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0x100</a:t>
            </a:r>
          </a:p>
        </p:txBody>
      </p:sp>
      <p:sp>
        <p:nvSpPr>
          <p:cNvPr id="7186" name="Rectangle 6"/>
          <p:cNvSpPr>
            <a:spLocks noChangeArrowheads="1"/>
          </p:cNvSpPr>
          <p:nvPr/>
        </p:nvSpPr>
        <p:spPr bwMode="auto">
          <a:xfrm>
            <a:off x="5791200" y="4800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555</a:t>
            </a:r>
          </a:p>
        </p:txBody>
      </p:sp>
      <p:sp>
        <p:nvSpPr>
          <p:cNvPr id="7187" name="Rectangle 8"/>
          <p:cNvSpPr>
            <a:spLocks noChangeArrowheads="1"/>
          </p:cNvSpPr>
          <p:nvPr/>
        </p:nvSpPr>
        <p:spPr bwMode="auto">
          <a:xfrm>
            <a:off x="5791200" y="4419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229386" name="Rectangle 10"/>
          <p:cNvSpPr>
            <a:spLocks noChangeArrowheads="1"/>
          </p:cNvSpPr>
          <p:nvPr/>
        </p:nvSpPr>
        <p:spPr bwMode="auto">
          <a:xfrm>
            <a:off x="5791200" y="3352800"/>
            <a:ext cx="1371600" cy="3810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7189" name="Rectangle 11"/>
          <p:cNvSpPr>
            <a:spLocks noChangeArrowheads="1"/>
          </p:cNvSpPr>
          <p:nvPr/>
        </p:nvSpPr>
        <p:spPr bwMode="auto">
          <a:xfrm>
            <a:off x="5791200" y="2971800"/>
            <a:ext cx="1371600" cy="381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7190" name="Rectangle 12"/>
          <p:cNvSpPr>
            <a:spLocks noChangeArrowheads="1"/>
          </p:cNvSpPr>
          <p:nvPr/>
        </p:nvSpPr>
        <p:spPr bwMode="auto">
          <a:xfrm>
            <a:off x="5791200" y="1752600"/>
            <a:ext cx="1371600" cy="1219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719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 Operation Examples</a:t>
            </a:r>
          </a:p>
        </p:txBody>
      </p:sp>
      <p:sp>
        <p:nvSpPr>
          <p:cNvPr id="7192" name="Rectangle 16"/>
          <p:cNvSpPr>
            <a:spLocks noChangeArrowheads="1"/>
          </p:cNvSpPr>
          <p:nvPr/>
        </p:nvSpPr>
        <p:spPr bwMode="auto">
          <a:xfrm>
            <a:off x="1524000" y="2971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193" name="Rectangle 17"/>
          <p:cNvSpPr>
            <a:spLocks noChangeArrowheads="1"/>
          </p:cNvSpPr>
          <p:nvPr/>
        </p:nvSpPr>
        <p:spPr bwMode="auto">
          <a:xfrm>
            <a:off x="1524000" y="2590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0x110</a:t>
            </a:r>
          </a:p>
        </p:txBody>
      </p:sp>
      <p:sp>
        <p:nvSpPr>
          <p:cNvPr id="7194" name="Rectangle 18"/>
          <p:cNvSpPr>
            <a:spLocks noChangeArrowheads="1"/>
          </p:cNvSpPr>
          <p:nvPr/>
        </p:nvSpPr>
        <p:spPr bwMode="auto">
          <a:xfrm>
            <a:off x="1524000" y="2209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0x118</a:t>
            </a:r>
          </a:p>
        </p:txBody>
      </p:sp>
      <p:sp>
        <p:nvSpPr>
          <p:cNvPr id="7195" name="Rectangle 19"/>
          <p:cNvSpPr>
            <a:spLocks noChangeArrowheads="1"/>
          </p:cNvSpPr>
          <p:nvPr/>
        </p:nvSpPr>
        <p:spPr bwMode="auto">
          <a:xfrm>
            <a:off x="2895600" y="4800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555</a:t>
            </a:r>
          </a:p>
        </p:txBody>
      </p:sp>
      <p:sp>
        <p:nvSpPr>
          <p:cNvPr id="7196" name="Rectangle 21"/>
          <p:cNvSpPr>
            <a:spLocks noChangeArrowheads="1"/>
          </p:cNvSpPr>
          <p:nvPr/>
        </p:nvSpPr>
        <p:spPr bwMode="auto">
          <a:xfrm>
            <a:off x="2895600" y="4419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7197" name="Rectangle 23"/>
          <p:cNvSpPr>
            <a:spLocks noChangeArrowheads="1"/>
          </p:cNvSpPr>
          <p:nvPr/>
        </p:nvSpPr>
        <p:spPr bwMode="auto">
          <a:xfrm>
            <a:off x="2895600" y="2971800"/>
            <a:ext cx="1371600" cy="381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7198" name="Rectangle 24"/>
          <p:cNvSpPr>
            <a:spLocks noChangeArrowheads="1"/>
          </p:cNvSpPr>
          <p:nvPr/>
        </p:nvSpPr>
        <p:spPr bwMode="auto">
          <a:xfrm>
            <a:off x="2895600" y="1752600"/>
            <a:ext cx="1371600" cy="1219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7199" name="Rectangle 25"/>
          <p:cNvSpPr>
            <a:spLocks noChangeArrowheads="1"/>
          </p:cNvSpPr>
          <p:nvPr/>
        </p:nvSpPr>
        <p:spPr bwMode="auto">
          <a:xfrm>
            <a:off x="2895600" y="5181600"/>
            <a:ext cx="1371600" cy="3810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29389" name="Rectangle 13"/>
          <p:cNvSpPr>
            <a:spLocks noChangeArrowheads="1"/>
          </p:cNvSpPr>
          <p:nvPr/>
        </p:nvSpPr>
        <p:spPr bwMode="auto">
          <a:xfrm>
            <a:off x="5791200" y="5181600"/>
            <a:ext cx="1371600" cy="381000"/>
          </a:xfrm>
          <a:prstGeom prst="rect">
            <a:avLst/>
          </a:prstGeom>
          <a:solidFill>
            <a:srgbClr val="66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0x100</a:t>
            </a:r>
          </a:p>
        </p:txBody>
      </p:sp>
      <p:sp>
        <p:nvSpPr>
          <p:cNvPr id="229403" name="Text Box 27"/>
          <p:cNvSpPr txBox="1">
            <a:spLocks noChangeArrowheads="1"/>
          </p:cNvSpPr>
          <p:nvPr/>
        </p:nvSpPr>
        <p:spPr bwMode="auto">
          <a:xfrm>
            <a:off x="5715000" y="1219200"/>
            <a:ext cx="15632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 dirty="0" err="1">
                <a:latin typeface="Courier New" pitchFamily="49" charset="0"/>
              </a:rPr>
              <a:t>pushq</a:t>
            </a:r>
            <a:r>
              <a:rPr lang="en-US" altLang="en-US" sz="1800" dirty="0">
                <a:latin typeface="Courier New" pitchFamily="49" charset="0"/>
              </a:rPr>
              <a:t> %</a:t>
            </a:r>
            <a:r>
              <a:rPr lang="en-US" altLang="en-US" sz="1800" dirty="0" err="1">
                <a:latin typeface="Courier New" pitchFamily="49" charset="0"/>
              </a:rPr>
              <a:t>rax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202" name="Rectangle 28"/>
          <p:cNvSpPr>
            <a:spLocks noChangeArrowheads="1"/>
          </p:cNvSpPr>
          <p:nvPr/>
        </p:nvSpPr>
        <p:spPr bwMode="auto">
          <a:xfrm>
            <a:off x="7467600" y="2971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203" name="Rectangle 29"/>
          <p:cNvSpPr>
            <a:spLocks noChangeArrowheads="1"/>
          </p:cNvSpPr>
          <p:nvPr/>
        </p:nvSpPr>
        <p:spPr bwMode="auto">
          <a:xfrm>
            <a:off x="7467600" y="2590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0x110</a:t>
            </a:r>
          </a:p>
        </p:txBody>
      </p:sp>
      <p:sp>
        <p:nvSpPr>
          <p:cNvPr id="7204" name="Rectangle 30"/>
          <p:cNvSpPr>
            <a:spLocks noChangeArrowheads="1"/>
          </p:cNvSpPr>
          <p:nvPr/>
        </p:nvSpPr>
        <p:spPr bwMode="auto">
          <a:xfrm>
            <a:off x="7467600" y="2209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0x118</a:t>
            </a:r>
          </a:p>
        </p:txBody>
      </p:sp>
      <p:sp>
        <p:nvSpPr>
          <p:cNvPr id="7205" name="Rectangle 33"/>
          <p:cNvSpPr>
            <a:spLocks noChangeArrowheads="1"/>
          </p:cNvSpPr>
          <p:nvPr/>
        </p:nvSpPr>
        <p:spPr bwMode="auto">
          <a:xfrm>
            <a:off x="8839200" y="4419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7206" name="Rectangle 35"/>
          <p:cNvSpPr>
            <a:spLocks noChangeArrowheads="1"/>
          </p:cNvSpPr>
          <p:nvPr/>
        </p:nvSpPr>
        <p:spPr bwMode="auto">
          <a:xfrm>
            <a:off x="8839200" y="2971800"/>
            <a:ext cx="1371600" cy="381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7207" name="Rectangle 36"/>
          <p:cNvSpPr>
            <a:spLocks noChangeArrowheads="1"/>
          </p:cNvSpPr>
          <p:nvPr/>
        </p:nvSpPr>
        <p:spPr bwMode="auto">
          <a:xfrm>
            <a:off x="8839200" y="1752600"/>
            <a:ext cx="1371600" cy="1219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229407" name="Rectangle 31"/>
          <p:cNvSpPr>
            <a:spLocks noChangeArrowheads="1"/>
          </p:cNvSpPr>
          <p:nvPr/>
        </p:nvSpPr>
        <p:spPr bwMode="auto">
          <a:xfrm>
            <a:off x="8839200" y="4800600"/>
            <a:ext cx="1371600" cy="3810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229415" name="Text Box 39"/>
          <p:cNvSpPr txBox="1">
            <a:spLocks noChangeArrowheads="1"/>
          </p:cNvSpPr>
          <p:nvPr/>
        </p:nvSpPr>
        <p:spPr bwMode="auto">
          <a:xfrm>
            <a:off x="8763000" y="1219200"/>
            <a:ext cx="14253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 dirty="0" err="1">
                <a:latin typeface="Courier New" pitchFamily="49" charset="0"/>
              </a:rPr>
              <a:t>popq</a:t>
            </a:r>
            <a:r>
              <a:rPr lang="en-US" altLang="en-US" sz="1800" dirty="0">
                <a:latin typeface="Courier New" pitchFamily="49" charset="0"/>
              </a:rPr>
              <a:t> %</a:t>
            </a:r>
            <a:r>
              <a:rPr lang="en-US" altLang="en-US" sz="1800" dirty="0" err="1">
                <a:latin typeface="Courier New" pitchFamily="49" charset="0"/>
              </a:rPr>
              <a:t>rdx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212" name="Rectangle 45"/>
          <p:cNvSpPr>
            <a:spLocks noChangeArrowheads="1"/>
          </p:cNvSpPr>
          <p:nvPr/>
        </p:nvSpPr>
        <p:spPr bwMode="auto">
          <a:xfrm>
            <a:off x="8839200" y="3352800"/>
            <a:ext cx="1371600" cy="381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418" grpId="0" animBg="1" autoUpdateAnimBg="0"/>
      <p:bldP spid="229386" grpId="0" animBg="1" autoUpdateAnimBg="0"/>
      <p:bldP spid="229389" grpId="0" animBg="1" autoUpdateAnimBg="0"/>
      <p:bldP spid="229403" grpId="0" build="p" autoUpdateAnimBg="0"/>
      <p:bldP spid="229407" grpId="0" animBg="1" autoUpdateAnimBg="0"/>
      <p:bldP spid="2294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Procedure Control Flow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560388" lvl="1" indent="-222250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Use stack to support procedure call and return</a:t>
            </a:r>
          </a:p>
          <a:p>
            <a:pPr marL="223838" indent="-223838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Procedure call: 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endParaRPr lang="en-US" b="0" dirty="0"/>
          </a:p>
          <a:p>
            <a:pPr marL="560388" lvl="1" indent="-222250" eaLnBrk="1" hangingPunct="1">
              <a:buNone/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>
                <a:latin typeface="Courier New" pitchFamily="49" charset="0"/>
              </a:rPr>
              <a:t>call </a:t>
            </a:r>
            <a:r>
              <a:rPr lang="en-US" i="1" dirty="0">
                <a:latin typeface="Courier New" pitchFamily="49" charset="0"/>
              </a:rPr>
              <a:t>label		</a:t>
            </a:r>
            <a:r>
              <a:rPr lang="en-US" dirty="0"/>
              <a:t>Push return address on stack; jump to </a:t>
            </a:r>
            <a:r>
              <a:rPr lang="en-US" i="1" dirty="0">
                <a:latin typeface="Courier New" pitchFamily="49" charset="0"/>
              </a:rPr>
              <a:t>label</a:t>
            </a:r>
            <a:endParaRPr lang="en-US" dirty="0"/>
          </a:p>
          <a:p>
            <a:pPr marL="223838" indent="-223838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Return address value</a:t>
            </a:r>
          </a:p>
          <a:p>
            <a:pPr marL="560388" lvl="1" indent="-222250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Address of instruction </a:t>
            </a:r>
            <a:r>
              <a:rPr lang="en-US" i="1" dirty="0"/>
              <a:t>just beyond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call</a:t>
            </a:r>
            <a:endParaRPr lang="en-US" dirty="0"/>
          </a:p>
          <a:p>
            <a:pPr marL="223838" indent="-223838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Procedure return: 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(or</a:t>
            </a:r>
            <a:r>
              <a:rPr lang="en-US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rep; ret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)</a:t>
            </a:r>
            <a:endParaRPr lang="en-US" b="0" dirty="0"/>
          </a:p>
          <a:p>
            <a:pPr marL="560388" lvl="1" indent="-222250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Pop address from stack</a:t>
            </a:r>
          </a:p>
          <a:p>
            <a:pPr marL="560388" lvl="1" indent="-222250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Jump to address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Control-Flow Example #1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0x400544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6096000" y="2362200"/>
            <a:ext cx="16764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3"/>
          <p:cNvSpPr>
            <a:spLocks/>
          </p:cNvSpPr>
          <p:nvPr/>
        </p:nvSpPr>
        <p:spPr bwMode="auto">
          <a:xfrm>
            <a:off x="6996113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6858001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6858001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6858001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9" name="Rectangle 4"/>
          <p:cNvSpPr>
            <a:spLocks/>
          </p:cNvSpPr>
          <p:nvPr/>
        </p:nvSpPr>
        <p:spPr bwMode="auto">
          <a:xfrm>
            <a:off x="6996113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</p:spTree>
    <p:extLst>
      <p:ext uri="{BB962C8B-B14F-4D97-AF65-F5344CB8AC3E}">
        <p14:creationId xmlns:p14="http://schemas.microsoft.com/office/powerpoint/2010/main" val="222520986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Control-Flow Example #2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0x400550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7772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5562600" y="3695700"/>
            <a:ext cx="2209800" cy="6477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5562600" y="2476500"/>
            <a:ext cx="2209800" cy="38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4"/>
          <p:cNvGrpSpPr/>
          <p:nvPr/>
        </p:nvGrpSpPr>
        <p:grpSpPr>
          <a:xfrm>
            <a:off x="6858001" y="1143000"/>
            <a:ext cx="776287" cy="2743200"/>
            <a:chOff x="5334000" y="1143000"/>
            <a:chExt cx="776287" cy="2743200"/>
          </a:xfrm>
        </p:grpSpPr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14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15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1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55134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23788</TotalTime>
  <Pages>35</Pages>
  <Words>4056</Words>
  <Application>Microsoft Office PowerPoint</Application>
  <PresentationFormat>Widescreen</PresentationFormat>
  <Paragraphs>1360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4" baseType="lpstr">
      <vt:lpstr>Arial Narrow Bold</vt:lpstr>
      <vt:lpstr>Arial Unicode MS</vt:lpstr>
      <vt:lpstr>Calibri</vt:lpstr>
      <vt:lpstr>Calibri Bold</vt:lpstr>
      <vt:lpstr>Calibri Bold Italic</vt:lpstr>
      <vt:lpstr>Century Gothic</vt:lpstr>
      <vt:lpstr>Courier New</vt:lpstr>
      <vt:lpstr>Courier New Bold</vt:lpstr>
      <vt:lpstr>Gill Sans</vt:lpstr>
      <vt:lpstr>Helvetica</vt:lpstr>
      <vt:lpstr>Times New Roman</vt:lpstr>
      <vt:lpstr>Wingdings</vt:lpstr>
      <vt:lpstr>Wingdings 2</vt:lpstr>
      <vt:lpstr>class02</vt:lpstr>
      <vt:lpstr>Machine-Level Programming III: Procedures </vt:lpstr>
      <vt:lpstr>Mechanisms in Procedures</vt:lpstr>
      <vt:lpstr>x86-64 Stack</vt:lpstr>
      <vt:lpstr>x86-64 Stack Pushing</vt:lpstr>
      <vt:lpstr>x86-64 Stack Popping</vt:lpstr>
      <vt:lpstr>Stack Operation Examples</vt:lpstr>
      <vt:lpstr>Procedure Control Flow</vt:lpstr>
      <vt:lpstr>Control-Flow Example #1</vt:lpstr>
      <vt:lpstr>Control-Flow Example #2</vt:lpstr>
      <vt:lpstr>Control-Flow Example #3</vt:lpstr>
      <vt:lpstr>Control-Flow Example #4</vt:lpstr>
      <vt:lpstr>Procedure Data Flow</vt:lpstr>
      <vt:lpstr>Diane’s Silk Dress Cost $89</vt:lpstr>
      <vt:lpstr>Data-Flow Example</vt:lpstr>
      <vt:lpstr>Stack-Based Languages</vt:lpstr>
      <vt:lpstr>Call Chain Example</vt:lpstr>
      <vt:lpstr>Stack Frames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x86-64/Linux Stack Frame</vt:lpstr>
      <vt:lpstr>Example: incr</vt:lpstr>
      <vt:lpstr>Example: Calling incr #1</vt:lpstr>
      <vt:lpstr>Example: Calling incr #2</vt:lpstr>
      <vt:lpstr>Example: Calling incr #3</vt:lpstr>
      <vt:lpstr>Example: Calling incr #4</vt:lpstr>
      <vt:lpstr>Example: Calling incr #5</vt:lpstr>
      <vt:lpstr>Register Saving Conventions</vt:lpstr>
      <vt:lpstr>Register Saving Conventions</vt:lpstr>
      <vt:lpstr>x86-64 Linux Register Usage #1</vt:lpstr>
      <vt:lpstr>x86-64 Linux Register Usage #2</vt:lpstr>
      <vt:lpstr>Callee-Saved Example #1</vt:lpstr>
      <vt:lpstr>Callee-Saved Example #2</vt:lpstr>
      <vt:lpstr>Recursive Function</vt:lpstr>
      <vt:lpstr>Recursive Function Terminal Case</vt:lpstr>
      <vt:lpstr>Recursive Function Register Save</vt:lpstr>
      <vt:lpstr>Recursive Function Call Setup</vt:lpstr>
      <vt:lpstr>Recursive Function Call</vt:lpstr>
      <vt:lpstr>Recursive Function Result</vt:lpstr>
      <vt:lpstr>Recursive Function Completion</vt:lpstr>
      <vt:lpstr>Observations About Recursion</vt:lpstr>
      <vt:lpstr>x86-64 Procedure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III</dc:title>
  <dc:subject/>
  <dc:creator>Randal E. Bryant and David R. O'Hallaron</dc:creator>
  <cp:keywords/>
  <dc:description/>
  <cp:lastModifiedBy>Kuenning</cp:lastModifiedBy>
  <cp:revision>142</cp:revision>
  <cp:lastPrinted>2019-09-24T04:57:12Z</cp:lastPrinted>
  <dcterms:created xsi:type="dcterms:W3CDTF">1998-08-11T09:19:24Z</dcterms:created>
  <dcterms:modified xsi:type="dcterms:W3CDTF">2019-09-24T04:57:14Z</dcterms:modified>
</cp:coreProperties>
</file>