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3"/>
  </p:notesMasterIdLst>
  <p:handoutMasterIdLst>
    <p:handoutMasterId r:id="rId34"/>
  </p:handoutMasterIdLst>
  <p:sldIdLst>
    <p:sldId id="343" r:id="rId2"/>
    <p:sldId id="386" r:id="rId3"/>
    <p:sldId id="387" r:id="rId4"/>
    <p:sldId id="388" r:id="rId5"/>
    <p:sldId id="389" r:id="rId6"/>
    <p:sldId id="390" r:id="rId7"/>
    <p:sldId id="391" r:id="rId8"/>
    <p:sldId id="392" r:id="rId9"/>
    <p:sldId id="393" r:id="rId10"/>
    <p:sldId id="394" r:id="rId11"/>
    <p:sldId id="395" r:id="rId12"/>
    <p:sldId id="396" r:id="rId13"/>
    <p:sldId id="397" r:id="rId14"/>
    <p:sldId id="398" r:id="rId15"/>
    <p:sldId id="399" r:id="rId16"/>
    <p:sldId id="400" r:id="rId17"/>
    <p:sldId id="401" r:id="rId18"/>
    <p:sldId id="402" r:id="rId19"/>
    <p:sldId id="403" r:id="rId20"/>
    <p:sldId id="404" r:id="rId21"/>
    <p:sldId id="405" r:id="rId22"/>
    <p:sldId id="406" r:id="rId23"/>
    <p:sldId id="407" r:id="rId24"/>
    <p:sldId id="408" r:id="rId25"/>
    <p:sldId id="409" r:id="rId26"/>
    <p:sldId id="410" r:id="rId27"/>
    <p:sldId id="411" r:id="rId28"/>
    <p:sldId id="412" r:id="rId29"/>
    <p:sldId id="413" r:id="rId30"/>
    <p:sldId id="351" r:id="rId31"/>
    <p:sldId id="352" r:id="rId32"/>
  </p:sldIdLst>
  <p:sldSz cx="12192000" cy="6858000"/>
  <p:notesSz cx="9271000" cy="6985000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" userDrawn="1">
          <p15:clr>
            <a:srgbClr val="A4A3A4"/>
          </p15:clr>
        </p15:guide>
        <p15:guide id="2" pos="74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0">
          <p15:clr>
            <a:srgbClr val="A4A3A4"/>
          </p15:clr>
        </p15:guide>
        <p15:guide id="2" pos="292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6F5BD"/>
    <a:srgbClr val="99FFD6"/>
    <a:srgbClr val="9595FF"/>
    <a:srgbClr val="FFCC00"/>
    <a:srgbClr val="FF0000"/>
    <a:srgbClr val="FFCCCC"/>
    <a:srgbClr val="CCCCFF"/>
    <a:srgbClr val="8585FF"/>
    <a:srgbClr val="292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/>
  </p:normalViewPr>
  <p:slideViewPr>
    <p:cSldViewPr>
      <p:cViewPr varScale="1">
        <p:scale>
          <a:sx n="68" d="100"/>
          <a:sy n="68" d="100"/>
        </p:scale>
        <p:origin x="492" y="78"/>
      </p:cViewPr>
      <p:guideLst>
        <p:guide orient="horz" pos="96"/>
        <p:guide pos="74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584" y="-104"/>
      </p:cViewPr>
      <p:guideLst>
        <p:guide orient="horz" pos="2200"/>
        <p:guide pos="292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4254235" y="6652381"/>
            <a:ext cx="765723" cy="25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3" tIns="44726" rIns="87853" bIns="44726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200" b="0"/>
              <a:t>Page </a:t>
            </a:r>
            <a:fld id="{3CD6D6A2-1FA7-47AC-AEBB-59FB2907C8F9}" type="slidenum">
              <a:rPr lang="en-US" altLang="en-US" sz="1200" b="0"/>
              <a:pPr>
                <a:defRPr/>
              </a:pPr>
              <a:t>‹#›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1942166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5495" y="3319794"/>
            <a:ext cx="6800010" cy="3142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48" tIns="44726" rIns="91048" bIns="447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4230999" y="6652381"/>
            <a:ext cx="809005" cy="25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3" tIns="44726" rIns="87853" bIns="44726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200" b="0">
                <a:latin typeface="Century Gothic" pitchFamily="34" charset="0"/>
              </a:rPr>
              <a:t>Page </a:t>
            </a:r>
            <a:fld id="{F382D722-7FC3-457D-A52A-D47B33859283}" type="slidenum">
              <a:rPr lang="en-US" altLang="en-US" sz="1200" b="0" smtClean="0">
                <a:latin typeface="Century Gothic" pitchFamily="34" charset="0"/>
              </a:rPr>
              <a:pPr>
                <a:defRPr/>
              </a:pPr>
              <a:t>‹#›</a:t>
            </a:fld>
            <a:endParaRPr lang="en-US" altLang="en-US" sz="1200" b="0">
              <a:latin typeface="Century Gothic" pitchFamily="34" charset="0"/>
            </a:endParaRPr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16163" y="527050"/>
            <a:ext cx="4638675" cy="2609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0540357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5252223" y="6634535"/>
            <a:ext cx="4016762" cy="34930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8E681F1-9ECF-43CC-A1A6-D7853C0864CB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16163" y="527050"/>
            <a:ext cx="4638675" cy="2609850"/>
          </a:xfrm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2501900"/>
            <a:ext cx="85344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365125"/>
            <a:ext cx="103632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53593819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1082617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95267" y="228600"/>
            <a:ext cx="2768600" cy="6216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7351" y="228600"/>
            <a:ext cx="8104716" cy="6216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1451389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9591910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5830187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7351" y="1220788"/>
            <a:ext cx="54356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26151" y="1220788"/>
            <a:ext cx="5437716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00503471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42290317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4358845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6450513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4128861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6796249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7351" y="1220788"/>
            <a:ext cx="11076516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69384" y="228600"/>
            <a:ext cx="8879416" cy="6858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90021" y="6399772"/>
            <a:ext cx="608490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– </a:t>
            </a:r>
            <a:fld id="{594621E3-6AB6-4988-B230-B9D98A9090E7}" type="slidenum">
              <a:rPr lang="en-US" altLang="en-US" sz="1400" b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altLang="en-US" sz="1400" b="0">
                <a:solidFill>
                  <a:schemeClr val="hlink"/>
                </a:solidFill>
              </a:rPr>
              <a:t> –</a:t>
            </a:r>
            <a:endParaRPr lang="en-US" altLang="en-US" sz="1400" b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0608226" y="6390247"/>
            <a:ext cx="390481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105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9600" y="0"/>
            <a:ext cx="777240" cy="997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Excel_Worksheet1.xlsx"/><Relationship Id="rId5" Type="http://schemas.openxmlformats.org/officeDocument/2006/relationships/image" Target="../media/image2.png"/><Relationship Id="rId4" Type="http://schemas.openxmlformats.org/officeDocument/2006/relationships/package" Target="../embeddings/Microsoft_Excel_Worksheet.xlsx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2362200"/>
            <a:ext cx="7772400" cy="1447800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 dirty="0"/>
              <a:t>Machine-Level Programming V:</a:t>
            </a:r>
            <a:br>
              <a:rPr lang="en-US" altLang="en-US" dirty="0"/>
            </a:br>
            <a:r>
              <a:rPr lang="en-US" altLang="en-US" dirty="0"/>
              <a:t>Miscellaneous Topics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4426" y="3719513"/>
            <a:ext cx="4651375" cy="2462212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/>
              <a:t>Topics</a:t>
            </a:r>
          </a:p>
          <a:p>
            <a:pPr lvl="1" eaLnBrk="1" hangingPunct="1">
              <a:defRPr/>
            </a:pPr>
            <a:r>
              <a:rPr lang="en-US" dirty="0"/>
              <a:t>Linux Memory Layout</a:t>
            </a:r>
          </a:p>
          <a:p>
            <a:pPr lvl="1" eaLnBrk="1" hangingPunct="1">
              <a:defRPr/>
            </a:pPr>
            <a:r>
              <a:rPr lang="en-US" dirty="0"/>
              <a:t>Buffer Overflow</a:t>
            </a:r>
          </a:p>
          <a:p>
            <a:pPr lvl="1" eaLnBrk="1" hangingPunct="1">
              <a:defRPr/>
            </a:pPr>
            <a:r>
              <a:rPr lang="en-US" dirty="0"/>
              <a:t>C operators and declarations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828800" y="228601"/>
            <a:ext cx="8305800" cy="156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3500" tIns="25400" rIns="63500" bIns="254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lnSpc>
                <a:spcPct val="87000"/>
              </a:lnSpc>
            </a:pPr>
            <a:r>
              <a:rPr lang="en-US" altLang="en-US" sz="3800"/>
              <a:t> CS 105</a:t>
            </a:r>
            <a:br>
              <a:rPr lang="en-US" altLang="en-US" sz="3800"/>
            </a:br>
            <a:r>
              <a:rPr lang="en-US" altLang="en-US" sz="3800"/>
              <a:t>Tour of Black Holes of Computing</a:t>
            </a:r>
            <a:br>
              <a:rPr lang="en-US" altLang="en-US" sz="3800"/>
            </a:br>
            <a:endParaRPr lang="en-US" altLang="en-US" sz="380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Buffer Overflow Disassembly</a:t>
            </a:r>
          </a:p>
        </p:txBody>
      </p:sp>
      <p:sp>
        <p:nvSpPr>
          <p:cNvPr id="448516" name="Rectangle 4"/>
          <p:cNvSpPr>
            <a:spLocks noChangeArrowheads="1"/>
          </p:cNvSpPr>
          <p:nvPr/>
        </p:nvSpPr>
        <p:spPr bwMode="auto">
          <a:xfrm>
            <a:off x="1968500" y="1600201"/>
            <a:ext cx="8578850" cy="209108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00000000004006cf &lt;echo&gt;:</a:t>
            </a:r>
          </a:p>
          <a:p>
            <a:pPr algn="l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4006cf:	48 83 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ec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18          	sub   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$0x18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,%rsp</a:t>
            </a:r>
          </a:p>
          <a:p>
            <a:pPr algn="l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4006d3:	48 89 e7             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mov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  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%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rsp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,%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rdi</a:t>
            </a:r>
            <a:endParaRPr lang="en-US" dirty="0">
              <a:solidFill>
                <a:srgbClr val="FF0000"/>
              </a:solidFill>
              <a:latin typeface="Courier New" pitchFamily="49" charset="0"/>
              <a:ea typeface="MS Mincho" pitchFamily="49" charset="-128"/>
            </a:endParaRPr>
          </a:p>
          <a:p>
            <a:pPr algn="l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4006d6:	e8 a5 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      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 400680 &lt;gets&gt;</a:t>
            </a:r>
          </a:p>
          <a:p>
            <a:pPr algn="l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4006db:	48 89 e7             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mov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   %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rsp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,%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rdi</a:t>
            </a:r>
            <a:endParaRPr lang="en-US" dirty="0">
              <a:latin typeface="Courier New" pitchFamily="49" charset="0"/>
              <a:ea typeface="MS Mincho" pitchFamily="49" charset="-128"/>
            </a:endParaRPr>
          </a:p>
          <a:p>
            <a:pPr algn="l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4006de:	e8 3d 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fe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      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 400520 &lt;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puts@plt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&gt;</a:t>
            </a:r>
          </a:p>
          <a:p>
            <a:pPr algn="l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4006e3:	48 83 c4 18          	add    $0x18,%rsp</a:t>
            </a:r>
          </a:p>
          <a:p>
            <a:pPr algn="l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4006e7:	c3                   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retq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</a:t>
            </a:r>
            <a:endParaRPr lang="ro-RO" dirty="0">
              <a:latin typeface="Courier New" pitchFamily="49" charset="0"/>
              <a:ea typeface="MS Mincho" pitchFamily="49" charset="-128"/>
            </a:endParaRPr>
          </a:p>
        </p:txBody>
      </p:sp>
      <p:sp>
        <p:nvSpPr>
          <p:cNvPr id="24580" name="Rectangle 5"/>
          <p:cNvSpPr>
            <a:spLocks noChangeArrowheads="1"/>
          </p:cNvSpPr>
          <p:nvPr/>
        </p:nvSpPr>
        <p:spPr bwMode="auto">
          <a:xfrm>
            <a:off x="2089150" y="4826501"/>
            <a:ext cx="8045450" cy="1343188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4006e8:	48 83 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ec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08          	sub    $0x8,%rsp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4006ec:	b8 00 00 00 00       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mov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   $0x0,%eax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4006f1:	e8 d9 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      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 4006cf &lt;echo&gt;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4006f6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:	48 83 c4 08          	add    $0x8,%rsp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4006fa:	c3                   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retq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31302" y="4419601"/>
            <a:ext cx="1143518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libri" pitchFamily="34" charset="0"/>
              </a:rPr>
              <a:t>call_echo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56666" y="1138536"/>
            <a:ext cx="707245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echo:</a:t>
            </a:r>
          </a:p>
        </p:txBody>
      </p:sp>
    </p:spTree>
    <p:extLst>
      <p:ext uri="{BB962C8B-B14F-4D97-AF65-F5344CB8AC3E}">
        <p14:creationId xmlns:p14="http://schemas.microsoft.com/office/powerpoint/2010/main" val="2445279077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Buffer Overflow Stack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7086600" y="5181601"/>
            <a:ext cx="2601912" cy="120391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echo:</a:t>
            </a:r>
          </a:p>
          <a:p>
            <a:pPr algn="l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subq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$24,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rsp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  <a:p>
            <a:pPr algn="l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movq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rdi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  <a:p>
            <a:pPr algn="l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call  gets</a:t>
            </a:r>
          </a:p>
          <a:p>
            <a:pPr algn="l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. . 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4724400" y="2286000"/>
            <a:ext cx="5105400" cy="164711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 /* Way too small!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puts(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2057400" y="2503487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Return Address</a:t>
            </a:r>
          </a:p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(8 bytes)</a:t>
            </a: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4476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4890828" y="4641779"/>
            <a:ext cx="736099" cy="348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rsp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2057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Stack Frame</a:t>
            </a:r>
          </a:p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for </a:t>
            </a:r>
            <a:r>
              <a:rPr lang="en-US" dirty="0" err="1">
                <a:latin typeface="Courier New" pitchFamily="49" charset="0"/>
              </a:rPr>
              <a:t>call_echo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360472" name="Rectangle 24"/>
          <p:cNvSpPr>
            <a:spLocks noChangeArrowheads="1"/>
          </p:cNvSpPr>
          <p:nvPr/>
        </p:nvSpPr>
        <p:spPr bwMode="auto">
          <a:xfrm>
            <a:off x="2057401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latin typeface="Courier New" pitchFamily="49" charset="0"/>
              </a:rPr>
              <a:t>[3]</a:t>
            </a:r>
          </a:p>
        </p:txBody>
      </p:sp>
      <p:sp>
        <p:nvSpPr>
          <p:cNvPr id="360473" name="Rectangle 25"/>
          <p:cNvSpPr>
            <a:spLocks noChangeArrowheads="1"/>
          </p:cNvSpPr>
          <p:nvPr/>
        </p:nvSpPr>
        <p:spPr bwMode="auto">
          <a:xfrm>
            <a:off x="2506663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Courier New" pitchFamily="49" charset="0"/>
              </a:rPr>
              <a:t>[2]</a:t>
            </a:r>
          </a:p>
        </p:txBody>
      </p:sp>
      <p:sp>
        <p:nvSpPr>
          <p:cNvPr id="360474" name="Rectangle 26"/>
          <p:cNvSpPr>
            <a:spLocks noChangeArrowheads="1"/>
          </p:cNvSpPr>
          <p:nvPr/>
        </p:nvSpPr>
        <p:spPr bwMode="auto">
          <a:xfrm>
            <a:off x="2955926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Courier New" pitchFamily="49" charset="0"/>
              </a:rPr>
              <a:t>[1]</a:t>
            </a:r>
          </a:p>
        </p:txBody>
      </p:sp>
      <p:sp>
        <p:nvSpPr>
          <p:cNvPr id="360475" name="Rectangle 27"/>
          <p:cNvSpPr>
            <a:spLocks noChangeArrowheads="1"/>
          </p:cNvSpPr>
          <p:nvPr/>
        </p:nvSpPr>
        <p:spPr bwMode="auto">
          <a:xfrm>
            <a:off x="3405188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Courier New" pitchFamily="49" charset="0"/>
              </a:rPr>
              <a:t>[0]</a:t>
            </a:r>
          </a:p>
        </p:txBody>
      </p: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3852193" y="4648201"/>
            <a:ext cx="598241" cy="348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>
                <a:latin typeface="Courier New" pitchFamily="49" charset="0"/>
              </a:rPr>
              <a:t>buf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981404" y="990600"/>
            <a:ext cx="1907766" cy="34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2057400" y="3113088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20 bytes unused</a:t>
            </a:r>
            <a:endParaRPr lang="en-US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22943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Buffer Overflow Stack Example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7010400" y="1219201"/>
            <a:ext cx="2601912" cy="120391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echo:</a:t>
            </a:r>
          </a:p>
          <a:p>
            <a:pPr algn="l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subq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$24,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rsp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  <a:p>
            <a:pPr algn="l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movq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rdi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  <a:p>
            <a:pPr algn="l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call  gets</a:t>
            </a:r>
          </a:p>
          <a:p>
            <a:pPr algn="l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. . 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4572000" y="1219201"/>
            <a:ext cx="2438400" cy="14193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. . .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2057400" y="2503487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Return Address</a:t>
            </a:r>
          </a:p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(8 bytes)</a:t>
            </a: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4476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4890828" y="4641779"/>
            <a:ext cx="736099" cy="348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rsp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2057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Stack Frame</a:t>
            </a:r>
          </a:p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for </a:t>
            </a:r>
            <a:r>
              <a:rPr lang="en-US" dirty="0" err="1">
                <a:latin typeface="Courier New" pitchFamily="49" charset="0"/>
              </a:rPr>
              <a:t>call_echo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360472" name="Rectangle 24"/>
          <p:cNvSpPr>
            <a:spLocks noChangeArrowheads="1"/>
          </p:cNvSpPr>
          <p:nvPr/>
        </p:nvSpPr>
        <p:spPr bwMode="auto">
          <a:xfrm>
            <a:off x="2057401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latin typeface="Courier New" pitchFamily="49" charset="0"/>
              </a:rPr>
              <a:t>[3]</a:t>
            </a:r>
          </a:p>
        </p:txBody>
      </p:sp>
      <p:sp>
        <p:nvSpPr>
          <p:cNvPr id="360473" name="Rectangle 25"/>
          <p:cNvSpPr>
            <a:spLocks noChangeArrowheads="1"/>
          </p:cNvSpPr>
          <p:nvPr/>
        </p:nvSpPr>
        <p:spPr bwMode="auto">
          <a:xfrm>
            <a:off x="2506663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Courier New" pitchFamily="49" charset="0"/>
              </a:rPr>
              <a:t>[2]</a:t>
            </a:r>
          </a:p>
        </p:txBody>
      </p:sp>
      <p:sp>
        <p:nvSpPr>
          <p:cNvPr id="360474" name="Rectangle 26"/>
          <p:cNvSpPr>
            <a:spLocks noChangeArrowheads="1"/>
          </p:cNvSpPr>
          <p:nvPr/>
        </p:nvSpPr>
        <p:spPr bwMode="auto">
          <a:xfrm>
            <a:off x="2955926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Courier New" pitchFamily="49" charset="0"/>
              </a:rPr>
              <a:t>[1]</a:t>
            </a:r>
          </a:p>
        </p:txBody>
      </p:sp>
      <p:sp>
        <p:nvSpPr>
          <p:cNvPr id="360475" name="Rectangle 27"/>
          <p:cNvSpPr>
            <a:spLocks noChangeArrowheads="1"/>
          </p:cNvSpPr>
          <p:nvPr/>
        </p:nvSpPr>
        <p:spPr bwMode="auto">
          <a:xfrm>
            <a:off x="3405188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Courier New" pitchFamily="49" charset="0"/>
              </a:rPr>
              <a:t>[0]</a:t>
            </a:r>
          </a:p>
        </p:txBody>
      </p: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3852193" y="4648201"/>
            <a:ext cx="598241" cy="348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>
                <a:latin typeface="Courier New" pitchFamily="49" charset="0"/>
              </a:rPr>
              <a:t>buf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981404" y="990600"/>
            <a:ext cx="1907766" cy="34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2057400" y="3113088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20 bytes unused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4927601" y="3444015"/>
            <a:ext cx="4718485" cy="1093889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. . .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4006f1: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 4006cf &lt;echo&gt;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4006f6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:	add    $0x8,%rsp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. . 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969752" y="3037114"/>
            <a:ext cx="1143518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libri" pitchFamily="34" charset="0"/>
              </a:rPr>
              <a:t>call_echo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057400" y="2811289"/>
            <a:ext cx="1797050" cy="304800"/>
            <a:chOff x="2377022" y="2811289"/>
            <a:chExt cx="1797050" cy="304800"/>
          </a:xfrm>
        </p:grpSpPr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40</a:t>
              </a:r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06</a:t>
              </a:r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f6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2062208" y="2481496"/>
            <a:ext cx="1797050" cy="304800"/>
            <a:chOff x="2377022" y="2811289"/>
            <a:chExt cx="1797050" cy="304800"/>
          </a:xfrm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62782370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Buffer Overflow Example #1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7010400" y="1219201"/>
            <a:ext cx="2601912" cy="120391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echo:</a:t>
            </a:r>
          </a:p>
          <a:p>
            <a:pPr algn="l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subq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$24,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rsp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  <a:p>
            <a:pPr algn="l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movq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rdi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  <a:p>
            <a:pPr algn="l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call  gets</a:t>
            </a:r>
          </a:p>
          <a:p>
            <a:pPr algn="l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. . 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4572000" y="1219200"/>
            <a:ext cx="2438400" cy="142551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. . .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2057400" y="2503487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Return Address</a:t>
            </a:r>
          </a:p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(8 bytes)</a:t>
            </a: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4476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4890828" y="4641779"/>
            <a:ext cx="736099" cy="348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rsp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2057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Stack Frame</a:t>
            </a:r>
          </a:p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for </a:t>
            </a:r>
            <a:r>
              <a:rPr lang="en-US" dirty="0" err="1">
                <a:latin typeface="Courier New" pitchFamily="49" charset="0"/>
              </a:rPr>
              <a:t>call_echo</a:t>
            </a:r>
            <a:endParaRPr lang="en-US" dirty="0">
              <a:latin typeface="Courier New" pitchFamily="49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057400" y="4648200"/>
            <a:ext cx="1797050" cy="304800"/>
            <a:chOff x="533400" y="4648200"/>
            <a:chExt cx="1797050" cy="304800"/>
          </a:xfrm>
        </p:grpSpPr>
        <p:sp>
          <p:nvSpPr>
            <p:cNvPr id="360472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33</a:t>
              </a:r>
            </a:p>
          </p:txBody>
        </p:sp>
        <p:sp>
          <p:nvSpPr>
            <p:cNvPr id="360473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32</a:t>
              </a:r>
            </a:p>
          </p:txBody>
        </p:sp>
        <p:sp>
          <p:nvSpPr>
            <p:cNvPr id="360474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31</a:t>
              </a:r>
            </a:p>
          </p:txBody>
        </p:sp>
        <p:sp>
          <p:nvSpPr>
            <p:cNvPr id="360475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30</a:t>
              </a:r>
            </a:p>
          </p:txBody>
        </p:sp>
      </p:grp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3852193" y="4648201"/>
            <a:ext cx="598241" cy="348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>
                <a:latin typeface="Courier New" pitchFamily="49" charset="0"/>
              </a:rPr>
              <a:t>buf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008244" y="990600"/>
            <a:ext cx="1762084" cy="34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After call to 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2057400" y="3113088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20 bytes unused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4927601" y="3444015"/>
            <a:ext cx="4718485" cy="1093889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. . .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4006f1: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 4006cf &lt;echo&gt;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4006f6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:	add    $0x8,%rsp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. . 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969752" y="3037114"/>
            <a:ext cx="1143518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libri" pitchFamily="34" charset="0"/>
              </a:rPr>
              <a:t>call_echo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057400" y="2811289"/>
            <a:ext cx="1797050" cy="304800"/>
            <a:chOff x="2377022" y="2811289"/>
            <a:chExt cx="1797050" cy="304800"/>
          </a:xfrm>
        </p:grpSpPr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40</a:t>
              </a:r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06</a:t>
              </a:r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f6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2062208" y="2481496"/>
            <a:ext cx="1797050" cy="304800"/>
            <a:chOff x="2377022" y="2811289"/>
            <a:chExt cx="1797050" cy="304800"/>
          </a:xfrm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</p:grpSp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3914791" y="5334001"/>
            <a:ext cx="5257800" cy="76072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</a:rPr>
              <a:t>./</a:t>
            </a:r>
            <a:r>
              <a:rPr lang="en-US" sz="1600" i="1" dirty="0" err="1">
                <a:latin typeface="Courier New" pitchFamily="49" charset="0"/>
                <a:ea typeface="MS Mincho" pitchFamily="49" charset="-128"/>
              </a:rPr>
              <a:t>bufdemo</a:t>
            </a:r>
            <a:endParaRPr lang="en-US" sz="1600" i="1" dirty="0">
              <a:latin typeface="Courier New" pitchFamily="49" charset="0"/>
              <a:ea typeface="MS Mincho" pitchFamily="49" charset="-128"/>
            </a:endParaRPr>
          </a:p>
          <a:p>
            <a:pPr algn="l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</a:rPr>
              <a:t>01234567890123456789012</a:t>
            </a:r>
          </a:p>
          <a:p>
            <a:pPr algn="l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01234567890123456789012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2057400" y="4336978"/>
            <a:ext cx="1797050" cy="304800"/>
            <a:chOff x="533400" y="4648200"/>
            <a:chExt cx="1797050" cy="304800"/>
          </a:xfrm>
        </p:grpSpPr>
        <p:sp>
          <p:nvSpPr>
            <p:cNvPr id="4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37</a:t>
              </a:r>
            </a:p>
          </p:txBody>
        </p:sp>
        <p:sp>
          <p:nvSpPr>
            <p:cNvPr id="4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36</a:t>
              </a:r>
            </a:p>
          </p:txBody>
        </p:sp>
        <p:sp>
          <p:nvSpPr>
            <p:cNvPr id="4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35</a:t>
              </a:r>
            </a:p>
          </p:txBody>
        </p:sp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34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2057400" y="4025756"/>
            <a:ext cx="1797050" cy="304800"/>
            <a:chOff x="533400" y="4648200"/>
            <a:chExt cx="1797050" cy="304800"/>
          </a:xfrm>
        </p:grpSpPr>
        <p:sp>
          <p:nvSpPr>
            <p:cNvPr id="4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31</a:t>
              </a:r>
            </a:p>
          </p:txBody>
        </p:sp>
        <p:sp>
          <p:nvSpPr>
            <p:cNvPr id="5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30</a:t>
              </a:r>
            </a:p>
          </p:txBody>
        </p:sp>
        <p:sp>
          <p:nvSpPr>
            <p:cNvPr id="5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39</a:t>
              </a:r>
            </a:p>
          </p:txBody>
        </p:sp>
        <p:sp>
          <p:nvSpPr>
            <p:cNvPr id="5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38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2057400" y="3714534"/>
            <a:ext cx="1797050" cy="304800"/>
            <a:chOff x="533400" y="4648200"/>
            <a:chExt cx="1797050" cy="304800"/>
          </a:xfrm>
        </p:grpSpPr>
        <p:sp>
          <p:nvSpPr>
            <p:cNvPr id="5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35</a:t>
              </a:r>
            </a:p>
          </p:txBody>
        </p:sp>
        <p:sp>
          <p:nvSpPr>
            <p:cNvPr id="5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34</a:t>
              </a:r>
            </a:p>
          </p:txBody>
        </p:sp>
        <p:sp>
          <p:nvSpPr>
            <p:cNvPr id="5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33</a:t>
              </a:r>
            </a:p>
          </p:txBody>
        </p:sp>
        <p:sp>
          <p:nvSpPr>
            <p:cNvPr id="5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32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2057400" y="3403312"/>
            <a:ext cx="1797050" cy="304800"/>
            <a:chOff x="533400" y="4648200"/>
            <a:chExt cx="1797050" cy="304800"/>
          </a:xfrm>
        </p:grpSpPr>
        <p:sp>
          <p:nvSpPr>
            <p:cNvPr id="5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39</a:t>
              </a:r>
            </a:p>
          </p:txBody>
        </p:sp>
        <p:sp>
          <p:nvSpPr>
            <p:cNvPr id="6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38</a:t>
              </a:r>
            </a:p>
          </p:txBody>
        </p:sp>
        <p:sp>
          <p:nvSpPr>
            <p:cNvPr id="6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37</a:t>
              </a:r>
            </a:p>
          </p:txBody>
        </p:sp>
        <p:sp>
          <p:nvSpPr>
            <p:cNvPr id="6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36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2057400" y="3092090"/>
            <a:ext cx="1797050" cy="304800"/>
            <a:chOff x="533400" y="4648200"/>
            <a:chExt cx="1797050" cy="304800"/>
          </a:xfrm>
        </p:grpSpPr>
        <p:sp>
          <p:nvSpPr>
            <p:cNvPr id="6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solidFill>
                    <a:srgbClr val="FF0000"/>
                  </a:solidFill>
                  <a:latin typeface="Courier New" pitchFamily="49" charset="0"/>
                </a:rPr>
                <a:t>00</a:t>
              </a:r>
            </a:p>
          </p:txBody>
        </p:sp>
        <p:sp>
          <p:nvSpPr>
            <p:cNvPr id="6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32</a:t>
              </a:r>
            </a:p>
          </p:txBody>
        </p:sp>
        <p:sp>
          <p:nvSpPr>
            <p:cNvPr id="6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31</a:t>
              </a:r>
            </a:p>
          </p:txBody>
        </p:sp>
        <p:sp>
          <p:nvSpPr>
            <p:cNvPr id="6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30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2526829" y="6292334"/>
            <a:ext cx="4389086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Overflowed buffer, but did not corrupt state</a:t>
            </a:r>
          </a:p>
        </p:txBody>
      </p:sp>
    </p:spTree>
    <p:extLst>
      <p:ext uri="{BB962C8B-B14F-4D97-AF65-F5344CB8AC3E}">
        <p14:creationId xmlns:p14="http://schemas.microsoft.com/office/powerpoint/2010/main" val="119567952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Buffer Overflow Example #2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7010400" y="1219201"/>
            <a:ext cx="2601912" cy="120391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echo:</a:t>
            </a:r>
          </a:p>
          <a:p>
            <a:pPr algn="l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subq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$24,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rsp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  <a:p>
            <a:pPr algn="l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movq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rdi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  <a:p>
            <a:pPr algn="l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call  gets</a:t>
            </a:r>
          </a:p>
          <a:p>
            <a:pPr algn="l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. . 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4572000" y="1219200"/>
            <a:ext cx="2438400" cy="142551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. . .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2057400" y="2503487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Return Address</a:t>
            </a:r>
          </a:p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(8 bytes)</a:t>
            </a: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4476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4890828" y="4641779"/>
            <a:ext cx="736099" cy="348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rsp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2057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Stack Frame</a:t>
            </a:r>
          </a:p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for </a:t>
            </a:r>
            <a:r>
              <a:rPr lang="en-US" dirty="0" err="1">
                <a:latin typeface="Courier New" pitchFamily="49" charset="0"/>
              </a:rPr>
              <a:t>call_echo</a:t>
            </a:r>
            <a:endParaRPr lang="en-US" dirty="0">
              <a:latin typeface="Courier New" pitchFamily="49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057400" y="4648200"/>
            <a:ext cx="1797050" cy="304800"/>
            <a:chOff x="533400" y="4648200"/>
            <a:chExt cx="1797050" cy="304800"/>
          </a:xfrm>
        </p:grpSpPr>
        <p:sp>
          <p:nvSpPr>
            <p:cNvPr id="360472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33</a:t>
              </a:r>
            </a:p>
          </p:txBody>
        </p:sp>
        <p:sp>
          <p:nvSpPr>
            <p:cNvPr id="360473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32</a:t>
              </a:r>
            </a:p>
          </p:txBody>
        </p:sp>
        <p:sp>
          <p:nvSpPr>
            <p:cNvPr id="360474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31</a:t>
              </a:r>
            </a:p>
          </p:txBody>
        </p:sp>
        <p:sp>
          <p:nvSpPr>
            <p:cNvPr id="360475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30</a:t>
              </a:r>
            </a:p>
          </p:txBody>
        </p:sp>
      </p:grp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3852193" y="4648201"/>
            <a:ext cx="598241" cy="348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>
                <a:latin typeface="Courier New" pitchFamily="49" charset="0"/>
              </a:rPr>
              <a:t>buf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008244" y="990600"/>
            <a:ext cx="1762084" cy="34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After call to 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2057400" y="3113088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20 bytes unused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4927601" y="3444015"/>
            <a:ext cx="4718485" cy="1093889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. . .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4006f1: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 4006cf &lt;echo&gt;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4006f6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:	add    $0x8,%rsp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. . 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969752" y="3037114"/>
            <a:ext cx="1143518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libri" pitchFamily="34" charset="0"/>
              </a:rPr>
              <a:t>call_echo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2062208" y="2481496"/>
            <a:ext cx="1797050" cy="304800"/>
            <a:chOff x="2377022" y="2811289"/>
            <a:chExt cx="1797050" cy="304800"/>
          </a:xfrm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</p:grpSp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3914791" y="5334001"/>
            <a:ext cx="5257800" cy="76072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</a:rPr>
              <a:t>./</a:t>
            </a:r>
            <a:r>
              <a:rPr lang="en-US" sz="1600" i="1" dirty="0" err="1">
                <a:latin typeface="Courier New" pitchFamily="49" charset="0"/>
                <a:ea typeface="MS Mincho" pitchFamily="49" charset="-128"/>
              </a:rPr>
              <a:t>bufdemo</a:t>
            </a:r>
            <a:endParaRPr lang="en-US" sz="1600" i="1" dirty="0">
              <a:latin typeface="Courier New" pitchFamily="49" charset="0"/>
              <a:ea typeface="MS Mincho" pitchFamily="49" charset="-128"/>
            </a:endParaRPr>
          </a:p>
          <a:p>
            <a:pPr algn="l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</a:rPr>
              <a:t>0123456789012345678901234</a:t>
            </a:r>
          </a:p>
          <a:p>
            <a:pPr algn="l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Segmentation Fault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2057400" y="4336978"/>
            <a:ext cx="1797050" cy="304800"/>
            <a:chOff x="533400" y="4648200"/>
            <a:chExt cx="1797050" cy="304800"/>
          </a:xfrm>
        </p:grpSpPr>
        <p:sp>
          <p:nvSpPr>
            <p:cNvPr id="4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37</a:t>
              </a:r>
            </a:p>
          </p:txBody>
        </p:sp>
        <p:sp>
          <p:nvSpPr>
            <p:cNvPr id="4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36</a:t>
              </a:r>
            </a:p>
          </p:txBody>
        </p:sp>
        <p:sp>
          <p:nvSpPr>
            <p:cNvPr id="4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35</a:t>
              </a:r>
            </a:p>
          </p:txBody>
        </p:sp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34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2057400" y="4025756"/>
            <a:ext cx="1797050" cy="304800"/>
            <a:chOff x="533400" y="4648200"/>
            <a:chExt cx="1797050" cy="304800"/>
          </a:xfrm>
        </p:grpSpPr>
        <p:sp>
          <p:nvSpPr>
            <p:cNvPr id="4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31</a:t>
              </a:r>
            </a:p>
          </p:txBody>
        </p:sp>
        <p:sp>
          <p:nvSpPr>
            <p:cNvPr id="5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30</a:t>
              </a:r>
            </a:p>
          </p:txBody>
        </p:sp>
        <p:sp>
          <p:nvSpPr>
            <p:cNvPr id="5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39</a:t>
              </a:r>
            </a:p>
          </p:txBody>
        </p:sp>
        <p:sp>
          <p:nvSpPr>
            <p:cNvPr id="5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38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2057400" y="3714534"/>
            <a:ext cx="1797050" cy="304800"/>
            <a:chOff x="533400" y="4648200"/>
            <a:chExt cx="1797050" cy="304800"/>
          </a:xfrm>
        </p:grpSpPr>
        <p:sp>
          <p:nvSpPr>
            <p:cNvPr id="5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35</a:t>
              </a:r>
            </a:p>
          </p:txBody>
        </p:sp>
        <p:sp>
          <p:nvSpPr>
            <p:cNvPr id="5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34</a:t>
              </a:r>
            </a:p>
          </p:txBody>
        </p:sp>
        <p:sp>
          <p:nvSpPr>
            <p:cNvPr id="5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33</a:t>
              </a:r>
            </a:p>
          </p:txBody>
        </p:sp>
        <p:sp>
          <p:nvSpPr>
            <p:cNvPr id="5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32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2057400" y="3403312"/>
            <a:ext cx="1797050" cy="304800"/>
            <a:chOff x="533400" y="4648200"/>
            <a:chExt cx="1797050" cy="304800"/>
          </a:xfrm>
        </p:grpSpPr>
        <p:sp>
          <p:nvSpPr>
            <p:cNvPr id="5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39</a:t>
              </a:r>
            </a:p>
          </p:txBody>
        </p:sp>
        <p:sp>
          <p:nvSpPr>
            <p:cNvPr id="6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38</a:t>
              </a:r>
            </a:p>
          </p:txBody>
        </p:sp>
        <p:sp>
          <p:nvSpPr>
            <p:cNvPr id="6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37</a:t>
              </a:r>
            </a:p>
          </p:txBody>
        </p:sp>
        <p:sp>
          <p:nvSpPr>
            <p:cNvPr id="6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36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2057400" y="3092090"/>
            <a:ext cx="1797050" cy="304800"/>
            <a:chOff x="533400" y="4648200"/>
            <a:chExt cx="1797050" cy="304800"/>
          </a:xfrm>
        </p:grpSpPr>
        <p:sp>
          <p:nvSpPr>
            <p:cNvPr id="6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33</a:t>
              </a:r>
            </a:p>
          </p:txBody>
        </p:sp>
        <p:sp>
          <p:nvSpPr>
            <p:cNvPr id="6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32</a:t>
              </a:r>
            </a:p>
          </p:txBody>
        </p:sp>
        <p:sp>
          <p:nvSpPr>
            <p:cNvPr id="6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31</a:t>
              </a:r>
            </a:p>
          </p:txBody>
        </p:sp>
        <p:sp>
          <p:nvSpPr>
            <p:cNvPr id="6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30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2518766" y="6292334"/>
            <a:ext cx="4762906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Overflowed buffer and corrupted return pointer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2057400" y="2787290"/>
            <a:ext cx="1797050" cy="304800"/>
            <a:chOff x="2377022" y="2811289"/>
            <a:chExt cx="1797050" cy="304800"/>
          </a:xfrm>
        </p:grpSpPr>
        <p:sp>
          <p:nvSpPr>
            <p:cNvPr id="69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  <p:sp>
          <p:nvSpPr>
            <p:cNvPr id="70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40</a:t>
              </a:r>
            </a:p>
          </p:txBody>
        </p:sp>
        <p:sp>
          <p:nvSpPr>
            <p:cNvPr id="71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solidFill>
                    <a:srgbClr val="FF0000"/>
                  </a:solidFill>
                  <a:latin typeface="Courier New" pitchFamily="49" charset="0"/>
                </a:rPr>
                <a:t>00</a:t>
              </a:r>
            </a:p>
          </p:txBody>
        </p:sp>
        <p:sp>
          <p:nvSpPr>
            <p:cNvPr id="72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solidFill>
                    <a:srgbClr val="FF0000"/>
                  </a:solidFill>
                  <a:latin typeface="Courier New" pitchFamily="49" charset="0"/>
                </a:rPr>
                <a:t>34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46765212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Buffer Overflow Example #3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7010400" y="1219200"/>
            <a:ext cx="2601912" cy="119776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echo:</a:t>
            </a:r>
          </a:p>
          <a:p>
            <a:pPr algn="l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subq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$24,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rsp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  <a:p>
            <a:pPr algn="l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movq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rdi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  <a:p>
            <a:pPr algn="l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call  gets</a:t>
            </a:r>
          </a:p>
          <a:p>
            <a:pPr algn="l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. . 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4572000" y="1219200"/>
            <a:ext cx="2438400" cy="142551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. . .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2057400" y="2503487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Return Address</a:t>
            </a:r>
          </a:p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(8 bytes)</a:t>
            </a: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4476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4890828" y="4641779"/>
            <a:ext cx="736099" cy="348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rsp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2057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Stack Frame</a:t>
            </a:r>
          </a:p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for </a:t>
            </a:r>
            <a:r>
              <a:rPr lang="en-US" dirty="0" err="1">
                <a:latin typeface="Courier New" pitchFamily="49" charset="0"/>
              </a:rPr>
              <a:t>call_echo</a:t>
            </a:r>
            <a:endParaRPr lang="en-US" dirty="0">
              <a:latin typeface="Courier New" pitchFamily="49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057400" y="4648200"/>
            <a:ext cx="1797050" cy="304800"/>
            <a:chOff x="533400" y="4648200"/>
            <a:chExt cx="1797050" cy="304800"/>
          </a:xfrm>
        </p:grpSpPr>
        <p:sp>
          <p:nvSpPr>
            <p:cNvPr id="360472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33</a:t>
              </a:r>
            </a:p>
          </p:txBody>
        </p:sp>
        <p:sp>
          <p:nvSpPr>
            <p:cNvPr id="360473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32</a:t>
              </a:r>
            </a:p>
          </p:txBody>
        </p:sp>
        <p:sp>
          <p:nvSpPr>
            <p:cNvPr id="360474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31</a:t>
              </a:r>
            </a:p>
          </p:txBody>
        </p:sp>
        <p:sp>
          <p:nvSpPr>
            <p:cNvPr id="360475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30</a:t>
              </a:r>
            </a:p>
          </p:txBody>
        </p:sp>
      </p:grp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3852193" y="4648201"/>
            <a:ext cx="598241" cy="348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>
                <a:latin typeface="Courier New" pitchFamily="49" charset="0"/>
              </a:rPr>
              <a:t>buf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008244" y="990600"/>
            <a:ext cx="1762084" cy="34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After call to 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2057400" y="3113088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20 bytes unused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4927601" y="3444015"/>
            <a:ext cx="4718485" cy="1093889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. . .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4006f1:	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 4006cf &lt;echo&gt;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4006f6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:	add    $0x8,%rsp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. . 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969752" y="3037114"/>
            <a:ext cx="1143518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libri" pitchFamily="34" charset="0"/>
              </a:rPr>
              <a:t>call_echo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2062208" y="2481496"/>
            <a:ext cx="1797050" cy="304800"/>
            <a:chOff x="2377022" y="2811289"/>
            <a:chExt cx="1797050" cy="304800"/>
          </a:xfrm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</p:grpSp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3914791" y="5334001"/>
            <a:ext cx="5257800" cy="76072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</a:rPr>
              <a:t>./</a:t>
            </a:r>
            <a:r>
              <a:rPr lang="en-US" sz="1600" i="1" dirty="0" err="1">
                <a:latin typeface="Courier New" pitchFamily="49" charset="0"/>
                <a:ea typeface="MS Mincho" pitchFamily="49" charset="-128"/>
              </a:rPr>
              <a:t>bufdemo</a:t>
            </a:r>
            <a:endParaRPr lang="en-US" sz="1600" i="1" dirty="0">
              <a:latin typeface="Courier New" pitchFamily="49" charset="0"/>
              <a:ea typeface="MS Mincho" pitchFamily="49" charset="-128"/>
            </a:endParaRPr>
          </a:p>
          <a:p>
            <a:pPr algn="l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</a:rPr>
              <a:t>012345678901234567890123</a:t>
            </a:r>
          </a:p>
          <a:p>
            <a:pPr algn="l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012345678901234567890123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2057400" y="4336978"/>
            <a:ext cx="1797050" cy="304800"/>
            <a:chOff x="533400" y="4648200"/>
            <a:chExt cx="1797050" cy="304800"/>
          </a:xfrm>
        </p:grpSpPr>
        <p:sp>
          <p:nvSpPr>
            <p:cNvPr id="4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37</a:t>
              </a:r>
            </a:p>
          </p:txBody>
        </p:sp>
        <p:sp>
          <p:nvSpPr>
            <p:cNvPr id="4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36</a:t>
              </a:r>
            </a:p>
          </p:txBody>
        </p:sp>
        <p:sp>
          <p:nvSpPr>
            <p:cNvPr id="4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35</a:t>
              </a:r>
            </a:p>
          </p:txBody>
        </p:sp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34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2057400" y="4025756"/>
            <a:ext cx="1797050" cy="304800"/>
            <a:chOff x="533400" y="4648200"/>
            <a:chExt cx="1797050" cy="304800"/>
          </a:xfrm>
        </p:grpSpPr>
        <p:sp>
          <p:nvSpPr>
            <p:cNvPr id="4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31</a:t>
              </a:r>
            </a:p>
          </p:txBody>
        </p:sp>
        <p:sp>
          <p:nvSpPr>
            <p:cNvPr id="5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30</a:t>
              </a:r>
            </a:p>
          </p:txBody>
        </p:sp>
        <p:sp>
          <p:nvSpPr>
            <p:cNvPr id="5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39</a:t>
              </a:r>
            </a:p>
          </p:txBody>
        </p:sp>
        <p:sp>
          <p:nvSpPr>
            <p:cNvPr id="5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38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2057400" y="3714534"/>
            <a:ext cx="1797050" cy="304800"/>
            <a:chOff x="533400" y="4648200"/>
            <a:chExt cx="1797050" cy="304800"/>
          </a:xfrm>
        </p:grpSpPr>
        <p:sp>
          <p:nvSpPr>
            <p:cNvPr id="5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35</a:t>
              </a:r>
            </a:p>
          </p:txBody>
        </p:sp>
        <p:sp>
          <p:nvSpPr>
            <p:cNvPr id="5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34</a:t>
              </a:r>
            </a:p>
          </p:txBody>
        </p:sp>
        <p:sp>
          <p:nvSpPr>
            <p:cNvPr id="5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33</a:t>
              </a:r>
            </a:p>
          </p:txBody>
        </p:sp>
        <p:sp>
          <p:nvSpPr>
            <p:cNvPr id="5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32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2057400" y="3403312"/>
            <a:ext cx="1797050" cy="304800"/>
            <a:chOff x="533400" y="4648200"/>
            <a:chExt cx="1797050" cy="304800"/>
          </a:xfrm>
        </p:grpSpPr>
        <p:sp>
          <p:nvSpPr>
            <p:cNvPr id="5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39</a:t>
              </a:r>
            </a:p>
          </p:txBody>
        </p:sp>
        <p:sp>
          <p:nvSpPr>
            <p:cNvPr id="6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38</a:t>
              </a:r>
            </a:p>
          </p:txBody>
        </p:sp>
        <p:sp>
          <p:nvSpPr>
            <p:cNvPr id="6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37</a:t>
              </a:r>
            </a:p>
          </p:txBody>
        </p:sp>
        <p:sp>
          <p:nvSpPr>
            <p:cNvPr id="6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36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2057400" y="3092090"/>
            <a:ext cx="1797050" cy="304800"/>
            <a:chOff x="533400" y="4648200"/>
            <a:chExt cx="1797050" cy="304800"/>
          </a:xfrm>
        </p:grpSpPr>
        <p:sp>
          <p:nvSpPr>
            <p:cNvPr id="6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33</a:t>
              </a:r>
            </a:p>
          </p:txBody>
        </p:sp>
        <p:sp>
          <p:nvSpPr>
            <p:cNvPr id="6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32</a:t>
              </a:r>
            </a:p>
          </p:txBody>
        </p:sp>
        <p:sp>
          <p:nvSpPr>
            <p:cNvPr id="6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31</a:t>
              </a:r>
            </a:p>
          </p:txBody>
        </p:sp>
        <p:sp>
          <p:nvSpPr>
            <p:cNvPr id="6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30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2544233" y="6292334"/>
            <a:ext cx="7201651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Overflowed buffer, corrupted return pointer, but program seems to work!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2057400" y="2790216"/>
            <a:ext cx="1797050" cy="304800"/>
            <a:chOff x="2377022" y="2811289"/>
            <a:chExt cx="1797050" cy="304800"/>
          </a:xfrm>
        </p:grpSpPr>
        <p:sp>
          <p:nvSpPr>
            <p:cNvPr id="69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  <p:sp>
          <p:nvSpPr>
            <p:cNvPr id="70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40</a:t>
              </a:r>
            </a:p>
          </p:txBody>
        </p:sp>
        <p:sp>
          <p:nvSpPr>
            <p:cNvPr id="71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solidFill>
                    <a:srgbClr val="000000"/>
                  </a:solidFill>
                  <a:latin typeface="Courier New" pitchFamily="49" charset="0"/>
                </a:rPr>
                <a:t>06</a:t>
              </a:r>
            </a:p>
          </p:txBody>
        </p:sp>
        <p:sp>
          <p:nvSpPr>
            <p:cNvPr id="72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solidFill>
                    <a:srgbClr val="FF0000"/>
                  </a:solidFill>
                  <a:latin typeface="Courier New" pitchFamily="49" charset="0"/>
                </a:rPr>
                <a:t>00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96177265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Buffer Overflow Example #3 Explained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2057400" y="2503487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Return Address</a:t>
            </a:r>
          </a:p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(8 bytes)</a:t>
            </a: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4476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4890828" y="4641779"/>
            <a:ext cx="736099" cy="348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rsp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2057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Stack Frame</a:t>
            </a:r>
          </a:p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for </a:t>
            </a:r>
            <a:r>
              <a:rPr lang="en-US" dirty="0" err="1">
                <a:latin typeface="Courier New" pitchFamily="49" charset="0"/>
              </a:rPr>
              <a:t>call_echo</a:t>
            </a:r>
            <a:endParaRPr lang="en-US" dirty="0">
              <a:latin typeface="Courier New" pitchFamily="49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057400" y="4648200"/>
            <a:ext cx="1797050" cy="304800"/>
            <a:chOff x="533400" y="4648200"/>
            <a:chExt cx="1797050" cy="304800"/>
          </a:xfrm>
        </p:grpSpPr>
        <p:sp>
          <p:nvSpPr>
            <p:cNvPr id="360472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33</a:t>
              </a:r>
            </a:p>
          </p:txBody>
        </p:sp>
        <p:sp>
          <p:nvSpPr>
            <p:cNvPr id="360473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32</a:t>
              </a:r>
            </a:p>
          </p:txBody>
        </p:sp>
        <p:sp>
          <p:nvSpPr>
            <p:cNvPr id="360474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31</a:t>
              </a:r>
            </a:p>
          </p:txBody>
        </p:sp>
        <p:sp>
          <p:nvSpPr>
            <p:cNvPr id="360475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30</a:t>
              </a:r>
            </a:p>
          </p:txBody>
        </p:sp>
      </p:grp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3852193" y="4648201"/>
            <a:ext cx="598241" cy="348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>
                <a:latin typeface="Courier New" pitchFamily="49" charset="0"/>
              </a:rPr>
              <a:t>buf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008244" y="990600"/>
            <a:ext cx="1762084" cy="34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After call to 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2057400" y="3113088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20 bytes unused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4448176" y="1832820"/>
            <a:ext cx="4162425" cy="2340384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. . .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sk-SK" dirty="0">
                <a:latin typeface="Courier New" pitchFamily="49" charset="0"/>
                <a:ea typeface="MS Mincho" pitchFamily="49" charset="-128"/>
              </a:rPr>
              <a:t>400600:	mov    %rsp,%rbp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sk-SK" dirty="0">
                <a:latin typeface="Courier New" pitchFamily="49" charset="0"/>
                <a:ea typeface="MS Mincho" pitchFamily="49" charset="-128"/>
              </a:rPr>
              <a:t>  400603:	mov    %rax,%rdx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sk-SK" dirty="0">
                <a:latin typeface="Courier New" pitchFamily="49" charset="0"/>
                <a:ea typeface="MS Mincho" pitchFamily="49" charset="-128"/>
              </a:rPr>
              <a:t>  400606:	shr    $0x3f,%rdx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sk-SK" dirty="0">
                <a:latin typeface="Courier New" pitchFamily="49" charset="0"/>
                <a:ea typeface="MS Mincho" pitchFamily="49" charset="-128"/>
              </a:rPr>
              <a:t>  40060a:	add    %rdx,%rax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sk-SK" dirty="0">
                <a:latin typeface="Courier New" pitchFamily="49" charset="0"/>
                <a:ea typeface="MS Mincho" pitchFamily="49" charset="-128"/>
              </a:rPr>
              <a:t>  40060d:	sar    %rax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sk-SK" dirty="0">
                <a:latin typeface="Courier New" pitchFamily="49" charset="0"/>
                <a:ea typeface="MS Mincho" pitchFamily="49" charset="-128"/>
              </a:rPr>
              <a:t>  400610:	jne    400614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sk-SK" dirty="0">
                <a:latin typeface="Courier New" pitchFamily="49" charset="0"/>
                <a:ea typeface="MS Mincho" pitchFamily="49" charset="-128"/>
              </a:rPr>
              <a:t>  400612:	pop    %rbp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sk-SK" dirty="0">
                <a:latin typeface="Courier New" pitchFamily="49" charset="0"/>
                <a:ea typeface="MS Mincho" pitchFamily="49" charset="-128"/>
              </a:rPr>
              <a:t>  400613:	retq </a:t>
            </a:r>
            <a:endParaRPr lang="en-US" dirty="0">
              <a:latin typeface="Courier New" pitchFamily="49" charset="0"/>
              <a:ea typeface="MS Mincho" pitchFamily="49" charset="-12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652201" y="1425920"/>
            <a:ext cx="2076274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libri" pitchFamily="34" charset="0"/>
              </a:rPr>
              <a:t>register_tm_clones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2062208" y="2481496"/>
            <a:ext cx="1797050" cy="304800"/>
            <a:chOff x="2377022" y="2811289"/>
            <a:chExt cx="1797050" cy="304800"/>
          </a:xfrm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2057400" y="4336978"/>
            <a:ext cx="1797050" cy="304800"/>
            <a:chOff x="533400" y="4648200"/>
            <a:chExt cx="1797050" cy="304800"/>
          </a:xfrm>
        </p:grpSpPr>
        <p:sp>
          <p:nvSpPr>
            <p:cNvPr id="4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37</a:t>
              </a:r>
            </a:p>
          </p:txBody>
        </p:sp>
        <p:sp>
          <p:nvSpPr>
            <p:cNvPr id="4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36</a:t>
              </a:r>
            </a:p>
          </p:txBody>
        </p:sp>
        <p:sp>
          <p:nvSpPr>
            <p:cNvPr id="4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35</a:t>
              </a:r>
            </a:p>
          </p:txBody>
        </p:sp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34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2057400" y="4025756"/>
            <a:ext cx="1797050" cy="304800"/>
            <a:chOff x="533400" y="4648200"/>
            <a:chExt cx="1797050" cy="304800"/>
          </a:xfrm>
        </p:grpSpPr>
        <p:sp>
          <p:nvSpPr>
            <p:cNvPr id="4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31</a:t>
              </a:r>
            </a:p>
          </p:txBody>
        </p:sp>
        <p:sp>
          <p:nvSpPr>
            <p:cNvPr id="5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30</a:t>
              </a:r>
            </a:p>
          </p:txBody>
        </p:sp>
        <p:sp>
          <p:nvSpPr>
            <p:cNvPr id="5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39</a:t>
              </a:r>
            </a:p>
          </p:txBody>
        </p:sp>
        <p:sp>
          <p:nvSpPr>
            <p:cNvPr id="5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38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2057400" y="3714534"/>
            <a:ext cx="1797050" cy="304800"/>
            <a:chOff x="533400" y="4648200"/>
            <a:chExt cx="1797050" cy="304800"/>
          </a:xfrm>
        </p:grpSpPr>
        <p:sp>
          <p:nvSpPr>
            <p:cNvPr id="5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35</a:t>
              </a:r>
            </a:p>
          </p:txBody>
        </p:sp>
        <p:sp>
          <p:nvSpPr>
            <p:cNvPr id="5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34</a:t>
              </a:r>
            </a:p>
          </p:txBody>
        </p:sp>
        <p:sp>
          <p:nvSpPr>
            <p:cNvPr id="5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33</a:t>
              </a:r>
            </a:p>
          </p:txBody>
        </p:sp>
        <p:sp>
          <p:nvSpPr>
            <p:cNvPr id="5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32</a:t>
              </a: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2057400" y="3403312"/>
            <a:ext cx="1797050" cy="304800"/>
            <a:chOff x="533400" y="4648200"/>
            <a:chExt cx="1797050" cy="304800"/>
          </a:xfrm>
        </p:grpSpPr>
        <p:sp>
          <p:nvSpPr>
            <p:cNvPr id="5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39</a:t>
              </a:r>
            </a:p>
          </p:txBody>
        </p:sp>
        <p:sp>
          <p:nvSpPr>
            <p:cNvPr id="6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38</a:t>
              </a:r>
            </a:p>
          </p:txBody>
        </p:sp>
        <p:sp>
          <p:nvSpPr>
            <p:cNvPr id="6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37</a:t>
              </a:r>
            </a:p>
          </p:txBody>
        </p:sp>
        <p:sp>
          <p:nvSpPr>
            <p:cNvPr id="6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36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2057400" y="3092090"/>
            <a:ext cx="1797050" cy="304800"/>
            <a:chOff x="533400" y="4648200"/>
            <a:chExt cx="1797050" cy="304800"/>
          </a:xfrm>
        </p:grpSpPr>
        <p:sp>
          <p:nvSpPr>
            <p:cNvPr id="6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33</a:t>
              </a:r>
            </a:p>
          </p:txBody>
        </p:sp>
        <p:sp>
          <p:nvSpPr>
            <p:cNvPr id="6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32</a:t>
              </a:r>
            </a:p>
          </p:txBody>
        </p:sp>
        <p:sp>
          <p:nvSpPr>
            <p:cNvPr id="6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31</a:t>
              </a:r>
            </a:p>
          </p:txBody>
        </p:sp>
        <p:sp>
          <p:nvSpPr>
            <p:cNvPr id="6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30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2438400" y="5410201"/>
            <a:ext cx="5338000" cy="10895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latin typeface="Calibri" pitchFamily="34" charset="0"/>
              </a:rPr>
              <a:t>“Returns” to unrelated code</a:t>
            </a:r>
          </a:p>
          <a:p>
            <a:pPr algn="l"/>
            <a:r>
              <a:rPr lang="en-US" dirty="0">
                <a:latin typeface="Calibri" pitchFamily="34" charset="0"/>
              </a:rPr>
              <a:t>Lots of things happen, without modifying critical state</a:t>
            </a:r>
          </a:p>
          <a:p>
            <a:pPr algn="l"/>
            <a:r>
              <a:rPr lang="en-US" dirty="0">
                <a:latin typeface="Calibri" pitchFamily="34" charset="0"/>
              </a:rPr>
              <a:t>Eventually executes </a:t>
            </a:r>
            <a:r>
              <a:rPr lang="en-US" dirty="0" err="1">
                <a:latin typeface="Courier"/>
                <a:cs typeface="Courier"/>
              </a:rPr>
              <a:t>retq</a:t>
            </a:r>
            <a:r>
              <a:rPr lang="en-US" b="0" dirty="0">
                <a:latin typeface="Calibri"/>
                <a:cs typeface="Calibri"/>
              </a:rPr>
              <a:t> </a:t>
            </a:r>
            <a:r>
              <a:rPr lang="en-US" dirty="0">
                <a:latin typeface="Calibri" pitchFamily="34" charset="0"/>
              </a:rPr>
              <a:t>back to </a:t>
            </a:r>
            <a:r>
              <a:rPr lang="en-US" dirty="0">
                <a:latin typeface="Courier"/>
                <a:cs typeface="Courier"/>
              </a:rPr>
              <a:t>main</a:t>
            </a:r>
          </a:p>
          <a:p>
            <a:pPr algn="l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Basis of “return-oriented programming” (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ROP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2057400" y="2790216"/>
            <a:ext cx="1797050" cy="304800"/>
            <a:chOff x="2377022" y="2811289"/>
            <a:chExt cx="1797050" cy="304800"/>
          </a:xfrm>
        </p:grpSpPr>
        <p:sp>
          <p:nvSpPr>
            <p:cNvPr id="69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  <p:sp>
          <p:nvSpPr>
            <p:cNvPr id="70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40</a:t>
              </a:r>
            </a:p>
          </p:txBody>
        </p:sp>
        <p:sp>
          <p:nvSpPr>
            <p:cNvPr id="71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solidFill>
                    <a:srgbClr val="000000"/>
                  </a:solidFill>
                  <a:latin typeface="Courier New" pitchFamily="49" charset="0"/>
                </a:rPr>
                <a:t>06</a:t>
              </a:r>
            </a:p>
          </p:txBody>
        </p:sp>
        <p:sp>
          <p:nvSpPr>
            <p:cNvPr id="72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solidFill>
                    <a:srgbClr val="FF0000"/>
                  </a:solidFill>
                  <a:latin typeface="Courier New" pitchFamily="49" charset="0"/>
                </a:rPr>
                <a:t>00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64322228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Exploits Based on Overflows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i="1" dirty="0">
                <a:solidFill>
                  <a:srgbClr val="C00000"/>
                </a:solidFill>
              </a:rPr>
              <a:t>Buffer overflow bugs can allow remote machines to execute arbitrary code on victim machines</a:t>
            </a:r>
          </a:p>
          <a:p>
            <a:pPr eaLnBrk="1" hangingPunct="1"/>
            <a:r>
              <a:rPr lang="en-US" dirty="0"/>
              <a:t>Distressingly common in real </a:t>
            </a:r>
            <a:r>
              <a:rPr lang="en-US" dirty="0" err="1"/>
              <a:t>progams</a:t>
            </a:r>
            <a:endParaRPr lang="en-US" dirty="0"/>
          </a:p>
          <a:p>
            <a:pPr lvl="1" eaLnBrk="1" hangingPunct="1"/>
            <a:r>
              <a:rPr lang="en-US" dirty="0"/>
              <a:t>Programmers keep making the same mistakes </a:t>
            </a:r>
            <a:r>
              <a:rPr lang="en-US" dirty="0">
                <a:sym typeface="Wingdings"/>
              </a:rPr>
              <a:t></a:t>
            </a:r>
          </a:p>
          <a:p>
            <a:pPr lvl="1" eaLnBrk="1" hangingPunct="1"/>
            <a:r>
              <a:rPr lang="en-US" dirty="0">
                <a:sym typeface="Wingdings"/>
              </a:rPr>
              <a:t>Recent measures make these attacks much more difficult</a:t>
            </a:r>
            <a:endParaRPr lang="en-US" dirty="0"/>
          </a:p>
          <a:p>
            <a:pPr eaLnBrk="1" hangingPunct="1"/>
            <a:r>
              <a:rPr lang="en-US" dirty="0"/>
              <a:t>Examples across the decades</a:t>
            </a:r>
          </a:p>
          <a:p>
            <a:pPr lvl="1" eaLnBrk="1" hangingPunct="1"/>
            <a:r>
              <a:rPr lang="en-US" dirty="0"/>
              <a:t>Original “Internet worm” (1988)</a:t>
            </a:r>
          </a:p>
          <a:p>
            <a:pPr lvl="1" eaLnBrk="1" hangingPunct="1"/>
            <a:r>
              <a:rPr lang="en-US" dirty="0"/>
              <a:t>“IM wars” (1999)</a:t>
            </a:r>
          </a:p>
          <a:p>
            <a:pPr lvl="1" eaLnBrk="1" hangingPunct="1"/>
            <a:r>
              <a:rPr lang="en-US" dirty="0"/>
              <a:t>Twilight hack on Wii (2000s)</a:t>
            </a:r>
          </a:p>
          <a:p>
            <a:pPr lvl="1" eaLnBrk="1" hangingPunct="1"/>
            <a:r>
              <a:rPr lang="en-US" dirty="0"/>
              <a:t>… and many, many more</a:t>
            </a:r>
          </a:p>
          <a:p>
            <a:pPr eaLnBrk="1" hangingPunct="1"/>
            <a:r>
              <a:rPr lang="en-US" dirty="0"/>
              <a:t>You will learn some of the tricks in lab 4</a:t>
            </a:r>
          </a:p>
          <a:p>
            <a:pPr lvl="1" eaLnBrk="1" hangingPunct="1"/>
            <a:r>
              <a:rPr lang="en-US" dirty="0"/>
              <a:t>Hopefully to convince you to never leave such holes in your programs!!</a:t>
            </a:r>
          </a:p>
        </p:txBody>
      </p:sp>
    </p:spTree>
    <p:extLst>
      <p:ext uri="{BB962C8B-B14F-4D97-AF65-F5344CB8AC3E}">
        <p14:creationId xmlns:p14="http://schemas.microsoft.com/office/powerpoint/2010/main" val="2379324217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Example: Original Internet Worm (1988)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Exploited a few vulnerabilities to spread</a:t>
            </a:r>
          </a:p>
          <a:p>
            <a:pPr lvl="1" eaLnBrk="1" hangingPunct="1"/>
            <a:r>
              <a:rPr lang="en-US" dirty="0"/>
              <a:t>Early versions of the finger server (</a:t>
            </a:r>
            <a:r>
              <a:rPr lang="en-US" dirty="0" err="1"/>
              <a:t>fingerd</a:t>
            </a:r>
            <a:r>
              <a:rPr lang="en-US" dirty="0"/>
              <a:t>) used </a:t>
            </a:r>
            <a:r>
              <a:rPr lang="en-US" b="1" dirty="0">
                <a:latin typeface="Courier New" pitchFamily="49" charset="0"/>
              </a:rPr>
              <a:t>gets()</a:t>
            </a:r>
            <a:r>
              <a:rPr lang="en-US" b="1" dirty="0"/>
              <a:t> </a:t>
            </a:r>
            <a:r>
              <a:rPr lang="en-US" dirty="0"/>
              <a:t>to read the argument sent by the client:</a:t>
            </a:r>
          </a:p>
          <a:p>
            <a:pPr lvl="2" eaLnBrk="1" hangingPunct="1"/>
            <a:r>
              <a:rPr lang="en-US" b="1" dirty="0">
                <a:latin typeface="Courier New" pitchFamily="49" charset="0"/>
              </a:rPr>
              <a:t>finger geoff@cs.hmc.edu</a:t>
            </a:r>
          </a:p>
          <a:p>
            <a:pPr lvl="1" eaLnBrk="1" hangingPunct="1"/>
            <a:r>
              <a:rPr lang="en-US" dirty="0"/>
              <a:t>Worm attacked </a:t>
            </a:r>
            <a:r>
              <a:rPr lang="en-US" dirty="0" err="1"/>
              <a:t>fingerd</a:t>
            </a:r>
            <a:r>
              <a:rPr lang="en-US" dirty="0"/>
              <a:t> server by sending phony argument:</a:t>
            </a:r>
          </a:p>
          <a:p>
            <a:pPr lvl="2" eaLnBrk="1" hangingPunct="1"/>
            <a:r>
              <a:rPr lang="en-US" b="1" dirty="0">
                <a:latin typeface="Courier New" pitchFamily="49" charset="0"/>
              </a:rPr>
              <a:t>finger</a:t>
            </a:r>
            <a:r>
              <a:rPr lang="en-US" b="1" i="1" dirty="0">
                <a:latin typeface="Courier New" pitchFamily="49" charset="0"/>
              </a:rPr>
              <a:t> “exploit-code  padding  new-return-address”</a:t>
            </a:r>
          </a:p>
          <a:p>
            <a:pPr lvl="2" eaLnBrk="1" hangingPunct="1"/>
            <a:r>
              <a:rPr lang="en-US" dirty="0"/>
              <a:t>exploit code: executed a root shell on the victim machine with a direct TCP connection to the attacker.</a:t>
            </a:r>
          </a:p>
          <a:p>
            <a:pPr eaLnBrk="1" hangingPunct="1"/>
            <a:r>
              <a:rPr lang="en-US" dirty="0"/>
              <a:t>Once on a machine, scanned for other machines to attack</a:t>
            </a:r>
          </a:p>
          <a:p>
            <a:pPr lvl="1" eaLnBrk="1" hangingPunct="1"/>
            <a:r>
              <a:rPr lang="en-US" dirty="0"/>
              <a:t>invaded ~6000 computers in hours (10% of the Internet </a:t>
            </a:r>
            <a:r>
              <a:rPr lang="en-US" dirty="0">
                <a:sym typeface="Wingdings"/>
              </a:rPr>
              <a:t> )</a:t>
            </a:r>
          </a:p>
          <a:p>
            <a:pPr lvl="2" eaLnBrk="1" hangingPunct="1"/>
            <a:r>
              <a:rPr lang="en-US" dirty="0">
                <a:sym typeface="Wingdings"/>
              </a:rPr>
              <a:t>see June 1989 article in </a:t>
            </a:r>
            <a:r>
              <a:rPr lang="en-US" i="1" dirty="0">
                <a:sym typeface="Wingdings"/>
              </a:rPr>
              <a:t>Comm. of the ACM</a:t>
            </a:r>
            <a:endParaRPr lang="en-US" i="1" dirty="0"/>
          </a:p>
          <a:p>
            <a:pPr lvl="1" eaLnBrk="1" hangingPunct="1"/>
            <a:r>
              <a:rPr lang="en-US" dirty="0"/>
              <a:t>the young author of the worm was prosecuted…</a:t>
            </a:r>
          </a:p>
          <a:p>
            <a:pPr lvl="1" eaLnBrk="1" hangingPunct="1"/>
            <a:r>
              <a:rPr lang="en-US" dirty="0"/>
              <a:t>and CERT was formed… still homed at CMU</a:t>
            </a:r>
          </a:p>
        </p:txBody>
      </p:sp>
    </p:spTree>
    <p:extLst>
      <p:ext uri="{BB962C8B-B14F-4D97-AF65-F5344CB8AC3E}">
        <p14:creationId xmlns:p14="http://schemas.microsoft.com/office/powerpoint/2010/main" val="1221044983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Example 2: IM War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July, 1999</a:t>
            </a:r>
          </a:p>
          <a:p>
            <a:pPr lvl="1" eaLnBrk="1" hangingPunct="1"/>
            <a:r>
              <a:rPr lang="en-US" dirty="0"/>
              <a:t>Microsoft launches MSN Messenger (instant messaging system).</a:t>
            </a:r>
          </a:p>
          <a:p>
            <a:pPr lvl="1" eaLnBrk="1" hangingPunct="1"/>
            <a:r>
              <a:rPr lang="en-US" dirty="0"/>
              <a:t>Messenger clients can access popular AOL Instant Messaging Service (AIM) servers</a:t>
            </a:r>
          </a:p>
          <a:p>
            <a:pPr eaLnBrk="1" hangingPunct="1"/>
            <a:endParaRPr lang="en-US" dirty="0"/>
          </a:p>
          <a:p>
            <a:pPr lvl="1" eaLnBrk="1" hangingPunct="1">
              <a:buFont typeface="Wingdings" pitchFamily="2" charset="2"/>
              <a:buNone/>
            </a:pPr>
            <a:endParaRPr lang="en-US" dirty="0"/>
          </a:p>
          <a:p>
            <a:pPr eaLnBrk="1" hangingPunct="1"/>
            <a:endParaRPr lang="en-US" dirty="0"/>
          </a:p>
        </p:txBody>
      </p:sp>
      <p:sp>
        <p:nvSpPr>
          <p:cNvPr id="356356" name="Oval 4"/>
          <p:cNvSpPr>
            <a:spLocks noChangeArrowheads="1"/>
          </p:cNvSpPr>
          <p:nvPr/>
        </p:nvSpPr>
        <p:spPr bwMode="auto">
          <a:xfrm>
            <a:off x="7272092" y="4017614"/>
            <a:ext cx="1095866" cy="830961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en-US" dirty="0">
                <a:latin typeface="Calibri" pitchFamily="34" charset="0"/>
              </a:rPr>
              <a:t>AIM</a:t>
            </a:r>
          </a:p>
          <a:p>
            <a:pPr algn="ctr" eaLnBrk="0" hangingPunct="0">
              <a:defRPr/>
            </a:pPr>
            <a:r>
              <a:rPr lang="en-US" dirty="0">
                <a:latin typeface="Calibri" pitchFamily="34" charset="0"/>
              </a:rPr>
              <a:t>server</a:t>
            </a:r>
          </a:p>
        </p:txBody>
      </p:sp>
      <p:sp>
        <p:nvSpPr>
          <p:cNvPr id="356357" name="Oval 5"/>
          <p:cNvSpPr>
            <a:spLocks noChangeArrowheads="1"/>
          </p:cNvSpPr>
          <p:nvPr/>
        </p:nvSpPr>
        <p:spPr bwMode="auto">
          <a:xfrm>
            <a:off x="6265978" y="3011139"/>
            <a:ext cx="998307" cy="830961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en-US" dirty="0">
                <a:latin typeface="Calibri" pitchFamily="34" charset="0"/>
              </a:rPr>
              <a:t>AIM</a:t>
            </a:r>
          </a:p>
          <a:p>
            <a:pPr algn="ctr" eaLnBrk="0" hangingPunct="0">
              <a:defRPr/>
            </a:pPr>
            <a:r>
              <a:rPr lang="en-US" dirty="0">
                <a:latin typeface="Calibri" pitchFamily="34" charset="0"/>
              </a:rPr>
              <a:t>client</a:t>
            </a:r>
          </a:p>
        </p:txBody>
      </p:sp>
      <p:sp>
        <p:nvSpPr>
          <p:cNvPr id="356358" name="Oval 6"/>
          <p:cNvSpPr>
            <a:spLocks noChangeArrowheads="1"/>
          </p:cNvSpPr>
          <p:nvPr/>
        </p:nvSpPr>
        <p:spPr bwMode="auto">
          <a:xfrm>
            <a:off x="6332653" y="5068539"/>
            <a:ext cx="998307" cy="830961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defRPr/>
            </a:pPr>
            <a:r>
              <a:rPr lang="en-US" dirty="0">
                <a:latin typeface="Calibri" pitchFamily="34" charset="0"/>
              </a:rPr>
              <a:t>AIM</a:t>
            </a:r>
          </a:p>
          <a:p>
            <a:pPr algn="ctr" eaLnBrk="0" hangingPunct="0">
              <a:defRPr/>
            </a:pPr>
            <a:r>
              <a:rPr lang="en-US" dirty="0">
                <a:latin typeface="Calibri" pitchFamily="34" charset="0"/>
              </a:rPr>
              <a:t>client</a:t>
            </a:r>
          </a:p>
        </p:txBody>
      </p:sp>
      <p:sp>
        <p:nvSpPr>
          <p:cNvPr id="20487" name="Oval 7"/>
          <p:cNvSpPr>
            <a:spLocks noChangeArrowheads="1"/>
          </p:cNvSpPr>
          <p:nvPr/>
        </p:nvSpPr>
        <p:spPr bwMode="auto">
          <a:xfrm>
            <a:off x="5596053" y="4017614"/>
            <a:ext cx="998307" cy="830961"/>
          </a:xfrm>
          <a:prstGeom prst="ellipse">
            <a:avLst/>
          </a:prstGeom>
          <a:solidFill>
            <a:srgbClr val="F1C7C7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alibri" pitchFamily="34" charset="0"/>
              </a:rPr>
              <a:t>MSN</a:t>
            </a:r>
          </a:p>
          <a:p>
            <a:pPr algn="ctr" eaLnBrk="0" hangingPunct="0"/>
            <a:r>
              <a:rPr lang="en-US">
                <a:latin typeface="Calibri" pitchFamily="34" charset="0"/>
              </a:rPr>
              <a:t>client</a:t>
            </a:r>
          </a:p>
        </p:txBody>
      </p:sp>
      <p:sp>
        <p:nvSpPr>
          <p:cNvPr id="20488" name="Oval 8"/>
          <p:cNvSpPr>
            <a:spLocks noChangeArrowheads="1"/>
          </p:cNvSpPr>
          <p:nvPr/>
        </p:nvSpPr>
        <p:spPr bwMode="auto">
          <a:xfrm>
            <a:off x="3809755" y="4017614"/>
            <a:ext cx="1095866" cy="830961"/>
          </a:xfrm>
          <a:prstGeom prst="ellipse">
            <a:avLst/>
          </a:prstGeom>
          <a:solidFill>
            <a:srgbClr val="F1C7C7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>
                <a:latin typeface="Calibri" pitchFamily="34" charset="0"/>
              </a:rPr>
              <a:t>MSN</a:t>
            </a:r>
          </a:p>
          <a:p>
            <a:pPr algn="ctr" eaLnBrk="0" hangingPunct="0"/>
            <a:r>
              <a:rPr lang="en-US">
                <a:latin typeface="Calibri" pitchFamily="34" charset="0"/>
              </a:rPr>
              <a:t>server</a:t>
            </a:r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4918075" y="44196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0" name="Line 10"/>
          <p:cNvSpPr>
            <a:spLocks noChangeShapeType="1"/>
          </p:cNvSpPr>
          <p:nvPr/>
        </p:nvSpPr>
        <p:spPr bwMode="auto">
          <a:xfrm>
            <a:off x="6596062" y="44196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>
            <a:off x="7170737" y="3717925"/>
            <a:ext cx="3048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rot="5400000">
            <a:off x="7165975" y="4762500"/>
            <a:ext cx="3048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99329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x86-64 Linux Memory Layout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Stack</a:t>
            </a:r>
          </a:p>
          <a:p>
            <a:pPr lvl="1"/>
            <a:r>
              <a:rPr lang="en-US" dirty="0"/>
              <a:t>Runtime stack (8MB limit by default)</a:t>
            </a:r>
          </a:p>
          <a:p>
            <a:pPr lvl="1"/>
            <a:r>
              <a:rPr lang="en-US" dirty="0"/>
              <a:t>E. </a:t>
            </a:r>
            <a:r>
              <a:rPr lang="en-US" dirty="0" err="1"/>
              <a:t>g</a:t>
            </a:r>
            <a:r>
              <a:rPr lang="en-US" dirty="0"/>
              <a:t>., local variables</a:t>
            </a:r>
          </a:p>
          <a:p>
            <a:r>
              <a:rPr lang="en-US" dirty="0"/>
              <a:t>Heap</a:t>
            </a:r>
          </a:p>
          <a:p>
            <a:pPr lvl="1"/>
            <a:r>
              <a:rPr lang="en-US" dirty="0"/>
              <a:t>Dynamically allocated as needed</a:t>
            </a:r>
          </a:p>
          <a:p>
            <a:pPr lvl="1"/>
            <a:r>
              <a:rPr lang="en-US" dirty="0"/>
              <a:t>When call  </a:t>
            </a:r>
            <a:r>
              <a:rPr lang="en-US" dirty="0" err="1"/>
              <a:t>malloc</a:t>
            </a:r>
            <a:r>
              <a:rPr lang="en-US" dirty="0"/>
              <a:t>(), </a:t>
            </a:r>
            <a:r>
              <a:rPr lang="en-US" dirty="0" err="1"/>
              <a:t>calloc</a:t>
            </a:r>
            <a:r>
              <a:rPr lang="en-US" dirty="0"/>
              <a:t>(), new()</a:t>
            </a:r>
          </a:p>
          <a:p>
            <a:r>
              <a:rPr lang="en-US" dirty="0"/>
              <a:t>Data</a:t>
            </a:r>
          </a:p>
          <a:p>
            <a:pPr lvl="1"/>
            <a:r>
              <a:rPr lang="en-US" dirty="0"/>
              <a:t>Statically allocated data</a:t>
            </a:r>
          </a:p>
          <a:p>
            <a:pPr lvl="1"/>
            <a:r>
              <a:rPr lang="en-US" dirty="0"/>
              <a:t>E.g., global </a:t>
            </a:r>
            <a:r>
              <a:rPr lang="en-US" dirty="0" err="1"/>
              <a:t>vars</a:t>
            </a:r>
            <a:r>
              <a:rPr lang="en-US" dirty="0"/>
              <a:t>, </a:t>
            </a:r>
            <a:r>
              <a:rPr lang="en-US" dirty="0">
                <a:latin typeface="Courier New"/>
                <a:cs typeface="Courier New"/>
              </a:rPr>
              <a:t>static</a:t>
            </a:r>
            <a:r>
              <a:rPr lang="en-US" dirty="0"/>
              <a:t> </a:t>
            </a:r>
            <a:r>
              <a:rPr lang="en-US" dirty="0" err="1"/>
              <a:t>vars</a:t>
            </a:r>
            <a:r>
              <a:rPr lang="en-US" dirty="0"/>
              <a:t>, string constants</a:t>
            </a:r>
          </a:p>
          <a:p>
            <a:r>
              <a:rPr lang="en-US" dirty="0"/>
              <a:t>Text  / Shared Libraries</a:t>
            </a:r>
          </a:p>
          <a:p>
            <a:pPr lvl="1"/>
            <a:r>
              <a:rPr lang="en-US" dirty="0"/>
              <a:t>Executable machine instructions</a:t>
            </a:r>
          </a:p>
          <a:p>
            <a:pPr lvl="1"/>
            <a:r>
              <a:rPr lang="en-US" dirty="0"/>
              <a:t>Read-only</a:t>
            </a:r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4474402" y="6169580"/>
            <a:ext cx="2133600" cy="3416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b="0" dirty="0">
                <a:latin typeface="Calibri" pitchFamily="34" charset="0"/>
              </a:rPr>
              <a:t>Hex Address</a:t>
            </a:r>
          </a:p>
        </p:txBody>
      </p:sp>
      <p:sp>
        <p:nvSpPr>
          <p:cNvPr id="10245" name="Text Box 12"/>
          <p:cNvSpPr txBox="1">
            <a:spLocks noChangeArrowheads="1"/>
          </p:cNvSpPr>
          <p:nvPr/>
        </p:nvSpPr>
        <p:spPr bwMode="auto">
          <a:xfrm>
            <a:off x="5991602" y="914401"/>
            <a:ext cx="2390398" cy="34855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dirty="0">
                <a:latin typeface="Courier New" pitchFamily="49" charset="0"/>
              </a:rPr>
              <a:t>00007FFFFFFFFFFF</a:t>
            </a:r>
          </a:p>
        </p:txBody>
      </p:sp>
      <p:sp>
        <p:nvSpPr>
          <p:cNvPr id="10246" name="Text Box 19"/>
          <p:cNvSpPr txBox="1">
            <a:spLocks noChangeArrowheads="1"/>
          </p:cNvSpPr>
          <p:nvPr/>
        </p:nvSpPr>
        <p:spPr bwMode="auto">
          <a:xfrm>
            <a:off x="7370186" y="6412469"/>
            <a:ext cx="1011815" cy="34855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dirty="0">
                <a:latin typeface="Courier New" pitchFamily="49" charset="0"/>
              </a:rPr>
              <a:t>000000</a:t>
            </a:r>
          </a:p>
        </p:txBody>
      </p:sp>
      <p:sp>
        <p:nvSpPr>
          <p:cNvPr id="348180" name="Rectangle 20"/>
          <p:cNvSpPr>
            <a:spLocks noChangeArrowheads="1"/>
          </p:cNvSpPr>
          <p:nvPr/>
        </p:nvSpPr>
        <p:spPr bwMode="auto">
          <a:xfrm>
            <a:off x="8382000" y="1041956"/>
            <a:ext cx="1447800" cy="5584825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348181" name="Rectangle 21"/>
          <p:cNvSpPr>
            <a:spLocks noChangeArrowheads="1"/>
          </p:cNvSpPr>
          <p:nvPr/>
        </p:nvSpPr>
        <p:spPr bwMode="auto">
          <a:xfrm>
            <a:off x="8382000" y="1047750"/>
            <a:ext cx="1447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dirty="0">
                <a:latin typeface="Calibri" pitchFamily="34" charset="0"/>
              </a:rPr>
              <a:t>Stack</a:t>
            </a:r>
          </a:p>
        </p:txBody>
      </p:sp>
      <p:sp>
        <p:nvSpPr>
          <p:cNvPr id="10249" name="Rectangle 23"/>
          <p:cNvSpPr>
            <a:spLocks noChangeArrowheads="1"/>
          </p:cNvSpPr>
          <p:nvPr/>
        </p:nvSpPr>
        <p:spPr bwMode="auto">
          <a:xfrm>
            <a:off x="8382000" y="6017180"/>
            <a:ext cx="1447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>
                <a:latin typeface="Calibri" pitchFamily="34" charset="0"/>
              </a:rPr>
              <a:t>Text</a:t>
            </a:r>
          </a:p>
        </p:txBody>
      </p:sp>
      <p:sp>
        <p:nvSpPr>
          <p:cNvPr id="10250" name="Rectangle 24"/>
          <p:cNvSpPr>
            <a:spLocks noChangeArrowheads="1"/>
          </p:cNvSpPr>
          <p:nvPr/>
        </p:nvSpPr>
        <p:spPr bwMode="auto">
          <a:xfrm>
            <a:off x="8382000" y="5712380"/>
            <a:ext cx="1447800" cy="304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>
                <a:latin typeface="Calibri" pitchFamily="34" charset="0"/>
              </a:rPr>
              <a:t>Data</a:t>
            </a:r>
          </a:p>
        </p:txBody>
      </p:sp>
      <p:sp>
        <p:nvSpPr>
          <p:cNvPr id="10251" name="Rectangle 25"/>
          <p:cNvSpPr>
            <a:spLocks noChangeArrowheads="1"/>
          </p:cNvSpPr>
          <p:nvPr/>
        </p:nvSpPr>
        <p:spPr bwMode="auto">
          <a:xfrm>
            <a:off x="8382000" y="5105400"/>
            <a:ext cx="1447800" cy="60698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dirty="0">
                <a:latin typeface="Calibri" pitchFamily="34" charset="0"/>
              </a:rPr>
              <a:t>Heap</a:t>
            </a:r>
          </a:p>
        </p:txBody>
      </p:sp>
      <p:sp>
        <p:nvSpPr>
          <p:cNvPr id="10252" name="Text Box 27"/>
          <p:cNvSpPr txBox="1">
            <a:spLocks noChangeArrowheads="1"/>
          </p:cNvSpPr>
          <p:nvPr/>
        </p:nvSpPr>
        <p:spPr bwMode="auto">
          <a:xfrm>
            <a:off x="7370186" y="6169581"/>
            <a:ext cx="1011815" cy="34855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dirty="0">
                <a:latin typeface="Courier New" pitchFamily="49" charset="0"/>
              </a:rPr>
              <a:t>400000</a:t>
            </a:r>
          </a:p>
        </p:txBody>
      </p:sp>
      <p:sp>
        <p:nvSpPr>
          <p:cNvPr id="10253" name="Line 34"/>
          <p:cNvSpPr>
            <a:spLocks noChangeShapeType="1"/>
          </p:cNvSpPr>
          <p:nvPr/>
        </p:nvSpPr>
        <p:spPr bwMode="auto">
          <a:xfrm>
            <a:off x="9105900" y="142875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0254" name="Line 35"/>
          <p:cNvSpPr>
            <a:spLocks noChangeShapeType="1"/>
          </p:cNvSpPr>
          <p:nvPr/>
        </p:nvSpPr>
        <p:spPr bwMode="auto">
          <a:xfrm flipV="1">
            <a:off x="9105900" y="4876800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6" name="Right Arrow 15"/>
          <p:cNvSpPr/>
          <p:nvPr/>
        </p:nvSpPr>
        <p:spPr bwMode="auto">
          <a:xfrm>
            <a:off x="6705600" y="6115605"/>
            <a:ext cx="609600" cy="457200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anchor="ctr" anchorCtr="1"/>
          <a:lstStyle/>
          <a:p>
            <a:pPr algn="ctr"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8382000" y="2189164"/>
            <a:ext cx="1447800" cy="1587"/>
          </a:xfrm>
          <a:prstGeom prst="line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257" name="AutoShape 16"/>
          <p:cNvSpPr>
            <a:spLocks/>
          </p:cNvSpPr>
          <p:nvPr/>
        </p:nvSpPr>
        <p:spPr bwMode="auto">
          <a:xfrm rot="10800000">
            <a:off x="9888538" y="1047751"/>
            <a:ext cx="228600" cy="1141413"/>
          </a:xfrm>
          <a:prstGeom prst="leftBrace">
            <a:avLst>
              <a:gd name="adj1" fmla="val 75011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>
              <a:latin typeface="Calibri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0088517" y="1435100"/>
            <a:ext cx="633507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kern="0" dirty="0">
                <a:solidFill>
                  <a:srgbClr val="000000"/>
                </a:solidFill>
                <a:latin typeface="Calibri" pitchFamily="34" charset="0"/>
              </a:rPr>
              <a:t>8MB</a:t>
            </a: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458200" y="648968"/>
            <a:ext cx="1289648" cy="3416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not to scale</a:t>
            </a:r>
          </a:p>
        </p:txBody>
      </p:sp>
      <p:sp>
        <p:nvSpPr>
          <p:cNvPr id="22" name="Rectangle 25"/>
          <p:cNvSpPr>
            <a:spLocks noChangeArrowheads="1"/>
          </p:cNvSpPr>
          <p:nvPr/>
        </p:nvSpPr>
        <p:spPr bwMode="auto">
          <a:xfrm>
            <a:off x="8382000" y="3733800"/>
            <a:ext cx="1447800" cy="6096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dirty="0">
                <a:latin typeface="Calibri" pitchFamily="34" charset="0"/>
              </a:rPr>
              <a:t>Shared</a:t>
            </a:r>
          </a:p>
          <a:p>
            <a:pPr algn="ctr" eaLnBrk="0" hangingPunct="0"/>
            <a:r>
              <a:rPr lang="en-US" dirty="0">
                <a:latin typeface="Calibri" pitchFamily="34" charset="0"/>
              </a:rPr>
              <a:t>Libraries</a:t>
            </a:r>
          </a:p>
        </p:txBody>
      </p:sp>
    </p:spTree>
    <p:extLst>
      <p:ext uri="{BB962C8B-B14F-4D97-AF65-F5344CB8AC3E}">
        <p14:creationId xmlns:p14="http://schemas.microsoft.com/office/powerpoint/2010/main" val="4033201320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IM War (cont.)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August 1999</a:t>
            </a:r>
          </a:p>
          <a:p>
            <a:pPr lvl="1" eaLnBrk="1" hangingPunct="1"/>
            <a:r>
              <a:rPr lang="en-US" dirty="0"/>
              <a:t>Mysteriously, Messenger clients can no longer access AIM servers</a:t>
            </a:r>
          </a:p>
          <a:p>
            <a:pPr lvl="1" eaLnBrk="1" hangingPunct="1"/>
            <a:r>
              <a:rPr lang="en-US" dirty="0"/>
              <a:t>Microsoft and AOL begin the IM war:</a:t>
            </a:r>
          </a:p>
          <a:p>
            <a:pPr lvl="2" eaLnBrk="1" hangingPunct="1"/>
            <a:r>
              <a:rPr lang="en-US" dirty="0"/>
              <a:t>AOL changes server to disallow Messenger clients</a:t>
            </a:r>
          </a:p>
          <a:p>
            <a:pPr lvl="2" eaLnBrk="1" hangingPunct="1"/>
            <a:r>
              <a:rPr lang="en-US" dirty="0"/>
              <a:t>Microsoft makes changes to clients to defeat AOL changes</a:t>
            </a:r>
          </a:p>
          <a:p>
            <a:pPr lvl="2" eaLnBrk="1" hangingPunct="1"/>
            <a:r>
              <a:rPr lang="en-US" dirty="0"/>
              <a:t>At least 13 such skirmishes</a:t>
            </a:r>
          </a:p>
          <a:p>
            <a:pPr lvl="1" eaLnBrk="1" hangingPunct="1"/>
            <a:r>
              <a:rPr lang="en-US" dirty="0"/>
              <a:t>What was really happening?</a:t>
            </a:r>
          </a:p>
          <a:p>
            <a:pPr lvl="2" eaLnBrk="1" hangingPunct="1"/>
            <a:r>
              <a:rPr lang="en-US" dirty="0"/>
              <a:t>AOL had discovered a buffer overflow bug in their own AIM clients</a:t>
            </a:r>
          </a:p>
          <a:p>
            <a:pPr lvl="2" eaLnBrk="1" hangingPunct="1"/>
            <a:r>
              <a:rPr lang="en-US" dirty="0"/>
              <a:t>They exploited it to detect and block Microsoft: the exploit code returned a 4-byte signature (the bytes at some location in the AIM client) to server</a:t>
            </a:r>
          </a:p>
          <a:p>
            <a:pPr lvl="2" eaLnBrk="1" hangingPunct="1"/>
            <a:r>
              <a:rPr lang="en-US" dirty="0"/>
              <a:t>When Microsoft changed code to match signature, AOL changed signature location</a:t>
            </a:r>
          </a:p>
          <a:p>
            <a:pPr lvl="2"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663960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304800"/>
            <a:ext cx="8991600" cy="5486400"/>
          </a:xfrm>
        </p:spPr>
        <p:txBody>
          <a:bodyPr/>
          <a:lstStyle/>
          <a:p>
            <a:pPr marL="223838" indent="-223838" defTabSz="895350" eaLnBrk="1" hangingPunct="1">
              <a:spcBef>
                <a:spcPct val="0"/>
              </a:spcBef>
            </a:pPr>
            <a:r>
              <a:rPr lang="en-US" sz="1400" b="0">
                <a:latin typeface="Courier New" pitchFamily="49" charset="0"/>
              </a:rPr>
              <a:t>Date: Wed, 11 Aug 1999 11:30:57 -0700 (PDT) </a:t>
            </a:r>
          </a:p>
          <a:p>
            <a:pPr marL="223838" indent="-223838" defTabSz="895350" eaLnBrk="1" hangingPunct="1">
              <a:spcBef>
                <a:spcPct val="0"/>
              </a:spcBef>
            </a:pPr>
            <a:r>
              <a:rPr lang="en-US" sz="1400" b="0">
                <a:latin typeface="Courier New" pitchFamily="49" charset="0"/>
              </a:rPr>
              <a:t>From: Phil Bucking &lt;philbucking@yahoo.com&gt; </a:t>
            </a:r>
          </a:p>
          <a:p>
            <a:pPr marL="223838" indent="-223838" defTabSz="895350" eaLnBrk="1" hangingPunct="1">
              <a:spcBef>
                <a:spcPct val="0"/>
              </a:spcBef>
            </a:pPr>
            <a:r>
              <a:rPr lang="en-US" sz="1400" b="0">
                <a:latin typeface="Courier New" pitchFamily="49" charset="0"/>
              </a:rPr>
              <a:t>Subject: AOL exploiting buffer overrun bug in their own software! </a:t>
            </a:r>
          </a:p>
          <a:p>
            <a:pPr marL="223838" indent="-223838" defTabSz="895350" eaLnBrk="1" hangingPunct="1">
              <a:spcBef>
                <a:spcPct val="0"/>
              </a:spcBef>
            </a:pPr>
            <a:r>
              <a:rPr lang="en-US" sz="1400" b="0">
                <a:latin typeface="Courier New" pitchFamily="49" charset="0"/>
              </a:rPr>
              <a:t>To: rms@pharlap.com </a:t>
            </a:r>
          </a:p>
          <a:p>
            <a:pPr marL="223838" indent="-223838" defTabSz="895350" eaLnBrk="1" hangingPunct="1">
              <a:spcBef>
                <a:spcPct val="0"/>
              </a:spcBef>
            </a:pPr>
            <a:endParaRPr lang="en-US" sz="1400" b="0">
              <a:latin typeface="Courier New" pitchFamily="49" charset="0"/>
            </a:endParaRPr>
          </a:p>
          <a:p>
            <a:pPr marL="223838" indent="-223838" defTabSz="895350" eaLnBrk="1" hangingPunct="1">
              <a:spcBef>
                <a:spcPct val="0"/>
              </a:spcBef>
            </a:pPr>
            <a:r>
              <a:rPr lang="en-US" sz="1400" b="0">
                <a:latin typeface="Courier New" pitchFamily="49" charset="0"/>
              </a:rPr>
              <a:t>Mr. Smith,</a:t>
            </a:r>
          </a:p>
          <a:p>
            <a:pPr marL="223838" indent="-223838" defTabSz="895350" eaLnBrk="1" hangingPunct="1">
              <a:spcBef>
                <a:spcPct val="0"/>
              </a:spcBef>
            </a:pPr>
            <a:endParaRPr lang="en-US" sz="1400" b="0">
              <a:latin typeface="Courier New" pitchFamily="49" charset="0"/>
            </a:endParaRPr>
          </a:p>
          <a:p>
            <a:pPr marL="223838" indent="-223838" defTabSz="895350" eaLnBrk="1" hangingPunct="1">
              <a:spcBef>
                <a:spcPct val="0"/>
              </a:spcBef>
            </a:pPr>
            <a:r>
              <a:rPr lang="en-US" sz="1400" b="0">
                <a:latin typeface="Courier New" pitchFamily="49" charset="0"/>
              </a:rPr>
              <a:t>I am writing you because I have discovered something that I think you </a:t>
            </a:r>
          </a:p>
          <a:p>
            <a:pPr marL="223838" indent="-223838" defTabSz="895350" eaLnBrk="1" hangingPunct="1">
              <a:spcBef>
                <a:spcPct val="0"/>
              </a:spcBef>
            </a:pPr>
            <a:r>
              <a:rPr lang="en-US" sz="1400" b="0">
                <a:latin typeface="Courier New" pitchFamily="49" charset="0"/>
              </a:rPr>
              <a:t>might find interesting because you are an Internet security expert with </a:t>
            </a:r>
          </a:p>
          <a:p>
            <a:pPr marL="223838" indent="-223838" defTabSz="895350" eaLnBrk="1" hangingPunct="1">
              <a:spcBef>
                <a:spcPct val="0"/>
              </a:spcBef>
            </a:pPr>
            <a:r>
              <a:rPr lang="en-US" sz="1400" b="0">
                <a:latin typeface="Courier New" pitchFamily="49" charset="0"/>
              </a:rPr>
              <a:t>experience in this area. I have also tried to contact AOL but received </a:t>
            </a:r>
          </a:p>
          <a:p>
            <a:pPr marL="223838" indent="-223838" defTabSz="895350" eaLnBrk="1" hangingPunct="1">
              <a:spcBef>
                <a:spcPct val="0"/>
              </a:spcBef>
            </a:pPr>
            <a:r>
              <a:rPr lang="en-US" sz="1400" b="0">
                <a:latin typeface="Courier New" pitchFamily="49" charset="0"/>
              </a:rPr>
              <a:t>no response.</a:t>
            </a:r>
          </a:p>
          <a:p>
            <a:pPr marL="223838" indent="-223838" defTabSz="895350" eaLnBrk="1" hangingPunct="1">
              <a:spcBef>
                <a:spcPct val="0"/>
              </a:spcBef>
            </a:pPr>
            <a:endParaRPr lang="en-US" sz="1400" b="0">
              <a:latin typeface="Courier New" pitchFamily="49" charset="0"/>
            </a:endParaRPr>
          </a:p>
          <a:p>
            <a:pPr marL="223838" indent="-223838" defTabSz="895350" eaLnBrk="1" hangingPunct="1">
              <a:spcBef>
                <a:spcPct val="0"/>
              </a:spcBef>
            </a:pPr>
            <a:r>
              <a:rPr lang="en-US" sz="1400" b="0">
                <a:latin typeface="Courier New" pitchFamily="49" charset="0"/>
              </a:rPr>
              <a:t>I am a developer who has been working on a revolutionary new instant </a:t>
            </a:r>
          </a:p>
          <a:p>
            <a:pPr marL="223838" indent="-223838" defTabSz="895350" eaLnBrk="1" hangingPunct="1">
              <a:spcBef>
                <a:spcPct val="0"/>
              </a:spcBef>
            </a:pPr>
            <a:r>
              <a:rPr lang="en-US" sz="1400" b="0">
                <a:latin typeface="Courier New" pitchFamily="49" charset="0"/>
              </a:rPr>
              <a:t>messaging client that should be released later this year.</a:t>
            </a:r>
          </a:p>
          <a:p>
            <a:pPr marL="223838" indent="-223838" defTabSz="895350" eaLnBrk="1" hangingPunct="1">
              <a:spcBef>
                <a:spcPct val="0"/>
              </a:spcBef>
            </a:pPr>
            <a:r>
              <a:rPr lang="en-US" sz="1400" b="0">
                <a:latin typeface="Courier New" pitchFamily="49" charset="0"/>
              </a:rPr>
              <a:t>...</a:t>
            </a:r>
          </a:p>
          <a:p>
            <a:pPr marL="223838" indent="-223838" defTabSz="895350" eaLnBrk="1" hangingPunct="1">
              <a:spcBef>
                <a:spcPct val="0"/>
              </a:spcBef>
            </a:pPr>
            <a:r>
              <a:rPr lang="en-US" sz="1400" b="0">
                <a:latin typeface="Courier New" pitchFamily="49" charset="0"/>
              </a:rPr>
              <a:t>It appears that the AIM client has a buffer overrun bug. By itself </a:t>
            </a:r>
          </a:p>
          <a:p>
            <a:pPr marL="223838" indent="-223838" defTabSz="895350" eaLnBrk="1" hangingPunct="1">
              <a:spcBef>
                <a:spcPct val="0"/>
              </a:spcBef>
            </a:pPr>
            <a:r>
              <a:rPr lang="en-US" sz="1400" b="0">
                <a:latin typeface="Courier New" pitchFamily="49" charset="0"/>
              </a:rPr>
              <a:t>this might not be the end of the world, as MS surely has had its share. </a:t>
            </a:r>
          </a:p>
          <a:p>
            <a:pPr marL="223838" indent="-223838" defTabSz="895350" eaLnBrk="1" hangingPunct="1">
              <a:spcBef>
                <a:spcPct val="0"/>
              </a:spcBef>
            </a:pPr>
            <a:r>
              <a:rPr lang="en-US" sz="1400" b="0">
                <a:latin typeface="Courier New" pitchFamily="49" charset="0"/>
              </a:rPr>
              <a:t>But AOL is now *exploiting their own buffer overrun bug* to help in </a:t>
            </a:r>
          </a:p>
          <a:p>
            <a:pPr marL="223838" indent="-223838" defTabSz="895350" eaLnBrk="1" hangingPunct="1">
              <a:spcBef>
                <a:spcPct val="0"/>
              </a:spcBef>
            </a:pPr>
            <a:r>
              <a:rPr lang="en-US" sz="1400" b="0">
                <a:latin typeface="Courier New" pitchFamily="49" charset="0"/>
              </a:rPr>
              <a:t>its efforts to block MS Instant Messenger.</a:t>
            </a:r>
          </a:p>
          <a:p>
            <a:pPr marL="223838" indent="-223838" defTabSz="895350" eaLnBrk="1" hangingPunct="1">
              <a:spcBef>
                <a:spcPct val="0"/>
              </a:spcBef>
            </a:pPr>
            <a:r>
              <a:rPr lang="en-US" sz="1400" b="0">
                <a:latin typeface="Courier New" pitchFamily="49" charset="0"/>
              </a:rPr>
              <a:t>....</a:t>
            </a:r>
          </a:p>
          <a:p>
            <a:pPr marL="223838" indent="-223838" defTabSz="895350" eaLnBrk="1" hangingPunct="1">
              <a:spcBef>
                <a:spcPct val="0"/>
              </a:spcBef>
            </a:pPr>
            <a:r>
              <a:rPr lang="en-US" sz="1400" b="0">
                <a:latin typeface="Courier New" pitchFamily="49" charset="0"/>
              </a:rPr>
              <a:t>Since you have significant credibility with the press I hope that you</a:t>
            </a:r>
          </a:p>
          <a:p>
            <a:pPr marL="223838" indent="-223838" defTabSz="895350" eaLnBrk="1" hangingPunct="1">
              <a:spcBef>
                <a:spcPct val="0"/>
              </a:spcBef>
            </a:pPr>
            <a:r>
              <a:rPr lang="en-US" sz="1400" b="0">
                <a:latin typeface="Courier New" pitchFamily="49" charset="0"/>
              </a:rPr>
              <a:t>can use this information to help inform people that behind AOL's</a:t>
            </a:r>
          </a:p>
          <a:p>
            <a:pPr marL="223838" indent="-223838" defTabSz="895350" eaLnBrk="1" hangingPunct="1">
              <a:spcBef>
                <a:spcPct val="0"/>
              </a:spcBef>
            </a:pPr>
            <a:r>
              <a:rPr lang="en-US" sz="1400" b="0">
                <a:latin typeface="Courier New" pitchFamily="49" charset="0"/>
              </a:rPr>
              <a:t>friendly exterior they are nefariously compromising peoples' security.</a:t>
            </a:r>
          </a:p>
          <a:p>
            <a:pPr marL="223838" indent="-223838" defTabSz="895350" eaLnBrk="1" hangingPunct="1">
              <a:spcBef>
                <a:spcPct val="0"/>
              </a:spcBef>
            </a:pPr>
            <a:endParaRPr lang="en-US" sz="1400" b="0">
              <a:latin typeface="Courier New" pitchFamily="49" charset="0"/>
            </a:endParaRPr>
          </a:p>
          <a:p>
            <a:pPr marL="223838" indent="-223838" defTabSz="895350" eaLnBrk="1" hangingPunct="1">
              <a:spcBef>
                <a:spcPct val="0"/>
              </a:spcBef>
            </a:pPr>
            <a:r>
              <a:rPr lang="en-US" sz="1400" b="0">
                <a:latin typeface="Courier New" pitchFamily="49" charset="0"/>
              </a:rPr>
              <a:t>Sincerely,</a:t>
            </a:r>
          </a:p>
          <a:p>
            <a:pPr marL="223838" indent="-223838" defTabSz="895350" eaLnBrk="1" hangingPunct="1">
              <a:spcBef>
                <a:spcPct val="0"/>
              </a:spcBef>
            </a:pPr>
            <a:r>
              <a:rPr lang="en-US" sz="1400" b="0">
                <a:latin typeface="Courier New" pitchFamily="49" charset="0"/>
              </a:rPr>
              <a:t>Phil Bucking </a:t>
            </a:r>
          </a:p>
          <a:p>
            <a:pPr marL="223838" indent="-223838" defTabSz="895350" eaLnBrk="1" hangingPunct="1">
              <a:spcBef>
                <a:spcPct val="0"/>
              </a:spcBef>
            </a:pPr>
            <a:r>
              <a:rPr lang="en-US" sz="1400" b="0">
                <a:latin typeface="Courier New" pitchFamily="49" charset="0"/>
              </a:rPr>
              <a:t>Founder, Bucking Consulting </a:t>
            </a:r>
          </a:p>
          <a:p>
            <a:pPr marL="223838" indent="-223838" defTabSz="895350" eaLnBrk="1" hangingPunct="1">
              <a:spcBef>
                <a:spcPct val="0"/>
              </a:spcBef>
            </a:pPr>
            <a:r>
              <a:rPr lang="en-US" sz="1400" b="0">
                <a:latin typeface="Courier New" pitchFamily="49" charset="0"/>
              </a:rPr>
              <a:t>philbucking@yahoo.com</a:t>
            </a:r>
          </a:p>
        </p:txBody>
      </p:sp>
      <p:sp>
        <p:nvSpPr>
          <p:cNvPr id="367620" name="Text Box 4"/>
          <p:cNvSpPr txBox="1">
            <a:spLocks noChangeArrowheads="1"/>
          </p:cNvSpPr>
          <p:nvPr/>
        </p:nvSpPr>
        <p:spPr bwMode="auto">
          <a:xfrm>
            <a:off x="5638800" y="5429250"/>
            <a:ext cx="4419600" cy="590931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i="1" dirty="0">
                <a:latin typeface="Calibri" pitchFamily="34" charset="0"/>
              </a:rPr>
              <a:t>It was later determined that this email originated from within Microsoft!</a:t>
            </a:r>
          </a:p>
        </p:txBody>
      </p:sp>
    </p:spTree>
    <p:extLst>
      <p:ext uri="{BB962C8B-B14F-4D97-AF65-F5344CB8AC3E}">
        <p14:creationId xmlns:p14="http://schemas.microsoft.com/office/powerpoint/2010/main" val="27528454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762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Aside: Worms and Viruses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Worm: A program that</a:t>
            </a:r>
          </a:p>
          <a:p>
            <a:pPr lvl="1" eaLnBrk="1" hangingPunct="1"/>
            <a:r>
              <a:rPr lang="en-US" dirty="0"/>
              <a:t>Can run by itself</a:t>
            </a:r>
          </a:p>
          <a:p>
            <a:pPr lvl="1" eaLnBrk="1" hangingPunct="1"/>
            <a:r>
              <a:rPr lang="en-US" dirty="0"/>
              <a:t>Can propagate a fully working version of itself to other computers</a:t>
            </a:r>
          </a:p>
          <a:p>
            <a:pPr eaLnBrk="1" hangingPunct="1">
              <a:buFont typeface="Wingdings 2" pitchFamily="18" charset="2"/>
              <a:buNone/>
            </a:pPr>
            <a:endParaRPr lang="en-US" dirty="0"/>
          </a:p>
          <a:p>
            <a:pPr eaLnBrk="1" hangingPunct="1"/>
            <a:r>
              <a:rPr lang="en-US" dirty="0"/>
              <a:t>Virus: Code that</a:t>
            </a:r>
          </a:p>
          <a:p>
            <a:pPr lvl="1" eaLnBrk="1" hangingPunct="1"/>
            <a:r>
              <a:rPr lang="en-US" dirty="0"/>
              <a:t>Adds itself to other programs</a:t>
            </a:r>
          </a:p>
          <a:p>
            <a:pPr lvl="1" eaLnBrk="1" hangingPunct="1"/>
            <a:r>
              <a:rPr lang="en-US" dirty="0"/>
              <a:t>Does not run independently</a:t>
            </a:r>
          </a:p>
          <a:p>
            <a:pPr lvl="1" eaLnBrk="1" hangingPunct="1"/>
            <a:endParaRPr lang="en-US" dirty="0"/>
          </a:p>
          <a:p>
            <a:pPr eaLnBrk="1" hangingPunct="1"/>
            <a:r>
              <a:rPr lang="en-US" dirty="0"/>
              <a:t>Both are (usually) designed to spread among computers and to wreak havoc</a:t>
            </a:r>
          </a:p>
        </p:txBody>
      </p:sp>
    </p:spTree>
    <p:extLst>
      <p:ext uri="{BB962C8B-B14F-4D97-AF65-F5344CB8AC3E}">
        <p14:creationId xmlns:p14="http://schemas.microsoft.com/office/powerpoint/2010/main" val="614790585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OK, What to Do About Buffer Overflow Attacks?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Avoid overflow vulnerabilities</a:t>
            </a:r>
          </a:p>
          <a:p>
            <a:pPr lvl="2" eaLnBrk="1" hangingPunct="1"/>
            <a:endParaRPr lang="en-US" dirty="0"/>
          </a:p>
          <a:p>
            <a:pPr eaLnBrk="1" hangingPunct="1"/>
            <a:r>
              <a:rPr lang="en-US" dirty="0"/>
              <a:t>Employ system-level protections</a:t>
            </a:r>
          </a:p>
          <a:p>
            <a:pPr lvl="2" eaLnBrk="1" hangingPunct="1"/>
            <a:endParaRPr lang="en-US" dirty="0"/>
          </a:p>
          <a:p>
            <a:pPr eaLnBrk="1" hangingPunct="1"/>
            <a:r>
              <a:rPr lang="en-US" dirty="0"/>
              <a:t>Have compiler use “stack canaries”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Lets talk about each…</a:t>
            </a:r>
          </a:p>
        </p:txBody>
      </p:sp>
    </p:spTree>
    <p:extLst>
      <p:ext uri="{BB962C8B-B14F-4D97-AF65-F5344CB8AC3E}">
        <p14:creationId xmlns:p14="http://schemas.microsoft.com/office/powerpoint/2010/main" val="1282001073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1. Avoid Overflow Vulnerabilities in Code (!)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3733800"/>
            <a:ext cx="11076516" cy="2711450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dirty="0"/>
              <a:t>For example, use library routines that limit string lengths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err="1">
                <a:latin typeface="Courier New" pitchFamily="49" charset="0"/>
              </a:rPr>
              <a:t>fgets</a:t>
            </a:r>
            <a:r>
              <a:rPr lang="en-US" dirty="0"/>
              <a:t> instead of </a:t>
            </a:r>
            <a:r>
              <a:rPr lang="en-US" b="1" dirty="0">
                <a:latin typeface="Courier New" pitchFamily="49" charset="0"/>
              </a:rPr>
              <a:t>gets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strncpy</a:t>
            </a:r>
            <a:r>
              <a:rPr lang="en-US" dirty="0"/>
              <a:t> instead of </a:t>
            </a:r>
            <a:r>
              <a:rPr lang="en-US" b="1" dirty="0" err="1">
                <a:latin typeface="Courier New" pitchFamily="49" charset="0"/>
              </a:rPr>
              <a:t>strcpy</a:t>
            </a:r>
            <a:endParaRPr lang="en-US" b="1" dirty="0">
              <a:latin typeface="Courier New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Don’t use </a:t>
            </a:r>
            <a:r>
              <a:rPr lang="en-US" b="1" dirty="0" err="1">
                <a:latin typeface="Courier New" pitchFamily="49" charset="0"/>
              </a:rPr>
              <a:t>scanf</a:t>
            </a:r>
            <a:r>
              <a:rPr lang="en-US" dirty="0"/>
              <a:t> with </a:t>
            </a:r>
            <a:r>
              <a:rPr lang="en-US" b="1" dirty="0">
                <a:latin typeface="Courier New" pitchFamily="49" charset="0"/>
              </a:rPr>
              <a:t>%s</a:t>
            </a:r>
            <a:r>
              <a:rPr lang="en-US" dirty="0"/>
              <a:t> conversion specification</a:t>
            </a:r>
          </a:p>
          <a:p>
            <a:pPr lvl="2" eaLnBrk="1" hangingPunct="1">
              <a:lnSpc>
                <a:spcPct val="97000"/>
              </a:lnSpc>
            </a:pPr>
            <a:r>
              <a:rPr lang="en-US" dirty="0"/>
              <a:t>Use </a:t>
            </a:r>
            <a:r>
              <a:rPr lang="en-US" b="1" dirty="0" err="1">
                <a:latin typeface="Courier New" pitchFamily="49" charset="0"/>
              </a:rPr>
              <a:t>fgets</a:t>
            </a:r>
            <a:r>
              <a:rPr lang="en-US" dirty="0"/>
              <a:t> to read the string</a:t>
            </a:r>
          </a:p>
          <a:p>
            <a:pPr lvl="2" eaLnBrk="1" hangingPunct="1">
              <a:lnSpc>
                <a:spcPct val="97000"/>
              </a:lnSpc>
            </a:pPr>
            <a:r>
              <a:rPr lang="en-US" dirty="0"/>
              <a:t>Or use </a:t>
            </a:r>
            <a:r>
              <a:rPr lang="en-US" b="1" dirty="0">
                <a:latin typeface="Courier New" pitchFamily="49" charset="0"/>
              </a:rPr>
              <a:t>%ns</a:t>
            </a:r>
            <a:r>
              <a:rPr lang="en-US" b="1" dirty="0"/>
              <a:t>  </a:t>
            </a:r>
            <a:r>
              <a:rPr lang="en-US" dirty="0"/>
              <a:t>where </a:t>
            </a:r>
            <a:r>
              <a:rPr lang="en-US" b="1" dirty="0">
                <a:latin typeface="Courier New" pitchFamily="49" charset="0"/>
              </a:rPr>
              <a:t>n</a:t>
            </a:r>
            <a:r>
              <a:rPr lang="en-US" dirty="0"/>
              <a:t> is a suitable integer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2133600" y="1447800"/>
            <a:ext cx="5943600" cy="184178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dirty="0">
                <a:latin typeface="Courier New" pitchFamily="49" charset="0"/>
                <a:ea typeface="MS Mincho" pitchFamily="49" charset="-128"/>
              </a:rPr>
            </a:br>
            <a:r>
              <a:rPr lang="en-US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dirty="0">
                <a:latin typeface="Courier New" pitchFamily="49" charset="0"/>
                <a:ea typeface="MS Mincho" pitchFamily="49" charset="-128"/>
              </a:rPr>
            </a:br>
            <a:r>
              <a:rPr lang="en-US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dirty="0">
                <a:latin typeface="Courier New" pitchFamily="49" charset="0"/>
                <a:ea typeface="MS Mincho" pitchFamily="49" charset="-128"/>
              </a:rPr>
            </a:br>
            <a:r>
              <a:rPr lang="en-US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[4];  /* Way too small! */</a:t>
            </a:r>
            <a:br>
              <a:rPr lang="en-US" dirty="0">
                <a:latin typeface="Courier New" pitchFamily="49" charset="0"/>
                <a:ea typeface="MS Mincho" pitchFamily="49" charset="-128"/>
              </a:rPr>
            </a:br>
            <a:r>
              <a:rPr lang="en-US" dirty="0">
                <a:latin typeface="Courier New" pitchFamily="49" charset="0"/>
                <a:ea typeface="MS Mincho" pitchFamily="49" charset="-128"/>
              </a:rPr>
              <a:t>    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fgets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(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, 4, 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stdin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dirty="0">
                <a:latin typeface="Courier New" pitchFamily="49" charset="0"/>
                <a:ea typeface="MS Mincho" pitchFamily="49" charset="-128"/>
              </a:rPr>
            </a:br>
            <a:r>
              <a:rPr lang="en-US" dirty="0">
                <a:latin typeface="Courier New" pitchFamily="49" charset="0"/>
                <a:ea typeface="MS Mincho" pitchFamily="49" charset="-128"/>
              </a:rPr>
              <a:t>    puts(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dirty="0">
                <a:latin typeface="Courier New" pitchFamily="49" charset="0"/>
                <a:ea typeface="MS Mincho" pitchFamily="49" charset="-128"/>
              </a:rPr>
            </a:br>
            <a:r>
              <a:rPr lang="en-US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00864189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2. System-Level Protections Can Help</a:t>
            </a:r>
          </a:p>
        </p:txBody>
      </p:sp>
      <p:sp>
        <p:nvSpPr>
          <p:cNvPr id="38916" name="Rectangle 4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Randomized stack offsets</a:t>
            </a:r>
          </a:p>
          <a:p>
            <a:pPr lvl="1" eaLnBrk="1" hangingPunct="1"/>
            <a:r>
              <a:rPr lang="en-US" dirty="0"/>
              <a:t>At start of program, allocate random amount of space on stack</a:t>
            </a:r>
          </a:p>
          <a:p>
            <a:pPr lvl="1" eaLnBrk="1" hangingPunct="1"/>
            <a:r>
              <a:rPr lang="en-US" dirty="0"/>
              <a:t>Makes it hard for hacker to predict beginning of inserted code</a:t>
            </a:r>
          </a:p>
          <a:p>
            <a:pPr lvl="1" eaLnBrk="1" hangingPunct="1"/>
            <a:r>
              <a:rPr lang="en-US" dirty="0"/>
              <a:t>E.g.: 5 executions of memory allocation code</a:t>
            </a:r>
          </a:p>
          <a:p>
            <a:pPr lvl="1" eaLnBrk="1" hangingPunct="1"/>
            <a:endParaRPr lang="en-US" dirty="0"/>
          </a:p>
          <a:p>
            <a:pPr lvl="2" eaLnBrk="1" hangingPunct="1"/>
            <a:r>
              <a:rPr lang="en-US" dirty="0"/>
              <a:t>Stack repositioned each time program executes</a:t>
            </a:r>
          </a:p>
          <a:p>
            <a:pPr eaLnBrk="1" hangingPunct="1"/>
            <a:r>
              <a:rPr lang="en-US" dirty="0" err="1"/>
              <a:t>Nonexecutable</a:t>
            </a:r>
            <a:r>
              <a:rPr lang="en-US" dirty="0"/>
              <a:t> code segments</a:t>
            </a:r>
          </a:p>
          <a:p>
            <a:pPr lvl="1" eaLnBrk="1" hangingPunct="1"/>
            <a:r>
              <a:rPr lang="en-US" dirty="0"/>
              <a:t>In traditional x86, can mark region of memory as either “read-only” or “writable”</a:t>
            </a:r>
          </a:p>
          <a:p>
            <a:pPr lvl="2" eaLnBrk="1" hangingPunct="1"/>
            <a:r>
              <a:rPr lang="en-US" dirty="0"/>
              <a:t>Can execute anything readable</a:t>
            </a:r>
          </a:p>
          <a:p>
            <a:pPr lvl="1" eaLnBrk="1" hangingPunct="1"/>
            <a:r>
              <a:rPr lang="en-US" dirty="0"/>
              <a:t>X86-64 added  explicit “execute” permission</a:t>
            </a:r>
          </a:p>
          <a:p>
            <a:pPr lvl="1" eaLnBrk="1" hangingPunct="1"/>
            <a:r>
              <a:rPr lang="en-US" dirty="0"/>
              <a:t>Stack marked as non-executable</a:t>
            </a:r>
          </a:p>
          <a:p>
            <a:pPr lvl="1" eaLnBrk="1" hangingPunct="1"/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5718268"/>
              </p:ext>
            </p:extLst>
          </p:nvPr>
        </p:nvGraphicFramePr>
        <p:xfrm>
          <a:off x="2667000" y="3425826"/>
          <a:ext cx="6858000" cy="4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Worksheet" r:id="rId4" imgW="31750000" imgH="25400" progId="Excel.Sheet.12">
                  <p:embed/>
                </p:oleObj>
              </mc:Choice>
              <mc:Fallback>
                <p:oleObj name="Worksheet" r:id="rId4" imgW="31750000" imgH="254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67000" y="3425826"/>
                        <a:ext cx="6858000" cy="4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6267641"/>
              </p:ext>
            </p:extLst>
          </p:nvPr>
        </p:nvGraphicFramePr>
        <p:xfrm>
          <a:off x="1727315" y="2858089"/>
          <a:ext cx="6553200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Worksheet" r:id="rId6" imgW="6553200" imgH="203200" progId="Excel.Sheet.12">
                  <p:embed/>
                </p:oleObj>
              </mc:Choice>
              <mc:Fallback>
                <p:oleObj name="Worksheet" r:id="rId6" imgW="6553200" imgH="2032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727315" y="2858089"/>
                        <a:ext cx="6553200" cy="203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3694748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3. Stack Canaries can help</a:t>
            </a:r>
          </a:p>
        </p:txBody>
      </p:sp>
      <p:sp>
        <p:nvSpPr>
          <p:cNvPr id="38916" name="Rectangle 4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Idea</a:t>
            </a:r>
          </a:p>
          <a:p>
            <a:pPr lvl="1" eaLnBrk="1" hangingPunct="1"/>
            <a:r>
              <a:rPr lang="en-US" dirty="0"/>
              <a:t>Place special value (“canary”) on stack just beyond buffer</a:t>
            </a:r>
          </a:p>
          <a:p>
            <a:pPr lvl="1" eaLnBrk="1" hangingPunct="1"/>
            <a:r>
              <a:rPr lang="en-US" dirty="0"/>
              <a:t>Check for corruption before exiting function</a:t>
            </a:r>
          </a:p>
          <a:p>
            <a:pPr eaLnBrk="1" hangingPunct="1"/>
            <a:r>
              <a:rPr lang="en-US" dirty="0"/>
              <a:t>GCC Implementation</a:t>
            </a:r>
          </a:p>
          <a:p>
            <a:pPr lvl="1" eaLnBrk="1" hangingPunct="1"/>
            <a:r>
              <a:rPr lang="en-US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fstack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-protector</a:t>
            </a:r>
          </a:p>
          <a:p>
            <a:pPr lvl="1" eaLnBrk="1" hangingPunct="1"/>
            <a:r>
              <a:rPr lang="en-US" dirty="0"/>
              <a:t>Now the default (disabled earlier)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352800" y="3981451"/>
            <a:ext cx="4152900" cy="76072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</a:rPr>
              <a:t>./</a:t>
            </a:r>
            <a:r>
              <a:rPr lang="en-US" sz="1600" i="1" dirty="0" err="1">
                <a:latin typeface="Courier New" pitchFamily="49" charset="0"/>
                <a:ea typeface="MS Mincho" pitchFamily="49" charset="-128"/>
              </a:rPr>
              <a:t>bufdemo</a:t>
            </a:r>
            <a:r>
              <a:rPr lang="en-US" sz="1600" i="1" dirty="0">
                <a:latin typeface="Courier New" pitchFamily="49" charset="0"/>
                <a:ea typeface="MS Mincho" pitchFamily="49" charset="-128"/>
              </a:rPr>
              <a:t>-protected</a:t>
            </a:r>
          </a:p>
          <a:p>
            <a:pPr algn="l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</a:rPr>
              <a:t>0123456</a:t>
            </a:r>
          </a:p>
          <a:p>
            <a:pPr algn="l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0123456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352800" y="4886326"/>
            <a:ext cx="4152900" cy="76072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&gt;./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bufdemo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-protected</a:t>
            </a:r>
          </a:p>
          <a:p>
            <a:pPr algn="l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</a:rPr>
              <a:t>01234567</a:t>
            </a:r>
          </a:p>
          <a:p>
            <a:pPr algn="l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*** stack smashing detected ***</a:t>
            </a:r>
          </a:p>
        </p:txBody>
      </p:sp>
    </p:spTree>
    <p:extLst>
      <p:ext uri="{BB962C8B-B14F-4D97-AF65-F5344CB8AC3E}">
        <p14:creationId xmlns:p14="http://schemas.microsoft.com/office/powerpoint/2010/main" val="3411130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Protected Buffer Disassembly</a:t>
            </a:r>
          </a:p>
        </p:txBody>
      </p:sp>
      <p:sp>
        <p:nvSpPr>
          <p:cNvPr id="448516" name="Rectangle 4"/>
          <p:cNvSpPr>
            <a:spLocks noChangeArrowheads="1"/>
          </p:cNvSpPr>
          <p:nvPr/>
        </p:nvSpPr>
        <p:spPr bwMode="auto">
          <a:xfrm>
            <a:off x="1616075" y="1676400"/>
            <a:ext cx="8899526" cy="35799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dirty="0">
                <a:latin typeface="Courier New" pitchFamily="49" charset="0"/>
                <a:ea typeface="MS Mincho" pitchFamily="49" charset="-128"/>
              </a:rPr>
              <a:t>  40072f:	sub    $0x18,%rsp</a:t>
            </a:r>
          </a:p>
          <a:p>
            <a:pPr algn="l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  400733:	mov    %fs:0x28,%rax</a:t>
            </a:r>
          </a:p>
          <a:p>
            <a:pPr algn="l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  40073c:	mov    %rax,0x8(%rsp)</a:t>
            </a:r>
          </a:p>
          <a:p>
            <a:pPr algn="l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dirty="0">
                <a:latin typeface="Courier New" pitchFamily="49" charset="0"/>
                <a:ea typeface="MS Mincho" pitchFamily="49" charset="-128"/>
              </a:rPr>
              <a:t>  400741:	xor    %eax,%eax</a:t>
            </a:r>
          </a:p>
          <a:p>
            <a:pPr algn="l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dirty="0">
                <a:latin typeface="Courier New" pitchFamily="49" charset="0"/>
                <a:ea typeface="MS Mincho" pitchFamily="49" charset="-128"/>
              </a:rPr>
              <a:t>  400743:	mov    %rsp,%rdi</a:t>
            </a:r>
          </a:p>
          <a:p>
            <a:pPr algn="l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dirty="0">
                <a:latin typeface="Courier New" pitchFamily="49" charset="0"/>
                <a:ea typeface="MS Mincho" pitchFamily="49" charset="-128"/>
              </a:rPr>
              <a:t>  400746:	callq  4006e0 &lt;gets&gt;</a:t>
            </a:r>
          </a:p>
          <a:p>
            <a:pPr algn="l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dirty="0">
                <a:latin typeface="Courier New" pitchFamily="49" charset="0"/>
                <a:ea typeface="MS Mincho" pitchFamily="49" charset="-128"/>
              </a:rPr>
              <a:t>  40074b:	mov    %rsp,%rdi</a:t>
            </a:r>
          </a:p>
          <a:p>
            <a:pPr algn="l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dirty="0">
                <a:latin typeface="Courier New" pitchFamily="49" charset="0"/>
                <a:ea typeface="MS Mincho" pitchFamily="49" charset="-128"/>
              </a:rPr>
              <a:t>  40074e:	callq  400570 &lt;puts@plt&gt;</a:t>
            </a:r>
          </a:p>
          <a:p>
            <a:pPr algn="l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  400753:	mov    0x8(%rsp),%rax</a:t>
            </a:r>
          </a:p>
          <a:p>
            <a:pPr algn="l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  400758:	xor    %fs:0x28,%rax</a:t>
            </a:r>
          </a:p>
          <a:p>
            <a:pPr algn="l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dirty="0">
                <a:latin typeface="Courier New" pitchFamily="49" charset="0"/>
                <a:ea typeface="MS Mincho" pitchFamily="49" charset="-128"/>
              </a:rPr>
              <a:t>  400761:	je     400768 &lt;echo+0x39&gt;</a:t>
            </a:r>
          </a:p>
          <a:p>
            <a:pPr algn="l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  400763:	callq  400580 &lt;__stack_chk_fail@plt&gt;</a:t>
            </a:r>
          </a:p>
          <a:p>
            <a:pPr algn="l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dirty="0">
                <a:latin typeface="Courier New" pitchFamily="49" charset="0"/>
                <a:ea typeface="MS Mincho" pitchFamily="49" charset="-128"/>
              </a:rPr>
              <a:t>  400768:	add    $0x18,%rsp</a:t>
            </a:r>
          </a:p>
          <a:p>
            <a:pPr algn="l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dirty="0">
                <a:latin typeface="Courier New" pitchFamily="49" charset="0"/>
                <a:ea typeface="MS Mincho" pitchFamily="49" charset="-128"/>
              </a:rPr>
              <a:t>  40076c:	retq </a:t>
            </a:r>
            <a:endParaRPr lang="ro-RO" dirty="0">
              <a:latin typeface="Courier New" pitchFamily="49" charset="0"/>
              <a:ea typeface="MS Mincho" pitchFamily="49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04241" y="1221364"/>
            <a:ext cx="707245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echo:</a:t>
            </a:r>
          </a:p>
        </p:txBody>
      </p:sp>
    </p:spTree>
    <p:extLst>
      <p:ext uri="{BB962C8B-B14F-4D97-AF65-F5344CB8AC3E}">
        <p14:creationId xmlns:p14="http://schemas.microsoft.com/office/powerpoint/2010/main" val="2804196541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Setting Up Canary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4148432" y="5181600"/>
            <a:ext cx="6183312" cy="142551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echo:</a:t>
            </a:r>
          </a:p>
          <a:p>
            <a:pPr algn="l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. . .</a:t>
            </a:r>
          </a:p>
          <a:p>
            <a:pPr algn="l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movq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	%fs:40,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rax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# Get canary</a:t>
            </a:r>
          </a:p>
          <a:p>
            <a:pPr algn="l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movq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	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rax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, 8(%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 # Place on stack</a:t>
            </a:r>
          </a:p>
          <a:p>
            <a:pPr algn="l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xorl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	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eax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eax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  # Erase canary</a:t>
            </a:r>
          </a:p>
          <a:p>
            <a:pPr algn="l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. . 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4648200" y="1235075"/>
            <a:ext cx="5105400" cy="164711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 /* Way too small!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puts(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2057400" y="2503487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Return Address</a:t>
            </a:r>
          </a:p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(8 bytes)</a:t>
            </a:r>
          </a:p>
        </p:txBody>
      </p:sp>
      <p:sp>
        <p:nvSpPr>
          <p:cNvPr id="22" name="Line 29"/>
          <p:cNvSpPr>
            <a:spLocks noChangeShapeType="1"/>
          </p:cNvSpPr>
          <p:nvPr/>
        </p:nvSpPr>
        <p:spPr bwMode="auto">
          <a:xfrm flipH="1">
            <a:off x="4476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" name="Rectangle 30"/>
          <p:cNvSpPr>
            <a:spLocks noChangeArrowheads="1"/>
          </p:cNvSpPr>
          <p:nvPr/>
        </p:nvSpPr>
        <p:spPr bwMode="auto">
          <a:xfrm>
            <a:off x="4890828" y="4641779"/>
            <a:ext cx="736099" cy="348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rsp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24" name="Rectangle 31"/>
          <p:cNvSpPr>
            <a:spLocks noChangeArrowheads="1"/>
          </p:cNvSpPr>
          <p:nvPr/>
        </p:nvSpPr>
        <p:spPr bwMode="auto">
          <a:xfrm>
            <a:off x="2057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Stack Frame</a:t>
            </a:r>
          </a:p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for </a:t>
            </a:r>
            <a:r>
              <a:rPr lang="en-US" dirty="0" err="1">
                <a:latin typeface="Courier New" pitchFamily="49" charset="0"/>
              </a:rPr>
              <a:t>call_echo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2057401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latin typeface="Courier New" pitchFamily="49" charset="0"/>
              </a:rPr>
              <a:t>[3]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2506663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Courier New" pitchFamily="49" charset="0"/>
              </a:rPr>
              <a:t>[2]</a:t>
            </a: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2955926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Courier New" pitchFamily="49" charset="0"/>
              </a:rPr>
              <a:t>[1]</a:t>
            </a: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3405188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Courier New" pitchFamily="49" charset="0"/>
              </a:rPr>
              <a:t>[0]</a:t>
            </a: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3852193" y="4648201"/>
            <a:ext cx="598241" cy="348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>
                <a:latin typeface="Courier New" pitchFamily="49" charset="0"/>
              </a:rPr>
              <a:t>buf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1981404" y="990600"/>
            <a:ext cx="1907766" cy="34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1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31" name="Rectangle 23"/>
          <p:cNvSpPr>
            <a:spLocks noChangeArrowheads="1"/>
          </p:cNvSpPr>
          <p:nvPr/>
        </p:nvSpPr>
        <p:spPr bwMode="auto">
          <a:xfrm>
            <a:off x="2057400" y="3113088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20 bytes unused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32" name="Rectangle 22"/>
          <p:cNvSpPr>
            <a:spLocks noChangeArrowheads="1"/>
          </p:cNvSpPr>
          <p:nvPr/>
        </p:nvSpPr>
        <p:spPr bwMode="auto">
          <a:xfrm>
            <a:off x="2057400" y="3735102"/>
            <a:ext cx="1797050" cy="6082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Canary</a:t>
            </a:r>
          </a:p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(8 bytes)</a:t>
            </a:r>
          </a:p>
        </p:txBody>
      </p:sp>
    </p:spTree>
    <p:extLst>
      <p:ext uri="{BB962C8B-B14F-4D97-AF65-F5344CB8AC3E}">
        <p14:creationId xmlns:p14="http://schemas.microsoft.com/office/powerpoint/2010/main" val="4158041803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1"/>
          <p:cNvSpPr>
            <a:spLocks noChangeArrowheads="1"/>
          </p:cNvSpPr>
          <p:nvPr/>
        </p:nvSpPr>
        <p:spPr bwMode="auto">
          <a:xfrm>
            <a:off x="12446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Stack Frame</a:t>
            </a:r>
          </a:p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for </a:t>
            </a:r>
            <a:r>
              <a:rPr lang="en-US" dirty="0" err="1">
                <a:latin typeface="Courier New" pitchFamily="49" charset="0"/>
              </a:rPr>
              <a:t>call_echo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Checking Canary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5108575" y="4191000"/>
            <a:ext cx="6473825" cy="186871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echo:</a:t>
            </a:r>
          </a:p>
          <a:p>
            <a:pPr algn="l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. . .</a:t>
            </a:r>
          </a:p>
          <a:p>
            <a:pPr algn="l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movq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	8(%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rax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   # Retrieve from stack</a:t>
            </a:r>
          </a:p>
          <a:p>
            <a:pPr algn="l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xorq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	%fs:40,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rax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    # Compare to canary</a:t>
            </a:r>
          </a:p>
          <a:p>
            <a:pPr algn="l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je	.L6               # If same, OK</a:t>
            </a:r>
          </a:p>
          <a:p>
            <a:pPr algn="l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call	__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stack_chk_fail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# FAIL</a:t>
            </a:r>
          </a:p>
          <a:p>
            <a:pPr algn="l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.L6:	. . 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4648200" y="1235075"/>
            <a:ext cx="5105400" cy="164711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 /* Way too small!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puts(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1244600" y="2743200"/>
            <a:ext cx="179705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Return Address</a:t>
            </a:r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1244600" y="30480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Saved </a:t>
            </a: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ebp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1244601" y="4267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latin typeface="Courier New" pitchFamily="49" charset="0"/>
              </a:rPr>
              <a:t>[3]</a:t>
            </a:r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1693863" y="4267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Courier New" pitchFamily="49" charset="0"/>
              </a:rPr>
              <a:t>[2]</a:t>
            </a:r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2143126" y="4267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Courier New" pitchFamily="49" charset="0"/>
              </a:rPr>
              <a:t>[1]</a:t>
            </a:r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2592388" y="4267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latin typeface="Courier New" pitchFamily="49" charset="0"/>
              </a:rPr>
              <a:t>[0]</a:t>
            </a:r>
          </a:p>
        </p:txBody>
      </p:sp>
      <p:sp>
        <p:nvSpPr>
          <p:cNvPr id="33" name="Rectangle 23"/>
          <p:cNvSpPr>
            <a:spLocks noChangeArrowheads="1"/>
          </p:cNvSpPr>
          <p:nvPr/>
        </p:nvSpPr>
        <p:spPr bwMode="auto">
          <a:xfrm>
            <a:off x="1244600" y="33528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Saved </a:t>
            </a:r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ebx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34" name="Rectangle 23"/>
          <p:cNvSpPr>
            <a:spLocks noChangeArrowheads="1"/>
          </p:cNvSpPr>
          <p:nvPr/>
        </p:nvSpPr>
        <p:spPr bwMode="auto">
          <a:xfrm>
            <a:off x="1244600" y="39624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Canary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9" name="Rectangle 22"/>
          <p:cNvSpPr>
            <a:spLocks noChangeArrowheads="1"/>
          </p:cNvSpPr>
          <p:nvPr/>
        </p:nvSpPr>
        <p:spPr bwMode="auto">
          <a:xfrm>
            <a:off x="1244600" y="2503487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Return Address</a:t>
            </a:r>
          </a:p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(8 bytes)</a:t>
            </a:r>
          </a:p>
        </p:txBody>
      </p:sp>
      <p:sp>
        <p:nvSpPr>
          <p:cNvPr id="20" name="Line 29"/>
          <p:cNvSpPr>
            <a:spLocks noChangeShapeType="1"/>
          </p:cNvSpPr>
          <p:nvPr/>
        </p:nvSpPr>
        <p:spPr bwMode="auto">
          <a:xfrm flipH="1">
            <a:off x="36639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" name="Rectangle 30"/>
          <p:cNvSpPr>
            <a:spLocks noChangeArrowheads="1"/>
          </p:cNvSpPr>
          <p:nvPr/>
        </p:nvSpPr>
        <p:spPr bwMode="auto">
          <a:xfrm>
            <a:off x="4140701" y="4641779"/>
            <a:ext cx="736099" cy="348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</a:rPr>
              <a:t>rsp</a:t>
            </a:r>
            <a:endParaRPr lang="en-US" dirty="0">
              <a:latin typeface="Courier New" pitchFamily="49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244600" y="4648200"/>
            <a:ext cx="1797050" cy="304800"/>
            <a:chOff x="533400" y="4648200"/>
            <a:chExt cx="1797050" cy="304800"/>
          </a:xfrm>
        </p:grpSpPr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33</a:t>
              </a:r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32</a:t>
              </a:r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31</a:t>
              </a:r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30</a:t>
              </a:r>
            </a:p>
          </p:txBody>
        </p:sp>
      </p:grp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3039393" y="4648201"/>
            <a:ext cx="598241" cy="348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>
                <a:latin typeface="Courier New" pitchFamily="49" charset="0"/>
              </a:rPr>
              <a:t>buf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43" name="Rectangle 23"/>
          <p:cNvSpPr>
            <a:spLocks noChangeArrowheads="1"/>
          </p:cNvSpPr>
          <p:nvPr/>
        </p:nvSpPr>
        <p:spPr bwMode="auto">
          <a:xfrm>
            <a:off x="1244600" y="3113088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20 bytes unused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44" name="Rectangle 22"/>
          <p:cNvSpPr>
            <a:spLocks noChangeArrowheads="1"/>
          </p:cNvSpPr>
          <p:nvPr/>
        </p:nvSpPr>
        <p:spPr bwMode="auto">
          <a:xfrm>
            <a:off x="1244600" y="3735102"/>
            <a:ext cx="1797050" cy="6082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Canary</a:t>
            </a:r>
          </a:p>
          <a:p>
            <a:pPr algn="ctr">
              <a:defRPr/>
            </a:pPr>
            <a:r>
              <a:rPr lang="en-US" b="0" dirty="0">
                <a:latin typeface="Calibri" pitchFamily="34" charset="0"/>
              </a:rPr>
              <a:t>(8 bytes)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1244600" y="4343400"/>
            <a:ext cx="1797050" cy="304800"/>
            <a:chOff x="533400" y="4648200"/>
            <a:chExt cx="1797050" cy="304800"/>
          </a:xfrm>
        </p:grpSpPr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00</a:t>
              </a:r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36</a:t>
              </a:r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35</a:t>
              </a:r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dirty="0">
                  <a:latin typeface="Courier New" pitchFamily="49" charset="0"/>
                </a:rPr>
                <a:t>34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810000" y="3505200"/>
            <a:ext cx="1632178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Input: </a:t>
            </a:r>
            <a:r>
              <a:rPr lang="en-US" i="1" dirty="0">
                <a:latin typeface="Calibri" pitchFamily="34" charset="0"/>
              </a:rPr>
              <a:t>0123456</a:t>
            </a: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1195444" y="990600"/>
            <a:ext cx="1762084" cy="34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After call to gets</a:t>
            </a:r>
          </a:p>
        </p:txBody>
      </p:sp>
    </p:spTree>
    <p:extLst>
      <p:ext uri="{BB962C8B-B14F-4D97-AF65-F5344CB8AC3E}">
        <p14:creationId xmlns:p14="http://schemas.microsoft.com/office/powerpoint/2010/main" val="272180227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Memory Allocation Example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2133600" y="1498600"/>
            <a:ext cx="5791200" cy="433477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algn="l" eaLnBrk="0" hangingPunct="0"/>
            <a:r>
              <a:rPr lang="fi-FI" dirty="0" err="1">
                <a:latin typeface="Courier New" pitchFamily="49" charset="0"/>
              </a:rPr>
              <a:t>char</a:t>
            </a:r>
            <a:r>
              <a:rPr lang="fi-FI" dirty="0">
                <a:latin typeface="Courier New" pitchFamily="49" charset="0"/>
              </a:rPr>
              <a:t> big_array[1L&lt;&lt;24];  /* 16 MB */</a:t>
            </a:r>
          </a:p>
          <a:p>
            <a:pPr algn="l" eaLnBrk="0" hangingPunct="0"/>
            <a:r>
              <a:rPr lang="fi-FI" dirty="0" err="1">
                <a:latin typeface="Courier New" pitchFamily="49" charset="0"/>
              </a:rPr>
              <a:t>char</a:t>
            </a:r>
            <a:r>
              <a:rPr lang="fi-FI" dirty="0">
                <a:latin typeface="Courier New" pitchFamily="49" charset="0"/>
              </a:rPr>
              <a:t> huge_array[1L&lt;&lt;31]; /*  2 GB */</a:t>
            </a:r>
          </a:p>
          <a:p>
            <a:pPr algn="l" eaLnBrk="0" hangingPunct="0"/>
            <a:endParaRPr lang="fi-FI" dirty="0">
              <a:latin typeface="Courier New" pitchFamily="49" charset="0"/>
            </a:endParaRPr>
          </a:p>
          <a:p>
            <a:pPr algn="l" eaLnBrk="0" hangingPunct="0"/>
            <a:r>
              <a:rPr lang="fi-FI" dirty="0" err="1">
                <a:latin typeface="Courier New" pitchFamily="49" charset="0"/>
              </a:rPr>
              <a:t>int</a:t>
            </a:r>
            <a:r>
              <a:rPr lang="fi-FI" dirty="0">
                <a:latin typeface="Courier New" pitchFamily="49" charset="0"/>
              </a:rPr>
              <a:t> </a:t>
            </a:r>
            <a:r>
              <a:rPr lang="fi-FI" dirty="0" err="1">
                <a:latin typeface="Courier New" pitchFamily="49" charset="0"/>
              </a:rPr>
              <a:t>global</a:t>
            </a:r>
            <a:r>
              <a:rPr lang="fi-FI" dirty="0">
                <a:latin typeface="Courier New" pitchFamily="49" charset="0"/>
              </a:rPr>
              <a:t> = 0;</a:t>
            </a:r>
          </a:p>
          <a:p>
            <a:pPr algn="l" eaLnBrk="0" hangingPunct="0"/>
            <a:endParaRPr lang="fi-FI" dirty="0">
              <a:latin typeface="Courier New" pitchFamily="49" charset="0"/>
            </a:endParaRPr>
          </a:p>
          <a:p>
            <a:pPr algn="l" eaLnBrk="0" hangingPunct="0"/>
            <a:r>
              <a:rPr lang="fi-FI" dirty="0" err="1">
                <a:latin typeface="Courier New" pitchFamily="49" charset="0"/>
              </a:rPr>
              <a:t>int</a:t>
            </a:r>
            <a:r>
              <a:rPr lang="fi-FI" dirty="0">
                <a:latin typeface="Courier New" pitchFamily="49" charset="0"/>
              </a:rPr>
              <a:t> </a:t>
            </a:r>
            <a:r>
              <a:rPr lang="fi-FI" dirty="0" err="1">
                <a:latin typeface="Courier New" pitchFamily="49" charset="0"/>
              </a:rPr>
              <a:t>useless</a:t>
            </a:r>
            <a:r>
              <a:rPr lang="fi-FI" dirty="0">
                <a:latin typeface="Courier New" pitchFamily="49" charset="0"/>
              </a:rPr>
              <a:t>() { </a:t>
            </a:r>
            <a:r>
              <a:rPr lang="fi-FI" dirty="0" err="1">
                <a:latin typeface="Courier New" pitchFamily="49" charset="0"/>
              </a:rPr>
              <a:t>return</a:t>
            </a:r>
            <a:r>
              <a:rPr lang="fi-FI" dirty="0">
                <a:latin typeface="Courier New" pitchFamily="49" charset="0"/>
              </a:rPr>
              <a:t> 0; }</a:t>
            </a:r>
          </a:p>
          <a:p>
            <a:pPr algn="l" eaLnBrk="0" hangingPunct="0"/>
            <a:endParaRPr lang="fi-FI" dirty="0">
              <a:latin typeface="Courier New" pitchFamily="49" charset="0"/>
            </a:endParaRPr>
          </a:p>
          <a:p>
            <a:pPr algn="l" eaLnBrk="0" hangingPunct="0"/>
            <a:r>
              <a:rPr lang="fi-FI" dirty="0" err="1">
                <a:latin typeface="Courier New" pitchFamily="49" charset="0"/>
              </a:rPr>
              <a:t>int</a:t>
            </a:r>
            <a:r>
              <a:rPr lang="fi-FI" dirty="0">
                <a:latin typeface="Courier New" pitchFamily="49" charset="0"/>
              </a:rPr>
              <a:t> main ()</a:t>
            </a:r>
          </a:p>
          <a:p>
            <a:pPr algn="l" eaLnBrk="0" hangingPunct="0"/>
            <a:r>
              <a:rPr lang="fi-FI" dirty="0">
                <a:latin typeface="Courier New" pitchFamily="49" charset="0"/>
              </a:rPr>
              <a:t>{</a:t>
            </a:r>
          </a:p>
          <a:p>
            <a:pPr algn="l" eaLnBrk="0" hangingPunct="0"/>
            <a:r>
              <a:rPr lang="fi-FI" dirty="0">
                <a:latin typeface="Courier New" pitchFamily="49" charset="0"/>
              </a:rPr>
              <a:t>    </a:t>
            </a:r>
            <a:r>
              <a:rPr lang="fi-FI" dirty="0" err="1">
                <a:latin typeface="Courier New" pitchFamily="49" charset="0"/>
              </a:rPr>
              <a:t>void</a:t>
            </a:r>
            <a:r>
              <a:rPr lang="fi-FI" dirty="0">
                <a:latin typeface="Courier New" pitchFamily="49" charset="0"/>
              </a:rPr>
              <a:t> *p1, *p2, *p3, *p4;</a:t>
            </a:r>
          </a:p>
          <a:p>
            <a:pPr algn="l" eaLnBrk="0" hangingPunct="0"/>
            <a:r>
              <a:rPr lang="fi-FI" dirty="0">
                <a:latin typeface="Courier New" pitchFamily="49" charset="0"/>
              </a:rPr>
              <a:t>    </a:t>
            </a:r>
            <a:r>
              <a:rPr lang="fi-FI" dirty="0" err="1">
                <a:latin typeface="Courier New" pitchFamily="49" charset="0"/>
              </a:rPr>
              <a:t>int</a:t>
            </a:r>
            <a:r>
              <a:rPr lang="fi-FI" dirty="0">
                <a:latin typeface="Courier New" pitchFamily="49" charset="0"/>
              </a:rPr>
              <a:t> </a:t>
            </a:r>
            <a:r>
              <a:rPr lang="fi-FI" dirty="0" err="1">
                <a:latin typeface="Courier New" pitchFamily="49" charset="0"/>
              </a:rPr>
              <a:t>local</a:t>
            </a:r>
            <a:r>
              <a:rPr lang="fi-FI" dirty="0">
                <a:latin typeface="Courier New" pitchFamily="49" charset="0"/>
              </a:rPr>
              <a:t> = 0;</a:t>
            </a:r>
          </a:p>
          <a:p>
            <a:pPr algn="l" eaLnBrk="0" hangingPunct="0"/>
            <a:r>
              <a:rPr lang="fi-FI" dirty="0">
                <a:latin typeface="Courier New" pitchFamily="49" charset="0"/>
              </a:rPr>
              <a:t>    p1 = malloc(1L &lt;&lt; 28); /* 256 MB */</a:t>
            </a:r>
          </a:p>
          <a:p>
            <a:pPr algn="l" eaLnBrk="0" hangingPunct="0"/>
            <a:r>
              <a:rPr lang="fi-FI" dirty="0">
                <a:latin typeface="Courier New" pitchFamily="49" charset="0"/>
              </a:rPr>
              <a:t>    p2 = malloc(1L &lt;&lt; 8);  /* 256  B */</a:t>
            </a:r>
          </a:p>
          <a:p>
            <a:pPr algn="l" eaLnBrk="0" hangingPunct="0"/>
            <a:r>
              <a:rPr lang="fi-FI" dirty="0">
                <a:latin typeface="Courier New" pitchFamily="49" charset="0"/>
              </a:rPr>
              <a:t>    p3 = malloc(1L &lt;&lt; 32); /*   4 GB */</a:t>
            </a:r>
          </a:p>
          <a:p>
            <a:pPr algn="l" eaLnBrk="0" hangingPunct="0"/>
            <a:r>
              <a:rPr lang="fi-FI" dirty="0">
                <a:latin typeface="Courier New" pitchFamily="49" charset="0"/>
              </a:rPr>
              <a:t>    p4 = malloc(1L &lt;&lt; 8);  /* 256  B */</a:t>
            </a:r>
          </a:p>
          <a:p>
            <a:pPr algn="l" eaLnBrk="0" hangingPunct="0"/>
            <a:r>
              <a:rPr lang="en-US" dirty="0">
                <a:latin typeface="Courier New" pitchFamily="49" charset="0"/>
              </a:rPr>
              <a:t> /* Some print statements ... */</a:t>
            </a:r>
          </a:p>
          <a:p>
            <a:pPr algn="l" eaLnBrk="0" hangingPunct="0"/>
            <a:r>
              <a:rPr lang="en-US" dirty="0">
                <a:latin typeface="Courier New" pitchFamily="49" charset="0"/>
              </a:rPr>
              <a:t>}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444128" y="6319838"/>
            <a:ext cx="2814296" cy="3416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Where does everything go?</a:t>
            </a:r>
          </a:p>
        </p:txBody>
      </p: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8382000" y="1041956"/>
            <a:ext cx="1447800" cy="5584825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18" name="Rectangle 21"/>
          <p:cNvSpPr>
            <a:spLocks noChangeArrowheads="1"/>
          </p:cNvSpPr>
          <p:nvPr/>
        </p:nvSpPr>
        <p:spPr bwMode="auto">
          <a:xfrm>
            <a:off x="8382000" y="1171575"/>
            <a:ext cx="1447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dirty="0">
                <a:latin typeface="Calibri" pitchFamily="34" charset="0"/>
              </a:rPr>
              <a:t>Stack</a:t>
            </a:r>
          </a:p>
        </p:txBody>
      </p:sp>
      <p:sp>
        <p:nvSpPr>
          <p:cNvPr id="19" name="Rectangle 23"/>
          <p:cNvSpPr>
            <a:spLocks noChangeArrowheads="1"/>
          </p:cNvSpPr>
          <p:nvPr/>
        </p:nvSpPr>
        <p:spPr bwMode="auto">
          <a:xfrm>
            <a:off x="8382000" y="6017180"/>
            <a:ext cx="1447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>
                <a:latin typeface="Calibri" pitchFamily="34" charset="0"/>
              </a:rPr>
              <a:t>Text</a:t>
            </a:r>
          </a:p>
        </p:txBody>
      </p:sp>
      <p:sp>
        <p:nvSpPr>
          <p:cNvPr id="20" name="Rectangle 24"/>
          <p:cNvSpPr>
            <a:spLocks noChangeArrowheads="1"/>
          </p:cNvSpPr>
          <p:nvPr/>
        </p:nvSpPr>
        <p:spPr bwMode="auto">
          <a:xfrm>
            <a:off x="8382000" y="5712380"/>
            <a:ext cx="1447800" cy="304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>
                <a:latin typeface="Calibri" pitchFamily="34" charset="0"/>
              </a:rPr>
              <a:t>Data</a:t>
            </a:r>
          </a:p>
        </p:txBody>
      </p:sp>
      <p:sp>
        <p:nvSpPr>
          <p:cNvPr id="21" name="Rectangle 25"/>
          <p:cNvSpPr>
            <a:spLocks noChangeArrowheads="1"/>
          </p:cNvSpPr>
          <p:nvPr/>
        </p:nvSpPr>
        <p:spPr bwMode="auto">
          <a:xfrm>
            <a:off x="8382000" y="5105400"/>
            <a:ext cx="1447800" cy="60698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dirty="0">
                <a:latin typeface="Calibri" pitchFamily="34" charset="0"/>
              </a:rPr>
              <a:t>Heap</a:t>
            </a:r>
          </a:p>
        </p:txBody>
      </p:sp>
      <p:sp>
        <p:nvSpPr>
          <p:cNvPr id="22" name="Line 34"/>
          <p:cNvSpPr>
            <a:spLocks noChangeShapeType="1"/>
          </p:cNvSpPr>
          <p:nvPr/>
        </p:nvSpPr>
        <p:spPr bwMode="auto">
          <a:xfrm>
            <a:off x="9105900" y="1552575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3" name="Line 35"/>
          <p:cNvSpPr>
            <a:spLocks noChangeShapeType="1"/>
          </p:cNvSpPr>
          <p:nvPr/>
        </p:nvSpPr>
        <p:spPr bwMode="auto">
          <a:xfrm flipV="1">
            <a:off x="9105900" y="4876800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8382000" y="2312989"/>
            <a:ext cx="1447800" cy="1587"/>
          </a:xfrm>
          <a:prstGeom prst="line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Rectangle 25"/>
          <p:cNvSpPr>
            <a:spLocks noChangeArrowheads="1"/>
          </p:cNvSpPr>
          <p:nvPr/>
        </p:nvSpPr>
        <p:spPr bwMode="auto">
          <a:xfrm>
            <a:off x="8382000" y="3733800"/>
            <a:ext cx="1447800" cy="6096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dirty="0">
                <a:latin typeface="Calibri" pitchFamily="34" charset="0"/>
              </a:rPr>
              <a:t>Shared</a:t>
            </a:r>
          </a:p>
          <a:p>
            <a:pPr algn="ctr" eaLnBrk="0" hangingPunct="0"/>
            <a:r>
              <a:rPr lang="en-US" dirty="0">
                <a:latin typeface="Calibri" pitchFamily="34" charset="0"/>
              </a:rPr>
              <a:t>Libraries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458200" y="648968"/>
            <a:ext cx="1289648" cy="3416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not to scale</a:t>
            </a:r>
          </a:p>
        </p:txBody>
      </p:sp>
    </p:spTree>
    <p:extLst>
      <p:ext uri="{BB962C8B-B14F-4D97-AF65-F5344CB8AC3E}">
        <p14:creationId xmlns:p14="http://schemas.microsoft.com/office/powerpoint/2010/main" val="2202616798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 Operators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295400" y="831851"/>
            <a:ext cx="8222123" cy="5816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2400" dirty="0">
                <a:solidFill>
                  <a:schemeClr val="accent1"/>
                </a:solidFill>
              </a:rPr>
              <a:t>Operators					Associativity</a:t>
            </a:r>
            <a:endParaRPr lang="en-US" altLang="en-US" sz="2400" dirty="0">
              <a:solidFill>
                <a:schemeClr val="accent1"/>
              </a:solidFill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()  []  -&gt;  .					left to right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!  ~  ++  --  +  -  *  &amp; (type) </a:t>
            </a:r>
            <a:r>
              <a:rPr lang="en-US" altLang="en-US" dirty="0" err="1">
                <a:latin typeface="Courier New" pitchFamily="49" charset="0"/>
              </a:rPr>
              <a:t>sizeof</a:t>
            </a:r>
            <a:r>
              <a:rPr lang="en-US" altLang="en-US" dirty="0">
                <a:latin typeface="Courier New" pitchFamily="49" charset="0"/>
              </a:rPr>
              <a:t>	right to left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*  /  %					left to right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+  -						left to right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&lt;&lt;  &gt;&gt;						left to right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&lt;  &lt;=  &gt;  &gt;=					left to right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==  !=						left to right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&amp;						left to right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^						left to right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|						left to right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&amp;&amp;						left to right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||						left to right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?:						right to left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= += -= *= /= %= &amp;= ^= != &lt;&lt;= &gt;&gt;=		right to left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,						left to right</a:t>
            </a:r>
          </a:p>
          <a:p>
            <a:pPr algn="l">
              <a:lnSpc>
                <a:spcPct val="100000"/>
              </a:lnSpc>
            </a:pPr>
            <a:endParaRPr lang="en-US" alt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sz="2000" dirty="0"/>
              <a:t>Note: Unary </a:t>
            </a:r>
            <a:r>
              <a:rPr lang="en-US" altLang="en-US" sz="2000" dirty="0">
                <a:latin typeface="Courier New" pitchFamily="49" charset="0"/>
              </a:rPr>
              <a:t>+</a:t>
            </a:r>
            <a:r>
              <a:rPr lang="en-US" altLang="en-US" sz="2000" dirty="0"/>
              <a:t>, </a:t>
            </a:r>
            <a:r>
              <a:rPr lang="en-US" altLang="en-US" sz="2000" dirty="0">
                <a:latin typeface="Courier New" pitchFamily="49" charset="0"/>
              </a:rPr>
              <a:t>-</a:t>
            </a:r>
            <a:r>
              <a:rPr lang="en-US" altLang="en-US" sz="2000" dirty="0"/>
              <a:t>, and </a:t>
            </a:r>
            <a:r>
              <a:rPr lang="en-US" altLang="en-US" sz="2000" dirty="0">
                <a:latin typeface="Courier New" pitchFamily="49" charset="0"/>
              </a:rPr>
              <a:t>*</a:t>
            </a:r>
            <a:r>
              <a:rPr lang="en-US" altLang="en-US" sz="2000" dirty="0"/>
              <a:t> have higher precedence than binary forms</a:t>
            </a:r>
          </a:p>
          <a:p>
            <a:pPr algn="l">
              <a:lnSpc>
                <a:spcPct val="100000"/>
              </a:lnSpc>
            </a:pPr>
            <a:endParaRPr lang="en-US" altLang="en-US" sz="2000" dirty="0"/>
          </a:p>
          <a:p>
            <a:pPr algn="l">
              <a:lnSpc>
                <a:spcPct val="100000"/>
              </a:lnSpc>
            </a:pPr>
            <a:r>
              <a:rPr lang="en-US" altLang="en-US" sz="2000" dirty="0"/>
              <a:t>See 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~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geoff</a:t>
            </a:r>
            <a:r>
              <a:rPr lang="en-US" alt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alt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c_precedence</a:t>
            </a:r>
            <a:r>
              <a:rPr lang="en-US" altLang="en-US" sz="2000" dirty="0"/>
              <a:t> on Wilkes and Knuth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 Pointer Declarations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962151" y="914400"/>
            <a:ext cx="8481809" cy="590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*p				</a:t>
            </a:r>
            <a:r>
              <a:rPr lang="en-US" altLang="en-US" dirty="0"/>
              <a:t>p is a pointer to </a:t>
            </a:r>
            <a:r>
              <a:rPr lang="en-US" altLang="en-US" dirty="0" err="1"/>
              <a:t>int</a:t>
            </a:r>
            <a:endParaRPr lang="en-US" alt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endParaRPr lang="en-US" alt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*p[13]			</a:t>
            </a:r>
            <a:r>
              <a:rPr lang="en-US" altLang="en-US" dirty="0"/>
              <a:t>p is an array[13] of pointer to </a:t>
            </a:r>
            <a:r>
              <a:rPr lang="en-US" altLang="en-US" dirty="0" err="1"/>
              <a:t>int</a:t>
            </a:r>
            <a:endParaRPr lang="en-US" alt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endParaRPr lang="en-US" alt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*(p[13])			</a:t>
            </a:r>
            <a:r>
              <a:rPr lang="en-US" altLang="en-US" dirty="0"/>
              <a:t>p is an array[13] of pointer to </a:t>
            </a:r>
            <a:r>
              <a:rPr lang="en-US" altLang="en-US" dirty="0" err="1"/>
              <a:t>int</a:t>
            </a:r>
            <a:endParaRPr lang="en-US" altLang="en-US" dirty="0"/>
          </a:p>
          <a:p>
            <a:pPr algn="l">
              <a:lnSpc>
                <a:spcPct val="100000"/>
              </a:lnSpc>
            </a:pPr>
            <a:endParaRPr lang="en-US" altLang="en-US" dirty="0"/>
          </a:p>
          <a:p>
            <a:pPr algn="l">
              <a:lnSpc>
                <a:spcPct val="100000"/>
              </a:lnSpc>
            </a:pP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**p			</a:t>
            </a:r>
            <a:r>
              <a:rPr lang="en-US" altLang="en-US" dirty="0"/>
              <a:t>p is a pointer to a pointer to an </a:t>
            </a:r>
            <a:r>
              <a:rPr lang="en-US" altLang="en-US" dirty="0" err="1"/>
              <a:t>int</a:t>
            </a:r>
            <a:endParaRPr lang="en-US" altLang="en-US" dirty="0"/>
          </a:p>
          <a:p>
            <a:pPr algn="l">
              <a:lnSpc>
                <a:spcPct val="100000"/>
              </a:lnSpc>
            </a:pPr>
            <a:endParaRPr lang="en-US" altLang="en-US" dirty="0"/>
          </a:p>
          <a:p>
            <a:pPr algn="l">
              <a:lnSpc>
                <a:spcPct val="100000"/>
              </a:lnSpc>
            </a:pP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(*p)[13]			</a:t>
            </a:r>
            <a:r>
              <a:rPr lang="en-US" altLang="en-US" dirty="0"/>
              <a:t>p is a pointer to an array[13] of </a:t>
            </a:r>
            <a:r>
              <a:rPr lang="en-US" altLang="en-US" dirty="0" err="1"/>
              <a:t>int</a:t>
            </a:r>
            <a:endParaRPr lang="en-US" altLang="en-US" dirty="0"/>
          </a:p>
          <a:p>
            <a:pPr algn="l">
              <a:lnSpc>
                <a:spcPct val="100000"/>
              </a:lnSpc>
            </a:pPr>
            <a:endParaRPr lang="en-US" altLang="en-US" dirty="0"/>
          </a:p>
          <a:p>
            <a:pPr algn="l">
              <a:lnSpc>
                <a:spcPct val="100000"/>
              </a:lnSpc>
            </a:pP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*f()			</a:t>
            </a:r>
            <a:r>
              <a:rPr lang="en-US" altLang="en-US" dirty="0"/>
              <a:t>f is a function (unknown arguments)</a:t>
            </a:r>
          </a:p>
          <a:p>
            <a:pPr algn="l">
              <a:lnSpc>
                <a:spcPct val="100000"/>
              </a:lnSpc>
            </a:pPr>
            <a:r>
              <a:rPr lang="en-US" altLang="en-US" dirty="0"/>
              <a:t>				returning a pointer to </a:t>
            </a:r>
            <a:r>
              <a:rPr lang="en-US" altLang="en-US" dirty="0" err="1"/>
              <a:t>int</a:t>
            </a:r>
            <a:endParaRPr lang="en-US" altLang="en-US" dirty="0"/>
          </a:p>
          <a:p>
            <a:pPr algn="l">
              <a:lnSpc>
                <a:spcPct val="100000"/>
              </a:lnSpc>
            </a:pPr>
            <a:endParaRPr lang="en-US" altLang="en-US" dirty="0"/>
          </a:p>
          <a:p>
            <a:pPr algn="l">
              <a:lnSpc>
                <a:spcPct val="100000"/>
              </a:lnSpc>
            </a:pP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(*f)()			</a:t>
            </a:r>
            <a:r>
              <a:rPr lang="en-US" altLang="en-US" dirty="0"/>
              <a:t>f is a pointer to a function returning </a:t>
            </a:r>
            <a:r>
              <a:rPr lang="en-US" altLang="en-US" dirty="0" err="1"/>
              <a:t>int</a:t>
            </a:r>
            <a:endParaRPr lang="en-US" alt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endParaRPr lang="en-US" alt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(*(*f())[13])()		</a:t>
            </a:r>
            <a:r>
              <a:rPr lang="en-US" altLang="en-US" dirty="0"/>
              <a:t>f is a function returning </a:t>
            </a:r>
            <a:r>
              <a:rPr lang="en-US" altLang="en-US" dirty="0" err="1"/>
              <a:t>ptr</a:t>
            </a:r>
            <a:r>
              <a:rPr lang="en-US" altLang="en-US" dirty="0"/>
              <a:t> to an array[13]</a:t>
            </a:r>
          </a:p>
          <a:p>
            <a:pPr algn="l">
              <a:lnSpc>
                <a:spcPct val="100000"/>
              </a:lnSpc>
            </a:pPr>
            <a:r>
              <a:rPr lang="en-US" altLang="en-US" dirty="0"/>
              <a:t>                    			of pointers to functions returning </a:t>
            </a:r>
            <a:r>
              <a:rPr lang="en-US" altLang="en-US" dirty="0" err="1"/>
              <a:t>int</a:t>
            </a:r>
            <a:endParaRPr lang="en-US" alt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endParaRPr lang="en-US" altLang="en-US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(*(*x[3])())[5]		</a:t>
            </a:r>
            <a:r>
              <a:rPr lang="en-US" altLang="en-US" dirty="0"/>
              <a:t>x is an array[3] of pointers  to functions </a:t>
            </a:r>
          </a:p>
          <a:p>
            <a:pPr algn="l">
              <a:lnSpc>
                <a:spcPct val="100000"/>
              </a:lnSpc>
            </a:pPr>
            <a:r>
              <a:rPr lang="en-US" altLang="en-US" dirty="0"/>
              <a:t>				returning pointers to array[5] of </a:t>
            </a:r>
            <a:r>
              <a:rPr lang="en-US" altLang="en-US" dirty="0" err="1"/>
              <a:t>ints</a:t>
            </a:r>
            <a:endParaRPr lang="en-US" altLang="en-US" dirty="0"/>
          </a:p>
          <a:p>
            <a:pPr algn="l">
              <a:lnSpc>
                <a:spcPct val="100000"/>
              </a:lnSpc>
            </a:pPr>
            <a:endParaRPr lang="en-US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5"/>
          <p:cNvSpPr>
            <a:spLocks noChangeArrowheads="1"/>
          </p:cNvSpPr>
          <p:nvPr/>
        </p:nvSpPr>
        <p:spPr bwMode="auto">
          <a:xfrm>
            <a:off x="4419600" y="3810000"/>
            <a:ext cx="2667000" cy="731520"/>
          </a:xfrm>
          <a:prstGeom prst="rect">
            <a:avLst/>
          </a:prstGeom>
          <a:solidFill>
            <a:srgbClr val="F6F5BD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>
              <a:latin typeface="Calibri" pitchFamily="34" charset="0"/>
            </a:endParaRPr>
          </a:p>
        </p:txBody>
      </p:sp>
      <p:sp>
        <p:nvSpPr>
          <p:cNvPr id="13315" name="Rectangle 25"/>
          <p:cNvSpPr>
            <a:spLocks noChangeArrowheads="1"/>
          </p:cNvSpPr>
          <p:nvPr/>
        </p:nvSpPr>
        <p:spPr bwMode="auto">
          <a:xfrm>
            <a:off x="4419600" y="3276601"/>
            <a:ext cx="2667000" cy="539595"/>
          </a:xfrm>
          <a:prstGeom prst="rect">
            <a:avLst/>
          </a:prstGeom>
          <a:solidFill>
            <a:srgbClr val="F1C7C7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>
              <a:latin typeface="Calibri" pitchFamily="34" charset="0"/>
            </a:endParaRPr>
          </a:p>
        </p:txBody>
      </p:sp>
      <p:sp>
        <p:nvSpPr>
          <p:cNvPr id="32" name="Rectangle 25"/>
          <p:cNvSpPr>
            <a:spLocks noChangeArrowheads="1"/>
          </p:cNvSpPr>
          <p:nvPr/>
        </p:nvSpPr>
        <p:spPr bwMode="auto">
          <a:xfrm>
            <a:off x="4419600" y="2073275"/>
            <a:ext cx="2667000" cy="2508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3317" name="Rectangle 25"/>
          <p:cNvSpPr>
            <a:spLocks noChangeArrowheads="1"/>
          </p:cNvSpPr>
          <p:nvPr/>
        </p:nvSpPr>
        <p:spPr bwMode="auto">
          <a:xfrm>
            <a:off x="4419600" y="2291504"/>
            <a:ext cx="2667000" cy="985096"/>
          </a:xfrm>
          <a:prstGeom prst="rect">
            <a:avLst/>
          </a:prstGeom>
          <a:solidFill>
            <a:srgbClr val="D5F1CF"/>
          </a:solidFill>
          <a:ln w="25400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>
              <a:latin typeface="Calibri" pitchFamily="34" charset="0"/>
            </a:endParaRPr>
          </a:p>
        </p:txBody>
      </p:sp>
      <p:sp>
        <p:nvSpPr>
          <p:cNvPr id="13319" name="Rectangle 3"/>
          <p:cNvSpPr>
            <a:spLocks noChangeArrowheads="1"/>
          </p:cNvSpPr>
          <p:nvPr/>
        </p:nvSpPr>
        <p:spPr bwMode="auto">
          <a:xfrm>
            <a:off x="1676400" y="2066925"/>
            <a:ext cx="5638800" cy="25827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2511425" algn="l"/>
              </a:tabLst>
            </a:pPr>
            <a:r>
              <a:rPr lang="en-US" dirty="0">
                <a:latin typeface="Courier New" pitchFamily="49" charset="0"/>
              </a:rPr>
              <a:t>local	0x00007ffe4d3be87c </a:t>
            </a:r>
          </a:p>
          <a:p>
            <a:pPr>
              <a:tabLst>
                <a:tab pos="2511425" algn="l"/>
              </a:tabLst>
            </a:pPr>
            <a:r>
              <a:rPr lang="en-US" dirty="0">
                <a:latin typeface="Courier New" pitchFamily="49" charset="0"/>
              </a:rPr>
              <a:t>p1 	0x00007f7262a1e010 </a:t>
            </a:r>
          </a:p>
          <a:p>
            <a:pPr>
              <a:tabLst>
                <a:tab pos="2511425" algn="l"/>
              </a:tabLst>
            </a:pPr>
            <a:r>
              <a:rPr lang="en-US" dirty="0">
                <a:latin typeface="Courier New" pitchFamily="49" charset="0"/>
              </a:rPr>
              <a:t>p3 	0x00007f7162a1d010 </a:t>
            </a:r>
          </a:p>
          <a:p>
            <a:pPr>
              <a:tabLst>
                <a:tab pos="2511425" algn="l"/>
              </a:tabLst>
            </a:pPr>
            <a:r>
              <a:rPr lang="en-US" dirty="0">
                <a:latin typeface="Courier New" pitchFamily="49" charset="0"/>
              </a:rPr>
              <a:t>p4	0x000000008359d120 </a:t>
            </a:r>
          </a:p>
          <a:p>
            <a:pPr>
              <a:tabLst>
                <a:tab pos="2511425" algn="l"/>
              </a:tabLst>
            </a:pPr>
            <a:r>
              <a:rPr lang="en-US" dirty="0">
                <a:latin typeface="Courier New" pitchFamily="49" charset="0"/>
              </a:rPr>
              <a:t>p2	0x000000008359d010 </a:t>
            </a:r>
          </a:p>
          <a:p>
            <a:pPr>
              <a:tabLst>
                <a:tab pos="2511425" algn="l"/>
              </a:tabLst>
            </a:pPr>
            <a:r>
              <a:rPr lang="en-US" dirty="0" err="1">
                <a:latin typeface="Courier New" pitchFamily="49" charset="0"/>
              </a:rPr>
              <a:t>big_array</a:t>
            </a:r>
            <a:r>
              <a:rPr lang="en-US" dirty="0">
                <a:latin typeface="Courier New" pitchFamily="49" charset="0"/>
              </a:rPr>
              <a:t> 	0x0000000080601060 </a:t>
            </a:r>
          </a:p>
          <a:p>
            <a:pPr>
              <a:tabLst>
                <a:tab pos="2511425" algn="l"/>
              </a:tabLst>
            </a:pPr>
            <a:r>
              <a:rPr lang="en-US" dirty="0" err="1">
                <a:latin typeface="Courier New" pitchFamily="49" charset="0"/>
              </a:rPr>
              <a:t>huge_array</a:t>
            </a:r>
            <a:r>
              <a:rPr lang="en-US" dirty="0">
                <a:latin typeface="Courier New" pitchFamily="49" charset="0"/>
              </a:rPr>
              <a:t> 	0x0000000000601060 </a:t>
            </a:r>
          </a:p>
          <a:p>
            <a:pPr>
              <a:tabLst>
                <a:tab pos="2511425" algn="l"/>
              </a:tabLst>
            </a:pPr>
            <a:r>
              <a:rPr lang="en-US" dirty="0">
                <a:latin typeface="Courier New" pitchFamily="49" charset="0"/>
              </a:rPr>
              <a:t>global	0x0000000000400a28</a:t>
            </a:r>
          </a:p>
          <a:p>
            <a:pPr>
              <a:tabLst>
                <a:tab pos="2511425" algn="l"/>
              </a:tabLst>
            </a:pPr>
            <a:r>
              <a:rPr lang="en-US" dirty="0">
                <a:latin typeface="Courier New" pitchFamily="49" charset="0"/>
              </a:rPr>
              <a:t>main()	0x000000000040060c</a:t>
            </a:r>
          </a:p>
          <a:p>
            <a:pPr>
              <a:tabLst>
                <a:tab pos="2511425" algn="l"/>
              </a:tabLst>
            </a:pPr>
            <a:r>
              <a:rPr lang="en-US" dirty="0">
                <a:latin typeface="Courier New" pitchFamily="49" charset="0"/>
              </a:rPr>
              <a:t>useless() 	0x0000000000400590</a:t>
            </a:r>
          </a:p>
        </p:txBody>
      </p:sp>
      <p:sp>
        <p:nvSpPr>
          <p:cNvPr id="133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x86-64 Example Addresses</a:t>
            </a:r>
          </a:p>
        </p:txBody>
      </p:sp>
      <p:sp>
        <p:nvSpPr>
          <p:cNvPr id="438308" name="Text Box 36"/>
          <p:cNvSpPr txBox="1">
            <a:spLocks noChangeArrowheads="1"/>
          </p:cNvSpPr>
          <p:nvPr/>
        </p:nvSpPr>
        <p:spPr bwMode="auto">
          <a:xfrm>
            <a:off x="2272405" y="1214438"/>
            <a:ext cx="1892505" cy="3416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eaLnBrk="0" hangingPunct="0"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address range ~2</a:t>
            </a:r>
            <a:r>
              <a:rPr lang="en-US" i="1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  <a:cs typeface="+mn-cs"/>
              </a:rPr>
              <a:t>47</a:t>
            </a:r>
          </a:p>
        </p:txBody>
      </p:sp>
      <p:sp>
        <p:nvSpPr>
          <p:cNvPr id="13321" name="Text Box 12"/>
          <p:cNvSpPr txBox="1">
            <a:spLocks noChangeArrowheads="1"/>
          </p:cNvSpPr>
          <p:nvPr/>
        </p:nvSpPr>
        <p:spPr bwMode="auto">
          <a:xfrm>
            <a:off x="7391113" y="715964"/>
            <a:ext cx="1011815" cy="34855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Courier New" pitchFamily="49" charset="0"/>
              </a:rPr>
              <a:t>00007F</a:t>
            </a:r>
          </a:p>
        </p:txBody>
      </p:sp>
      <p:sp>
        <p:nvSpPr>
          <p:cNvPr id="13322" name="Text Box 19"/>
          <p:cNvSpPr txBox="1">
            <a:spLocks noChangeArrowheads="1"/>
          </p:cNvSpPr>
          <p:nvPr/>
        </p:nvSpPr>
        <p:spPr bwMode="auto">
          <a:xfrm>
            <a:off x="7391113" y="6262689"/>
            <a:ext cx="1011815" cy="34855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>
                <a:latin typeface="Courier New" pitchFamily="49" charset="0"/>
              </a:rPr>
              <a:t>000000</a:t>
            </a: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8382000" y="892176"/>
            <a:ext cx="1447800" cy="5584825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Calibri" pitchFamily="34" charset="0"/>
              <a:cs typeface="+mn-cs"/>
            </a:endParaRPr>
          </a:p>
        </p:txBody>
      </p:sp>
      <p:sp>
        <p:nvSpPr>
          <p:cNvPr id="13325" name="Rectangle 23"/>
          <p:cNvSpPr>
            <a:spLocks noChangeArrowheads="1"/>
          </p:cNvSpPr>
          <p:nvPr/>
        </p:nvSpPr>
        <p:spPr bwMode="auto">
          <a:xfrm>
            <a:off x="8382000" y="5867400"/>
            <a:ext cx="1447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>
                <a:latin typeface="Calibri" pitchFamily="34" charset="0"/>
              </a:rPr>
              <a:t>Text</a:t>
            </a:r>
          </a:p>
        </p:txBody>
      </p:sp>
      <p:sp>
        <p:nvSpPr>
          <p:cNvPr id="13326" name="Rectangle 24"/>
          <p:cNvSpPr>
            <a:spLocks noChangeArrowheads="1"/>
          </p:cNvSpPr>
          <p:nvPr/>
        </p:nvSpPr>
        <p:spPr bwMode="auto">
          <a:xfrm>
            <a:off x="8382000" y="5562600"/>
            <a:ext cx="1447800" cy="304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>
                <a:latin typeface="Calibri" pitchFamily="34" charset="0"/>
              </a:rPr>
              <a:t>Data</a:t>
            </a:r>
          </a:p>
        </p:txBody>
      </p:sp>
      <p:sp>
        <p:nvSpPr>
          <p:cNvPr id="13327" name="Rectangle 25"/>
          <p:cNvSpPr>
            <a:spLocks noChangeArrowheads="1"/>
          </p:cNvSpPr>
          <p:nvPr/>
        </p:nvSpPr>
        <p:spPr bwMode="auto">
          <a:xfrm>
            <a:off x="8382000" y="4267200"/>
            <a:ext cx="1447800" cy="12954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dirty="0">
                <a:latin typeface="Calibri" pitchFamily="34" charset="0"/>
              </a:rPr>
              <a:t>Heap</a:t>
            </a:r>
          </a:p>
        </p:txBody>
      </p:sp>
      <p:sp>
        <p:nvSpPr>
          <p:cNvPr id="13328" name="Line 34"/>
          <p:cNvSpPr>
            <a:spLocks noChangeShapeType="1"/>
          </p:cNvSpPr>
          <p:nvPr/>
        </p:nvSpPr>
        <p:spPr bwMode="auto">
          <a:xfrm>
            <a:off x="9105900" y="1038225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13329" name="Line 35"/>
          <p:cNvSpPr>
            <a:spLocks noChangeShapeType="1"/>
          </p:cNvSpPr>
          <p:nvPr/>
        </p:nvSpPr>
        <p:spPr bwMode="auto">
          <a:xfrm flipV="1">
            <a:off x="9105900" y="4038600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1" name="Rectangle 25"/>
          <p:cNvSpPr>
            <a:spLocks noChangeArrowheads="1"/>
          </p:cNvSpPr>
          <p:nvPr/>
        </p:nvSpPr>
        <p:spPr bwMode="auto">
          <a:xfrm>
            <a:off x="8382000" y="1600200"/>
            <a:ext cx="1447800" cy="6096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dirty="0">
                <a:latin typeface="Calibri" pitchFamily="34" charset="0"/>
              </a:rPr>
              <a:t>Heap</a:t>
            </a:r>
          </a:p>
        </p:txBody>
      </p:sp>
      <p:sp>
        <p:nvSpPr>
          <p:cNvPr id="22" name="Line 35"/>
          <p:cNvSpPr>
            <a:spLocks noChangeShapeType="1"/>
          </p:cNvSpPr>
          <p:nvPr/>
        </p:nvSpPr>
        <p:spPr bwMode="auto">
          <a:xfrm>
            <a:off x="9105900" y="2209800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lIns="45720" rIns="45720" anchor="ctr">
            <a:spAutoFit/>
          </a:bodyPr>
          <a:lstStyle/>
          <a:p>
            <a:endParaRPr lang="en-US"/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8382000" y="885825"/>
            <a:ext cx="1447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r>
              <a:rPr lang="en-US" dirty="0">
                <a:latin typeface="Calibri" pitchFamily="34" charset="0"/>
              </a:rPr>
              <a:t>Stack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7086600" y="1752600"/>
            <a:ext cx="1316038" cy="3162300"/>
            <a:chOff x="5562600" y="1752600"/>
            <a:chExt cx="1316038" cy="3162300"/>
          </a:xfrm>
        </p:grpSpPr>
        <p:cxnSp>
          <p:nvCxnSpPr>
            <p:cNvPr id="3" name="Straight Arrow Connector 2"/>
            <p:cNvCxnSpPr/>
            <p:nvPr/>
          </p:nvCxnSpPr>
          <p:spPr bwMode="auto">
            <a:xfrm flipV="1">
              <a:off x="5562600" y="1752600"/>
              <a:ext cx="1316038" cy="68580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5" name="Straight Arrow Connector 24"/>
            <p:cNvCxnSpPr/>
            <p:nvPr/>
          </p:nvCxnSpPr>
          <p:spPr bwMode="auto">
            <a:xfrm flipV="1">
              <a:off x="5562600" y="1981200"/>
              <a:ext cx="1295400" cy="685801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>
              <a:off x="5562600" y="2971800"/>
              <a:ext cx="1316038" cy="175260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9" name="Straight Arrow Connector 28"/>
            <p:cNvCxnSpPr/>
            <p:nvPr/>
          </p:nvCxnSpPr>
          <p:spPr bwMode="auto">
            <a:xfrm>
              <a:off x="5562600" y="3200400"/>
              <a:ext cx="1295400" cy="171450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27" name="TextBox 26"/>
          <p:cNvSpPr txBox="1"/>
          <p:nvPr/>
        </p:nvSpPr>
        <p:spPr>
          <a:xfrm>
            <a:off x="8458200" y="609600"/>
            <a:ext cx="1289648" cy="3416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not to scale</a:t>
            </a:r>
          </a:p>
        </p:txBody>
      </p: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8382000" y="3429000"/>
            <a:ext cx="1447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dirty="0">
                <a:latin typeface="Calibri" pitchFamily="34" charset="0"/>
              </a:rPr>
              <a:t>Shared Libs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98680" y="5410200"/>
            <a:ext cx="3416320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Note: very much not to scale!</a:t>
            </a:r>
          </a:p>
        </p:txBody>
      </p:sp>
    </p:spTree>
    <p:extLst>
      <p:ext uri="{BB962C8B-B14F-4D97-AF65-F5344CB8AC3E}">
        <p14:creationId xmlns:p14="http://schemas.microsoft.com/office/powerpoint/2010/main" val="113761826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b="1" dirty="0"/>
              <a:t>Memory-Referencing Bug Example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idx="1"/>
          </p:nvPr>
        </p:nvSpPr>
        <p:spPr bwMode="auto">
          <a:xfrm>
            <a:off x="387351" y="6096000"/>
            <a:ext cx="11076516" cy="349250"/>
          </a:xfrm>
          <a:noFill/>
          <a:ln>
            <a:miter lim="800000"/>
            <a:headEnd/>
            <a:tailEnd/>
          </a:ln>
        </p:spPr>
        <p:txBody>
          <a:bodyPr vert="horz" wrap="square" lIns="38100" tIns="38100" rIns="38100" bIns="38100" numCol="1" anchor="t" anchorCtr="0" compatLnSpc="1">
            <a:prstTxWarp prst="textNoShape">
              <a:avLst/>
            </a:prstTxWarp>
          </a:bodyPr>
          <a:lstStyle/>
          <a:p>
            <a:pPr lvl="1" indent="-342900"/>
            <a:r>
              <a:rPr lang="en-US" dirty="0"/>
              <a:t>Result is system-specific</a:t>
            </a:r>
          </a:p>
        </p:txBody>
      </p:sp>
      <p:sp>
        <p:nvSpPr>
          <p:cNvPr id="18437" name="Rectangle 5"/>
          <p:cNvSpPr>
            <a:spLocks/>
          </p:cNvSpPr>
          <p:nvPr/>
        </p:nvSpPr>
        <p:spPr bwMode="auto">
          <a:xfrm>
            <a:off x="2349500" y="4267200"/>
            <a:ext cx="7327900" cy="1828800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pPr algn="l"/>
            <a:r>
              <a:rPr lang="en-US" dirty="0"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fun(0)  </a:t>
            </a:r>
            <a:r>
              <a:rPr lang="en-US" dirty="0">
                <a:latin typeface="Courier New" charset="0"/>
                <a:ea typeface="Zapf Dingbats" charset="2"/>
                <a:cs typeface="Zapf Dingbats" charset="2"/>
                <a:sym typeface="Symbol"/>
              </a:rPr>
              <a:t></a:t>
            </a:r>
            <a:r>
              <a:rPr lang="en-US" dirty="0"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	3.14</a:t>
            </a:r>
            <a:endParaRPr lang="en-US" sz="2400" dirty="0"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dirty="0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fun(1)  </a:t>
            </a:r>
            <a:r>
              <a:rPr lang="en-US" dirty="0">
                <a:latin typeface="Courier New" charset="0"/>
                <a:ea typeface="Zapf Dingbats" charset="2"/>
                <a:cs typeface="Zapf Dingbats" charset="2"/>
                <a:sym typeface="Symbol"/>
              </a:rPr>
              <a:t></a:t>
            </a:r>
            <a:r>
              <a:rPr lang="en-US" dirty="0">
                <a:latin typeface="Courier New" charset="0"/>
                <a:ea typeface="Monaco" charset="0"/>
                <a:cs typeface="Monaco" charset="0"/>
                <a:sym typeface="Courier New" charset="0"/>
              </a:rPr>
              <a:t>	3.14</a:t>
            </a:r>
            <a:endParaRPr lang="en-US" sz="2400" dirty="0"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dirty="0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fun(2)  </a:t>
            </a:r>
            <a:r>
              <a:rPr lang="en-US" dirty="0">
                <a:latin typeface="Courier New" charset="0"/>
                <a:ea typeface="Zapf Dingbats" charset="2"/>
                <a:cs typeface="Zapf Dingbats" charset="2"/>
                <a:sym typeface="Symbol"/>
              </a:rPr>
              <a:t></a:t>
            </a:r>
            <a:r>
              <a:rPr lang="en-US" dirty="0">
                <a:latin typeface="Courier New" charset="0"/>
                <a:ea typeface="Monaco" charset="0"/>
                <a:cs typeface="Monaco" charset="0"/>
                <a:sym typeface="Courier New" charset="0"/>
              </a:rPr>
              <a:t>	3.1399998664856</a:t>
            </a:r>
            <a:endParaRPr lang="en-US" sz="2400" dirty="0"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dirty="0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fun(3)  </a:t>
            </a:r>
            <a:r>
              <a:rPr lang="en-US" dirty="0">
                <a:latin typeface="Courier New" charset="0"/>
                <a:ea typeface="Zapf Dingbats" charset="2"/>
                <a:cs typeface="Zapf Dingbats" charset="2"/>
                <a:sym typeface="Symbol"/>
              </a:rPr>
              <a:t></a:t>
            </a:r>
            <a:r>
              <a:rPr lang="en-US" dirty="0">
                <a:latin typeface="Courier New" charset="0"/>
                <a:ea typeface="Monaco" charset="0"/>
                <a:cs typeface="Monaco" charset="0"/>
                <a:sym typeface="Courier New" charset="0"/>
              </a:rPr>
              <a:t>	2.00000061035156</a:t>
            </a:r>
            <a:endParaRPr lang="en-US" sz="2400" dirty="0"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dirty="0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fun(4)  </a:t>
            </a:r>
            <a:r>
              <a:rPr lang="en-US" dirty="0">
                <a:latin typeface="Courier New" charset="0"/>
                <a:ea typeface="Zapf Dingbats" charset="2"/>
                <a:cs typeface="Zapf Dingbats" charset="2"/>
                <a:sym typeface="Symbol"/>
              </a:rPr>
              <a:t></a:t>
            </a:r>
            <a:r>
              <a:rPr lang="en-US" dirty="0">
                <a:latin typeface="Courier New" charset="0"/>
                <a:ea typeface="Monaco" charset="0"/>
                <a:cs typeface="Monaco" charset="0"/>
                <a:sym typeface="Courier New" charset="0"/>
              </a:rPr>
              <a:t>	3.14</a:t>
            </a:r>
          </a:p>
          <a:p>
            <a:pPr algn="l"/>
            <a:r>
              <a:rPr lang="en-US" dirty="0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fun(6)  </a:t>
            </a:r>
            <a:r>
              <a:rPr lang="en-US" dirty="0">
                <a:latin typeface="Courier New" charset="0"/>
                <a:ea typeface="Zapf Dingbats" charset="2"/>
                <a:cs typeface="Zapf Dingbats" charset="2"/>
                <a:sym typeface="Symbol"/>
              </a:rPr>
              <a:t></a:t>
            </a:r>
            <a:r>
              <a:rPr lang="en-US" dirty="0">
                <a:latin typeface="Courier New" charset="0"/>
                <a:ea typeface="Monaco" charset="0"/>
                <a:cs typeface="Monaco" charset="0"/>
                <a:sym typeface="Courier New" charset="0"/>
              </a:rPr>
              <a:t>	</a:t>
            </a:r>
            <a:r>
              <a:rPr lang="en-US" dirty="0">
                <a:latin typeface="Calibri"/>
                <a:ea typeface="Monaco" charset="0"/>
                <a:cs typeface="Calibri"/>
                <a:sym typeface="Courier New" charset="0"/>
              </a:rPr>
              <a:t>Segmentation fault</a:t>
            </a:r>
            <a:endParaRPr lang="en-US" dirty="0">
              <a:latin typeface="Courier New" charset="0"/>
              <a:ea typeface="Monaco" charset="0"/>
              <a:cs typeface="Monaco" charset="0"/>
              <a:sym typeface="Courier New" charset="0"/>
            </a:endParaRPr>
          </a:p>
        </p:txBody>
      </p:sp>
      <p:sp>
        <p:nvSpPr>
          <p:cNvPr id="18436" name="Rectangle 4"/>
          <p:cNvSpPr>
            <a:spLocks/>
          </p:cNvSpPr>
          <p:nvPr/>
        </p:nvSpPr>
        <p:spPr bwMode="auto">
          <a:xfrm>
            <a:off x="2362200" y="1295400"/>
            <a:ext cx="6553200" cy="2844800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dirty="0" err="1">
                <a:latin typeface="Courier New"/>
                <a:ea typeface="Monaco" charset="0"/>
                <a:cs typeface="Courier New"/>
                <a:sym typeface="Monaco" charset="0"/>
              </a:rPr>
              <a:t>typedef</a:t>
            </a:r>
            <a:r>
              <a:rPr lang="en-US" sz="1600" dirty="0"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dirty="0" err="1">
                <a:latin typeface="Courier New"/>
                <a:ea typeface="Monaco" charset="0"/>
                <a:cs typeface="Courier New"/>
                <a:sym typeface="Monaco" charset="0"/>
              </a:rPr>
              <a:t>struct</a:t>
            </a:r>
            <a:r>
              <a:rPr lang="en-US" sz="1600" dirty="0">
                <a:latin typeface="Courier New"/>
                <a:ea typeface="Monaco" charset="0"/>
                <a:cs typeface="Courier New"/>
                <a:sym typeface="Monaco" charset="0"/>
              </a:rPr>
              <a:t> {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dirty="0"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dirty="0" err="1"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dirty="0">
                <a:latin typeface="Courier New"/>
                <a:ea typeface="Monaco" charset="0"/>
                <a:cs typeface="Courier New"/>
                <a:sym typeface="Monaco" charset="0"/>
              </a:rPr>
              <a:t> a[2];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dirty="0">
                <a:latin typeface="Courier New"/>
                <a:ea typeface="Monaco" charset="0"/>
                <a:cs typeface="Courier New"/>
                <a:sym typeface="Monaco" charset="0"/>
              </a:rPr>
              <a:t>  double d;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dirty="0">
                <a:latin typeface="Courier New"/>
                <a:ea typeface="Monaco" charset="0"/>
                <a:cs typeface="Courier New"/>
                <a:sym typeface="Monaco" charset="0"/>
              </a:rPr>
              <a:t>} </a:t>
            </a:r>
            <a:r>
              <a:rPr lang="en-US" sz="1600" dirty="0" err="1">
                <a:latin typeface="Courier New"/>
                <a:ea typeface="Monaco" charset="0"/>
                <a:cs typeface="Courier New"/>
                <a:sym typeface="Monaco" charset="0"/>
              </a:rPr>
              <a:t>struct_t</a:t>
            </a:r>
            <a:r>
              <a:rPr lang="en-US" sz="1600" dirty="0"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dirty="0"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dirty="0">
                <a:latin typeface="Courier New"/>
                <a:ea typeface="Monaco" charset="0"/>
                <a:cs typeface="Courier New"/>
                <a:sym typeface="Monaco" charset="0"/>
              </a:rPr>
              <a:t>double fun(</a:t>
            </a:r>
            <a:r>
              <a:rPr lang="en-US" sz="1600" dirty="0" err="1"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dirty="0"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dirty="0" err="1"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dirty="0">
                <a:latin typeface="Courier New"/>
                <a:ea typeface="Monaco" charset="0"/>
                <a:cs typeface="Courier New"/>
                <a:sym typeface="Monaco" charset="0"/>
              </a:rPr>
              <a:t>) {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dirty="0">
                <a:latin typeface="Courier New"/>
                <a:ea typeface="Monaco" charset="0"/>
                <a:cs typeface="Courier New"/>
                <a:sym typeface="Monaco" charset="0"/>
              </a:rPr>
              <a:t>  volatile </a:t>
            </a:r>
            <a:r>
              <a:rPr lang="en-US" sz="1600" dirty="0" err="1">
                <a:latin typeface="Courier New"/>
                <a:ea typeface="Monaco" charset="0"/>
                <a:cs typeface="Courier New"/>
                <a:sym typeface="Monaco" charset="0"/>
              </a:rPr>
              <a:t>struct_t</a:t>
            </a:r>
            <a:r>
              <a:rPr lang="en-US" sz="1600" dirty="0">
                <a:latin typeface="Courier New"/>
                <a:ea typeface="Monaco" charset="0"/>
                <a:cs typeface="Courier New"/>
                <a:sym typeface="Monaco" charset="0"/>
              </a:rPr>
              <a:t> s;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dirty="0"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dirty="0" err="1">
                <a:latin typeface="Courier New"/>
                <a:ea typeface="Monaco" charset="0"/>
                <a:cs typeface="Courier New"/>
                <a:sym typeface="Monaco" charset="0"/>
              </a:rPr>
              <a:t>s.d</a:t>
            </a:r>
            <a:r>
              <a:rPr lang="en-US" sz="1600" dirty="0">
                <a:latin typeface="Courier New"/>
                <a:ea typeface="Monaco" charset="0"/>
                <a:cs typeface="Courier New"/>
                <a:sym typeface="Monaco" charset="0"/>
              </a:rPr>
              <a:t> = 3.14;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dirty="0"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dirty="0" err="1">
                <a:latin typeface="Courier New"/>
                <a:ea typeface="Monaco" charset="0"/>
                <a:cs typeface="Courier New"/>
                <a:sym typeface="Monaco" charset="0"/>
              </a:rPr>
              <a:t>s.a</a:t>
            </a:r>
            <a:r>
              <a:rPr lang="en-US" sz="1600" dirty="0">
                <a:latin typeface="Courier New"/>
                <a:ea typeface="Monaco" charset="0"/>
                <a:cs typeface="Courier New"/>
                <a:sym typeface="Monaco" charset="0"/>
              </a:rPr>
              <a:t>[</a:t>
            </a:r>
            <a:r>
              <a:rPr lang="en-US" sz="1600" dirty="0" err="1"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dirty="0">
                <a:latin typeface="Courier New"/>
                <a:ea typeface="Monaco" charset="0"/>
                <a:cs typeface="Courier New"/>
                <a:sym typeface="Monaco" charset="0"/>
              </a:rPr>
              <a:t>] = 1073741824; /* Possibly out of bounds */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dirty="0">
                <a:latin typeface="Courier New"/>
                <a:ea typeface="Monaco" charset="0"/>
                <a:cs typeface="Courier New"/>
                <a:sym typeface="Monaco" charset="0"/>
              </a:rPr>
              <a:t>  return </a:t>
            </a:r>
            <a:r>
              <a:rPr lang="en-US" sz="1600" dirty="0" err="1">
                <a:latin typeface="Courier New"/>
                <a:ea typeface="Monaco" charset="0"/>
                <a:cs typeface="Courier New"/>
                <a:sym typeface="Monaco" charset="0"/>
              </a:rPr>
              <a:t>s.d</a:t>
            </a:r>
            <a:r>
              <a:rPr lang="en-US" sz="1600" dirty="0"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dirty="0">
                <a:latin typeface="Courier New"/>
                <a:ea typeface="Monaco" charset="0"/>
                <a:cs typeface="Courier New"/>
                <a:sym typeface="Monaco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273338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/>
          </p:cNvSpPr>
          <p:nvPr/>
        </p:nvSpPr>
        <p:spPr bwMode="auto">
          <a:xfrm>
            <a:off x="9586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b="1" dirty="0"/>
              <a:t>Memory-Referencing Bug Example</a:t>
            </a:r>
          </a:p>
        </p:txBody>
      </p:sp>
      <p:sp>
        <p:nvSpPr>
          <p:cNvPr id="19460" name="Rectangle 4"/>
          <p:cNvSpPr>
            <a:spLocks/>
          </p:cNvSpPr>
          <p:nvPr/>
        </p:nvSpPr>
        <p:spPr bwMode="auto">
          <a:xfrm>
            <a:off x="2286000" y="1270000"/>
            <a:ext cx="2209800" cy="1320800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dirty="0" err="1">
                <a:latin typeface="Courier New"/>
                <a:ea typeface="Monaco" charset="0"/>
                <a:cs typeface="Courier New"/>
                <a:sym typeface="Monaco" charset="0"/>
              </a:rPr>
              <a:t>typedef</a:t>
            </a:r>
            <a:r>
              <a:rPr lang="en-US" sz="1600" dirty="0"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dirty="0" err="1">
                <a:latin typeface="Courier New"/>
                <a:ea typeface="Monaco" charset="0"/>
                <a:cs typeface="Courier New"/>
                <a:sym typeface="Monaco" charset="0"/>
              </a:rPr>
              <a:t>struct</a:t>
            </a:r>
            <a:r>
              <a:rPr lang="en-US" sz="1600" dirty="0">
                <a:latin typeface="Courier New"/>
                <a:ea typeface="Monaco" charset="0"/>
                <a:cs typeface="Courier New"/>
                <a:sym typeface="Monaco" charset="0"/>
              </a:rPr>
              <a:t> {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dirty="0"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dirty="0" err="1"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dirty="0">
                <a:latin typeface="Courier New"/>
                <a:ea typeface="Monaco" charset="0"/>
                <a:cs typeface="Courier New"/>
                <a:sym typeface="Monaco" charset="0"/>
              </a:rPr>
              <a:t> a[2];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dirty="0">
                <a:latin typeface="Courier New"/>
                <a:ea typeface="Monaco" charset="0"/>
                <a:cs typeface="Courier New"/>
                <a:sym typeface="Monaco" charset="0"/>
              </a:rPr>
              <a:t>  double d;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dirty="0">
                <a:latin typeface="Courier New"/>
                <a:ea typeface="Monaco" charset="0"/>
                <a:cs typeface="Courier New"/>
                <a:sym typeface="Monaco" charset="0"/>
              </a:rPr>
              <a:t>} </a:t>
            </a:r>
            <a:r>
              <a:rPr lang="en-US" sz="1600" dirty="0" err="1">
                <a:latin typeface="Courier New"/>
                <a:ea typeface="Monaco" charset="0"/>
                <a:cs typeface="Courier New"/>
                <a:sym typeface="Monaco" charset="0"/>
              </a:rPr>
              <a:t>struct_t</a:t>
            </a:r>
            <a:r>
              <a:rPr lang="en-US" sz="1600" dirty="0"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</a:p>
        </p:txBody>
      </p:sp>
      <p:sp>
        <p:nvSpPr>
          <p:cNvPr id="19461" name="Rectangle 5"/>
          <p:cNvSpPr>
            <a:spLocks/>
          </p:cNvSpPr>
          <p:nvPr/>
        </p:nvSpPr>
        <p:spPr bwMode="auto">
          <a:xfrm>
            <a:off x="5105400" y="1295400"/>
            <a:ext cx="4419600" cy="1371600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pPr algn="l"/>
            <a:r>
              <a:rPr lang="en-US" dirty="0"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fun(0) </a:t>
            </a:r>
            <a:r>
              <a:rPr lang="en-US" dirty="0">
                <a:latin typeface="Courier New" charset="0"/>
                <a:ea typeface="Zapf Dingbats" charset="2"/>
                <a:cs typeface="Zapf Dingbats" charset="2"/>
                <a:sym typeface="Symbol"/>
              </a:rPr>
              <a:t> </a:t>
            </a:r>
            <a:r>
              <a:rPr lang="en-US" dirty="0"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	3.14</a:t>
            </a:r>
            <a:endParaRPr lang="en-US" sz="2400" dirty="0"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dirty="0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fun(1) </a:t>
            </a:r>
            <a:r>
              <a:rPr lang="en-US" dirty="0">
                <a:latin typeface="Courier New" charset="0"/>
                <a:ea typeface="Zapf Dingbats" charset="2"/>
                <a:cs typeface="Zapf Dingbats" charset="2"/>
                <a:sym typeface="Symbol"/>
              </a:rPr>
              <a:t> </a:t>
            </a:r>
            <a:r>
              <a:rPr lang="en-US" dirty="0">
                <a:latin typeface="Courier New" charset="0"/>
                <a:ea typeface="Monaco" charset="0"/>
                <a:cs typeface="Monaco" charset="0"/>
                <a:sym typeface="Courier New" charset="0"/>
              </a:rPr>
              <a:t>	3.14</a:t>
            </a:r>
            <a:endParaRPr lang="en-US" sz="2400" dirty="0"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dirty="0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fun(2) </a:t>
            </a:r>
            <a:r>
              <a:rPr lang="en-US" dirty="0">
                <a:latin typeface="Courier New" charset="0"/>
                <a:ea typeface="Zapf Dingbats" charset="2"/>
                <a:cs typeface="Zapf Dingbats" charset="2"/>
                <a:sym typeface="Symbol"/>
              </a:rPr>
              <a:t> </a:t>
            </a:r>
            <a:r>
              <a:rPr lang="en-US" dirty="0">
                <a:latin typeface="Courier New" charset="0"/>
                <a:ea typeface="Monaco" charset="0"/>
                <a:cs typeface="Monaco" charset="0"/>
                <a:sym typeface="Courier New" charset="0"/>
              </a:rPr>
              <a:t>	3.1399998664856</a:t>
            </a:r>
            <a:endParaRPr lang="en-US" sz="2400" dirty="0"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dirty="0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fun(3) </a:t>
            </a:r>
            <a:r>
              <a:rPr lang="en-US" dirty="0">
                <a:latin typeface="Courier New" charset="0"/>
                <a:ea typeface="Zapf Dingbats" charset="2"/>
                <a:cs typeface="Zapf Dingbats" charset="2"/>
                <a:sym typeface="Symbol"/>
              </a:rPr>
              <a:t> </a:t>
            </a:r>
            <a:r>
              <a:rPr lang="en-US" dirty="0">
                <a:latin typeface="Courier New" charset="0"/>
                <a:ea typeface="Monaco" charset="0"/>
                <a:cs typeface="Monaco" charset="0"/>
                <a:sym typeface="Courier New" charset="0"/>
              </a:rPr>
              <a:t>	2.00000061035156</a:t>
            </a:r>
            <a:endParaRPr lang="en-US" sz="2400" dirty="0"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dirty="0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fun(4) </a:t>
            </a:r>
            <a:r>
              <a:rPr lang="en-US" dirty="0">
                <a:latin typeface="Courier New" charset="0"/>
                <a:ea typeface="Zapf Dingbats" charset="2"/>
                <a:cs typeface="Zapf Dingbats" charset="2"/>
                <a:sym typeface="Symbol"/>
              </a:rPr>
              <a:t> </a:t>
            </a:r>
            <a:r>
              <a:rPr lang="en-US" dirty="0">
                <a:latin typeface="Courier New" charset="0"/>
                <a:ea typeface="Monaco" charset="0"/>
                <a:cs typeface="Monaco" charset="0"/>
                <a:sym typeface="Courier New" charset="0"/>
              </a:rPr>
              <a:t>	3.14</a:t>
            </a:r>
          </a:p>
          <a:p>
            <a:pPr algn="l"/>
            <a:r>
              <a:rPr lang="en-US" dirty="0">
                <a:latin typeface="Courier New" charset="0"/>
                <a:ea typeface="Monaco" charset="0"/>
                <a:cs typeface="Monaco" charset="0"/>
                <a:sym typeface="Courier New" charset="0"/>
              </a:rPr>
              <a:t>fun(6)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 </a:t>
            </a:r>
            <a:r>
              <a:rPr lang="en-US" dirty="0">
                <a:latin typeface="Courier New" charset="0"/>
                <a:ea typeface="Zapf Dingbats" charset="2"/>
                <a:cs typeface="Zapf Dingbats" charset="2"/>
                <a:sym typeface="Symbol"/>
              </a:rPr>
              <a:t> </a:t>
            </a:r>
            <a:r>
              <a:rPr lang="en-US" dirty="0">
                <a:latin typeface="Courier New" charset="0"/>
                <a:ea typeface="Monaco" charset="0"/>
                <a:cs typeface="Monaco" charset="0"/>
                <a:sym typeface="Courier New" charset="0"/>
              </a:rPr>
              <a:t>	</a:t>
            </a:r>
            <a:r>
              <a:rPr lang="en-US" dirty="0">
                <a:latin typeface="Calibri"/>
                <a:ea typeface="Monaco" charset="0"/>
                <a:cs typeface="Calibri"/>
                <a:sym typeface="Courier New" charset="0"/>
              </a:rPr>
              <a:t>Segmentation fault</a:t>
            </a:r>
            <a:endParaRPr lang="en-US" dirty="0">
              <a:latin typeface="Courier New" charset="0"/>
              <a:ea typeface="Monaco" charset="0"/>
              <a:cs typeface="Monaco" charset="0"/>
              <a:sym typeface="Courier New" charset="0"/>
            </a:endParaRPr>
          </a:p>
        </p:txBody>
      </p:sp>
      <p:sp>
        <p:nvSpPr>
          <p:cNvPr id="19462" name="AutoShape 6"/>
          <p:cNvSpPr>
            <a:spLocks/>
          </p:cNvSpPr>
          <p:nvPr/>
        </p:nvSpPr>
        <p:spPr bwMode="auto">
          <a:xfrm>
            <a:off x="6172200" y="3733800"/>
            <a:ext cx="304800" cy="2667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631"/>
                  <a:pt x="10800" y="1409"/>
                </a:cubicBezTo>
                <a:lnTo>
                  <a:pt x="10800" y="9391"/>
                </a:lnTo>
                <a:cubicBezTo>
                  <a:pt x="10800" y="10169"/>
                  <a:pt x="15635" y="10800"/>
                  <a:pt x="21600" y="10800"/>
                </a:cubicBezTo>
                <a:cubicBezTo>
                  <a:pt x="15635" y="10800"/>
                  <a:pt x="10800" y="11431"/>
                  <a:pt x="10800" y="12209"/>
                </a:cubicBezTo>
                <a:lnTo>
                  <a:pt x="10800" y="20191"/>
                </a:lnTo>
                <a:cubicBezTo>
                  <a:pt x="10800" y="20969"/>
                  <a:pt x="5965" y="21600"/>
                  <a:pt x="0" y="21600"/>
                </a:cubicBezTo>
              </a:path>
            </a:pathLst>
          </a:custGeom>
          <a:noFill/>
          <a:ln w="28575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3" name="Rectangle 7"/>
          <p:cNvSpPr>
            <a:spLocks/>
          </p:cNvSpPr>
          <p:nvPr/>
        </p:nvSpPr>
        <p:spPr bwMode="auto">
          <a:xfrm>
            <a:off x="6629400" y="4800600"/>
            <a:ext cx="2120900" cy="647700"/>
          </a:xfrm>
          <a:prstGeom prst="rect">
            <a:avLst/>
          </a:prstGeom>
          <a:noFill/>
          <a:ln w="1905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pPr algn="l">
              <a:lnSpc>
                <a:spcPct val="110000"/>
              </a:lnSpc>
            </a:pPr>
            <a:r>
              <a:rPr lang="en-US" dirty="0">
                <a:latin typeface="Calibri" charset="0"/>
                <a:ea typeface="Calibri" charset="0"/>
                <a:cs typeface="Calibri" charset="0"/>
                <a:sym typeface="Calibri" charset="0"/>
              </a:rPr>
              <a:t>Location accessed by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i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)</a:t>
            </a:r>
          </a:p>
        </p:txBody>
      </p:sp>
      <p:sp>
        <p:nvSpPr>
          <p:cNvPr id="19464" name="Rectangle 8"/>
          <p:cNvSpPr>
            <a:spLocks/>
          </p:cNvSpPr>
          <p:nvPr/>
        </p:nvSpPr>
        <p:spPr bwMode="auto">
          <a:xfrm>
            <a:off x="2321775" y="3200401"/>
            <a:ext cx="1596912" cy="332399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Explanation:</a:t>
            </a:r>
          </a:p>
        </p:txBody>
      </p:sp>
      <p:graphicFrame>
        <p:nvGraphicFramePr>
          <p:cNvPr id="19465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1889715"/>
              </p:ext>
            </p:extLst>
          </p:nvPr>
        </p:nvGraphicFramePr>
        <p:xfrm>
          <a:off x="4038600" y="3733800"/>
          <a:ext cx="2070100" cy="2667000"/>
        </p:xfrm>
        <a:graphic>
          <a:graphicData uri="http://schemas.openxmlformats.org/drawingml/2006/table">
            <a:tbl>
              <a:tblPr/>
              <a:tblGrid>
                <a:gridCol w="1638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Critical State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6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Courier New"/>
                          <a:sym typeface="Monaco" charset="0"/>
                        </a:rPr>
                        <a:t>?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5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Courier New"/>
                          <a:sym typeface="Monaco" charset="0"/>
                        </a:rPr>
                        <a:t>?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d7 ... d4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3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d3 ... d0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2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a[1]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a[0]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Arial Narrow" charset="0"/>
                          <a:cs typeface="Calibri"/>
                          <a:sym typeface="Arial Narrow" charset="0"/>
                        </a:rPr>
                        <a:t>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" name="AutoShape 6"/>
          <p:cNvSpPr>
            <a:spLocks/>
          </p:cNvSpPr>
          <p:nvPr/>
        </p:nvSpPr>
        <p:spPr bwMode="auto">
          <a:xfrm flipH="1">
            <a:off x="3581400" y="4876800"/>
            <a:ext cx="304800" cy="1524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631"/>
                  <a:pt x="10800" y="1409"/>
                </a:cubicBezTo>
                <a:lnTo>
                  <a:pt x="10800" y="9391"/>
                </a:lnTo>
                <a:cubicBezTo>
                  <a:pt x="10800" y="10169"/>
                  <a:pt x="15635" y="10800"/>
                  <a:pt x="21600" y="10800"/>
                </a:cubicBezTo>
                <a:cubicBezTo>
                  <a:pt x="15635" y="10800"/>
                  <a:pt x="10800" y="11431"/>
                  <a:pt x="10800" y="12209"/>
                </a:cubicBezTo>
                <a:lnTo>
                  <a:pt x="10800" y="20191"/>
                </a:lnTo>
                <a:cubicBezTo>
                  <a:pt x="10800" y="20969"/>
                  <a:pt x="5965" y="21600"/>
                  <a:pt x="0" y="21600"/>
                </a:cubicBezTo>
              </a:path>
            </a:pathLst>
          </a:custGeom>
          <a:noFill/>
          <a:ln w="28575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136255" y="5486400"/>
            <a:ext cx="1287532" cy="3475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struct_t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 bwMode="auto">
          <a:xfrm flipH="1" flipV="1">
            <a:off x="5562600" y="5486400"/>
            <a:ext cx="1752600" cy="457200"/>
          </a:xfrm>
          <a:prstGeom prst="straightConnector1">
            <a:avLst/>
          </a:prstGeom>
          <a:noFill/>
          <a:ln w="19050" cap="flat" cmpd="sng" algn="ctr">
            <a:solidFill>
              <a:schemeClr val="accent4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cxnSp>
      <p:sp>
        <p:nvSpPr>
          <p:cNvPr id="5" name="TextBox 4"/>
          <p:cNvSpPr txBox="1"/>
          <p:nvPr/>
        </p:nvSpPr>
        <p:spPr>
          <a:xfrm>
            <a:off x="7315200" y="5855732"/>
            <a:ext cx="2121350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>
                <a:solidFill>
                  <a:schemeClr val="accent4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Little-endian layout!</a:t>
            </a:r>
          </a:p>
        </p:txBody>
      </p:sp>
    </p:spTree>
    <p:extLst>
      <p:ext uri="{BB962C8B-B14F-4D97-AF65-F5344CB8AC3E}">
        <p14:creationId xmlns:p14="http://schemas.microsoft.com/office/powerpoint/2010/main" val="1569181448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Such problems are a BIG deal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Generally called a “buffer overflow”</a:t>
            </a:r>
          </a:p>
          <a:p>
            <a:pPr lvl="1" eaLnBrk="1" hangingPunct="1"/>
            <a:r>
              <a:rPr lang="en-US" dirty="0"/>
              <a:t>When exceeding the memory size allocated for an array</a:t>
            </a:r>
          </a:p>
          <a:p>
            <a:pPr eaLnBrk="1" hangingPunct="1"/>
            <a:r>
              <a:rPr lang="en-US" dirty="0"/>
              <a:t>Why a big deal?</a:t>
            </a:r>
          </a:p>
          <a:p>
            <a:pPr lvl="1" eaLnBrk="1" hangingPunct="1"/>
            <a:r>
              <a:rPr lang="en-US" dirty="0"/>
              <a:t>It’s the #1 technical cause of security vulnerabilities</a:t>
            </a:r>
          </a:p>
          <a:p>
            <a:pPr lvl="2" eaLnBrk="1" hangingPunct="1"/>
            <a:r>
              <a:rPr lang="en-US" dirty="0"/>
              <a:t>#1 overall cause is social engineering / user ignorance</a:t>
            </a:r>
          </a:p>
          <a:p>
            <a:pPr eaLnBrk="1" hangingPunct="1"/>
            <a:r>
              <a:rPr lang="en-US" dirty="0"/>
              <a:t>Most common form</a:t>
            </a:r>
          </a:p>
          <a:p>
            <a:pPr lvl="1" eaLnBrk="1" hangingPunct="1"/>
            <a:r>
              <a:rPr lang="en-US" dirty="0"/>
              <a:t>Unchecked lengths on string inputs</a:t>
            </a:r>
          </a:p>
          <a:p>
            <a:pPr lvl="1" eaLnBrk="1" hangingPunct="1"/>
            <a:r>
              <a:rPr lang="en-US" dirty="0"/>
              <a:t>Particularly for bounded character arrays on the stack</a:t>
            </a:r>
          </a:p>
          <a:p>
            <a:pPr lvl="2" eaLnBrk="1" hangingPunct="1"/>
            <a:r>
              <a:rPr lang="en-US" dirty="0"/>
              <a:t>Sometimes referred to as “stack smashing”</a:t>
            </a:r>
          </a:p>
          <a:p>
            <a:pPr lvl="1" eaLnBrk="1" hangingPunct="1"/>
            <a:endParaRPr lang="en-US" dirty="0"/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203940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String Library Code</a:t>
            </a:r>
          </a:p>
        </p:txBody>
      </p:sp>
      <p:sp>
        <p:nvSpPr>
          <p:cNvPr id="22531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en-US" dirty="0"/>
              <a:t>Implementation of Unix function </a:t>
            </a:r>
            <a:r>
              <a:rPr lang="en-US" dirty="0">
                <a:latin typeface="Courier New" pitchFamily="49" charset="0"/>
              </a:rPr>
              <a:t>gets()</a:t>
            </a:r>
          </a:p>
          <a:p>
            <a:pPr lvl="1" eaLnBrk="1" hangingPunct="1">
              <a:spcBef>
                <a:spcPts val="600"/>
              </a:spcBef>
            </a:pPr>
            <a:endParaRPr lang="en-US" dirty="0"/>
          </a:p>
          <a:p>
            <a:pPr lvl="1" eaLnBrk="1" hangingPunct="1">
              <a:spcBef>
                <a:spcPts val="600"/>
              </a:spcBef>
            </a:pPr>
            <a:endParaRPr lang="en-US" dirty="0"/>
          </a:p>
          <a:p>
            <a:pPr lvl="1" eaLnBrk="1" hangingPunct="1">
              <a:spcBef>
                <a:spcPts val="600"/>
              </a:spcBef>
            </a:pPr>
            <a:endParaRPr lang="en-US" dirty="0"/>
          </a:p>
          <a:p>
            <a:pPr lvl="1" eaLnBrk="1" hangingPunct="1">
              <a:spcBef>
                <a:spcPts val="600"/>
              </a:spcBef>
            </a:pPr>
            <a:endParaRPr lang="en-US" dirty="0"/>
          </a:p>
          <a:p>
            <a:pPr lvl="1" eaLnBrk="1" hangingPunct="1">
              <a:spcBef>
                <a:spcPts val="600"/>
              </a:spcBef>
              <a:buNone/>
            </a:pPr>
            <a:endParaRPr lang="en-US" dirty="0"/>
          </a:p>
          <a:p>
            <a:pPr lvl="1" eaLnBrk="1" hangingPunct="1">
              <a:spcBef>
                <a:spcPts val="600"/>
              </a:spcBef>
              <a:buNone/>
            </a:pPr>
            <a:endParaRPr lang="en-US" dirty="0"/>
          </a:p>
          <a:p>
            <a:pPr lvl="1" eaLnBrk="1" hangingPunct="1">
              <a:spcBef>
                <a:spcPts val="600"/>
              </a:spcBef>
              <a:buNone/>
            </a:pPr>
            <a:endParaRPr lang="en-US" dirty="0"/>
          </a:p>
          <a:p>
            <a:pPr lvl="1" eaLnBrk="1" hangingPunct="1">
              <a:spcBef>
                <a:spcPts val="600"/>
              </a:spcBef>
              <a:buNone/>
            </a:pPr>
            <a:endParaRPr lang="en-US" dirty="0"/>
          </a:p>
          <a:p>
            <a:pPr lvl="1" eaLnBrk="1" hangingPunct="1">
              <a:spcBef>
                <a:spcPts val="600"/>
              </a:spcBef>
              <a:buNone/>
            </a:pPr>
            <a:endParaRPr lang="en-US" dirty="0"/>
          </a:p>
          <a:p>
            <a:pPr lvl="1" eaLnBrk="1" hangingPunct="1">
              <a:spcBef>
                <a:spcPts val="600"/>
              </a:spcBef>
            </a:pPr>
            <a:r>
              <a:rPr lang="en-US" dirty="0"/>
              <a:t>No way to specify limit on number of characters to read</a:t>
            </a:r>
          </a:p>
          <a:p>
            <a:pPr eaLnBrk="1" hangingPunct="1">
              <a:spcBef>
                <a:spcPts val="600"/>
              </a:spcBef>
            </a:pPr>
            <a:r>
              <a:rPr lang="en-US" dirty="0"/>
              <a:t>Similar problems with other library functions</a:t>
            </a:r>
          </a:p>
          <a:p>
            <a:pPr lvl="1" eaLnBrk="1" hangingPunct="1">
              <a:spcBef>
                <a:spcPts val="600"/>
              </a:spcBef>
            </a:pPr>
            <a:r>
              <a:rPr lang="en-US" b="1" dirty="0" err="1">
                <a:latin typeface="Courier New" pitchFamily="49" charset="0"/>
              </a:rPr>
              <a:t>strcpy</a:t>
            </a:r>
            <a:r>
              <a:rPr lang="en-US" b="1" dirty="0"/>
              <a:t>, </a:t>
            </a:r>
            <a:r>
              <a:rPr lang="en-US" b="1" dirty="0" err="1">
                <a:latin typeface="Courier New" pitchFamily="49" charset="0"/>
              </a:rPr>
              <a:t>strcat</a:t>
            </a:r>
            <a:r>
              <a:rPr lang="en-US" dirty="0"/>
              <a:t>: Copy strings of arbitrary length</a:t>
            </a:r>
          </a:p>
          <a:p>
            <a:pPr lvl="1" eaLnBrk="1" hangingPunct="1">
              <a:spcBef>
                <a:spcPts val="600"/>
              </a:spcBef>
            </a:pPr>
            <a:r>
              <a:rPr lang="en-US" b="1" dirty="0" err="1">
                <a:latin typeface="Courier New" pitchFamily="49" charset="0"/>
              </a:rPr>
              <a:t>scanf</a:t>
            </a:r>
            <a:r>
              <a:rPr lang="en-US" b="1" dirty="0"/>
              <a:t>, </a:t>
            </a:r>
            <a:r>
              <a:rPr lang="en-US" b="1" dirty="0" err="1">
                <a:latin typeface="Courier New" pitchFamily="49" charset="0"/>
              </a:rPr>
              <a:t>fscanf</a:t>
            </a:r>
            <a:r>
              <a:rPr lang="en-US" b="1" dirty="0"/>
              <a:t>, </a:t>
            </a:r>
            <a:r>
              <a:rPr lang="en-US" b="1" dirty="0" err="1">
                <a:latin typeface="Courier New" pitchFamily="49" charset="0"/>
              </a:rPr>
              <a:t>sscanf</a:t>
            </a:r>
            <a:r>
              <a:rPr lang="en-US" b="1" dirty="0"/>
              <a:t>, </a:t>
            </a:r>
            <a:r>
              <a:rPr lang="en-US" dirty="0"/>
              <a:t>when given </a:t>
            </a:r>
            <a:r>
              <a:rPr lang="en-US" b="1" dirty="0">
                <a:latin typeface="Courier New" pitchFamily="49" charset="0"/>
              </a:rPr>
              <a:t>%s</a:t>
            </a:r>
            <a:r>
              <a:rPr lang="en-US" dirty="0"/>
              <a:t> conversion specification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2362200" y="1788519"/>
            <a:ext cx="5410200" cy="308828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/* Get string from 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stdin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*/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char *gets(char *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dest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)</a:t>
            </a:r>
            <a:br>
              <a:rPr lang="en-US" dirty="0">
                <a:latin typeface="Courier New" pitchFamily="49" charset="0"/>
                <a:ea typeface="MS Mincho" pitchFamily="49" charset="-128"/>
              </a:rPr>
            </a:br>
            <a:r>
              <a:rPr lang="en-US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dirty="0">
                <a:latin typeface="Courier New" pitchFamily="49" charset="0"/>
                <a:ea typeface="MS Mincho" pitchFamily="49" charset="-128"/>
              </a:rPr>
            </a:br>
            <a:r>
              <a:rPr lang="en-US" dirty="0">
                <a:latin typeface="Courier New" pitchFamily="49" charset="0"/>
                <a:ea typeface="MS Mincho" pitchFamily="49" charset="-128"/>
              </a:rPr>
              <a:t>    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int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 c = 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getchar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();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  char *p = 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dest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;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  while (c != EOF &amp;&amp; c != '\n') {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      *p++ = c;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      c = 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getchar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();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  }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  *p = '\0';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    return </a:t>
            </a:r>
            <a:r>
              <a:rPr lang="en-US" dirty="0" err="1">
                <a:latin typeface="Courier New" pitchFamily="49" charset="0"/>
                <a:ea typeface="MS Mincho" pitchFamily="49" charset="-128"/>
              </a:rPr>
              <a:t>dest</a:t>
            </a:r>
            <a:r>
              <a:rPr lang="en-US" dirty="0">
                <a:latin typeface="Courier New" pitchFamily="49" charset="0"/>
                <a:ea typeface="MS Mincho" pitchFamily="49" charset="-128"/>
              </a:rPr>
              <a:t>;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85638117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Vulnerable Buffer Code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2133600" y="3124201"/>
            <a:ext cx="3657600" cy="76072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void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call_echo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() {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  echo();</a:t>
            </a:r>
          </a:p>
          <a:p>
            <a:pPr algn="l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2133600" y="1219200"/>
            <a:ext cx="5029200" cy="164711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 /* Way too small!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puts(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876800" y="4133851"/>
            <a:ext cx="5257800" cy="76072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</a:rPr>
              <a:t>./</a:t>
            </a:r>
            <a:r>
              <a:rPr lang="en-US" sz="1600" i="1" dirty="0" err="1">
                <a:latin typeface="Courier New" pitchFamily="49" charset="0"/>
                <a:ea typeface="MS Mincho" pitchFamily="49" charset="-128"/>
              </a:rPr>
              <a:t>bufdemo</a:t>
            </a:r>
            <a:endParaRPr lang="en-US" sz="1600" i="1" dirty="0">
              <a:latin typeface="Courier New" pitchFamily="49" charset="0"/>
              <a:ea typeface="MS Mincho" pitchFamily="49" charset="-128"/>
            </a:endParaRPr>
          </a:p>
          <a:p>
            <a:pPr algn="l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</a:rPr>
              <a:t>012345678901234567890123</a:t>
            </a:r>
          </a:p>
          <a:p>
            <a:pPr algn="l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012345678901234567890123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876800" y="5267326"/>
            <a:ext cx="5257800" cy="76072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&gt;./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bufdemo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  <a:p>
            <a:pPr algn="l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Type a string:</a:t>
            </a:r>
            <a:r>
              <a:rPr lang="en-US" sz="1600" i="1" dirty="0">
                <a:latin typeface="Courier New" pitchFamily="49" charset="0"/>
                <a:ea typeface="MS Mincho" pitchFamily="49" charset="-128"/>
              </a:rPr>
              <a:t>0123456789012345678901234</a:t>
            </a:r>
          </a:p>
          <a:p>
            <a:pPr algn="l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Segmentation Fault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781800" y="1866926"/>
            <a:ext cx="2475358" cy="590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algn="l">
              <a:buFont typeface="Wingdings" charset="0"/>
              <a:buChar char="ç"/>
            </a:pPr>
            <a:r>
              <a:rPr lang="en-US" dirty="0">
                <a:solidFill>
                  <a:srgbClr val="FF0000"/>
                </a:solidFill>
                <a:latin typeface="Calibri" pitchFamily="34" charset="0"/>
                <a:sym typeface="Wingdings"/>
              </a:rPr>
              <a:t>BTW, how big 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  <a:sym typeface="Wingdings"/>
              </a:rPr>
              <a:t>	is big enough?</a:t>
            </a:r>
            <a:endParaRPr lang="en-US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2169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2" grpId="0"/>
    </p:bldLst>
  </p:timing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24092</TotalTime>
  <Pages>35</Pages>
  <Words>2186</Words>
  <Application>Microsoft Office PowerPoint</Application>
  <PresentationFormat>Widescreen</PresentationFormat>
  <Paragraphs>719</Paragraphs>
  <Slides>31</Slides>
  <Notes>26</Notes>
  <HiddenSlides>3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3" baseType="lpstr">
      <vt:lpstr>Arial Narrow</vt:lpstr>
      <vt:lpstr>Calibri</vt:lpstr>
      <vt:lpstr>Calibri Bold</vt:lpstr>
      <vt:lpstr>Century Gothic</vt:lpstr>
      <vt:lpstr>Courier</vt:lpstr>
      <vt:lpstr>Courier New</vt:lpstr>
      <vt:lpstr>Helvetica</vt:lpstr>
      <vt:lpstr>Times New Roman</vt:lpstr>
      <vt:lpstr>Wingdings</vt:lpstr>
      <vt:lpstr>Wingdings 2</vt:lpstr>
      <vt:lpstr>class02</vt:lpstr>
      <vt:lpstr>Worksheet</vt:lpstr>
      <vt:lpstr>Machine-Level Programming V: Miscellaneous Topics </vt:lpstr>
      <vt:lpstr>x86-64 Linux Memory Layout</vt:lpstr>
      <vt:lpstr>Memory Allocation Example</vt:lpstr>
      <vt:lpstr>x86-64 Example Addresses</vt:lpstr>
      <vt:lpstr>Memory-Referencing Bug Example</vt:lpstr>
      <vt:lpstr>Memory-Referencing Bug Example</vt:lpstr>
      <vt:lpstr>Such problems are a BIG deal</vt:lpstr>
      <vt:lpstr>String Library Code</vt:lpstr>
      <vt:lpstr>Vulnerable Buffer Code</vt:lpstr>
      <vt:lpstr>Buffer Overflow Disassembly</vt:lpstr>
      <vt:lpstr>Buffer Overflow Stack</vt:lpstr>
      <vt:lpstr>Buffer Overflow Stack Example</vt:lpstr>
      <vt:lpstr>Buffer Overflow Example #1</vt:lpstr>
      <vt:lpstr>Buffer Overflow Example #2</vt:lpstr>
      <vt:lpstr>Buffer Overflow Example #3</vt:lpstr>
      <vt:lpstr>Buffer Overflow Example #3 Explained</vt:lpstr>
      <vt:lpstr>Exploits Based on Overflows</vt:lpstr>
      <vt:lpstr>Example: Original Internet Worm (1988)</vt:lpstr>
      <vt:lpstr>Example 2: IM War</vt:lpstr>
      <vt:lpstr>IM War (cont.)</vt:lpstr>
      <vt:lpstr>PowerPoint Presentation</vt:lpstr>
      <vt:lpstr>Aside: Worms and Viruses</vt:lpstr>
      <vt:lpstr>OK, What to Do About Buffer Overflow Attacks?</vt:lpstr>
      <vt:lpstr>1. Avoid Overflow Vulnerabilities in Code (!)</vt:lpstr>
      <vt:lpstr>2. System-Level Protections Can Help</vt:lpstr>
      <vt:lpstr>3. Stack Canaries can help</vt:lpstr>
      <vt:lpstr>Protected Buffer Disassembly</vt:lpstr>
      <vt:lpstr>Setting Up Canary</vt:lpstr>
      <vt:lpstr>Checking Canary</vt:lpstr>
      <vt:lpstr>C Operators</vt:lpstr>
      <vt:lpstr>C Pointer Declarations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Level Programming V</dc:title>
  <dc:subject/>
  <dc:creator>Randal E. Bryant and David R. O'Hallaron</dc:creator>
  <cp:keywords/>
  <dc:description/>
  <cp:lastModifiedBy>Kuenning</cp:lastModifiedBy>
  <cp:revision>150</cp:revision>
  <cp:lastPrinted>2019-10-02T21:12:58Z</cp:lastPrinted>
  <dcterms:created xsi:type="dcterms:W3CDTF">1998-08-11T09:19:24Z</dcterms:created>
  <dcterms:modified xsi:type="dcterms:W3CDTF">2019-10-02T21:13:37Z</dcterms:modified>
</cp:coreProperties>
</file>