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408" r:id="rId26"/>
    <p:sldId id="406" r:id="rId27"/>
    <p:sldId id="409" r:id="rId28"/>
    <p:sldId id="411" r:id="rId29"/>
    <p:sldId id="410" r:id="rId30"/>
    <p:sldId id="375" r:id="rId31"/>
    <p:sldId id="403" r:id="rId32"/>
    <p:sldId id="404" r:id="rId33"/>
    <p:sldId id="405" r:id="rId34"/>
    <p:sldId id="378" r:id="rId35"/>
    <p:sldId id="412" r:id="rId36"/>
    <p:sldId id="376" r:id="rId37"/>
    <p:sldId id="360" r:id="rId38"/>
    <p:sldId id="361" r:id="rId39"/>
    <p:sldId id="362" r:id="rId40"/>
    <p:sldId id="363" r:id="rId41"/>
    <p:sldId id="364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7" r:id="rId50"/>
  </p:sldIdLst>
  <p:sldSz cx="12192000" cy="6858000"/>
  <p:notesSz cx="9271000" cy="6985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napToGrid="0">
      <p:cViewPr varScale="1">
        <p:scale>
          <a:sx n="68" d="100"/>
          <a:sy n="68" d="100"/>
        </p:scale>
        <p:origin x="492" y="78"/>
      </p:cViewPr>
      <p:guideLst>
        <p:guide orient="horz" pos="553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Class09_threads</a:t>
            </a:r>
          </a:p>
        </p:txBody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667" y="247651"/>
            <a:ext cx="27686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1" y="247651"/>
            <a:ext cx="8104716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154113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1551" y="1154113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1154113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1"/>
            <a:ext cx="9527116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00013"/>
            <a:ext cx="754380" cy="96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Programming with Threads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451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92292" y="1370290"/>
            <a:ext cx="14927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02565" y="2602190"/>
            <a:ext cx="14414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4418013" y="2081214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48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24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2438401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38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5029201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</a:t>
            </a:r>
            <a:r>
              <a:rPr lang="en-US" altLang="en-US" sz="1800" dirty="0"/>
              <a:t>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36764" y="2209801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16164" y="2971801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44196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05801" y="3200401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24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4" y="2514601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418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0075" y="3282951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 and Cons</a:t>
            </a:r>
            <a:br>
              <a:rPr lang="en-US" altLang="en-US"/>
            </a:br>
            <a:r>
              <a:rPr lang="en-US" altLang="en-US"/>
              <a:t>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+ Threads take advantage of multicore/multi-CPU H/W</a:t>
            </a:r>
          </a:p>
          <a:p>
            <a:pPr eaLnBrk="1" hangingPunct="1"/>
            <a:r>
              <a:rPr lang="en-US" altLang="en-US" dirty="0"/>
              <a:t>+ Easy to share data structures between threads</a:t>
            </a:r>
          </a:p>
          <a:p>
            <a:pPr lvl="1" eaLnBrk="1" hangingPunct="1"/>
            <a:r>
              <a:rPr lang="en-US" altLang="en-US" dirty="0"/>
              <a:t>E.g., logging information, file cache</a:t>
            </a:r>
          </a:p>
          <a:p>
            <a:pPr eaLnBrk="1" hangingPunct="1"/>
            <a:r>
              <a:rPr lang="en-US" altLang="en-US" dirty="0"/>
              <a:t>+ Threads are more efficient than processes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/>
              <a:t>Hard to know what’s shared, what’s private</a:t>
            </a:r>
          </a:p>
          <a:p>
            <a:pPr lvl="1" eaLnBrk="1" hangingPunct="1"/>
            <a:r>
              <a:rPr lang="en-US" altLang="en-US" dirty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715597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/>
              <a:t>Definition:</a:t>
            </a:r>
            <a:r>
              <a:rPr lang="en-US" altLang="en-US" dirty="0"/>
              <a:t> A variable x is </a:t>
            </a:r>
            <a:r>
              <a:rPr lang="en-US" altLang="en-US" i="1" dirty="0"/>
              <a:t>shared</a:t>
            </a:r>
            <a:r>
              <a:rPr lang="en-US" altLang="en-US" dirty="0"/>
              <a:t> if and only if multiple threads reference some instance of x.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Requires answers to the following questions:</a:t>
            </a:r>
          </a:p>
          <a:p>
            <a:pPr lvl="1" eaLnBrk="1" hangingPunct="1"/>
            <a:r>
              <a:rPr lang="en-US" altLang="en-US" dirty="0"/>
              <a:t>What is the memory model for threads?</a:t>
            </a:r>
          </a:p>
          <a:p>
            <a:pPr lvl="1" eaLnBrk="1" hangingPunct="1"/>
            <a:r>
              <a:rPr lang="en-US" altLang="en-US" dirty="0"/>
              <a:t>How are variables mapped to memory instances?</a:t>
            </a:r>
          </a:p>
          <a:p>
            <a:pPr lvl="1" eaLnBrk="1" hangingPunct="1"/>
            <a:r>
              <a:rPr lang="en-US" altLang="en-US" dirty="0"/>
              <a:t>How many threads reference each of these instances?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Conceptual model:</a:t>
            </a:r>
          </a:p>
          <a:p>
            <a:pPr lvl="1" eaLnBrk="1" hangingPunct="1"/>
            <a:r>
              <a:rPr lang="en-US" altLang="en-US" sz="1800" dirty="0"/>
              <a:t>Each thread runs in larger context of a process</a:t>
            </a:r>
          </a:p>
          <a:p>
            <a:pPr lvl="1" eaLnBrk="1" hangingPunct="1"/>
            <a:r>
              <a:rPr lang="en-US" altLang="en-US" sz="1800" dirty="0"/>
              <a:t>Each thread has its own separate thread context</a:t>
            </a:r>
          </a:p>
          <a:p>
            <a:pPr lvl="2" eaLnBrk="1" hangingPunct="1"/>
            <a:r>
              <a:rPr lang="en-US" altLang="en-US" sz="1600" dirty="0"/>
              <a:t>Thread ID, stack,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/>
              <a:t>All threads share remaining process context</a:t>
            </a:r>
          </a:p>
          <a:p>
            <a:pPr lvl="2" eaLnBrk="1" hangingPunct="1"/>
            <a:r>
              <a:rPr lang="en-US" altLang="en-US" sz="1600" dirty="0"/>
              <a:t>Code, </a:t>
            </a:r>
            <a:r>
              <a:rPr lang="en-US" altLang="en-US" sz="1600" dirty="0">
                <a:solidFill>
                  <a:srgbClr val="FF0000"/>
                </a:solidFill>
              </a:rPr>
              <a:t>data, heap</a:t>
            </a:r>
            <a:r>
              <a:rPr lang="en-US" altLang="en-US" sz="1600" dirty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/>
              <a:t>Open files and installed handlers</a:t>
            </a:r>
          </a:p>
          <a:p>
            <a:pPr eaLnBrk="1" hangingPunct="1"/>
            <a:r>
              <a:rPr lang="en-US" altLang="en-US" sz="2000" dirty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/>
              <a:t>Register values are truly separate and protected</a:t>
            </a:r>
          </a:p>
          <a:p>
            <a:pPr lvl="1" eaLnBrk="1" hangingPunct="1"/>
            <a:r>
              <a:rPr lang="en-US" altLang="en-US" sz="1800" dirty="0"/>
              <a:t>But any thread can read and write the stack of any other thread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Program 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74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[N]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83276" y="1634544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520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reference main 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454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frame contains one instance of each local variable</a:t>
            </a:r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Mapping Vars to Memory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74825" y="1971675"/>
            <a:ext cx="3746500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char **ptr;  /* global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char *msgs[2] =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ptr = msgs;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2;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(void *)i);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Pthread_exit(NULL);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10275" y="3371851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08139" y="987425"/>
            <a:ext cx="394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Global var</a:t>
            </a:r>
            <a:r>
              <a:rPr lang="en-US" altLang="en-US" sz="1800"/>
              <a:t>: 1 instance (</a:t>
            </a:r>
            <a:r>
              <a:rPr lang="en-US" altLang="en-US" sz="1800">
                <a:latin typeface="Courier New" pitchFamily="49" charset="0"/>
              </a:rPr>
              <a:t>ptr </a:t>
            </a:r>
            <a:r>
              <a:rPr lang="en-US" altLang="en-US" sz="180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921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65814" y="5984875"/>
            <a:ext cx="4549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static var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svar </a:t>
            </a:r>
            <a:r>
              <a:rPr lang="en-US" altLang="en-US" sz="180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810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81476" y="1450975"/>
            <a:ext cx="535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automatic vars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i.m, msgs.m</a:t>
            </a:r>
            <a:endParaRPr lang="en-US" altLang="en-US" sz="18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165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699126" y="2041526"/>
            <a:ext cx="4010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Local automatic var:</a:t>
            </a:r>
            <a:r>
              <a:rPr lang="en-US" altLang="en-US" sz="1800"/>
              <a:t>  2 instances: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myid.p0</a:t>
            </a:r>
            <a:r>
              <a:rPr lang="en-US" altLang="en-US" sz="1800"/>
              <a:t>[peer thread 0’s stack],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myid.p1</a:t>
            </a:r>
            <a:r>
              <a:rPr lang="en-US" altLang="en-US" sz="180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429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09814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68500" y="4610101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/>
              <a:t>Answer: A variable x is shared iff multiple threads reference at least one  instance of x. Thus: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ptr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svar</a:t>
            </a:r>
            <a:r>
              <a:rPr lang="en-US" altLang="en-US"/>
              <a:t>, and </a:t>
            </a:r>
            <a:r>
              <a:rPr lang="en-US" altLang="en-US">
                <a:latin typeface="Courier New" pitchFamily="49" charset="0"/>
              </a:rPr>
              <a:t>msgs</a:t>
            </a:r>
            <a:r>
              <a:rPr lang="en-US" altLang="en-US"/>
              <a:t> are shared.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itchFamily="49" charset="0"/>
              </a:rPr>
              <a:t>myid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shared.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badcnt.c</a:t>
            </a:r>
            <a:r>
              <a:rPr lang="en-US" altLang="en-US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52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89701" y="1363664"/>
            <a:ext cx="3624263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7086601" y="3222626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6828164" y="5279937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6619875" y="328771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6619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6619875" y="386080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6391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6619876" y="414972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3676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2209801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6619876" y="447040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6619876" y="477520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6619875" y="2973389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6619875" y="26590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19776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261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00726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83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61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21013" y="2209801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3597836" y="1715870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3352800" y="1310789"/>
            <a:ext cx="48544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3733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7446650" y="3496017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7493323" y="350700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7493322" y="5739385"/>
            <a:ext cx="867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3736484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3736484" y="5390896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7493323" y="4443985"/>
            <a:ext cx="18598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4392367" y="2732105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7446650" y="4643583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7446650" y="5780426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/>
              <a:t>Two (or more) parallel executions are </a:t>
            </a:r>
            <a:r>
              <a:rPr lang="en-US" altLang="en-US">
                <a:solidFill>
                  <a:schemeClr val="accent2"/>
                </a:solidFill>
              </a:rPr>
              <a:t>sequentially consistent</a:t>
            </a:r>
            <a:r>
              <a:rPr lang="en-US" altLang="en-US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/>
              <a:t>Each thread runs at arbitrary speed</a:t>
            </a:r>
          </a:p>
          <a:p>
            <a:pPr marL="879475" lvl="1" indent="-381000" eaLnBrk="1" hangingPunct="1"/>
            <a:r>
              <a:rPr lang="en-US" altLang="en-US"/>
              <a:t>Any interleaving is legitimate</a:t>
            </a:r>
          </a:p>
          <a:p>
            <a:pPr marL="1250950" lvl="2" indent="-342900" eaLnBrk="1" hangingPunct="1"/>
            <a:r>
              <a:rPr lang="en-US" altLang="en-US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33448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33448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33448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33448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33448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33448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33448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33448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33448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33448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23701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23701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23701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23701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23701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23701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23701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23701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23701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23701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431958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431958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431958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431958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431958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431958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431958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431958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431958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431958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62404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62404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62404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62404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62404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62404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62404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62404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62404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62404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2362201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3525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6507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4446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7502947" y="5730635"/>
            <a:ext cx="43473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52657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52657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52657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52657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52657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52657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52657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52657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52657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52657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5392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762838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58201" y="33922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7762838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8201" y="40780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332253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332253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332253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332253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332253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332253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332253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332253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332253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332253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23478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23478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23478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23478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23478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23478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23478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23478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23478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23478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429726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429726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429726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429726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429726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429726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429726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429726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429726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429726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618638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618638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618638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618638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618638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618638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618638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618638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618638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618638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2338677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3502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6451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4422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52561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52561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52561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52561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52561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52561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52561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52561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52561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52561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5381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7439209" y="50145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/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333880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333880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333880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333880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333880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333880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333880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333880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333880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333880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23640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23640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23640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23640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23640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23640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23640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23640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23640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23640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431353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431353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431353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431353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431353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431353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431353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431353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431353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431353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620265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620265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620265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620265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620265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620265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620265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620265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620265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620265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2356145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3519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6469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4440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52723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52723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52723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52723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52723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52723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52723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52723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52723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52723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5399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6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38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40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41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56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6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7439209" y="44811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53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FE249ABA-186F-4CEA-9FA3-F1C3ADFF8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209" y="1200975"/>
            <a:ext cx="3796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>
                <a:solidFill>
                  <a:srgbClr val="FF0000"/>
                </a:solidFill>
              </a:rPr>
              <a:t>Progress graph</a:t>
            </a:r>
            <a:r>
              <a:rPr lang="en-US" altLang="en-US" sz="1800" dirty="0"/>
              <a:t> depicts discrete </a:t>
            </a:r>
            <a:r>
              <a:rPr lang="en-US" altLang="en-US" sz="1800" i="1" dirty="0"/>
              <a:t>execution state space</a:t>
            </a:r>
            <a:r>
              <a:rPr lang="en-US" altLang="en-US" sz="1800" dirty="0"/>
              <a:t> of concurrent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axis corresponds to sequential order of instructions in a thread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point corresponds to a possible </a:t>
            </a:r>
            <a:r>
              <a:rPr lang="en-US" altLang="en-US" sz="1800" i="1" dirty="0">
                <a:solidFill>
                  <a:srgbClr val="FF0000"/>
                </a:solidFill>
              </a:rPr>
              <a:t>execution state </a:t>
            </a:r>
            <a:r>
              <a:rPr lang="en-US" altLang="en-US" sz="1800" dirty="0"/>
              <a:t>(Inst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Inst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E.g., </a:t>
            </a:r>
            <a:r>
              <a:rPr lang="en-US" altLang="en-US" sz="1800" dirty="0">
                <a:solidFill>
                  <a:srgbClr val="FF0000"/>
                </a:solidFill>
              </a:rPr>
              <a:t>(L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, S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 denotes state where  thread 1 has completed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thread 2 has completed S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F993B360-1AA7-4592-A22F-63292C16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944" y="2236044"/>
            <a:ext cx="256032" cy="25603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2E20A695-CEF5-4A9F-B1C8-6D2A232C7F8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14737" y="2017463"/>
            <a:ext cx="9144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(L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S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Trajectories in 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D36AD12-8C0E-4E01-AF28-B9C8ED3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49" y="1409700"/>
            <a:ext cx="413919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A </a:t>
            </a:r>
            <a:r>
              <a:rPr lang="en-US" altLang="en-US" sz="1800" i="1" dirty="0">
                <a:solidFill>
                  <a:srgbClr val="FF0000"/>
                </a:solidFill>
              </a:rPr>
              <a:t>Trajectory</a:t>
            </a:r>
            <a:r>
              <a:rPr lang="en-US" altLang="en-US" sz="1800" dirty="0"/>
              <a:t> is sequence of legal state transitions that describes one possible concurrent execution of the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Example: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H1, L1, U1, H2, L2, S1, T1, U2, S2, T2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D9BA56-0BBE-4B60-975D-88B0027D33AF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34465B-CAF9-4BEF-A65E-0EE6A1582C33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EAA618-2FC4-41EE-B499-AF2575833090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07F2A-F4F2-4C99-AEAC-AA9E233A3032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3620B0D-D5D7-4061-8392-02E586D5B5A4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0922CD-CB09-4C9B-B6BB-953C8D289727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ACED5D-CE4A-48E5-B6BC-B13587637782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E37EC5-F892-4F78-A25E-E2FA536AD247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F8614C-E09C-4701-9BBC-A3560C18C913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9F3DF9-4D03-483E-82A5-545908D6134E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91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Critical Sections and Unsafe Regions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9B370E0-EBAF-4EC4-AA81-846D100B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160" y="1244601"/>
            <a:ext cx="3965522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L, U, and S form a </a:t>
            </a:r>
            <a:r>
              <a:rPr lang="en-US" altLang="en-US" sz="1800" i="1" dirty="0">
                <a:solidFill>
                  <a:srgbClr val="FF0000"/>
                </a:solidFill>
              </a:rPr>
              <a:t>critical section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with respect to the shared variable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endParaRPr lang="en-US" altLang="en-US" sz="1800" i="1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Instructions in critical sections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to some shared variable) should not be interleaved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Sets of states where such interleaving occurs form </a:t>
            </a:r>
            <a:r>
              <a:rPr lang="en-US" altLang="en-US" sz="1800" i="1" dirty="0">
                <a:solidFill>
                  <a:srgbClr val="FF0000"/>
                </a:solidFill>
              </a:rPr>
              <a:t>unsafe regions</a:t>
            </a:r>
            <a:endParaRPr lang="en-US" altLang="en-US" sz="1800" dirty="0"/>
          </a:p>
          <a:p>
            <a:pPr algn="l"/>
            <a:endParaRPr lang="en-US" altLang="en-US" sz="1800" dirty="0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3183744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Safe and Unsafe Trajectories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DC5EC5-F268-47CD-B4F2-078E58F2575C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744072-73DD-432A-86A5-9AC4FB67319F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930D317-53D9-4315-92F5-0003F7D165B3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16D9AD-1763-4E96-A68D-B62F500520C1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7DCEA0-25F8-44FF-9CDB-A156A49D453D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EC604D-A05F-4FE9-9A7B-F3FB91ED7C7D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FA41B-6FAE-43E9-8570-038F3389749F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8DB6DA-1BA4-4BD3-A577-305CA9E221CE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DD97E93-4A30-495C-A066-44E22FD1F401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29C962-C175-469E-B0E5-310C8BBF2C63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197421-574F-483B-BD53-2799FF54ED45}"/>
              </a:ext>
            </a:extLst>
          </p:cNvPr>
          <p:cNvCxnSpPr/>
          <p:nvPr/>
        </p:nvCxnSpPr>
        <p:spPr bwMode="auto">
          <a:xfrm flipH="1" flipV="1">
            <a:off x="2247592" y="445483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5826D-E67A-4439-8526-A964AF2090FC}"/>
              </a:ext>
            </a:extLst>
          </p:cNvPr>
          <p:cNvCxnSpPr/>
          <p:nvPr/>
        </p:nvCxnSpPr>
        <p:spPr bwMode="auto">
          <a:xfrm flipH="1" flipV="1">
            <a:off x="2239572" y="377304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5C7A672-D618-437F-82A7-118B38AC1C7E}"/>
              </a:ext>
            </a:extLst>
          </p:cNvPr>
          <p:cNvCxnSpPr/>
          <p:nvPr/>
        </p:nvCxnSpPr>
        <p:spPr bwMode="auto">
          <a:xfrm flipH="1" flipV="1">
            <a:off x="2231552" y="309125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905309-82FC-4FEC-A6B1-A94B07D54E87}"/>
              </a:ext>
            </a:extLst>
          </p:cNvPr>
          <p:cNvCxnSpPr/>
          <p:nvPr/>
        </p:nvCxnSpPr>
        <p:spPr bwMode="auto">
          <a:xfrm flipH="1" flipV="1">
            <a:off x="2929380" y="2361343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74FF87-F123-40DE-8B92-3BC9AA77A720}"/>
              </a:ext>
            </a:extLst>
          </p:cNvPr>
          <p:cNvCxnSpPr/>
          <p:nvPr/>
        </p:nvCxnSpPr>
        <p:spPr bwMode="auto">
          <a:xfrm flipH="1" flipV="1">
            <a:off x="4333056" y="1631427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E82BE95-8958-4E25-A834-048368E4E149}"/>
              </a:ext>
            </a:extLst>
          </p:cNvPr>
          <p:cNvCxnSpPr/>
          <p:nvPr/>
        </p:nvCxnSpPr>
        <p:spPr bwMode="auto">
          <a:xfrm>
            <a:off x="2243055" y="307628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07DD56-1E8A-4475-9BB8-E42B06E15358}"/>
              </a:ext>
            </a:extLst>
          </p:cNvPr>
          <p:cNvCxnSpPr/>
          <p:nvPr/>
        </p:nvCxnSpPr>
        <p:spPr bwMode="auto">
          <a:xfrm>
            <a:off x="2924843" y="236241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0C954-CBC3-4F4F-8889-24D2893ACA4E}"/>
              </a:ext>
            </a:extLst>
          </p:cNvPr>
          <p:cNvCxnSpPr/>
          <p:nvPr/>
        </p:nvCxnSpPr>
        <p:spPr bwMode="auto">
          <a:xfrm>
            <a:off x="3590587" y="235439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017D865-879F-4363-8FFF-4A4AA38DEF4B}"/>
              </a:ext>
            </a:extLst>
          </p:cNvPr>
          <p:cNvCxnSpPr/>
          <p:nvPr/>
        </p:nvCxnSpPr>
        <p:spPr bwMode="auto">
          <a:xfrm>
            <a:off x="4320499" y="165656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C6FA8F3-AF5D-43EE-A418-AA9B5C208FBD}"/>
              </a:ext>
            </a:extLst>
          </p:cNvPr>
          <p:cNvCxnSpPr/>
          <p:nvPr/>
        </p:nvCxnSpPr>
        <p:spPr bwMode="auto">
          <a:xfrm>
            <a:off x="5002285" y="164854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">
            <a:extLst>
              <a:ext uri="{FF2B5EF4-FFF2-40B4-BE49-F238E27FC236}">
                <a16:creationId xmlns:a16="http://schemas.microsoft.com/office/drawing/2014/main" id="{99AE519C-EECB-4265-81AA-C3B74954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1473201"/>
            <a:ext cx="3914588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Def: </a:t>
            </a:r>
            <a:r>
              <a:rPr lang="en-US" altLang="en-US" sz="1800" dirty="0"/>
              <a:t>A trajectory is </a:t>
            </a:r>
            <a:r>
              <a:rPr lang="en-US" altLang="en-US" sz="1800" i="1" dirty="0">
                <a:solidFill>
                  <a:srgbClr val="FF0000"/>
                </a:solidFill>
              </a:rPr>
              <a:t>safe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doesn’t  enter any part of an unsafe region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i="1" dirty="0"/>
              <a:t>Claim: </a:t>
            </a:r>
            <a:r>
              <a:rPr lang="en-US" altLang="en-US" sz="1800" dirty="0"/>
              <a:t>A trajectory is correct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is safe</a:t>
            </a: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778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Canonical Progress Graph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4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7064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7064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7064375" y="324008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6835775" y="4306889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7064376" y="352901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52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2650" y="21336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7064376" y="384968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7064376" y="4154489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3319464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9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960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45226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692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27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1650" y="2133601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86601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01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Race </a:t>
            </a:r>
            <a:r>
              <a:rPr lang="en-US" altLang="en-US" dirty="0"/>
              <a:t>happens when program correctness depends on one thread reaching point </a:t>
            </a:r>
            <a:r>
              <a:rPr lang="en-US" altLang="en-US" i="1" dirty="0"/>
              <a:t>x</a:t>
            </a:r>
            <a:r>
              <a:rPr lang="en-US" altLang="en-US" dirty="0"/>
              <a:t> before another thread reaches point </a:t>
            </a:r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35251" y="2020741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—</a:t>
            </a:r>
            <a:r>
              <a:rPr lang="en-US" dirty="0" err="1"/>
              <a:t>ringbuf</a:t>
            </a:r>
            <a:r>
              <a:rPr lang="en-US" dirty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variable,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i="1" dirty="0"/>
              <a:t>P(s):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thread is restarted by a V operation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any threads are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3504333882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Semaphores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Terminology: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Binary semaphore</a:t>
            </a:r>
            <a:r>
              <a:rPr lang="en-US" dirty="0"/>
              <a:t>: one whose value is always 0 or 1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Mutex: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dirty="0"/>
              <a:t>P operation: </a:t>
            </a:r>
            <a:r>
              <a:rPr lang="en-US" dirty="0">
                <a:solidFill>
                  <a:srgbClr val="FF0000"/>
                </a:solidFill>
              </a:rPr>
              <a:t>“locking” </a:t>
            </a:r>
            <a:r>
              <a:rPr lang="en-US" dirty="0"/>
              <a:t>the mutex</a:t>
            </a:r>
          </a:p>
          <a:p>
            <a:pPr lvl="2"/>
            <a:r>
              <a:rPr lang="en-US" dirty="0"/>
              <a:t>V operation: </a:t>
            </a:r>
            <a:r>
              <a:rPr lang="en-US" dirty="0">
                <a:solidFill>
                  <a:srgbClr val="FF0000"/>
                </a:solidFill>
              </a:rPr>
              <a:t>“unlocking”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“releasing” </a:t>
            </a:r>
            <a:r>
              <a:rPr lang="en-US" dirty="0"/>
              <a:t>the mutex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“Holding” </a:t>
            </a:r>
            <a:r>
              <a:rPr lang="en-US" dirty="0"/>
              <a:t>a mutex: locked and not yet unlocked.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Counting semaphore</a:t>
            </a:r>
            <a:r>
              <a:rPr lang="en-US" dirty="0"/>
              <a:t>: used as a counter for set of available resources.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 err="1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  <a:r>
              <a:rPr lang="en-US" i="1" dirty="0"/>
              <a:t>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pPr marL="4984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311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Safe Sharing with Semaphores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Here is how we would  use P and V operations to synchronize the threads that update </a:t>
            </a:r>
            <a:r>
              <a:rPr lang="en-US" altLang="en-US" dirty="0" err="1">
                <a:latin typeface="Courier New" pitchFamily="49" charset="0"/>
              </a:rPr>
              <a:t>cnt</a:t>
            </a:r>
            <a:endParaRPr lang="en-US" altLang="en-US" dirty="0"/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2977663" y="2157422"/>
            <a:ext cx="4381328" cy="344709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Semaphore s is initially 1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P(s);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V(s);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492513" y="2755435"/>
            <a:ext cx="1997075" cy="954087"/>
          </a:xfrm>
          <a:prstGeom prst="wedgeRectCallout">
            <a:avLst>
              <a:gd name="adj1" fmla="val -239981"/>
              <a:gd name="adj2" fmla="val 5988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P/V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AB62A69-6F18-440D-901F-CB8F5AB84759}"/>
              </a:ext>
            </a:extLst>
          </p:cNvPr>
          <p:cNvGrpSpPr/>
          <p:nvPr/>
        </p:nvGrpSpPr>
        <p:grpSpPr>
          <a:xfrm>
            <a:off x="3346746" y="2232886"/>
            <a:ext cx="2356693" cy="2634087"/>
            <a:chOff x="2842075" y="1920710"/>
            <a:chExt cx="2356693" cy="2634087"/>
          </a:xfrm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4AC3BA83-29C1-4231-9474-F06431D09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2075" y="2253233"/>
              <a:ext cx="2356693" cy="23015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392504B1-DAEA-4EF4-8AF8-1CAD07AA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361" y="2466876"/>
              <a:ext cx="2011680" cy="1920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F60891F4-194E-457C-A912-72A08E82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5" y="3264969"/>
              <a:ext cx="172830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Unsafe region</a:t>
              </a:r>
            </a:p>
          </p:txBody>
        </p:sp>
        <p:sp>
          <p:nvSpPr>
            <p:cNvPr id="60" name="Text Box 89">
              <a:extLst>
                <a:ext uri="{FF2B5EF4-FFF2-40B4-BE49-F238E27FC236}">
                  <a16:creationId xmlns:a16="http://schemas.microsoft.com/office/drawing/2014/main" id="{C0B8CA3C-8025-452C-BABE-092B3545DE3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93321" y="1920710"/>
              <a:ext cx="1854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Forbidden region</a:t>
              </a:r>
            </a:p>
          </p:txBody>
        </p:sp>
      </p:grp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Mutexes Work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9A65E6B5-E4FF-449E-835E-DD7BF769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174" y="1381126"/>
            <a:ext cx="375042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Provide mutually exclusive access to shared variable by surrounding critical section with  P and V operations on semaphore</a:t>
            </a:r>
          </a:p>
          <a:p>
            <a:pPr algn="l"/>
            <a:r>
              <a:rPr lang="en-US" altLang="en-US" sz="1800" dirty="0">
                <a:latin typeface="Courier New" pitchFamily="49" charset="0"/>
              </a:rPr>
              <a:t>s</a:t>
            </a:r>
            <a:r>
              <a:rPr lang="en-US" altLang="en-US" sz="1800" dirty="0"/>
              <a:t> (initially set to 1)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Semaphore invariant creates </a:t>
            </a:r>
            <a:r>
              <a:rPr lang="en-US" altLang="en-US" sz="1800" i="1" dirty="0">
                <a:solidFill>
                  <a:srgbClr val="FF0000"/>
                </a:solidFill>
              </a:rPr>
              <a:t>forbidden </a:t>
            </a:r>
            <a:r>
              <a:rPr lang="en-US" altLang="en-US" sz="1800" i="1" dirty="0"/>
              <a:t>region </a:t>
            </a:r>
            <a:r>
              <a:rPr lang="en-US" altLang="en-US" sz="1800" dirty="0"/>
              <a:t>that encloses unsafe region and is never touched by any trajectory</a:t>
            </a:r>
          </a:p>
          <a:p>
            <a:pPr algn="l"/>
            <a:endParaRPr lang="en-US" altLang="en-US" sz="1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0975ED-C098-4B30-A2CB-7E7415F57FC2}"/>
              </a:ext>
            </a:extLst>
          </p:cNvPr>
          <p:cNvGrpSpPr/>
          <p:nvPr/>
        </p:nvGrpSpPr>
        <p:grpSpPr>
          <a:xfrm>
            <a:off x="2017723" y="1217076"/>
            <a:ext cx="4981064" cy="4990029"/>
            <a:chOff x="2200603" y="1596908"/>
            <a:chExt cx="4981064" cy="4990029"/>
          </a:xfrm>
        </p:grpSpPr>
        <p:sp>
          <p:nvSpPr>
            <p:cNvPr id="25616" name="Oval 17"/>
            <p:cNvSpPr>
              <a:spLocks noChangeAspect="1" noChangeArrowheads="1"/>
            </p:cNvSpPr>
            <p:nvPr/>
          </p:nvSpPr>
          <p:spPr bwMode="auto">
            <a:xfrm>
              <a:off x="2907164" y="443254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Oval 18"/>
            <p:cNvSpPr>
              <a:spLocks noChangeAspect="1" noChangeArrowheads="1"/>
            </p:cNvSpPr>
            <p:nvPr/>
          </p:nvSpPr>
          <p:spPr bwMode="auto">
            <a:xfrm>
              <a:off x="360502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Oval 19"/>
            <p:cNvSpPr>
              <a:spLocks noChangeAspect="1" noChangeArrowheads="1"/>
            </p:cNvSpPr>
            <p:nvPr/>
          </p:nvSpPr>
          <p:spPr bwMode="auto">
            <a:xfrm>
              <a:off x="430289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9" name="Oval 20"/>
            <p:cNvSpPr>
              <a:spLocks noChangeAspect="1" noChangeArrowheads="1"/>
            </p:cNvSpPr>
            <p:nvPr/>
          </p:nvSpPr>
          <p:spPr bwMode="auto">
            <a:xfrm>
              <a:off x="500075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Oval 21"/>
            <p:cNvSpPr>
              <a:spLocks noChangeAspect="1" noChangeArrowheads="1"/>
            </p:cNvSpPr>
            <p:nvPr/>
          </p:nvSpPr>
          <p:spPr bwMode="auto">
            <a:xfrm>
              <a:off x="569862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1" name="Oval 22"/>
            <p:cNvSpPr>
              <a:spLocks noChangeAspect="1" noChangeArrowheads="1"/>
            </p:cNvSpPr>
            <p:nvPr/>
          </p:nvSpPr>
          <p:spPr bwMode="auto">
            <a:xfrm>
              <a:off x="2902084" y="37318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Oval 23"/>
            <p:cNvSpPr>
              <a:spLocks noChangeAspect="1" noChangeArrowheads="1"/>
            </p:cNvSpPr>
            <p:nvPr/>
          </p:nvSpPr>
          <p:spPr bwMode="auto">
            <a:xfrm>
              <a:off x="360121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3" name="Oval 24"/>
            <p:cNvSpPr>
              <a:spLocks noChangeAspect="1" noChangeArrowheads="1"/>
            </p:cNvSpPr>
            <p:nvPr/>
          </p:nvSpPr>
          <p:spPr bwMode="auto">
            <a:xfrm>
              <a:off x="430035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Oval 25"/>
            <p:cNvSpPr>
              <a:spLocks noChangeAspect="1" noChangeArrowheads="1"/>
            </p:cNvSpPr>
            <p:nvPr/>
          </p:nvSpPr>
          <p:spPr bwMode="auto">
            <a:xfrm>
              <a:off x="499948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5" name="Oval 26"/>
            <p:cNvSpPr>
              <a:spLocks noChangeAspect="1" noChangeArrowheads="1"/>
            </p:cNvSpPr>
            <p:nvPr/>
          </p:nvSpPr>
          <p:spPr bwMode="auto">
            <a:xfrm>
              <a:off x="569862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6" name="Oval 27"/>
            <p:cNvSpPr>
              <a:spLocks noChangeAspect="1" noChangeArrowheads="1"/>
            </p:cNvSpPr>
            <p:nvPr/>
          </p:nvSpPr>
          <p:spPr bwMode="auto">
            <a:xfrm>
              <a:off x="2902084" y="3031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7" name="Oval 28"/>
            <p:cNvSpPr>
              <a:spLocks noChangeAspect="1" noChangeArrowheads="1"/>
            </p:cNvSpPr>
            <p:nvPr/>
          </p:nvSpPr>
          <p:spPr bwMode="auto">
            <a:xfrm>
              <a:off x="360121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Oval 29"/>
            <p:cNvSpPr>
              <a:spLocks noChangeAspect="1" noChangeArrowheads="1"/>
            </p:cNvSpPr>
            <p:nvPr/>
          </p:nvSpPr>
          <p:spPr bwMode="auto">
            <a:xfrm>
              <a:off x="430035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9" name="Oval 30"/>
            <p:cNvSpPr>
              <a:spLocks noChangeAspect="1" noChangeArrowheads="1"/>
            </p:cNvSpPr>
            <p:nvPr/>
          </p:nvSpPr>
          <p:spPr bwMode="auto">
            <a:xfrm>
              <a:off x="499948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0" name="Oval 31"/>
            <p:cNvSpPr>
              <a:spLocks noChangeAspect="1" noChangeArrowheads="1"/>
            </p:cNvSpPr>
            <p:nvPr/>
          </p:nvSpPr>
          <p:spPr bwMode="auto">
            <a:xfrm>
              <a:off x="569862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1" name="Oval 32"/>
            <p:cNvSpPr>
              <a:spLocks noChangeAspect="1" noChangeArrowheads="1"/>
            </p:cNvSpPr>
            <p:nvPr/>
          </p:nvSpPr>
          <p:spPr bwMode="auto">
            <a:xfrm>
              <a:off x="2902084" y="233038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3" name="Oval 34"/>
            <p:cNvSpPr>
              <a:spLocks noChangeAspect="1" noChangeArrowheads="1"/>
            </p:cNvSpPr>
            <p:nvPr/>
          </p:nvSpPr>
          <p:spPr bwMode="auto">
            <a:xfrm>
              <a:off x="430035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4" name="Oval 35"/>
            <p:cNvSpPr>
              <a:spLocks noChangeAspect="1" noChangeArrowheads="1"/>
            </p:cNvSpPr>
            <p:nvPr/>
          </p:nvSpPr>
          <p:spPr bwMode="auto">
            <a:xfrm>
              <a:off x="499948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5" name="Oval 36"/>
            <p:cNvSpPr>
              <a:spLocks noChangeAspect="1" noChangeArrowheads="1"/>
            </p:cNvSpPr>
            <p:nvPr/>
          </p:nvSpPr>
          <p:spPr bwMode="auto">
            <a:xfrm>
              <a:off x="569862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6" name="Oval 37"/>
            <p:cNvSpPr>
              <a:spLocks noChangeAspect="1" noChangeArrowheads="1"/>
            </p:cNvSpPr>
            <p:nvPr/>
          </p:nvSpPr>
          <p:spPr bwMode="auto">
            <a:xfrm>
              <a:off x="2907164" y="16296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7" name="Oval 38"/>
            <p:cNvSpPr>
              <a:spLocks noChangeAspect="1" noChangeArrowheads="1"/>
            </p:cNvSpPr>
            <p:nvPr/>
          </p:nvSpPr>
          <p:spPr bwMode="auto">
            <a:xfrm>
              <a:off x="360502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8" name="Oval 39"/>
            <p:cNvSpPr>
              <a:spLocks noChangeAspect="1" noChangeArrowheads="1"/>
            </p:cNvSpPr>
            <p:nvPr/>
          </p:nvSpPr>
          <p:spPr bwMode="auto">
            <a:xfrm>
              <a:off x="4302894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9" name="Oval 40"/>
            <p:cNvSpPr>
              <a:spLocks noChangeAspect="1" noChangeArrowheads="1"/>
            </p:cNvSpPr>
            <p:nvPr/>
          </p:nvSpPr>
          <p:spPr bwMode="auto">
            <a:xfrm>
              <a:off x="500075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0" name="Oval 41"/>
            <p:cNvSpPr>
              <a:spLocks noChangeAspect="1" noChangeArrowheads="1"/>
            </p:cNvSpPr>
            <p:nvPr/>
          </p:nvSpPr>
          <p:spPr bwMode="auto">
            <a:xfrm>
              <a:off x="5698624" y="159690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4" name="Oval 45"/>
            <p:cNvSpPr>
              <a:spLocks noChangeAspect="1" noChangeArrowheads="1"/>
            </p:cNvSpPr>
            <p:nvPr/>
          </p:nvSpPr>
          <p:spPr bwMode="auto">
            <a:xfrm>
              <a:off x="2902878" y="513327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5" name="Oval 46"/>
            <p:cNvSpPr>
              <a:spLocks noChangeAspect="1" noChangeArrowheads="1"/>
            </p:cNvSpPr>
            <p:nvPr/>
          </p:nvSpPr>
          <p:spPr bwMode="auto">
            <a:xfrm>
              <a:off x="3602807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6" name="Oval 47"/>
            <p:cNvSpPr>
              <a:spLocks noChangeAspect="1" noChangeArrowheads="1"/>
            </p:cNvSpPr>
            <p:nvPr/>
          </p:nvSpPr>
          <p:spPr bwMode="auto">
            <a:xfrm>
              <a:off x="4302736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7" name="Oval 48"/>
            <p:cNvSpPr>
              <a:spLocks noChangeAspect="1" noChangeArrowheads="1"/>
            </p:cNvSpPr>
            <p:nvPr/>
          </p:nvSpPr>
          <p:spPr bwMode="auto">
            <a:xfrm>
              <a:off x="5002665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8" name="Oval 49"/>
            <p:cNvSpPr>
              <a:spLocks noChangeAspect="1" noChangeArrowheads="1"/>
            </p:cNvSpPr>
            <p:nvPr/>
          </p:nvSpPr>
          <p:spPr bwMode="auto">
            <a:xfrm>
              <a:off x="5702592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9" name="Oval 50"/>
            <p:cNvSpPr>
              <a:spLocks noChangeAspect="1" noChangeArrowheads="1"/>
            </p:cNvSpPr>
            <p:nvPr/>
          </p:nvSpPr>
          <p:spPr bwMode="auto">
            <a:xfrm>
              <a:off x="2209299" y="442683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0" name="Oval 51"/>
            <p:cNvSpPr>
              <a:spLocks noChangeAspect="1" noChangeArrowheads="1"/>
            </p:cNvSpPr>
            <p:nvPr/>
          </p:nvSpPr>
          <p:spPr bwMode="auto">
            <a:xfrm>
              <a:off x="2202949" y="372277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1" name="Oval 52"/>
            <p:cNvSpPr>
              <a:spLocks noChangeAspect="1" noChangeArrowheads="1"/>
            </p:cNvSpPr>
            <p:nvPr/>
          </p:nvSpPr>
          <p:spPr bwMode="auto">
            <a:xfrm>
              <a:off x="2202949" y="301872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2" name="Oval 53"/>
            <p:cNvSpPr>
              <a:spLocks noChangeAspect="1" noChangeArrowheads="1"/>
            </p:cNvSpPr>
            <p:nvPr/>
          </p:nvSpPr>
          <p:spPr bwMode="auto">
            <a:xfrm>
              <a:off x="2202949" y="231466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3" name="Oval 54"/>
            <p:cNvSpPr>
              <a:spLocks noChangeAspect="1" noChangeArrowheads="1"/>
            </p:cNvSpPr>
            <p:nvPr/>
          </p:nvSpPr>
          <p:spPr bwMode="auto">
            <a:xfrm>
              <a:off x="2209299" y="161061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4" name="Oval 55"/>
            <p:cNvSpPr>
              <a:spLocks noChangeAspect="1" noChangeArrowheads="1"/>
            </p:cNvSpPr>
            <p:nvPr/>
          </p:nvSpPr>
          <p:spPr bwMode="auto">
            <a:xfrm>
              <a:off x="2202949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3D0F30D7-8A1C-4CCF-8AA4-FD358BEE6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121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20">
              <a:extLst>
                <a:ext uri="{FF2B5EF4-FFF2-40B4-BE49-F238E27FC236}">
                  <a16:creationId xmlns:a16="http://schemas.microsoft.com/office/drawing/2014/main" id="{F8BB2B69-3DB6-4A25-A4D5-ED380F3654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21">
              <a:extLst>
                <a:ext uri="{FF2B5EF4-FFF2-40B4-BE49-F238E27FC236}">
                  <a16:creationId xmlns:a16="http://schemas.microsoft.com/office/drawing/2014/main" id="{33DEEDF3-505F-40F6-8E0E-A7E9ED4345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25">
              <a:extLst>
                <a:ext uri="{FF2B5EF4-FFF2-40B4-BE49-F238E27FC236}">
                  <a16:creationId xmlns:a16="http://schemas.microsoft.com/office/drawing/2014/main" id="{C87A4CE5-6781-47FD-8FD2-2F0F799FD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F7F18737-7297-4E01-8E1F-34A0FAF64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0">
              <a:extLst>
                <a:ext uri="{FF2B5EF4-FFF2-40B4-BE49-F238E27FC236}">
                  <a16:creationId xmlns:a16="http://schemas.microsoft.com/office/drawing/2014/main" id="{2A1CD057-4657-4408-9008-BF8CCECE2D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1">
              <a:extLst>
                <a:ext uri="{FF2B5EF4-FFF2-40B4-BE49-F238E27FC236}">
                  <a16:creationId xmlns:a16="http://schemas.microsoft.com/office/drawing/2014/main" id="{F1EBB757-813E-41BB-8FC2-D85F46B572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9A01026-EF42-4D82-BEC0-58FF98B0D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6">
              <a:extLst>
                <a:ext uri="{FF2B5EF4-FFF2-40B4-BE49-F238E27FC236}">
                  <a16:creationId xmlns:a16="http://schemas.microsoft.com/office/drawing/2014/main" id="{80A5220A-E2BB-4D09-9A91-2DAA89A47B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40">
              <a:extLst>
                <a:ext uri="{FF2B5EF4-FFF2-40B4-BE49-F238E27FC236}">
                  <a16:creationId xmlns:a16="http://schemas.microsoft.com/office/drawing/2014/main" id="{6B2F7D06-D77B-4EF8-B022-50BD36A64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41">
              <a:extLst>
                <a:ext uri="{FF2B5EF4-FFF2-40B4-BE49-F238E27FC236}">
                  <a16:creationId xmlns:a16="http://schemas.microsoft.com/office/drawing/2014/main" id="{F7F1A76C-81A6-4FAF-BCB7-9EEDF9EA9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48">
              <a:extLst>
                <a:ext uri="{FF2B5EF4-FFF2-40B4-BE49-F238E27FC236}">
                  <a16:creationId xmlns:a16="http://schemas.microsoft.com/office/drawing/2014/main" id="{8F04167E-3D27-4AE2-B131-175D83AE4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90300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49">
              <a:extLst>
                <a:ext uri="{FF2B5EF4-FFF2-40B4-BE49-F238E27FC236}">
                  <a16:creationId xmlns:a16="http://schemas.microsoft.com/office/drawing/2014/main" id="{951EC6F9-F922-481E-815F-E42BD8552C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0227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F4B99F59-F38A-4DAA-A6E5-844296A71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4818" y="5794773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A432BE44-1C32-4E63-AD90-5C6B7E8DE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268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144134BC-0502-4823-853E-9FBFC6DF3F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54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4985C225-E20D-4BEB-A7CF-4204926DD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841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" name="Oval 21">
              <a:extLst>
                <a:ext uri="{FF2B5EF4-FFF2-40B4-BE49-F238E27FC236}">
                  <a16:creationId xmlns:a16="http://schemas.microsoft.com/office/drawing/2014/main" id="{AE4110D9-F369-4A59-8EBE-36899CA79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9627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5" name="Oval 45">
              <a:extLst>
                <a:ext uri="{FF2B5EF4-FFF2-40B4-BE49-F238E27FC236}">
                  <a16:creationId xmlns:a16="http://schemas.microsoft.com/office/drawing/2014/main" id="{2FD049ED-205A-4E66-B6D4-5A48BBCF7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0532" y="6495497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6" name="Oval 46">
              <a:extLst>
                <a:ext uri="{FF2B5EF4-FFF2-40B4-BE49-F238E27FC236}">
                  <a16:creationId xmlns:a16="http://schemas.microsoft.com/office/drawing/2014/main" id="{B57EF233-7B92-4D74-A47D-A74CB9B9E0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461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7" name="Oval 47">
              <a:extLst>
                <a:ext uri="{FF2B5EF4-FFF2-40B4-BE49-F238E27FC236}">
                  <a16:creationId xmlns:a16="http://schemas.microsoft.com/office/drawing/2014/main" id="{F24E76A3-EBDA-48F6-BC2F-8F8A065AC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390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7D381F62-620A-4437-B4AD-332EB1FE21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00319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9" name="Oval 49">
              <a:extLst>
                <a:ext uri="{FF2B5EF4-FFF2-40B4-BE49-F238E27FC236}">
                  <a16:creationId xmlns:a16="http://schemas.microsoft.com/office/drawing/2014/main" id="{454B3D38-EA12-4B9A-92DE-4798A817BA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0246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B2625742-C84B-478F-8D3E-87118922A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6953" y="578905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1" name="Oval 55">
              <a:extLst>
                <a:ext uri="{FF2B5EF4-FFF2-40B4-BE49-F238E27FC236}">
                  <a16:creationId xmlns:a16="http://schemas.microsoft.com/office/drawing/2014/main" id="{24F5EAAA-DF94-41E3-9725-DFCB0052F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0603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" name="Oval 20">
              <a:extLst>
                <a:ext uri="{FF2B5EF4-FFF2-40B4-BE49-F238E27FC236}">
                  <a16:creationId xmlns:a16="http://schemas.microsoft.com/office/drawing/2014/main" id="{7E94AE4F-7A29-487A-8C98-D7DEDD451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6048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id="{FB62C475-CD9F-47E6-BCEA-718DF02B6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3913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48">
              <a:extLst>
                <a:ext uri="{FF2B5EF4-FFF2-40B4-BE49-F238E27FC236}">
                  <a16:creationId xmlns:a16="http://schemas.microsoft.com/office/drawing/2014/main" id="{629D06F7-CDB9-459F-A4C9-D093A0A191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954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49">
              <a:extLst>
                <a:ext uri="{FF2B5EF4-FFF2-40B4-BE49-F238E27FC236}">
                  <a16:creationId xmlns:a16="http://schemas.microsoft.com/office/drawing/2014/main" id="{9706AD16-064B-4404-B31E-6A4E64AF60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7881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8B7523-3713-4140-A309-B7B879AED47E}"/>
              </a:ext>
            </a:extLst>
          </p:cNvPr>
          <p:cNvGrpSpPr/>
          <p:nvPr/>
        </p:nvGrpSpPr>
        <p:grpSpPr>
          <a:xfrm>
            <a:off x="2045726" y="6143562"/>
            <a:ext cx="5936536" cy="519973"/>
            <a:chOff x="2045726" y="6143562"/>
            <a:chExt cx="5936536" cy="519973"/>
          </a:xfrm>
        </p:grpSpPr>
        <p:sp>
          <p:nvSpPr>
            <p:cNvPr id="25604" name="Line 5"/>
            <p:cNvSpPr>
              <a:spLocks noChangeAspect="1" noChangeShapeType="1"/>
            </p:cNvSpPr>
            <p:nvPr/>
          </p:nvSpPr>
          <p:spPr bwMode="auto">
            <a:xfrm flipV="1">
              <a:off x="2045726" y="6143562"/>
              <a:ext cx="4994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1" name="Text Box 42"/>
            <p:cNvSpPr txBox="1">
              <a:spLocks noChangeAspect="1" noChangeArrowheads="1"/>
            </p:cNvSpPr>
            <p:nvPr/>
          </p:nvSpPr>
          <p:spPr bwMode="auto">
            <a:xfrm>
              <a:off x="6950387" y="632698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37A75DC-B0B5-4F8A-9F7D-76B1B8608A82}"/>
                </a:ext>
              </a:extLst>
            </p:cNvPr>
            <p:cNvGrpSpPr/>
            <p:nvPr/>
          </p:nvGrpSpPr>
          <p:grpSpPr>
            <a:xfrm>
              <a:off x="2247840" y="6177819"/>
              <a:ext cx="4672429" cy="350276"/>
              <a:chOff x="1502246" y="6473242"/>
              <a:chExt cx="4672429" cy="350276"/>
            </a:xfrm>
          </p:grpSpPr>
          <p:sp>
            <p:nvSpPr>
              <p:cNvPr id="25606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502246" y="6474244"/>
                <a:ext cx="407988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7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2105744" y="6473242"/>
                <a:ext cx="57259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P(s)</a:t>
                </a:r>
              </a:p>
            </p:txBody>
          </p:sp>
          <p:sp>
            <p:nvSpPr>
              <p:cNvPr id="2560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910719" y="6473242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611493" y="6473242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10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337034" y="6473242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id="{41CA4FA8-3C6E-4C4F-8B40-DB202F50189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975568" y="6484964"/>
                <a:ext cx="57259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V(s)</a:t>
                </a:r>
              </a:p>
            </p:txBody>
          </p:sp>
          <p:sp>
            <p:nvSpPr>
              <p:cNvPr id="110" name="Text Box 11">
                <a:extLst>
                  <a:ext uri="{FF2B5EF4-FFF2-40B4-BE49-F238E27FC236}">
                    <a16:creationId xmlns:a16="http://schemas.microsoft.com/office/drawing/2014/main" id="{D90E8367-3448-444D-95F5-0FB136684B2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88913" y="6485966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7A621B-947E-465C-9F26-8DEE78DDB55D}"/>
              </a:ext>
            </a:extLst>
          </p:cNvPr>
          <p:cNvGrpSpPr/>
          <p:nvPr/>
        </p:nvGrpSpPr>
        <p:grpSpPr>
          <a:xfrm>
            <a:off x="1498040" y="833941"/>
            <a:ext cx="1031875" cy="5309621"/>
            <a:chOff x="752446" y="1129364"/>
            <a:chExt cx="1031875" cy="5309621"/>
          </a:xfrm>
        </p:grpSpPr>
        <p:sp>
          <p:nvSpPr>
            <p:cNvPr id="25605" name="Line 6"/>
            <p:cNvSpPr>
              <a:spLocks noChangeAspect="1" noChangeShapeType="1"/>
            </p:cNvSpPr>
            <p:nvPr/>
          </p:nvSpPr>
          <p:spPr bwMode="auto">
            <a:xfrm flipH="1" flipV="1">
              <a:off x="1300133" y="1491175"/>
              <a:ext cx="0" cy="49478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2" name="Text Box 43"/>
            <p:cNvSpPr txBox="1">
              <a:spLocks noChangeAspect="1" noChangeArrowheads="1"/>
            </p:cNvSpPr>
            <p:nvPr/>
          </p:nvSpPr>
          <p:spPr bwMode="auto">
            <a:xfrm>
              <a:off x="752446" y="1129364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2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DD2E83-B10C-44E5-9F75-7A88447F3E8A}"/>
                </a:ext>
              </a:extLst>
            </p:cNvPr>
            <p:cNvGrpSpPr/>
            <p:nvPr/>
          </p:nvGrpSpPr>
          <p:grpSpPr>
            <a:xfrm>
              <a:off x="783771" y="1603723"/>
              <a:ext cx="572775" cy="4632229"/>
              <a:chOff x="783771" y="1603723"/>
              <a:chExt cx="572775" cy="4632229"/>
            </a:xfrm>
          </p:grpSpPr>
          <p:sp>
            <p:nvSpPr>
              <p:cNvPr id="2561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848794" y="5899402"/>
                <a:ext cx="4079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783953" y="5203075"/>
                <a:ext cx="57259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P(s)</a:t>
                </a:r>
              </a:p>
            </p:txBody>
          </p:sp>
          <p:sp>
            <p:nvSpPr>
              <p:cNvPr id="25613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860267" y="4482350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54602" y="3801313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5768" y="308217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111" name="Text Box 15">
                <a:extLst>
                  <a:ext uri="{FF2B5EF4-FFF2-40B4-BE49-F238E27FC236}">
                    <a16:creationId xmlns:a16="http://schemas.microsoft.com/office/drawing/2014/main" id="{70328666-4E66-4D57-AE81-CE72F978366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783771" y="2321859"/>
                <a:ext cx="57259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V(s)</a:t>
                </a:r>
              </a:p>
            </p:txBody>
          </p:sp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123EBFC-104E-4241-B41F-CB10C53322B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2741" y="1603723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A2F92A-3B24-4CC3-B437-C35D3F815D5B}"/>
              </a:ext>
            </a:extLst>
          </p:cNvPr>
          <p:cNvGrpSpPr/>
          <p:nvPr/>
        </p:nvGrpSpPr>
        <p:grpSpPr>
          <a:xfrm>
            <a:off x="2062132" y="1006768"/>
            <a:ext cx="5204866" cy="278166"/>
            <a:chOff x="5227364" y="415928"/>
            <a:chExt cx="5204866" cy="278166"/>
          </a:xfrm>
        </p:grpSpPr>
        <p:sp>
          <p:nvSpPr>
            <p:cNvPr id="70" name="Text Box 150">
              <a:extLst>
                <a:ext uri="{FF2B5EF4-FFF2-40B4-BE49-F238E27FC236}">
                  <a16:creationId xmlns:a16="http://schemas.microsoft.com/office/drawing/2014/main" id="{72C2F7CA-B18B-4C08-957B-0EA7DFFFB33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1" name="Text Box 150">
              <a:extLst>
                <a:ext uri="{FF2B5EF4-FFF2-40B4-BE49-F238E27FC236}">
                  <a16:creationId xmlns:a16="http://schemas.microsoft.com/office/drawing/2014/main" id="{AABA9C08-0587-4389-9DF0-94C96727812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2" name="Text Box 150">
              <a:extLst>
                <a:ext uri="{FF2B5EF4-FFF2-40B4-BE49-F238E27FC236}">
                  <a16:creationId xmlns:a16="http://schemas.microsoft.com/office/drawing/2014/main" id="{1B94D463-89A5-409C-B9E5-EC39D9799A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3" name="Text Box 150">
              <a:extLst>
                <a:ext uri="{FF2B5EF4-FFF2-40B4-BE49-F238E27FC236}">
                  <a16:creationId xmlns:a16="http://schemas.microsoft.com/office/drawing/2014/main" id="{91124211-BF11-4310-A902-9D39874B322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4" name="Text Box 150">
              <a:extLst>
                <a:ext uri="{FF2B5EF4-FFF2-40B4-BE49-F238E27FC236}">
                  <a16:creationId xmlns:a16="http://schemas.microsoft.com/office/drawing/2014/main" id="{C2B7BB88-93FB-4E69-A3C3-73ECF8CCE05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5" name="Text Box 150">
              <a:extLst>
                <a:ext uri="{FF2B5EF4-FFF2-40B4-BE49-F238E27FC236}">
                  <a16:creationId xmlns:a16="http://schemas.microsoft.com/office/drawing/2014/main" id="{A0991299-6CB7-42CF-98D6-A5858BD277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17" name="Text Box 150">
              <a:extLst>
                <a:ext uri="{FF2B5EF4-FFF2-40B4-BE49-F238E27FC236}">
                  <a16:creationId xmlns:a16="http://schemas.microsoft.com/office/drawing/2014/main" id="{59381D4E-921B-420F-8E2C-552DFE3D4E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18" name="Text Box 150">
              <a:extLst>
                <a:ext uri="{FF2B5EF4-FFF2-40B4-BE49-F238E27FC236}">
                  <a16:creationId xmlns:a16="http://schemas.microsoft.com/office/drawing/2014/main" id="{4C543F4A-3C72-46F5-8331-6D9A17457A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06C6D3-A218-44DA-9C41-68DA4B4A3F24}"/>
              </a:ext>
            </a:extLst>
          </p:cNvPr>
          <p:cNvGrpSpPr/>
          <p:nvPr/>
        </p:nvGrpSpPr>
        <p:grpSpPr>
          <a:xfrm>
            <a:off x="2073855" y="1721880"/>
            <a:ext cx="5204866" cy="278166"/>
            <a:chOff x="5227364" y="415928"/>
            <a:chExt cx="5204866" cy="278166"/>
          </a:xfrm>
        </p:grpSpPr>
        <p:sp>
          <p:nvSpPr>
            <p:cNvPr id="121" name="Text Box 150">
              <a:extLst>
                <a:ext uri="{FF2B5EF4-FFF2-40B4-BE49-F238E27FC236}">
                  <a16:creationId xmlns:a16="http://schemas.microsoft.com/office/drawing/2014/main" id="{950D3C61-4F84-4925-AE40-9D81D6F966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2" name="Text Box 150">
              <a:extLst>
                <a:ext uri="{FF2B5EF4-FFF2-40B4-BE49-F238E27FC236}">
                  <a16:creationId xmlns:a16="http://schemas.microsoft.com/office/drawing/2014/main" id="{822F273C-44F0-40A3-AFD4-FCC4799BC6E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3" name="Text Box 150">
              <a:extLst>
                <a:ext uri="{FF2B5EF4-FFF2-40B4-BE49-F238E27FC236}">
                  <a16:creationId xmlns:a16="http://schemas.microsoft.com/office/drawing/2014/main" id="{BCF752B5-9B28-4BB1-9640-81DA75C02C5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4" name="Text Box 150">
              <a:extLst>
                <a:ext uri="{FF2B5EF4-FFF2-40B4-BE49-F238E27FC236}">
                  <a16:creationId xmlns:a16="http://schemas.microsoft.com/office/drawing/2014/main" id="{0B43A03C-13A2-4A00-9B38-9B6D03E51A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5" name="Text Box 150">
              <a:extLst>
                <a:ext uri="{FF2B5EF4-FFF2-40B4-BE49-F238E27FC236}">
                  <a16:creationId xmlns:a16="http://schemas.microsoft.com/office/drawing/2014/main" id="{1E2B21D4-D033-4083-BC6E-0080B233C49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6" name="Text Box 150">
              <a:extLst>
                <a:ext uri="{FF2B5EF4-FFF2-40B4-BE49-F238E27FC236}">
                  <a16:creationId xmlns:a16="http://schemas.microsoft.com/office/drawing/2014/main" id="{58666197-7316-400A-979F-900A6E584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7" name="Text Box 150">
              <a:extLst>
                <a:ext uri="{FF2B5EF4-FFF2-40B4-BE49-F238E27FC236}">
                  <a16:creationId xmlns:a16="http://schemas.microsoft.com/office/drawing/2014/main" id="{611F7E15-F022-48D2-B280-CBC396B43A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8" name="Text Box 150">
              <a:extLst>
                <a:ext uri="{FF2B5EF4-FFF2-40B4-BE49-F238E27FC236}">
                  <a16:creationId xmlns:a16="http://schemas.microsoft.com/office/drawing/2014/main" id="{A2477A37-219B-4CAA-A33C-6967A3B623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461B919-00EA-4FC2-BCC5-FF9A2E5593E0}"/>
              </a:ext>
            </a:extLst>
          </p:cNvPr>
          <p:cNvGrpSpPr/>
          <p:nvPr/>
        </p:nvGrpSpPr>
        <p:grpSpPr>
          <a:xfrm>
            <a:off x="2087410" y="2435811"/>
            <a:ext cx="5201202" cy="279347"/>
            <a:chOff x="5229196" y="414747"/>
            <a:chExt cx="5201202" cy="279347"/>
          </a:xfrm>
        </p:grpSpPr>
        <p:sp>
          <p:nvSpPr>
            <p:cNvPr id="130" name="Text Box 150">
              <a:extLst>
                <a:ext uri="{FF2B5EF4-FFF2-40B4-BE49-F238E27FC236}">
                  <a16:creationId xmlns:a16="http://schemas.microsoft.com/office/drawing/2014/main" id="{C4C5A11B-13B9-47DA-83DD-3E701929F0A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1" name="Text Box 150">
              <a:extLst>
                <a:ext uri="{FF2B5EF4-FFF2-40B4-BE49-F238E27FC236}">
                  <a16:creationId xmlns:a16="http://schemas.microsoft.com/office/drawing/2014/main" id="{1E285038-5344-407A-9903-B0C2B29427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2" name="Text Box 150">
              <a:extLst>
                <a:ext uri="{FF2B5EF4-FFF2-40B4-BE49-F238E27FC236}">
                  <a16:creationId xmlns:a16="http://schemas.microsoft.com/office/drawing/2014/main" id="{512A3E1B-6DAD-4041-AF18-5AD6C879C4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3" name="Text Box 150">
              <a:extLst>
                <a:ext uri="{FF2B5EF4-FFF2-40B4-BE49-F238E27FC236}">
                  <a16:creationId xmlns:a16="http://schemas.microsoft.com/office/drawing/2014/main" id="{51200298-2E43-4732-BA26-3C6F59D6AB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4" name="Text Box 150">
              <a:extLst>
                <a:ext uri="{FF2B5EF4-FFF2-40B4-BE49-F238E27FC236}">
                  <a16:creationId xmlns:a16="http://schemas.microsoft.com/office/drawing/2014/main" id="{715E75CB-0CF3-440C-B5BE-A0931205DD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5" name="Text Box 150">
              <a:extLst>
                <a:ext uri="{FF2B5EF4-FFF2-40B4-BE49-F238E27FC236}">
                  <a16:creationId xmlns:a16="http://schemas.microsoft.com/office/drawing/2014/main" id="{B4F3C033-7D1F-4276-9939-2C253CB0C11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6" name="Text Box 150">
              <a:extLst>
                <a:ext uri="{FF2B5EF4-FFF2-40B4-BE49-F238E27FC236}">
                  <a16:creationId xmlns:a16="http://schemas.microsoft.com/office/drawing/2014/main" id="{B6BD2C61-FBDF-42FD-AE3D-FEF545003D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7" name="Text Box 150">
              <a:extLst>
                <a:ext uri="{FF2B5EF4-FFF2-40B4-BE49-F238E27FC236}">
                  <a16:creationId xmlns:a16="http://schemas.microsoft.com/office/drawing/2014/main" id="{B13A12AE-0E2A-4444-9A60-678BE262AB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931EF0C-16C4-4C91-944F-80B4E9B3CAC0}"/>
              </a:ext>
            </a:extLst>
          </p:cNvPr>
          <p:cNvGrpSpPr/>
          <p:nvPr/>
        </p:nvGrpSpPr>
        <p:grpSpPr>
          <a:xfrm>
            <a:off x="2099133" y="3150923"/>
            <a:ext cx="5201202" cy="279347"/>
            <a:chOff x="5229196" y="414747"/>
            <a:chExt cx="5201202" cy="279347"/>
          </a:xfrm>
        </p:grpSpPr>
        <p:sp>
          <p:nvSpPr>
            <p:cNvPr id="139" name="Text Box 150">
              <a:extLst>
                <a:ext uri="{FF2B5EF4-FFF2-40B4-BE49-F238E27FC236}">
                  <a16:creationId xmlns:a16="http://schemas.microsoft.com/office/drawing/2014/main" id="{797A8EFD-4DB5-444E-815C-A914C72D76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0" name="Text Box 150">
              <a:extLst>
                <a:ext uri="{FF2B5EF4-FFF2-40B4-BE49-F238E27FC236}">
                  <a16:creationId xmlns:a16="http://schemas.microsoft.com/office/drawing/2014/main" id="{5B1F9160-6B58-46E6-A9F5-9A41EF598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1" name="Text Box 150">
              <a:extLst>
                <a:ext uri="{FF2B5EF4-FFF2-40B4-BE49-F238E27FC236}">
                  <a16:creationId xmlns:a16="http://schemas.microsoft.com/office/drawing/2014/main" id="{21850B86-21A3-4E1D-948F-9384ADD55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2" name="Text Box 150">
              <a:extLst>
                <a:ext uri="{FF2B5EF4-FFF2-40B4-BE49-F238E27FC236}">
                  <a16:creationId xmlns:a16="http://schemas.microsoft.com/office/drawing/2014/main" id="{3D2C7BE2-9FCE-4486-B3B3-1CF19970FA7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3" name="Text Box 150">
              <a:extLst>
                <a:ext uri="{FF2B5EF4-FFF2-40B4-BE49-F238E27FC236}">
                  <a16:creationId xmlns:a16="http://schemas.microsoft.com/office/drawing/2014/main" id="{29EF9523-7C02-4AFD-82E4-3C2DEAFC08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4" name="Text Box 150">
              <a:extLst>
                <a:ext uri="{FF2B5EF4-FFF2-40B4-BE49-F238E27FC236}">
                  <a16:creationId xmlns:a16="http://schemas.microsoft.com/office/drawing/2014/main" id="{F9C3F3D0-A36D-47C9-A8BF-73D2BAE74E3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5" name="Text Box 150">
              <a:extLst>
                <a:ext uri="{FF2B5EF4-FFF2-40B4-BE49-F238E27FC236}">
                  <a16:creationId xmlns:a16="http://schemas.microsoft.com/office/drawing/2014/main" id="{CB09D356-DCEA-4C67-ACA7-37A50DD5D40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6" name="Text Box 150">
              <a:extLst>
                <a:ext uri="{FF2B5EF4-FFF2-40B4-BE49-F238E27FC236}">
                  <a16:creationId xmlns:a16="http://schemas.microsoft.com/office/drawing/2014/main" id="{C2D8E1E0-1C0E-484A-8204-4166ADAD66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3824EC-3621-42B3-9C14-FF2F47242D89}"/>
              </a:ext>
            </a:extLst>
          </p:cNvPr>
          <p:cNvGrpSpPr/>
          <p:nvPr/>
        </p:nvGrpSpPr>
        <p:grpSpPr>
          <a:xfrm>
            <a:off x="2110856" y="3866035"/>
            <a:ext cx="5201202" cy="279347"/>
            <a:chOff x="5229196" y="414747"/>
            <a:chExt cx="5201202" cy="279347"/>
          </a:xfrm>
        </p:grpSpPr>
        <p:sp>
          <p:nvSpPr>
            <p:cNvPr id="148" name="Text Box 150">
              <a:extLst>
                <a:ext uri="{FF2B5EF4-FFF2-40B4-BE49-F238E27FC236}">
                  <a16:creationId xmlns:a16="http://schemas.microsoft.com/office/drawing/2014/main" id="{28E96238-C7B4-4434-A917-8ADF320EA0F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9" name="Text Box 150">
              <a:extLst>
                <a:ext uri="{FF2B5EF4-FFF2-40B4-BE49-F238E27FC236}">
                  <a16:creationId xmlns:a16="http://schemas.microsoft.com/office/drawing/2014/main" id="{9F63F57A-D80B-4BF8-9EE8-177401A74C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0" name="Text Box 150">
              <a:extLst>
                <a:ext uri="{FF2B5EF4-FFF2-40B4-BE49-F238E27FC236}">
                  <a16:creationId xmlns:a16="http://schemas.microsoft.com/office/drawing/2014/main" id="{01336EB5-F8A5-4BD8-9C22-32EE92AD9B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1" name="Text Box 150">
              <a:extLst>
                <a:ext uri="{FF2B5EF4-FFF2-40B4-BE49-F238E27FC236}">
                  <a16:creationId xmlns:a16="http://schemas.microsoft.com/office/drawing/2014/main" id="{94844F33-ED6A-435D-8685-06C747003A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2" name="Text Box 150">
              <a:extLst>
                <a:ext uri="{FF2B5EF4-FFF2-40B4-BE49-F238E27FC236}">
                  <a16:creationId xmlns:a16="http://schemas.microsoft.com/office/drawing/2014/main" id="{4881320E-CA2A-4AEC-8357-751E1BCBC9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3" name="Text Box 150">
              <a:extLst>
                <a:ext uri="{FF2B5EF4-FFF2-40B4-BE49-F238E27FC236}">
                  <a16:creationId xmlns:a16="http://schemas.microsoft.com/office/drawing/2014/main" id="{C427C6B6-5754-4530-A914-404A9A0832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4" name="Text Box 150">
              <a:extLst>
                <a:ext uri="{FF2B5EF4-FFF2-40B4-BE49-F238E27FC236}">
                  <a16:creationId xmlns:a16="http://schemas.microsoft.com/office/drawing/2014/main" id="{3CF91CB6-CABC-4391-9B21-9EF6711336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5" name="Text Box 150">
              <a:extLst>
                <a:ext uri="{FF2B5EF4-FFF2-40B4-BE49-F238E27FC236}">
                  <a16:creationId xmlns:a16="http://schemas.microsoft.com/office/drawing/2014/main" id="{E2021D98-BC40-4F55-B650-14F9AB7EF1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D6245C6-02F0-4C90-84A3-AAF7B9A1B549}"/>
              </a:ext>
            </a:extLst>
          </p:cNvPr>
          <p:cNvGrpSpPr/>
          <p:nvPr/>
        </p:nvGrpSpPr>
        <p:grpSpPr>
          <a:xfrm>
            <a:off x="2122579" y="4581147"/>
            <a:ext cx="5201202" cy="279347"/>
            <a:chOff x="5229196" y="414747"/>
            <a:chExt cx="5201202" cy="279347"/>
          </a:xfrm>
        </p:grpSpPr>
        <p:sp>
          <p:nvSpPr>
            <p:cNvPr id="157" name="Text Box 150">
              <a:extLst>
                <a:ext uri="{FF2B5EF4-FFF2-40B4-BE49-F238E27FC236}">
                  <a16:creationId xmlns:a16="http://schemas.microsoft.com/office/drawing/2014/main" id="{B69E4C0F-EA04-4568-AAC1-A604167F3E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8" name="Text Box 150">
              <a:extLst>
                <a:ext uri="{FF2B5EF4-FFF2-40B4-BE49-F238E27FC236}">
                  <a16:creationId xmlns:a16="http://schemas.microsoft.com/office/drawing/2014/main" id="{F860CCDF-5185-4F49-9035-5409FA38B5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9" name="Text Box 150">
              <a:extLst>
                <a:ext uri="{FF2B5EF4-FFF2-40B4-BE49-F238E27FC236}">
                  <a16:creationId xmlns:a16="http://schemas.microsoft.com/office/drawing/2014/main" id="{96EED326-B590-4B68-9B2B-EBAFB843EB6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0" name="Text Box 150">
              <a:extLst>
                <a:ext uri="{FF2B5EF4-FFF2-40B4-BE49-F238E27FC236}">
                  <a16:creationId xmlns:a16="http://schemas.microsoft.com/office/drawing/2014/main" id="{25A9CE49-E20F-494D-BF5C-FDAB31C3EA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1" name="Text Box 150">
              <a:extLst>
                <a:ext uri="{FF2B5EF4-FFF2-40B4-BE49-F238E27FC236}">
                  <a16:creationId xmlns:a16="http://schemas.microsoft.com/office/drawing/2014/main" id="{0B16F17A-DA89-4564-934E-1CF2E06336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2" name="Text Box 150">
              <a:extLst>
                <a:ext uri="{FF2B5EF4-FFF2-40B4-BE49-F238E27FC236}">
                  <a16:creationId xmlns:a16="http://schemas.microsoft.com/office/drawing/2014/main" id="{C3E17BA8-4A6A-4FA6-82A3-48CEE026F1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3" name="Text Box 150">
              <a:extLst>
                <a:ext uri="{FF2B5EF4-FFF2-40B4-BE49-F238E27FC236}">
                  <a16:creationId xmlns:a16="http://schemas.microsoft.com/office/drawing/2014/main" id="{38EA63C2-B65C-4ADB-B260-6230E76D7A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4" name="Text Box 150">
              <a:extLst>
                <a:ext uri="{FF2B5EF4-FFF2-40B4-BE49-F238E27FC236}">
                  <a16:creationId xmlns:a16="http://schemas.microsoft.com/office/drawing/2014/main" id="{06D91905-8943-4B65-8055-DB1EEA65BD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F013C36-311E-4D6C-9E4A-D484DECB9B59}"/>
              </a:ext>
            </a:extLst>
          </p:cNvPr>
          <p:cNvGrpSpPr/>
          <p:nvPr/>
        </p:nvGrpSpPr>
        <p:grpSpPr>
          <a:xfrm>
            <a:off x="2132470" y="5198964"/>
            <a:ext cx="5204866" cy="278166"/>
            <a:chOff x="5227364" y="415928"/>
            <a:chExt cx="5204866" cy="278166"/>
          </a:xfrm>
        </p:grpSpPr>
        <p:sp>
          <p:nvSpPr>
            <p:cNvPr id="166" name="Text Box 150">
              <a:extLst>
                <a:ext uri="{FF2B5EF4-FFF2-40B4-BE49-F238E27FC236}">
                  <a16:creationId xmlns:a16="http://schemas.microsoft.com/office/drawing/2014/main" id="{737508E2-3CC5-4EE4-B992-7004CF2337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7" name="Text Box 150">
              <a:extLst>
                <a:ext uri="{FF2B5EF4-FFF2-40B4-BE49-F238E27FC236}">
                  <a16:creationId xmlns:a16="http://schemas.microsoft.com/office/drawing/2014/main" id="{43B1678A-F5D3-4BF4-A3B6-0849356BABB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8" name="Text Box 150">
              <a:extLst>
                <a:ext uri="{FF2B5EF4-FFF2-40B4-BE49-F238E27FC236}">
                  <a16:creationId xmlns:a16="http://schemas.microsoft.com/office/drawing/2014/main" id="{800076D2-1332-4058-BADF-B239524E9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9" name="Text Box 150">
              <a:extLst>
                <a:ext uri="{FF2B5EF4-FFF2-40B4-BE49-F238E27FC236}">
                  <a16:creationId xmlns:a16="http://schemas.microsoft.com/office/drawing/2014/main" id="{3EF71D35-C4AC-4A0E-954A-8B24518C7D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0" name="Text Box 150">
              <a:extLst>
                <a:ext uri="{FF2B5EF4-FFF2-40B4-BE49-F238E27FC236}">
                  <a16:creationId xmlns:a16="http://schemas.microsoft.com/office/drawing/2014/main" id="{BEBB5DB1-3E74-4F31-8DDA-1F16CAE37F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1" name="Text Box 150">
              <a:extLst>
                <a:ext uri="{FF2B5EF4-FFF2-40B4-BE49-F238E27FC236}">
                  <a16:creationId xmlns:a16="http://schemas.microsoft.com/office/drawing/2014/main" id="{47546355-7BD0-46D8-9542-4E6E6490F1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2" name="Text Box 150">
              <a:extLst>
                <a:ext uri="{FF2B5EF4-FFF2-40B4-BE49-F238E27FC236}">
                  <a16:creationId xmlns:a16="http://schemas.microsoft.com/office/drawing/2014/main" id="{82965207-40D0-4A76-A311-EE46B2F9C2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3" name="Text Box 150">
              <a:extLst>
                <a:ext uri="{FF2B5EF4-FFF2-40B4-BE49-F238E27FC236}">
                  <a16:creationId xmlns:a16="http://schemas.microsoft.com/office/drawing/2014/main" id="{A71D6C49-4B7C-4A02-A9C7-D01E8337E9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3AE1174-9E3E-4E2C-B042-722C78DA0546}"/>
              </a:ext>
            </a:extLst>
          </p:cNvPr>
          <p:cNvGrpSpPr/>
          <p:nvPr/>
        </p:nvGrpSpPr>
        <p:grpSpPr>
          <a:xfrm>
            <a:off x="2144193" y="5871872"/>
            <a:ext cx="5204866" cy="278166"/>
            <a:chOff x="5227364" y="415928"/>
            <a:chExt cx="5204866" cy="278166"/>
          </a:xfrm>
        </p:grpSpPr>
        <p:sp>
          <p:nvSpPr>
            <p:cNvPr id="175" name="Text Box 150">
              <a:extLst>
                <a:ext uri="{FF2B5EF4-FFF2-40B4-BE49-F238E27FC236}">
                  <a16:creationId xmlns:a16="http://schemas.microsoft.com/office/drawing/2014/main" id="{11554975-6D47-41A4-9492-1A17F645519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6" name="Text Box 150">
              <a:extLst>
                <a:ext uri="{FF2B5EF4-FFF2-40B4-BE49-F238E27FC236}">
                  <a16:creationId xmlns:a16="http://schemas.microsoft.com/office/drawing/2014/main" id="{DA7863F9-E61E-4019-9313-5EF66234B48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7" name="Text Box 150">
              <a:extLst>
                <a:ext uri="{FF2B5EF4-FFF2-40B4-BE49-F238E27FC236}">
                  <a16:creationId xmlns:a16="http://schemas.microsoft.com/office/drawing/2014/main" id="{91F71574-70AF-475F-BA5A-B77C5C55B61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8" name="Text Box 150">
              <a:extLst>
                <a:ext uri="{FF2B5EF4-FFF2-40B4-BE49-F238E27FC236}">
                  <a16:creationId xmlns:a16="http://schemas.microsoft.com/office/drawing/2014/main" id="{9B19DB0B-2F8C-48E8-9989-2E0F4BE039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9" name="Text Box 150">
              <a:extLst>
                <a:ext uri="{FF2B5EF4-FFF2-40B4-BE49-F238E27FC236}">
                  <a16:creationId xmlns:a16="http://schemas.microsoft.com/office/drawing/2014/main" id="{3CFCB9C0-FE78-4FCC-B397-889FB6D338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0" name="Text Box 150">
              <a:extLst>
                <a:ext uri="{FF2B5EF4-FFF2-40B4-BE49-F238E27FC236}">
                  <a16:creationId xmlns:a16="http://schemas.microsoft.com/office/drawing/2014/main" id="{06F38AB6-B026-4A08-B259-A7773F1374F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1" name="Text Box 150">
              <a:extLst>
                <a:ext uri="{FF2B5EF4-FFF2-40B4-BE49-F238E27FC236}">
                  <a16:creationId xmlns:a16="http://schemas.microsoft.com/office/drawing/2014/main" id="{830E1F60-4FB9-4F35-B0E1-86AAA54FAF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82" name="Text Box 150">
              <a:extLst>
                <a:ext uri="{FF2B5EF4-FFF2-40B4-BE49-F238E27FC236}">
                  <a16:creationId xmlns:a16="http://schemas.microsoft.com/office/drawing/2014/main" id="{3EB8C2FE-E365-4E6B-A823-A7749458E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sp>
        <p:nvSpPr>
          <p:cNvPr id="184" name="Text Box 158">
            <a:extLst>
              <a:ext uri="{FF2B5EF4-FFF2-40B4-BE49-F238E27FC236}">
                <a16:creationId xmlns:a16="http://schemas.microsoft.com/office/drawing/2014/main" id="{F48C3085-FBDA-41CE-9BC9-B1D8BDBD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87" y="5441755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Initially</a:t>
            </a:r>
          </a:p>
          <a:p>
            <a:r>
              <a:rPr lang="en-US" altLang="en-US" dirty="0"/>
              <a:t>s = 1</a:t>
            </a:r>
          </a:p>
        </p:txBody>
      </p:sp>
    </p:spTree>
    <p:extLst>
      <p:ext uri="{BB962C8B-B14F-4D97-AF65-F5344CB8AC3E}">
        <p14:creationId xmlns:p14="http://schemas.microsoft.com/office/powerpoint/2010/main" val="1393583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22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2309813" y="1654176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2309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3006725" y="5443539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4897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2741614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4608514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2310607" y="44950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2310607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719728" y="2650123"/>
            <a:ext cx="5277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5984876" y="5630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1762126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021014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565275" y="5984875"/>
            <a:ext cx="1695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Initially, s=t=1</a:t>
            </a:r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1741953" y="4351923"/>
            <a:ext cx="5277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35414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3944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3675528" y="5560011"/>
            <a:ext cx="5277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5811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5542428" y="5560011"/>
            <a:ext cx="5277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303421" y="2117568"/>
            <a:ext cx="13147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s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214865" y="3895568"/>
            <a:ext cx="12698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t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2310607" y="36568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722439" y="35147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2310607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700214" y="18002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835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419725" y="1797051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975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261225" y="1177926"/>
            <a:ext cx="430245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Locking introduces potential for </a:t>
            </a:r>
            <a:r>
              <a:rPr lang="en-US" altLang="en-US" sz="1800" i="1" dirty="0">
                <a:solidFill>
                  <a:srgbClr val="FF0000"/>
                </a:solidFill>
              </a:rPr>
              <a:t>deadlock:</a:t>
            </a:r>
            <a:r>
              <a:rPr lang="en-US" altLang="en-US" sz="1800" i="1" dirty="0"/>
              <a:t> </a:t>
            </a:r>
            <a:r>
              <a:rPr lang="en-US" altLang="en-US" sz="1800" dirty="0"/>
              <a:t>waiting for a condition that will never be true.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Any trajectory that enters </a:t>
            </a:r>
            <a:r>
              <a:rPr lang="en-US" altLang="en-US" sz="1800" i="1" dirty="0">
                <a:solidFill>
                  <a:srgbClr val="FF0000"/>
                </a:solidFill>
              </a:rPr>
              <a:t>deadlock region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will eventually reach </a:t>
            </a:r>
            <a:r>
              <a:rPr lang="en-US" altLang="en-US" sz="1800" i="1" dirty="0">
                <a:solidFill>
                  <a:srgbClr val="FF0000"/>
                </a:solidFill>
              </a:rPr>
              <a:t>deadlock state</a:t>
            </a:r>
            <a:r>
              <a:rPr lang="en-US" altLang="en-US" sz="1800" dirty="0"/>
              <a:t>, waiting for either </a:t>
            </a:r>
            <a:r>
              <a:rPr lang="en-US" altLang="en-US" sz="1800" dirty="0">
                <a:latin typeface="Courier New" pitchFamily="49" charset="0"/>
              </a:rPr>
              <a:t>s</a:t>
            </a:r>
            <a:r>
              <a:rPr lang="en-US" altLang="en-US" sz="1800" dirty="0"/>
              <a:t> or </a:t>
            </a:r>
            <a:r>
              <a:rPr lang="en-US" altLang="en-US" sz="1800" dirty="0">
                <a:latin typeface="Courier New" pitchFamily="49" charset="0"/>
              </a:rPr>
              <a:t>t</a:t>
            </a:r>
            <a:r>
              <a:rPr lang="en-US" altLang="en-US" sz="1800" dirty="0"/>
              <a:t> to become nonzero.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Other trajectories luck out and skirt deadlock region.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Unfortunate fact: deadlock is often non-deterministic (thus hard to detect).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Semaphores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166938" y="1319214"/>
            <a:ext cx="7543800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Initialize semaphore sem to value */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/* pshared=0 if thread, pshared=1 if process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Sem_init(sem_t *sem, int pshared, unsigned int value)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(sem_init(sem, pshared, value)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unix_error("Sem_init");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P operation on semaphore sem */</a:t>
            </a:r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P(sem_t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(sem_wait(sem)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unix_error("P");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V operation on semaphore sem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V(sem_t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(sem_post(sem)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unix_error("V");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Sharing With POSIX Semaphores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28788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"</a:t>
            </a:r>
            <a:r>
              <a:rPr lang="en-US" altLang="en-US" dirty="0" err="1">
                <a:latin typeface="Courier New" pitchFamily="49" charset="0"/>
              </a:rPr>
              <a:t>csapp.h</a:t>
            </a:r>
            <a:r>
              <a:rPr lang="en-US" altLang="en-US" dirty="0">
                <a:latin typeface="Courier New" pitchFamily="49" charset="0"/>
              </a:rPr>
              <a:t>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sem_t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;        /* semaphore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Sem_init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, 0, 1); /*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=1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610350" y="1037272"/>
            <a:ext cx="4381328" cy="295465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P(&amp;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V(&amp;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Signaling With Semaphores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2430463"/>
            <a:ext cx="11076516" cy="3948112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Common synchronization pattern:</a:t>
            </a:r>
          </a:p>
          <a:p>
            <a:pPr lvl="1" eaLnBrk="1" hangingPunct="1"/>
            <a:r>
              <a:rPr lang="en-US" altLang="en-US" sz="1800" dirty="0"/>
              <a:t>Producer waits for slot, inserts item in buffer, and “</a:t>
            </a:r>
            <a:r>
              <a:rPr lang="en-US" altLang="en-US" sz="1800" i="1" dirty="0"/>
              <a:t>signals”</a:t>
            </a:r>
            <a:r>
              <a:rPr lang="en-US" altLang="en-US" sz="1800" dirty="0"/>
              <a:t> consumer</a:t>
            </a:r>
          </a:p>
          <a:p>
            <a:pPr lvl="1" eaLnBrk="1" hangingPunct="1"/>
            <a:r>
              <a:rPr lang="en-US" altLang="en-US" sz="1800" dirty="0"/>
              <a:t>Consumer waits for item, removes it from buffer, and “signals” producer</a:t>
            </a:r>
          </a:p>
          <a:p>
            <a:pPr lvl="2" eaLnBrk="1" hangingPunct="1"/>
            <a:r>
              <a:rPr lang="en-US" altLang="en-US" sz="1600" dirty="0"/>
              <a:t>“Signals” in this context has nothing to do with Unix signals</a:t>
            </a:r>
          </a:p>
          <a:p>
            <a:pPr eaLnBrk="1" hangingPunct="1"/>
            <a:r>
              <a:rPr lang="en-US" altLang="en-US" sz="2000" dirty="0"/>
              <a:t>Examples</a:t>
            </a:r>
          </a:p>
          <a:p>
            <a:pPr lvl="1" eaLnBrk="1" hangingPunct="1"/>
            <a:r>
              <a:rPr lang="en-US" altLang="en-US" sz="1800" dirty="0"/>
              <a:t>Multimedia processing:</a:t>
            </a:r>
          </a:p>
          <a:p>
            <a:pPr lvl="2" eaLnBrk="1" hangingPunct="1"/>
            <a:r>
              <a:rPr lang="en-US" altLang="en-US" sz="1600" dirty="0"/>
              <a:t>Producer creates MPEG video frames, consumer renders the frames </a:t>
            </a:r>
          </a:p>
          <a:p>
            <a:pPr lvl="1" eaLnBrk="1" hangingPunct="1"/>
            <a:r>
              <a:rPr lang="en-US" altLang="en-US" sz="1800" dirty="0"/>
              <a:t> Event-driven graphical user interfaces</a:t>
            </a:r>
          </a:p>
          <a:p>
            <a:pPr lvl="2" eaLnBrk="1" hangingPunct="1"/>
            <a:r>
              <a:rPr lang="en-US" altLang="en-US" sz="1600" dirty="0"/>
              <a:t>Producer detects mouse clicks, mouse movements, and keystrokes and inserts corresponding events in buffer</a:t>
            </a:r>
          </a:p>
          <a:p>
            <a:pPr lvl="2" eaLnBrk="1" hangingPunct="1"/>
            <a:r>
              <a:rPr lang="en-US" altLang="en-US" sz="1600" dirty="0"/>
              <a:t> Consumer retrieves events from buffer and paints display</a:t>
            </a: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3076575" y="1146176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producer</a:t>
            </a:r>
          </a:p>
          <a:p>
            <a:r>
              <a:rPr lang="en-US" altLang="en-US" sz="1800"/>
              <a:t>thread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5210175" y="1419225"/>
            <a:ext cx="1219200" cy="533400"/>
          </a:xfrm>
          <a:prstGeom prst="rect">
            <a:avLst/>
          </a:prstGeom>
          <a:solidFill>
            <a:srgbClr val="66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shared</a:t>
            </a:r>
          </a:p>
          <a:p>
            <a:r>
              <a:rPr lang="en-US" altLang="en-US" sz="1800"/>
              <a:t>buffer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 flipV="1">
            <a:off x="42957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V="1">
            <a:off x="64293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7343775" y="1149351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consumer</a:t>
            </a:r>
          </a:p>
          <a:p>
            <a:r>
              <a:rPr lang="en-US" altLang="en-US" sz="1800"/>
              <a:t>thread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threads can be associated with a process</a:t>
            </a:r>
          </a:p>
          <a:p>
            <a:pPr lvl="1" eaLnBrk="1" hangingPunct="1"/>
            <a:r>
              <a:rPr lang="en-US" altLang="en-US"/>
              <a:t>Each thread has its </a:t>
            </a:r>
            <a:r>
              <a:rPr lang="en-US" altLang="en-US" i="1">
                <a:solidFill>
                  <a:srgbClr val="FF0000"/>
                </a:solidFill>
              </a:rPr>
              <a:t>own</a:t>
            </a:r>
            <a:r>
              <a:rPr lang="en-US" altLang="en-US"/>
              <a:t> logical control flow (sequence of PC values)</a:t>
            </a:r>
          </a:p>
          <a:p>
            <a:pPr lvl="1" eaLnBrk="1" hangingPunct="1"/>
            <a:r>
              <a:rPr lang="en-US" altLang="en-US"/>
              <a:t>Each thread </a:t>
            </a:r>
            <a:r>
              <a:rPr lang="en-US" altLang="en-US" i="1">
                <a:solidFill>
                  <a:srgbClr val="FF0000"/>
                </a:solidFill>
              </a:rPr>
              <a:t>shares</a:t>
            </a:r>
            <a:r>
              <a:rPr lang="en-US" altLang="en-US"/>
              <a:t> the same code, data, and kernel context</a:t>
            </a:r>
          </a:p>
          <a:p>
            <a:pPr lvl="1" eaLnBrk="1" hangingPunct="1"/>
            <a:r>
              <a:rPr lang="en-US" altLang="en-US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4956175" y="34337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4956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4956175" y="400685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4724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4956176" y="429577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37100" y="2943226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4956176" y="461645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4956176" y="492125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2055813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01800" y="2943226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1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09942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8197850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918450" y="2943226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Producer-Consumer on Buffer That Holds One Item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655763" y="1495426"/>
            <a:ext cx="3746500" cy="3692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buf1.c - producer-consumer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on 1-element buffer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“csapp.h”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#define NITERS 5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*producer(void *arg);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</a:t>
            </a:r>
            <a:r>
              <a:rPr lang="en-US" altLang="en-US" b="0">
                <a:latin typeface="Courier New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*consumer(void *arg);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struct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buf; /* shared var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full; /* sems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empty;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 shared;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715001" y="1473201"/>
            <a:ext cx="4843463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tid_producer;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tid_consumer;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initialize the semaphores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Sem_init(&amp;shared.empty, 0, 1);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Sem_init(&amp;shared.full,  0, 0);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create threads and wait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Pthread_create(&amp;tid_producer,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Pthread_create(&amp;tid_consumer,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Producer-Consumer (cont)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61160" y="2025968"/>
            <a:ext cx="4381328" cy="393954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 dirty="0">
                <a:latin typeface="Courier New" pitchFamily="49" charset="0"/>
              </a:rPr>
              <a:t>/* producer thread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*producer(void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, item;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>
                <a:latin typeface="Courier New" pitchFamily="49" charset="0"/>
              </a:rPr>
              <a:t>/* produce item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item =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("produced %d\n", item);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>
                <a:latin typeface="Courier New" pitchFamily="49" charset="0"/>
              </a:rPr>
              <a:t>/* write item to </a:t>
            </a:r>
            <a:r>
              <a:rPr lang="en-US" altLang="en-US" i="1" dirty="0" err="1">
                <a:latin typeface="Courier New" pitchFamily="49" charset="0"/>
              </a:rPr>
              <a:t>buf</a:t>
            </a:r>
            <a:r>
              <a:rPr lang="en-US" altLang="en-US" i="1" dirty="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P(&amp;</a:t>
            </a:r>
            <a:r>
              <a:rPr lang="en-US" altLang="en-US" dirty="0" err="1">
                <a:latin typeface="Courier New" pitchFamily="49" charset="0"/>
              </a:rPr>
              <a:t>shared.empty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shared.buf</a:t>
            </a:r>
            <a:r>
              <a:rPr lang="en-US" altLang="en-US" dirty="0">
                <a:latin typeface="Courier New" pitchFamily="49" charset="0"/>
              </a:rPr>
              <a:t> = item;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V(&amp;</a:t>
            </a:r>
            <a:r>
              <a:rPr lang="en-US" altLang="en-US" dirty="0" err="1">
                <a:latin typeface="Courier New" pitchFamily="49" charset="0"/>
              </a:rPr>
              <a:t>shared.full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553201" y="2026840"/>
            <a:ext cx="4381328" cy="369331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 dirty="0">
                <a:latin typeface="Courier New" pitchFamily="49" charset="0"/>
              </a:rPr>
              <a:t>/* consumer thread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*consumer(void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, item;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>
                <a:latin typeface="Courier New" pitchFamily="49" charset="0"/>
              </a:rPr>
              <a:t>/* read item from </a:t>
            </a:r>
            <a:r>
              <a:rPr lang="en-US" altLang="en-US" i="1" dirty="0" err="1">
                <a:latin typeface="Courier New" pitchFamily="49" charset="0"/>
              </a:rPr>
              <a:t>buf</a:t>
            </a:r>
            <a:r>
              <a:rPr lang="en-US" altLang="en-US" i="1" dirty="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P(&amp;</a:t>
            </a:r>
            <a:r>
              <a:rPr lang="en-US" altLang="en-US" dirty="0" err="1">
                <a:latin typeface="Courier New" pitchFamily="49" charset="0"/>
              </a:rPr>
              <a:t>shared.full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item = </a:t>
            </a:r>
            <a:r>
              <a:rPr lang="en-US" altLang="en-US" dirty="0" err="1">
                <a:latin typeface="Courier New" pitchFamily="49" charset="0"/>
              </a:rPr>
              <a:t>shared.buf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V(&amp;</a:t>
            </a:r>
            <a:r>
              <a:rPr lang="en-US" altLang="en-US" dirty="0" err="1">
                <a:latin typeface="Courier New" pitchFamily="49" charset="0"/>
              </a:rPr>
              <a:t>shared.empty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>
                <a:latin typeface="Courier New" pitchFamily="49" charset="0"/>
              </a:rPr>
              <a:t>/* consume item */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("consumed %d\n", item);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254250" y="1143000"/>
            <a:ext cx="31575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Initially:  empty = 1, full = 0.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called from a thread must be </a:t>
            </a:r>
            <a:r>
              <a:rPr lang="en-US" altLang="en-US" i="1">
                <a:solidFill>
                  <a:srgbClr val="FF0000"/>
                </a:solidFill>
              </a:rPr>
              <a:t>thread-safe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identify four (non-disjoint) classes of thread-unsafe functions:</a:t>
            </a:r>
          </a:p>
          <a:p>
            <a:pPr lvl="1" eaLnBrk="1" hangingPunct="1"/>
            <a:r>
              <a:rPr lang="en-US" altLang="en-US"/>
              <a:t>Class 1: Failing to protect shared variables</a:t>
            </a:r>
          </a:p>
          <a:p>
            <a:pPr lvl="1" eaLnBrk="1" hangingPunct="1"/>
            <a:r>
              <a:rPr lang="en-US" altLang="en-US"/>
              <a:t>Class 2: Relying on persistent state across invocations</a:t>
            </a:r>
          </a:p>
          <a:p>
            <a:pPr lvl="1" eaLnBrk="1" hangingPunct="1"/>
            <a:r>
              <a:rPr lang="en-US" altLang="en-US"/>
              <a:t>Class 3: Returning pointer to static variable</a:t>
            </a:r>
          </a:p>
          <a:p>
            <a:pPr lvl="1" eaLnBrk="1" hangingPunct="1"/>
            <a:r>
              <a:rPr lang="en-US" altLang="en-US"/>
              <a:t>Class 4: Calling thread-unsafe functions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1: Failing to protect shared variables</a:t>
            </a:r>
          </a:p>
          <a:p>
            <a:pPr lvl="1" eaLnBrk="1" hangingPunct="1"/>
            <a:r>
              <a:rPr lang="en-US" altLang="en-US"/>
              <a:t>Fix: Use P and V semaphore operations</a:t>
            </a:r>
          </a:p>
          <a:p>
            <a:pPr lvl="1" eaLnBrk="1" hangingPunct="1"/>
            <a:r>
              <a:rPr lang="en-US" altLang="en-US"/>
              <a:t>Issue: Synchronization operations will slow down code</a:t>
            </a:r>
          </a:p>
          <a:p>
            <a:pPr lvl="1" eaLnBrk="1" hangingPunct="1"/>
            <a:r>
              <a:rPr lang="en-US" altLang="en-US"/>
              <a:t>Example: </a:t>
            </a:r>
            <a:r>
              <a:rPr lang="en-US" altLang="en-US">
                <a:latin typeface="Courier New" pitchFamily="49" charset="0"/>
              </a:rPr>
              <a:t>goodcnt.c</a:t>
            </a:r>
            <a:endParaRPr lang="en-US" altLang="en-US"/>
          </a:p>
          <a:p>
            <a:pPr eaLnBrk="1" hangingPunct="1"/>
            <a:endParaRPr lang="en-US" altLang="en-US" i="1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2:  Relying on persistent state across multiple function invocations</a:t>
            </a:r>
          </a:p>
          <a:p>
            <a:pPr lvl="1" eaLnBrk="1" hangingPunct="1"/>
            <a:r>
              <a:rPr lang="en-US" altLang="en-US"/>
              <a:t>Random number generator relies on static state </a:t>
            </a:r>
          </a:p>
          <a:p>
            <a:pPr lvl="1" eaLnBrk="1" hangingPunct="1"/>
            <a:r>
              <a:rPr lang="en-US" altLang="en-US"/>
              <a:t>Fix: Rewrite function so that caller passes in all necessary state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)(next/65536)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1154113"/>
            <a:ext cx="5459413" cy="5224462"/>
          </a:xfrm>
        </p:spPr>
        <p:txBody>
          <a:bodyPr/>
          <a:lstStyle/>
          <a:p>
            <a:pPr eaLnBrk="1" hangingPunct="1"/>
            <a:r>
              <a:rPr lang="en-US" altLang="en-US" dirty="0"/>
              <a:t>Class 3: Returning pointer to </a:t>
            </a:r>
            <a:r>
              <a:rPr lang="en-US" altLang="en-US" dirty="0">
                <a:latin typeface="Courier New" pitchFamily="49" charset="0"/>
              </a:rPr>
              <a:t>static </a:t>
            </a:r>
            <a:r>
              <a:rPr lang="en-US" altLang="en-US" dirty="0"/>
              <a:t>variable</a:t>
            </a:r>
          </a:p>
          <a:p>
            <a:pPr eaLnBrk="1" hangingPunct="1"/>
            <a:r>
              <a:rPr lang="en-US" altLang="en-US" dirty="0"/>
              <a:t>Fixes: </a:t>
            </a:r>
          </a:p>
          <a:p>
            <a:pPr lvl="1" eaLnBrk="1" hangingPunct="1"/>
            <a:r>
              <a:rPr lang="en-US" altLang="en-US" dirty="0"/>
              <a:t>1. Rewrite code so caller passes pointer to </a:t>
            </a:r>
            <a:r>
              <a:rPr lang="en-US" altLang="en-US" dirty="0">
                <a:latin typeface="Courier New" pitchFamily="49" charset="0"/>
              </a:rPr>
              <a:t>struct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changes in caller and </a:t>
            </a:r>
            <a:r>
              <a:rPr lang="en-US" altLang="en-US" dirty="0" err="1"/>
              <a:t>callee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Lock-and-copy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only simple changes in caller (and none in  </a:t>
            </a:r>
            <a:r>
              <a:rPr lang="en-US" altLang="en-US" dirty="0" err="1"/>
              <a:t>callee</a:t>
            </a:r>
            <a:r>
              <a:rPr lang="en-US" altLang="en-US" dirty="0"/>
              <a:t>)</a:t>
            </a:r>
          </a:p>
          <a:p>
            <a:pPr lvl="3" eaLnBrk="1" hangingPunct="1"/>
            <a:r>
              <a:rPr lang="en-US" altLang="en-US" dirty="0"/>
              <a:t>However, caller must free memory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02338" y="3035143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>
                <a:latin typeface="Courier New" pitchFamily="49" charset="0"/>
              </a:rPr>
              <a:t>(...);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76939" y="992189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15038" y="4076700"/>
            <a:ext cx="4356100" cy="247015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*gethostbyname_ts(char *p)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struct hostent *q = Malloc(...);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P(&amp;mutex); /* lock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 = gethostbyname(name);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V(&amp;mutex);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5405439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4940301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7820025" y="3636964"/>
            <a:ext cx="2089150" cy="338137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4: Calling thread-unsafe functions</a:t>
            </a:r>
          </a:p>
          <a:p>
            <a:pPr lvl="1" eaLnBrk="1" hangingPunct="1"/>
            <a:r>
              <a:rPr lang="en-US" altLang="en-US"/>
              <a:t>Calling one thread-unsafe function makes an entire function thread-unsafe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Fix: Modify the function so it calls only thread-safe functions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3402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dirty="0"/>
              <a:t>A function is </a:t>
            </a:r>
            <a:r>
              <a:rPr lang="en-US" altLang="en-US" sz="2000" i="1" dirty="0">
                <a:solidFill>
                  <a:srgbClr val="FF0000"/>
                </a:solidFill>
              </a:rPr>
              <a:t>reentrant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859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50484" y="2526298"/>
            <a:ext cx="1428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916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411914" y="3441701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46526" y="2832101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/>
              <a:t>All Unix system calls are thread-safe</a:t>
            </a:r>
          </a:p>
          <a:p>
            <a:pPr eaLnBrk="1" hangingPunct="1"/>
            <a:r>
              <a:rPr lang="en-US" altLang="en-US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38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cost: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pool of peers</a:t>
            </a:r>
          </a:p>
          <a:p>
            <a:pPr lvl="1" eaLnBrk="1" hangingPunct="1"/>
            <a:r>
              <a:rPr lang="en-US" altLang="en-US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924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924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239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3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620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924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610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153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05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924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153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7924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8153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590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64375" y="2606676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438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16150" y="2562226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733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562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124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953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05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429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876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3048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962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5181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  (same rule as for processes)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A&amp;C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6042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80026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24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05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8232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9756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708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9756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267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251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51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251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251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251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threads and processes are similar</a:t>
            </a:r>
          </a:p>
          <a:p>
            <a:pPr lvl="1" eaLnBrk="1" hangingPunct="1"/>
            <a:r>
              <a:rPr lang="en-US" altLang="en-US" dirty="0"/>
              <a:t>Each has its own logical control flow</a:t>
            </a:r>
          </a:p>
          <a:p>
            <a:pPr lvl="1" eaLnBrk="1" hangingPunct="1"/>
            <a:r>
              <a:rPr lang="en-US" altLang="en-US" dirty="0"/>
              <a:t>Each can run concurrently (maybe on different cores)</a:t>
            </a:r>
          </a:p>
          <a:p>
            <a:pPr lvl="1" eaLnBrk="1" hangingPunct="1"/>
            <a:r>
              <a:rPr lang="en-US" altLang="en-US" dirty="0"/>
              <a:t>Each is context-switched</a:t>
            </a:r>
          </a:p>
          <a:p>
            <a:pPr eaLnBrk="1" hangingPunct="1"/>
            <a:r>
              <a:rPr lang="en-US" altLang="en-US" dirty="0"/>
              <a:t>How threads and processes are different</a:t>
            </a:r>
          </a:p>
          <a:p>
            <a:pPr lvl="1" eaLnBrk="1" hangingPunct="1"/>
            <a:r>
              <a:rPr lang="en-US" altLang="en-US" dirty="0"/>
              <a:t>Threads share code and data, processes (typically) do not</a:t>
            </a:r>
          </a:p>
          <a:p>
            <a:pPr lvl="1" eaLnBrk="1" hangingPunct="1"/>
            <a:r>
              <a:rPr lang="en-US" altLang="en-US" dirty="0"/>
              <a:t>Threads are somewhat cheaper than processes</a:t>
            </a:r>
          </a:p>
          <a:p>
            <a:pPr lvl="2" eaLnBrk="1" hangingPunct="1"/>
            <a:r>
              <a:rPr lang="en-US" altLang="en-US" dirty="0"/>
              <a:t>Process control (creating and reaping) is twice as expensive as thread control </a:t>
            </a:r>
          </a:p>
          <a:p>
            <a:pPr lvl="2" eaLnBrk="1" hangingPunct="1"/>
            <a:r>
              <a:rPr lang="en-US" altLang="en-US" dirty="0"/>
              <a:t>Linux/Pentium III numbers:</a:t>
            </a:r>
          </a:p>
          <a:p>
            <a:pPr lvl="3" eaLnBrk="1" hangingPunct="1"/>
            <a:r>
              <a:rPr lang="en-US" altLang="en-US" dirty="0"/>
              <a:t>~20K cycles to create and reap a process</a:t>
            </a:r>
          </a:p>
          <a:p>
            <a:pPr lvl="3" eaLnBrk="1" hangingPunct="1"/>
            <a:r>
              <a:rPr lang="en-US" altLang="en-US" dirty="0"/>
              <a:t>~10K cycles to create and reap a thread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Pthreads:</a:t>
            </a:r>
            <a:r>
              <a:rPr lang="en-US" altLang="en-US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/>
              <a:t>Creating and reaping threads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pthread_create, pthread_join</a:t>
            </a:r>
            <a:endParaRPr lang="en-US" altLang="en-US"/>
          </a:p>
          <a:p>
            <a:pPr lvl="1" eaLnBrk="1" hangingPunct="1"/>
            <a:r>
              <a:rPr lang="en-US" altLang="en-US"/>
              <a:t>Determining your thread ID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pthread_self</a:t>
            </a:r>
          </a:p>
          <a:p>
            <a:pPr lvl="1" eaLnBrk="1" hangingPunct="1"/>
            <a:r>
              <a:rPr lang="en-US" altLang="en-US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pthread_cancel, pthread_exit</a:t>
            </a:r>
            <a:endParaRPr lang="en-US" altLang="en-US"/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exit</a:t>
            </a:r>
            <a:r>
              <a:rPr lang="en-US" altLang="en-US"/>
              <a:t>  [terminates all threads], </a:t>
            </a:r>
            <a:r>
              <a:rPr lang="en-US" altLang="en-US">
                <a:latin typeface="Courier New" pitchFamily="49" charset="0"/>
              </a:rPr>
              <a:t>return </a:t>
            </a:r>
            <a:r>
              <a:rPr lang="en-US" altLang="en-US"/>
              <a:t>[terminates current thread]</a:t>
            </a:r>
          </a:p>
          <a:p>
            <a:pPr lvl="1" eaLnBrk="1" hangingPunct="1"/>
            <a:r>
              <a:rPr lang="en-US" altLang="en-US"/>
              <a:t>Synchronizing access to shared variables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pthread_mutex_init, pthread_mutex_[un]lock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pthread_cond_init, pthread_cond_[timed]wait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Pthreads "hello,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165226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0" y="1863726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0" y="2854326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6026" y="5251095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return 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5562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315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257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95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routine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07080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ID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862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6506966" y="3935003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31061</TotalTime>
  <Pages>35</Pages>
  <Words>4616</Words>
  <Application>Microsoft Office PowerPoint</Application>
  <PresentationFormat>Widescreen</PresentationFormat>
  <Paragraphs>1066</Paragraphs>
  <Slides>49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Wingdings</vt:lpstr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Memory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Canonical Progress Graph</vt:lpstr>
      <vt:lpstr>Races</vt:lpstr>
      <vt:lpstr>Enforcing Mutual Exclusion</vt:lpstr>
      <vt:lpstr>Semaphores</vt:lpstr>
      <vt:lpstr>Using Semaphores for Mutual Exclusion</vt:lpstr>
      <vt:lpstr>Safe Sharing with Semaphores</vt:lpstr>
      <vt:lpstr>Why Mutexes Work</vt:lpstr>
      <vt:lpstr>Deadlock</vt:lpstr>
      <vt:lpstr>POSIX Semaphores</vt:lpstr>
      <vt:lpstr>Sharing With POSIX Semaphores</vt:lpstr>
      <vt:lpstr>Signaling With Semaphores</vt:lpstr>
      <vt:lpstr>Producer-Consumer on Buffer That Holds One Item</vt:lpstr>
      <vt:lpstr>Producer-Consumer (cont)</vt:lpstr>
      <vt:lpstr>Thread Safety</vt:lpstr>
      <vt:lpstr>Thread-Unsafe Functions</vt:lpstr>
      <vt:lpstr>Thread-Unsafe Functions (cont)</vt:lpstr>
      <vt:lpstr>Thread-Unsafe Functions (cont)</vt:lpstr>
      <vt:lpstr>Thread-Unsafe Functions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Kuenning</cp:lastModifiedBy>
  <cp:revision>674</cp:revision>
  <cp:lastPrinted>2019-10-22T05:36:09Z</cp:lastPrinted>
  <dcterms:created xsi:type="dcterms:W3CDTF">1998-08-11T09:19:24Z</dcterms:created>
  <dcterms:modified xsi:type="dcterms:W3CDTF">2019-10-22T05:36:11Z</dcterms:modified>
</cp:coreProperties>
</file>