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344" r:id="rId3"/>
    <p:sldId id="345" r:id="rId4"/>
    <p:sldId id="346" r:id="rId5"/>
    <p:sldId id="347" r:id="rId6"/>
    <p:sldId id="348" r:id="rId7"/>
    <p:sldId id="377" r:id="rId8"/>
    <p:sldId id="381" r:id="rId9"/>
    <p:sldId id="382" r:id="rId10"/>
    <p:sldId id="380" r:id="rId11"/>
    <p:sldId id="383" r:id="rId12"/>
    <p:sldId id="378" r:id="rId13"/>
    <p:sldId id="350" r:id="rId14"/>
    <p:sldId id="384" r:id="rId15"/>
    <p:sldId id="386" r:id="rId16"/>
    <p:sldId id="385" r:id="rId17"/>
    <p:sldId id="389" r:id="rId18"/>
    <p:sldId id="387" r:id="rId19"/>
    <p:sldId id="388" r:id="rId20"/>
    <p:sldId id="375" r:id="rId21"/>
    <p:sldId id="351" r:id="rId22"/>
    <p:sldId id="390" r:id="rId23"/>
    <p:sldId id="391" r:id="rId24"/>
    <p:sldId id="393" r:id="rId25"/>
    <p:sldId id="392" r:id="rId26"/>
    <p:sldId id="376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13"/>
        <p:sld r:id="rId21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7AC3D98B-694D-46CB-852D-91A127CCA49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separate screen notes for this one.  There are no notes, but the slides </a:t>
            </a:r>
            <a:r>
              <a:rPr lang="en-US"/>
              <a:t>are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5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4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1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8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0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4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3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8234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0869452" y="-56516"/>
            <a:ext cx="9239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Simple memory system example</a:t>
            </a:r>
          </a:p>
          <a:p>
            <a:pPr lvl="1" eaLnBrk="1" hangingPunct="1">
              <a:defRPr/>
            </a:pPr>
            <a:r>
              <a:rPr lang="en-US" dirty="0"/>
              <a:t>Case study: Core i7</a:t>
            </a:r>
          </a:p>
          <a:p>
            <a:pPr lvl="1" eaLnBrk="1" hangingPunct="1">
              <a:defRPr/>
            </a:pPr>
            <a:r>
              <a:rPr lang="en-US" dirty="0"/>
              <a:t>Linux memory management</a:t>
            </a:r>
          </a:p>
          <a:p>
            <a:pPr lvl="1" eaLnBrk="1" hangingPunct="1">
              <a:defRPr/>
            </a:pPr>
            <a:r>
              <a:rPr lang="en-US" dirty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5626" y="762001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637CD-2ABA-425F-8CFB-93DE87EF794C}"/>
              </a:ext>
            </a:extLst>
          </p:cNvPr>
          <p:cNvSpPr/>
          <p:nvPr/>
        </p:nvSpPr>
        <p:spPr bwMode="auto">
          <a:xfrm>
            <a:off x="2466536" y="578802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EB76928-12F2-4E56-A0EC-B7A6F93ED519}"/>
              </a:ext>
            </a:extLst>
          </p:cNvPr>
          <p:cNvSpPr/>
          <p:nvPr/>
        </p:nvSpPr>
        <p:spPr bwMode="auto">
          <a:xfrm>
            <a:off x="3087468" y="57912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C36E4F3-9F25-4B49-9754-897F64AC8EAA}"/>
              </a:ext>
            </a:extLst>
          </p:cNvPr>
          <p:cNvSpPr/>
          <p:nvPr/>
        </p:nvSpPr>
        <p:spPr bwMode="auto">
          <a:xfrm>
            <a:off x="3708400" y="579437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29D3837-BCF5-4045-BCB7-05F3E05A6AC5}"/>
              </a:ext>
            </a:extLst>
          </p:cNvPr>
          <p:cNvSpPr/>
          <p:nvPr/>
        </p:nvSpPr>
        <p:spPr bwMode="auto">
          <a:xfrm>
            <a:off x="3722468" y="4075907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6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" grpId="0" animBg="1"/>
      <p:bldP spid="207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0034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11712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629758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43983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5662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243871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756509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2707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8337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975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8102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2445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370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5132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6554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44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16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35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63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192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66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1" name="Text Box 153">
            <a:extLst>
              <a:ext uri="{FF2B5EF4-FFF2-40B4-BE49-F238E27FC236}">
                <a16:creationId xmlns:a16="http://schemas.microsoft.com/office/drawing/2014/main" id="{21F38025-525F-44EE-8A1A-125E9212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093" y="6033868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2" name="Text Box 154">
            <a:extLst>
              <a:ext uri="{FF2B5EF4-FFF2-40B4-BE49-F238E27FC236}">
                <a16:creationId xmlns:a16="http://schemas.microsoft.com/office/drawing/2014/main" id="{8EBFD316-8B30-4987-995F-A96851E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511" y="6033868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1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6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839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016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7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7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74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3466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8FA783-BF41-4D29-BD06-652477A0D1AC}"/>
              </a:ext>
            </a:extLst>
          </p:cNvPr>
          <p:cNvSpPr/>
          <p:nvPr/>
        </p:nvSpPr>
        <p:spPr bwMode="auto">
          <a:xfrm>
            <a:off x="6629400" y="504326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AA2A23-9F71-4FDC-825A-4840A4AB0A65}"/>
              </a:ext>
            </a:extLst>
          </p:cNvPr>
          <p:cNvSpPr/>
          <p:nvPr/>
        </p:nvSpPr>
        <p:spPr bwMode="auto">
          <a:xfrm>
            <a:off x="7874000" y="504912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70525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5E6C631-06E7-4D40-87D5-D1CE0A28503E}"/>
              </a:ext>
            </a:extLst>
          </p:cNvPr>
          <p:cNvSpPr/>
          <p:nvPr/>
        </p:nvSpPr>
        <p:spPr bwMode="auto">
          <a:xfrm>
            <a:off x="5015132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24D7C0-8EFF-4D85-BD78-C837CC125A93}"/>
              </a:ext>
            </a:extLst>
          </p:cNvPr>
          <p:cNvSpPr/>
          <p:nvPr/>
        </p:nvSpPr>
        <p:spPr bwMode="auto">
          <a:xfrm>
            <a:off x="4326596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</p:spTree>
    <p:extLst>
      <p:ext uri="{BB962C8B-B14F-4D97-AF65-F5344CB8AC3E}">
        <p14:creationId xmlns:p14="http://schemas.microsoft.com/office/powerpoint/2010/main" val="847090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  <p:bldP spid="38037" grpId="0"/>
      <p:bldP spid="38038" grpId="0"/>
      <p:bldP spid="38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CE90CB8F-094D-4639-86E8-3CA1864F9EFC}"/>
              </a:ext>
            </a:extLst>
          </p:cNvPr>
          <p:cNvSpPr/>
          <p:nvPr/>
        </p:nvSpPr>
        <p:spPr bwMode="auto">
          <a:xfrm>
            <a:off x="7583268" y="435473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97D5A2D-139B-4373-AFA4-49CA5B5A6DE8}"/>
              </a:ext>
            </a:extLst>
          </p:cNvPr>
          <p:cNvSpPr/>
          <p:nvPr/>
        </p:nvSpPr>
        <p:spPr bwMode="auto">
          <a:xfrm>
            <a:off x="6965460" y="43434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6104468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59825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7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pPr lvl="1"/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/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D175102-08E8-4873-9FF7-467423674A14}"/>
              </a:ext>
            </a:extLst>
          </p:cNvPr>
          <p:cNvSpPr/>
          <p:nvPr/>
        </p:nvSpPr>
        <p:spPr bwMode="auto">
          <a:xfrm>
            <a:off x="2863056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02886877-05CC-4E92-8677-99E40DBB5B3C}"/>
              </a:ext>
            </a:extLst>
          </p:cNvPr>
          <p:cNvSpPr/>
          <p:nvPr/>
        </p:nvSpPr>
        <p:spPr bwMode="auto">
          <a:xfrm>
            <a:off x="4126132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4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383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7833A6-3DD4-4433-94A2-91D8A35EEE01}"/>
              </a:ext>
            </a:extLst>
          </p:cNvPr>
          <p:cNvSpPr/>
          <p:nvPr/>
        </p:nvSpPr>
        <p:spPr bwMode="auto">
          <a:xfrm>
            <a:off x="7839869" y="389626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5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64043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87803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7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2036764" y="2600290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2362200" y="3353230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781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768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4462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2532064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L3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8 MB, 16-way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6057900" y="6227554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4462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2278063" y="1836893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55880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75692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5918200" y="3363687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 unified 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6507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8488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3725864" y="261074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L1 i-cache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6519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8488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6337300" y="1847351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MMU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3929063" y="1836893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Instruction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892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775290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5740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DDR3 Memory controller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x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64 bit @ 10.66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32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663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524001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6946901" y="4053882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QuickPath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interconnect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4 links @ 25.6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3598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7329489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7489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7642225" y="5806572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6481763" y="3834275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9855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other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9259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9885423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I/O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8089900" y="4691789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4699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4940300" y="3588524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3497264" y="2479916"/>
            <a:ext cx="2011362" cy="341632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5219701" y="2409943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930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473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3006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3159126" y="2438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549525" y="24384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768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4302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835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5368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768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4302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835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5368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768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4302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835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5368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768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4302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835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5368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7423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3311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3311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3311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3311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3311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778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778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4073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606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5140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673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36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0" y="5497514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826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6892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1341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0104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5902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511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1" y="6477001"/>
            <a:ext cx="1322477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2209800" y="361315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023313" y="3175001"/>
            <a:ext cx="58028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6969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358875" y="5283200"/>
            <a:ext cx="1025922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334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273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7807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340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8874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273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7807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340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8874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273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7807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340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8874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273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7807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340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8874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2475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654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645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017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412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413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7959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483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017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712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407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407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407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407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2219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892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578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416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9788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87757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98139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483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4837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607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661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9979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9407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10398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248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9788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550869" y="2057401"/>
            <a:ext cx="43441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31050" y="198120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9255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9407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816187" y="1541659"/>
            <a:ext cx="2127762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540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064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588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140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074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610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140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686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207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8747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283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46765" y="2967039"/>
            <a:ext cx="54181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58678" y="4224338"/>
            <a:ext cx="10082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10893" y="3181350"/>
            <a:ext cx="958596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23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020" y="1304925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5377" y="13049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06856" y="1306513"/>
            <a:ext cx="1067600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39856" y="2295525"/>
            <a:ext cx="670055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950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22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699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459794" y="6038850"/>
            <a:ext cx="118301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283240" y="3373438"/>
            <a:ext cx="131446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395649" y="2295525"/>
            <a:ext cx="123751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36359" y="2295525"/>
            <a:ext cx="115736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40726" y="2295525"/>
            <a:ext cx="118622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796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88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53364" y="289560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8257" y="2997200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83714" y="285908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66545" y="296068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04514" y="287813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74645" y="297973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79277" y="28543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62107" y="29559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725327" y="55594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8157" y="56483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8909399" y="36671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8856032" y="3656013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512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1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2 MB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4 KB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are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398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70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05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65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65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27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98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65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01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462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65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398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4093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5008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322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008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770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67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760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6075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359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5160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99135" y="3820874"/>
            <a:ext cx="1219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912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09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94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3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827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97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1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630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914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7445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7673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7978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7140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9046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8208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8513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8742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6760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5006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5006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Memory-mapped 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5006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5006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5006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5006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5006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5006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6032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5006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6053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5006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4800600" y="6659563"/>
            <a:ext cx="269626" cy="2585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4038601" y="3593069"/>
            <a:ext cx="7585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4748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7519987" y="4732814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Process</a:t>
            </a:r>
          </a:p>
          <a:p>
            <a:pPr algn="l"/>
            <a:r>
              <a:rPr lang="en-US" i="1" dirty="0">
                <a:latin typeface="+mn-lt"/>
              </a:rPr>
              <a:t>virtual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4191996" y="5035551"/>
            <a:ext cx="5982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4733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5006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4764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3200401" y="2705101"/>
            <a:ext cx="15890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5005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data</a:t>
            </a:r>
          </a:p>
          <a:p>
            <a:pPr algn="ctr"/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  (</a:t>
            </a:r>
            <a:r>
              <a:rPr lang="en-US" sz="1400" dirty="0" err="1">
                <a:latin typeface="+mn-lt"/>
              </a:rPr>
              <a:t>ptables</a:t>
            </a:r>
            <a:r>
              <a:rPr lang="en-US" sz="1400" dirty="0">
                <a:latin typeface="+mn-lt"/>
              </a:rPr>
              <a:t>,</a:t>
            </a: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7558087" y="1987550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Kernel</a:t>
            </a:r>
          </a:p>
          <a:p>
            <a:pPr algn="l"/>
            <a:r>
              <a:rPr lang="en-US" i="1" dirty="0">
                <a:latin typeface="+mn-lt"/>
              </a:rPr>
              <a:t>virtual 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7278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7265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3540466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4738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3200401" y="1757364"/>
            <a:ext cx="15763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4992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4746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39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39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104394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03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task_struct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629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mm_struct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10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710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pgd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86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86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10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mmap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231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vm_area_struct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39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39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39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39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539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539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5539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539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539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539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539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539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539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444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5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7444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444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444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606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606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606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606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6606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606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309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5311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5311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5309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311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311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9456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1882774" y="3581401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this 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shared with other processes or private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539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539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539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4777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2948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Page-Fault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5867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67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67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984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84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676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vm_area_struct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1984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984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984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984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984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984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1984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984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1984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984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1984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984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1984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3889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777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3889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3889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889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051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051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3051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051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3051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051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1754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1755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1755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1754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1755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1755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1984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1984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1984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2574" y="2971801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52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2574" y="4876801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0" y="2097088"/>
            <a:ext cx="3200401" cy="4608512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/>
              <a:t>Process 1 maps the shared object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28574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77777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56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60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60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60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60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232650" y="2097772"/>
            <a:ext cx="320675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Process 2 maps the shared object 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97088"/>
            <a:ext cx="3413911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Two processes mapping a </a:t>
            </a:r>
            <a:r>
              <a:rPr lang="en-US" sz="2000" i="1" dirty="0">
                <a:solidFill>
                  <a:srgbClr val="990000"/>
                </a:solidFill>
              </a:rPr>
              <a:t>private copy-on-write (COW)  </a:t>
            </a:r>
            <a:r>
              <a:rPr lang="en-US" sz="2000" dirty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/>
              <a:t>PTEs</a:t>
            </a:r>
            <a:r>
              <a:rPr lang="en-US" sz="2000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89681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74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74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6121218" y="3622950"/>
            <a:ext cx="1697902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 Private</a:t>
            </a:r>
          </a:p>
          <a:p>
            <a:r>
              <a:rPr lang="en-US" dirty="0"/>
              <a:t>copy-on-write</a:t>
            </a:r>
          </a:p>
          <a:p>
            <a:r>
              <a:rPr lang="en-US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6026632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57400"/>
            <a:ext cx="3871111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91586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80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80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4350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4252880" y="3114325"/>
            <a:ext cx="138691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3899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5575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3899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4280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4280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6085420" y="3874757"/>
            <a:ext cx="1860446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Write to private</a:t>
            </a:r>
          </a:p>
          <a:p>
            <a:pPr algn="ctr"/>
            <a:r>
              <a:rPr lang="en-US" dirty="0"/>
              <a:t>copy-on-write</a:t>
            </a:r>
          </a:p>
          <a:p>
            <a:pPr algn="ctr"/>
            <a:r>
              <a:rPr lang="en-US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5956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 </a:t>
            </a:r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tables. </a:t>
            </a:r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r>
              <a:rPr lang="en-GB" dirty="0"/>
              <a:t>On return, each process has exact copy of virtual memory</a:t>
            </a:r>
          </a:p>
          <a:p>
            <a:r>
              <a:rPr lang="en-GB" dirty="0"/>
              <a:t>Subsequent writes create new pages using COW mechanism.</a:t>
            </a:r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7342761" y="1219200"/>
            <a:ext cx="4673390" cy="549592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Linux will fault in code and data pages as needed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3038476" y="2627313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3038476" y="3262313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3038476" y="3956051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3038476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3038476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3038476" y="4943476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3038476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4064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3038476" y="1452563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4075113" y="2297113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4084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3038476" y="5668963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2831362" y="5867400"/>
            <a:ext cx="284053" cy="286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5270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5270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5270501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5270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5270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5346701" y="1449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1685481" y="2430463"/>
            <a:ext cx="748602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1612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1612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2527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2527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5346700" y="2820746"/>
            <a:ext cx="182453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5346701" y="4116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5346701" y="45733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5346700" y="5182946"/>
            <a:ext cx="1814920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1762355" y="4792663"/>
            <a:ext cx="609140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1612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1612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2527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2527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/>
              <a:t> 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pointer to start of mapped area (might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2" y="1220788"/>
            <a:ext cx="8307388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2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572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4572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8229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11714" y="2963337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8153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8763001" y="3536890"/>
            <a:ext cx="954107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3857937"/>
            <a:ext cx="186352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468" y="6031468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753" y="6019801"/>
            <a:ext cx="2387448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3276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35880" y="4104158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4676746"/>
            <a:ext cx="1107996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2784396" y="4864714"/>
            <a:ext cx="797004" cy="136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86468" y="5003799"/>
            <a:ext cx="8454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172" y="5819001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710" y="5791200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43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GB" sz="2400" kern="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lang="en-GB" sz="2400" kern="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pPr algn="l"/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1249" y="6172200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5675" y="6183868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11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</p:spTree>
    <p:extLst>
      <p:ext uri="{BB962C8B-B14F-4D97-AF65-F5344CB8AC3E}">
        <p14:creationId xmlns:p14="http://schemas.microsoft.com/office/powerpoint/2010/main" val="136952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1" grpId="0"/>
      <p:bldP spid="38002" grpId="0"/>
      <p:bldP spid="38003" grpId="0"/>
      <p:bldP spid="38004" grpId="0"/>
      <p:bldP spid="38005" grpId="0"/>
      <p:bldP spid="38006" grpId="0"/>
      <p:bldP spid="38007" grpId="0"/>
      <p:bldP spid="38008" grpId="0"/>
      <p:bldP spid="38009" grpId="0"/>
      <p:bldP spid="38010" grpId="0"/>
      <p:bldP spid="38011" grpId="0"/>
      <p:bldP spid="38012" grpId="0"/>
      <p:bldP spid="38013" grpId="0"/>
      <p:bldP spid="38014" grpId="0"/>
      <p:bldP spid="102" grpId="0"/>
      <p:bldP spid="103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B5AA026-F8BA-4C25-9C1B-E091605CC4C2}"/>
              </a:ext>
            </a:extLst>
          </p:cNvPr>
          <p:cNvSpPr/>
          <p:nvPr/>
        </p:nvSpPr>
        <p:spPr bwMode="auto">
          <a:xfrm>
            <a:off x="4738468" y="6017064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E20982E-675E-4678-87DD-952A9BF071F7}"/>
              </a:ext>
            </a:extLst>
          </p:cNvPr>
          <p:cNvSpPr/>
          <p:nvPr/>
        </p:nvSpPr>
        <p:spPr bwMode="auto">
          <a:xfrm>
            <a:off x="6005732" y="60198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EDC70DC-B36D-4CDF-AB0A-F956CA0BC399}"/>
              </a:ext>
            </a:extLst>
          </p:cNvPr>
          <p:cNvSpPr/>
          <p:nvPr/>
        </p:nvSpPr>
        <p:spPr bwMode="auto">
          <a:xfrm>
            <a:off x="5359400" y="60225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65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11292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536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6627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8050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931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6366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778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9053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0475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173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3161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4584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68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40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59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0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933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6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06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83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7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7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145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7" grpId="0"/>
      <p:bldP spid="105" grpId="0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39318</TotalTime>
  <Pages>35</Pages>
  <Words>4010</Words>
  <Application>Microsoft Office PowerPoint</Application>
  <PresentationFormat>Widescreen</PresentationFormat>
  <Paragraphs>2460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2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Menlo-Regular</vt:lpstr>
      <vt:lpstr>Wingdings</vt:lpstr>
      <vt:lpstr>Wingdings 2</vt:lpstr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1. Simple Memory System TLB</vt:lpstr>
      <vt:lpstr>Address Translation Example #1</vt:lpstr>
      <vt:lpstr>3. Simple Memory System Cache</vt:lpstr>
      <vt:lpstr>Address Translation Example #1</vt:lpstr>
      <vt:lpstr>Address Translation Example #1</vt:lpstr>
      <vt:lpstr>Address Translation Example #2</vt:lpstr>
      <vt:lpstr>1. Simple Memory System TLB</vt:lpstr>
      <vt:lpstr>Address Translation Example #2</vt:lpstr>
      <vt:lpstr>2. Simple Memory System Page Table</vt:lpstr>
      <vt:lpstr>Address Translation Example #2</vt:lpstr>
      <vt:lpstr>3. Simple Memory System Cache</vt:lpstr>
      <vt:lpstr>Address Translation Example #2</vt:lpstr>
      <vt:lpstr>Address Translation Example #2</vt:lpstr>
      <vt:lpstr>Address Translation Example #3</vt:lpstr>
      <vt:lpstr>1. Simple Memory System TLB</vt:lpstr>
      <vt:lpstr>Address Translation Example #3</vt:lpstr>
      <vt:lpstr>2. Simple Memory System Page Table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Kuenning</cp:lastModifiedBy>
  <cp:revision>185</cp:revision>
  <cp:lastPrinted>2019-11-25T22:19:51Z</cp:lastPrinted>
  <dcterms:created xsi:type="dcterms:W3CDTF">1998-08-11T09:19:24Z</dcterms:created>
  <dcterms:modified xsi:type="dcterms:W3CDTF">2019-12-29T02:18:03Z</dcterms:modified>
</cp:coreProperties>
</file>