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337" r:id="rId2"/>
    <p:sldId id="345" r:id="rId3"/>
    <p:sldId id="338" r:id="rId4"/>
    <p:sldId id="339" r:id="rId5"/>
    <p:sldId id="341" r:id="rId6"/>
    <p:sldId id="343" r:id="rId7"/>
    <p:sldId id="25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11" r:id="rId19"/>
    <p:sldId id="291" r:id="rId20"/>
    <p:sldId id="292" r:id="rId21"/>
    <p:sldId id="293" r:id="rId22"/>
    <p:sldId id="334" r:id="rId23"/>
    <p:sldId id="346" r:id="rId24"/>
    <p:sldId id="335" r:id="rId25"/>
    <p:sldId id="358" r:id="rId26"/>
    <p:sldId id="359" r:id="rId27"/>
    <p:sldId id="360" r:id="rId28"/>
    <p:sldId id="294" r:id="rId29"/>
    <p:sldId id="361" r:id="rId30"/>
    <p:sldId id="362" r:id="rId31"/>
    <p:sldId id="265" r:id="rId32"/>
    <p:sldId id="266" r:id="rId33"/>
    <p:sldId id="336" r:id="rId34"/>
    <p:sldId id="363" r:id="rId35"/>
    <p:sldId id="283" r:id="rId36"/>
    <p:sldId id="297" r:id="rId37"/>
    <p:sldId id="309" r:id="rId38"/>
    <p:sldId id="312" r:id="rId39"/>
    <p:sldId id="317" r:id="rId40"/>
    <p:sldId id="320" r:id="rId41"/>
    <p:sldId id="328" r:id="rId42"/>
    <p:sldId id="347" r:id="rId43"/>
    <p:sldId id="332" r:id="rId44"/>
    <p:sldId id="33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2" r:id="rId53"/>
    <p:sldId id="373" r:id="rId54"/>
    <p:sldId id="374" r:id="rId55"/>
  </p:sldIdLst>
  <p:sldSz cx="12192000" cy="6858000"/>
  <p:notesSz cx="6985000" cy="92710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04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111247" y="8832735"/>
            <a:ext cx="763703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89FB0ECC-2D08-4768-B29D-83155EA6E48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33" y="4405833"/>
            <a:ext cx="5121536" cy="41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11" tIns="44215" rIns="90011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9009" y="8832735"/>
            <a:ext cx="806984" cy="2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3263"/>
            <a:ext cx="6154737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06438"/>
            <a:ext cx="6146800" cy="3459162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33" y="4403726"/>
            <a:ext cx="5121536" cy="4167736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8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answers.</a:t>
            </a:r>
          </a:p>
        </p:txBody>
      </p:sp>
    </p:spTree>
    <p:extLst>
      <p:ext uri="{BB962C8B-B14F-4D97-AF65-F5344CB8AC3E}">
        <p14:creationId xmlns:p14="http://schemas.microsoft.com/office/powerpoint/2010/main" val="318258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0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to bring up the “oopsies” balloon.</a:t>
            </a:r>
          </a:p>
        </p:txBody>
      </p:sp>
    </p:spTree>
    <p:extLst>
      <p:ext uri="{BB962C8B-B14F-4D97-AF65-F5344CB8AC3E}">
        <p14:creationId xmlns:p14="http://schemas.microsoft.com/office/powerpoint/2010/main" val="3147836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90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 animation that highlights the three true instances in light blue.  Don’t explain them now.</a:t>
            </a:r>
          </a:p>
        </p:txBody>
      </p:sp>
    </p:spTree>
    <p:extLst>
      <p:ext uri="{BB962C8B-B14F-4D97-AF65-F5344CB8AC3E}">
        <p14:creationId xmlns:p14="http://schemas.microsoft.com/office/powerpoint/2010/main" val="2774944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day ended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‘19 stopped here on day 1.</a:t>
            </a:r>
          </a:p>
        </p:txBody>
      </p:sp>
    </p:spTree>
    <p:extLst>
      <p:ext uri="{BB962C8B-B14F-4D97-AF65-F5344CB8AC3E}">
        <p14:creationId xmlns:p14="http://schemas.microsoft.com/office/powerpoint/2010/main" val="35908217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5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2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7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has animations that bring up the answers one by one.  The handout doesn’t have the answers.</a:t>
            </a:r>
          </a:p>
        </p:txBody>
      </p:sp>
    </p:spTree>
    <p:extLst>
      <p:ext uri="{BB962C8B-B14F-4D97-AF65-F5344CB8AC3E}">
        <p14:creationId xmlns:p14="http://schemas.microsoft.com/office/powerpoint/2010/main" val="25764732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0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7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7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96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86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Fall ‘19 finished Day 2 here</a:t>
            </a:r>
          </a:p>
          <a:p>
            <a:r>
              <a:rPr lang="en-US" altLang="en-US" dirty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(Slightly) different hardware algorithms are needed to get full-width products for  signed and unsigned.  But the same hardware can calculate truncated products.</a:t>
            </a:r>
          </a:p>
          <a:p>
            <a:endParaRPr lang="en-US" altLang="en-US" dirty="0"/>
          </a:p>
          <a:p>
            <a:r>
              <a:rPr lang="en-US" altLang="en-US" dirty="0" err="1"/>
              <a:t>Tmin</a:t>
            </a:r>
            <a:r>
              <a:rPr lang="en-US" altLang="en-US" dirty="0"/>
              <a:t>*</a:t>
            </a:r>
            <a:r>
              <a:rPr lang="en-US" altLang="en-US" dirty="0" err="1"/>
              <a:t>Tmin</a:t>
            </a:r>
            <a:r>
              <a:rPr lang="en-US" altLang="en-US" dirty="0"/>
              <a:t> produces a product that needs 2w-1 bits (2w-1 bits can only represent 2**(2w-2)-1).  You also need a bit for the sign, so 2w total.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81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56572" y="8805344"/>
            <a:ext cx="3027232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01675"/>
            <a:ext cx="6156325" cy="346392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36" y="4405833"/>
            <a:ext cx="5123928" cy="41698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Second day ended here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02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34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45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47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06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54737" cy="346233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3263"/>
            <a:ext cx="6154737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99568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1207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2" y="76200"/>
            <a:ext cx="765810" cy="98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 Computer Systems</a:t>
            </a:r>
            <a:br>
              <a:rPr lang="en-US" altLang="en-US"/>
            </a:br>
            <a:r>
              <a:rPr lang="en-US" altLang="en-US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8" y="4381503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Topics:</a:t>
            </a:r>
          </a:p>
          <a:p>
            <a:pPr lvl="1" eaLnBrk="1" hangingPunct="1">
              <a:defRPr/>
            </a:pPr>
            <a:r>
              <a:rPr lang="en-US"/>
              <a:t>Class Introduction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114800" y="3200403"/>
            <a:ext cx="3925888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Spring 2020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073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18415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sp>
        <p:nvSpPr>
          <p:cNvPr id="13318" name="Rectangle 7"/>
          <p:cNvSpPr>
            <a:spLocks/>
          </p:cNvSpPr>
          <p:nvPr/>
        </p:nvSpPr>
        <p:spPr bwMode="auto">
          <a:xfrm>
            <a:off x="5943600" y="24384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sp>
        <p:nvSpPr>
          <p:cNvPr id="13321" name="Rectangle 10"/>
          <p:cNvSpPr>
            <a:spLocks/>
          </p:cNvSpPr>
          <p:nvPr/>
        </p:nvSpPr>
        <p:spPr bwMode="auto">
          <a:xfrm>
            <a:off x="1841500" y="4635500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sp>
        <p:nvSpPr>
          <p:cNvPr id="13323" name="Rectangle 12"/>
          <p:cNvSpPr>
            <a:spLocks/>
          </p:cNvSpPr>
          <p:nvPr/>
        </p:nvSpPr>
        <p:spPr bwMode="auto">
          <a:xfrm>
            <a:off x="5092700" y="4635500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</a:t>
            </a:r>
            <a:r>
              <a:rPr lang="en-US" altLang="en-US" b="0" dirty="0" err="1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Xor</a:t>
            </a:r>
            <a:r>
              <a:rPr lang="en-US" altLang="en-US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 dirty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ACAC3C-2A92-4238-81ED-18E486255052}"/>
              </a:ext>
            </a:extLst>
          </p:cNvPr>
          <p:cNvGrpSpPr/>
          <p:nvPr/>
        </p:nvGrpSpPr>
        <p:grpSpPr>
          <a:xfrm>
            <a:off x="2547436" y="2994703"/>
            <a:ext cx="1338764" cy="1615827"/>
            <a:chOff x="2554879" y="3048000"/>
            <a:chExt cx="1338764" cy="161582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F8DFD36-EAF5-4793-A9B6-065365F7C547}"/>
                </a:ext>
              </a:extLst>
            </p:cNvPr>
            <p:cNvSpPr txBox="1"/>
            <p:nvPr/>
          </p:nvSpPr>
          <p:spPr>
            <a:xfrm>
              <a:off x="2554879" y="3048000"/>
              <a:ext cx="1338764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A&amp;B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0 1     0</a:t>
              </a:r>
            </a:p>
            <a:p>
              <a:pPr algn="l"/>
              <a:r>
                <a:rPr lang="en-US" sz="2200" dirty="0"/>
                <a:t>1 0     0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4326F11-A781-4A72-8F6A-A092B669334A}"/>
                </a:ext>
              </a:extLst>
            </p:cNvPr>
            <p:cNvCxnSpPr/>
            <p:nvPr/>
          </p:nvCxnSpPr>
          <p:spPr bwMode="auto">
            <a:xfrm>
              <a:off x="2611151" y="3380936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92A927-654B-44BB-BF15-A7001D32B69A}"/>
                </a:ext>
              </a:extLst>
            </p:cNvPr>
            <p:cNvCxnSpPr/>
            <p:nvPr/>
          </p:nvCxnSpPr>
          <p:spPr bwMode="auto">
            <a:xfrm flipV="1">
              <a:off x="3152336" y="3048000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CA4F0A-60AB-4915-83CB-954FB120E56F}"/>
              </a:ext>
            </a:extLst>
          </p:cNvPr>
          <p:cNvGrpSpPr/>
          <p:nvPr/>
        </p:nvGrpSpPr>
        <p:grpSpPr>
          <a:xfrm>
            <a:off x="7195636" y="2994703"/>
            <a:ext cx="1292277" cy="1615827"/>
            <a:chOff x="7182394" y="2994703"/>
            <a:chExt cx="1292277" cy="16158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ADD97FA-8A50-439F-8402-B2584FD286C7}"/>
                </a:ext>
              </a:extLst>
            </p:cNvPr>
            <p:cNvSpPr txBox="1"/>
            <p:nvPr/>
          </p:nvSpPr>
          <p:spPr>
            <a:xfrm>
              <a:off x="7182394" y="2994703"/>
              <a:ext cx="1292277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 A|B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719161-0ED2-4E51-8671-8C84FF0BB0AC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81FDE8-60ED-42F7-B87F-316B8D22949E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EE9562-762C-470F-B122-091AE6AA9261}"/>
              </a:ext>
            </a:extLst>
          </p:cNvPr>
          <p:cNvGrpSpPr/>
          <p:nvPr/>
        </p:nvGrpSpPr>
        <p:grpSpPr>
          <a:xfrm>
            <a:off x="7195636" y="5216773"/>
            <a:ext cx="1378839" cy="1615827"/>
            <a:chOff x="7182394" y="2994703"/>
            <a:chExt cx="1378839" cy="161582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1BC5D8-DC60-4CFD-8650-0C85EAA4BF6B}"/>
                </a:ext>
              </a:extLst>
            </p:cNvPr>
            <p:cNvSpPr txBox="1"/>
            <p:nvPr/>
          </p:nvSpPr>
          <p:spPr>
            <a:xfrm>
              <a:off x="7182394" y="2994703"/>
              <a:ext cx="1378839" cy="1615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B </a:t>
              </a:r>
              <a:r>
                <a:rPr lang="en-US" sz="900" dirty="0"/>
                <a:t> </a:t>
              </a:r>
              <a:r>
                <a:rPr lang="en-US" sz="2200" dirty="0"/>
                <a:t>A^B</a:t>
              </a:r>
            </a:p>
            <a:p>
              <a:pPr algn="l"/>
              <a:r>
                <a:rPr lang="en-US" sz="2200" dirty="0"/>
                <a:t>0 0     0</a:t>
              </a:r>
            </a:p>
            <a:p>
              <a:pPr algn="l"/>
              <a:r>
                <a:rPr lang="en-US" sz="2200" dirty="0"/>
                <a:t>0 1     1</a:t>
              </a:r>
            </a:p>
            <a:p>
              <a:pPr algn="l"/>
              <a:r>
                <a:rPr lang="en-US" sz="2200" dirty="0"/>
                <a:t>1 0     1</a:t>
              </a:r>
            </a:p>
            <a:p>
              <a:pPr algn="l"/>
              <a:r>
                <a:rPr lang="en-US" sz="2200" dirty="0"/>
                <a:t>1 1     0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55227FF-276F-403C-93C7-D78B0D91153A}"/>
                </a:ext>
              </a:extLst>
            </p:cNvPr>
            <p:cNvCxnSpPr/>
            <p:nvPr/>
          </p:nvCxnSpPr>
          <p:spPr bwMode="auto">
            <a:xfrm>
              <a:off x="7238666" y="3327639"/>
              <a:ext cx="1159871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2D929A-0C19-4A83-A092-FEF4A0775A4B}"/>
                </a:ext>
              </a:extLst>
            </p:cNvPr>
            <p:cNvCxnSpPr/>
            <p:nvPr/>
          </p:nvCxnSpPr>
          <p:spPr bwMode="auto">
            <a:xfrm flipV="1">
              <a:off x="7779851" y="2994703"/>
              <a:ext cx="0" cy="1615827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22B0D6-233E-48E2-B506-360E7B5DAE6C}"/>
              </a:ext>
            </a:extLst>
          </p:cNvPr>
          <p:cNvGrpSpPr/>
          <p:nvPr/>
        </p:nvGrpSpPr>
        <p:grpSpPr>
          <a:xfrm>
            <a:off x="2725754" y="5216773"/>
            <a:ext cx="982128" cy="1006429"/>
            <a:chOff x="2547436" y="5216773"/>
            <a:chExt cx="982128" cy="10064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5B2C13-8926-479B-A181-73AE26ECAAF7}"/>
                </a:ext>
              </a:extLst>
            </p:cNvPr>
            <p:cNvSpPr txBox="1"/>
            <p:nvPr/>
          </p:nvSpPr>
          <p:spPr>
            <a:xfrm>
              <a:off x="2547436" y="5216773"/>
              <a:ext cx="982128" cy="1006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200" dirty="0"/>
                <a:t>A   ~A</a:t>
              </a:r>
            </a:p>
            <a:p>
              <a:pPr algn="l"/>
              <a:r>
                <a:rPr lang="en-US" sz="2200" dirty="0"/>
                <a:t>0      1</a:t>
              </a:r>
            </a:p>
            <a:p>
              <a:pPr algn="l"/>
              <a:r>
                <a:rPr lang="en-US" sz="2200" dirty="0"/>
                <a:t>1      0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0409A03-51B3-4A2F-A902-15E8D1604408}"/>
                </a:ext>
              </a:extLst>
            </p:cNvPr>
            <p:cNvCxnSpPr/>
            <p:nvPr/>
          </p:nvCxnSpPr>
          <p:spPr bwMode="auto">
            <a:xfrm>
              <a:off x="2603708" y="5549709"/>
              <a:ext cx="925856" cy="0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12A1507-58D4-435D-8E4D-A0BFB8407395}"/>
                </a:ext>
              </a:extLst>
            </p:cNvPr>
            <p:cNvCxnSpPr/>
            <p:nvPr/>
          </p:nvCxnSpPr>
          <p:spPr bwMode="auto">
            <a:xfrm flipV="1">
              <a:off x="2895600" y="5216774"/>
              <a:ext cx="0" cy="879226"/>
            </a:xfrm>
            <a:prstGeom prst="line">
              <a:avLst/>
            </a:prstGeom>
            <a:noFill/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2311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387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4140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216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5969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121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7872416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7950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2311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4445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6273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8178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7351" y="434975"/>
            <a:ext cx="10128249" cy="762000"/>
          </a:xfrm>
        </p:spPr>
        <p:txBody>
          <a:bodyPr/>
          <a:lstStyle/>
          <a:p>
            <a:r>
              <a:rPr lang="en-US" alt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Representation</a:t>
            </a:r>
          </a:p>
          <a:p>
            <a:pPr lvl="1">
              <a:defRPr/>
            </a:pPr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>
              <a:defRPr/>
            </a:pP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j ∈ A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>
              <a:sym typeface="Monaco" charset="0"/>
            </a:endParaRPr>
          </a:p>
          <a:p>
            <a:pPr lvl="2">
              <a:defRPr/>
            </a:pPr>
            <a:r>
              <a:rPr lang="en-US" dirty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&amp;	Intersection	01000001	{ 0,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|	Union	01111101	{ 0, 2, 3, 4, 5,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^	Symmetric difference	00111100	{ 2, 3, 4, 5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/>
              <a:t>~	Complement	10101010	{ 1, 3, 5, 7 }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Operations applied bit-wise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seen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!= 0 &amp;&amp; *p </a:t>
            </a:r>
            <a:r>
              <a:rPr lang="en-US" dirty="0"/>
              <a:t>	(unreadably avoids null pointer access)</a:t>
            </a:r>
          </a:p>
          <a:p>
            <a:pPr marL="954087" lvl="2" eaLnBrk="1" hangingPunct="1">
              <a:defRPr/>
            </a:pPr>
            <a:r>
              <a:rPr lang="en-US" dirty="0">
                <a:latin typeface="Monaco"/>
                <a:cs typeface="Courier New" panose="02070309020205020404" pitchFamily="49" charset="0"/>
              </a:rPr>
              <a:t>p != NULL &amp;&amp; *p </a:t>
            </a:r>
            <a:r>
              <a:rPr lang="en-US" dirty="0"/>
              <a:t>(very slightly better)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416300" y="2743200"/>
            <a:ext cx="6400800" cy="2590800"/>
          </a:xfrm>
          <a:prstGeom prst="wedgeRoundRectCallout">
            <a:avLst>
              <a:gd name="adj1" fmla="val -40824"/>
              <a:gd name="adj2" fmla="val -88542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8305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6900864" y="1371600"/>
            <a:ext cx="1435098" cy="457200"/>
            <a:chOff x="0" y="0"/>
            <a:chExt cx="903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6934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6934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934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8305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6900864" y="3581400"/>
            <a:ext cx="1435098" cy="457200"/>
            <a:chOff x="0" y="0"/>
            <a:chExt cx="903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31"/>
              <a:ext cx="90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6934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6934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9" y="31"/>
              <a:ext cx="78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6934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3" y="31"/>
              <a:ext cx="85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8305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8305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8305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8305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8305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8305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3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/>
              <a:t>Taken from old exams</a:t>
            </a:r>
          </a:p>
          <a:p>
            <a:pPr lvl="1" eaLnBrk="1" hangingPunct="1"/>
            <a:r>
              <a:rPr lang="en-US" altLang="en-US"/>
              <a:t>Assume machine with 32-bit word size, two’s complement integers</a:t>
            </a:r>
          </a:p>
          <a:p>
            <a:pPr lvl="1" eaLnBrk="1" hangingPunct="1"/>
            <a:r>
              <a:rPr lang="en-US" altLang="en-US"/>
              <a:t>For each of the following C expressions, either:</a:t>
            </a:r>
          </a:p>
          <a:p>
            <a:pPr lvl="2" eaLnBrk="1" hangingPunct="1"/>
            <a:r>
              <a:rPr lang="en-US" altLang="en-US"/>
              <a:t>Argue that it is true for all argument values, or</a:t>
            </a:r>
          </a:p>
          <a:p>
            <a:pPr lvl="2" eaLnBrk="1" hangingPunct="1"/>
            <a:r>
              <a:rPr lang="en-US" altLang="en-US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53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3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38403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Encoding Integers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124200"/>
            <a:ext cx="8305800" cy="35052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(2 bytes long)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14522" y="2362202"/>
            <a:ext cx="34290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93366"/>
              </p:ext>
            </p:extLst>
          </p:nvPr>
        </p:nvGraphicFramePr>
        <p:xfrm>
          <a:off x="4962522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2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87448"/>
              </p:ext>
            </p:extLst>
          </p:nvPr>
        </p:nvGraphicFramePr>
        <p:xfrm>
          <a:off x="1152522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2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52525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038725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791322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8010525" y="2590803"/>
            <a:ext cx="676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17790"/>
              </p:ext>
            </p:extLst>
          </p:nvPr>
        </p:nvGraphicFramePr>
        <p:xfrm>
          <a:off x="1762122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Document" r:id="rId8" imgW="5636602" imgH="1017470" progId="Word.Document.8">
                  <p:embed/>
                </p:oleObj>
              </mc:Choice>
              <mc:Fallback>
                <p:oleObj name="Document" r:id="rId8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2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Compilers, Operating Systems, File Systems, Computer Architecture, Robotics, etc.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3276600" y="990602"/>
            <a:ext cx="5410200" cy="64633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3446466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Document" r:id="rId4" imgW="5544312" imgH="4925568" progId="Word.Document.8">
                  <p:embed/>
                </p:oleObj>
              </mc:Choice>
              <mc:Fallback>
                <p:oleObj name="Document" r:id="rId4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6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6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UMin</a:t>
            </a:r>
            <a:r>
              <a:rPr lang="en-US" sz="2000" b="0"/>
              <a:t>	=	0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/>
              <a:t>UMax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TMin</a:t>
            </a:r>
            <a:r>
              <a:rPr lang="en-US" sz="2000" b="0"/>
              <a:t>	=	 –2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/>
              <a:t>TMax</a:t>
            </a:r>
            <a:r>
              <a:rPr lang="en-US" sz="2000"/>
              <a:t> 	=	 </a:t>
            </a:r>
            <a:r>
              <a:rPr lang="en-US" sz="2000" b="0"/>
              <a:t>2</a:t>
            </a:r>
            <a:r>
              <a:rPr lang="en-US" sz="2000" b="0" i="1" baseline="30000"/>
              <a:t>w</a:t>
            </a:r>
            <a:r>
              <a:rPr lang="en-US" sz="2000" b="0" baseline="30000"/>
              <a:t>–1</a:t>
            </a:r>
            <a:r>
              <a:rPr lang="en-US" sz="2000" b="0"/>
              <a:t> –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/>
              <a:t>Minus 1</a:t>
            </a:r>
          </a:p>
          <a:p>
            <a:pPr lvl="2" eaLnBrk="1" hangingPunct="1"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2895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Document" r:id="rId4" imgW="5916168" imgH="1933956" progId="Word.Document.8">
                  <p:embed/>
                </p:oleObj>
              </mc:Choice>
              <mc:Fallback>
                <p:oleObj name="Document" r:id="rId4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2895603" y="3962403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741796"/>
              </p:ext>
            </p:extLst>
          </p:nvPr>
        </p:nvGraphicFramePr>
        <p:xfrm>
          <a:off x="1522412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Document" r:id="rId4" imgW="8401483" imgH="1711589" progId="Word.Document.8">
                  <p:embed/>
                </p:oleObj>
              </mc:Choice>
              <mc:Fallback>
                <p:oleObj name="Document" r:id="rId4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24000" y="3124203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3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Important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self-identifying data</a:t>
            </a:r>
          </a:p>
          <a:p>
            <a:pPr lvl="1" eaLnBrk="1" hangingPunct="1">
              <a:defRPr/>
            </a:pPr>
            <a:r>
              <a:rPr lang="en-US" dirty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/>
              <a:t>Could be part of a string</a:t>
            </a:r>
          </a:p>
          <a:p>
            <a:pPr eaLnBrk="1" hangingPunct="1">
              <a:defRPr/>
            </a:pPr>
            <a:r>
              <a:rPr lang="en-US" dirty="0"/>
              <a:t>Only the program (instructions) knows for sure!</a:t>
            </a:r>
          </a:p>
          <a:p>
            <a:pPr lvl="1" eaLnBrk="1" hangingPunct="1">
              <a:defRPr/>
            </a:pPr>
            <a:r>
              <a:rPr lang="en-US" dirty="0"/>
              <a:t>(To be fair, experienced humans make good guesses—see Lab 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&amp; Signed 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057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5638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4737100" y="272255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041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184900" y="310355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40513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6794500" y="324325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651500" y="324325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832437" y="2555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999768" y="2492375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471988" y="3830637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3583990" y="3013075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7870476" y="3013075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723754" y="3186111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4748213" y="4591047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5053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6196013" y="4972047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40624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6805613" y="5111747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5662613" y="511174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8157037" y="4460875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2919768" y="4538661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4471988" y="569912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3578228" y="4843459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7845428" y="4843459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5697541" y="5051425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1004888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6705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6705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/>
              <a:t>Mapping Signed </a:t>
            </a:r>
            <a:r>
              <a:rPr lang="en-US" altLang="en-US">
                <a:sym typeface="Symbol" pitchFamily="18" charset="2"/>
              </a:rPr>
              <a:t></a:t>
            </a:r>
            <a:r>
              <a:rPr lang="en-US" altLang="en-US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52578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85344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3276600" y="990600"/>
          <a:ext cx="1143000" cy="559742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6781800" y="2286002"/>
            <a:ext cx="1447800" cy="534988"/>
            <a:chOff x="3312" y="1226"/>
            <a:chExt cx="912" cy="337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6781800" y="4724403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90800" y="1971678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uy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01628"/>
            <a:ext cx="8385178" cy="544513"/>
          </a:xfrm>
        </p:spPr>
        <p:txBody>
          <a:bodyPr/>
          <a:lstStyle/>
          <a:p>
            <a:pPr eaLnBrk="1" hangingPunct="1"/>
            <a:r>
              <a:rPr lang="en-US" altLang="en-US" dirty="0"/>
              <a:t>Casting Signed to Unsigned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 Allows Conversions from Signed to Unsigned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Resulting Value</a:t>
            </a:r>
          </a:p>
          <a:p>
            <a:pPr lvl="1" eaLnBrk="1" hangingPunct="1">
              <a:defRPr/>
            </a:pPr>
            <a:r>
              <a:rPr lang="en-US" dirty="0"/>
              <a:t>No change in bit representation</a:t>
            </a:r>
          </a:p>
          <a:p>
            <a:pPr lvl="1" eaLnBrk="1" hangingPunct="1">
              <a:defRPr/>
            </a:pPr>
            <a:r>
              <a:rPr lang="en-US" dirty="0"/>
              <a:t>Nonnegative values unchanged</a:t>
            </a:r>
          </a:p>
          <a:p>
            <a:pPr lvl="2" eaLnBrk="1" hangingPunct="1">
              <a:defRPr/>
            </a:pPr>
            <a:r>
              <a:rPr lang="en-US" i="1" dirty="0" err="1"/>
              <a:t>ux</a:t>
            </a:r>
            <a:r>
              <a:rPr lang="en-US" dirty="0"/>
              <a:t> = 15213</a:t>
            </a:r>
          </a:p>
          <a:p>
            <a:pPr lvl="1" eaLnBrk="1" hangingPunct="1">
              <a:defRPr/>
            </a:pPr>
            <a:r>
              <a:rPr lang="en-US" dirty="0"/>
              <a:t>Negative values change into (large) positive values!</a:t>
            </a:r>
          </a:p>
          <a:p>
            <a:pPr lvl="2" eaLnBrk="1" hangingPunct="1">
              <a:defRPr/>
            </a:pPr>
            <a:r>
              <a:rPr lang="en-US" i="1" dirty="0" err="1"/>
              <a:t>uy</a:t>
            </a:r>
            <a:r>
              <a:rPr lang="en-US" dirty="0"/>
              <a:t> = 50323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3276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3276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2743200" y="3657603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2743200" y="4114803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3124200" y="3429003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5791200" y="3429003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3352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2458990" y="5257800"/>
            <a:ext cx="2176558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11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5416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6559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4425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7169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6026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2207087" y="1587502"/>
            <a:ext cx="20056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8374418" y="1524002"/>
            <a:ext cx="1075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4846638" y="2862266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3958640" y="2043116"/>
            <a:ext cx="28533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8245126" y="2043116"/>
            <a:ext cx="40075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6098404" y="2216153"/>
            <a:ext cx="32380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Randal E. Bryant and David R. </a:t>
            </a:r>
            <a:r>
              <a:rPr lang="en-US" dirty="0" err="1"/>
              <a:t>O’Hallaron</a:t>
            </a:r>
            <a:r>
              <a:rPr lang="en-US" dirty="0"/>
              <a:t>, </a:t>
            </a:r>
          </a:p>
          <a:p>
            <a:pPr marL="746125" lvl="1" eaLnBrk="1" hangingPunct="1">
              <a:defRPr/>
            </a:pPr>
            <a:r>
              <a:rPr lang="en-US" dirty="0"/>
              <a:t>“Computer Systems: A Programmer’s Perspective”, 3</a:t>
            </a:r>
            <a:r>
              <a:rPr lang="en-US" baseline="30000" dirty="0"/>
              <a:t>rd</a:t>
            </a:r>
            <a:r>
              <a:rPr lang="en-US" dirty="0"/>
              <a:t> Edition, Prentice Hall, 2015.</a:t>
            </a:r>
          </a:p>
          <a:p>
            <a:pPr eaLnBrk="1" hangingPunct="1">
              <a:defRPr/>
            </a:pPr>
            <a:r>
              <a:rPr lang="en-US" dirty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/>
              <a:t>Larry Miller and Alex </a:t>
            </a:r>
            <a:r>
              <a:rPr lang="en-US" dirty="0" err="1"/>
              <a:t>Quilici</a:t>
            </a:r>
            <a:endParaRPr lang="en-US" dirty="0"/>
          </a:p>
          <a:p>
            <a:pPr marL="746125" lvl="1" eaLnBrk="1" hangingPunct="1">
              <a:defRPr/>
            </a:pPr>
            <a:r>
              <a:rPr lang="en-US" dirty="0"/>
              <a:t>The Joy of C, Wiley, 1997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5991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227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227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5991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39989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084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1513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39989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204309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1513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39989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174598" y="6172201"/>
            <a:ext cx="665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9989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084513" y="49530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39989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084513" y="52578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8277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8277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8277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8277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8277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1513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1513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1513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132513" y="4648201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056313" y="1524001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056313" y="1828801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21780" y="3124201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84185" y="2819401"/>
            <a:ext cx="1103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09600" y="4549778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8956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4882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677150" y="2895603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Integer 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ux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uy</a:t>
            </a:r>
            <a:r>
              <a:rPr lang="en-US" dirty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5399091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4953000" y="2551519"/>
            <a:ext cx="446088" cy="678638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(int)2147483648u	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814516" y="3395004"/>
            <a:ext cx="88534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0	0U	</a:t>
            </a:r>
            <a:r>
              <a:rPr lang="en-US" altLang="en-US" sz="2000">
                <a:latin typeface="Courier New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	</a:t>
            </a:r>
            <a:r>
              <a:rPr lang="en-US" altLang="en-US" sz="2000">
                <a:latin typeface="Courier New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0U	</a:t>
            </a:r>
            <a:r>
              <a:rPr lang="en-US" altLang="en-US" sz="2000">
                <a:latin typeface="Courier New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	-2147483648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2147483647U	-2147483648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(unsigned) 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2147483648U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(int) 2147483648U</a:t>
            </a:r>
            <a:r>
              <a:rPr lang="en-US" altLang="en-US" sz="2000">
                <a:latin typeface="Courier New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dirty="0">
                <a:latin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	Relation	Evaluation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	-2147483648 	</a:t>
            </a:r>
            <a:endParaRPr lang="en-US" dirty="0"/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>
                <a:latin typeface="Courier New" pitchFamily="49" charset="0"/>
              </a:rPr>
              <a:t>	2147483647 	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pattern is maintained—but reinterpreted</a:t>
            </a:r>
          </a:p>
          <a:p>
            <a:pPr>
              <a:defRPr/>
            </a:pPr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expression containing signed and unsigned int:</a:t>
            </a:r>
          </a:p>
          <a:p>
            <a:pPr lvl="1">
              <a:defRPr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276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3" y="3962403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3429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Converting from smaller to larger integer data type</a:t>
            </a:r>
          </a:p>
          <a:p>
            <a:pPr lvl="1" eaLnBrk="1" hangingPunct="1"/>
            <a:r>
              <a:rPr lang="en-US" altLang="en-US" dirty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657600" y="1143003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)x;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2633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3606803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5262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1879603" y="2844803"/>
            <a:ext cx="8432801" cy="1427163"/>
            <a:chOff x="224" y="1792"/>
            <a:chExt cx="5312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28" y="1993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56" y="1993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5" y="2170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07" y="2170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497" y="2170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28" y="2348"/>
              <a:ext cx="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56" y="2348"/>
              <a:ext cx="14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5" y="2526"/>
              <a:ext cx="1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07" y="2526"/>
              <a:ext cx="9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497" y="2526"/>
              <a:ext cx="303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dirty="0">
                <a:latin typeface="Courier New" pitchFamily="49" charset="0"/>
              </a:rPr>
              <a:t>~x + x == 1111…11</a:t>
            </a:r>
            <a:r>
              <a:rPr lang="en-US" b="0" baseline="-25000" dirty="0"/>
              <a:t>2</a:t>
            </a:r>
            <a:r>
              <a:rPr lang="en-US" dirty="0">
                <a:latin typeface="Courier New" pitchFamily="49" charset="0"/>
              </a:rPr>
              <a:t> == -1</a:t>
            </a: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Warning: Be cautious treating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OK here (associativity and commutativity hold)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572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05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743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629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1054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endParaRPr lang="en-US" dirty="0"/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14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4114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4546600" y="2667003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	s = 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s == t</a:t>
            </a:r>
            <a:endParaRPr lang="en-US" sz="1600" dirty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6248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6248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5638800" y="12192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5638800" y="16764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5257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5257803" y="16764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6019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5257800" y="2133603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6248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5257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1981200" y="2057403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1981200" y="1371603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1981200" y="266700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4572000" y="2667003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Syllabus on Web: http://www.cs.hmc.edu/~geoff/cs105</a:t>
            </a:r>
          </a:p>
          <a:p>
            <a:pPr lvl="1" eaLnBrk="1" hangingPunct="1">
              <a:defRPr/>
            </a:pPr>
            <a:r>
              <a:rPr lang="en-US"/>
              <a:t>Calendar defines due dates</a:t>
            </a:r>
          </a:p>
          <a:p>
            <a:pPr lvl="1" eaLnBrk="1" hangingPunct="1">
              <a:defRPr/>
            </a:pPr>
            <a:r>
              <a:rPr lang="en-US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Detecting 2’s-Complement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Given</a:t>
            </a:r>
            <a:r>
              <a:rPr lang="en-US" b="0"/>
              <a:t> </a:t>
            </a:r>
            <a:r>
              <a:rPr lang="en-US" b="0" i="1"/>
              <a:t>s</a:t>
            </a:r>
            <a:r>
              <a:rPr lang="en-US" b="0"/>
              <a:t>  =  TAdd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Determine if </a:t>
            </a:r>
            <a:r>
              <a:rPr lang="en-US" b="0" i="1"/>
              <a:t>s   </a:t>
            </a:r>
            <a:r>
              <a:rPr lang="en-US" b="0"/>
              <a:t>=</a:t>
            </a:r>
            <a:r>
              <a:rPr lang="en-US" b="0" i="1"/>
              <a:t> </a:t>
            </a:r>
            <a:r>
              <a:rPr lang="en-US" b="0"/>
              <a:t>Add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Example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int s, u, v;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/>
              <a:t>Overflow iff either: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&lt; 0,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	(NegOver)</a:t>
            </a:r>
          </a:p>
          <a:p>
            <a:pPr lvl="2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/>
              <a:t>	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0, </a:t>
            </a:r>
            <a:r>
              <a:rPr lang="en-US" i="1"/>
              <a:t>s</a:t>
            </a:r>
            <a:r>
              <a:rPr lang="en-US"/>
              <a:t> &lt; 0	(PosOver)</a:t>
            </a:r>
          </a:p>
          <a:p>
            <a:pPr lvl="1" eaLnBrk="1" hangingPunct="1"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>
                <a:latin typeface="Courier New" pitchFamily="49" charset="0"/>
              </a:rPr>
              <a:t>	</a:t>
            </a:r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781800" y="1371600"/>
            <a:ext cx="2058988" cy="2941638"/>
            <a:chOff x="3311" y="850"/>
            <a:chExt cx="1297" cy="1853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Official C standard says overflow is “undefined”</a:t>
            </a:r>
            <a:endParaRPr lang="en-US" b="0" i="1" dirty="0"/>
          </a:p>
          <a:p>
            <a:pPr lvl="1" eaLnBrk="1" hangingPunct="1">
              <a:defRPr/>
            </a:pPr>
            <a:r>
              <a:rPr lang="en-US" dirty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/>
              <a:t>Recently compiler writers have decided “undefined” means “we get to choose”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We can generate 0, biggest integer, or anything else</a:t>
            </a:r>
          </a:p>
          <a:p>
            <a:pPr lvl="1" eaLnBrk="1" hangingPunct="1">
              <a:defRPr/>
            </a:pPr>
            <a:r>
              <a:rPr lang="en-US" dirty="0"/>
              <a:t>Or if we’re sure it’ll overflow, we can optimize out completely</a:t>
            </a:r>
          </a:p>
          <a:p>
            <a:pPr lvl="1" eaLnBrk="1" hangingPunct="1">
              <a:defRPr/>
            </a:pPr>
            <a:r>
              <a:rPr lang="en-US" dirty="0"/>
              <a:t>This can introduce some lovely bugs (e.g., you can’t check for overflow)</a:t>
            </a:r>
          </a:p>
          <a:p>
            <a:pPr eaLnBrk="1" hangingPunct="1">
              <a:defRPr/>
            </a:pPr>
            <a:r>
              <a:rPr lang="en-US" dirty="0"/>
              <a:t>Fight between compiler community and security community over this issue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Computing exact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Ranges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</a:t>
            </a:r>
            <a:r>
              <a:rPr lang="en-US" b="0" dirty="0"/>
              <a:t>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Two’s complement min: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/>
              <a:t>Two’s complement max: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lvl="2" eaLnBrk="1" hangingPunct="1">
              <a:defRPr/>
            </a:pPr>
            <a:r>
              <a:rPr lang="en-US" dirty="0"/>
              <a:t>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 err="1"/>
              <a:t>TMin</a:t>
            </a:r>
            <a:r>
              <a:rPr lang="en-US" i="1" baseline="-25000" dirty="0" err="1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eaLnBrk="1" hangingPunct="1">
              <a:defRPr/>
            </a:pPr>
            <a:r>
              <a:rPr lang="en-US" dirty="0"/>
              <a:t>Maintaining exact results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Done in software by “arbitrary-precision” arithmetic packages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k</a:t>
            </a:r>
            <a:r>
              <a:rPr lang="en-US" dirty="0"/>
              <a:t> gives </a:t>
            </a:r>
            <a:r>
              <a:rPr lang="en-US" dirty="0">
                <a:latin typeface="Courier New" pitchFamily="49" charset="0"/>
              </a:rPr>
              <a:t>u * </a:t>
            </a:r>
            <a:r>
              <a:rPr lang="en-US" b="0" i="1" dirty="0"/>
              <a:t>2</a:t>
            </a:r>
            <a:r>
              <a:rPr lang="en-US" b="0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7315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3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772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372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960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982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8001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315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8229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8458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8686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960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9829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543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6705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705603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3886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6324603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4928676" y="359568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3886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2362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2362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2362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5621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8915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8382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5943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8686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9601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9829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8915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5638803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8686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9601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9829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8915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8001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8229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8458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315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Unsigned Power-of-2 Divide 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itchFamily="49" charset="0"/>
              </a:rPr>
              <a:t>u &gt;&gt; k</a:t>
            </a:r>
            <a:r>
              <a:rPr lang="en-US" dirty="0"/>
              <a:t> gives  </a:t>
            </a:r>
            <a:r>
              <a:rPr lang="en-US" dirty="0">
                <a:sym typeface="Symbol" pitchFamily="18" charset="2"/>
              </a:rPr>
              <a:t> </a:t>
            </a:r>
            <a:r>
              <a:rPr lang="en-US" dirty="0">
                <a:latin typeface="Courier New" pitchFamily="49" charset="0"/>
              </a:rPr>
              <a:t>u / </a:t>
            </a:r>
            <a:r>
              <a:rPr lang="en-US" b="0" i="1" dirty="0"/>
              <a:t>2</a:t>
            </a:r>
            <a:r>
              <a:rPr lang="en-US" b="0" i="1" baseline="30000" dirty="0"/>
              <a:t>k </a:t>
            </a:r>
            <a:r>
              <a:rPr lang="en-US" dirty="0">
                <a:sym typeface="Symbol" pitchFamily="18" charset="2"/>
              </a:rPr>
              <a:t></a:t>
            </a:r>
            <a:endParaRPr lang="en-US" b="0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2286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5" name="Document" r:id="rId4" imgW="7688580" imgH="1647444" progId="Word.Document.8">
                  <p:embed/>
                </p:oleObj>
              </mc:Choice>
              <mc:Fallback>
                <p:oleObj name="Document" r:id="rId4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5486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6629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5486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6400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6629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777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8001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5715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4876800" y="266700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4876803" y="3124203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3733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4495803" y="312420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4572003" y="3581403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2057400" y="3581403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2057400" y="289560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7086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6553200" y="2362203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6858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6858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7086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8001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7315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5715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8305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3733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4406900" y="4133853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6858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8001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7315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2057400" y="4114803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8153400" y="3581403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8458200" y="2667003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8305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6400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6629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5715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5486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Addition:</a:t>
            </a:r>
          </a:p>
          <a:p>
            <a:pPr lvl="1">
              <a:defRPr/>
            </a:pPr>
            <a:r>
              <a:rPr lang="en-US" dirty="0"/>
              <a:t>Unsigned/signed: Normal addition followed by truncate;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>
              <a:defRPr/>
            </a:pPr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>
              <a:defRPr/>
            </a:pPr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>
              <a:defRPr/>
            </a:pPr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>
              <a:defRPr/>
            </a:pPr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Multiplication:</a:t>
            </a:r>
          </a:p>
          <a:p>
            <a:pPr lvl="1">
              <a:defRPr/>
            </a:pPr>
            <a:r>
              <a:rPr lang="en-US" dirty="0"/>
              <a:t>Unsigned/signed: Normal multiplication followed by truncate; same operation on bit level</a:t>
            </a:r>
          </a:p>
          <a:p>
            <a:pPr lvl="1">
              <a:defRPr/>
            </a:pPr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>
              <a:defRPr/>
            </a:pPr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range -2</a:t>
            </a:r>
            <a:r>
              <a:rPr lang="en-US" baseline="30000" dirty="0"/>
              <a:t>w-1</a:t>
            </a:r>
            <a:r>
              <a:rPr lang="en-US" dirty="0"/>
              <a:t> to 2</a:t>
            </a:r>
            <a:r>
              <a:rPr lang="en-US" baseline="30000" dirty="0"/>
              <a:t>w-1</a:t>
            </a:r>
            <a:r>
              <a:rPr lang="en-US" dirty="0"/>
              <a:t>-1)</a:t>
            </a:r>
            <a:endParaRPr lang="en-US" baseline="30000" dirty="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#define DELTA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-DELTA &gt;=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/>
              <a:t>Even better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a[i+1];</a:t>
            </a:r>
          </a:p>
          <a:p>
            <a:pPr lvl="1">
              <a:defRPr/>
            </a:pPr>
            <a:r>
              <a:rPr lang="en-US" sz="1800" dirty="0">
                <a:latin typeface="Courier New"/>
                <a:cs typeface="Courier New"/>
              </a:rPr>
              <a:t>Data type </a:t>
            </a:r>
            <a:r>
              <a:rPr lang="en-US" sz="1800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is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What if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Programs refer to data by address</a:t>
            </a:r>
          </a:p>
          <a:p>
            <a:pPr marL="552450" lvl="1" eaLnBrk="1" hangingPunct="1">
              <a:defRPr/>
            </a:pPr>
            <a:r>
              <a:rPr lang="en-US" dirty="0"/>
              <a:t>Conceptually, envision it as a very large array of bytes</a:t>
            </a:r>
          </a:p>
          <a:p>
            <a:pPr marL="952500" lvl="2">
              <a:defRPr/>
            </a:pPr>
            <a:r>
              <a:rPr lang="en-US" dirty="0"/>
              <a:t>In reality it’s not, but can think of it that way</a:t>
            </a:r>
          </a:p>
          <a:p>
            <a:pPr marL="552450" lvl="1" eaLnBrk="1" hangingPunct="1">
              <a:defRPr/>
            </a:pPr>
            <a:r>
              <a:rPr lang="en-US" dirty="0"/>
              <a:t>An address is like an index into that array</a:t>
            </a:r>
          </a:p>
          <a:p>
            <a:pPr marL="952500" lvl="2">
              <a:defRPr/>
            </a:pPr>
            <a:r>
              <a:rPr lang="en-US" dirty="0"/>
              <a:t>and, a pointer variable stores an address</a:t>
            </a:r>
          </a:p>
          <a:p>
            <a:pPr marL="952500" lvl="2">
              <a:defRPr/>
            </a:pPr>
            <a:endParaRPr lang="en-US" dirty="0"/>
          </a:p>
          <a:p>
            <a:pPr marL="152400">
              <a:defRPr/>
            </a:pPr>
            <a:r>
              <a:rPr lang="en-US" dirty="0"/>
              <a:t>Note: system provides private address spaces to each “process”</a:t>
            </a:r>
          </a:p>
          <a:p>
            <a:pPr marL="438150" lvl="1">
              <a:defRPr/>
            </a:pPr>
            <a:r>
              <a:rPr lang="en-US" dirty="0"/>
              <a:t>Think of a process as a program being executed</a:t>
            </a:r>
          </a:p>
          <a:p>
            <a:pPr marL="438150" lvl="1">
              <a:defRPr/>
            </a:pPr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2282828" y="1470376"/>
            <a:ext cx="6424613" cy="1136517"/>
            <a:chOff x="-2" y="171"/>
            <a:chExt cx="4047" cy="715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2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5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7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9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2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4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66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90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14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38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622" y="520"/>
              <a:ext cx="0" cy="366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/>
              <a:t>Handins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I.e., they’re have major effect on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 practice problems in book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given computer has a “Word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</a:p>
          <a:p>
            <a:pPr marL="838200" lvl="2" eaLnBrk="1" hangingPunct="1">
              <a:defRPr/>
            </a:pPr>
            <a:r>
              <a:rPr lang="en-US" dirty="0"/>
              <a:t>and of addresses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Until recently, most machines used 32 bits (4 bytes)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>
              <a:defRPr/>
            </a:pPr>
            <a:endParaRPr lang="en-US" dirty="0"/>
          </a:p>
          <a:p>
            <a:pPr marL="438150" lvl="1">
              <a:defRPr/>
            </a:pPr>
            <a:r>
              <a:rPr lang="en-US" dirty="0"/>
              <a:t>Increasingly, machines have 64-bit word size</a:t>
            </a:r>
          </a:p>
          <a:p>
            <a:pPr marL="838200" lvl="2" eaLnBrk="1" hangingPunct="1">
              <a:defRPr/>
            </a:pPr>
            <a:r>
              <a:rPr lang="en-US" dirty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/>
              <a:t>That’s 18.4 X 10</a:t>
            </a:r>
            <a:r>
              <a:rPr lang="en-US" baseline="30000" dirty="0"/>
              <a:t>15</a:t>
            </a:r>
          </a:p>
          <a:p>
            <a:pPr marL="552450" lvl="1" eaLnBrk="1" hangingPunct="1">
              <a:defRPr/>
            </a:pP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Machines still support 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1920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6745288" y="1143003"/>
            <a:ext cx="3462338" cy="5591175"/>
            <a:chOff x="1" y="0"/>
            <a:chExt cx="2181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1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200" y="82"/>
              <a:ext cx="48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20" y="82"/>
              <a:ext cx="46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7" y="0"/>
              <a:ext cx="54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how are the bytes within a multi-byte word ordered 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highest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524003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3581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3581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2362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2362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4953000" y="3757615"/>
            <a:ext cx="2743200" cy="358775"/>
            <a:chOff x="0" y="-1"/>
            <a:chExt cx="1728" cy="226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4953000" y="4595815"/>
            <a:ext cx="2743200" cy="358775"/>
            <a:chOff x="0" y="-1"/>
            <a:chExt cx="1728" cy="226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-1"/>
              <a:ext cx="432" cy="226"/>
              <a:chOff x="0" y="-1"/>
              <a:chExt cx="432" cy="226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-1"/>
              <a:ext cx="432" cy="226"/>
              <a:chOff x="0" y="-1"/>
              <a:chExt cx="432" cy="226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-1"/>
              <a:ext cx="432" cy="226"/>
              <a:chOff x="0" y="-1"/>
              <a:chExt cx="432" cy="226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-1"/>
              <a:ext cx="432" cy="226"/>
              <a:chOff x="0" y="-1"/>
              <a:chExt cx="432" cy="226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8" y="-1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90FDEEE-CF91-4D80-B499-1A43F08A432F}"/>
              </a:ext>
            </a:extLst>
          </p:cNvPr>
          <p:cNvSpPr/>
          <p:nvPr/>
        </p:nvSpPr>
        <p:spPr bwMode="auto">
          <a:xfrm>
            <a:off x="2404454" y="5233181"/>
            <a:ext cx="1760671" cy="1256750"/>
          </a:xfrm>
          <a:prstGeom prst="wedgeEllipseCallout">
            <a:avLst>
              <a:gd name="adj1" fmla="val 102372"/>
              <a:gd name="adj2" fmla="val -63469"/>
            </a:avLst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what we use in 105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EE2505-E929-46C7-9EFA-A02282DA7095}"/>
              </a:ext>
            </a:extLst>
          </p:cNvPr>
          <p:cNvSpPr/>
          <p:nvPr/>
        </p:nvSpPr>
        <p:spPr bwMode="auto">
          <a:xfrm>
            <a:off x="7555890" y="5233181"/>
            <a:ext cx="2041572" cy="12567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And it will drive you nuts!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6515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"15213";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0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7779192" y="2246315"/>
            <a:ext cx="630942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9421709" y="2246315"/>
            <a:ext cx="579646" cy="3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8459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23956"/>
              </p:ext>
            </p:extLst>
          </p:nvPr>
        </p:nvGraphicFramePr>
        <p:xfrm>
          <a:off x="7815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98165"/>
              </p:ext>
            </p:extLst>
          </p:nvPr>
        </p:nvGraphicFramePr>
        <p:xfrm>
          <a:off x="9390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/>
              <a:t>Log in on a Mac, then </a:t>
            </a:r>
            <a:r>
              <a:rPr lang="en-US" sz="2400" dirty="0" err="1"/>
              <a:t>ssh</a:t>
            </a:r>
            <a:r>
              <a:rPr lang="en-US" sz="2400" dirty="0"/>
              <a:t> to Wilkes</a:t>
            </a:r>
          </a:p>
          <a:p>
            <a:pPr lvl="2" eaLnBrk="1" hangingPunct="1">
              <a:defRPr/>
            </a:pPr>
            <a:r>
              <a:rPr lang="en-US" sz="2000" dirty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/>
              <a:t>Directories are cross-mounted, so you can edit on Knuth or your Mac, and Wilkes will see your files</a:t>
            </a:r>
          </a:p>
          <a:p>
            <a:pPr lvl="1" eaLnBrk="1" hangingPunct="1">
              <a:defRPr/>
            </a:pPr>
            <a:r>
              <a:rPr lang="en-US" sz="2400" dirty="0"/>
              <a:t>…or </a:t>
            </a:r>
            <a:r>
              <a:rPr lang="en-US" sz="2400" dirty="0" err="1"/>
              <a:t>ssh</a:t>
            </a:r>
            <a:r>
              <a:rPr lang="en-US" sz="2400" dirty="0"/>
              <a:t> into Wilkes from your dorm</a:t>
            </a:r>
          </a:p>
          <a:p>
            <a:pPr lvl="1" eaLnBrk="1" hangingPunct="1">
              <a:defRPr/>
            </a:pPr>
            <a:r>
              <a:rPr lang="en-US" sz="2400" dirty="0"/>
              <a:t>All programs </a:t>
            </a:r>
            <a:r>
              <a:rPr lang="en-US" sz="2400" i="1" dirty="0"/>
              <a:t>must </a:t>
            </a:r>
            <a:r>
              <a:rPr lang="en-US" sz="2400" dirty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/>
              <a:t>Bring lecture slides (and textbook) to labs!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3" y="152403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CS 105 </a:t>
            </a:r>
            <a:br>
              <a:rPr lang="en-US" altLang="en-US"/>
            </a:br>
            <a:r>
              <a:rPr lang="en-US" altLang="en-US" sz="2500" i="1"/>
              <a:t>“Tour of the Black Holes of Computing”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/>
              <a:t>Bit-level manipulations</a:t>
            </a:r>
          </a:p>
          <a:p>
            <a:pPr lvl="1" eaLnBrk="1" hangingPunct="1">
              <a:defRPr/>
            </a:pPr>
            <a:r>
              <a:rPr lang="en-US" dirty="0"/>
              <a:t>Integers</a:t>
            </a:r>
          </a:p>
          <a:p>
            <a:pPr lvl="2" eaLnBrk="1" hangingPunct="1">
              <a:defRPr/>
            </a:pPr>
            <a:r>
              <a:rPr lang="en-US" dirty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/>
              <a:t>Conversion, Casting</a:t>
            </a:r>
          </a:p>
          <a:p>
            <a:pPr lvl="2" eaLnBrk="1" hangingPunct="1">
              <a:defRPr/>
            </a:pPr>
            <a:r>
              <a:rPr lang="en-US" dirty="0"/>
              <a:t>Expanding, truncating</a:t>
            </a:r>
          </a:p>
          <a:p>
            <a:pPr lvl="2" eaLnBrk="1" hangingPunct="1">
              <a:defRPr/>
            </a:pPr>
            <a:r>
              <a:rPr lang="en-US" dirty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80503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22591" y="1219203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By encoding/interpreting sets of bits in various ways</a:t>
            </a:r>
          </a:p>
          <a:p>
            <a:pPr lvl="1">
              <a:defRPr/>
            </a:pPr>
            <a:r>
              <a:rPr lang="en-US" dirty="0"/>
              <a:t>Computers determine what to do (instructions)</a:t>
            </a:r>
          </a:p>
          <a:p>
            <a:pPr lvl="1">
              <a:defRPr/>
            </a:pPr>
            <a:r>
              <a:rPr lang="en-US" dirty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Why bits?  Electronic 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16177" y="4495802"/>
            <a:ext cx="6854825" cy="2181225"/>
            <a:chOff x="2" y="0"/>
            <a:chExt cx="4318" cy="1374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2" y="115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4" y="912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4" y="52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4" y="288"/>
              <a:ext cx="3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>
              <a:defRPr/>
            </a:pPr>
            <a:r>
              <a:rPr lang="en-US" dirty="0"/>
              <a:t>0xFA1D37B</a:t>
            </a:r>
          </a:p>
          <a:p>
            <a:pPr marL="1295400" lvl="3">
              <a:defRPr/>
            </a:pPr>
            <a:r>
              <a:rPr lang="en-US" dirty="0"/>
              <a:t>0xfa1d37b </a:t>
            </a:r>
          </a:p>
          <a:p>
            <a:pPr marL="1181100" lvl="3" eaLnBrk="1" hangingPunct="1"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077203" y="1401867"/>
            <a:ext cx="1827213" cy="4297261"/>
            <a:chOff x="0" y="186"/>
            <a:chExt cx="1151" cy="2706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6"/>
              <a:ext cx="1104" cy="2386"/>
              <a:chOff x="0" y="-1"/>
              <a:chExt cx="1104" cy="2386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288" cy="226"/>
                <a:chOff x="0" y="-1"/>
                <a:chExt cx="288" cy="226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-1"/>
                <a:ext cx="288" cy="226"/>
                <a:chOff x="0" y="-1"/>
                <a:chExt cx="288" cy="226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3"/>
                <a:ext cx="288" cy="226"/>
                <a:chOff x="0" y="-1"/>
                <a:chExt cx="288" cy="226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3"/>
                <a:ext cx="288" cy="226"/>
                <a:chOff x="0" y="-1"/>
                <a:chExt cx="288" cy="226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7"/>
                <a:ext cx="288" cy="226"/>
                <a:chOff x="0" y="-1"/>
                <a:chExt cx="288" cy="226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7"/>
                <a:ext cx="288" cy="226"/>
                <a:chOff x="0" y="-1"/>
                <a:chExt cx="288" cy="226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1"/>
                <a:ext cx="288" cy="226"/>
                <a:chOff x="0" y="-1"/>
                <a:chExt cx="288" cy="226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1"/>
                <a:ext cx="288" cy="226"/>
                <a:chOff x="0" y="-1"/>
                <a:chExt cx="288" cy="226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5"/>
                <a:ext cx="288" cy="226"/>
                <a:chOff x="0" y="-1"/>
                <a:chExt cx="288" cy="226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5"/>
                <a:ext cx="288" cy="226"/>
                <a:chOff x="0" y="-1"/>
                <a:chExt cx="288" cy="226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19"/>
                <a:ext cx="288" cy="226"/>
                <a:chOff x="0" y="-1"/>
                <a:chExt cx="288" cy="226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19"/>
                <a:ext cx="288" cy="226"/>
                <a:chOff x="0" y="-1"/>
                <a:chExt cx="288" cy="226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3"/>
                <a:ext cx="288" cy="226"/>
                <a:chOff x="0" y="-1"/>
                <a:chExt cx="288" cy="226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3"/>
                <a:ext cx="288" cy="226"/>
                <a:chOff x="0" y="-1"/>
                <a:chExt cx="288" cy="226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7"/>
                <a:ext cx="288" cy="226"/>
                <a:chOff x="0" y="-1"/>
                <a:chExt cx="288" cy="226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7"/>
                <a:ext cx="288" cy="226"/>
                <a:chOff x="0" y="-1"/>
                <a:chExt cx="288" cy="226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1"/>
                <a:ext cx="288" cy="226"/>
                <a:chOff x="0" y="-1"/>
                <a:chExt cx="288" cy="226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1"/>
                <a:ext cx="288" cy="226"/>
                <a:chOff x="0" y="-1"/>
                <a:chExt cx="288" cy="226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5"/>
                <a:ext cx="288" cy="226"/>
                <a:chOff x="0" y="-1"/>
                <a:chExt cx="288" cy="226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5"/>
                <a:ext cx="288" cy="226"/>
                <a:chOff x="0" y="-1"/>
                <a:chExt cx="288" cy="226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39"/>
                <a:ext cx="288" cy="226"/>
                <a:chOff x="0" y="-1"/>
                <a:chExt cx="288" cy="226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3"/>
                <a:ext cx="288" cy="226"/>
                <a:chOff x="0" y="-1"/>
                <a:chExt cx="288" cy="226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7"/>
                <a:ext cx="288" cy="226"/>
                <a:chOff x="0" y="-1"/>
                <a:chExt cx="288" cy="226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1"/>
                <a:ext cx="288" cy="226"/>
                <a:chOff x="0" y="-1"/>
                <a:chExt cx="288" cy="226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5"/>
                <a:ext cx="288" cy="226"/>
                <a:chOff x="0" y="-1"/>
                <a:chExt cx="288" cy="226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59"/>
                <a:ext cx="288" cy="226"/>
                <a:chOff x="0" y="-1"/>
                <a:chExt cx="288" cy="226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5" y="-1"/>
                  <a:ext cx="17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19260000">
              <a:off x="52" y="276"/>
              <a:ext cx="35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19260000">
              <a:off x="308" y="186"/>
              <a:ext cx="64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19260000">
              <a:off x="608" y="219"/>
              <a:ext cx="54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43910</TotalTime>
  <Pages>35</Pages>
  <Words>3543</Words>
  <Application>Microsoft Office PowerPoint</Application>
  <PresentationFormat>Widescreen</PresentationFormat>
  <Paragraphs>1181</Paragraphs>
  <Slides>54</Slides>
  <Notes>54</Notes>
  <HiddenSlides>0</HiddenSlides>
  <MMClips>0</MMClips>
  <ScaleCrop>false</ScaleCrop>
  <HeadingPairs>
    <vt:vector size="10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  <vt:variant>
        <vt:lpstr>Custom Shows</vt:lpstr>
      </vt:variant>
      <vt:variant>
        <vt:i4>2</vt:i4>
      </vt:variant>
    </vt:vector>
  </HeadingPairs>
  <TitlesOfParts>
    <vt:vector size="75" baseType="lpstr">
      <vt:lpstr>Arial</vt:lpstr>
      <vt:lpstr>Calibri</vt:lpstr>
      <vt:lpstr>Calibri Bold</vt:lpstr>
      <vt:lpstr>Calibri Italic</vt:lpstr>
      <vt:lpstr>Century Gothic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Equation</vt:lpstr>
      <vt:lpstr>Document</vt:lpstr>
      <vt:lpstr> Computer Systems Introduction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An Important Detail</vt:lpstr>
      <vt:lpstr>Unsigned &amp; Signed Numeric Values</vt:lpstr>
      <vt:lpstr>Mapping Between Signed &amp; Unsigned</vt:lpstr>
      <vt:lpstr>Mapping Signed  Unsigned</vt:lpstr>
      <vt:lpstr>Mapping Signed  Unsigned</vt:lpstr>
      <vt:lpstr>Casting Signed to Unsigned</vt:lpstr>
      <vt:lpstr>Relation Between Signed &amp; Unsigned</vt:lpstr>
      <vt:lpstr>Conversion Visualized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2’s-Complement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Kuenning</cp:lastModifiedBy>
  <cp:revision>149</cp:revision>
  <cp:lastPrinted>2020-01-19T07:50:01Z</cp:lastPrinted>
  <dcterms:created xsi:type="dcterms:W3CDTF">1998-08-11T09:19:24Z</dcterms:created>
  <dcterms:modified xsi:type="dcterms:W3CDTF">2020-01-24T02:02:11Z</dcterms:modified>
</cp:coreProperties>
</file>