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49" r:id="rId9"/>
    <p:sldId id="350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12192000" cy="6858000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68" d="100"/>
          <a:sy n="68" d="100"/>
        </p:scale>
        <p:origin x="492" y="10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43B10237-8A62-40B9-A127-A961C63DE67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228600"/>
            <a:ext cx="2815167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242300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1" y="228600"/>
            <a:ext cx="1020021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0445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1" y="152400"/>
            <a:ext cx="651510" cy="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dirty="0"/>
              <a:t>Accessing Information</a:t>
            </a:r>
          </a:p>
          <a:p>
            <a:pPr lvl="2" eaLnBrk="1" hangingPunct="1">
              <a:defRPr/>
            </a:pPr>
            <a:r>
              <a:rPr lang="en-US" dirty="0"/>
              <a:t>Registers</a:t>
            </a:r>
          </a:p>
          <a:p>
            <a:pPr lvl="2" eaLnBrk="1" hangingPunct="1">
              <a:defRPr/>
            </a:pPr>
            <a:r>
              <a:rPr lang="en-US" dirty="0"/>
              <a:t>Memory</a:t>
            </a:r>
          </a:p>
          <a:p>
            <a:pPr lvl="1" eaLnBrk="1" hangingPunct="1">
              <a:defRPr/>
            </a:pPr>
            <a:r>
              <a:rPr lang="en-US" dirty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66800" y="76201"/>
            <a:ext cx="10134600" cy="20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/>
              <a:t>CS 105</a:t>
            </a:r>
            <a:br>
              <a:rPr lang="en-US" altLang="en-US" sz="3800" dirty="0"/>
            </a:br>
            <a:r>
              <a:rPr lang="en-US" altLang="en-US" sz="3800" dirty="0"/>
              <a:t>“Tour of the Black Holes of Computing”</a:t>
            </a:r>
            <a:br>
              <a:rPr lang="en-US" altLang="en-US" sz="3800" dirty="0"/>
            </a:br>
            <a:br>
              <a:rPr lang="en-US" altLang="en-US" sz="3800" dirty="0"/>
            </a:br>
            <a:endParaRPr lang="en-US" altLang="en-US" sz="3800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565901" y="8382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931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6150"/>
            <a:ext cx="2438400" cy="363538"/>
          </a:xfrm>
          <a:noFill/>
          <a:ln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9600" y="1403351"/>
            <a:ext cx="4343400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(long x, long y,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9530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029201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874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Wilkes)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-g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May get very different results on other machines (Knuth, Mac OS-X,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Minimal data types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Integer data of 1, 2, 4, or 8 bytes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Data values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Floating-point data of 4, 8, or 10 bytes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No aggregate types such as arrays or structures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Just contiguously allocated bytes in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Code is also just byte sequences encoding instructions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Primitive operations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Perform arithmetic function on register or memory data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data between memory and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Load data from memory into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Store register data into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control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Unconditional jumps to/from procedures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914400"/>
            <a:ext cx="4191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Sample 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066800" y="1447800"/>
            <a:ext cx="2511425" cy="3836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009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95800" y="1143000"/>
            <a:ext cx="67818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17711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73088"/>
          </a:xfrm>
        </p:spPr>
        <p:txBody>
          <a:bodyPr/>
          <a:lstStyle/>
          <a:p>
            <a:r>
              <a:rPr lang="en-US" dirty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838200"/>
            <a:ext cx="5638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/>
              <a:t>Quad words</a:t>
            </a:r>
            <a:r>
              <a:rPr lang="en-US" dirty="0"/>
              <a:t>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12801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128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809625" y="4648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dirty="0">
                <a:latin typeface="Courier New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patterns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90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05399" y="102711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211513" y="1524000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Dump of assembler code for function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0x0000000000400595 &lt;+0&gt;: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0x0000000000400596 &lt;+1&gt;: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0x0000000000400599 &lt;+4&gt;: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0x000000000040059e &lt;+9&gt;: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0x00000000004005a1 &lt;+12&gt;:pop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0x00000000004005a2 &lt;+13&gt;:</a:t>
            </a:r>
            <a:r>
              <a:rPr lang="en-US" dirty="0" err="1">
                <a:latin typeface="Courier New" pitchFamily="49" charset="0"/>
              </a:rPr>
              <a:t>retq</a:t>
            </a:r>
            <a:r>
              <a:rPr lang="en-US" dirty="0">
                <a:latin typeface="Courier New" pitchFamily="49" charset="0"/>
              </a:rPr>
              <a:t>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7848600" cy="573088"/>
          </a:xfrm>
        </p:spPr>
        <p:txBody>
          <a:bodyPr/>
          <a:lstStyle/>
          <a:p>
            <a:r>
              <a:rPr lang="en-US" dirty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11513" y="3552762"/>
            <a:ext cx="7608887" cy="3152838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Disassembles procedure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Examines the 14 hex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>
                <a:latin typeface="Courier New" pitchFamily="49" charset="0"/>
              </a:rPr>
              <a:t>x/6i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Disassembles 6 </a:t>
            </a:r>
            <a:r>
              <a:rPr lang="en-US" dirty="0" err="1"/>
              <a:t>insructions</a:t>
            </a:r>
            <a:r>
              <a:rPr lang="en-US" dirty="0"/>
              <a:t>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9906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1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505200" y="4572000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C5FBE91-1F29-44C8-BA92-8949113B0EC8}"/>
              </a:ext>
            </a:extLst>
          </p:cNvPr>
          <p:cNvSpPr/>
          <p:nvPr/>
        </p:nvSpPr>
        <p:spPr bwMode="auto">
          <a:xfrm>
            <a:off x="3505200" y="52971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510283-9F1B-4B6B-B795-7C67F05738D7}"/>
              </a:ext>
            </a:extLst>
          </p:cNvPr>
          <p:cNvSpPr/>
          <p:nvPr/>
        </p:nvSpPr>
        <p:spPr bwMode="auto">
          <a:xfrm>
            <a:off x="3505200" y="61353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057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-</a:t>
            </a:r>
            <a:r>
              <a:rPr lang="en-US" dirty="0" err="1"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30001000:  55             push   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30001001:  8b </a:t>
            </a:r>
            <a:r>
              <a:rPr lang="en-US" dirty="0" err="1">
                <a:latin typeface="Courier New" pitchFamily="49" charset="0"/>
              </a:rPr>
              <a:t>ec</a:t>
            </a:r>
            <a:r>
              <a:rPr lang="en-US" dirty="0">
                <a:latin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esp,%ebp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57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5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14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bx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914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914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914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14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14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14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7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877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877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877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877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877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77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877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905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05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05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905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05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867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867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867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867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867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914901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3625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914901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625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914901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ch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625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914901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25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3625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3625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dil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3625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3625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3249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93249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93249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93249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93249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3249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93249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93249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548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23432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02644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 4, or 8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address given by register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91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Totally Dominate Computer Market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Evolutionary Design</a:t>
            </a:r>
          </a:p>
          <a:p>
            <a:pPr lvl="1" eaLnBrk="1" hangingPunct="1">
              <a:defRPr/>
            </a:pPr>
            <a:r>
              <a:rPr lang="en-US" dirty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/>
              <a:t>Complex Instruction Set Computer (</a:t>
            </a:r>
            <a:r>
              <a:rPr lang="en-US" dirty="0" err="1"/>
              <a:t>CISC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/>
              <a:t>But Intel has done just that!</a:t>
            </a:r>
          </a:p>
          <a:p>
            <a:pPr lvl="2" eaLnBrk="1" hangingPunct="1">
              <a:defRPr/>
            </a:pPr>
            <a:r>
              <a:rPr lang="en-US" dirty="0"/>
              <a:t>Well…in terms of speed; less so for low power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78180"/>
            <a:ext cx="11076516" cy="867070"/>
          </a:xfr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43000" y="35433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14600" y="24765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14600" y="3543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514600" y="46862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733800" y="2247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733800" y="27050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733800" y="3390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733800" y="3836987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733800" y="4686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2362201" y="15240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3733801" y="15240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2209800" y="2400299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3429000" y="2324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3429000" y="3467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382000" y="15240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48201" y="2278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8197850" y="22780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648201" y="2735262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197850" y="27352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648201" y="3421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97850" y="34210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648201" y="3867149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8197850" y="38671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1" y="4716462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8197850" y="47164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5486401" y="15240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Normal	(R)	Mem[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3716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(long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19800" y="2154198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ro-RO" dirty="0">
                <a:latin typeface="Courier New" pitchFamily="49" charset="0"/>
              </a:rPr>
              <a:t>ret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55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620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(long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8614371" y="833736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6002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953000" y="48006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40400" y="1219201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7239000" y="1647176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239001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162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05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3320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323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634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2634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2634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2634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3320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0x120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3320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</a:t>
            </a: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3320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4387424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4387424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4387424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4387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Normal	(R)	Mem[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 (but not 8)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Can be small (offset) or large (address in first 4GB)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]+Reg[Ri]]		= 0(Rb,Ri,1)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]+Reg[Ri]+D]	= D(Rb,Ri,1)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]+S*Reg[Ri]]	= 0(</a:t>
            </a:r>
            <a:r>
              <a:rPr lang="en-US" dirty="0" err="1"/>
              <a:t>Rb,Ri,S</a:t>
            </a:r>
            <a:r>
              <a:rPr lang="en-US" dirty="0"/>
              <a:t>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	Mem[D]				= D(,,1)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(,</a:t>
            </a:r>
            <a:r>
              <a:rPr lang="en-US" dirty="0" err="1"/>
              <a:t>Ri,S</a:t>
            </a:r>
            <a:r>
              <a:rPr lang="en-US" dirty="0"/>
              <a:t>)	Mem[S*Reg[Ri]]			= 0(,</a:t>
            </a:r>
            <a:r>
              <a:rPr lang="en-US" dirty="0" err="1"/>
              <a:t>Ri,S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Like 4004, but with 8-bit </a:t>
            </a:r>
            <a:r>
              <a:rPr lang="en-US" dirty="0" err="1"/>
              <a:t>ALU</a:t>
            </a:r>
            <a:endParaRPr lang="en-US" dirty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Motorola 6800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MOS Technologies (</a:t>
            </a:r>
            <a:r>
              <a:rPr lang="en-US" dirty="0" err="1"/>
              <a:t>MOSTEK</a:t>
            </a:r>
            <a:r>
              <a:rPr lang="en-US" dirty="0"/>
              <a:t>) 6502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5334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rdx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334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rcx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019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6019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2333"/>
              </p:ext>
            </p:extLst>
          </p:nvPr>
        </p:nvGraphicFramePr>
        <p:xfrm>
          <a:off x="2590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,%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rcx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(%rdx,%rcx,4)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0x80(,%rdx,2)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Src</a:t>
            </a:r>
            <a:r>
              <a:rPr lang="en-US" dirty="0"/>
              <a:t> is address mode expression</a:t>
            </a:r>
          </a:p>
          <a:p>
            <a:pPr lvl="1" eaLnBrk="1" hangingPunct="1">
              <a:defRPr/>
            </a:pPr>
            <a:r>
              <a:rPr lang="en-US" dirty="0"/>
              <a:t>Set </a:t>
            </a:r>
            <a:r>
              <a:rPr lang="en-US" i="1" dirty="0" err="1"/>
              <a:t>Dest</a:t>
            </a:r>
            <a:r>
              <a:rPr lang="en-US" dirty="0"/>
              <a:t> to address denoted by expression</a:t>
            </a:r>
          </a:p>
          <a:p>
            <a:pPr eaLnBrk="1" hangingPunct="1">
              <a:defRPr/>
            </a:pPr>
            <a:r>
              <a:rPr lang="en-US" dirty="0"/>
              <a:t>Uses</a:t>
            </a:r>
          </a:p>
          <a:p>
            <a:pPr lvl="1" eaLnBrk="1" hangingPunct="1">
              <a:defRPr/>
            </a:pPr>
            <a:r>
              <a:rPr lang="en-US" dirty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" pitchFamily="49" charset="0"/>
              </a:rPr>
              <a:t>p = &amp;x[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Computing arithmetic expressions of the form x + k*y</a:t>
            </a:r>
          </a:p>
          <a:p>
            <a:pPr lvl="2" eaLnBrk="1" hangingPunct="1">
              <a:defRPr/>
            </a:pPr>
            <a:r>
              <a:rPr lang="en-US" dirty="0"/>
              <a:t>k = 1, 2, 4, or 8.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/>
              <a:t>Used heavily by compiler</a:t>
            </a:r>
          </a:p>
          <a:p>
            <a:pPr lvl="1" eaLnBrk="1" hangingPunct="1">
              <a:defRPr/>
            </a:pPr>
            <a:r>
              <a:rPr lang="en-US" dirty="0"/>
              <a:t>Appears regularly on labs, quizzes, &amp;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leaq</a:t>
            </a:r>
            <a:r>
              <a:rPr lang="en-US" altLang="en-US" dirty="0"/>
              <a:t> vs. </a:t>
            </a:r>
            <a:r>
              <a:rPr lang="en-US" altLang="en-US" dirty="0" err="1"/>
              <a:t>movq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 </a:t>
            </a:r>
            <a:r>
              <a:rPr lang="en-US" dirty="0" err="1"/>
              <a:t>dest</a:t>
            </a:r>
            <a:r>
              <a:rPr lang="en-US" dirty="0"/>
              <a:t> is %</a:t>
            </a:r>
            <a:r>
              <a:rPr lang="en-US" dirty="0" err="1"/>
              <a:t>rax</a:t>
            </a:r>
            <a:r>
              <a:rPr lang="en-US" dirty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rdi</a:t>
            </a:r>
            <a:r>
              <a:rPr lang="en-US" dirty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rsi</a:t>
            </a:r>
            <a:r>
              <a:rPr lang="en-US" dirty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0xF010 = 0xBCDEF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leaq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movq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)			0xF000	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8(%</a:t>
            </a:r>
            <a:r>
              <a:rPr lang="en-US" dirty="0" err="1"/>
              <a:t>rdi</a:t>
            </a:r>
            <a:r>
              <a:rPr lang="en-US" dirty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rsi</a:t>
            </a:r>
            <a:r>
              <a:rPr lang="en-US" dirty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(%rdi,%rsi,2)	0xF010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			</a:t>
            </a:r>
            <a:r>
              <a:rPr lang="en-US" i="1" dirty="0"/>
              <a:t>Illegal!</a:t>
            </a:r>
            <a:r>
              <a:rPr lang="en-US" dirty="0"/>
              <a:t>	0xF000</a:t>
            </a:r>
          </a:p>
        </p:txBody>
      </p: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Two-Operand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Note: immediate source limited to 4 bytes (sigh)</a:t>
            </a:r>
          </a:p>
        </p:txBody>
      </p:sp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One-Operand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textbook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0200" y="3505200"/>
            <a:ext cx="4406900" cy="2828925"/>
          </a:xfrm>
        </p:spPr>
        <p:txBody>
          <a:bodyPr/>
          <a:lstStyle/>
          <a:p>
            <a:pPr marL="0" indent="0"/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 only used once!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295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773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6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4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6172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557BAB-AC0A-43A4-9A18-E616A626E886}"/>
              </a:ext>
            </a:extLst>
          </p:cNvPr>
          <p:cNvCxnSpPr/>
          <p:nvPr/>
        </p:nvCxnSpPr>
        <p:spPr bwMode="auto">
          <a:xfrm flipV="1">
            <a:off x="3967089" y="1600200"/>
            <a:ext cx="1595511" cy="1044526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5F8D9F-B5F2-40FA-9E7B-01D2D67683BE}"/>
              </a:ext>
            </a:extLst>
          </p:cNvPr>
          <p:cNvCxnSpPr/>
          <p:nvPr/>
        </p:nvCxnSpPr>
        <p:spPr bwMode="auto">
          <a:xfrm flipV="1">
            <a:off x="4079631" y="1905000"/>
            <a:ext cx="1482969" cy="99294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4413A-726C-43A0-804B-53373ED5E88A}"/>
              </a:ext>
            </a:extLst>
          </p:cNvPr>
          <p:cNvCxnSpPr/>
          <p:nvPr/>
        </p:nvCxnSpPr>
        <p:spPr bwMode="auto">
          <a:xfrm flipV="1">
            <a:off x="4331368" y="2362200"/>
            <a:ext cx="1231232" cy="10066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47EAF-71E5-40FE-84E9-1F864AC9D7F4}"/>
              </a:ext>
            </a:extLst>
          </p:cNvPr>
          <p:cNvCxnSpPr/>
          <p:nvPr/>
        </p:nvCxnSpPr>
        <p:spPr bwMode="auto">
          <a:xfrm flipV="1">
            <a:off x="4495800" y="2667000"/>
            <a:ext cx="1066800" cy="990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23EAC9-B41D-46F2-A2FF-B9CF103C9533}"/>
              </a:ext>
            </a:extLst>
          </p:cNvPr>
          <p:cNvCxnSpPr/>
          <p:nvPr/>
        </p:nvCxnSpPr>
        <p:spPr bwMode="auto">
          <a:xfrm flipV="1">
            <a:off x="4740812" y="2895600"/>
            <a:ext cx="821788" cy="100115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21B41E-7A04-401F-9415-03CE19A2BADD}"/>
              </a:ext>
            </a:extLst>
          </p:cNvPr>
          <p:cNvCxnSpPr/>
          <p:nvPr/>
        </p:nvCxnSpPr>
        <p:spPr bwMode="auto">
          <a:xfrm flipV="1">
            <a:off x="3938954" y="2667000"/>
            <a:ext cx="1623646" cy="48416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EEC2CB-B4B9-4060-AFEA-3C8321A3302C}"/>
              </a:ext>
            </a:extLst>
          </p:cNvPr>
          <p:cNvCxnSpPr/>
          <p:nvPr/>
        </p:nvCxnSpPr>
        <p:spPr bwMode="auto">
          <a:xfrm flipV="1">
            <a:off x="4331368" y="2133600"/>
            <a:ext cx="1231232" cy="12352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By default, Linux/</a:t>
            </a:r>
            <a:r>
              <a:rPr lang="en-US" dirty="0" err="1"/>
              <a:t>gcc</a:t>
            </a:r>
            <a:r>
              <a:rPr lang="en-US" dirty="0"/>
              <a:t> compiling for 32-bit x86 machines use no instructions introduced in later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2012	0.6-4.3B		3.2-4.0 GHz	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Transistor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…but max GHz has  been stuck since 2004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Historically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Intel adopted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fallen behind again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smartphones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9220201" cy="573088"/>
          </a:xfrm>
        </p:spPr>
        <p:txBody>
          <a:bodyPr/>
          <a:lstStyle/>
          <a:p>
            <a:pPr eaLnBrk="1" hangingPunct="1"/>
            <a:r>
              <a:rPr lang="en-US" altLang="en-US" dirty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4" y="3760788"/>
            <a:ext cx="4357687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RIP (Program Counter)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Used for conditional branching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4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43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43800" y="1676401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OS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91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91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7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001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86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4876800"/>
            <a:ext cx="4076700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Memory</a:t>
            </a:r>
          </a:p>
          <a:p>
            <a:pPr lvl="2" eaLnBrk="1" hangingPunct="1">
              <a:defRPr/>
            </a:pPr>
            <a:r>
              <a:rPr lang="en-US" sz="1600"/>
              <a:t>Byte-addressable array</a:t>
            </a:r>
          </a:p>
          <a:p>
            <a:pPr lvl="2" eaLnBrk="1" hangingPunct="1">
              <a:defRPr/>
            </a:pPr>
            <a:r>
              <a:rPr lang="en-US" sz="1600"/>
              <a:t>Code, user data, (most) OS data</a:t>
            </a:r>
          </a:p>
          <a:p>
            <a:pPr lvl="2" eaLnBrk="1" hangingPunct="1">
              <a:defRPr/>
            </a:pPr>
            <a:r>
              <a:rPr lang="en-US" sz="160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82851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82851" y="4027489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1" y="50942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1" y="61610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13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19774" y="3389314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03900" y="4532314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00401" y="5627689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81438" y="2797176"/>
            <a:ext cx="32639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67138" y="3875088"/>
            <a:ext cx="34925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652838" y="5018088"/>
            <a:ext cx="3721100" cy="366767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57600" y="6161088"/>
            <a:ext cx="3748088" cy="36676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13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513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772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781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Code in files 	</a:t>
            </a:r>
            <a:r>
              <a:rPr lang="en-US" altLang="en-US" dirty="0">
                <a:latin typeface="Courier New" pitchFamily="49" charset="0"/>
              </a:rPr>
              <a:t>p1.c p2.c</a:t>
            </a:r>
            <a:endParaRPr lang="en-US" altLang="en-US" dirty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Compile with command: 	        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p1.c p2.c -o p</a:t>
            </a:r>
            <a:endParaRPr lang="en-US" altLang="en-US" dirty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Use basic, debugging-friendly optimizations (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Put resulting binary in file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10167</TotalTime>
  <Pages>35</Pages>
  <Words>2543</Words>
  <Application>Microsoft Office PowerPoint</Application>
  <PresentationFormat>Widescreen</PresentationFormat>
  <Paragraphs>768</Paragraphs>
  <Slides>36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8" baseType="lpstr">
      <vt:lpstr>Calibri</vt:lpstr>
      <vt:lpstr>Calibri Bold Italic</vt:lpstr>
      <vt:lpstr>Calibri Italic</vt:lpstr>
      <vt:lpstr>Century Gothic</vt:lpstr>
      <vt:lpstr>Courier</vt:lpstr>
      <vt:lpstr>Courier New</vt:lpstr>
      <vt:lpstr>Helvetica</vt:lpstr>
      <vt:lpstr>Times New Roman</vt:lpstr>
      <vt:lpstr>Wingdings</vt:lpstr>
      <vt:lpstr>class02</vt:lpstr>
      <vt:lpstr>Machine-Level Programming I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Assembly Programmer’s View</vt:lpstr>
      <vt:lpstr>Turning C into Object Code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Some Arithmetic Operations</vt:lpstr>
      <vt:lpstr>Arithmetic Expression Example</vt:lpstr>
      <vt:lpstr>Understanding arith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Kuenning</cp:lastModifiedBy>
  <cp:revision>142</cp:revision>
  <cp:lastPrinted>2020-02-03T01:01:02Z</cp:lastPrinted>
  <dcterms:created xsi:type="dcterms:W3CDTF">1998-08-11T09:19:24Z</dcterms:created>
  <dcterms:modified xsi:type="dcterms:W3CDTF">2020-02-03T01:01:03Z</dcterms:modified>
</cp:coreProperties>
</file>