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12192000" cy="6858000"/>
  <p:notesSz cx="9271000" cy="6985000"/>
  <p:custShowLst>
    <p:custShow name="For display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54500" y="6651625"/>
            <a:ext cx="7667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2401"/>
            <a:ext cx="708660" cy="90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39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II:</a:t>
            </a:r>
            <a:br>
              <a:rPr lang="en-US" altLang="en-US"/>
            </a:br>
            <a:r>
              <a:rPr lang="en-US" altLang="en-US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Conditional branches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with </a:t>
            </a:r>
            <a:r>
              <a:rPr lang="en-US" altLang="en-US" dirty="0" err="1"/>
              <a:t>Goto</a:t>
            </a:r>
            <a:r>
              <a:rPr lang="en-US" altLang="en-US" dirty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524000" y="2616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858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C allows </a:t>
            </a:r>
            <a:r>
              <a:rPr lang="en-US" kern="0" dirty="0" err="1">
                <a:latin typeface="Courier New"/>
                <a:cs typeface="Courier New"/>
              </a:rPr>
              <a:t>goto</a:t>
            </a:r>
            <a:r>
              <a:rPr lang="en-US" kern="0" dirty="0"/>
              <a:t> statement</a:t>
            </a:r>
          </a:p>
          <a:p>
            <a:r>
              <a:rPr lang="en-US" kern="0" dirty="0"/>
              <a:t>Jump to position designated by label</a:t>
            </a:r>
          </a:p>
          <a:p>
            <a:endParaRPr lang="en-US" kern="0" dirty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65532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411069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Sinful!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1066800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233487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1081087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1157287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80648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154613" y="4038600"/>
            <a:ext cx="4432300" cy="12192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893887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7912100" y="16764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7912100" y="21336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7835900" y="3352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7835900" y="38100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dirty="0"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i="1" dirty="0"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dirty="0"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6851649" cy="4341812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Branches can kill performance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810000" y="4413250"/>
            <a:ext cx="6642100" cy="19875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838200" y="1600200"/>
            <a:ext cx="4584700" cy="2438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9144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9906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914400" y="2895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1371600" y="3903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990600" y="3370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9144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13716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9906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x += 3;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2F8AA45B-4D15-47DB-BC36-72CDA601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Only makes sense when computations are very simple</a:t>
            </a: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295399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368424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863725"/>
            <a:ext cx="4041775" cy="26320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53000"/>
            <a:ext cx="99822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 or “</a:t>
            </a:r>
            <a:r>
              <a:rPr lang="en-US" dirty="0" err="1"/>
              <a:t>bitcount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9906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657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081088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6248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9017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906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334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410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3035300"/>
            <a:ext cx="8382000" cy="20574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20828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dirty="0" err="1"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aseline="-25000" dirty="0" err="1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0668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1398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71628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7235825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Single-bit registers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CF</a:t>
            </a:r>
            <a:r>
              <a:rPr lang="en-US" dirty="0"/>
              <a:t>	Carry Flag (for unsigned)	</a:t>
            </a:r>
            <a:r>
              <a:rPr lang="en-US" dirty="0">
                <a:latin typeface="Courier New" pitchFamily="49" charset="0"/>
              </a:rPr>
              <a:t>SF</a:t>
            </a:r>
            <a:r>
              <a:rPr lang="en-US" dirty="0"/>
              <a:t>	Sign Flag (for signed)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ZF</a:t>
            </a:r>
            <a:r>
              <a:rPr lang="en-US" dirty="0"/>
              <a:t>	Zero Flag		</a:t>
            </a:r>
            <a:r>
              <a:rPr lang="en-US" dirty="0">
                <a:latin typeface="Courier New" pitchFamily="49" charset="0"/>
              </a:rPr>
              <a:t>OF</a:t>
            </a:r>
            <a:r>
              <a:rPr lang="en-US" dirty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Implicitly set (as side effect) by arithmetic operations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 analog: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Detects unsigned overflow; also used for </a:t>
            </a: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==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SF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OF set if two’s complement overflow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0) \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 || 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&gt;= 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/>
              <a:t>Not</a:t>
            </a:r>
            <a:r>
              <a:rPr lang="en-US" dirty="0"/>
              <a:t> set by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4106864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752601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 and above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87813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9906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0636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70866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7159625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906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990600" y="2819400"/>
            <a:ext cx="44958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581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6553200" y="4572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8200" y="1592108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550" y="1058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5000" y="3878109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047750" y="3344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3429000" y="281130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943600" y="14478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9144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9144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914400" y="36258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762000" y="4572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9715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97155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9906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00965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990600" y="12017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55245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often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838200" y="1752600"/>
            <a:ext cx="4191000" cy="346583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667000" y="9906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48400" y="1371600"/>
            <a:ext cx="4343400" cy="4876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064" y="2362200"/>
            <a:ext cx="530915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0574" y="2548004"/>
            <a:ext cx="788422" cy="34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71141" y="3620769"/>
            <a:ext cx="761747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7334" y="4524375"/>
            <a:ext cx="966932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22923" y="4866007"/>
            <a:ext cx="650563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3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146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0" y="1803400"/>
            <a:ext cx="3810000" cy="28448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Fall-through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09600" y="533400"/>
            <a:ext cx="5283200" cy="5715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7086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4114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err="1">
                  <a:latin typeface="Courier New" pitchFamily="49" charset="0"/>
                </a:rPr>
                <a:t>jtab</a:t>
              </a:r>
              <a:r>
                <a:rPr lang="en-US" altLang="en-US" dirty="0">
                  <a:latin typeface="Courier New" pitchFamily="49" charset="0"/>
                </a:rPr>
                <a:t>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1295399" y="4876801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goto</a:t>
            </a:r>
            <a:r>
              <a:rPr lang="en-US" altLang="en-US" dirty="0">
                <a:latin typeface="Courier New" pitchFamily="49" charset="0"/>
              </a:rPr>
              <a:t> *</a:t>
            </a:r>
            <a:r>
              <a:rPr lang="en-US" altLang="en-US" dirty="0" err="1">
                <a:latin typeface="Courier New" pitchFamily="49" charset="0"/>
              </a:rPr>
              <a:t>Jtab</a:t>
            </a:r>
            <a:r>
              <a:rPr lang="en-US" altLang="en-US" dirty="0">
                <a:latin typeface="Courier New" pitchFamily="49" charset="0"/>
              </a:rPr>
              <a:t>[x];</a:t>
            </a: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1219199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switch(x)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11430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1295399" y="4419601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/>
              <a:t>Approximate 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4876801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7924801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762000" y="939800"/>
            <a:ext cx="5575300" cy="264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23622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9050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 option?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27207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78114"/>
              </p:ext>
            </p:extLst>
          </p:nvPr>
        </p:nvGraphicFramePr>
        <p:xfrm>
          <a:off x="7239000" y="2209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4015987" y="5825931"/>
            <a:ext cx="860813" cy="57554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3135999" y="5699812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7696176" y="1524000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7772400" y="190499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31DF81F-9F35-459D-9D92-8C762B5D508E}"/>
              </a:ext>
            </a:extLst>
          </p:cNvPr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F53575F-CA8D-4D65-939D-C73368D389B0}"/>
              </a:ext>
            </a:extLst>
          </p:cNvPr>
          <p:cNvSpPr>
            <a:spLocks/>
          </p:cNvSpPr>
          <p:nvPr/>
        </p:nvSpPr>
        <p:spPr bwMode="auto">
          <a:xfrm>
            <a:off x="762000" y="939800"/>
            <a:ext cx="5575300" cy="264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FE68D9D-91F4-4B37-B3C5-0103D2E7DBA7}"/>
              </a:ext>
            </a:extLst>
          </p:cNvPr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Src2</a:t>
            </a:r>
            <a:r>
              <a:rPr lang="en-US" dirty="0"/>
              <a:t>,</a:t>
            </a:r>
            <a:r>
              <a:rPr lang="en-US" i="1" dirty="0"/>
              <a:t>Src1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b,a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a-b</a:t>
            </a:r>
            <a:r>
              <a:rPr lang="en-US" dirty="0"/>
              <a:t> without setting destination</a:t>
            </a:r>
          </a:p>
          <a:p>
            <a:pPr lvl="2" eaLnBrk="1" hangingPunct="1">
              <a:defRPr/>
            </a:pPr>
            <a:r>
              <a:rPr lang="en-US" dirty="0"/>
              <a:t>Note reversed operand order!</a:t>
            </a:r>
          </a:p>
          <a:p>
            <a:pPr lvl="1" eaLnBrk="1" hangingPunct="1">
              <a:defRPr/>
            </a:pPr>
            <a:r>
              <a:rPr lang="en-US" dirty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/>
              <a:t>Used for unsigned comparisons</a:t>
            </a:r>
          </a:p>
          <a:p>
            <a:pPr lvl="2" eaLnBrk="1" hangingPunct="1">
              <a:defRPr/>
            </a:pPr>
            <a:r>
              <a:rPr lang="en-US" dirty="0"/>
              <a:t>Also good for </a:t>
            </a:r>
            <a:r>
              <a:rPr lang="en-US" dirty="0" err="1"/>
              <a:t>mulit</a:t>
            </a:r>
            <a:r>
              <a:rPr lang="en-US" dirty="0"/>
              <a:t>-precision arithmetic (at assembly level)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>
                <a:latin typeface="Courier New" pitchFamily="49" charset="0"/>
              </a:rPr>
              <a:t>a == 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SF set if </a:t>
            </a:r>
            <a:r>
              <a:rPr lang="en-US" dirty="0">
                <a:latin typeface="Courier New" pitchFamily="49" charset="0"/>
              </a:rPr>
              <a:t>(a-b) &lt; 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(a&gt;0 &amp;&amp; b&lt;0 &amp;&amp; (a-b)&lt;0) || (a&lt;0 &amp;&amp; b&gt;0 &amp;&amp; (a-b)&gt;0)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7696200" y="1522921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773768" y="1905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371600" y="1600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990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660900" y="1219201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22700" y="2362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810000" y="1905000"/>
            <a:ext cx="1384300" cy="5969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898901" y="2584846"/>
            <a:ext cx="1304925" cy="5913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98899" y="2895601"/>
            <a:ext cx="1308101" cy="398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98898" y="3094832"/>
            <a:ext cx="1308102" cy="199151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898898" y="3294064"/>
            <a:ext cx="1219202" cy="10493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898898" y="3505200"/>
            <a:ext cx="1219202" cy="8382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540500" y="15240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0668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3276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663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7696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5715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7696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3276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3429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7086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486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914400" y="1524000"/>
            <a:ext cx="36703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791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990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Src1</a:t>
            </a:r>
            <a:r>
              <a:rPr lang="en-US" dirty="0"/>
              <a:t>,</a:t>
            </a:r>
            <a:r>
              <a:rPr lang="en-US" i="1" dirty="0"/>
              <a:t>Src2</a:t>
            </a:r>
          </a:p>
          <a:p>
            <a:pPr lvl="1" eaLnBrk="1" hangingPunct="1">
              <a:defRPr/>
            </a:pPr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/>
              <a:t>Src2</a:t>
            </a:r>
          </a:p>
          <a:p>
            <a:pPr lvl="2" eaLnBrk="1" hangingPunct="1">
              <a:defRPr/>
            </a:pPr>
            <a:r>
              <a:rPr lang="en-US" dirty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/>
              <a:t>Compiler usually sets </a:t>
            </a:r>
            <a:r>
              <a:rPr lang="en-US" i="1" dirty="0"/>
              <a:t>Src1</a:t>
            </a:r>
            <a:r>
              <a:rPr lang="en-US" dirty="0"/>
              <a:t> and </a:t>
            </a:r>
            <a:r>
              <a:rPr lang="en-US" i="1" dirty="0"/>
              <a:t>Src2</a:t>
            </a:r>
            <a:r>
              <a:rPr lang="en-US" dirty="0"/>
              <a:t> the same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a,b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498475" lvl="1" indent="0" eaLnBrk="1" hangingPunct="1"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/>
              <a:t>SF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Most common usage: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Sets ZF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dirty="0"/>
              <a:t>, SF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 lvl="2" eaLnBrk="1" hangingPunct="1">
              <a:defRPr/>
            </a:pPr>
            <a:r>
              <a:rPr lang="en-US" dirty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cs typeface="Courier New" pitchFamily="49" charset="0"/>
              </a:rPr>
              <a:t> zero, negative, or positive?”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662E1B4-DA04-4B18-A88F-AE7C9E4D7811}"/>
              </a:ext>
            </a:extLst>
          </p:cNvPr>
          <p:cNvSpPr/>
          <p:nvPr/>
        </p:nvSpPr>
        <p:spPr bwMode="auto">
          <a:xfrm>
            <a:off x="7904788" y="4191000"/>
            <a:ext cx="2118444" cy="590931"/>
          </a:xfrm>
          <a:prstGeom prst="wedgeRectCallout">
            <a:avLst>
              <a:gd name="adj1" fmla="val -119432"/>
              <a:gd name="adj2" fmla="val 114680"/>
            </a:avLst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the one that matters!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/>
              <a:t>Remaining 7 bytes unaltered!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2057401" y="2314576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3" imgW="8229748" imgH="4724924" progId="Word.Document.8">
                  <p:embed/>
                </p:oleObj>
              </mc:Choice>
              <mc:Fallback>
                <p:oleObj name="Document" r:id="rId3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314576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286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6019800"/>
            <a:ext cx="11076516" cy="42545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181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181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181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5181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181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181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5173651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5181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9144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9144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9144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9144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9144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9144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9144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9144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6248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6248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6248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6248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6248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6248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6248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6248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2286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2286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2286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2286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2286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2286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2286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/>
              <a:t>One of 8 addressable </a:t>
            </a:r>
            <a:r>
              <a:rPr lang="en-US" i="1" dirty="0"/>
              <a:t>byte</a:t>
            </a:r>
            <a:r>
              <a:rPr lang="en-US" dirty="0"/>
              <a:t> registers</a:t>
            </a:r>
          </a:p>
          <a:p>
            <a:pPr lvl="1" eaLnBrk="1" hangingPunct="1">
              <a:defRPr/>
            </a:pPr>
            <a:r>
              <a:rPr lang="en-US" dirty="0"/>
              <a:t>Does not alter remaining 3 bytes!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lvl="2" eaLnBrk="1" hangingPunct="1">
              <a:defRPr/>
            </a:pPr>
            <a:r>
              <a:rPr lang="en-US" dirty="0"/>
              <a:t>32-bit instructions also set upper 32 bits to 0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5908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(long x, long 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828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cmpq   %rsi,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%rdi	# 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7559675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686801" y="5105401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7162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Jump to different part of code depending on condition codes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561"/>
              </p:ext>
            </p:extLst>
          </p:nvPr>
        </p:nvGraphicFramePr>
        <p:xfrm>
          <a:off x="2136776" y="1778000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Document" r:id="rId3" imgW="8229748" imgH="4893285" progId="Word.Document.8">
                  <p:embed/>
                </p:oleObj>
              </mc:Choice>
              <mc:Fallback>
                <p:oleObj name="Document" r:id="rId3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1778000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Conditional-Branch Example 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371600" y="2057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69000" y="2120900"/>
            <a:ext cx="4394200" cy="2628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096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Generation</a:t>
            </a:r>
          </a:p>
          <a:p>
            <a:pPr marL="279400" lvl="1" indent="0">
              <a:lnSpc>
                <a:spcPct val="100000"/>
              </a:lnSpc>
              <a:buNone/>
            </a:pP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16041</TotalTime>
  <Pages>35</Pages>
  <Words>2995</Words>
  <Application>Microsoft Office PowerPoint</Application>
  <PresentationFormat>Widescreen</PresentationFormat>
  <Paragraphs>813</Paragraphs>
  <Slides>36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50" baseType="lpstr">
      <vt:lpstr>Calibri</vt:lpstr>
      <vt:lpstr>Calibri Bold</vt:lpstr>
      <vt:lpstr>Calibri Bold Italic</vt:lpstr>
      <vt:lpstr>Century Gothic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Conditional-Branch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display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Kuenning</cp:lastModifiedBy>
  <cp:revision>136</cp:revision>
  <cp:lastPrinted>2020-02-05T01:41:57Z</cp:lastPrinted>
  <dcterms:created xsi:type="dcterms:W3CDTF">1998-08-11T09:19:24Z</dcterms:created>
  <dcterms:modified xsi:type="dcterms:W3CDTF">2020-02-05T01:42:02Z</dcterms:modified>
</cp:coreProperties>
</file>